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8" r:id="rId5"/>
    <p:sldId id="261" r:id="rId6"/>
    <p:sldId id="269" r:id="rId7"/>
    <p:sldId id="270" r:id="rId8"/>
    <p:sldId id="271" r:id="rId9"/>
    <p:sldId id="264" r:id="rId10"/>
    <p:sldId id="272" r:id="rId11"/>
    <p:sldId id="273" r:id="rId12"/>
    <p:sldId id="26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330" y="-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77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13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13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6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9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1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15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8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1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44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5643" y="3923906"/>
            <a:ext cx="6235483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01 – Project Planning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39246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1986718" y="803128"/>
            <a:ext cx="82185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</a:rPr>
              <a:t>Enhancing and Securing Node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10577639" cy="44935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>
                <a:ln/>
                <a:solidFill>
                  <a:schemeClr val="accent3"/>
                </a:solidFill>
              </a:rPr>
              <a:t>Add the type module in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package.json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</a:t>
            </a:r>
          </a:p>
          <a:p>
            <a:r>
              <a:rPr lang="en-US" sz="2800" b="1" dirty="0">
                <a:ln/>
                <a:solidFill>
                  <a:schemeClr val="accent3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</a:t>
            </a:r>
            <a:r>
              <a:rPr lang="en-US" sz="2800" b="1" dirty="0" smtClean="0">
                <a:ln/>
                <a:solidFill>
                  <a:schemeClr val="accent3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“</a:t>
            </a:r>
            <a:r>
              <a:rPr lang="en-US" sz="2800" b="1" dirty="0">
                <a:ln/>
                <a:solidFill>
                  <a:schemeClr val="accent3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type”: 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“module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”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>
                <a:ln/>
                <a:solidFill>
                  <a:schemeClr val="accent3"/>
                </a:solidFill>
              </a:rPr>
              <a:t>Import the every package this format</a:t>
            </a:r>
          </a:p>
          <a:p>
            <a:r>
              <a:rPr lang="en-US" sz="2800" b="1" dirty="0">
                <a:ln/>
                <a:solidFill>
                  <a:schemeClr val="accent3"/>
                </a:solidFill>
              </a:rPr>
              <a:t>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err="1">
                <a:ln/>
                <a:solidFill>
                  <a:schemeClr val="accent3"/>
                </a:solidFill>
              </a:rPr>
              <a:t>Dotenv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package :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npm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install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dotenv</a:t>
            </a: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</a:rPr>
              <a:t>// </a:t>
            </a:r>
            <a:r>
              <a:rPr lang="en-IN" dirty="0" err="1">
                <a:solidFill>
                  <a:srgbClr val="00B050"/>
                </a:solidFill>
              </a:rPr>
              <a:t>isko</a:t>
            </a:r>
            <a:r>
              <a:rPr lang="en-IN" dirty="0">
                <a:solidFill>
                  <a:srgbClr val="00B050"/>
                </a:solidFill>
              </a:rPr>
              <a:t> import </a:t>
            </a:r>
            <a:r>
              <a:rPr lang="en-IN" dirty="0" err="1">
                <a:solidFill>
                  <a:srgbClr val="00B050"/>
                </a:solidFill>
              </a:rPr>
              <a:t>kerne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ke</a:t>
            </a:r>
            <a:r>
              <a:rPr lang="en-IN" dirty="0">
                <a:solidFill>
                  <a:srgbClr val="00B050"/>
                </a:solidFill>
              </a:rPr>
              <a:t> bad </a:t>
            </a:r>
            <a:r>
              <a:rPr lang="en-IN" dirty="0" err="1">
                <a:solidFill>
                  <a:srgbClr val="00B050"/>
                </a:solidFill>
              </a:rPr>
              <a:t>configration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bhi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kerna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padta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hai</a:t>
            </a:r>
            <a:r>
              <a:rPr lang="en-IN" dirty="0">
                <a:solidFill>
                  <a:srgbClr val="00B050"/>
                </a:solidFill>
              </a:rPr>
              <a:t>, </a:t>
            </a:r>
            <a:r>
              <a:rPr lang="en-IN" dirty="0" err="1">
                <a:solidFill>
                  <a:srgbClr val="00B050"/>
                </a:solidFill>
              </a:rPr>
              <a:t>tabhi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hm</a:t>
            </a:r>
            <a:r>
              <a:rPr lang="en-IN" dirty="0">
                <a:solidFill>
                  <a:srgbClr val="00B050"/>
                </a:solidFill>
              </a:rPr>
              <a:t> is .</a:t>
            </a:r>
            <a:r>
              <a:rPr lang="en-IN" dirty="0" err="1">
                <a:solidFill>
                  <a:srgbClr val="00B050"/>
                </a:solidFill>
              </a:rPr>
              <a:t>env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mtlb</a:t>
            </a:r>
            <a:r>
              <a:rPr lang="en-IN" dirty="0">
                <a:solidFill>
                  <a:srgbClr val="00B050"/>
                </a:solidFill>
              </a:rPr>
              <a:t> environmental variable </a:t>
            </a:r>
            <a:endParaRPr lang="en-IN" dirty="0" smtClean="0">
              <a:solidFill>
                <a:srgbClr val="00B05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IN" dirty="0" smtClean="0">
                <a:solidFill>
                  <a:srgbClr val="00B050"/>
                </a:solidFill>
              </a:rPr>
              <a:t>// </a:t>
            </a:r>
            <a:r>
              <a:rPr lang="en-IN" dirty="0" err="1" smtClean="0">
                <a:solidFill>
                  <a:srgbClr val="00B050"/>
                </a:solidFill>
              </a:rPr>
              <a:t>ka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>
                <a:solidFill>
                  <a:srgbClr val="00B050"/>
                </a:solidFill>
              </a:rPr>
              <a:t>use </a:t>
            </a:r>
            <a:r>
              <a:rPr lang="en-IN" dirty="0" err="1">
                <a:solidFill>
                  <a:srgbClr val="00B050"/>
                </a:solidFill>
              </a:rPr>
              <a:t>ker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 smtClean="0">
                <a:solidFill>
                  <a:srgbClr val="00B050"/>
                </a:solidFill>
              </a:rPr>
              <a:t>payegay</a:t>
            </a:r>
            <a:endParaRPr lang="en-US" b="1" dirty="0">
              <a:ln/>
              <a:solidFill>
                <a:srgbClr val="00B05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import </a:t>
            </a:r>
            <a:r>
              <a:rPr lang="en-IN" dirty="0" err="1">
                <a:solidFill>
                  <a:srgbClr val="00B0F0"/>
                </a:solidFill>
              </a:rPr>
              <a:t>dotenv</a:t>
            </a:r>
            <a:r>
              <a:rPr lang="en-IN" dirty="0">
                <a:solidFill>
                  <a:srgbClr val="00B0F0"/>
                </a:solidFill>
              </a:rPr>
              <a:t> from "</a:t>
            </a:r>
            <a:r>
              <a:rPr lang="en-IN" dirty="0" err="1">
                <a:solidFill>
                  <a:srgbClr val="00B0F0"/>
                </a:solidFill>
              </a:rPr>
              <a:t>dotenv</a:t>
            </a:r>
            <a:r>
              <a:rPr lang="en-IN" dirty="0">
                <a:solidFill>
                  <a:srgbClr val="00B0F0"/>
                </a:solidFill>
              </a:rPr>
              <a:t>"; </a:t>
            </a:r>
            <a:endParaRPr lang="en-IN" dirty="0" smtClean="0">
              <a:solidFill>
                <a:srgbClr val="00B0F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</a:rPr>
              <a:t>// DOT ENV </a:t>
            </a:r>
            <a:r>
              <a:rPr lang="en-IN" dirty="0" err="1">
                <a:solidFill>
                  <a:srgbClr val="00B050"/>
                </a:solidFill>
              </a:rPr>
              <a:t>config</a:t>
            </a:r>
            <a:r>
              <a:rPr lang="en-IN" dirty="0">
                <a:solidFill>
                  <a:srgbClr val="00B050"/>
                </a:solidFill>
              </a:rPr>
              <a:t> - </a:t>
            </a:r>
            <a:r>
              <a:rPr lang="en-IN" dirty="0" err="1">
                <a:solidFill>
                  <a:srgbClr val="00B050"/>
                </a:solidFill>
              </a:rPr>
              <a:t>configration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hame</a:t>
            </a:r>
            <a:r>
              <a:rPr lang="en-IN" dirty="0">
                <a:solidFill>
                  <a:srgbClr val="00B050"/>
                </a:solidFill>
              </a:rPr>
              <a:t> starting me </a:t>
            </a:r>
            <a:r>
              <a:rPr lang="en-IN" dirty="0" err="1">
                <a:solidFill>
                  <a:srgbClr val="00B050"/>
                </a:solidFill>
              </a:rPr>
              <a:t>kuch</a:t>
            </a:r>
            <a:r>
              <a:rPr lang="en-IN" dirty="0">
                <a:solidFill>
                  <a:srgbClr val="00B050"/>
                </a:solidFill>
              </a:rPr>
              <a:t> is </a:t>
            </a:r>
            <a:r>
              <a:rPr lang="en-IN" dirty="0" err="1">
                <a:solidFill>
                  <a:srgbClr val="00B050"/>
                </a:solidFill>
              </a:rPr>
              <a:t>tarah</a:t>
            </a:r>
            <a:r>
              <a:rPr lang="en-IN" dirty="0">
                <a:solidFill>
                  <a:srgbClr val="00B050"/>
                </a:solidFill>
              </a:rPr>
              <a:t> se </a:t>
            </a:r>
            <a:r>
              <a:rPr lang="en-IN" dirty="0" err="1">
                <a:solidFill>
                  <a:srgbClr val="00B050"/>
                </a:solidFill>
              </a:rPr>
              <a:t>kerna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 smtClean="0">
                <a:solidFill>
                  <a:srgbClr val="00B050"/>
                </a:solidFill>
              </a:rPr>
              <a:t>hoga</a:t>
            </a:r>
            <a:endParaRPr lang="en-IN" dirty="0">
              <a:solidFill>
                <a:srgbClr val="00B05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IN" dirty="0" err="1" smtClean="0">
                <a:solidFill>
                  <a:srgbClr val="00B0F0"/>
                </a:solidFill>
              </a:rPr>
              <a:t>dotenv.config</a:t>
            </a:r>
            <a:r>
              <a:rPr lang="en-IN" dirty="0">
                <a:solidFill>
                  <a:srgbClr val="00B0F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30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1986718" y="803128"/>
            <a:ext cx="82185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</a:rPr>
              <a:t>Enhancing and Securing Node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1161988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>
                <a:ln/>
                <a:solidFill>
                  <a:schemeClr val="accent3"/>
                </a:solidFill>
              </a:rPr>
              <a:t>Colors package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ke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help se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console per color format me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dekha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sakte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h </a:t>
            </a:r>
            <a:r>
              <a:rPr lang="en-US" sz="2800" b="1" dirty="0">
                <a:ln/>
                <a:solidFill>
                  <a:schemeClr val="accent3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 </a:t>
            </a:r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npm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install colors</a:t>
            </a:r>
          </a:p>
        </p:txBody>
      </p:sp>
    </p:spTree>
    <p:extLst>
      <p:ext uri="{BB962C8B-B14F-4D97-AF65-F5344CB8AC3E}">
        <p14:creationId xmlns:p14="http://schemas.microsoft.com/office/powerpoint/2010/main" val="12365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5642" y="3923906"/>
            <a:ext cx="7738211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05 </a:t>
            </a:r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– </a:t>
            </a:r>
            <a:r>
              <a:rPr lang="en-US" sz="4000" b="1" dirty="0" smtClean="0">
                <a:ln/>
                <a:solidFill>
                  <a:schemeClr val="accent3"/>
                </a:solidFill>
              </a:rPr>
              <a:t>MVC Pattern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13718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149349" y="803128"/>
            <a:ext cx="58933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MVC Architecture </a:t>
            </a:r>
            <a:r>
              <a:rPr lang="en-US" sz="3600" b="1" dirty="0" err="1" smtClean="0">
                <a:ln/>
                <a:solidFill>
                  <a:schemeClr val="accent3"/>
                </a:solidFill>
              </a:rPr>
              <a:t>Nodejs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4" y="1272660"/>
            <a:ext cx="11200860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 err="1" smtClean="0">
                <a:ln/>
                <a:solidFill>
                  <a:schemeClr val="accent3"/>
                </a:solidFill>
              </a:rPr>
              <a:t>Ab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hamare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application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ko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MCV pattern me convert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karegay</a:t>
            </a:r>
            <a:r>
              <a:rPr lang="en-US" sz="2800" b="1" dirty="0">
                <a:ln/>
                <a:solidFill>
                  <a:schemeClr val="accent3"/>
                </a:solidFill>
              </a:rPr>
              <a:t>.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What is MVC pattern: 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MODEL, VIEW OR CONTROLLER</a:t>
            </a:r>
          </a:p>
          <a:p>
            <a:pPr marL="571500" indent="-571500">
              <a:buFont typeface="+mj-lt"/>
              <a:buAutoNum type="arabicPeriod"/>
            </a:pP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4512955" y="3380929"/>
            <a:ext cx="2825394" cy="52322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MVC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572114" y="5114225"/>
            <a:ext cx="2825394" cy="52322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8395270" y="5099863"/>
            <a:ext cx="2825394" cy="523220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CONTROLLER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4512955" y="5114225"/>
            <a:ext cx="2825394" cy="523220"/>
          </a:xfrm>
          <a:prstGeom prst="rect">
            <a:avLst/>
          </a:prstGeom>
          <a:solidFill>
            <a:srgbClr val="00B0F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791210" y="3992173"/>
            <a:ext cx="285530" cy="110768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 rot="17174395">
            <a:off x="7888815" y="2885091"/>
            <a:ext cx="285530" cy="32099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rot="4399342">
            <a:off x="3631121" y="2897522"/>
            <a:ext cx="285530" cy="32099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213464" y="803128"/>
            <a:ext cx="57651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</a:rPr>
              <a:t>MVC Architecture </a:t>
            </a:r>
            <a:r>
              <a:rPr lang="en-US" sz="3600" b="1" dirty="0" err="1">
                <a:ln/>
                <a:solidFill>
                  <a:schemeClr val="accent3"/>
                </a:solidFill>
              </a:rPr>
              <a:t>Nodejs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11200861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MODEL : 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iske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under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hamare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pass database se related design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rahega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schema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rahega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ye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sare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cheje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model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under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aayegye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VIEW :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under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template engine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ka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use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ker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sakte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hai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ya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fir koi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bhi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frontend library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jase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Reactjs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Angular,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Vue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bhi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use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kerte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h to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usse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view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under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rakhte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h.</a:t>
            </a: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CONTROLLER :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controller me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hamare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pass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hoti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h API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ya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fir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bussiness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logic,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bhi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hamare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poject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me functionality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chaheye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to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usko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controller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under assign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ker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dete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h.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Ye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ek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basic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approch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h,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bhi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large scale application create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karegay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to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hame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must h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MVC me se koi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koi design pattern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approch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kare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2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149349" y="803128"/>
            <a:ext cx="58933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MVC Architecture </a:t>
            </a:r>
            <a:r>
              <a:rPr lang="en-US" sz="3600" b="1" dirty="0" err="1" smtClean="0">
                <a:ln/>
                <a:solidFill>
                  <a:schemeClr val="accent3"/>
                </a:solidFill>
              </a:rPr>
              <a:t>Nodejs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4" y="1272660"/>
            <a:ext cx="11200860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4483047" y="1656301"/>
            <a:ext cx="2825394" cy="52322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MVC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977228" y="3416963"/>
            <a:ext cx="2825394" cy="52322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 - DB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8105902" y="3403603"/>
            <a:ext cx="3667072" cy="523220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CONTROLLER - BE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4494622" y="3416963"/>
            <a:ext cx="2825394" cy="523220"/>
          </a:xfrm>
          <a:prstGeom prst="rect">
            <a:avLst/>
          </a:prstGeom>
          <a:solidFill>
            <a:srgbClr val="00B0F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 - FE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752979" y="2279120"/>
            <a:ext cx="285530" cy="110768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 rot="17174395">
            <a:off x="7610640" y="1160462"/>
            <a:ext cx="285530" cy="32099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rot="4399342">
            <a:off x="3943638" y="1184469"/>
            <a:ext cx="285530" cy="32099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19031" y="5058137"/>
            <a:ext cx="11353944" cy="163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 rot="16200000">
            <a:off x="-200431" y="5677597"/>
            <a:ext cx="1639032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Dev</a:t>
            </a:r>
            <a:r>
              <a:rPr lang="en-US" sz="2000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… Team</a:t>
            </a:r>
            <a:endParaRPr lang="en-US" sz="20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6702" r="23481" b="31583"/>
          <a:stretch/>
        </p:blipFill>
        <p:spPr>
          <a:xfrm>
            <a:off x="1246104" y="5436998"/>
            <a:ext cx="1261865" cy="12601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6702" r="23481" b="31583"/>
          <a:stretch/>
        </p:blipFill>
        <p:spPr>
          <a:xfrm>
            <a:off x="8072402" y="5420371"/>
            <a:ext cx="1261865" cy="12601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6702" r="23481" b="31583"/>
          <a:stretch/>
        </p:blipFill>
        <p:spPr>
          <a:xfrm>
            <a:off x="10300364" y="5429997"/>
            <a:ext cx="1261865" cy="12601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6702" r="23481" b="31583"/>
          <a:stretch/>
        </p:blipFill>
        <p:spPr>
          <a:xfrm>
            <a:off x="3455470" y="5436998"/>
            <a:ext cx="1261865" cy="12601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6702" r="23481" b="31583"/>
          <a:stretch/>
        </p:blipFill>
        <p:spPr>
          <a:xfrm>
            <a:off x="5664837" y="5429997"/>
            <a:ext cx="1261865" cy="1260170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 rot="11331179">
            <a:off x="2056272" y="3943705"/>
            <a:ext cx="143831" cy="13545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 rot="10216603">
            <a:off x="6163915" y="3964055"/>
            <a:ext cx="157773" cy="14985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wn Arrow 22"/>
          <p:cNvSpPr/>
          <p:nvPr/>
        </p:nvSpPr>
        <p:spPr>
          <a:xfrm rot="11331179">
            <a:off x="4422706" y="4062872"/>
            <a:ext cx="143831" cy="13545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wn Arrow 23"/>
          <p:cNvSpPr/>
          <p:nvPr/>
        </p:nvSpPr>
        <p:spPr>
          <a:xfrm rot="10216603">
            <a:off x="10648114" y="3896137"/>
            <a:ext cx="157773" cy="14985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 rot="10216603">
            <a:off x="8624448" y="3990858"/>
            <a:ext cx="157773" cy="14985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5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5642" y="3923906"/>
            <a:ext cx="7738211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06 </a:t>
            </a:r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– </a:t>
            </a:r>
            <a:r>
              <a:rPr lang="en-US" sz="4000" b="1" dirty="0" err="1" smtClean="0">
                <a:ln/>
                <a:solidFill>
                  <a:schemeClr val="accent3"/>
                </a:solidFill>
              </a:rPr>
              <a:t>MongoDB</a:t>
            </a:r>
            <a:r>
              <a:rPr lang="en-US" sz="4000" b="1" dirty="0" smtClean="0">
                <a:ln/>
                <a:solidFill>
                  <a:schemeClr val="accent3"/>
                </a:solidFill>
              </a:rPr>
              <a:t> Database Conn..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33846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2607552" y="859817"/>
            <a:ext cx="69769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err="1" smtClean="0">
                <a:ln/>
                <a:solidFill>
                  <a:schemeClr val="accent3"/>
                </a:solidFill>
              </a:rPr>
              <a:t>Mongodb</a:t>
            </a:r>
            <a:r>
              <a:rPr lang="en-US" sz="3600" b="1" dirty="0" smtClean="0">
                <a:ln/>
                <a:solidFill>
                  <a:schemeClr val="accent3"/>
                </a:solidFill>
              </a:rPr>
              <a:t> Database Connection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11200861" cy="52322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err="1" smtClean="0">
                <a:ln/>
                <a:solidFill>
                  <a:schemeClr val="accent3"/>
                </a:solidFill>
              </a:rPr>
              <a:t>MongoDB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Atlas/Compass use for database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/>
                <a:solidFill>
                  <a:schemeClr val="accent3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Database URL :-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dirty="0">
                <a:solidFill>
                  <a:srgbClr val="00B0F0"/>
                </a:solidFill>
              </a:rPr>
              <a:t>MONOGDB_URL =</a:t>
            </a:r>
            <a:r>
              <a:rPr lang="en-IN" dirty="0"/>
              <a:t> </a:t>
            </a:r>
            <a:r>
              <a:rPr lang="en-IN" dirty="0" err="1">
                <a:solidFill>
                  <a:srgbClr val="00B0F0"/>
                </a:solidFill>
              </a:rPr>
              <a:t>mongodb+srv</a:t>
            </a:r>
            <a:r>
              <a:rPr lang="en-IN" dirty="0">
                <a:solidFill>
                  <a:srgbClr val="00B0F0"/>
                </a:solidFill>
              </a:rPr>
              <a:t>://</a:t>
            </a:r>
            <a:r>
              <a:rPr lang="en-IN" dirty="0" smtClean="0">
                <a:solidFill>
                  <a:srgbClr val="00B0F0"/>
                </a:solidFill>
              </a:rPr>
              <a:t>arunchoudhary991999:Arundatabase@cluster0.qzc5ywd.mongodb.net/nodejs-job-portal-2023</a:t>
            </a:r>
          </a:p>
          <a:p>
            <a:pPr marL="571500" indent="-571500">
              <a:buFont typeface="Arial" pitchFamily="34" charset="0"/>
              <a:buChar char="•"/>
            </a:pPr>
            <a:endParaRPr lang="en-IN" dirty="0">
              <a:solidFill>
                <a:srgbClr val="00B0F0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                                     Pattern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under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database use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kerte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h or is database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ko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config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folder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db.js file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under use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karegay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err="1" smtClean="0">
                <a:ln/>
                <a:solidFill>
                  <a:schemeClr val="accent3"/>
                </a:solidFill>
              </a:rPr>
              <a:t>Isme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kea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karegay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connection establish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kareagay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mongodb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database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sathme</a:t>
            </a:r>
            <a:r>
              <a:rPr lang="en-US" sz="2800" b="1" dirty="0">
                <a:ln/>
                <a:solidFill>
                  <a:schemeClr val="accent3"/>
                </a:solidFill>
              </a:rPr>
              <a:t>,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mongodb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database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sathme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hame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ek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or package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ko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install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karna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padega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: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npm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install mongoose</a:t>
            </a:r>
            <a:endParaRPr lang="en-IN" sz="28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1183866" y="3796428"/>
            <a:ext cx="3584318" cy="52322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 - Database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06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2607561" y="803128"/>
            <a:ext cx="69769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err="1">
                <a:ln/>
                <a:solidFill>
                  <a:schemeClr val="accent3"/>
                </a:solidFill>
              </a:rPr>
              <a:t>Mongodb</a:t>
            </a:r>
            <a:r>
              <a:rPr lang="en-US" sz="3600" b="1" dirty="0">
                <a:ln/>
                <a:solidFill>
                  <a:schemeClr val="accent3"/>
                </a:solidFill>
              </a:rPr>
              <a:t> Database Connection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1558570" y="1449459"/>
            <a:ext cx="90749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Is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t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areke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Cloud Database se connect ho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gaye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h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0" y="2273618"/>
            <a:ext cx="11197884" cy="40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2607561" y="803128"/>
            <a:ext cx="69769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err="1">
                <a:ln/>
                <a:solidFill>
                  <a:schemeClr val="accent3"/>
                </a:solidFill>
              </a:rPr>
              <a:t>Mongodb</a:t>
            </a:r>
            <a:r>
              <a:rPr lang="en-US" sz="3600" b="1" dirty="0">
                <a:ln/>
                <a:solidFill>
                  <a:schemeClr val="accent3"/>
                </a:solidFill>
              </a:rPr>
              <a:t> Database Connection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1558570" y="1449459"/>
            <a:ext cx="90749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Is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t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areke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Cloud Database se connect ho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gaye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h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9" y="2285882"/>
            <a:ext cx="11271401" cy="30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168275" y="536652"/>
            <a:ext cx="5855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Project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438667" y="1459982"/>
            <a:ext cx="282539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F3083EB-6165-BD39-2D85-02AA2D741B13}"/>
              </a:ext>
            </a:extLst>
          </p:cNvPr>
          <p:cNvSpPr/>
          <p:nvPr/>
        </p:nvSpPr>
        <p:spPr>
          <a:xfrm>
            <a:off x="438667" y="2582132"/>
            <a:ext cx="2860118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First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EBDDA5D-00B8-9A2A-7372-55F40A2644FF}"/>
              </a:ext>
            </a:extLst>
          </p:cNvPr>
          <p:cNvSpPr/>
          <p:nvPr/>
        </p:nvSpPr>
        <p:spPr>
          <a:xfrm>
            <a:off x="438667" y="3717014"/>
            <a:ext cx="286011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MVC Pattern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19BCB0C-40D6-1E0D-6442-7DF84548D43F}"/>
              </a:ext>
            </a:extLst>
          </p:cNvPr>
          <p:cNvSpPr/>
          <p:nvPr/>
        </p:nvSpPr>
        <p:spPr>
          <a:xfrm>
            <a:off x="438667" y="4920964"/>
            <a:ext cx="2860118" cy="95410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Models Route </a:t>
            </a:r>
            <a:r>
              <a:rPr lang="en-US" sz="28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</a:t>
            </a:r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…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D2F40066-53C4-2830-3FFB-449E38CFE370}"/>
              </a:ext>
            </a:extLst>
          </p:cNvPr>
          <p:cNvSpPr/>
          <p:nvPr/>
        </p:nvSpPr>
        <p:spPr>
          <a:xfrm rot="5400000">
            <a:off x="1708032" y="3302525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64077960-ADC9-ADAB-D722-6E8BC684F779}"/>
              </a:ext>
            </a:extLst>
          </p:cNvPr>
          <p:cNvSpPr/>
          <p:nvPr/>
        </p:nvSpPr>
        <p:spPr>
          <a:xfrm rot="5400000">
            <a:off x="1708031" y="2136391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E4F4760F-2035-D8F4-D807-57798CB0FD05}"/>
              </a:ext>
            </a:extLst>
          </p:cNvPr>
          <p:cNvSpPr/>
          <p:nvPr/>
        </p:nvSpPr>
        <p:spPr>
          <a:xfrm rot="5400000">
            <a:off x="1708030" y="4434323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B49D5C2-17B0-32A8-27B9-F6344AEB5BF8}"/>
              </a:ext>
            </a:extLst>
          </p:cNvPr>
          <p:cNvSpPr/>
          <p:nvPr/>
        </p:nvSpPr>
        <p:spPr>
          <a:xfrm>
            <a:off x="8893217" y="2582132"/>
            <a:ext cx="282539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More Security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B98FBE8-B50D-C646-C46D-51070DAE8DDD}"/>
              </a:ext>
            </a:extLst>
          </p:cNvPr>
          <p:cNvSpPr/>
          <p:nvPr/>
        </p:nvSpPr>
        <p:spPr>
          <a:xfrm>
            <a:off x="4683303" y="2582132"/>
            <a:ext cx="282539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Auth &amp; 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9ADF2BE-371E-2FFF-642A-0807C2B39F2E}"/>
              </a:ext>
            </a:extLst>
          </p:cNvPr>
          <p:cNvSpPr/>
          <p:nvPr/>
        </p:nvSpPr>
        <p:spPr>
          <a:xfrm>
            <a:off x="4683303" y="1459982"/>
            <a:ext cx="282539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Hashing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21D5E24E-2588-D8C6-CB16-536DE22D068C}"/>
              </a:ext>
            </a:extLst>
          </p:cNvPr>
          <p:cNvSpPr/>
          <p:nvPr/>
        </p:nvSpPr>
        <p:spPr>
          <a:xfrm>
            <a:off x="8893217" y="1459982"/>
            <a:ext cx="282539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Stats &amp; Filters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D5AD00A-0C1F-E485-8831-10F8357E2F89}"/>
              </a:ext>
            </a:extLst>
          </p:cNvPr>
          <p:cNvSpPr/>
          <p:nvPr/>
        </p:nvSpPr>
        <p:spPr>
          <a:xfrm>
            <a:off x="4648579" y="3717014"/>
            <a:ext cx="286011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User 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98C665C-CDFA-1DF1-2748-8981D2FB1147}"/>
              </a:ext>
            </a:extLst>
          </p:cNvPr>
          <p:cNvSpPr/>
          <p:nvPr/>
        </p:nvSpPr>
        <p:spPr>
          <a:xfrm>
            <a:off x="8893217" y="3679996"/>
            <a:ext cx="286011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API Docs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381D920E-6EEF-1038-60E3-8AE65A6FBD9D}"/>
              </a:ext>
            </a:extLst>
          </p:cNvPr>
          <p:cNvSpPr/>
          <p:nvPr/>
        </p:nvSpPr>
        <p:spPr>
          <a:xfrm>
            <a:off x="4665941" y="4920964"/>
            <a:ext cx="286011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JOBS 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C76CF098-D51F-2A54-822F-D15F5EF42E29}"/>
              </a:ext>
            </a:extLst>
          </p:cNvPr>
          <p:cNvSpPr/>
          <p:nvPr/>
        </p:nvSpPr>
        <p:spPr>
          <a:xfrm>
            <a:off x="8858493" y="4920964"/>
            <a:ext cx="286011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Deployment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="" xmlns:a16="http://schemas.microsoft.com/office/drawing/2014/main" id="{4F52EA90-C209-2BC8-9D94-FCE0C70254CD}"/>
              </a:ext>
            </a:extLst>
          </p:cNvPr>
          <p:cNvSpPr/>
          <p:nvPr/>
        </p:nvSpPr>
        <p:spPr>
          <a:xfrm rot="5400000">
            <a:off x="5935307" y="2156231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="" xmlns:a16="http://schemas.microsoft.com/office/drawing/2014/main" id="{65E147C2-DFD2-0517-B239-DE0371210C06}"/>
              </a:ext>
            </a:extLst>
          </p:cNvPr>
          <p:cNvSpPr/>
          <p:nvPr/>
        </p:nvSpPr>
        <p:spPr>
          <a:xfrm rot="5400000">
            <a:off x="10127859" y="2159648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="" xmlns:a16="http://schemas.microsoft.com/office/drawing/2014/main" id="{EA639EE4-14A5-E821-8101-3B82A8E31947}"/>
              </a:ext>
            </a:extLst>
          </p:cNvPr>
          <p:cNvSpPr/>
          <p:nvPr/>
        </p:nvSpPr>
        <p:spPr>
          <a:xfrm rot="5400000">
            <a:off x="5935307" y="3282724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="" xmlns:a16="http://schemas.microsoft.com/office/drawing/2014/main" id="{DECAD470-B061-8369-EABA-5A7C600DBB7C}"/>
              </a:ext>
            </a:extLst>
          </p:cNvPr>
          <p:cNvSpPr/>
          <p:nvPr/>
        </p:nvSpPr>
        <p:spPr>
          <a:xfrm rot="5400000">
            <a:off x="10162584" y="3209763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="" xmlns:a16="http://schemas.microsoft.com/office/drawing/2014/main" id="{78BCC98F-CC41-882A-BF29-63DB99407B4B}"/>
              </a:ext>
            </a:extLst>
          </p:cNvPr>
          <p:cNvSpPr/>
          <p:nvPr/>
        </p:nvSpPr>
        <p:spPr>
          <a:xfrm rot="5400000">
            <a:off x="5935309" y="4443692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="" xmlns:a16="http://schemas.microsoft.com/office/drawing/2014/main" id="{86ABEC90-C658-819D-80C2-6359AEB5D027}"/>
              </a:ext>
            </a:extLst>
          </p:cNvPr>
          <p:cNvSpPr/>
          <p:nvPr/>
        </p:nvSpPr>
        <p:spPr>
          <a:xfrm rot="5400000">
            <a:off x="10162586" y="4450137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Connector: Elbow 47">
            <a:extLst>
              <a:ext uri="{FF2B5EF4-FFF2-40B4-BE49-F238E27FC236}">
                <a16:creationId xmlns="" xmlns:a16="http://schemas.microsoft.com/office/drawing/2014/main" id="{8EE19297-B22C-C33A-7F9B-33CA177C28D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298785" y="3105352"/>
            <a:ext cx="763929" cy="2292666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="" xmlns:a16="http://schemas.microsoft.com/office/drawing/2014/main" id="{5B70617B-F357-05D5-6FAB-2CAA6E586C64}"/>
              </a:ext>
            </a:extLst>
          </p:cNvPr>
          <p:cNvCxnSpPr>
            <a:endCxn id="23" idx="1"/>
          </p:cNvCxnSpPr>
          <p:nvPr/>
        </p:nvCxnSpPr>
        <p:spPr>
          <a:xfrm rot="5400000" flipH="1" flipV="1">
            <a:off x="3681128" y="2103178"/>
            <a:ext cx="1383760" cy="620589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="" xmlns:a16="http://schemas.microsoft.com/office/drawing/2014/main" id="{495A0F21-38EB-6EBA-EFA2-2E49FCC947D8}"/>
              </a:ext>
            </a:extLst>
          </p:cNvPr>
          <p:cNvCxnSpPr>
            <a:cxnSpLocks/>
          </p:cNvCxnSpPr>
          <p:nvPr/>
        </p:nvCxnSpPr>
        <p:spPr>
          <a:xfrm flipV="1">
            <a:off x="7508697" y="2906532"/>
            <a:ext cx="763929" cy="2292666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="" xmlns:a16="http://schemas.microsoft.com/office/drawing/2014/main" id="{5A559DC8-A2F3-C81D-2F22-7AA2A241AD57}"/>
              </a:ext>
            </a:extLst>
          </p:cNvPr>
          <p:cNvCxnSpPr/>
          <p:nvPr/>
        </p:nvCxnSpPr>
        <p:spPr>
          <a:xfrm rot="5400000" flipH="1" flipV="1">
            <a:off x="7891421" y="2103177"/>
            <a:ext cx="1383760" cy="620589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0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3" y="551441"/>
            <a:ext cx="11286098" cy="63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0" y="3382150"/>
            <a:ext cx="8034000" cy="132343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07 </a:t>
            </a:r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– </a:t>
            </a:r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Postman &amp; Node JSON Issue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34141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493894" y="803128"/>
            <a:ext cx="52042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err="1">
                <a:ln/>
                <a:solidFill>
                  <a:schemeClr val="accent3"/>
                </a:solidFill>
              </a:rPr>
              <a:t>Json</a:t>
            </a:r>
            <a:r>
              <a:rPr lang="en-US" sz="3600" b="1" dirty="0">
                <a:ln/>
                <a:solidFill>
                  <a:schemeClr val="accent3"/>
                </a:solidFill>
              </a:rPr>
              <a:t> Issue and Postman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157214" y="1449459"/>
            <a:ext cx="58776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Is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t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areke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Routes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bana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liya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h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0" y="1943993"/>
            <a:ext cx="11353944" cy="491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493894" y="803128"/>
            <a:ext cx="52042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err="1">
                <a:ln/>
                <a:solidFill>
                  <a:schemeClr val="accent3"/>
                </a:solidFill>
              </a:rPr>
              <a:t>Json</a:t>
            </a:r>
            <a:r>
              <a:rPr lang="en-US" sz="3600" b="1" dirty="0">
                <a:ln/>
                <a:solidFill>
                  <a:schemeClr val="accent3"/>
                </a:solidFill>
              </a:rPr>
              <a:t> Issue and Postman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157214" y="1449459"/>
            <a:ext cx="58776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Is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t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areke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Routes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bana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liya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h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0" y="1918932"/>
            <a:ext cx="11132504" cy="49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94" y="544156"/>
            <a:ext cx="10926816" cy="6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493894" y="803128"/>
            <a:ext cx="52042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err="1">
                <a:ln/>
                <a:solidFill>
                  <a:schemeClr val="accent3"/>
                </a:solidFill>
              </a:rPr>
              <a:t>Json</a:t>
            </a:r>
            <a:r>
              <a:rPr lang="en-US" sz="3600" b="1" dirty="0">
                <a:ln/>
                <a:solidFill>
                  <a:schemeClr val="accent3"/>
                </a:solidFill>
              </a:rPr>
              <a:t> Issue and Postman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157214" y="1449459"/>
            <a:ext cx="58776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Is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t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areke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Routes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bana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liya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h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8" y="2037144"/>
            <a:ext cx="10597048" cy="48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493880" y="859817"/>
            <a:ext cx="52042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err="1">
                <a:ln/>
                <a:solidFill>
                  <a:schemeClr val="accent3"/>
                </a:solidFill>
              </a:rPr>
              <a:t>Json</a:t>
            </a:r>
            <a:r>
              <a:rPr lang="en-US" sz="3600" b="1" dirty="0">
                <a:ln/>
                <a:solidFill>
                  <a:schemeClr val="accent3"/>
                </a:solidFill>
              </a:rPr>
              <a:t> Issue and Postman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1120086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err="1">
                <a:ln/>
                <a:solidFill>
                  <a:schemeClr val="accent3"/>
                </a:solidFill>
              </a:rPr>
              <a:t>Cors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Package 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: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npm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install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cors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sz="2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Ecors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ye kea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karega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hmare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jo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hamare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nodejs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application h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vah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different port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run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hoti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hai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ab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jab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isko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hm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connect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karegay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react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ki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application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sath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me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fir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aager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hm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koi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dusra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frontend use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karegay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to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dono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ek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sath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use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kerne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liye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hame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cors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enable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kerna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padta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h,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varna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hame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cors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origin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error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dekhne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mil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sakta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h,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keoki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do port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aapas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me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commmunicate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rahe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h, to yah functionality enable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kerne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liye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hm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kea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kerte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h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cors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package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install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kerte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h </a:t>
            </a:r>
          </a:p>
          <a:p>
            <a:endParaRPr lang="en-US" sz="2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Morgan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Package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npm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install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morgan</a:t>
            </a: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sz="2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Nmorgan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kea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karega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jo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bhi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hamara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rest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api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hit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karega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yah consol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 me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dega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ki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konsa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rest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api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hit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huva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h or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kitna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time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liya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h ye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sare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chije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hame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console per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dekha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dega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thik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h</a:t>
            </a:r>
            <a:endParaRPr lang="en-US" sz="2000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sz="2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8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6568729" y="617933"/>
            <a:ext cx="52042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err="1">
                <a:ln/>
                <a:solidFill>
                  <a:schemeClr val="accent3"/>
                </a:solidFill>
              </a:rPr>
              <a:t>Json</a:t>
            </a:r>
            <a:r>
              <a:rPr lang="en-US" sz="3600" b="1" dirty="0">
                <a:ln/>
                <a:solidFill>
                  <a:schemeClr val="accent3"/>
                </a:solidFill>
              </a:rPr>
              <a:t> Issue and Postman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7619466" y="1452082"/>
            <a:ext cx="415350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Is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tareke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cors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or</a:t>
            </a:r>
          </a:p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morgan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ko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use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karegay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068"/>
            <a:ext cx="7749993" cy="55689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93" y="5077911"/>
            <a:ext cx="4460500" cy="178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5642" y="3923906"/>
            <a:ext cx="7738211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02 </a:t>
            </a:r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– </a:t>
            </a:r>
            <a:r>
              <a:rPr lang="en-US" sz="4000" b="1" dirty="0" err="1" smtClean="0">
                <a:ln/>
                <a:solidFill>
                  <a:schemeClr val="accent3"/>
                </a:solidFill>
              </a:rPr>
              <a:t>PreReq</a:t>
            </a:r>
            <a:r>
              <a:rPr lang="en-US" sz="4000" b="1" dirty="0" smtClean="0">
                <a:ln/>
                <a:solidFill>
                  <a:schemeClr val="accent3"/>
                </a:solidFill>
              </a:rPr>
              <a:t>.</a:t>
            </a:r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 &amp; </a:t>
            </a:r>
            <a:r>
              <a:rPr lang="en-US" sz="4000" b="1" cap="none" spc="0" dirty="0" err="1" smtClean="0">
                <a:ln/>
                <a:solidFill>
                  <a:schemeClr val="accent3"/>
                </a:solidFill>
                <a:effectLst/>
              </a:rPr>
              <a:t>Softwares</a:t>
            </a:r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 Setup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10646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880716" y="803128"/>
            <a:ext cx="4430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Prerequisites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488567" y="1830372"/>
            <a:ext cx="45524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 algn="ctr"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</a:rPr>
              <a:t>Basic </a:t>
            </a:r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JavaScript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488567" y="2694454"/>
            <a:ext cx="40943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 algn="ctr"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</a:rPr>
              <a:t>Basic </a:t>
            </a:r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JS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3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5642" y="3923906"/>
            <a:ext cx="6974281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03 </a:t>
            </a:r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– </a:t>
            </a:r>
            <a:r>
              <a:rPr lang="en-US" sz="4000" b="1" dirty="0" smtClean="0">
                <a:ln/>
                <a:solidFill>
                  <a:schemeClr val="accent3"/>
                </a:solidFill>
              </a:rPr>
              <a:t>Creating Node Server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5875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617581" y="803128"/>
            <a:ext cx="49568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Creating Node Server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11483465" cy="48320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PS E</a:t>
            </a:r>
            <a:r>
              <a:rPr lang="en-US" sz="2800" b="1" dirty="0">
                <a:ln/>
                <a:solidFill>
                  <a:schemeClr val="accent3"/>
                </a:solidFill>
              </a:rPr>
              <a:t>:\Users\Public\min_projeact\job-portal-app-2023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&gt; 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npm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init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package name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: 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job-portal-app-2023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version: 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1.0.0)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description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: 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job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portal project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entry point: 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index.js)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server.js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test command: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 err="1">
                <a:ln/>
                <a:solidFill>
                  <a:schemeClr val="accent3"/>
                </a:solidFill>
              </a:rPr>
              <a:t>git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repository: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keywords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: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author: 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Arun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Choudhary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license: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(ISC)</a:t>
            </a:r>
          </a:p>
        </p:txBody>
      </p:sp>
    </p:spTree>
    <p:extLst>
      <p:ext uri="{BB962C8B-B14F-4D97-AF65-F5344CB8AC3E}">
        <p14:creationId xmlns:p14="http://schemas.microsoft.com/office/powerpoint/2010/main" val="4951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617567" y="859817"/>
            <a:ext cx="49568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Creating Node Server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8638070" cy="45858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Express Package :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npm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install express </a:t>
            </a:r>
          </a:p>
          <a:p>
            <a:r>
              <a:rPr lang="en-US" sz="2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 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Express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nodejs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framework 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</a:t>
            </a:r>
          </a:p>
          <a:p>
            <a:endParaRPr lang="en-US" sz="2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err="1" smtClean="0">
                <a:ln/>
                <a:solidFill>
                  <a:schemeClr val="accent3"/>
                </a:solidFill>
              </a:rPr>
              <a:t>Nodemon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>
                <a:ln/>
                <a:solidFill>
                  <a:schemeClr val="accent3"/>
                </a:solidFill>
              </a:rPr>
              <a:t>Package </a:t>
            </a:r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npm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install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nodemon</a:t>
            </a: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sz="2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</a:t>
            </a:r>
            <a:r>
              <a:rPr lang="en-US" sz="2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Nodemon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server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automatically refresh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dega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save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kerne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</a:t>
            </a:r>
          </a:p>
          <a:p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Add script for running :  </a:t>
            </a:r>
            <a:r>
              <a:rPr lang="en-IN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"scripts": {</a:t>
            </a:r>
          </a:p>
          <a:p>
            <a:r>
              <a:rPr lang="en-IN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  </a:t>
            </a:r>
            <a:r>
              <a:rPr lang="en-IN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  "start": "node server.js",</a:t>
            </a:r>
          </a:p>
          <a:p>
            <a:r>
              <a:rPr lang="en-IN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r>
              <a:rPr lang="en-IN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    "server": "</a:t>
            </a:r>
            <a:r>
              <a:rPr lang="en-IN" sz="28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nodemon</a:t>
            </a:r>
            <a:r>
              <a:rPr lang="en-IN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server.js"</a:t>
            </a:r>
          </a:p>
          <a:p>
            <a:r>
              <a:rPr lang="en-IN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r>
              <a:rPr lang="en-IN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  </a:t>
            </a:r>
            <a:r>
              <a:rPr lang="en-IN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}</a:t>
            </a:r>
            <a:endParaRPr lang="en-IN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40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617581" y="803128"/>
            <a:ext cx="49568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Creating Node Server</a:t>
            </a:r>
          </a:p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Basic </a:t>
            </a:r>
            <a:r>
              <a:rPr lang="en-US" sz="3600" b="1" dirty="0" err="1" smtClean="0">
                <a:ln/>
                <a:solidFill>
                  <a:schemeClr val="accent3"/>
                </a:solidFill>
              </a:rPr>
              <a:t>NodeJS</a:t>
            </a:r>
            <a:r>
              <a:rPr lang="en-US" sz="3600" b="1" dirty="0" smtClean="0">
                <a:ln/>
                <a:solidFill>
                  <a:schemeClr val="accent3"/>
                </a:solidFill>
              </a:rPr>
              <a:t> Setup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5236690" cy="535531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b="1" dirty="0" smtClean="0">
              <a:ln/>
              <a:solidFill>
                <a:srgbClr val="C00000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en-US" b="1" dirty="0" smtClean="0">
              <a:ln/>
              <a:solidFill>
                <a:srgbClr val="C00000"/>
              </a:solidFill>
            </a:endParaRPr>
          </a:p>
          <a:p>
            <a:endParaRPr lang="en-IN" dirty="0" smtClean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rgbClr val="00B050"/>
                </a:solidFill>
              </a:rPr>
              <a:t>// </a:t>
            </a:r>
            <a:r>
              <a:rPr lang="en-IN" dirty="0">
                <a:solidFill>
                  <a:srgbClr val="00B050"/>
                </a:solidFill>
              </a:rPr>
              <a:t>imports -----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olidFill>
                  <a:srgbClr val="00B0F0"/>
                </a:solidFill>
              </a:rPr>
              <a:t>const</a:t>
            </a:r>
            <a:r>
              <a:rPr lang="en-IN" dirty="0">
                <a:solidFill>
                  <a:srgbClr val="00B0F0"/>
                </a:solidFill>
              </a:rPr>
              <a:t> express = require("express");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// Rest Object -----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olidFill>
                  <a:srgbClr val="00B0F0"/>
                </a:solidFill>
              </a:rPr>
              <a:t>const</a:t>
            </a:r>
            <a:r>
              <a:rPr lang="en-IN" dirty="0">
                <a:solidFill>
                  <a:srgbClr val="00B0F0"/>
                </a:solidFill>
              </a:rPr>
              <a:t> app = express();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// Routes -----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olidFill>
                  <a:srgbClr val="00B0F0"/>
                </a:solidFill>
              </a:rPr>
              <a:t>app.get</a:t>
            </a:r>
            <a:r>
              <a:rPr lang="en-IN" dirty="0">
                <a:solidFill>
                  <a:srgbClr val="00B0F0"/>
                </a:solidFill>
              </a:rPr>
              <a:t>("/", (</a:t>
            </a:r>
            <a:r>
              <a:rPr lang="en-IN" dirty="0" err="1">
                <a:solidFill>
                  <a:srgbClr val="00B0F0"/>
                </a:solidFill>
              </a:rPr>
              <a:t>req</a:t>
            </a:r>
            <a:r>
              <a:rPr lang="en-IN" dirty="0">
                <a:solidFill>
                  <a:srgbClr val="00B0F0"/>
                </a:solidFill>
              </a:rPr>
              <a:t>, res) =&gt;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    </a:t>
            </a:r>
            <a:r>
              <a:rPr lang="en-IN" dirty="0" err="1">
                <a:solidFill>
                  <a:srgbClr val="00B0F0"/>
                </a:solidFill>
              </a:rPr>
              <a:t>res.send</a:t>
            </a:r>
            <a:r>
              <a:rPr lang="en-IN" dirty="0">
                <a:solidFill>
                  <a:srgbClr val="00B0F0"/>
                </a:solidFill>
              </a:rPr>
              <a:t>("&lt;h1&gt;Welcome to Job Portal...&lt;/h1&gt;")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})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// Listen -----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olidFill>
                  <a:srgbClr val="00B0F0"/>
                </a:solidFill>
              </a:rPr>
              <a:t>app.listen</a:t>
            </a:r>
            <a:r>
              <a:rPr lang="en-IN" dirty="0">
                <a:solidFill>
                  <a:srgbClr val="00B0F0"/>
                </a:solidFill>
              </a:rPr>
              <a:t>(8080, () =&gt;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    console.log("Node Server Running")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015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1444" y="3537686"/>
            <a:ext cx="7518578" cy="132343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04 </a:t>
            </a:r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– </a:t>
            </a:r>
            <a:r>
              <a:rPr lang="en-US" sz="4000" b="1" dirty="0" smtClean="0">
                <a:ln/>
                <a:solidFill>
                  <a:schemeClr val="accent3"/>
                </a:solidFill>
              </a:rPr>
              <a:t>Securing &amp; Enhancing Server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19483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673</TotalTime>
  <Words>637</Words>
  <Application>Microsoft Office PowerPoint</Application>
  <PresentationFormat>Custom</PresentationFormat>
  <Paragraphs>506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Choudhary</dc:creator>
  <cp:lastModifiedBy>DELL</cp:lastModifiedBy>
  <cp:revision>104</cp:revision>
  <dcterms:created xsi:type="dcterms:W3CDTF">2023-07-22T04:24:14Z</dcterms:created>
  <dcterms:modified xsi:type="dcterms:W3CDTF">2023-07-23T12:54:50Z</dcterms:modified>
</cp:coreProperties>
</file>