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17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7841-F53C-43AC-9778-ECB5449B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FCA1B-4094-4515-AD28-5B80C5262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5912-8087-420C-B99F-FC41B641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8968-B131-4224-9FA8-1F2ADFF2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A96A-4535-4DBD-86CA-2E7F2D2B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B53E-653F-47BB-A87C-EB62D7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07A9-3746-4652-A890-7649E66D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9EA2-BF69-46A8-B300-5C8F6EEA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F775-7F07-40FE-AA91-7F859E1E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6B18-F2C7-4A7A-B10E-DF6972D7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A478A-09D1-41A8-8F55-9F219AFD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359F4-2D11-4B4E-972E-28BCB6902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1F7D-F97A-49BB-93BE-92917B89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7AB5-D7D5-4BE9-9F20-66690441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C0A5-49E5-4865-84EB-DDBD496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53E9-D2BB-4677-BB84-A39AAC26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AF9D-7A73-4E52-8F07-7C870463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ED7D-20E7-43BC-A6D4-10082237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2A42-D51A-4862-B0DA-63B11F8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EF8C-FFB5-4780-B172-CDE6F230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A646-5A08-4B7B-8F7D-A6B5AEED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E79A-678A-43F3-A78A-9894B06A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8ADD-98AE-409A-94FC-D638EFB2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4049-C9D8-4800-8C7D-FB08BA4F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5F9E-E36C-4FC2-AD54-F483F4D3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F184-2792-4005-8298-25D36144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ADF9-D15E-4102-AB84-D59ED7982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C0E41-5BEB-4043-B9B8-4F1BBB53D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129A6-767A-485F-92F0-57650D1A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5676-ED73-4865-852B-2B7312AD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CE07-59A0-453D-AF4F-63DBFF58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9F81-8124-488D-94BC-089D323B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9901D-B2DF-4117-9373-CE0634F6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ABC2-3102-49F1-A074-CFD1F2699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CEAF1-3C9E-4CA9-A297-51C70748E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AE0DA-1105-451D-8A67-212867B92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E95C7-8D74-4BE6-8AF6-1B83E58E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B5D73-5F1B-4737-930A-76C9CB8B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169ED-D7A2-46CF-8D7A-2DF27C58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3BF4-4816-4F95-BA5A-91B4F28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7940C-360B-4387-B3BF-F8C9F3F2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B764-DD04-4F92-B932-E97DE882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3F5AF-A357-48CB-A1A4-8A038151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4D207-49F2-49DF-9E52-9EE4AD5E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904BE-1574-4C30-BCB8-138ECFC9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EBC66-90DB-462A-A4E4-EED80283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526D-4640-4702-8F78-380F03AB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1491-A4FB-41F8-91B2-3445EA05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4009F-6376-4CB4-A2ED-34FFFE74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A4B0A-F0BB-4F7E-89A8-3455F64F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34CB-43F2-437B-9A5E-E7D0BC5C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13A67-081E-4297-9551-985E503D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4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E350-42FE-4C20-9F75-C7360D5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B8F12-FA3A-4E55-929A-0A52C73E7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19E96-FF43-4EBB-8C83-2BA4A6E7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232A5-9AD9-4D7B-99BD-16F3B038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025D-4F5C-4E9B-A863-D676259F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7D561-4291-47DD-8498-2EEB0BC7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55057-63A6-49F2-B8A7-CAAD9B57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2D39-D5B4-42DE-97AD-F19D272F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0416-8CF7-464F-BACB-152F06A54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C65B-FF90-4121-8079-218019A5C46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8399-6152-4514-B02A-EAD4C5836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4221-E200-46DB-8DCB-AFB73E019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9E80-FE87-4E15-89D2-9610E1EC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94C50D-4C45-40D7-B47F-2B79D8440FBF}"/>
              </a:ext>
            </a:extLst>
          </p:cNvPr>
          <p:cNvSpPr/>
          <p:nvPr/>
        </p:nvSpPr>
        <p:spPr>
          <a:xfrm>
            <a:off x="6593123" y="234950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BF831C-9945-4255-8B95-827C71F650B5}"/>
              </a:ext>
            </a:extLst>
          </p:cNvPr>
          <p:cNvSpPr/>
          <p:nvPr/>
        </p:nvSpPr>
        <p:spPr>
          <a:xfrm>
            <a:off x="6432243" y="2156061"/>
            <a:ext cx="822960" cy="182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Insurer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996043-3539-494C-AC91-F3F84E4AD239}"/>
              </a:ext>
            </a:extLst>
          </p:cNvPr>
          <p:cNvGrpSpPr/>
          <p:nvPr/>
        </p:nvGrpSpPr>
        <p:grpSpPr>
          <a:xfrm>
            <a:off x="7521798" y="1154856"/>
            <a:ext cx="1026612" cy="1997603"/>
            <a:chOff x="7521798" y="1154856"/>
            <a:chExt cx="1026612" cy="199760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28B8C0-1970-49D6-89C2-F1584FF66864}"/>
                </a:ext>
              </a:extLst>
            </p:cNvPr>
            <p:cNvSpPr/>
            <p:nvPr/>
          </p:nvSpPr>
          <p:spPr>
            <a:xfrm rot="795826">
              <a:off x="7933383" y="1359139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1D813A-26E2-4CA9-9DF4-4B28380AA1E0}"/>
                </a:ext>
              </a:extLst>
            </p:cNvPr>
            <p:cNvSpPr/>
            <p:nvPr/>
          </p:nvSpPr>
          <p:spPr>
            <a:xfrm>
              <a:off x="7956401" y="1154856"/>
              <a:ext cx="548640" cy="1828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i="1" dirty="0">
                  <a:solidFill>
                    <a:schemeClr val="tx1"/>
                  </a:solidFill>
                </a:rPr>
                <a:t>PPO</a:t>
              </a:r>
              <a:endParaRPr 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87BCB8-F73C-4FB1-9547-294D55E78566}"/>
                </a:ext>
              </a:extLst>
            </p:cNvPr>
            <p:cNvSpPr/>
            <p:nvPr/>
          </p:nvSpPr>
          <p:spPr>
            <a:xfrm rot="20648263">
              <a:off x="7989839" y="2206130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CE5574-219A-4719-8573-9C42D9C6D0F7}"/>
                </a:ext>
              </a:extLst>
            </p:cNvPr>
            <p:cNvSpPr/>
            <p:nvPr/>
          </p:nvSpPr>
          <p:spPr>
            <a:xfrm>
              <a:off x="7521798" y="2969579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459E17C-2378-44B0-8719-DBB4525923DC}"/>
                </a:ext>
              </a:extLst>
            </p:cNvPr>
            <p:cNvSpPr/>
            <p:nvPr/>
          </p:nvSpPr>
          <p:spPr>
            <a:xfrm>
              <a:off x="7999770" y="2008713"/>
              <a:ext cx="548640" cy="1828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i="1" dirty="0">
                  <a:solidFill>
                    <a:schemeClr val="tx1"/>
                  </a:solidFill>
                </a:rPr>
                <a:t>POS</a:t>
              </a:r>
              <a:endParaRPr lang="en-US" sz="9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DCF523-565C-41AC-8869-6B4D4F5EE13F}"/>
                </a:ext>
              </a:extLst>
            </p:cNvPr>
            <p:cNvSpPr/>
            <p:nvPr/>
          </p:nvSpPr>
          <p:spPr>
            <a:xfrm>
              <a:off x="7531363" y="2809779"/>
              <a:ext cx="548640" cy="1828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tx1"/>
                  </a:solidFill>
                </a:rPr>
                <a:t>HMO</a:t>
              </a:r>
              <a:endParaRPr lang="en-US" sz="9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1D1F62-2EC2-49A0-BD62-8C81C0610233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 flipV="1">
            <a:off x="7050323" y="1542942"/>
            <a:ext cx="1764660" cy="10351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7749AE-B227-4746-B0BF-DE6326857347}"/>
              </a:ext>
            </a:extLst>
          </p:cNvPr>
          <p:cNvCxnSpPr>
            <a:cxnSpLocks/>
            <a:stCxn id="4" idx="6"/>
            <a:endCxn id="10" idx="3"/>
          </p:cNvCxnSpPr>
          <p:nvPr/>
        </p:nvCxnSpPr>
        <p:spPr>
          <a:xfrm flipV="1">
            <a:off x="7050323" y="1498677"/>
            <a:ext cx="896732" cy="10794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23A092-7C0C-4D16-8CEE-787322FA199F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 flipV="1">
            <a:off x="7050323" y="2322563"/>
            <a:ext cx="942998" cy="2555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28E7A9-3066-4843-90BD-E425CA0C1CF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7050323" y="2578107"/>
            <a:ext cx="471475" cy="482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03072-DB79-4A47-89CA-9150CE0F15D2}"/>
              </a:ext>
            </a:extLst>
          </p:cNvPr>
          <p:cNvCxnSpPr>
            <a:cxnSpLocks/>
            <a:stCxn id="34" idx="7"/>
            <a:endCxn id="37" idx="2"/>
          </p:cNvCxnSpPr>
          <p:nvPr/>
        </p:nvCxnSpPr>
        <p:spPr>
          <a:xfrm flipV="1">
            <a:off x="8953933" y="1093163"/>
            <a:ext cx="694571" cy="3536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BDB2E0-EA4A-44B4-9FE3-82A8E142D978}"/>
              </a:ext>
            </a:extLst>
          </p:cNvPr>
          <p:cNvCxnSpPr>
            <a:cxnSpLocks/>
            <a:stCxn id="37" idx="6"/>
            <a:endCxn id="69" idx="3"/>
          </p:cNvCxnSpPr>
          <p:nvPr/>
        </p:nvCxnSpPr>
        <p:spPr>
          <a:xfrm flipV="1">
            <a:off x="9815032" y="432684"/>
            <a:ext cx="288043" cy="584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FC7240-2073-435F-A85C-D19013F886B0}"/>
              </a:ext>
            </a:extLst>
          </p:cNvPr>
          <p:cNvCxnSpPr>
            <a:cxnSpLocks/>
            <a:stCxn id="37" idx="6"/>
            <a:endCxn id="70" idx="2"/>
          </p:cNvCxnSpPr>
          <p:nvPr/>
        </p:nvCxnSpPr>
        <p:spPr>
          <a:xfrm flipV="1">
            <a:off x="9815032" y="667178"/>
            <a:ext cx="638839" cy="3503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5FA47FE-AAE9-451B-93AC-32325C1B6ABA}"/>
              </a:ext>
            </a:extLst>
          </p:cNvPr>
          <p:cNvCxnSpPr>
            <a:cxnSpLocks/>
            <a:stCxn id="37" idx="6"/>
            <a:endCxn id="71" idx="3"/>
          </p:cNvCxnSpPr>
          <p:nvPr/>
        </p:nvCxnSpPr>
        <p:spPr>
          <a:xfrm>
            <a:off x="9815032" y="1017573"/>
            <a:ext cx="727370" cy="275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9CBDE-1202-400B-B4AF-EE3A27F1FAA1}"/>
              </a:ext>
            </a:extLst>
          </p:cNvPr>
          <p:cNvCxnSpPr>
            <a:cxnSpLocks/>
            <a:stCxn id="34" idx="7"/>
            <a:endCxn id="83" idx="4"/>
          </p:cNvCxnSpPr>
          <p:nvPr/>
        </p:nvCxnSpPr>
        <p:spPr>
          <a:xfrm flipV="1">
            <a:off x="8953933" y="1110801"/>
            <a:ext cx="149308" cy="3360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9027B3D-167A-4C86-8E5A-0D63BF78D4B8}"/>
              </a:ext>
            </a:extLst>
          </p:cNvPr>
          <p:cNvSpPr/>
          <p:nvPr/>
        </p:nvSpPr>
        <p:spPr>
          <a:xfrm rot="21441479">
            <a:off x="4707821" y="5187115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CC77014-C876-4E30-9A00-EAD8D50A4842}"/>
              </a:ext>
            </a:extLst>
          </p:cNvPr>
          <p:cNvSpPr/>
          <p:nvPr/>
        </p:nvSpPr>
        <p:spPr>
          <a:xfrm>
            <a:off x="7218569" y="4655890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19AB9E2-F5C9-40F0-AC83-460DCE89FD8A}"/>
              </a:ext>
            </a:extLst>
          </p:cNvPr>
          <p:cNvGrpSpPr/>
          <p:nvPr/>
        </p:nvGrpSpPr>
        <p:grpSpPr>
          <a:xfrm>
            <a:off x="8812926" y="846185"/>
            <a:ext cx="961906" cy="1050655"/>
            <a:chOff x="8812926" y="846185"/>
            <a:chExt cx="961906" cy="105065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7C5067-2F21-4EFD-9D90-F8E3108C52DE}"/>
                </a:ext>
              </a:extLst>
            </p:cNvPr>
            <p:cNvSpPr/>
            <p:nvPr/>
          </p:nvSpPr>
          <p:spPr>
            <a:xfrm rot="20869491">
              <a:off x="8812926" y="1432217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A562F97-0A90-4AB3-8025-012717417255}"/>
                </a:ext>
              </a:extLst>
            </p:cNvPr>
            <p:cNvSpPr/>
            <p:nvPr/>
          </p:nvSpPr>
          <p:spPr>
            <a:xfrm rot="1783165">
              <a:off x="9080187" y="102537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214402F-000E-4241-BA13-59B9231475D4}"/>
                </a:ext>
              </a:extLst>
            </p:cNvPr>
            <p:cNvSpPr/>
            <p:nvPr/>
          </p:nvSpPr>
          <p:spPr>
            <a:xfrm>
              <a:off x="8912334" y="1474277"/>
              <a:ext cx="862498" cy="4225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b="1" i="1" dirty="0">
                  <a:solidFill>
                    <a:schemeClr val="tx1"/>
                  </a:solidFill>
                </a:rPr>
                <a:t>Insurance Company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0364D57-8364-4381-87B4-4DB4B81FC1C4}"/>
                </a:ext>
              </a:extLst>
            </p:cNvPr>
            <p:cNvSpPr/>
            <p:nvPr/>
          </p:nvSpPr>
          <p:spPr>
            <a:xfrm>
              <a:off x="8869005" y="846185"/>
              <a:ext cx="640080" cy="1828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</a:rPr>
                <a:t>Private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7FBF85E-F447-41E9-BB6E-CFCD6356F13D}"/>
              </a:ext>
            </a:extLst>
          </p:cNvPr>
          <p:cNvGrpSpPr/>
          <p:nvPr/>
        </p:nvGrpSpPr>
        <p:grpSpPr>
          <a:xfrm>
            <a:off x="9497843" y="168459"/>
            <a:ext cx="1715781" cy="1227819"/>
            <a:chOff x="10049961" y="20933"/>
            <a:chExt cx="1715781" cy="122781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0DA9433-80B9-481A-A01C-7854D30C59ED}"/>
                </a:ext>
              </a:extLst>
            </p:cNvPr>
            <p:cNvSpPr/>
            <p:nvPr/>
          </p:nvSpPr>
          <p:spPr>
            <a:xfrm rot="20135161">
              <a:off x="10192446" y="816402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53D0C6E-479D-448B-9B0F-4FF2D20492E1}"/>
                </a:ext>
              </a:extLst>
            </p:cNvPr>
            <p:cNvSpPr/>
            <p:nvPr/>
          </p:nvSpPr>
          <p:spPr>
            <a:xfrm rot="21150566">
              <a:off x="10637312" y="20317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3FEF457-9215-40C6-9D14-150EBA9A4102}"/>
                </a:ext>
              </a:extLst>
            </p:cNvPr>
            <p:cNvSpPr/>
            <p:nvPr/>
          </p:nvSpPr>
          <p:spPr>
            <a:xfrm rot="20365255">
              <a:off x="11003072" y="457861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9AA1A7-2874-4943-A23D-92F79072B23E}"/>
                </a:ext>
              </a:extLst>
            </p:cNvPr>
            <p:cNvSpPr/>
            <p:nvPr/>
          </p:nvSpPr>
          <p:spPr>
            <a:xfrm rot="2765482">
              <a:off x="11094512" y="85271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F96E2F6-4407-4FBC-8081-590E5A1E2377}"/>
                </a:ext>
              </a:extLst>
            </p:cNvPr>
            <p:cNvSpPr/>
            <p:nvPr/>
          </p:nvSpPr>
          <p:spPr>
            <a:xfrm>
              <a:off x="10049961" y="980942"/>
              <a:ext cx="970525" cy="26781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</a:rPr>
                <a:t>Government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BDFBFC3E-E743-4D8B-85FF-5C5597F280CD}"/>
                </a:ext>
              </a:extLst>
            </p:cNvPr>
            <p:cNvSpPr/>
            <p:nvPr/>
          </p:nvSpPr>
          <p:spPr>
            <a:xfrm>
              <a:off x="10506852" y="20933"/>
              <a:ext cx="770930" cy="2263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</a:rPr>
                <a:t>Medicare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118134B-EB08-495F-B0C6-3B070624FF63}"/>
                </a:ext>
              </a:extLst>
            </p:cNvPr>
            <p:cNvSpPr/>
            <p:nvPr/>
          </p:nvSpPr>
          <p:spPr>
            <a:xfrm>
              <a:off x="10943890" y="294268"/>
              <a:ext cx="770930" cy="2263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</a:rPr>
                <a:t>Medicaid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C507A69-BDD3-46FD-84B1-762CEEB61278}"/>
                </a:ext>
              </a:extLst>
            </p:cNvPr>
            <p:cNvSpPr/>
            <p:nvPr/>
          </p:nvSpPr>
          <p:spPr>
            <a:xfrm>
              <a:off x="10994812" y="775810"/>
              <a:ext cx="770930" cy="22637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</a:rPr>
                <a:t>Tricare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F5A69038-B6EA-43A3-95B6-CB969A489467}"/>
              </a:ext>
            </a:extLst>
          </p:cNvPr>
          <p:cNvSpPr/>
          <p:nvPr/>
        </p:nvSpPr>
        <p:spPr>
          <a:xfrm rot="158459">
            <a:off x="2551581" y="2808446"/>
            <a:ext cx="457200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104A1B6-6C77-4A5A-9136-36ECE25A2AF2}"/>
              </a:ext>
            </a:extLst>
          </p:cNvPr>
          <p:cNvSpPr/>
          <p:nvPr/>
        </p:nvSpPr>
        <p:spPr>
          <a:xfrm>
            <a:off x="1888857" y="2791581"/>
            <a:ext cx="822960" cy="182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Insured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263DD9D-2635-4DAD-9568-F55C413062D7}"/>
              </a:ext>
            </a:extLst>
          </p:cNvPr>
          <p:cNvSpPr/>
          <p:nvPr/>
        </p:nvSpPr>
        <p:spPr>
          <a:xfrm>
            <a:off x="4262296" y="5003337"/>
            <a:ext cx="822960" cy="182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C71356B-2966-4616-9177-C2308EE986BE}"/>
              </a:ext>
            </a:extLst>
          </p:cNvPr>
          <p:cNvSpPr/>
          <p:nvPr/>
        </p:nvSpPr>
        <p:spPr>
          <a:xfrm>
            <a:off x="7035689" y="5117445"/>
            <a:ext cx="822960" cy="633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Health Care Services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8FD932D-BC99-4F8D-BBD1-EA390986ECBB}"/>
              </a:ext>
            </a:extLst>
          </p:cNvPr>
          <p:cNvCxnSpPr>
            <a:cxnSpLocks/>
            <a:stCxn id="89" idx="6"/>
            <a:endCxn id="128" idx="2"/>
          </p:cNvCxnSpPr>
          <p:nvPr/>
        </p:nvCxnSpPr>
        <p:spPr>
          <a:xfrm flipV="1">
            <a:off x="7675769" y="4368243"/>
            <a:ext cx="565640" cy="51624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82EB2379-69A9-4D8E-852D-040434598B58}"/>
              </a:ext>
            </a:extLst>
          </p:cNvPr>
          <p:cNvSpPr/>
          <p:nvPr/>
        </p:nvSpPr>
        <p:spPr>
          <a:xfrm rot="18675691">
            <a:off x="8210273" y="4208067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7351178-2767-42C3-A99F-C4B37559BCC8}"/>
              </a:ext>
            </a:extLst>
          </p:cNvPr>
          <p:cNvSpPr/>
          <p:nvPr/>
        </p:nvSpPr>
        <p:spPr>
          <a:xfrm rot="2349197">
            <a:off x="8996216" y="4578505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0024012-C587-4ABF-B7CC-46ED9112E689}"/>
              </a:ext>
            </a:extLst>
          </p:cNvPr>
          <p:cNvSpPr/>
          <p:nvPr/>
        </p:nvSpPr>
        <p:spPr>
          <a:xfrm rot="1499970">
            <a:off x="9289002" y="5939831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9DE24AB-FD63-4E8B-B8DC-370592A64930}"/>
              </a:ext>
            </a:extLst>
          </p:cNvPr>
          <p:cNvCxnSpPr>
            <a:cxnSpLocks/>
            <a:stCxn id="89" idx="6"/>
            <a:endCxn id="129" idx="3"/>
          </p:cNvCxnSpPr>
          <p:nvPr/>
        </p:nvCxnSpPr>
        <p:spPr>
          <a:xfrm flipV="1">
            <a:off x="7675769" y="4679260"/>
            <a:ext cx="1320922" cy="20523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DA8E10B-5B8F-43C3-9F72-5281A9391EB3}"/>
              </a:ext>
            </a:extLst>
          </p:cNvPr>
          <p:cNvCxnSpPr>
            <a:cxnSpLocks/>
            <a:stCxn id="89" idx="6"/>
            <a:endCxn id="130" idx="2"/>
          </p:cNvCxnSpPr>
          <p:nvPr/>
        </p:nvCxnSpPr>
        <p:spPr>
          <a:xfrm>
            <a:off x="7675769" y="4884490"/>
            <a:ext cx="1621800" cy="110813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E4723C4-FEAC-4749-AB81-424D39239128}"/>
              </a:ext>
            </a:extLst>
          </p:cNvPr>
          <p:cNvSpPr/>
          <p:nvPr/>
        </p:nvSpPr>
        <p:spPr>
          <a:xfrm rot="2453129">
            <a:off x="10376390" y="581059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E8A5657-ABAB-4CF3-8F5C-06BADAC75879}"/>
              </a:ext>
            </a:extLst>
          </p:cNvPr>
          <p:cNvSpPr/>
          <p:nvPr/>
        </p:nvSpPr>
        <p:spPr>
          <a:xfrm rot="504041">
            <a:off x="10376390" y="615414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BFD0055-1870-48BC-9F2F-8584878F1B12}"/>
              </a:ext>
            </a:extLst>
          </p:cNvPr>
          <p:cNvSpPr/>
          <p:nvPr/>
        </p:nvSpPr>
        <p:spPr>
          <a:xfrm rot="3367692">
            <a:off x="10376390" y="6497687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C0ABCA9-5025-4C70-9C9A-BF8EFBF1E817}"/>
              </a:ext>
            </a:extLst>
          </p:cNvPr>
          <p:cNvSpPr/>
          <p:nvPr/>
        </p:nvSpPr>
        <p:spPr>
          <a:xfrm rot="471066">
            <a:off x="10035566" y="3693102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790DD5D-4443-4106-B69A-412FFAC863F7}"/>
              </a:ext>
            </a:extLst>
          </p:cNvPr>
          <p:cNvSpPr/>
          <p:nvPr/>
        </p:nvSpPr>
        <p:spPr>
          <a:xfrm rot="1783165">
            <a:off x="10046401" y="4125790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11681BD-BE02-4C4A-9DBB-FFDAE6265E36}"/>
              </a:ext>
            </a:extLst>
          </p:cNvPr>
          <p:cNvSpPr/>
          <p:nvPr/>
        </p:nvSpPr>
        <p:spPr>
          <a:xfrm rot="1783165">
            <a:off x="10046401" y="4511748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5DD1425-266B-46E5-B32E-A7B6479ED875}"/>
              </a:ext>
            </a:extLst>
          </p:cNvPr>
          <p:cNvSpPr/>
          <p:nvPr/>
        </p:nvSpPr>
        <p:spPr>
          <a:xfrm rot="1783165">
            <a:off x="10046401" y="4895245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50F8343-101E-407B-AD2E-B6A5CC3A9DEF}"/>
              </a:ext>
            </a:extLst>
          </p:cNvPr>
          <p:cNvSpPr/>
          <p:nvPr/>
        </p:nvSpPr>
        <p:spPr>
          <a:xfrm rot="1783165">
            <a:off x="10046401" y="5233279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5E6F6C0-BF56-4C2A-B94F-45C9BED9D6A9}"/>
              </a:ext>
            </a:extLst>
          </p:cNvPr>
          <p:cNvSpPr/>
          <p:nvPr/>
        </p:nvSpPr>
        <p:spPr>
          <a:xfrm>
            <a:off x="10124801" y="3552950"/>
            <a:ext cx="1259478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Lab &amp; Diag. Services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AFD0370-E9C3-47E4-A4AF-7CC7DEC6BAEB}"/>
              </a:ext>
            </a:extLst>
          </p:cNvPr>
          <p:cNvSpPr/>
          <p:nvPr/>
        </p:nvSpPr>
        <p:spPr>
          <a:xfrm>
            <a:off x="10124801" y="3935704"/>
            <a:ext cx="1493152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Mental Health &amp; Substance abuse Mgmt.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8E690994-7E35-4C70-8F14-F5B642559AB9}"/>
              </a:ext>
            </a:extLst>
          </p:cNvPr>
          <p:cNvSpPr/>
          <p:nvPr/>
        </p:nvSpPr>
        <p:spPr>
          <a:xfrm>
            <a:off x="10124801" y="4389881"/>
            <a:ext cx="1493152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Pharmacy Benefit Mgmt.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4ED5DAD2-7A63-48BF-87AD-E0FDAA7544F6}"/>
              </a:ext>
            </a:extLst>
          </p:cNvPr>
          <p:cNvSpPr/>
          <p:nvPr/>
        </p:nvSpPr>
        <p:spPr>
          <a:xfrm>
            <a:off x="10124801" y="4754825"/>
            <a:ext cx="1493152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Wellness Programs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A20E6224-9E77-4C43-BEE7-2C201AD91470}"/>
              </a:ext>
            </a:extLst>
          </p:cNvPr>
          <p:cNvSpPr/>
          <p:nvPr/>
        </p:nvSpPr>
        <p:spPr>
          <a:xfrm>
            <a:off x="10144030" y="5183402"/>
            <a:ext cx="1493152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Care Advocacy Services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44F351F-484D-4602-95B6-043E12D0A7DB}"/>
              </a:ext>
            </a:extLst>
          </p:cNvPr>
          <p:cNvCxnSpPr>
            <a:cxnSpLocks/>
            <a:stCxn id="129" idx="7"/>
            <a:endCxn id="163" idx="3"/>
          </p:cNvCxnSpPr>
          <p:nvPr/>
        </p:nvCxnSpPr>
        <p:spPr>
          <a:xfrm flipV="1">
            <a:off x="9178621" y="3766432"/>
            <a:ext cx="866223" cy="89419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FDB7629-211E-4EF4-B69C-9B8527D250BE}"/>
              </a:ext>
            </a:extLst>
          </p:cNvPr>
          <p:cNvCxnSpPr>
            <a:cxnSpLocks/>
            <a:stCxn id="129" idx="7"/>
            <a:endCxn id="165" idx="3"/>
          </p:cNvCxnSpPr>
          <p:nvPr/>
        </p:nvCxnSpPr>
        <p:spPr>
          <a:xfrm flipV="1">
            <a:off x="9178621" y="4183559"/>
            <a:ext cx="869396" cy="4770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9E07CC9-C472-4162-8D5F-4F561213A87B}"/>
              </a:ext>
            </a:extLst>
          </p:cNvPr>
          <p:cNvCxnSpPr>
            <a:cxnSpLocks/>
            <a:stCxn id="129" idx="7"/>
            <a:endCxn id="166" idx="3"/>
          </p:cNvCxnSpPr>
          <p:nvPr/>
        </p:nvCxnSpPr>
        <p:spPr>
          <a:xfrm flipV="1">
            <a:off x="9178621" y="4569517"/>
            <a:ext cx="869396" cy="9111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08DAB97-5EAE-4136-847A-A043DE798C20}"/>
              </a:ext>
            </a:extLst>
          </p:cNvPr>
          <p:cNvCxnSpPr>
            <a:cxnSpLocks/>
            <a:stCxn id="129" idx="7"/>
            <a:endCxn id="167" idx="3"/>
          </p:cNvCxnSpPr>
          <p:nvPr/>
        </p:nvCxnSpPr>
        <p:spPr>
          <a:xfrm>
            <a:off x="9178621" y="4660630"/>
            <a:ext cx="869396" cy="29238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B5B0A06-6F16-495D-BA2D-4EE85FE8F6E7}"/>
              </a:ext>
            </a:extLst>
          </p:cNvPr>
          <p:cNvCxnSpPr>
            <a:cxnSpLocks/>
            <a:stCxn id="129" idx="7"/>
            <a:endCxn id="168" idx="3"/>
          </p:cNvCxnSpPr>
          <p:nvPr/>
        </p:nvCxnSpPr>
        <p:spPr>
          <a:xfrm>
            <a:off x="9178621" y="4660630"/>
            <a:ext cx="869396" cy="63041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773AA73C-53F5-4860-80B4-8A309C948CC8}"/>
              </a:ext>
            </a:extLst>
          </p:cNvPr>
          <p:cNvSpPr/>
          <p:nvPr/>
        </p:nvSpPr>
        <p:spPr>
          <a:xfrm>
            <a:off x="8799476" y="4775222"/>
            <a:ext cx="727134" cy="5813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Tech. Enabled Services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7F67A26-D15F-487A-B3C9-7673AA0CBB03}"/>
              </a:ext>
            </a:extLst>
          </p:cNvPr>
          <p:cNvSpPr/>
          <p:nvPr/>
        </p:nvSpPr>
        <p:spPr>
          <a:xfrm>
            <a:off x="10454790" y="5745578"/>
            <a:ext cx="1814540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Health Information Exchange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B2E841C9-D9DB-4F1D-8805-3257157D74E4}"/>
              </a:ext>
            </a:extLst>
          </p:cNvPr>
          <p:cNvSpPr/>
          <p:nvPr/>
        </p:nvSpPr>
        <p:spPr>
          <a:xfrm>
            <a:off x="10454790" y="6096799"/>
            <a:ext cx="1814540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IT Solutions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456010A3-0D3F-40CC-BD43-267A04492391}"/>
              </a:ext>
            </a:extLst>
          </p:cNvPr>
          <p:cNvSpPr/>
          <p:nvPr/>
        </p:nvSpPr>
        <p:spPr>
          <a:xfrm>
            <a:off x="10454790" y="6448019"/>
            <a:ext cx="1814540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Financial Solutions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E25B0EE-4C1F-4B24-B259-53E7448EE7C6}"/>
              </a:ext>
            </a:extLst>
          </p:cNvPr>
          <p:cNvCxnSpPr>
            <a:cxnSpLocks/>
            <a:stCxn id="130" idx="6"/>
            <a:endCxn id="160" idx="3"/>
          </p:cNvCxnSpPr>
          <p:nvPr/>
        </p:nvCxnSpPr>
        <p:spPr>
          <a:xfrm flipV="1">
            <a:off x="9463315" y="5859598"/>
            <a:ext cx="913193" cy="2103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6B80864-6724-4723-8598-6CA645AD1203}"/>
              </a:ext>
            </a:extLst>
          </p:cNvPr>
          <p:cNvCxnSpPr>
            <a:cxnSpLocks/>
            <a:stCxn id="130" idx="6"/>
            <a:endCxn id="161" idx="2"/>
          </p:cNvCxnSpPr>
          <p:nvPr/>
        </p:nvCxnSpPr>
        <p:spPr>
          <a:xfrm>
            <a:off x="9463315" y="6069914"/>
            <a:ext cx="913566" cy="12327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11B1A59-EE30-49A1-9894-04E531893A68}"/>
              </a:ext>
            </a:extLst>
          </p:cNvPr>
          <p:cNvCxnSpPr>
            <a:cxnSpLocks/>
            <a:stCxn id="130" idx="6"/>
            <a:endCxn id="162" idx="3"/>
          </p:cNvCxnSpPr>
          <p:nvPr/>
        </p:nvCxnSpPr>
        <p:spPr>
          <a:xfrm>
            <a:off x="9463315" y="6069914"/>
            <a:ext cx="913935" cy="46466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CC701F69-ACEE-4660-8017-7CE46D091F96}"/>
              </a:ext>
            </a:extLst>
          </p:cNvPr>
          <p:cNvSpPr/>
          <p:nvPr/>
        </p:nvSpPr>
        <p:spPr>
          <a:xfrm>
            <a:off x="9018820" y="6133977"/>
            <a:ext cx="906124" cy="3902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Technology as Product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DD1D53E0-E35B-464A-AE60-8CC7242641C0}"/>
              </a:ext>
            </a:extLst>
          </p:cNvPr>
          <p:cNvSpPr/>
          <p:nvPr/>
        </p:nvSpPr>
        <p:spPr>
          <a:xfrm>
            <a:off x="8194230" y="3984285"/>
            <a:ext cx="808238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Consulting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DE9EF10-E5BB-4468-9526-4711762193CB}"/>
              </a:ext>
            </a:extLst>
          </p:cNvPr>
          <p:cNvSpPr/>
          <p:nvPr/>
        </p:nvSpPr>
        <p:spPr>
          <a:xfrm rot="18081000">
            <a:off x="4836272" y="6332880"/>
            <a:ext cx="182880" cy="18288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FCD00195-A73E-4773-A87E-BE4A1C702E68}"/>
              </a:ext>
            </a:extLst>
          </p:cNvPr>
          <p:cNvSpPr/>
          <p:nvPr/>
        </p:nvSpPr>
        <p:spPr>
          <a:xfrm rot="18119575">
            <a:off x="5559081" y="5894369"/>
            <a:ext cx="182880" cy="18288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D50C3167-DBC1-4B2A-8F04-2E99DF7DFF37}"/>
              </a:ext>
            </a:extLst>
          </p:cNvPr>
          <p:cNvSpPr/>
          <p:nvPr/>
        </p:nvSpPr>
        <p:spPr>
          <a:xfrm rot="17107933">
            <a:off x="4225880" y="5989605"/>
            <a:ext cx="182880" cy="18288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4D24D09-95EE-452F-B2D4-69E19B840281}"/>
              </a:ext>
            </a:extLst>
          </p:cNvPr>
          <p:cNvCxnSpPr>
            <a:cxnSpLocks/>
            <a:stCxn id="88" idx="5"/>
            <a:endCxn id="237" idx="0"/>
          </p:cNvCxnSpPr>
          <p:nvPr/>
        </p:nvCxnSpPr>
        <p:spPr>
          <a:xfrm>
            <a:off x="5105345" y="5569737"/>
            <a:ext cx="467624" cy="36762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59AE050F-7946-4AB6-ABBD-614ABEDF67D1}"/>
              </a:ext>
            </a:extLst>
          </p:cNvPr>
          <p:cNvSpPr/>
          <p:nvPr/>
        </p:nvSpPr>
        <p:spPr>
          <a:xfrm>
            <a:off x="5380708" y="6071354"/>
            <a:ext cx="917907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Nursing Care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B062526C-24B6-456D-98C1-8B9303D5DA8A}"/>
              </a:ext>
            </a:extLst>
          </p:cNvPr>
          <p:cNvSpPr/>
          <p:nvPr/>
        </p:nvSpPr>
        <p:spPr>
          <a:xfrm>
            <a:off x="4572470" y="6479964"/>
            <a:ext cx="808238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Hospital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2B7B1F5-F1C1-4D4A-A0E2-E128865524E6}"/>
              </a:ext>
            </a:extLst>
          </p:cNvPr>
          <p:cNvCxnSpPr>
            <a:cxnSpLocks/>
            <a:stCxn id="88" idx="4"/>
            <a:endCxn id="236" idx="7"/>
          </p:cNvCxnSpPr>
          <p:nvPr/>
        </p:nvCxnSpPr>
        <p:spPr>
          <a:xfrm flipH="1">
            <a:off x="4906133" y="5644072"/>
            <a:ext cx="40825" cy="69139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0095E016-FFC9-49FF-A199-0CA54A117A78}"/>
              </a:ext>
            </a:extLst>
          </p:cNvPr>
          <p:cNvSpPr/>
          <p:nvPr/>
        </p:nvSpPr>
        <p:spPr>
          <a:xfrm>
            <a:off x="3913200" y="6124287"/>
            <a:ext cx="808238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Facility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83778B5-6E82-43E3-9EFA-25A63DADDB18}"/>
              </a:ext>
            </a:extLst>
          </p:cNvPr>
          <p:cNvCxnSpPr>
            <a:cxnSpLocks/>
            <a:stCxn id="88" idx="3"/>
            <a:endCxn id="238" idx="6"/>
          </p:cNvCxnSpPr>
          <p:nvPr/>
        </p:nvCxnSpPr>
        <p:spPr>
          <a:xfrm flipH="1">
            <a:off x="4341190" y="5584639"/>
            <a:ext cx="441209" cy="40813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0648CAC-E85D-4D3E-B16D-BE96252337A4}"/>
              </a:ext>
            </a:extLst>
          </p:cNvPr>
          <p:cNvSpPr/>
          <p:nvPr/>
        </p:nvSpPr>
        <p:spPr>
          <a:xfrm rot="743333">
            <a:off x="2512837" y="4138386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0D4D97A-BD6A-43DC-80DD-1CB97CF58CC1}"/>
              </a:ext>
            </a:extLst>
          </p:cNvPr>
          <p:cNvSpPr/>
          <p:nvPr/>
        </p:nvSpPr>
        <p:spPr>
          <a:xfrm rot="1976161">
            <a:off x="755522" y="5098005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9E31B5B-E2ED-40D7-9749-F574749A2637}"/>
              </a:ext>
            </a:extLst>
          </p:cNvPr>
          <p:cNvSpPr/>
          <p:nvPr/>
        </p:nvSpPr>
        <p:spPr>
          <a:xfrm rot="19511748">
            <a:off x="1427950" y="4570856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C6AA3B0-573F-4DCF-9C0D-5204E323290A}"/>
              </a:ext>
            </a:extLst>
          </p:cNvPr>
          <p:cNvSpPr/>
          <p:nvPr/>
        </p:nvSpPr>
        <p:spPr>
          <a:xfrm rot="1130370">
            <a:off x="1205940" y="3686769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72C56CD-F1E8-4D6A-9309-61C0F35E68C1}"/>
              </a:ext>
            </a:extLst>
          </p:cNvPr>
          <p:cNvCxnSpPr>
            <a:cxnSpLocks/>
            <a:stCxn id="259" idx="7"/>
            <a:endCxn id="87" idx="2"/>
          </p:cNvCxnSpPr>
          <p:nvPr/>
        </p:nvCxnSpPr>
        <p:spPr>
          <a:xfrm flipV="1">
            <a:off x="1292697" y="3026513"/>
            <a:ext cx="1259127" cy="6858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0146237D-70AA-4566-BB1F-9C668AB929CF}"/>
              </a:ext>
            </a:extLst>
          </p:cNvPr>
          <p:cNvSpPr/>
          <p:nvPr/>
        </p:nvSpPr>
        <p:spPr>
          <a:xfrm>
            <a:off x="639481" y="3590948"/>
            <a:ext cx="640080" cy="323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Policy holder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3DCFE20-B607-4780-A663-5983F4D0BAF0}"/>
              </a:ext>
            </a:extLst>
          </p:cNvPr>
          <p:cNvCxnSpPr>
            <a:cxnSpLocks/>
            <a:stCxn id="259" idx="6"/>
            <a:endCxn id="256" idx="1"/>
          </p:cNvCxnSpPr>
          <p:nvPr/>
        </p:nvCxnSpPr>
        <p:spPr>
          <a:xfrm>
            <a:off x="1294931" y="3747253"/>
            <a:ext cx="1260066" cy="4055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AA2A5D2-C522-4760-93BD-64A538B77D73}"/>
              </a:ext>
            </a:extLst>
          </p:cNvPr>
          <p:cNvCxnSpPr>
            <a:cxnSpLocks/>
            <a:stCxn id="257" idx="1"/>
            <a:endCxn id="259" idx="3"/>
          </p:cNvCxnSpPr>
          <p:nvPr/>
        </p:nvCxnSpPr>
        <p:spPr>
          <a:xfrm flipV="1">
            <a:off x="827851" y="3752646"/>
            <a:ext cx="382772" cy="134737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D5D680E-6D3C-4BA9-B6B6-8A46DD97FB15}"/>
              </a:ext>
            </a:extLst>
          </p:cNvPr>
          <p:cNvCxnSpPr>
            <a:cxnSpLocks/>
            <a:stCxn id="259" idx="4"/>
            <a:endCxn id="258" idx="0"/>
          </p:cNvCxnSpPr>
          <p:nvPr/>
        </p:nvCxnSpPr>
        <p:spPr>
          <a:xfrm>
            <a:off x="1236896" y="3775760"/>
            <a:ext cx="230302" cy="8114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4D262AC3-8C57-4620-94B9-35AA90EBF922}"/>
              </a:ext>
            </a:extLst>
          </p:cNvPr>
          <p:cNvSpPr/>
          <p:nvPr/>
        </p:nvSpPr>
        <p:spPr>
          <a:xfrm rot="18451969">
            <a:off x="3105537" y="5434267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A9C9114-6E1F-4845-87E6-C91BE19AF1F9}"/>
              </a:ext>
            </a:extLst>
          </p:cNvPr>
          <p:cNvCxnSpPr>
            <a:cxnSpLocks/>
            <a:stCxn id="257" idx="6"/>
            <a:endCxn id="280" idx="1"/>
          </p:cNvCxnSpPr>
          <p:nvPr/>
        </p:nvCxnSpPr>
        <p:spPr>
          <a:xfrm>
            <a:off x="923706" y="5239161"/>
            <a:ext cx="2182606" cy="29842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C5454D6-930C-4581-ADB2-8613DDB8BFA4}"/>
              </a:ext>
            </a:extLst>
          </p:cNvPr>
          <p:cNvCxnSpPr>
            <a:cxnSpLocks/>
            <a:stCxn id="256" idx="5"/>
            <a:endCxn id="280" idx="7"/>
          </p:cNvCxnSpPr>
          <p:nvPr/>
        </p:nvCxnSpPr>
        <p:spPr>
          <a:xfrm>
            <a:off x="2653557" y="4306850"/>
            <a:ext cx="531537" cy="112819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A34D4A7-E222-4ADC-B97B-985EED55DE10}"/>
              </a:ext>
            </a:extLst>
          </p:cNvPr>
          <p:cNvCxnSpPr>
            <a:cxnSpLocks/>
            <a:stCxn id="280" idx="0"/>
            <a:endCxn id="258" idx="4"/>
          </p:cNvCxnSpPr>
          <p:nvPr/>
        </p:nvCxnSpPr>
        <p:spPr>
          <a:xfrm flipH="1" flipV="1">
            <a:off x="1571582" y="4737378"/>
            <a:ext cx="1552883" cy="73262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B8F7AC3-4618-4EF6-B53C-88BD4596A038}"/>
              </a:ext>
            </a:extLst>
          </p:cNvPr>
          <p:cNvCxnSpPr>
            <a:cxnSpLocks/>
            <a:stCxn id="88" idx="2"/>
            <a:endCxn id="280" idx="5"/>
          </p:cNvCxnSpPr>
          <p:nvPr/>
        </p:nvCxnSpPr>
        <p:spPr>
          <a:xfrm flipH="1">
            <a:off x="3287642" y="5426252"/>
            <a:ext cx="1420422" cy="8757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D7438710-F77A-4C42-8429-7D1E2D9D8406}"/>
              </a:ext>
            </a:extLst>
          </p:cNvPr>
          <p:cNvSpPr/>
          <p:nvPr/>
        </p:nvSpPr>
        <p:spPr>
          <a:xfrm>
            <a:off x="333754" y="5296370"/>
            <a:ext cx="917907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Deductible</a:t>
            </a:r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0DD7C401-BAD5-48BE-B015-5FCC2B4CC449}"/>
              </a:ext>
            </a:extLst>
          </p:cNvPr>
          <p:cNvSpPr/>
          <p:nvPr/>
        </p:nvSpPr>
        <p:spPr>
          <a:xfrm>
            <a:off x="2634954" y="4024545"/>
            <a:ext cx="917907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Copayment</a:t>
            </a: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DDA187B3-951A-45B8-92E8-11EEE5B14491}"/>
              </a:ext>
            </a:extLst>
          </p:cNvPr>
          <p:cNvSpPr/>
          <p:nvPr/>
        </p:nvSpPr>
        <p:spPr>
          <a:xfrm>
            <a:off x="2762639" y="5582548"/>
            <a:ext cx="972082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Out of pocket</a:t>
            </a:r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AED444AB-FC61-4641-87AF-C41AA0E39E99}"/>
              </a:ext>
            </a:extLst>
          </p:cNvPr>
          <p:cNvSpPr/>
          <p:nvPr/>
        </p:nvSpPr>
        <p:spPr>
          <a:xfrm>
            <a:off x="1405691" y="4361666"/>
            <a:ext cx="863381" cy="255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Coinsurance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F045DCA-AD3F-45F7-B570-0A41E4F69F63}"/>
              </a:ext>
            </a:extLst>
          </p:cNvPr>
          <p:cNvSpPr/>
          <p:nvPr/>
        </p:nvSpPr>
        <p:spPr>
          <a:xfrm rot="795826">
            <a:off x="4775169" y="2300663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6F9E2F3F-39FD-4DF0-B8E5-92125CC3A515}"/>
              </a:ext>
            </a:extLst>
          </p:cNvPr>
          <p:cNvSpPr/>
          <p:nvPr/>
        </p:nvSpPr>
        <p:spPr>
          <a:xfrm>
            <a:off x="5778912" y="3397012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163D362-0E14-4CD2-8E2B-A8487BB855BE}"/>
              </a:ext>
            </a:extLst>
          </p:cNvPr>
          <p:cNvSpPr/>
          <p:nvPr/>
        </p:nvSpPr>
        <p:spPr>
          <a:xfrm rot="19758161">
            <a:off x="3544122" y="1099763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2B97203C-17A7-4F05-8FC6-50A0FB92AFB4}"/>
              </a:ext>
            </a:extLst>
          </p:cNvPr>
          <p:cNvSpPr/>
          <p:nvPr/>
        </p:nvSpPr>
        <p:spPr>
          <a:xfrm rot="4397355">
            <a:off x="3160286" y="617927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974F50FB-FB07-4FF8-833B-8D82FF253BD3}"/>
              </a:ext>
            </a:extLst>
          </p:cNvPr>
          <p:cNvSpPr/>
          <p:nvPr/>
        </p:nvSpPr>
        <p:spPr>
          <a:xfrm rot="882026">
            <a:off x="3017946" y="1639688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5D3C7724-6862-440A-BDA2-6B2E9A66734F}"/>
              </a:ext>
            </a:extLst>
          </p:cNvPr>
          <p:cNvSpPr/>
          <p:nvPr/>
        </p:nvSpPr>
        <p:spPr>
          <a:xfrm rot="8146881">
            <a:off x="4338078" y="495535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955997BB-C61C-47D6-A563-6111B5B74440}"/>
              </a:ext>
            </a:extLst>
          </p:cNvPr>
          <p:cNvSpPr/>
          <p:nvPr/>
        </p:nvSpPr>
        <p:spPr>
          <a:xfrm rot="10050701">
            <a:off x="4525172" y="1289045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1E969433-DCB9-46F0-BA3C-ABD31C07510F}"/>
              </a:ext>
            </a:extLst>
          </p:cNvPr>
          <p:cNvSpPr/>
          <p:nvPr/>
        </p:nvSpPr>
        <p:spPr>
          <a:xfrm rot="9344327">
            <a:off x="4460662" y="897886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B1150177-2C10-4579-AFE3-271DC5ECD154}"/>
              </a:ext>
            </a:extLst>
          </p:cNvPr>
          <p:cNvSpPr/>
          <p:nvPr/>
        </p:nvSpPr>
        <p:spPr>
          <a:xfrm rot="5400000">
            <a:off x="3753217" y="806899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0D489975-EBDB-4D0F-9C86-A076DF64DFD6}"/>
              </a:ext>
            </a:extLst>
          </p:cNvPr>
          <p:cNvSpPr/>
          <p:nvPr/>
        </p:nvSpPr>
        <p:spPr>
          <a:xfrm rot="3854747">
            <a:off x="2903271" y="853523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6D64E78-04E0-4506-A307-BE00D42039BC}"/>
              </a:ext>
            </a:extLst>
          </p:cNvPr>
          <p:cNvSpPr/>
          <p:nvPr/>
        </p:nvSpPr>
        <p:spPr>
          <a:xfrm rot="20759792">
            <a:off x="2894531" y="1248991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2642907C-C8DD-457F-9EC7-8F8656325D17}"/>
              </a:ext>
            </a:extLst>
          </p:cNvPr>
          <p:cNvCxnSpPr>
            <a:cxnSpLocks/>
            <a:stCxn id="88" idx="7"/>
            <a:endCxn id="89" idx="2"/>
          </p:cNvCxnSpPr>
          <p:nvPr/>
        </p:nvCxnSpPr>
        <p:spPr>
          <a:xfrm flipV="1">
            <a:off x="5090443" y="4884490"/>
            <a:ext cx="2128126" cy="36230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2448A7F6-9513-4D3E-87FF-1842F9FDD63B}"/>
              </a:ext>
            </a:extLst>
          </p:cNvPr>
          <p:cNvSpPr/>
          <p:nvPr/>
        </p:nvSpPr>
        <p:spPr>
          <a:xfrm>
            <a:off x="5903329" y="3355607"/>
            <a:ext cx="663605" cy="265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Benefits</a:t>
            </a:r>
          </a:p>
        </p:txBody>
      </p:sp>
      <p:sp>
        <p:nvSpPr>
          <p:cNvPr id="447" name="Rectangle: Rounded Corners 446">
            <a:extLst>
              <a:ext uri="{FF2B5EF4-FFF2-40B4-BE49-F238E27FC236}">
                <a16:creationId xmlns:a16="http://schemas.microsoft.com/office/drawing/2014/main" id="{F8CB0377-27B4-4BA1-B9B4-1241D1B3C85F}"/>
              </a:ext>
            </a:extLst>
          </p:cNvPr>
          <p:cNvSpPr/>
          <p:nvPr/>
        </p:nvSpPr>
        <p:spPr>
          <a:xfrm>
            <a:off x="4875280" y="2321022"/>
            <a:ext cx="663605" cy="2656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i="1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14BB2E43-19F0-400A-9370-128B631A8C6C}"/>
              </a:ext>
            </a:extLst>
          </p:cNvPr>
          <p:cNvSpPr/>
          <p:nvPr/>
        </p:nvSpPr>
        <p:spPr>
          <a:xfrm rot="1744528">
            <a:off x="5306665" y="3477358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DD5CA913-6D66-41DC-9628-CBFFB6A9963C}"/>
              </a:ext>
            </a:extLst>
          </p:cNvPr>
          <p:cNvSpPr/>
          <p:nvPr/>
        </p:nvSpPr>
        <p:spPr>
          <a:xfrm>
            <a:off x="4694286" y="3293528"/>
            <a:ext cx="770930" cy="52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Amount Insurer Pays</a:t>
            </a: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4312B22A-55E8-4C8F-8BBD-EBEB24761A9E}"/>
              </a:ext>
            </a:extLst>
          </p:cNvPr>
          <p:cNvCxnSpPr>
            <a:cxnSpLocks/>
            <a:stCxn id="448" idx="7"/>
            <a:endCxn id="316" idx="2"/>
          </p:cNvCxnSpPr>
          <p:nvPr/>
        </p:nvCxnSpPr>
        <p:spPr>
          <a:xfrm flipV="1">
            <a:off x="5396351" y="3488452"/>
            <a:ext cx="382561" cy="220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ADFD5F93-B1B4-419F-BCC0-778AAD58184B}"/>
              </a:ext>
            </a:extLst>
          </p:cNvPr>
          <p:cNvCxnSpPr>
            <a:cxnSpLocks/>
            <a:stCxn id="315" idx="4"/>
            <a:endCxn id="316" idx="0"/>
          </p:cNvCxnSpPr>
          <p:nvPr/>
        </p:nvCxnSpPr>
        <p:spPr>
          <a:xfrm>
            <a:off x="4845630" y="2481104"/>
            <a:ext cx="1024722" cy="915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D26BEEA-28DA-4E89-9856-FCD8225340D9}"/>
              </a:ext>
            </a:extLst>
          </p:cNvPr>
          <p:cNvCxnSpPr>
            <a:cxnSpLocks/>
            <a:stCxn id="88" idx="0"/>
            <a:endCxn id="316" idx="4"/>
          </p:cNvCxnSpPr>
          <p:nvPr/>
        </p:nvCxnSpPr>
        <p:spPr>
          <a:xfrm flipV="1">
            <a:off x="4925884" y="3579892"/>
            <a:ext cx="944468" cy="1607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EDF17D5-41E0-470D-BF27-1FB3010B3A9C}"/>
              </a:ext>
            </a:extLst>
          </p:cNvPr>
          <p:cNvCxnSpPr>
            <a:cxnSpLocks/>
            <a:stCxn id="87" idx="7"/>
            <a:endCxn id="315" idx="2"/>
          </p:cNvCxnSpPr>
          <p:nvPr/>
        </p:nvCxnSpPr>
        <p:spPr>
          <a:xfrm flipV="1">
            <a:off x="2949103" y="2371124"/>
            <a:ext cx="1828505" cy="51189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60DC61A-AF05-4125-A7AB-FE5D867B72CF}"/>
              </a:ext>
            </a:extLst>
          </p:cNvPr>
          <p:cNvCxnSpPr>
            <a:cxnSpLocks/>
            <a:stCxn id="315" idx="7"/>
            <a:endCxn id="4" idx="2"/>
          </p:cNvCxnSpPr>
          <p:nvPr/>
        </p:nvCxnSpPr>
        <p:spPr>
          <a:xfrm>
            <a:off x="4944377" y="2344005"/>
            <a:ext cx="1648746" cy="23410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82180D3B-92F8-4716-8811-5F38E5F0B037}"/>
              </a:ext>
            </a:extLst>
          </p:cNvPr>
          <p:cNvCxnSpPr>
            <a:cxnSpLocks/>
            <a:stCxn id="4" idx="4"/>
            <a:endCxn id="89" idx="0"/>
          </p:cNvCxnSpPr>
          <p:nvPr/>
        </p:nvCxnSpPr>
        <p:spPr>
          <a:xfrm>
            <a:off x="6821723" y="2806707"/>
            <a:ext cx="625446" cy="184918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1BD62C63-9CE1-47C8-BDED-701EC6DEAC2E}"/>
              </a:ext>
            </a:extLst>
          </p:cNvPr>
          <p:cNvSpPr/>
          <p:nvPr/>
        </p:nvSpPr>
        <p:spPr>
          <a:xfrm rot="1574326">
            <a:off x="9034974" y="2755694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15855D22-F289-4F30-BFC7-2B1E73F52923}"/>
              </a:ext>
            </a:extLst>
          </p:cNvPr>
          <p:cNvSpPr/>
          <p:nvPr/>
        </p:nvSpPr>
        <p:spPr>
          <a:xfrm>
            <a:off x="8974701" y="2546597"/>
            <a:ext cx="829851" cy="182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1" dirty="0">
                <a:solidFill>
                  <a:schemeClr val="tx1"/>
                </a:solidFill>
              </a:rPr>
              <a:t>Premium</a:t>
            </a:r>
            <a:endParaRPr lang="en-US" sz="900" b="1" i="1" dirty="0">
              <a:solidFill>
                <a:schemeClr val="tx1"/>
              </a:solidFill>
            </a:endParaRPr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60F52221-B33F-43AD-8802-EA43ED526A87}"/>
              </a:ext>
            </a:extLst>
          </p:cNvPr>
          <p:cNvSpPr/>
          <p:nvPr/>
        </p:nvSpPr>
        <p:spPr>
          <a:xfrm rot="2494869">
            <a:off x="10304880" y="228809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37447FD9-073C-4B93-AFF0-C85AD372043A}"/>
              </a:ext>
            </a:extLst>
          </p:cNvPr>
          <p:cNvSpPr/>
          <p:nvPr/>
        </p:nvSpPr>
        <p:spPr>
          <a:xfrm rot="2055909">
            <a:off x="10300332" y="2866351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C6F8CF47-5C71-4650-A107-34E43A50DA14}"/>
              </a:ext>
            </a:extLst>
          </p:cNvPr>
          <p:cNvSpPr/>
          <p:nvPr/>
        </p:nvSpPr>
        <p:spPr>
          <a:xfrm rot="1574326">
            <a:off x="11007777" y="23624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97CADE17-610E-4B76-990C-9141AF1D9604}"/>
              </a:ext>
            </a:extLst>
          </p:cNvPr>
          <p:cNvCxnSpPr>
            <a:cxnSpLocks/>
            <a:stCxn id="4" idx="6"/>
            <a:endCxn id="479" idx="2"/>
          </p:cNvCxnSpPr>
          <p:nvPr/>
        </p:nvCxnSpPr>
        <p:spPr>
          <a:xfrm>
            <a:off x="7050323" y="2578107"/>
            <a:ext cx="1994073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Oval 486">
            <a:extLst>
              <a:ext uri="{FF2B5EF4-FFF2-40B4-BE49-F238E27FC236}">
                <a16:creationId xmlns:a16="http://schemas.microsoft.com/office/drawing/2014/main" id="{9477C06E-6B1F-49AF-9508-7ED81F5910AE}"/>
              </a:ext>
            </a:extLst>
          </p:cNvPr>
          <p:cNvSpPr/>
          <p:nvPr/>
        </p:nvSpPr>
        <p:spPr>
          <a:xfrm rot="3802097">
            <a:off x="9259151" y="3167133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B4654D68-65E1-4882-B2CE-E2BE7579B62A}"/>
              </a:ext>
            </a:extLst>
          </p:cNvPr>
          <p:cNvCxnSpPr>
            <a:cxnSpLocks/>
            <a:stCxn id="487" idx="2"/>
            <a:endCxn id="479" idx="5"/>
          </p:cNvCxnSpPr>
          <p:nvPr/>
        </p:nvCxnSpPr>
        <p:spPr>
          <a:xfrm flipH="1" flipV="1">
            <a:off x="9155823" y="2933716"/>
            <a:ext cx="128554" cy="2382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EBA09396-01EF-4212-897D-253193C644E2}"/>
              </a:ext>
            </a:extLst>
          </p:cNvPr>
          <p:cNvSpPr/>
          <p:nvPr/>
        </p:nvSpPr>
        <p:spPr>
          <a:xfrm>
            <a:off x="8736781" y="3236097"/>
            <a:ext cx="766885" cy="3742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Payment for policy</a:t>
            </a:r>
          </a:p>
        </p:txBody>
      </p:sp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CD5B1875-8F31-4CD5-ACA0-6B9DC56A98FF}"/>
              </a:ext>
            </a:extLst>
          </p:cNvPr>
          <p:cNvSpPr/>
          <p:nvPr/>
        </p:nvSpPr>
        <p:spPr>
          <a:xfrm>
            <a:off x="10282318" y="2082209"/>
            <a:ext cx="829851" cy="182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1" dirty="0">
                <a:solidFill>
                  <a:schemeClr val="tx1"/>
                </a:solidFill>
              </a:rPr>
              <a:t>Employer</a:t>
            </a:r>
            <a:endParaRPr lang="en-US" sz="900" b="1" i="1" dirty="0">
              <a:solidFill>
                <a:schemeClr val="tx1"/>
              </a:solidFill>
            </a:endParaRPr>
          </a:p>
        </p:txBody>
      </p:sp>
      <p:sp>
        <p:nvSpPr>
          <p:cNvPr id="497" name="Rectangle: Rounded Corners 496">
            <a:extLst>
              <a:ext uri="{FF2B5EF4-FFF2-40B4-BE49-F238E27FC236}">
                <a16:creationId xmlns:a16="http://schemas.microsoft.com/office/drawing/2014/main" id="{80B646DE-2857-4F46-87C9-5D57AC5A0EB7}"/>
              </a:ext>
            </a:extLst>
          </p:cNvPr>
          <p:cNvSpPr/>
          <p:nvPr/>
        </p:nvSpPr>
        <p:spPr>
          <a:xfrm>
            <a:off x="10221960" y="3040441"/>
            <a:ext cx="829851" cy="1823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i="1" dirty="0">
                <a:solidFill>
                  <a:schemeClr val="tx1"/>
                </a:solidFill>
              </a:rPr>
              <a:t>Self</a:t>
            </a:r>
            <a:endParaRPr lang="en-US" sz="900" b="1" i="1" dirty="0">
              <a:solidFill>
                <a:schemeClr val="tx1"/>
              </a:solidFill>
            </a:endParaRPr>
          </a:p>
        </p:txBody>
      </p:sp>
      <p:sp>
        <p:nvSpPr>
          <p:cNvPr id="498" name="Rectangle: Rounded Corners 497">
            <a:extLst>
              <a:ext uri="{FF2B5EF4-FFF2-40B4-BE49-F238E27FC236}">
                <a16:creationId xmlns:a16="http://schemas.microsoft.com/office/drawing/2014/main" id="{6ADF7C93-2A90-4270-AFF3-597088BEA997}"/>
              </a:ext>
            </a:extLst>
          </p:cNvPr>
          <p:cNvSpPr/>
          <p:nvPr/>
        </p:nvSpPr>
        <p:spPr>
          <a:xfrm>
            <a:off x="11401437" y="2374121"/>
            <a:ext cx="770930" cy="3634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Plan Sponsor</a:t>
            </a:r>
          </a:p>
        </p:txBody>
      </p: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E683F4D-0744-484D-8597-5408F67E6F71}"/>
              </a:ext>
            </a:extLst>
          </p:cNvPr>
          <p:cNvCxnSpPr>
            <a:cxnSpLocks/>
            <a:stCxn id="481" idx="7"/>
            <a:endCxn id="483" idx="2"/>
          </p:cNvCxnSpPr>
          <p:nvPr/>
        </p:nvCxnSpPr>
        <p:spPr>
          <a:xfrm>
            <a:off x="10487597" y="2374077"/>
            <a:ext cx="543735" cy="11589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17F79BD7-5904-4E35-A8E2-3808A3F17F9C}"/>
              </a:ext>
            </a:extLst>
          </p:cNvPr>
          <p:cNvCxnSpPr>
            <a:cxnSpLocks/>
            <a:stCxn id="482" idx="7"/>
            <a:endCxn id="483" idx="3"/>
          </p:cNvCxnSpPr>
          <p:nvPr/>
        </p:nvCxnSpPr>
        <p:spPr>
          <a:xfrm flipV="1">
            <a:off x="10481612" y="2664565"/>
            <a:ext cx="538311" cy="2761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29731C51-171D-4DE6-84FE-F8128DDE87F2}"/>
              </a:ext>
            </a:extLst>
          </p:cNvPr>
          <p:cNvCxnSpPr>
            <a:cxnSpLocks/>
            <a:stCxn id="481" idx="3"/>
            <a:endCxn id="479" idx="7"/>
          </p:cNvCxnSpPr>
          <p:nvPr/>
        </p:nvCxnSpPr>
        <p:spPr>
          <a:xfrm flipH="1">
            <a:off x="9212996" y="2384983"/>
            <a:ext cx="1092047" cy="43274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7A33C0C3-AD65-4CC9-8396-63BE3062BC9F}"/>
              </a:ext>
            </a:extLst>
          </p:cNvPr>
          <p:cNvCxnSpPr>
            <a:cxnSpLocks/>
            <a:stCxn id="482" idx="3"/>
            <a:endCxn id="479" idx="6"/>
          </p:cNvCxnSpPr>
          <p:nvPr/>
        </p:nvCxnSpPr>
        <p:spPr>
          <a:xfrm flipH="1" flipV="1">
            <a:off x="9208432" y="2887561"/>
            <a:ext cx="1093500" cy="8726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19D337F6-812A-46B2-97A9-EFA369AB01FB}"/>
              </a:ext>
            </a:extLst>
          </p:cNvPr>
          <p:cNvSpPr/>
          <p:nvPr/>
        </p:nvSpPr>
        <p:spPr>
          <a:xfrm>
            <a:off x="1888292" y="1679104"/>
            <a:ext cx="1259478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i="1" dirty="0">
                <a:solidFill>
                  <a:schemeClr val="tx1"/>
                </a:solidFill>
              </a:rPr>
              <a:t>Nursing Services</a:t>
            </a:r>
          </a:p>
        </p:txBody>
      </p:sp>
      <p:sp>
        <p:nvSpPr>
          <p:cNvPr id="521" name="Rectangle: Rounded Corners 520">
            <a:extLst>
              <a:ext uri="{FF2B5EF4-FFF2-40B4-BE49-F238E27FC236}">
                <a16:creationId xmlns:a16="http://schemas.microsoft.com/office/drawing/2014/main" id="{2865FD30-5F3F-468F-9478-73770CCD7D03}"/>
              </a:ext>
            </a:extLst>
          </p:cNvPr>
          <p:cNvSpPr/>
          <p:nvPr/>
        </p:nvSpPr>
        <p:spPr>
          <a:xfrm>
            <a:off x="1676352" y="1187724"/>
            <a:ext cx="1259478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i="1" dirty="0">
                <a:solidFill>
                  <a:schemeClr val="tx1"/>
                </a:solidFill>
              </a:rPr>
              <a:t>Prescription</a:t>
            </a:r>
          </a:p>
        </p:txBody>
      </p:sp>
      <p:sp>
        <p:nvSpPr>
          <p:cNvPr id="523" name="Rectangle: Rounded Corners 522">
            <a:extLst>
              <a:ext uri="{FF2B5EF4-FFF2-40B4-BE49-F238E27FC236}">
                <a16:creationId xmlns:a16="http://schemas.microsoft.com/office/drawing/2014/main" id="{94E646A1-4DEE-4290-A6DA-DB68081F41CD}"/>
              </a:ext>
            </a:extLst>
          </p:cNvPr>
          <p:cNvSpPr/>
          <p:nvPr/>
        </p:nvSpPr>
        <p:spPr>
          <a:xfrm>
            <a:off x="1730439" y="816029"/>
            <a:ext cx="1259478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i="1" dirty="0">
                <a:solidFill>
                  <a:schemeClr val="tx1"/>
                </a:solidFill>
              </a:rPr>
              <a:t>Physician Services</a:t>
            </a:r>
          </a:p>
        </p:txBody>
      </p: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25383D46-A337-4F4E-9929-C799123DA89D}"/>
              </a:ext>
            </a:extLst>
          </p:cNvPr>
          <p:cNvSpPr/>
          <p:nvPr/>
        </p:nvSpPr>
        <p:spPr>
          <a:xfrm>
            <a:off x="1717509" y="438215"/>
            <a:ext cx="1669539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i="1" dirty="0">
                <a:solidFill>
                  <a:schemeClr val="tx1"/>
                </a:solidFill>
              </a:rPr>
              <a:t>Hospital Services &amp; Supplies</a:t>
            </a:r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D068AD12-0007-451C-86DD-66F3B1FF0A23}"/>
              </a:ext>
            </a:extLst>
          </p:cNvPr>
          <p:cNvSpPr/>
          <p:nvPr/>
        </p:nvSpPr>
        <p:spPr>
          <a:xfrm>
            <a:off x="3402894" y="608161"/>
            <a:ext cx="768763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Anesthesia</a:t>
            </a:r>
          </a:p>
        </p:txBody>
      </p:sp>
      <p:sp>
        <p:nvSpPr>
          <p:cNvPr id="526" name="Rectangle: Rounded Corners 525">
            <a:extLst>
              <a:ext uri="{FF2B5EF4-FFF2-40B4-BE49-F238E27FC236}">
                <a16:creationId xmlns:a16="http://schemas.microsoft.com/office/drawing/2014/main" id="{77A1FAD4-F0BC-4BA4-BBFD-A782BEECB82A}"/>
              </a:ext>
            </a:extLst>
          </p:cNvPr>
          <p:cNvSpPr/>
          <p:nvPr/>
        </p:nvSpPr>
        <p:spPr>
          <a:xfrm>
            <a:off x="3970364" y="328674"/>
            <a:ext cx="1259478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Ambulance Services</a:t>
            </a:r>
          </a:p>
        </p:txBody>
      </p:sp>
      <p:sp>
        <p:nvSpPr>
          <p:cNvPr id="527" name="Rectangle: Rounded Corners 526">
            <a:extLst>
              <a:ext uri="{FF2B5EF4-FFF2-40B4-BE49-F238E27FC236}">
                <a16:creationId xmlns:a16="http://schemas.microsoft.com/office/drawing/2014/main" id="{562D4498-255B-4C98-B13C-67227462F300}"/>
              </a:ext>
            </a:extLst>
          </p:cNvPr>
          <p:cNvSpPr/>
          <p:nvPr/>
        </p:nvSpPr>
        <p:spPr>
          <a:xfrm>
            <a:off x="4506382" y="780518"/>
            <a:ext cx="1259478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Lab &amp; Diag.</a:t>
            </a:r>
          </a:p>
        </p:txBody>
      </p:sp>
      <p:sp>
        <p:nvSpPr>
          <p:cNvPr id="528" name="Rectangle: Rounded Corners 527">
            <a:extLst>
              <a:ext uri="{FF2B5EF4-FFF2-40B4-BE49-F238E27FC236}">
                <a16:creationId xmlns:a16="http://schemas.microsoft.com/office/drawing/2014/main" id="{0452EE21-D62D-41F0-95FF-CAB2982C1D57}"/>
              </a:ext>
            </a:extLst>
          </p:cNvPr>
          <p:cNvSpPr/>
          <p:nvPr/>
        </p:nvSpPr>
        <p:spPr>
          <a:xfrm>
            <a:off x="4533194" y="1203123"/>
            <a:ext cx="1462653" cy="212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>
                <a:solidFill>
                  <a:schemeClr val="tx1"/>
                </a:solidFill>
              </a:rPr>
              <a:t>Hospital Room &amp; board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6CA1058D-B026-45EE-8556-6C2E1B4FF671}"/>
              </a:ext>
            </a:extLst>
          </p:cNvPr>
          <p:cNvCxnSpPr>
            <a:cxnSpLocks/>
            <a:stCxn id="317" idx="4"/>
            <a:endCxn id="315" idx="1"/>
          </p:cNvCxnSpPr>
          <p:nvPr/>
        </p:nvCxnSpPr>
        <p:spPr>
          <a:xfrm>
            <a:off x="3889423" y="1524931"/>
            <a:ext cx="929088" cy="7894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A28FAC65-67A3-40D2-AD3C-0B93458DA22D}"/>
              </a:ext>
            </a:extLst>
          </p:cNvPr>
          <p:cNvCxnSpPr>
            <a:cxnSpLocks/>
            <a:stCxn id="317" idx="2"/>
            <a:endCxn id="357" idx="7"/>
          </p:cNvCxnSpPr>
          <p:nvPr/>
        </p:nvCxnSpPr>
        <p:spPr>
          <a:xfrm flipH="1">
            <a:off x="3103141" y="1445064"/>
            <a:ext cx="473013" cy="2172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67E9453D-B119-48E2-A588-DF0B0B4EF921}"/>
              </a:ext>
            </a:extLst>
          </p:cNvPr>
          <p:cNvCxnSpPr>
            <a:cxnSpLocks/>
            <a:stCxn id="317" idx="1"/>
            <a:endCxn id="363" idx="6"/>
          </p:cNvCxnSpPr>
          <p:nvPr/>
        </p:nvCxnSpPr>
        <p:spPr>
          <a:xfrm flipH="1">
            <a:off x="2984612" y="1271889"/>
            <a:ext cx="566595" cy="1175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9E0E7BBC-54AA-4497-851F-4261B9C88814}"/>
              </a:ext>
            </a:extLst>
          </p:cNvPr>
          <p:cNvCxnSpPr>
            <a:cxnSpLocks/>
            <a:stCxn id="317" idx="0"/>
            <a:endCxn id="362" idx="7"/>
          </p:cNvCxnSpPr>
          <p:nvPr/>
        </p:nvCxnSpPr>
        <p:spPr>
          <a:xfrm flipH="1" flipV="1">
            <a:off x="2992156" y="914313"/>
            <a:ext cx="663865" cy="21748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03E76DA-EF61-4218-95B0-6C4E8FA6BEF7}"/>
              </a:ext>
            </a:extLst>
          </p:cNvPr>
          <p:cNvCxnSpPr>
            <a:cxnSpLocks/>
            <a:stCxn id="317" idx="0"/>
            <a:endCxn id="356" idx="7"/>
          </p:cNvCxnSpPr>
          <p:nvPr/>
        </p:nvCxnSpPr>
        <p:spPr>
          <a:xfrm flipH="1" flipV="1">
            <a:off x="3246266" y="685315"/>
            <a:ext cx="409755" cy="44648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800F094E-D513-4479-BB2D-053764E0A9CE}"/>
              </a:ext>
            </a:extLst>
          </p:cNvPr>
          <p:cNvCxnSpPr>
            <a:cxnSpLocks/>
            <a:stCxn id="317" idx="7"/>
            <a:endCxn id="361" idx="6"/>
          </p:cNvCxnSpPr>
          <p:nvPr/>
        </p:nvCxnSpPr>
        <p:spPr>
          <a:xfrm flipH="1" flipV="1">
            <a:off x="3798937" y="898339"/>
            <a:ext cx="30259" cy="20850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DA2817BD-A271-40CE-A7BC-A1AB98E825EB}"/>
              </a:ext>
            </a:extLst>
          </p:cNvPr>
          <p:cNvCxnSpPr>
            <a:cxnSpLocks/>
            <a:stCxn id="317" idx="7"/>
            <a:endCxn id="358" idx="6"/>
          </p:cNvCxnSpPr>
          <p:nvPr/>
        </p:nvCxnSpPr>
        <p:spPr>
          <a:xfrm flipV="1">
            <a:off x="3829196" y="573140"/>
            <a:ext cx="521835" cy="53370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FF70CDBB-86CB-4BBC-B45E-EB03938A221F}"/>
              </a:ext>
            </a:extLst>
          </p:cNvPr>
          <p:cNvCxnSpPr>
            <a:cxnSpLocks/>
            <a:stCxn id="317" idx="6"/>
            <a:endCxn id="360" idx="6"/>
          </p:cNvCxnSpPr>
          <p:nvPr/>
        </p:nvCxnSpPr>
        <p:spPr>
          <a:xfrm flipV="1">
            <a:off x="3969290" y="962392"/>
            <a:ext cx="495410" cy="24927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8B5966E-5343-48F8-937D-6B8068DBEE79}"/>
              </a:ext>
            </a:extLst>
          </p:cNvPr>
          <p:cNvCxnSpPr>
            <a:cxnSpLocks/>
            <a:stCxn id="317" idx="5"/>
            <a:endCxn id="359" idx="6"/>
          </p:cNvCxnSpPr>
          <p:nvPr/>
        </p:nvCxnSpPr>
        <p:spPr>
          <a:xfrm flipV="1">
            <a:off x="3994237" y="1344652"/>
            <a:ext cx="532017" cy="4018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Rectangle: Rounded Corners 590">
            <a:extLst>
              <a:ext uri="{FF2B5EF4-FFF2-40B4-BE49-F238E27FC236}">
                <a16:creationId xmlns:a16="http://schemas.microsoft.com/office/drawing/2014/main" id="{F7C2B999-E7D3-4FB3-B19D-5698C6B23E42}"/>
              </a:ext>
            </a:extLst>
          </p:cNvPr>
          <p:cNvSpPr/>
          <p:nvPr/>
        </p:nvSpPr>
        <p:spPr>
          <a:xfrm>
            <a:off x="3368189" y="1708922"/>
            <a:ext cx="822960" cy="1828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596" name="Rectangle: Rounded Corners 595">
            <a:extLst>
              <a:ext uri="{FF2B5EF4-FFF2-40B4-BE49-F238E27FC236}">
                <a16:creationId xmlns:a16="http://schemas.microsoft.com/office/drawing/2014/main" id="{4993149A-FF80-48D1-8BF5-6AC93FFDC3DB}"/>
              </a:ext>
            </a:extLst>
          </p:cNvPr>
          <p:cNvSpPr/>
          <p:nvPr/>
        </p:nvSpPr>
        <p:spPr>
          <a:xfrm>
            <a:off x="26161" y="33946"/>
            <a:ext cx="2736478" cy="315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 Healthcare at a glance </a:t>
            </a:r>
            <a:r>
              <a:rPr lang="en-US" sz="1050" i="1" dirty="0">
                <a:solidFill>
                  <a:schemeClr val="tx1"/>
                </a:solidFill>
              </a:rPr>
              <a:t>(network diagram)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Shanmugasundaram, Arunkumar</dc:creator>
  <cp:lastModifiedBy>Shanmugasundaram, Arunkumar</cp:lastModifiedBy>
  <cp:revision>31</cp:revision>
  <dcterms:created xsi:type="dcterms:W3CDTF">2021-04-04T14:08:29Z</dcterms:created>
  <dcterms:modified xsi:type="dcterms:W3CDTF">2021-04-04T16:45:02Z</dcterms:modified>
</cp:coreProperties>
</file>