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2" r:id="rId2"/>
    <p:sldId id="460" r:id="rId3"/>
    <p:sldId id="380" r:id="rId4"/>
    <p:sldId id="381" r:id="rId5"/>
    <p:sldId id="392" r:id="rId6"/>
    <p:sldId id="384" r:id="rId7"/>
    <p:sldId id="385" r:id="rId8"/>
    <p:sldId id="386" r:id="rId9"/>
    <p:sldId id="382" r:id="rId10"/>
    <p:sldId id="383" r:id="rId11"/>
    <p:sldId id="387" r:id="rId12"/>
    <p:sldId id="388" r:id="rId13"/>
    <p:sldId id="389" r:id="rId14"/>
    <p:sldId id="390" r:id="rId15"/>
    <p:sldId id="393" r:id="rId16"/>
    <p:sldId id="394" r:id="rId17"/>
    <p:sldId id="395" r:id="rId18"/>
    <p:sldId id="396" r:id="rId19"/>
    <p:sldId id="397" r:id="rId20"/>
    <p:sldId id="398" r:id="rId21"/>
    <p:sldId id="405" r:id="rId22"/>
    <p:sldId id="399" r:id="rId23"/>
    <p:sldId id="400" r:id="rId24"/>
    <p:sldId id="401" r:id="rId25"/>
    <p:sldId id="402" r:id="rId26"/>
    <p:sldId id="40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jr2vSYpmEQ2mN4HsvAH1wg==" hashData="TvwlNnfjJ2OC9+pCQvPn3X2uOU93IdegkxcMK7qIZ/nKNwxbAvXoHOPpg5owzHBkIPozuWqzpe3X3elyDZp7F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 R" userId="c4b50ba4606b11ae" providerId="LiveId" clId="{3A0F2C7B-1EC0-4D36-A346-DF64DB664231}"/>
    <pc:docChg chg="addSld delSld modSld">
      <pc:chgData name="S R" userId="c4b50ba4606b11ae" providerId="LiveId" clId="{3A0F2C7B-1EC0-4D36-A346-DF64DB664231}" dt="2023-12-19T07:31:35.790" v="4" actId="47"/>
      <pc:docMkLst>
        <pc:docMk/>
      </pc:docMkLst>
      <pc:sldChg chg="del">
        <pc:chgData name="S R" userId="c4b50ba4606b11ae" providerId="LiveId" clId="{3A0F2C7B-1EC0-4D36-A346-DF64DB664231}" dt="2023-12-19T07:30:34.676" v="2" actId="47"/>
        <pc:sldMkLst>
          <pc:docMk/>
          <pc:sldMk cId="3557431967" sldId="344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1510836124" sldId="345"/>
        </pc:sldMkLst>
      </pc:sldChg>
      <pc:sldChg chg="new del">
        <pc:chgData name="S R" userId="c4b50ba4606b11ae" providerId="LiveId" clId="{3A0F2C7B-1EC0-4D36-A346-DF64DB664231}" dt="2023-12-19T07:31:35.790" v="4" actId="47"/>
        <pc:sldMkLst>
          <pc:docMk/>
          <pc:sldMk cId="3628368789" sldId="345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1327084301" sldId="346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2654465813" sldId="347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1257947318" sldId="348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3956974169" sldId="349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1382352078" sldId="350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10858885" sldId="351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3249720290" sldId="352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3396517665" sldId="353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2401439586" sldId="354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2423465691" sldId="355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3114608373" sldId="356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1530274255" sldId="359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3692509696" sldId="360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16914434" sldId="361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935375933" sldId="362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2307253122" sldId="363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3779841436" sldId="364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3281928698" sldId="365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50371980" sldId="366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3709705147" sldId="367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3874833896" sldId="368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281587027" sldId="369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3740094931" sldId="370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3507397577" sldId="371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697625894" sldId="372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3093656764" sldId="380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3520760822" sldId="381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2949706140" sldId="382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2160441405" sldId="383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3752457912" sldId="384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4202928296" sldId="385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2721862290" sldId="386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2541996760" sldId="387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1429971747" sldId="388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3245013406" sldId="389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2083512142" sldId="390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1384314692" sldId="392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2505376359" sldId="393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3425063750" sldId="394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26182493" sldId="395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2227056464" sldId="396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1927865558" sldId="397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3580267029" sldId="398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2160917276" sldId="399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2424453313" sldId="400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785466118" sldId="401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2326729079" sldId="402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3740371934" sldId="405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151979734" sldId="408"/>
        </pc:sldMkLst>
      </pc:sldChg>
      <pc:sldChg chg="del">
        <pc:chgData name="S R" userId="c4b50ba4606b11ae" providerId="LiveId" clId="{3A0F2C7B-1EC0-4D36-A346-DF64DB664231}" dt="2023-12-19T07:30:31.990" v="0" actId="47"/>
        <pc:sldMkLst>
          <pc:docMk/>
          <pc:sldMk cId="3157554608" sldId="459"/>
        </pc:sldMkLst>
      </pc:sldChg>
      <pc:sldChg chg="add">
        <pc:chgData name="S R" userId="c4b50ba4606b11ae" providerId="LiveId" clId="{3A0F2C7B-1EC0-4D36-A346-DF64DB664231}" dt="2023-12-19T07:31:33.595" v="3"/>
        <pc:sldMkLst>
          <pc:docMk/>
          <pc:sldMk cId="2577000216" sldId="460"/>
        </pc:sldMkLst>
      </pc:sldChg>
    </pc:docChg>
  </pc:docChgLst>
  <pc:docChgLst>
    <pc:chgData name="S R" userId="c4b50ba4606b11ae" providerId="LiveId" clId="{5B5D30CA-ED6C-432D-9DD7-653E50313298}"/>
    <pc:docChg chg="addSld delSld modSld">
      <pc:chgData name="S R" userId="c4b50ba4606b11ae" providerId="LiveId" clId="{5B5D30CA-ED6C-432D-9DD7-653E50313298}" dt="2023-11-17T15:12:37.431" v="4" actId="47"/>
      <pc:docMkLst>
        <pc:docMk/>
      </pc:docMkLst>
      <pc:sldChg chg="add">
        <pc:chgData name="S R" userId="c4b50ba4606b11ae" providerId="LiveId" clId="{5B5D30CA-ED6C-432D-9DD7-653E50313298}" dt="2023-11-17T14:58:40.029" v="3"/>
        <pc:sldMkLst>
          <pc:docMk/>
          <pc:sldMk cId="2929564661" sldId="256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9400744" sldId="257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2435240009" sldId="258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3377375445" sldId="259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689158296" sldId="260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3463044627" sldId="267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1587454429" sldId="268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4248486886" sldId="269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235821408" sldId="270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2174582322" sldId="271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2442195707" sldId="272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3371129269" sldId="273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3016739242" sldId="274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3067655922" sldId="275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1705491483" sldId="276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1949602851" sldId="277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2750272845" sldId="278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3623729377" sldId="279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3323468373" sldId="280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4203565127" sldId="281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1724695649" sldId="282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414269954" sldId="302"/>
        </pc:sldMkLst>
      </pc:sldChg>
      <pc:sldChg chg="modSp del mod">
        <pc:chgData name="S R" userId="c4b50ba4606b11ae" providerId="LiveId" clId="{5B5D30CA-ED6C-432D-9DD7-653E50313298}" dt="2023-11-17T15:12:37.431" v="4" actId="47"/>
        <pc:sldMkLst>
          <pc:docMk/>
          <pc:sldMk cId="3477551197" sldId="303"/>
        </pc:sldMkLst>
        <pc:spChg chg="mod">
          <ac:chgData name="S R" userId="c4b50ba4606b11ae" providerId="LiveId" clId="{5B5D30CA-ED6C-432D-9DD7-653E50313298}" dt="2023-11-17T14:57:11.056" v="2" actId="20577"/>
          <ac:spMkLst>
            <pc:docMk/>
            <pc:sldMk cId="3477551197" sldId="303"/>
            <ac:spMk id="2" creationId="{96F122BC-68CA-12F2-F528-E5F7F02E840B}"/>
          </ac:spMkLst>
        </pc:spChg>
        <pc:spChg chg="mod">
          <ac:chgData name="S R" userId="c4b50ba4606b11ae" providerId="LiveId" clId="{5B5D30CA-ED6C-432D-9DD7-653E50313298}" dt="2023-11-17T14:57:08.300" v="1" actId="20577"/>
          <ac:spMkLst>
            <pc:docMk/>
            <pc:sldMk cId="3477551197" sldId="303"/>
            <ac:spMk id="3" creationId="{52E10796-2270-5A57-1DEA-E7C4DFE5FCD5}"/>
          </ac:spMkLst>
        </pc:spChg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546710751" sldId="304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73971200" sldId="305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1070092767" sldId="306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842299906" sldId="307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200471884" sldId="308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531818392" sldId="309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202878504" sldId="310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164575174" sldId="311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145050798" sldId="312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273844294" sldId="313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278310296" sldId="314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188409773" sldId="315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814981665" sldId="316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18342026" sldId="317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836702505" sldId="318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291625698" sldId="319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082074514" sldId="320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007346893" sldId="321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250691278" sldId="322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4005043796" sldId="323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622418958" sldId="324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855179478" sldId="325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770412268" sldId="326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816691933" sldId="327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465365668" sldId="328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70913850" sldId="330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1235094566" sldId="331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868826358" sldId="332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192195744" sldId="333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66622812" sldId="334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651856982" sldId="335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70548511" sldId="336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161022502" sldId="337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014830193" sldId="338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984803272" sldId="339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660067516" sldId="340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792059553" sldId="341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1650483691" sldId="342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701533673" sldId="343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042986934" sldId="344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1423241627" sldId="345"/>
        </pc:sldMkLst>
      </pc:sldChg>
    </pc:docChg>
  </pc:docChgLst>
  <pc:docChgLst>
    <pc:chgData name="S R" userId="c4b50ba4606b11ae" providerId="LiveId" clId="{B80EF0B9-67F9-4588-92E9-AB9FF90FBD61}"/>
    <pc:docChg chg="addSld delSld modSld">
      <pc:chgData name="S R" userId="c4b50ba4606b11ae" providerId="LiveId" clId="{B80EF0B9-67F9-4588-92E9-AB9FF90FBD61}" dt="2023-12-19T07:28:19.004" v="4" actId="47"/>
      <pc:docMkLst>
        <pc:docMk/>
      </pc:docMkLst>
      <pc:sldChg chg="del">
        <pc:chgData name="S R" userId="c4b50ba4606b11ae" providerId="LiveId" clId="{B80EF0B9-67F9-4588-92E9-AB9FF90FBD61}" dt="2023-12-19T06:50:36.068" v="2" actId="47"/>
        <pc:sldMkLst>
          <pc:docMk/>
          <pc:sldMk cId="2929564661" sldId="256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9400744" sldId="257"/>
        </pc:sldMkLst>
      </pc:sldChg>
      <pc:sldChg chg="new del">
        <pc:chgData name="S R" userId="c4b50ba4606b11ae" providerId="LiveId" clId="{B80EF0B9-67F9-4588-92E9-AB9FF90FBD61}" dt="2023-12-19T07:28:19.004" v="4" actId="47"/>
        <pc:sldMkLst>
          <pc:docMk/>
          <pc:sldMk cId="3761621372" sldId="257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2435240009" sldId="258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3377375445" sldId="259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689158296" sldId="260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3463044627" sldId="267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1587454429" sldId="268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4248486886" sldId="269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235821408" sldId="270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2174582322" sldId="271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2442195707" sldId="272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3371129269" sldId="273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3016739242" sldId="274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3067655922" sldId="275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1705491483" sldId="276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1949602851" sldId="277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2750272845" sldId="278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3623729377" sldId="279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3323468373" sldId="280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4203565127" sldId="281"/>
        </pc:sldMkLst>
      </pc:sldChg>
      <pc:sldChg chg="del">
        <pc:chgData name="S R" userId="c4b50ba4606b11ae" providerId="LiveId" clId="{B80EF0B9-67F9-4588-92E9-AB9FF90FBD61}" dt="2023-12-19T06:50:32.738" v="0" actId="47"/>
        <pc:sldMkLst>
          <pc:docMk/>
          <pc:sldMk cId="1724695649" sldId="282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3782635499" sldId="306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3909376536" sldId="322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3689823706" sldId="323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2140208421" sldId="327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3630905368" sldId="329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985744350" sldId="330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1839464312" sldId="331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3211157702" sldId="332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1304399006" sldId="333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3910644163" sldId="334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1207177187" sldId="335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2594123050" sldId="336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1146227643" sldId="337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959850036" sldId="338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2821006276" sldId="339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3291328412" sldId="342"/>
        </pc:sldMkLst>
      </pc:sldChg>
      <pc:sldChg chg="add">
        <pc:chgData name="S R" userId="c4b50ba4606b11ae" providerId="LiveId" clId="{B80EF0B9-67F9-4588-92E9-AB9FF90FBD61}" dt="2023-12-19T07:28:16.671" v="3"/>
        <pc:sldMkLst>
          <pc:docMk/>
          <pc:sldMk cId="3149956106" sldId="343"/>
        </pc:sldMkLst>
      </pc:sldChg>
    </pc:docChg>
  </pc:docChgLst>
  <pc:docChgLst>
    <pc:chgData name="S R" userId="c4b50ba4606b11ae" providerId="LiveId" clId="{3639768B-FD0B-49F4-B270-83717FA4ACF4}"/>
    <pc:docChg chg="addSld delSld modSld">
      <pc:chgData name="S R" userId="c4b50ba4606b11ae" providerId="LiveId" clId="{3639768B-FD0B-49F4-B270-83717FA4ACF4}" dt="2023-12-19T07:29:45.124" v="4" actId="47"/>
      <pc:docMkLst>
        <pc:docMk/>
      </pc:docMkLst>
      <pc:sldChg chg="del">
        <pc:chgData name="S R" userId="c4b50ba4606b11ae" providerId="LiveId" clId="{3639768B-FD0B-49F4-B270-83717FA4ACF4}" dt="2023-12-19T07:29:15.044" v="2" actId="47"/>
        <pc:sldMkLst>
          <pc:docMk/>
          <pc:sldMk cId="3782635499" sldId="306"/>
        </pc:sldMkLst>
      </pc:sldChg>
      <pc:sldChg chg="new del">
        <pc:chgData name="S R" userId="c4b50ba4606b11ae" providerId="LiveId" clId="{3639768B-FD0B-49F4-B270-83717FA4ACF4}" dt="2023-12-19T07:29:45.124" v="4" actId="47"/>
        <pc:sldMkLst>
          <pc:docMk/>
          <pc:sldMk cId="1222900083" sldId="307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3909376536" sldId="322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3689823706" sldId="323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2140208421" sldId="327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3630905368" sldId="329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985744350" sldId="330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1839464312" sldId="331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3211157702" sldId="332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1304399006" sldId="333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3910644163" sldId="334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1207177187" sldId="335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2594123050" sldId="336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1146227643" sldId="337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959850036" sldId="338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2821006276" sldId="339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3291328412" sldId="342"/>
        </pc:sldMkLst>
      </pc:sldChg>
      <pc:sldChg chg="del">
        <pc:chgData name="S R" userId="c4b50ba4606b11ae" providerId="LiveId" clId="{3639768B-FD0B-49F4-B270-83717FA4ACF4}" dt="2023-12-19T07:29:11.967" v="0" actId="47"/>
        <pc:sldMkLst>
          <pc:docMk/>
          <pc:sldMk cId="3149956106" sldId="343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3557431967" sldId="344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1510836124" sldId="345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1327084301" sldId="346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2654465813" sldId="347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1257947318" sldId="348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3956974169" sldId="349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1382352078" sldId="350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10858885" sldId="351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3249720290" sldId="352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3396517665" sldId="353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2401439586" sldId="354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2423465691" sldId="355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3114608373" sldId="356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1530274255" sldId="359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3692509696" sldId="360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16914434" sldId="361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935375933" sldId="362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2307253122" sldId="363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3779841436" sldId="364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3281928698" sldId="365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50371980" sldId="366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3709705147" sldId="367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3874833896" sldId="368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281587027" sldId="369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3740094931" sldId="370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3507397577" sldId="371"/>
        </pc:sldMkLst>
      </pc:sldChg>
      <pc:sldChg chg="add">
        <pc:chgData name="S R" userId="c4b50ba4606b11ae" providerId="LiveId" clId="{3639768B-FD0B-49F4-B270-83717FA4ACF4}" dt="2023-12-19T07:29:42.980" v="3"/>
        <pc:sldMkLst>
          <pc:docMk/>
          <pc:sldMk cId="3157554608" sldId="4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95AF-D90A-2C81-903B-A85E20DC3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E8D94-00B9-EEE5-CB45-961799AF0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DC007-0B68-6131-2F63-7E72C5E6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124F3-440A-7383-55C3-3E2188FC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27905-08F4-5A40-D7A0-D0204317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62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9831-786E-D4FC-E785-3DDAE34D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08AF-EA98-6C79-4F3A-C0FBD1697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7F5A5-5DCA-5F83-5CAE-711A7EB1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2141-9C05-4FFE-E00F-CC775CBD7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E9E68-6252-E04B-6B4A-89E1F2BD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1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1A5F1-B76F-5C37-F310-282E24937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ABD8B-2932-BB50-8A28-5683D86CA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F6487-90A0-FC68-B808-17C4A33E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2621B-C3A2-696A-15C7-0DACF715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B2FD8-BA3A-0CF9-FFB4-021CA810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87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9655-8422-B934-E8AF-58EE413BB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C68B8-F138-4B11-DEC0-291D7B2DD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2FD53-4EBC-D7BC-83C8-20A9359E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896DF-BB63-FC93-9888-F2875D05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85968-942F-15EE-506F-65970DC2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07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A4D3-062C-981B-B095-B7ED37B0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00861-F003-F6E3-BC6C-7CA62B594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76636-3A2A-0463-4D1D-9AAD3ECD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5B2EA-31B6-17E4-6631-6B58DA67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8931D-E946-6E48-C963-F440741E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53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8D6E-C5EA-0DD3-76B3-D62C2591A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32E3C-5C13-F722-127B-1306FDBAE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742BC-D12C-BC8A-5BC3-5747C667F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F98FF-F9AE-673A-84FC-D65146EE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CB79-06E1-6B49-3B51-22913B4A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E59A2-C2EE-A06E-2420-EC329C72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84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6FFF-B657-5AD5-7DEA-D7148BBC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DBAAB-01A0-A5C6-E91B-A337E6951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0FEAB-6F53-B108-B60C-DD12A350C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BF0D7-5371-B037-F278-F1AFA0881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A484F-42BD-4ECA-644A-10E118F65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A367A-E8A9-12C9-040D-1EDCB96A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B7B57-1B3D-B604-00F2-E33ED1F7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E2184-7C7A-A48D-4146-B37748AA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09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184A-B921-E6BF-E7C4-1E797845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400A5-E589-F66D-1061-A9D1EF62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8671D-F136-151B-3CB6-3EC6AC2D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ECC0A-DD3A-B9A7-63A4-D17E762B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99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F4216-CBB5-FAAD-CB9C-E0FDE932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D82963-221E-A894-2FB6-8D86926A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4F34E-D561-057E-4AE3-DA5EB634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00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F6B8-A6EC-230E-3635-0275C53A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26551-CB85-7AB9-8EF2-8D89E196B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D6A82-DC9A-9E22-829E-084460670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39836-09DA-8E8E-C7EB-6A88AB27F6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2D738-FB07-4A80-0AF4-3FA9D8F1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145C6-9644-F2E0-C0BC-3807A6A0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36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B18AC-33F1-B4CF-8780-FB98408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4E166-BA00-08D3-5287-74DD1E876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99009-8891-065A-2BC3-AF24E314D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A13F2-024E-B880-A6F9-1A5609A7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92C04-BBC9-82C7-4BDA-5ED4DE09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0B5DC-132B-FB46-E3EA-36AF5FD1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77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A48E41A-452B-41BC-342B-E00B7748DE4C}"/>
              </a:ext>
            </a:extLst>
          </p:cNvPr>
          <p:cNvSpPr txBox="1"/>
          <p:nvPr userDrawn="1"/>
        </p:nvSpPr>
        <p:spPr>
          <a:xfrm rot="20193259">
            <a:off x="483576" y="2910254"/>
            <a:ext cx="114475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2">
                    <a:lumMod val="90000"/>
                  </a:schemeClr>
                </a:solidFill>
              </a:rPr>
              <a:t>PREPARED BY RINJU RAVINDRAN, ADHOC ASST. PROFESSOR-ECE, GCEK</a:t>
            </a:r>
            <a:endParaRPr lang="en-IN" sz="30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9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lectronicspost.com/advantages-and-disadvantages-of-delta-modulation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46F1-8BCD-B333-95B8-9B469B15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75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DELTA MODULATION</a:t>
            </a:r>
            <a:endParaRPr lang="en-IN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762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FD12E-1FC5-8C92-04BC-E60D3D0A1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0406"/>
            <a:ext cx="10515600" cy="4351338"/>
          </a:xfrm>
        </p:spPr>
        <p:txBody>
          <a:bodyPr>
            <a:normAutofit/>
          </a:bodyPr>
          <a:lstStyle/>
          <a:p>
            <a:pPr algn="just" fontAlgn="base"/>
            <a:r>
              <a:rPr lang="en-US" sz="3600" b="0" i="0" dirty="0">
                <a:effectLst/>
              </a:rPr>
              <a:t>It consists of  a 1-bit quantizer and a delay circuit along with two summer circuits.</a:t>
            </a:r>
          </a:p>
          <a:p>
            <a:pPr algn="just" fontAlgn="base"/>
            <a:r>
              <a:rPr lang="en-US" sz="3600" b="0" i="0" dirty="0">
                <a:effectLst/>
              </a:rPr>
              <a:t>The summer in the accumulator adds quantizer output (±Δ) with the previous sample approximation .</a:t>
            </a:r>
          </a:p>
          <a:p>
            <a:pPr algn="just" fontAlgn="base"/>
            <a:r>
              <a:rPr lang="en-US" sz="3600" b="0" i="0" dirty="0">
                <a:effectLst/>
              </a:rPr>
              <a:t>This gives present sample approximation. i.e.,</a:t>
            </a:r>
          </a:p>
          <a:p>
            <a:pPr algn="just"/>
            <a:endParaRPr lang="en-IN" sz="36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544A893-D653-862C-8784-8BD0F454E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791" y="3934998"/>
            <a:ext cx="8383342" cy="219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441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497EB-08E9-5E89-6690-6FB5B4812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7038"/>
            <a:ext cx="10515600" cy="5489575"/>
          </a:xfrm>
        </p:spPr>
        <p:txBody>
          <a:bodyPr>
            <a:noAutofit/>
          </a:bodyPr>
          <a:lstStyle/>
          <a:p>
            <a:pPr algn="just" fontAlgn="base"/>
            <a:r>
              <a:rPr lang="en-US" sz="3600" b="0" i="0" dirty="0">
                <a:effectLst/>
              </a:rPr>
              <a:t>The previous sample approximation u[(n-1)T</a:t>
            </a:r>
            <a:r>
              <a:rPr lang="en-US" sz="3600" b="0" i="0" baseline="-25000" dirty="0">
                <a:effectLst/>
              </a:rPr>
              <a:t>s</a:t>
            </a:r>
            <a:r>
              <a:rPr lang="en-US" sz="3600" b="0" i="0" dirty="0">
                <a:effectLst/>
              </a:rPr>
              <a:t>] is restored by delaying one sample period T</a:t>
            </a:r>
            <a:r>
              <a:rPr lang="en-US" sz="3600" b="0" i="0" baseline="-25000" dirty="0">
                <a:effectLst/>
              </a:rPr>
              <a:t>s </a:t>
            </a:r>
            <a:r>
              <a:rPr lang="en-US" sz="3600" b="0" i="0" dirty="0">
                <a:effectLst/>
              </a:rPr>
              <a:t>.</a:t>
            </a:r>
          </a:p>
          <a:p>
            <a:pPr algn="just" fontAlgn="base"/>
            <a:r>
              <a:rPr lang="en-US" sz="3600" b="0" i="0" dirty="0">
                <a:effectLst/>
              </a:rPr>
              <a:t>The samples input signal x(</a:t>
            </a:r>
            <a:r>
              <a:rPr lang="en-US" sz="3600" b="0" i="0" dirty="0" err="1">
                <a:effectLst/>
              </a:rPr>
              <a:t>nT</a:t>
            </a:r>
            <a:r>
              <a:rPr lang="en-US" sz="3600" b="0" i="0" baseline="-25000" dirty="0" err="1">
                <a:effectLst/>
              </a:rPr>
              <a:t>s</a:t>
            </a:r>
            <a:r>
              <a:rPr lang="en-US" sz="3600" b="0" i="0" baseline="-25000" dirty="0">
                <a:effectLst/>
              </a:rPr>
              <a:t> </a:t>
            </a:r>
            <a:r>
              <a:rPr lang="en-US" sz="3600" b="0" i="0" dirty="0">
                <a:effectLst/>
              </a:rPr>
              <a:t>) and staircase approximated signal xˆ(</a:t>
            </a:r>
            <a:r>
              <a:rPr lang="en-US" sz="3600" b="0" i="0" dirty="0" err="1">
                <a:effectLst/>
              </a:rPr>
              <a:t>nT</a:t>
            </a:r>
            <a:r>
              <a:rPr lang="en-US" sz="3600" b="0" i="0" baseline="-25000" dirty="0" err="1">
                <a:effectLst/>
              </a:rPr>
              <a:t>s</a:t>
            </a:r>
            <a:r>
              <a:rPr lang="en-US" sz="3600" b="0" i="0" baseline="-25000" dirty="0">
                <a:effectLst/>
              </a:rPr>
              <a:t> </a:t>
            </a:r>
            <a:r>
              <a:rPr lang="en-US" sz="3600" b="0" i="0" dirty="0">
                <a:effectLst/>
              </a:rPr>
              <a:t>) are subtracted to get error signal e(</a:t>
            </a:r>
            <a:r>
              <a:rPr lang="en-US" sz="3600" b="0" i="0" dirty="0" err="1">
                <a:effectLst/>
              </a:rPr>
              <a:t>nT</a:t>
            </a:r>
            <a:r>
              <a:rPr lang="en-US" sz="3600" b="0" i="0" baseline="-25000" dirty="0" err="1">
                <a:effectLst/>
              </a:rPr>
              <a:t>s</a:t>
            </a:r>
            <a:r>
              <a:rPr lang="en-US" sz="3600" b="0" i="0" baseline="-25000" dirty="0">
                <a:effectLst/>
              </a:rPr>
              <a:t> </a:t>
            </a:r>
            <a:r>
              <a:rPr lang="en-US" sz="3600" b="0" i="0" dirty="0">
                <a:effectLst/>
              </a:rPr>
              <a:t>).</a:t>
            </a:r>
          </a:p>
          <a:p>
            <a:pPr algn="just" fontAlgn="base"/>
            <a:r>
              <a:rPr lang="en-US" sz="3600" b="0" i="0" dirty="0">
                <a:effectLst/>
              </a:rPr>
              <a:t>Thus, depending on the sign of e(</a:t>
            </a:r>
            <a:r>
              <a:rPr lang="en-US" sz="3600" b="0" i="0" dirty="0" err="1">
                <a:effectLst/>
              </a:rPr>
              <a:t>nT</a:t>
            </a:r>
            <a:r>
              <a:rPr lang="en-US" sz="3600" b="0" i="0" baseline="-25000" dirty="0" err="1">
                <a:effectLst/>
              </a:rPr>
              <a:t>s</a:t>
            </a:r>
            <a:r>
              <a:rPr lang="en-US" sz="3600" b="0" i="0" dirty="0">
                <a:effectLst/>
              </a:rPr>
              <a:t>), one bit quantizer generates an output of +Δ or -Δ .</a:t>
            </a:r>
          </a:p>
          <a:p>
            <a:pPr algn="just" fontAlgn="base"/>
            <a:r>
              <a:rPr lang="en-US" sz="3600" b="0" i="0" dirty="0">
                <a:effectLst/>
              </a:rPr>
              <a:t>If the step size is +Δ, then binary ‘1’ is transmitted and if it is -Δ, then binary ‘0’ is transmitted .</a:t>
            </a:r>
          </a:p>
          <a:p>
            <a:pPr algn="just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41996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17D9-5801-4C79-1BC9-F76591B2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FF0000"/>
                </a:solidFill>
                <a:effectLst/>
                <a:latin typeface="+mn-lt"/>
              </a:rPr>
              <a:t>Delta Modulation Receiver</a:t>
            </a:r>
            <a:br>
              <a:rPr lang="en-IN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17E14F-422B-D231-7B40-22C6E29F3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138" y="1305017"/>
            <a:ext cx="9263724" cy="4858914"/>
          </a:xfrm>
        </p:spPr>
      </p:pic>
    </p:spTree>
    <p:extLst>
      <p:ext uri="{BB962C8B-B14F-4D97-AF65-F5344CB8AC3E}">
        <p14:creationId xmlns:p14="http://schemas.microsoft.com/office/powerpoint/2010/main" val="1429971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32681-2CA2-471D-CBB4-F62C13D14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6117"/>
            <a:ext cx="10515600" cy="5933459"/>
          </a:xfrm>
        </p:spPr>
        <p:txBody>
          <a:bodyPr>
            <a:noAutofit/>
          </a:bodyPr>
          <a:lstStyle/>
          <a:p>
            <a:pPr algn="just"/>
            <a:r>
              <a:rPr lang="en-US" sz="3600" b="0" i="0" dirty="0">
                <a:effectLst/>
              </a:rPr>
              <a:t>it comprises of a LPF, a summer and a delay circuit. </a:t>
            </a:r>
          </a:p>
          <a:p>
            <a:pPr algn="just"/>
            <a:r>
              <a:rPr lang="en-US" sz="3600" b="0" i="0" dirty="0">
                <a:effectLst/>
              </a:rPr>
              <a:t>The predictor circuit is eliminated here and hence no assumed input is given to the demodulator.</a:t>
            </a:r>
          </a:p>
          <a:p>
            <a:pPr algn="just" fontAlgn="base"/>
            <a:r>
              <a:rPr lang="en-US" sz="3600" b="0" i="0" dirty="0">
                <a:effectLst/>
              </a:rPr>
              <a:t>The accumulator generates the staircase approximated signal output and is delayed by one sampling period T</a:t>
            </a:r>
            <a:r>
              <a:rPr lang="en-US" sz="3600" b="0" i="0" baseline="-25000" dirty="0">
                <a:effectLst/>
              </a:rPr>
              <a:t>s</a:t>
            </a:r>
            <a:r>
              <a:rPr lang="en-US" sz="3600" b="0" i="0" dirty="0">
                <a:effectLst/>
              </a:rPr>
              <a:t>.</a:t>
            </a:r>
          </a:p>
          <a:p>
            <a:pPr algn="just" fontAlgn="base"/>
            <a:r>
              <a:rPr lang="en-US" sz="3600" b="0" i="0" dirty="0">
                <a:effectLst/>
              </a:rPr>
              <a:t>It is then added to the input signal.</a:t>
            </a:r>
          </a:p>
          <a:p>
            <a:pPr algn="just" fontAlgn="base"/>
            <a:r>
              <a:rPr lang="en-US" sz="3600" b="0" i="0" dirty="0">
                <a:effectLst/>
              </a:rPr>
              <a:t>If the input is binary ‘1’ then it adds +Δ step to the previous output (which is delayed).</a:t>
            </a:r>
          </a:p>
          <a:p>
            <a:pPr algn="just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245013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84F74-72A0-127C-9EFF-E34AC961B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097"/>
            <a:ext cx="10515600" cy="4351338"/>
          </a:xfrm>
        </p:spPr>
        <p:txBody>
          <a:bodyPr>
            <a:normAutofit/>
          </a:bodyPr>
          <a:lstStyle/>
          <a:p>
            <a:pPr algn="just" fontAlgn="base"/>
            <a:r>
              <a:rPr lang="en-US" sz="3600" b="0" i="0" dirty="0">
                <a:effectLst/>
              </a:rPr>
              <a:t>If the input is binary ‘0’ then one step ‘Δ’ is subtracted from the delayed signal.</a:t>
            </a:r>
          </a:p>
          <a:p>
            <a:pPr algn="just" fontAlgn="base"/>
            <a:r>
              <a:rPr lang="en-US" sz="3600" b="0" i="0" dirty="0">
                <a:effectLst/>
              </a:rPr>
              <a:t>Also, the low pass filter smoothens the staircase signal to reconstruct the original message signal x(t) .</a:t>
            </a:r>
          </a:p>
          <a:p>
            <a:pPr algn="just" fontAlgn="base"/>
            <a:endParaRPr lang="en-US" sz="3600" b="0" i="0" dirty="0">
              <a:effectLst/>
            </a:endParaRP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083512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41DC-F82F-F932-CA2C-E6F604C8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altLang="en-US" sz="4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Advantages of Delta Modulation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85328-287A-9DF1-BDEE-ABD7F2DE1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600" b="0" i="0" dirty="0">
                <a:solidFill>
                  <a:srgbClr val="222222"/>
                </a:solidFill>
                <a:effectLst/>
              </a:rPr>
              <a:t>Due to transmission of only 1 bit per sample, it permits low transmission channel bandwidth as well as signaling rate compared to PCM.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600" b="0" i="0" dirty="0">
                <a:solidFill>
                  <a:srgbClr val="222222"/>
                </a:solidFill>
                <a:effectLst/>
              </a:rPr>
              <a:t>ADC is not required. Thus permits easy generation and detection. So </a:t>
            </a:r>
            <a:r>
              <a:rPr lang="en-US" sz="3600" b="0" i="0" dirty="0" err="1">
                <a:solidFill>
                  <a:srgbClr val="222222"/>
                </a:solidFill>
                <a:effectLst/>
              </a:rPr>
              <a:t>txr</a:t>
            </a:r>
            <a:r>
              <a:rPr lang="en-US" sz="3600" b="0" i="0" dirty="0">
                <a:solidFill>
                  <a:srgbClr val="222222"/>
                </a:solidFill>
                <a:effectLst/>
              </a:rPr>
              <a:t> &amp; </a:t>
            </a:r>
            <a:r>
              <a:rPr lang="en-US" sz="3600" b="0" i="0" dirty="0" err="1">
                <a:solidFill>
                  <a:srgbClr val="222222"/>
                </a:solidFill>
                <a:effectLst/>
              </a:rPr>
              <a:t>rxr</a:t>
            </a:r>
            <a:r>
              <a:rPr lang="en-US" sz="3600" b="0" i="0" dirty="0">
                <a:solidFill>
                  <a:srgbClr val="222222"/>
                </a:solidFill>
                <a:effectLst/>
              </a:rPr>
              <a:t> implementation is simple compared to PCM.</a:t>
            </a:r>
          </a:p>
          <a:p>
            <a:pPr marL="0" indent="0" algn="just">
              <a:buNone/>
            </a:pPr>
            <a:endParaRPr lang="en-US" sz="3600" b="0" i="0" dirty="0">
              <a:solidFill>
                <a:srgbClr val="222222"/>
              </a:solidFill>
              <a:effectLst/>
            </a:endParaRPr>
          </a:p>
          <a:p>
            <a:pPr marL="0" indent="0" algn="just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05376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EE0B-FBD7-6ED0-7FB9-5F5C496D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altLang="en-US" sz="4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Drawbacks of Delta Modulation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EFD39-CBD9-9553-9CBA-2CEE637CE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/>
              <a:t>Delta modulation is subject to two types of quantization errors:</a:t>
            </a:r>
          </a:p>
          <a:p>
            <a:pPr marL="0" indent="0">
              <a:buNone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Slope overload distortion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Granular or idle noise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425063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32C8-CF43-4690-F546-75BD204B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Applications of delta modulation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aleway" pitchFamily="2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C4E098-C7BC-6701-2496-462F824BCC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10135"/>
            <a:ext cx="10711649" cy="41716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It is widely used in </a:t>
            </a:r>
          </a:p>
          <a:p>
            <a:pPr algn="just">
              <a:lnSpc>
                <a:spcPct val="150000"/>
              </a:lnSpc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radio communication devices </a:t>
            </a:r>
          </a:p>
          <a:p>
            <a:pPr algn="just">
              <a:lnSpc>
                <a:spcPct val="150000"/>
              </a:lnSpc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digital voice storage</a:t>
            </a:r>
          </a:p>
          <a:p>
            <a:pPr algn="just">
              <a:lnSpc>
                <a:spcPct val="150000"/>
              </a:lnSpc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voice information transmission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where signal quality is less important.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82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FBA5-8D14-E5D7-36F3-CBA751B9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+mn-lt"/>
              </a:rPr>
              <a:t>Slope overload distortion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88A5F-159D-312A-8541-998D117C0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effectLst/>
              </a:rPr>
              <a:t>This distortion arises because of large dynamic range of the input signal.</a:t>
            </a:r>
          </a:p>
          <a:p>
            <a:endParaRPr lang="en-IN" sz="36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FC5130A-2585-8D9F-BDA6-7E40B1ED9B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" t="9030" b="5146"/>
          <a:stretch/>
        </p:blipFill>
        <p:spPr bwMode="auto">
          <a:xfrm>
            <a:off x="941033" y="3293615"/>
            <a:ext cx="8504808" cy="301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1E7D15-BBE5-C4D0-465D-6328446BD65C}"/>
              </a:ext>
            </a:extLst>
          </p:cNvPr>
          <p:cNvSpPr txBox="1"/>
          <p:nvPr/>
        </p:nvSpPr>
        <p:spPr>
          <a:xfrm>
            <a:off x="5870358" y="5911790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FF0000"/>
                </a:solidFill>
                <a:effectLst/>
                <a:latin typeface="PT Serif" panose="020A0603040505020204" pitchFamily="18" charset="0"/>
              </a:rPr>
              <a:t>Fig: Quantization Errors in Delta Modulation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056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40A73-6E93-9290-C931-D998615ED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662650"/>
            <a:ext cx="10515600" cy="5800293"/>
          </a:xfrm>
        </p:spPr>
        <p:txBody>
          <a:bodyPr>
            <a:normAutofit/>
          </a:bodyPr>
          <a:lstStyle/>
          <a:p>
            <a:pPr algn="just" fontAlgn="base"/>
            <a:r>
              <a:rPr lang="en-US" sz="3600" b="0" i="0" dirty="0">
                <a:effectLst/>
              </a:rPr>
              <a:t>We can observe from fig. , </a:t>
            </a:r>
            <a:r>
              <a:rPr lang="en-US" sz="3600" b="0" i="0" dirty="0">
                <a:solidFill>
                  <a:srgbClr val="FF0000"/>
                </a:solidFill>
                <a:effectLst/>
              </a:rPr>
              <a:t>the rate of rise of input signal x(t) is so high </a:t>
            </a:r>
            <a:r>
              <a:rPr lang="en-US" sz="3600" b="0" i="0" dirty="0">
                <a:effectLst/>
              </a:rPr>
              <a:t>that the staircase signal can not approximate it, the step size ‘Δ’ becomes too small for staircase signal u(t) to follow the step segment of x(t).</a:t>
            </a:r>
          </a:p>
          <a:p>
            <a:pPr algn="just" fontAlgn="base"/>
            <a:r>
              <a:rPr lang="en-US" sz="3600" b="0" i="0" dirty="0">
                <a:effectLst/>
              </a:rPr>
              <a:t>Hence, there is a large error between the staircase approximated signal and the original input signal x(t).</a:t>
            </a:r>
          </a:p>
          <a:p>
            <a:pPr algn="just" fontAlgn="base"/>
            <a:r>
              <a:rPr lang="en-US" sz="3600" b="0" i="0" dirty="0">
                <a:effectLst/>
              </a:rPr>
              <a:t>This error or noise is known as </a:t>
            </a:r>
            <a:r>
              <a:rPr lang="en-US" sz="3600" b="1" i="0" dirty="0">
                <a:solidFill>
                  <a:srgbClr val="FF0000"/>
                </a:solidFill>
                <a:effectLst/>
              </a:rPr>
              <a:t>slope overload distortion</a:t>
            </a:r>
            <a:r>
              <a:rPr lang="en-US" sz="3600" b="0" i="0" dirty="0">
                <a:solidFill>
                  <a:srgbClr val="FF0000"/>
                </a:solidFill>
                <a:effectLst/>
              </a:rPr>
              <a:t> .</a:t>
            </a:r>
          </a:p>
          <a:p>
            <a:pPr algn="just" fontAlgn="base"/>
            <a:r>
              <a:rPr lang="en-US" sz="3600" b="0" i="0" dirty="0">
                <a:effectLst/>
              </a:rPr>
              <a:t>To reduce this error, the </a:t>
            </a:r>
            <a:r>
              <a:rPr lang="en-US" sz="3600" b="0" i="0" dirty="0">
                <a:solidFill>
                  <a:srgbClr val="FF0000"/>
                </a:solidFill>
                <a:effectLst/>
              </a:rPr>
              <a:t>step size must be increased when slope of signal x(t) is high.</a:t>
            </a:r>
          </a:p>
          <a:p>
            <a:pPr algn="just" fontAlgn="base"/>
            <a:endParaRPr lang="en-US" sz="3600" b="0" i="0" dirty="0">
              <a:effectLst/>
            </a:endParaRPr>
          </a:p>
          <a:p>
            <a:pPr algn="just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92786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9C5B-CCB6-BE71-09DB-BF3A5205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WHY DELTA MODULATION IS USED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23AE7-E06E-720A-FC3C-234B91981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PCM- </a:t>
            </a:r>
            <a:r>
              <a:rPr lang="en-US" sz="3600" b="0" i="0" dirty="0">
                <a:solidFill>
                  <a:srgbClr val="222222"/>
                </a:solidFill>
                <a:effectLst/>
              </a:rPr>
              <a:t>converts message signal directly into a sequence of a binary coded pulse.</a:t>
            </a:r>
          </a:p>
          <a:p>
            <a:pPr algn="just"/>
            <a:r>
              <a:rPr lang="en-US" sz="3600" dirty="0"/>
              <a:t>transmits all bits which are used to code a sample.</a:t>
            </a:r>
          </a:p>
          <a:p>
            <a:pPr algn="just"/>
            <a:r>
              <a:rPr lang="en-IN" sz="3600" dirty="0"/>
              <a:t>Hence sampling rate and transmission channel BW are quite large in PCM</a:t>
            </a:r>
          </a:p>
          <a:p>
            <a:pPr algn="just"/>
            <a:endParaRPr lang="en-IN" sz="3600" dirty="0"/>
          </a:p>
          <a:p>
            <a:pPr algn="just"/>
            <a:r>
              <a:rPr lang="en-IN" sz="3600" dirty="0"/>
              <a:t>To overcome this, we go for DM.</a:t>
            </a:r>
          </a:p>
        </p:txBody>
      </p:sp>
    </p:spTree>
    <p:extLst>
      <p:ext uri="{BB962C8B-B14F-4D97-AF65-F5344CB8AC3E}">
        <p14:creationId xmlns:p14="http://schemas.microsoft.com/office/powerpoint/2010/main" val="2577000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5359-4898-498C-1EB4-3D910AF5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DBADC-B605-0F21-92C4-ED1180E5E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Since the step size of delta modulator remains fixed, its max or min slopes occur along straight lines. </a:t>
            </a:r>
          </a:p>
          <a:p>
            <a:pPr algn="just"/>
            <a:r>
              <a:rPr lang="en-US" sz="3600" dirty="0"/>
              <a:t>Therefore this </a:t>
            </a:r>
            <a:r>
              <a:rPr lang="en-US" sz="3600" dirty="0" err="1"/>
              <a:t>modr</a:t>
            </a:r>
            <a:r>
              <a:rPr lang="en-US" sz="3600" dirty="0"/>
              <a:t> is also known as </a:t>
            </a:r>
            <a:r>
              <a:rPr lang="en-US" sz="3600" dirty="0">
                <a:solidFill>
                  <a:srgbClr val="FF0000"/>
                </a:solidFill>
              </a:rPr>
              <a:t>linear delta modulator (LDM). </a:t>
            </a:r>
          </a:p>
          <a:p>
            <a:pPr algn="just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580267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02967-FD4D-7442-8FFD-34E1B7B67A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6522"/>
                <a:ext cx="10515600" cy="5631618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3600" dirty="0"/>
                  <a:t>In order for the sequence of quantized samples </a:t>
                </a:r>
                <a:r>
                  <a:rPr lang="en-US" sz="3600" dirty="0" err="1"/>
                  <a:t>x</a:t>
                </a:r>
                <a:r>
                  <a:rPr lang="en-US" sz="3600" baseline="-25000" dirty="0" err="1"/>
                  <a:t>q</a:t>
                </a:r>
                <a:r>
                  <a:rPr lang="en-US" sz="3600" dirty="0"/>
                  <a:t>(</a:t>
                </a:r>
                <a:r>
                  <a:rPr lang="en-US" sz="3600" dirty="0" err="1"/>
                  <a:t>nT</a:t>
                </a:r>
                <a:r>
                  <a:rPr lang="en-US" sz="3600" baseline="-25000" dirty="0" err="1"/>
                  <a:t>s</a:t>
                </a:r>
                <a:r>
                  <a:rPr lang="en-US" sz="3600" dirty="0"/>
                  <a:t>) to increase as fast as the sequence of input samples x(</a:t>
                </a:r>
                <a:r>
                  <a:rPr lang="en-US" sz="3600" dirty="0" err="1"/>
                  <a:t>nT</a:t>
                </a:r>
                <a:r>
                  <a:rPr lang="en-US" sz="3600" baseline="-25000" dirty="0" err="1"/>
                  <a:t>s</a:t>
                </a:r>
                <a:r>
                  <a:rPr lang="en-US" sz="3600" dirty="0"/>
                  <a:t>) in a region of maximum slope of x(t), we require that the condition</a:t>
                </a:r>
              </a:p>
              <a:p>
                <a:pPr marL="0" indent="0" algn="ctr">
                  <a:buNone/>
                </a:pPr>
                <a:r>
                  <a:rPr lang="en-US" sz="3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rgbClr val="FF0000"/>
                            </a:solidFill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IN" sz="3600" baseline="-25000" dirty="0">
                            <a:solidFill>
                              <a:srgbClr val="FF0000"/>
                            </a:solidFill>
                          </a:rPr>
                          <m:t>s</m:t>
                        </m:r>
                      </m:den>
                    </m:f>
                  </m:oMath>
                </a14:m>
                <a:r>
                  <a:rPr lang="en-IN" sz="3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3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f>
                          <m:fPr>
                            <m:ctrlPr>
                              <a:rPr lang="en-US" sz="3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3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3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r>
                  <a:rPr lang="en-IN" sz="3600" dirty="0">
                    <a:solidFill>
                      <a:srgbClr val="FF0000"/>
                    </a:solidFill>
                  </a:rPr>
                  <a:t>  </a:t>
                </a:r>
              </a:p>
              <a:p>
                <a:pPr marL="0" indent="0" algn="just">
                  <a:buNone/>
                </a:pPr>
                <a:r>
                  <a:rPr lang="en-US" sz="3600" dirty="0"/>
                  <a:t>be satisfied. </a:t>
                </a:r>
              </a:p>
              <a:p>
                <a:pPr algn="just"/>
                <a:r>
                  <a:rPr lang="en-US" sz="3600" dirty="0"/>
                  <a:t>Otherwise, we find that the step size is too small for the staircase approximation </a:t>
                </a:r>
                <a:r>
                  <a:rPr lang="en-US" sz="3600" dirty="0" err="1"/>
                  <a:t>x</a:t>
                </a:r>
                <a:r>
                  <a:rPr lang="en-US" sz="3600" baseline="-25000" dirty="0" err="1"/>
                  <a:t>q</a:t>
                </a:r>
                <a:r>
                  <a:rPr lang="en-US" sz="3600" dirty="0"/>
                  <a:t>(t) to follow a steep segment of the original message signal with the result </a:t>
                </a:r>
                <a:r>
                  <a:rPr lang="en-US" sz="3600" dirty="0" err="1"/>
                  <a:t>x</a:t>
                </a:r>
                <a:r>
                  <a:rPr lang="en-US" sz="3600" baseline="-25000" dirty="0" err="1"/>
                  <a:t>q</a:t>
                </a:r>
                <a:r>
                  <a:rPr lang="en-US" sz="3600" dirty="0"/>
                  <a:t>(t)  that falls behind x(t)  as illustrated in Fig. This condition is called slope overload. </a:t>
                </a:r>
                <a:endParaRPr lang="en-IN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02967-FD4D-7442-8FFD-34E1B7B67A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6522"/>
                <a:ext cx="10515600" cy="5631618"/>
              </a:xfrm>
              <a:blipFill>
                <a:blip r:embed="rId2"/>
                <a:stretch>
                  <a:fillRect l="-1797" t="-2706" r="-1739" b="-128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371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DA0F-703D-5EC7-DAA0-C3470716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Granular or Idle Noise</a:t>
            </a:r>
            <a:br>
              <a:rPr lang="en-IN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B25DD-CBB9-6234-48D4-14A4E457E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fontAlgn="base"/>
            <a:r>
              <a:rPr lang="en-US" sz="3600" b="0" i="0" dirty="0">
                <a:effectLst/>
              </a:rPr>
              <a:t>Granular or Idle noise occurs when the step size is too large compared to small variation in the input signal.</a:t>
            </a:r>
          </a:p>
          <a:p>
            <a:pPr algn="just" fontAlgn="base"/>
            <a:r>
              <a:rPr lang="en-US" sz="3600" b="0" i="0" dirty="0">
                <a:effectLst/>
              </a:rPr>
              <a:t>This means that for very small variations in the input signal, the staircase signal is changed by large amount (Δ) because of large step size.</a:t>
            </a:r>
          </a:p>
          <a:p>
            <a:pPr algn="just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160917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4270-4F26-FEB9-8D16-7826B2F8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88147-0203-E332-1D57-6401E6AED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sz="3600" b="0" i="0" dirty="0">
                <a:effectLst/>
              </a:rPr>
              <a:t>Fig. shows that when the input signal is almost flat , the staircase signal u(t) keeps on oscillating by ±Δ around the signal.</a:t>
            </a:r>
          </a:p>
          <a:p>
            <a:pPr algn="just" fontAlgn="base"/>
            <a:r>
              <a:rPr lang="en-US" sz="3600" b="0" i="0" dirty="0">
                <a:effectLst/>
              </a:rPr>
              <a:t>The error between the input and approximated signal is called</a:t>
            </a:r>
            <a:r>
              <a:rPr lang="en-US" sz="3600" b="1" i="0" dirty="0">
                <a:effectLst/>
              </a:rPr>
              <a:t> granular noise</a:t>
            </a:r>
            <a:r>
              <a:rPr lang="en-US" sz="3600" b="0" i="0" dirty="0">
                <a:effectLst/>
              </a:rPr>
              <a:t>.</a:t>
            </a:r>
          </a:p>
          <a:p>
            <a:pPr algn="just" fontAlgn="base"/>
            <a:r>
              <a:rPr lang="en-US" sz="3600" b="0" i="0" dirty="0">
                <a:effectLst/>
              </a:rPr>
              <a:t>The solution to this problem is to make the step size small 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424453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CDA3-D1E6-18B9-AAA1-B9944AFC4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161"/>
            <a:ext cx="10515600" cy="1325563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7CF8D-BB64-9205-DB2D-06FBCBE8D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21" y="1461640"/>
            <a:ext cx="10515600" cy="4351338"/>
          </a:xfrm>
        </p:spPr>
        <p:txBody>
          <a:bodyPr>
            <a:noAutofit/>
          </a:bodyPr>
          <a:lstStyle/>
          <a:p>
            <a:pPr algn="just" fontAlgn="base"/>
            <a:r>
              <a:rPr lang="en-US" sz="3600" b="0" i="0" dirty="0">
                <a:effectLst/>
              </a:rPr>
              <a:t>In order to overcome the quantization errors due to </a:t>
            </a:r>
            <a:r>
              <a:rPr lang="en-US" sz="3600" b="0" i="0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slope overload</a:t>
            </a:r>
            <a:r>
              <a:rPr lang="en-US" sz="3600" b="0" i="0" dirty="0">
                <a:effectLst/>
              </a:rPr>
              <a:t> and </a:t>
            </a:r>
            <a:r>
              <a:rPr lang="en-US" sz="3600" b="0" i="0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granular noise</a:t>
            </a:r>
            <a:r>
              <a:rPr lang="en-US" sz="3600" b="0" i="0" dirty="0">
                <a:effectLst/>
              </a:rPr>
              <a:t>, the step size (Δ) is made adaptive to variations in the input signal x(t).</a:t>
            </a:r>
          </a:p>
          <a:p>
            <a:pPr algn="just" fontAlgn="base"/>
            <a:r>
              <a:rPr lang="en-US" sz="3600" dirty="0"/>
              <a:t>A large step size is required to accommodate wide dynamic range of the </a:t>
            </a:r>
            <a:r>
              <a:rPr lang="en-US" sz="3600" dirty="0" err="1"/>
              <a:t>i</a:t>
            </a:r>
            <a:r>
              <a:rPr lang="en-US" sz="3600" dirty="0"/>
              <a:t>/p s/g --- </a:t>
            </a:r>
            <a:r>
              <a:rPr lang="en-US" sz="3600" dirty="0">
                <a:solidFill>
                  <a:srgbClr val="FF0000"/>
                </a:solidFill>
              </a:rPr>
              <a:t>to reduce slope overload distortion</a:t>
            </a:r>
          </a:p>
          <a:p>
            <a:pPr algn="just" fontAlgn="base"/>
            <a:r>
              <a:rPr lang="en-US" sz="3600" b="0" i="0" dirty="0">
                <a:effectLst/>
              </a:rPr>
              <a:t>Small steps are required to </a:t>
            </a:r>
            <a:r>
              <a:rPr lang="en-US" sz="3600" b="0" i="0" dirty="0">
                <a:solidFill>
                  <a:srgbClr val="FF0000"/>
                </a:solidFill>
                <a:effectLst/>
              </a:rPr>
              <a:t>reduce </a:t>
            </a:r>
            <a:r>
              <a:rPr lang="en-US" sz="3600" dirty="0">
                <a:solidFill>
                  <a:srgbClr val="FF0000"/>
                </a:solidFill>
              </a:rPr>
              <a:t>granular noise</a:t>
            </a:r>
            <a:r>
              <a:rPr lang="en-US" sz="3600" dirty="0"/>
              <a:t>.</a:t>
            </a:r>
            <a:endParaRPr lang="en-US" sz="3600" b="0" i="0" dirty="0">
              <a:effectLst/>
            </a:endParaRPr>
          </a:p>
          <a:p>
            <a:pPr algn="just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85466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C5CE-E7EF-3F54-29A0-72A3D2E1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0C709-A232-EFC4-B8CA-05F9E00B5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fontAlgn="base"/>
            <a:r>
              <a:rPr lang="en-US" sz="3600" b="0" i="0" dirty="0">
                <a:effectLst/>
              </a:rPr>
              <a:t>Particularly in the steep segment of the signal x(t), the step size is increased. And the step is decreased when the input is varying slowly.</a:t>
            </a:r>
          </a:p>
          <a:p>
            <a:pPr algn="just" fontAlgn="base"/>
            <a:r>
              <a:rPr lang="en-US" sz="3600" b="0" i="0" dirty="0">
                <a:effectLst/>
              </a:rPr>
              <a:t>This method is known as </a:t>
            </a:r>
            <a:r>
              <a:rPr lang="en-US" sz="3600" b="0" i="0" dirty="0">
                <a:solidFill>
                  <a:srgbClr val="FF0000"/>
                </a:solidFill>
                <a:effectLst/>
              </a:rPr>
              <a:t>Adaptive Delta Modulation (ADM).</a:t>
            </a:r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r>
              <a:rPr lang="en-IN" sz="3600" dirty="0">
                <a:solidFill>
                  <a:srgbClr val="0070C0"/>
                </a:solidFill>
              </a:rPr>
              <a:t>The step size is made adaptive to variations in the input s/g.</a:t>
            </a:r>
          </a:p>
        </p:txBody>
      </p:sp>
    </p:spTree>
    <p:extLst>
      <p:ext uri="{BB962C8B-B14F-4D97-AF65-F5344CB8AC3E}">
        <p14:creationId xmlns:p14="http://schemas.microsoft.com/office/powerpoint/2010/main" val="2326729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5DCBB2-F851-627C-A929-D536C50CB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30" r="3618" b="6892"/>
          <a:stretch/>
        </p:blipFill>
        <p:spPr>
          <a:xfrm>
            <a:off x="781235" y="29047"/>
            <a:ext cx="10121906" cy="6764393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B6205C-627B-4994-D990-BD61E5D823D8}"/>
              </a:ext>
            </a:extLst>
          </p:cNvPr>
          <p:cNvSpPr txBox="1"/>
          <p:nvPr/>
        </p:nvSpPr>
        <p:spPr>
          <a:xfrm>
            <a:off x="7066625" y="79900"/>
            <a:ext cx="1864311" cy="6374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7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00CD415-1357-FE8D-8DC1-A38491773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88" y="330732"/>
            <a:ext cx="11164824" cy="6196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u="sng" dirty="0">
                <a:solidFill>
                  <a:srgbClr val="FF0000"/>
                </a:solidFill>
                <a:latin typeface="+mn-lt"/>
              </a:rPr>
              <a:t>Working</a:t>
            </a:r>
            <a:r>
              <a:rPr kumimoji="0" lang="en-US" altLang="en-US" sz="36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principle of Delta Modulation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a comparison between present and previously sampled value is performed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the difference of which decides the increment or decrement in the transmitted values.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either we get difference having a</a:t>
            </a:r>
            <a:r>
              <a:rPr lang="en-US" altLang="en-US" sz="3600" dirty="0">
                <a:solidFill>
                  <a:srgbClr val="222222"/>
                </a:solidFill>
                <a:latin typeface="+mn-lt"/>
                <a:cs typeface="Arial" panose="020B0604020202020204" pitchFamily="34" charset="0"/>
              </a:rPr>
              <a:t> +</a:t>
            </a:r>
            <a:r>
              <a:rPr lang="en-US" altLang="en-US" sz="3600" dirty="0" err="1">
                <a:solidFill>
                  <a:srgbClr val="222222"/>
                </a:solidFill>
                <a:latin typeface="+mn-lt"/>
                <a:cs typeface="Arial" panose="020B0604020202020204" pitchFamily="34" charset="0"/>
              </a:rPr>
              <a:t>ve</a:t>
            </a:r>
            <a:r>
              <a:rPr lang="en-US" altLang="en-US" sz="3600" dirty="0">
                <a:solidFill>
                  <a:srgbClr val="222222"/>
                </a:solidFill>
                <a:latin typeface="+mn-lt"/>
                <a:cs typeface="Arial" panose="020B0604020202020204" pitchFamily="34" charset="0"/>
              </a:rPr>
              <a:t> or -</a:t>
            </a:r>
            <a:r>
              <a:rPr lang="en-US" altLang="en-US" sz="3600" dirty="0" err="1">
                <a:solidFill>
                  <a:srgbClr val="222222"/>
                </a:solidFill>
                <a:latin typeface="+mn-lt"/>
                <a:cs typeface="Arial" panose="020B0604020202020204" pitchFamily="34" charset="0"/>
              </a:rPr>
              <a:t>ve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 polarity 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If the difference polarity is +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ve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, then the step of the signal denoted by Δ is increased by 1. 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when difference polarity is negative</a:t>
            </a:r>
            <a:r>
              <a:rPr lang="en-US" altLang="en-US" sz="3600" dirty="0">
                <a:solidFill>
                  <a:srgbClr val="222222"/>
                </a:solidFill>
                <a:latin typeface="+mn-lt"/>
                <a:cs typeface="Arial" panose="020B0604020202020204" pitchFamily="34" charset="0"/>
              </a:rPr>
              <a:t>,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 then step of the signal is decreased i.e., reduction in Δ.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3600" dirty="0">
              <a:solidFill>
                <a:srgbClr val="222222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65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F82CC-A991-D755-44FF-410433FC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145"/>
            <a:ext cx="10515600" cy="4351338"/>
          </a:xfrm>
        </p:spPr>
        <p:txBody>
          <a:bodyPr>
            <a:normAutofit lnSpcReduction="10000"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When 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+Δ is noticed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i.e., increase in step size,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 then 1 is transmitted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–Δ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: decrease in step size,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0 is transmitted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3600" b="0" i="0" dirty="0">
                <a:effectLst/>
              </a:rPr>
              <a:t>The step size is kept fixed.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cs typeface="Arial" panose="020B0604020202020204" pitchFamily="34" charset="0"/>
              </a:rPr>
              <a:t>Hence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cs typeface="Arial" panose="020B0604020202020204" pitchFamily="34" charset="0"/>
              </a:rPr>
              <a:t>, 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cs typeface="Arial" panose="020B0604020202020204" pitchFamily="34" charset="0"/>
              </a:rPr>
              <a:t>allowing only a single binary bit to get transmitted for each sample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cs typeface="Arial" panose="020B0604020202020204" pitchFamily="34" charset="0"/>
              </a:rPr>
              <a:t>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076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0BB257-690B-8F16-21A3-F0BD03132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80" t="7219" r="3037" b="3017"/>
          <a:stretch/>
        </p:blipFill>
        <p:spPr>
          <a:xfrm>
            <a:off x="1156316" y="1260629"/>
            <a:ext cx="9879367" cy="544696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539F95-0AA2-4FB7-1746-267670A14C2D}"/>
              </a:ext>
            </a:extLst>
          </p:cNvPr>
          <p:cNvSpPr txBox="1"/>
          <p:nvPr/>
        </p:nvSpPr>
        <p:spPr>
          <a:xfrm>
            <a:off x="2701031" y="391866"/>
            <a:ext cx="609452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sz="30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Delta Modulation Waveform</a:t>
            </a:r>
            <a:endParaRPr lang="en-IN" sz="3000" b="1" dirty="0"/>
          </a:p>
        </p:txBody>
      </p:sp>
    </p:spTree>
    <p:extLst>
      <p:ext uri="{BB962C8B-B14F-4D97-AF65-F5344CB8AC3E}">
        <p14:creationId xmlns:p14="http://schemas.microsoft.com/office/powerpoint/2010/main" val="138431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D9BE8-DCDF-E5ED-D28B-3B8B7C84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Mathematical Expressions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63950F-37FB-E122-A846-576A760CF1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6977" y="1690687"/>
                <a:ext cx="10515600" cy="4802187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3600" b="0" i="0" dirty="0">
                    <a:solidFill>
                      <a:schemeClr val="tx1"/>
                    </a:solidFill>
                    <a:effectLst/>
                  </a:rPr>
                  <a:t>The error between the sampled value of x(t) and last approximated sample is given as:</a:t>
                </a:r>
              </a:p>
              <a:p>
                <a:pPr algn="just"/>
                <a:endParaRPr lang="en-IN" sz="360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endParaRPr lang="en-IN" sz="36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IN" sz="3600" b="0" i="0" dirty="0">
                    <a:solidFill>
                      <a:schemeClr val="tx1"/>
                    </a:solidFill>
                    <a:effectLst/>
                  </a:rPr>
                  <a:t>Where e( </a:t>
                </a:r>
                <a:r>
                  <a:rPr lang="en-IN" sz="3600" b="0" i="0" dirty="0" err="1">
                    <a:solidFill>
                      <a:schemeClr val="tx1"/>
                    </a:solidFill>
                    <a:effectLst/>
                  </a:rPr>
                  <a:t>nT</a:t>
                </a:r>
                <a:r>
                  <a:rPr lang="en-IN" sz="3600" b="0" i="0" baseline="-25000" dirty="0" err="1">
                    <a:solidFill>
                      <a:schemeClr val="tx1"/>
                    </a:solidFill>
                    <a:effectLst/>
                  </a:rPr>
                  <a:t>s</a:t>
                </a:r>
                <a:r>
                  <a:rPr lang="en-IN" sz="3600" b="0" i="0" dirty="0">
                    <a:solidFill>
                      <a:schemeClr val="tx1"/>
                    </a:solidFill>
                    <a:effectLst/>
                  </a:rPr>
                  <a:t>) = error at present sample</a:t>
                </a:r>
              </a:p>
              <a:p>
                <a:pPr algn="just"/>
                <a:r>
                  <a:rPr lang="en-US" sz="3600" b="0" i="0" dirty="0">
                    <a:solidFill>
                      <a:schemeClr val="tx1"/>
                    </a:solidFill>
                    <a:effectLst/>
                  </a:rPr>
                  <a:t>x(</a:t>
                </a:r>
                <a:r>
                  <a:rPr lang="en-US" sz="3600" b="0" i="0" dirty="0" err="1">
                    <a:solidFill>
                      <a:schemeClr val="tx1"/>
                    </a:solidFill>
                    <a:effectLst/>
                  </a:rPr>
                  <a:t>nT</a:t>
                </a:r>
                <a:r>
                  <a:rPr lang="en-US" sz="3600" b="0" i="0" baseline="-25000" dirty="0" err="1">
                    <a:solidFill>
                      <a:schemeClr val="tx1"/>
                    </a:solidFill>
                    <a:effectLst/>
                  </a:rPr>
                  <a:t>s</a:t>
                </a:r>
                <a:r>
                  <a:rPr lang="en-US" sz="3600" b="0" i="0" dirty="0">
                    <a:solidFill>
                      <a:schemeClr val="tx1"/>
                    </a:solidFill>
                    <a:effectLst/>
                  </a:rPr>
                  <a:t>) = sampled signal of x(t)</a:t>
                </a: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sz="3600" dirty="0">
                        <a:solidFill>
                          <a:schemeClr val="tx1"/>
                        </a:solidFill>
                      </a:rPr>
                      <m:t>T</m:t>
                    </m:r>
                    <m:r>
                      <m:rPr>
                        <m:nor/>
                      </m:rPr>
                      <a:rPr lang="en-US" sz="3600" baseline="-25000" dirty="0">
                        <a:solidFill>
                          <a:schemeClr val="tx1"/>
                        </a:solidFill>
                      </a:rPr>
                      <m:t>s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3600" dirty="0">
                    <a:solidFill>
                      <a:schemeClr val="tx1"/>
                    </a:solidFill>
                  </a:rPr>
                  <a:t> = last sample approx. of staircase w/f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63950F-37FB-E122-A846-576A760CF1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6977" y="1690687"/>
                <a:ext cx="10515600" cy="4802187"/>
              </a:xfrm>
              <a:blipFill>
                <a:blip r:embed="rId2"/>
                <a:stretch>
                  <a:fillRect l="-1565" t="-3046" r="-17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4E14A7EB-38F2-B28F-CD55-4254128F6C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0" b="21395"/>
          <a:stretch/>
        </p:blipFill>
        <p:spPr bwMode="auto">
          <a:xfrm>
            <a:off x="3392426" y="2868502"/>
            <a:ext cx="4837174" cy="112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45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720BF-B20F-D7F1-B7C3-F2C8340BB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492" y="627140"/>
            <a:ext cx="10609016" cy="5986724"/>
          </a:xfrm>
        </p:spPr>
        <p:txBody>
          <a:bodyPr>
            <a:noAutofit/>
          </a:bodyPr>
          <a:lstStyle/>
          <a:p>
            <a:pPr algn="just"/>
            <a:r>
              <a:rPr lang="en-US" sz="3600" b="0" i="0" dirty="0">
                <a:effectLst/>
              </a:rPr>
              <a:t>If we assume u(</a:t>
            </a:r>
            <a:r>
              <a:rPr lang="en-US" sz="3600" b="0" i="0" dirty="0" err="1">
                <a:effectLst/>
              </a:rPr>
              <a:t>nT</a:t>
            </a:r>
            <a:r>
              <a:rPr lang="en-US" sz="3600" b="0" i="0" baseline="-25000" dirty="0" err="1">
                <a:effectLst/>
              </a:rPr>
              <a:t>s</a:t>
            </a:r>
            <a:r>
              <a:rPr lang="en-US" sz="3600" b="0" i="0" dirty="0">
                <a:effectLst/>
              </a:rPr>
              <a:t>) as the present sample approximation of staircase output, then</a:t>
            </a:r>
          </a:p>
          <a:p>
            <a:pPr algn="just"/>
            <a:endParaRPr lang="en-US" sz="3600" dirty="0"/>
          </a:p>
          <a:p>
            <a:pPr marL="0" indent="0" algn="just">
              <a:buNone/>
            </a:pPr>
            <a:endParaRPr lang="en-US" sz="3600" b="0" i="0" dirty="0">
              <a:effectLst/>
            </a:endParaRPr>
          </a:p>
          <a:p>
            <a:pPr algn="just"/>
            <a:r>
              <a:rPr lang="en-US" sz="3600" b="0" i="0" dirty="0">
                <a:effectLst/>
              </a:rPr>
              <a:t>Let us define a quantity b(</a:t>
            </a:r>
            <a:r>
              <a:rPr lang="en-US" sz="3600" b="0" i="0" dirty="0" err="1">
                <a:effectLst/>
              </a:rPr>
              <a:t>nT</a:t>
            </a:r>
            <a:r>
              <a:rPr lang="en-US" sz="3600" b="0" i="0" baseline="-25000" dirty="0" err="1">
                <a:effectLst/>
              </a:rPr>
              <a:t>s</a:t>
            </a:r>
            <a:r>
              <a:rPr lang="en-US" sz="3600" b="0" i="0" dirty="0">
                <a:effectLst/>
              </a:rPr>
              <a:t>) in such a way that,</a:t>
            </a:r>
          </a:p>
          <a:p>
            <a:pPr algn="just"/>
            <a:endParaRPr lang="en-US" sz="3600" dirty="0"/>
          </a:p>
          <a:p>
            <a:pPr algn="just"/>
            <a:endParaRPr lang="en-US" sz="3600" b="0" i="0" dirty="0">
              <a:effectLst/>
            </a:endParaRPr>
          </a:p>
          <a:p>
            <a:pPr algn="just"/>
            <a:r>
              <a:rPr lang="en-US" sz="3600" b="0" i="0" dirty="0">
                <a:effectLst/>
              </a:rPr>
              <a:t>This means that depending on the sign of error e(</a:t>
            </a:r>
            <a:r>
              <a:rPr lang="en-US" sz="3600" b="0" i="0" dirty="0" err="1">
                <a:effectLst/>
              </a:rPr>
              <a:t>nT</a:t>
            </a:r>
            <a:r>
              <a:rPr lang="en-US" sz="3600" b="0" i="0" baseline="-25000" dirty="0" err="1">
                <a:effectLst/>
              </a:rPr>
              <a:t>s</a:t>
            </a:r>
            <a:r>
              <a:rPr lang="en-US" sz="3600" b="0" i="0" dirty="0">
                <a:effectLst/>
              </a:rPr>
              <a:t>) , the sign of step size Δ is decided. In other words we can write</a:t>
            </a:r>
          </a:p>
          <a:p>
            <a:pPr marL="0" indent="0" algn="just">
              <a:buNone/>
            </a:pPr>
            <a:endParaRPr lang="en-US" sz="3600" b="0" i="0" dirty="0">
              <a:effectLst/>
            </a:endParaRPr>
          </a:p>
          <a:p>
            <a:pPr algn="just"/>
            <a:endParaRPr lang="en-IN" sz="3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5A6C718-7D2C-9546-19EF-8E12B36BF6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6"/>
          <a:stretch/>
        </p:blipFill>
        <p:spPr bwMode="auto">
          <a:xfrm>
            <a:off x="1825701" y="1683922"/>
            <a:ext cx="8734890" cy="131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2559E8E-7838-85E3-54F2-86E3412F92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7" t="18621" r="7482" b="20050"/>
          <a:stretch/>
        </p:blipFill>
        <p:spPr bwMode="auto">
          <a:xfrm>
            <a:off x="3310005" y="3620502"/>
            <a:ext cx="4834918" cy="106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928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51BBF-FDF9-0C90-577B-83CB5199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92" y="1816747"/>
            <a:ext cx="10515600" cy="4351338"/>
          </a:xfrm>
        </p:spPr>
        <p:txBody>
          <a:bodyPr>
            <a:normAutofit/>
          </a:bodyPr>
          <a:lstStyle/>
          <a:p>
            <a:pPr fontAlgn="base"/>
            <a:r>
              <a:rPr lang="en-US" sz="3600" b="0" i="0" dirty="0">
                <a:effectLst/>
              </a:rPr>
              <a:t>if  b(</a:t>
            </a:r>
            <a:r>
              <a:rPr lang="en-US" sz="3600" b="0" i="0" dirty="0" err="1">
                <a:effectLst/>
              </a:rPr>
              <a:t>nT</a:t>
            </a:r>
            <a:r>
              <a:rPr lang="en-US" sz="3600" b="0" i="0" baseline="-25000" dirty="0" err="1">
                <a:effectLst/>
              </a:rPr>
              <a:t>s</a:t>
            </a:r>
            <a:r>
              <a:rPr lang="en-US" sz="3600" b="0" i="0" dirty="0">
                <a:effectLst/>
              </a:rPr>
              <a:t>) = +Δ,  then a binary ‘1’ is transmitted</a:t>
            </a:r>
          </a:p>
          <a:p>
            <a:pPr fontAlgn="base"/>
            <a:r>
              <a:rPr lang="en-US" sz="3600" b="0" i="0" dirty="0">
                <a:effectLst/>
              </a:rPr>
              <a:t>if  b(</a:t>
            </a:r>
            <a:r>
              <a:rPr lang="en-US" sz="3600" b="0" i="0" dirty="0" err="1">
                <a:effectLst/>
              </a:rPr>
              <a:t>nT</a:t>
            </a:r>
            <a:r>
              <a:rPr lang="en-US" sz="3600" b="0" i="0" baseline="-25000" dirty="0" err="1">
                <a:effectLst/>
              </a:rPr>
              <a:t>s</a:t>
            </a:r>
            <a:r>
              <a:rPr lang="en-US" sz="3600" b="0" i="0" dirty="0">
                <a:effectLst/>
              </a:rPr>
              <a:t>) = -Δ,  then a binary ‘0’ is transmitted</a:t>
            </a:r>
          </a:p>
          <a:p>
            <a:pPr fontAlgn="base"/>
            <a:r>
              <a:rPr lang="en-US" sz="3600" b="0" i="0" dirty="0">
                <a:effectLst/>
              </a:rPr>
              <a:t>Here T</a:t>
            </a:r>
            <a:r>
              <a:rPr lang="en-US" sz="3600" b="0" i="0" baseline="-25000" dirty="0">
                <a:effectLst/>
              </a:rPr>
              <a:t>s </a:t>
            </a:r>
            <a:r>
              <a:rPr lang="en-US" sz="3600" b="0" i="0" dirty="0">
                <a:effectLst/>
              </a:rPr>
              <a:t>= sampling interval.</a:t>
            </a:r>
          </a:p>
          <a:p>
            <a:endParaRPr lang="en-IN" sz="36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FF3EE04-0036-5F60-B96D-E218A8C397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86" b="12368"/>
          <a:stretch/>
        </p:blipFill>
        <p:spPr bwMode="auto">
          <a:xfrm>
            <a:off x="2887783" y="230819"/>
            <a:ext cx="5954373" cy="145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86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27AB-25C0-0303-475F-FDC6DA836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G</a:t>
            </a:r>
            <a:r>
              <a:rPr lang="en-US" b="1" i="0" dirty="0">
                <a:solidFill>
                  <a:srgbClr val="FF0000"/>
                </a:solidFill>
                <a:effectLst/>
                <a:latin typeface="+mn-lt"/>
              </a:rPr>
              <a:t>eneration of delta modulated signal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C48495-2BAB-4B6C-B189-92A9E004A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660"/>
          <a:stretch/>
        </p:blipFill>
        <p:spPr>
          <a:xfrm>
            <a:off x="2424287" y="1816747"/>
            <a:ext cx="7518704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590C37-89E0-7579-AA4B-B1C6ED86B325}"/>
              </a:ext>
            </a:extLst>
          </p:cNvPr>
          <p:cNvSpPr txBox="1"/>
          <p:nvPr/>
        </p:nvSpPr>
        <p:spPr>
          <a:xfrm>
            <a:off x="4352277" y="616808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FF0000"/>
                </a:solidFill>
                <a:effectLst/>
                <a:latin typeface="PT Serif" panose="020A0603040505020204" pitchFamily="18" charset="0"/>
              </a:rPr>
              <a:t>Delta Modulation Transmitter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70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1236</Words>
  <Application>Microsoft Office PowerPoint</Application>
  <PresentationFormat>Widescreen</PresentationFormat>
  <Paragraphs>95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PT Serif</vt:lpstr>
      <vt:lpstr>Raleway</vt:lpstr>
      <vt:lpstr>Roboto</vt:lpstr>
      <vt:lpstr>Office Theme</vt:lpstr>
      <vt:lpstr>DELTA MODULATION</vt:lpstr>
      <vt:lpstr>WHY DELTA MODULATION IS USED ?</vt:lpstr>
      <vt:lpstr>PowerPoint Presentation</vt:lpstr>
      <vt:lpstr>PowerPoint Presentation</vt:lpstr>
      <vt:lpstr>PowerPoint Presentation</vt:lpstr>
      <vt:lpstr>Mathematical Expressions</vt:lpstr>
      <vt:lpstr>PowerPoint Presentation</vt:lpstr>
      <vt:lpstr>PowerPoint Presentation</vt:lpstr>
      <vt:lpstr>Generation of delta modulated signal</vt:lpstr>
      <vt:lpstr>PowerPoint Presentation</vt:lpstr>
      <vt:lpstr>PowerPoint Presentation</vt:lpstr>
      <vt:lpstr>Delta Modulation Receiver </vt:lpstr>
      <vt:lpstr>PowerPoint Presentation</vt:lpstr>
      <vt:lpstr>PowerPoint Presentation</vt:lpstr>
      <vt:lpstr>Advantages of Delta Modulation</vt:lpstr>
      <vt:lpstr>Drawbacks of Delta Modulation</vt:lpstr>
      <vt:lpstr>Applications of delta modulation </vt:lpstr>
      <vt:lpstr>Slope overload distortion </vt:lpstr>
      <vt:lpstr>PowerPoint Presentation</vt:lpstr>
      <vt:lpstr>PowerPoint Presentation</vt:lpstr>
      <vt:lpstr>PowerPoint Presentation</vt:lpstr>
      <vt:lpstr>Granular or Idle Noise </vt:lpstr>
      <vt:lpstr>PowerPoint Presentation</vt:lpstr>
      <vt:lpstr>Solution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MULTIVIBRATOR</dc:title>
  <dc:creator>S R</dc:creator>
  <cp:lastModifiedBy>S R</cp:lastModifiedBy>
  <cp:revision>7</cp:revision>
  <dcterms:created xsi:type="dcterms:W3CDTF">2023-11-03T16:41:55Z</dcterms:created>
  <dcterms:modified xsi:type="dcterms:W3CDTF">2023-12-19T07:31:40Z</dcterms:modified>
</cp:coreProperties>
</file>