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3" r:id="rId2"/>
    <p:sldId id="409" r:id="rId3"/>
    <p:sldId id="428" r:id="rId4"/>
    <p:sldId id="429" r:id="rId5"/>
    <p:sldId id="438" r:id="rId6"/>
    <p:sldId id="439" r:id="rId7"/>
    <p:sldId id="445" r:id="rId8"/>
    <p:sldId id="446" r:id="rId9"/>
    <p:sldId id="443" r:id="rId10"/>
    <p:sldId id="448" r:id="rId11"/>
    <p:sldId id="447" r:id="rId12"/>
    <p:sldId id="421" r:id="rId13"/>
    <p:sldId id="422" r:id="rId14"/>
    <p:sldId id="423" r:id="rId15"/>
    <p:sldId id="427" r:id="rId16"/>
    <p:sldId id="424" r:id="rId17"/>
    <p:sldId id="425" r:id="rId18"/>
    <p:sldId id="426" r:id="rId19"/>
    <p:sldId id="449" r:id="rId20"/>
    <p:sldId id="450" r:id="rId21"/>
    <p:sldId id="451" r:id="rId22"/>
    <p:sldId id="456" r:id="rId23"/>
    <p:sldId id="453" r:id="rId24"/>
    <p:sldId id="457" r:id="rId25"/>
    <p:sldId id="454" r:id="rId26"/>
    <p:sldId id="458" r:id="rId27"/>
    <p:sldId id="45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r2vSYpmEQ2mN4HsvAH1wg==" hashData="TvwlNnfjJ2OC9+pCQvPn3X2uOU93IdegkxcMK7qIZ/nKNwxbAvXoHOPpg5owzHBkIPozuWqzpe3X3elyDZp7F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" userId="c4b50ba4606b11ae" providerId="LiveId" clId="{3A0F2C7B-1EC0-4D36-A346-DF64DB664231}"/>
    <pc:docChg chg="addSld delSld modSld">
      <pc:chgData name="S R" userId="c4b50ba4606b11ae" providerId="LiveId" clId="{3A0F2C7B-1EC0-4D36-A346-DF64DB664231}" dt="2023-12-19T07:31:35.790" v="4" actId="47"/>
      <pc:docMkLst>
        <pc:docMk/>
      </pc:docMkLst>
      <pc:sldChg chg="del">
        <pc:chgData name="S R" userId="c4b50ba4606b11ae" providerId="LiveId" clId="{3A0F2C7B-1EC0-4D36-A346-DF64DB664231}" dt="2023-12-19T07:30:34.676" v="2" actId="47"/>
        <pc:sldMkLst>
          <pc:docMk/>
          <pc:sldMk cId="3557431967" sldId="344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510836124" sldId="345"/>
        </pc:sldMkLst>
      </pc:sldChg>
      <pc:sldChg chg="new del">
        <pc:chgData name="S R" userId="c4b50ba4606b11ae" providerId="LiveId" clId="{3A0F2C7B-1EC0-4D36-A346-DF64DB664231}" dt="2023-12-19T07:31:35.790" v="4" actId="47"/>
        <pc:sldMkLst>
          <pc:docMk/>
          <pc:sldMk cId="3628368789" sldId="345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327084301" sldId="346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2654465813" sldId="347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257947318" sldId="348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956974169" sldId="349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382352078" sldId="350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0858885" sldId="351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249720290" sldId="352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396517665" sldId="353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2401439586" sldId="354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2423465691" sldId="355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114608373" sldId="356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530274255" sldId="359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692509696" sldId="360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6914434" sldId="361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935375933" sldId="362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2307253122" sldId="363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779841436" sldId="364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281928698" sldId="365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50371980" sldId="366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709705147" sldId="367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874833896" sldId="368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281587027" sldId="369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740094931" sldId="370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507397577" sldId="371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697625894" sldId="372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093656764" sldId="380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520760822" sldId="381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949706140" sldId="382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160441405" sldId="383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752457912" sldId="384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4202928296" sldId="385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721862290" sldId="386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541996760" sldId="387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1429971747" sldId="388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245013406" sldId="389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083512142" sldId="390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1384314692" sldId="392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505376359" sldId="393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425063750" sldId="394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6182493" sldId="395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227056464" sldId="396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1927865558" sldId="397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580267029" sldId="398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160917276" sldId="399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424453313" sldId="400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785466118" sldId="401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326729079" sldId="402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740371934" sldId="405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151979734" sldId="408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157554608" sldId="459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577000216" sldId="460"/>
        </pc:sldMkLst>
      </pc:sldChg>
    </pc:docChg>
  </pc:docChgLst>
  <pc:docChgLst>
    <pc:chgData name="S R" userId="c4b50ba4606b11ae" providerId="LiveId" clId="{5B5D30CA-ED6C-432D-9DD7-653E50313298}"/>
    <pc:docChg chg="addSld delSld modSld">
      <pc:chgData name="S R" userId="c4b50ba4606b11ae" providerId="LiveId" clId="{5B5D30CA-ED6C-432D-9DD7-653E50313298}" dt="2023-11-17T15:12:37.431" v="4" actId="47"/>
      <pc:docMkLst>
        <pc:docMk/>
      </pc:docMkLst>
      <pc:sldChg chg="add">
        <pc:chgData name="S R" userId="c4b50ba4606b11ae" providerId="LiveId" clId="{5B5D30CA-ED6C-432D-9DD7-653E50313298}" dt="2023-11-17T14:58:40.029" v="3"/>
        <pc:sldMkLst>
          <pc:docMk/>
          <pc:sldMk cId="2929564661" sldId="256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9400744" sldId="25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435240009" sldId="25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77375445" sldId="25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689158296" sldId="26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463044627" sldId="26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587454429" sldId="26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4248486886" sldId="26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35821408" sldId="27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174582322" sldId="271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442195707" sldId="272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71129269" sldId="273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016739242" sldId="274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067655922" sldId="275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705491483" sldId="276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949602851" sldId="27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750272845" sldId="27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623729377" sldId="27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23468373" sldId="28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4203565127" sldId="281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724695649" sldId="28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414269954" sldId="302"/>
        </pc:sldMkLst>
      </pc:sldChg>
      <pc:sldChg chg="modSp del mod">
        <pc:chgData name="S R" userId="c4b50ba4606b11ae" providerId="LiveId" clId="{5B5D30CA-ED6C-432D-9DD7-653E50313298}" dt="2023-11-17T15:12:37.431" v="4" actId="47"/>
        <pc:sldMkLst>
          <pc:docMk/>
          <pc:sldMk cId="3477551197" sldId="303"/>
        </pc:sldMkLst>
        <pc:spChg chg="mod">
          <ac:chgData name="S R" userId="c4b50ba4606b11ae" providerId="LiveId" clId="{5B5D30CA-ED6C-432D-9DD7-653E50313298}" dt="2023-11-17T14:57:11.056" v="2" actId="20577"/>
          <ac:spMkLst>
            <pc:docMk/>
            <pc:sldMk cId="3477551197" sldId="303"/>
            <ac:spMk id="2" creationId="{96F122BC-68CA-12F2-F528-E5F7F02E840B}"/>
          </ac:spMkLst>
        </pc:spChg>
        <pc:spChg chg="mod">
          <ac:chgData name="S R" userId="c4b50ba4606b11ae" providerId="LiveId" clId="{5B5D30CA-ED6C-432D-9DD7-653E50313298}" dt="2023-11-17T14:57:08.300" v="1" actId="20577"/>
          <ac:spMkLst>
            <pc:docMk/>
            <pc:sldMk cId="3477551197" sldId="303"/>
            <ac:spMk id="3" creationId="{52E10796-2270-5A57-1DEA-E7C4DFE5FCD5}"/>
          </ac:spMkLst>
        </pc:spChg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546710751" sldId="30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73971200" sldId="30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070092767" sldId="30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42299906" sldId="30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00471884" sldId="30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531818392" sldId="30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02878504" sldId="31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64575174" sldId="31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45050798" sldId="31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73844294" sldId="31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78310296" sldId="31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188409773" sldId="31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14981665" sldId="31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8342026" sldId="31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36702505" sldId="31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91625698" sldId="31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082074514" sldId="32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007346893" sldId="32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50691278" sldId="32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4005043796" sldId="32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22418958" sldId="32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855179478" sldId="32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770412268" sldId="32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816691933" sldId="32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465365668" sldId="32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70913850" sldId="33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235094566" sldId="33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868826358" sldId="33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92195744" sldId="33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66622812" sldId="33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51856982" sldId="33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70548511" sldId="33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61022502" sldId="33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014830193" sldId="33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984803272" sldId="33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60067516" sldId="34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792059553" sldId="34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650483691" sldId="34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701533673" sldId="34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042986934" sldId="34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423241627" sldId="345"/>
        </pc:sldMkLst>
      </pc:sldChg>
    </pc:docChg>
  </pc:docChgLst>
  <pc:docChgLst>
    <pc:chgData name="S R" userId="c4b50ba4606b11ae" providerId="LiveId" clId="{C595144D-98E8-4666-86CA-69CBC2B8B5A0}"/>
    <pc:docChg chg="addSld delSld modSld">
      <pc:chgData name="S R" userId="c4b50ba4606b11ae" providerId="LiveId" clId="{C595144D-98E8-4666-86CA-69CBC2B8B5A0}" dt="2023-12-19T07:33:12.218" v="5" actId="47"/>
      <pc:docMkLst>
        <pc:docMk/>
      </pc:docMkLst>
      <pc:sldChg chg="del">
        <pc:chgData name="S R" userId="c4b50ba4606b11ae" providerId="LiveId" clId="{C595144D-98E8-4666-86CA-69CBC2B8B5A0}" dt="2023-12-19T07:32:35.362" v="2" actId="47"/>
        <pc:sldMkLst>
          <pc:docMk/>
          <pc:sldMk cId="697625894" sldId="372"/>
        </pc:sldMkLst>
      </pc:sldChg>
      <pc:sldChg chg="new del">
        <pc:chgData name="S R" userId="c4b50ba4606b11ae" providerId="LiveId" clId="{C595144D-98E8-4666-86CA-69CBC2B8B5A0}" dt="2023-12-19T07:33:00.525" v="4" actId="47"/>
        <pc:sldMkLst>
          <pc:docMk/>
          <pc:sldMk cId="3152966674" sldId="373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3093656764" sldId="380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3520760822" sldId="381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949706140" sldId="382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160441405" sldId="383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3752457912" sldId="384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4202928296" sldId="385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721862290" sldId="386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541996760" sldId="387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1429971747" sldId="388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3245013406" sldId="389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083512142" sldId="390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1384314692" sldId="392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505376359" sldId="393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3425063750" sldId="394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6182493" sldId="395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227056464" sldId="396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1927865558" sldId="397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3580267029" sldId="398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160917276" sldId="399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424453313" sldId="400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785466118" sldId="401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326729079" sldId="402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333809227" sldId="403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3740371934" sldId="405"/>
        </pc:sldMkLst>
      </pc:sldChg>
      <pc:sldChg chg="add del">
        <pc:chgData name="S R" userId="c4b50ba4606b11ae" providerId="LiveId" clId="{C595144D-98E8-4666-86CA-69CBC2B8B5A0}" dt="2023-12-19T07:33:12.218" v="5" actId="47"/>
        <pc:sldMkLst>
          <pc:docMk/>
          <pc:sldMk cId="791213826" sldId="407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151979734" sldId="408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513452600" sldId="409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1841259672" sldId="421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2833477987" sldId="422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2086784330" sldId="423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651308259" sldId="424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2456189629" sldId="425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1562226405" sldId="426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2098341825" sldId="427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2174199351" sldId="428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3113748924" sldId="429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1659972110" sldId="438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2213730116" sldId="439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3449966373" sldId="443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1989248345" sldId="445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1950344747" sldId="446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1146060851" sldId="447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1151994344" sldId="448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3782563796" sldId="449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4063353087" sldId="450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3003015098" sldId="451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0" sldId="453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0" sldId="454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0" sldId="455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3080725267" sldId="456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4096797689" sldId="457"/>
        </pc:sldMkLst>
      </pc:sldChg>
      <pc:sldChg chg="add">
        <pc:chgData name="S R" userId="c4b50ba4606b11ae" providerId="LiveId" clId="{C595144D-98E8-4666-86CA-69CBC2B8B5A0}" dt="2023-12-19T07:32:57.995" v="3"/>
        <pc:sldMkLst>
          <pc:docMk/>
          <pc:sldMk cId="3404085761" sldId="458"/>
        </pc:sldMkLst>
      </pc:sldChg>
      <pc:sldChg chg="del">
        <pc:chgData name="S R" userId="c4b50ba4606b11ae" providerId="LiveId" clId="{C595144D-98E8-4666-86CA-69CBC2B8B5A0}" dt="2023-12-19T07:32:32.705" v="0" actId="47"/>
        <pc:sldMkLst>
          <pc:docMk/>
          <pc:sldMk cId="2577000216" sldId="460"/>
        </pc:sldMkLst>
      </pc:sldChg>
    </pc:docChg>
  </pc:docChgLst>
  <pc:docChgLst>
    <pc:chgData name="S R" userId="c4b50ba4606b11ae" providerId="LiveId" clId="{B80EF0B9-67F9-4588-92E9-AB9FF90FBD61}"/>
    <pc:docChg chg="addSld delSld modSld">
      <pc:chgData name="S R" userId="c4b50ba4606b11ae" providerId="LiveId" clId="{B80EF0B9-67F9-4588-92E9-AB9FF90FBD61}" dt="2023-12-19T07:28:19.004" v="4" actId="47"/>
      <pc:docMkLst>
        <pc:docMk/>
      </pc:docMkLst>
      <pc:sldChg chg="del">
        <pc:chgData name="S R" userId="c4b50ba4606b11ae" providerId="LiveId" clId="{B80EF0B9-67F9-4588-92E9-AB9FF90FBD61}" dt="2023-12-19T06:50:36.068" v="2" actId="47"/>
        <pc:sldMkLst>
          <pc:docMk/>
          <pc:sldMk cId="2929564661" sldId="256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9400744" sldId="257"/>
        </pc:sldMkLst>
      </pc:sldChg>
      <pc:sldChg chg="new del">
        <pc:chgData name="S R" userId="c4b50ba4606b11ae" providerId="LiveId" clId="{B80EF0B9-67F9-4588-92E9-AB9FF90FBD61}" dt="2023-12-19T07:28:19.004" v="4" actId="47"/>
        <pc:sldMkLst>
          <pc:docMk/>
          <pc:sldMk cId="3761621372" sldId="257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435240009" sldId="258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377375445" sldId="259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689158296" sldId="260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463044627" sldId="267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587454429" sldId="268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4248486886" sldId="269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35821408" sldId="270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174582322" sldId="271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442195707" sldId="272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371129269" sldId="273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016739242" sldId="274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067655922" sldId="275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705491483" sldId="276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949602851" sldId="277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750272845" sldId="278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623729377" sldId="279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323468373" sldId="280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4203565127" sldId="281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724695649" sldId="28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782635499" sldId="306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909376536" sldId="32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689823706" sldId="323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2140208421" sldId="327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630905368" sldId="329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985744350" sldId="330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839464312" sldId="331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211157702" sldId="33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304399006" sldId="333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910644163" sldId="334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207177187" sldId="335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2594123050" sldId="336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146227643" sldId="337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959850036" sldId="338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2821006276" sldId="339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291328412" sldId="34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149956106" sldId="343"/>
        </pc:sldMkLst>
      </pc:sldChg>
    </pc:docChg>
  </pc:docChgLst>
  <pc:docChgLst>
    <pc:chgData name="S R" userId="c4b50ba4606b11ae" providerId="LiveId" clId="{3639768B-FD0B-49F4-B270-83717FA4ACF4}"/>
    <pc:docChg chg="addSld delSld modSld">
      <pc:chgData name="S R" userId="c4b50ba4606b11ae" providerId="LiveId" clId="{3639768B-FD0B-49F4-B270-83717FA4ACF4}" dt="2023-12-19T07:29:45.124" v="4" actId="47"/>
      <pc:docMkLst>
        <pc:docMk/>
      </pc:docMkLst>
      <pc:sldChg chg="del">
        <pc:chgData name="S R" userId="c4b50ba4606b11ae" providerId="LiveId" clId="{3639768B-FD0B-49F4-B270-83717FA4ACF4}" dt="2023-12-19T07:29:15.044" v="2" actId="47"/>
        <pc:sldMkLst>
          <pc:docMk/>
          <pc:sldMk cId="3782635499" sldId="306"/>
        </pc:sldMkLst>
      </pc:sldChg>
      <pc:sldChg chg="new del">
        <pc:chgData name="S R" userId="c4b50ba4606b11ae" providerId="LiveId" clId="{3639768B-FD0B-49F4-B270-83717FA4ACF4}" dt="2023-12-19T07:29:45.124" v="4" actId="47"/>
        <pc:sldMkLst>
          <pc:docMk/>
          <pc:sldMk cId="1222900083" sldId="307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909376536" sldId="322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689823706" sldId="323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2140208421" sldId="327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630905368" sldId="329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985744350" sldId="330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839464312" sldId="331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211157702" sldId="332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304399006" sldId="333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910644163" sldId="334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207177187" sldId="335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2594123050" sldId="336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146227643" sldId="337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959850036" sldId="338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2821006276" sldId="339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291328412" sldId="342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149956106" sldId="343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557431967" sldId="344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510836124" sldId="345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327084301" sldId="346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654465813" sldId="347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257947318" sldId="348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956974169" sldId="349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382352078" sldId="350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0858885" sldId="351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249720290" sldId="352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396517665" sldId="353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401439586" sldId="354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423465691" sldId="355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114608373" sldId="356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530274255" sldId="359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692509696" sldId="360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6914434" sldId="361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935375933" sldId="362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307253122" sldId="363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779841436" sldId="364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281928698" sldId="365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50371980" sldId="366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709705147" sldId="367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874833896" sldId="368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81587027" sldId="369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740094931" sldId="370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507397577" sldId="371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157554608" sldId="4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78169-7DAC-4382-8A65-A17BBAECF1D8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87AE9-8245-4C78-9CB4-4C3C1F593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5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3" name="Google Shape;132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95AF-D90A-2C81-903B-A85E20DC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E8D94-00B9-EEE5-CB45-961799AF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C007-0B68-6131-2F63-7E72C5E6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24F3-440A-7383-55C3-3E2188FC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7905-08F4-5A40-D7A0-D0204317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831-786E-D4FC-E785-3DDAE34D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08AF-EA98-6C79-4F3A-C0FBD169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F5A5-5DCA-5F83-5CAE-711A7EB1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141-9C05-4FFE-E00F-CC775CBD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9E68-6252-E04B-6B4A-89E1F2B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1A5F1-B76F-5C37-F310-282E24937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BD8B-2932-BB50-8A28-5683D86C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6487-90A0-FC68-B808-17C4A33E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621B-C3A2-696A-15C7-0DACF715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2FD8-BA3A-0CF9-FFB4-021CA810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655-8422-B934-E8AF-58EE413B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68B8-F138-4B11-DEC0-291D7B2D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FD53-4EBC-D7BC-83C8-20A9359E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96DF-BB63-FC93-9888-F2875D0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5968-942F-15EE-506F-65970DC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4D3-062C-981B-B095-B7ED37B0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0861-F003-F6E3-BC6C-7CA62B59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6636-3A2A-0463-4D1D-9AAD3EC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B2EA-31B6-17E4-6631-6B58DA67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31D-E946-6E48-C963-F440741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D6E-C5EA-0DD3-76B3-D62C2591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2E3C-5C13-F722-127B-1306FDBA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742BC-D12C-BC8A-5BC3-5747C667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98FF-F9AE-673A-84FC-D65146EE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CB79-06E1-6B49-3B51-22913B4A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E59A2-C2EE-A06E-2420-EC329C72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4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6FFF-B657-5AD5-7DEA-D7148BB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BAAB-01A0-A5C6-E91B-A337E695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0FEAB-6F53-B108-B60C-DD12A350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BF0D7-5371-B037-F278-F1AFA088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A484F-42BD-4ECA-644A-10E118F6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A367A-E8A9-12C9-040D-1EDCB96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B7B57-1B3D-B604-00F2-E33ED1F7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E2184-7C7A-A48D-4146-B37748AA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184A-B921-E6BF-E7C4-1E797845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400A5-E589-F66D-1061-A9D1EF6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8671D-F136-151B-3CB6-3EC6AC2D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CC0A-DD3A-B9A7-63A4-D17E762B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9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F4216-CBB5-FAAD-CB9C-E0FDE93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82963-221E-A894-2FB6-8D86926A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F34E-D561-057E-4AE3-DA5EB63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6B8-A6EC-230E-3635-0275C53A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6551-CB85-7AB9-8EF2-8D89E196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6A82-DC9A-9E22-829E-08446067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9836-09DA-8E8E-C7EB-6A88AB27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2D738-FB07-4A80-0AF4-3FA9D8F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45C6-9644-F2E0-C0BC-3807A6A0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18AC-33F1-B4CF-8780-FB98408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E166-BA00-08D3-5287-74DD1E876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99009-8891-065A-2BC3-AF24E314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13F2-024E-B880-A6F9-1A5609A7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2C04-BBC9-82C7-4BDA-5ED4DE09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B5DC-132B-FB46-E3EA-36AF5FD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48E41A-452B-41BC-342B-E00B7748DE4C}"/>
              </a:ext>
            </a:extLst>
          </p:cNvPr>
          <p:cNvSpPr txBox="1"/>
          <p:nvPr userDrawn="1"/>
        </p:nvSpPr>
        <p:spPr>
          <a:xfrm rot="20193259">
            <a:off x="483576" y="2910254"/>
            <a:ext cx="11447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PROFESSOR-ECE, GCEK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604D-00A5-23E9-C24E-859C1D30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2766218"/>
            <a:ext cx="11004612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CODING THEOREMS I &amp; II</a:t>
            </a:r>
            <a:endParaRPr lang="en-IN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80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79EF-D84B-D8DE-870B-9B8C7E4D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DB096-1A24-E010-AD9E-D6EE395FD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IN" sz="3600" dirty="0">
                    <a:solidFill>
                      <a:schemeClr val="accent1"/>
                    </a:solidFill>
                  </a:rPr>
                  <a:t>Code redundancy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=1 − </m:t>
                    </m:r>
                    <m:r>
                      <a:rPr lang="en-IN" sz="3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endParaRPr lang="en-IN" sz="3600" dirty="0"/>
              </a:p>
              <a:p>
                <a:pPr marL="0" indent="0" algn="just">
                  <a:buNone/>
                </a:pPr>
                <a:r>
                  <a:rPr lang="en-IN" sz="3600" dirty="0"/>
                  <a:t>By increasing redundancy of encoding, we can make the prob of error approach 0.</a:t>
                </a:r>
              </a:p>
              <a:p>
                <a:pPr algn="just"/>
                <a:endParaRPr lang="en-IN" sz="3600" dirty="0">
                  <a:solidFill>
                    <a:srgbClr val="FF0000"/>
                  </a:solidFill>
                </a:endParaRPr>
              </a:p>
              <a:p>
                <a:pPr algn="just"/>
                <a:endParaRPr lang="en-IN" sz="3600" dirty="0">
                  <a:solidFill>
                    <a:srgbClr val="FF0000"/>
                  </a:solidFill>
                </a:endParaRPr>
              </a:p>
              <a:p>
                <a:pPr algn="just"/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DB096-1A24-E010-AD9E-D6EE395FD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99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CF20-9F22-8978-8E22-371B770A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Source Coding theorem </a:t>
            </a:r>
            <a:r>
              <a:rPr lang="en-I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II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33F554-D46E-CBA2-6070-EFA04DDAB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938"/>
                <a:ext cx="10515600" cy="503693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600" dirty="0">
                    <a:ea typeface="Microsoft YaHei UI Light" pitchFamily="34" charset="-122"/>
                    <a:cs typeface="Times New Roman" pitchFamily="18" charset="0"/>
                  </a:rPr>
                  <a:t>Let there be a discrete memory less source with entropy </a:t>
                </a:r>
                <a:r>
                  <a:rPr lang="en-US" sz="3600" i="1" dirty="0">
                    <a:ea typeface="Microsoft YaHei UI Light" pitchFamily="34" charset="-122"/>
                    <a:cs typeface="Times New Roman" pitchFamily="18" charset="0"/>
                  </a:rPr>
                  <a:t>H(S)</a:t>
                </a:r>
                <a:r>
                  <a:rPr lang="en-US" sz="3600" dirty="0">
                    <a:ea typeface="Microsoft YaHei UI Light" pitchFamily="34" charset="-122"/>
                    <a:cs typeface="Times New Roman" pitchFamily="18" charset="0"/>
                  </a:rPr>
                  <a:t>. </a:t>
                </a:r>
              </a:p>
              <a:p>
                <a:pPr algn="just"/>
                <a:r>
                  <a:rPr lang="en-US" sz="3600" dirty="0">
                    <a:ea typeface="Microsoft YaHei UI Light" pitchFamily="34" charset="-122"/>
                    <a:cs typeface="Times New Roman" pitchFamily="18" charset="0"/>
                  </a:rPr>
                  <a:t>It is always possible to find a </a:t>
                </a:r>
                <a:r>
                  <a:rPr lang="en-US" sz="3600" i="1" dirty="0">
                    <a:ea typeface="Microsoft YaHei UI Light" pitchFamily="34" charset="-122"/>
                    <a:cs typeface="Times New Roman" pitchFamily="18" charset="0"/>
                  </a:rPr>
                  <a:t>q</a:t>
                </a:r>
                <a:r>
                  <a:rPr lang="en-US" sz="3600" dirty="0">
                    <a:ea typeface="Microsoft YaHei UI Light" pitchFamily="34" charset="-122"/>
                    <a:cs typeface="Times New Roman" pitchFamily="18" charset="0"/>
                  </a:rPr>
                  <a:t>-</a:t>
                </a:r>
                <a:r>
                  <a:rPr lang="en-US" sz="3600" dirty="0" err="1">
                    <a:ea typeface="Microsoft YaHei UI Light" pitchFamily="34" charset="-122"/>
                    <a:cs typeface="Times New Roman" pitchFamily="18" charset="0"/>
                  </a:rPr>
                  <a:t>ary</a:t>
                </a:r>
                <a:r>
                  <a:rPr lang="en-US" sz="3600" dirty="0">
                    <a:ea typeface="Microsoft YaHei UI Light" pitchFamily="34" charset="-122"/>
                    <a:cs typeface="Times New Roman" pitchFamily="18" charset="0"/>
                  </a:rPr>
                  <a:t> prefix code such that the expected value of the length of the code words</a:t>
                </a:r>
                <a:r>
                  <a:rPr lang="en-US" sz="3600" dirty="0">
                    <a:solidFill>
                      <a:schemeClr val="tx1"/>
                    </a:solidFill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3600" dirty="0">
                    <a:ea typeface="Microsoft YaHei UI Light" pitchFamily="34" charset="-122"/>
                    <a:cs typeface="Times New Roman" pitchFamily="18" charset="0"/>
                  </a:rPr>
                  <a:t> allocated to the sequences of </a:t>
                </a:r>
                <a:r>
                  <a:rPr lang="en-US" sz="3600" i="1" dirty="0">
                    <a:ea typeface="Microsoft YaHei UI Light" pitchFamily="34" charset="-122"/>
                    <a:cs typeface="Times New Roman" pitchFamily="18" charset="0"/>
                  </a:rPr>
                  <a:t>L</a:t>
                </a:r>
                <a:r>
                  <a:rPr lang="en-US" sz="3600" dirty="0">
                    <a:ea typeface="Microsoft YaHei UI Light" pitchFamily="34" charset="-122"/>
                    <a:cs typeface="Times New Roman" pitchFamily="18" charset="0"/>
                  </a:rPr>
                  <a:t> source symbols satisfies: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𝑺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𝒒</m:t>
                            </m:r>
                          </m:e>
                        </m:func>
                      </m:den>
                    </m:f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𝑳</m:t>
                        </m:r>
                      </m:e>
                    </m:acc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&lt;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𝑺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a:rPr lang="en-US" sz="3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𝒒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600" b="1" dirty="0">
                    <a:solidFill>
                      <a:srgbClr val="FF0000"/>
                    </a:solidFill>
                    <a:ea typeface="Microsoft YaHei UI Light" pitchFamily="34" charset="-122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aHei UI Light" pitchFamily="34" charset="-122"/>
                        <a:cs typeface="Times New Roman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aHei UI Light" pitchFamily="34" charset="-122"/>
                        <a:cs typeface="Times New Roman" pitchFamily="18" charset="0"/>
                      </a:rPr>
                      <m:t>/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aHei UI Light" pitchFamily="34" charset="-122"/>
                        <a:cs typeface="Times New Roman" pitchFamily="18" charset="0"/>
                      </a:rPr>
                      <m:t>𝑳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  <a:ea typeface="Microsoft YaHei UI Light" pitchFamily="34" charset="-122"/>
                  <a:cs typeface="Times New Roman" pitchFamily="18" charset="0"/>
                </a:endParaRPr>
              </a:p>
              <a:p>
                <a:pPr algn="just"/>
                <a:endParaRPr lang="en-US" sz="3600" dirty="0">
                  <a:ea typeface="Microsoft YaHei UI Light" pitchFamily="34" charset="-122"/>
                  <a:cs typeface="Times New Roman" pitchFamily="18" charset="0"/>
                </a:endParaRPr>
              </a:p>
              <a:p>
                <a:pPr algn="just"/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33F554-D46E-CBA2-6070-EFA04DDAB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938"/>
                <a:ext cx="10515600" cy="5036937"/>
              </a:xfrm>
              <a:blipFill>
                <a:blip r:embed="rId2"/>
                <a:stretch>
                  <a:fillRect l="-1623" t="-3027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6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4E94-04EB-7BDD-7D2F-81EADBCF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solidFill>
                  <a:srgbClr val="FF0000"/>
                </a:solidFill>
                <a:latin typeface="+mn-lt"/>
              </a:rPr>
              <a:t>Numericals</a:t>
            </a:r>
            <a:endParaRPr lang="en-IN" sz="6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25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0D4A4332-E087-470B-796D-49DDC6C1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7274" y="3429000"/>
            <a:ext cx="7297444" cy="125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30DE4-5732-85DF-79DF-EB0BBE329EFF}"/>
              </a:ext>
            </a:extLst>
          </p:cNvPr>
          <p:cNvSpPr txBox="1"/>
          <p:nvPr/>
        </p:nvSpPr>
        <p:spPr>
          <a:xfrm>
            <a:off x="683582" y="798990"/>
            <a:ext cx="110438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FF0000"/>
                </a:solidFill>
              </a:rPr>
              <a:t>Q1: An analog s/g is expressed by the following eqn. Calculate Nyquist rate for this s/g.</a:t>
            </a:r>
            <a:endParaRPr lang="en-IN" sz="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453" y="372611"/>
            <a:ext cx="5686425" cy="79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453" y="1276387"/>
            <a:ext cx="4876800" cy="41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9230" y="2511386"/>
            <a:ext cx="3515050" cy="181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878" y="1778808"/>
            <a:ext cx="4447962" cy="290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370" y="4843042"/>
            <a:ext cx="6587508" cy="11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99582" y="6099109"/>
            <a:ext cx="1613956" cy="59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3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62643" y="6166393"/>
            <a:ext cx="3848470" cy="39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67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BFB9C28-F28B-8E95-1D9F-0B6DCB8A6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7110" t="46468" r="21322" b="-1"/>
          <a:stretch/>
        </p:blipFill>
        <p:spPr bwMode="auto">
          <a:xfrm>
            <a:off x="1673440" y="3018408"/>
            <a:ext cx="7803473" cy="179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A8129-8684-D963-822C-92548076690F}"/>
              </a:ext>
            </a:extLst>
          </p:cNvPr>
          <p:cNvSpPr txBox="1"/>
          <p:nvPr/>
        </p:nvSpPr>
        <p:spPr>
          <a:xfrm>
            <a:off x="568170" y="706632"/>
            <a:ext cx="107331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FF0000"/>
                </a:solidFill>
              </a:rPr>
              <a:t>Q2: Find Nyquist rate and Nyquist interval for the signal</a:t>
            </a:r>
            <a:endParaRPr lang="en-IN" sz="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4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3315" y="675928"/>
            <a:ext cx="4648200" cy="67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3315" y="1527604"/>
            <a:ext cx="5029200" cy="75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7115" y="2590799"/>
            <a:ext cx="7467600" cy="70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2134" y="3554354"/>
            <a:ext cx="4691062" cy="64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97115" y="4282721"/>
            <a:ext cx="4229100" cy="74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09800" y="5105400"/>
            <a:ext cx="2209800" cy="15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130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9620" y="3279365"/>
            <a:ext cx="1658160" cy="56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3901" y="284085"/>
            <a:ext cx="2684811" cy="178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2" y="2133601"/>
            <a:ext cx="5673181" cy="97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1" y="3200399"/>
            <a:ext cx="6010842" cy="67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33550" y="4054609"/>
            <a:ext cx="3986212" cy="49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12827" y="4725306"/>
            <a:ext cx="6113512" cy="167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1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F4F5-81A0-EFB2-5285-96BF09CD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+mn-lt"/>
              </a:rPr>
              <a:t>A delta modulator is tested with a 10 kHz </a:t>
            </a:r>
            <a:r>
              <a:rPr lang="en-US" sz="3600" b="0" i="0" dirty="0" err="1">
                <a:solidFill>
                  <a:srgbClr val="FF0000"/>
                </a:solidFill>
                <a:effectLst/>
                <a:latin typeface="+mn-lt"/>
              </a:rPr>
              <a:t>sinusodial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+mn-lt"/>
              </a:rPr>
              <a:t> signal, 1 V peak to peak at input. The signal applied is sampled 10 times the </a:t>
            </a:r>
            <a:r>
              <a:rPr lang="en-US" sz="3600" b="0" i="0" dirty="0" err="1">
                <a:solidFill>
                  <a:srgbClr val="FF0000"/>
                </a:solidFill>
                <a:effectLst/>
                <a:latin typeface="+mn-lt"/>
              </a:rPr>
              <a:t>nyquist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+mn-lt"/>
              </a:rPr>
              <a:t> rate, then what is the minimum step size required to prevent slope overload?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6222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A0A89-9D09-BC82-0B6D-04E190426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1225"/>
                <a:ext cx="10515600" cy="58801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f</a:t>
                </a:r>
                <a:r>
                  <a:rPr lang="en-IN" sz="3600" b="0" i="0" baseline="-25000" dirty="0">
                    <a:solidFill>
                      <a:srgbClr val="333333"/>
                    </a:solidFill>
                    <a:effectLst/>
                  </a:rPr>
                  <a:t>s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=10 </a:t>
                </a:r>
                <a:r>
                  <a:rPr lang="en-IN" sz="3600" b="0" i="0" dirty="0" err="1">
                    <a:solidFill>
                      <a:srgbClr val="333333"/>
                    </a:solidFill>
                    <a:effectLst/>
                  </a:rPr>
                  <a:t>f</a:t>
                </a:r>
                <a:r>
                  <a:rPr lang="en-IN" sz="3600" b="0" i="0" baseline="-25000" dirty="0" err="1">
                    <a:solidFill>
                      <a:srgbClr val="333333"/>
                    </a:solidFill>
                    <a:effectLst/>
                  </a:rPr>
                  <a:t>n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= 10×2f</a:t>
                </a:r>
                <a:r>
                  <a:rPr lang="en-IN" sz="3600" b="0" i="0" baseline="-25000" dirty="0">
                    <a:solidFill>
                      <a:srgbClr val="333333"/>
                    </a:solidFill>
                    <a:effectLst/>
                  </a:rPr>
                  <a:t>m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=200 kHz</a:t>
                </a:r>
              </a:p>
              <a:p>
                <a:pPr marL="0" indent="0">
                  <a:buNone/>
                </a:pPr>
                <a:br>
                  <a:rPr lang="en-IN" sz="36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s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3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IN" sz="3600" dirty="0"/>
              </a:p>
              <a:p>
                <a:pPr marL="0" indent="0">
                  <a:buNone/>
                </a:pPr>
                <a:br>
                  <a:rPr lang="en-IN" sz="3600" dirty="0"/>
                </a:br>
                <a:r>
                  <a:rPr lang="el-GR" sz="3600" dirty="0"/>
                  <a:t>Δ</a:t>
                </a:r>
                <a:r>
                  <a:rPr lang="en-US" sz="3600" dirty="0"/>
                  <a:t> f</a:t>
                </a:r>
                <a:r>
                  <a:rPr lang="en-US" sz="3600" baseline="-25000" dirty="0"/>
                  <a:t>s 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≥ 2</a:t>
                </a:r>
                <a:r>
                  <a:rPr lang="el-GR" sz="3600" b="0" i="0" dirty="0">
                    <a:solidFill>
                      <a:srgbClr val="333333"/>
                    </a:solidFill>
                    <a:effectLst/>
                  </a:rPr>
                  <a:t>π</a:t>
                </a:r>
                <a:r>
                  <a:rPr lang="en-IN" sz="3600" b="0" i="0" dirty="0" err="1">
                    <a:solidFill>
                      <a:srgbClr val="333333"/>
                    </a:solidFill>
                    <a:effectLst/>
                  </a:rPr>
                  <a:t>f</a:t>
                </a:r>
                <a:r>
                  <a:rPr lang="en-IN" sz="3600" b="0" i="0" baseline="-25000" dirty="0" err="1">
                    <a:solidFill>
                      <a:srgbClr val="333333"/>
                    </a:solidFill>
                    <a:effectLst/>
                  </a:rPr>
                  <a:t>m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 A</a:t>
                </a:r>
                <a:r>
                  <a:rPr lang="en-IN" sz="3600" b="0" i="0" baseline="-25000" dirty="0">
                    <a:solidFill>
                      <a:srgbClr val="333333"/>
                    </a:solidFill>
                    <a:effectLst/>
                  </a:rPr>
                  <a:t>m</a:t>
                </a:r>
              </a:p>
              <a:p>
                <a:pPr marL="0" indent="0">
                  <a:buNone/>
                </a:pPr>
                <a:br>
                  <a:rPr lang="en-IN" sz="3600" dirty="0"/>
                </a:br>
                <a:r>
                  <a:rPr lang="el-GR" sz="3600" dirty="0">
                    <a:solidFill>
                      <a:srgbClr val="333333"/>
                    </a:solidFill>
                    <a:cs typeface="Calibri" panose="020F0502020204030204" pitchFamily="34" charset="0"/>
                  </a:rPr>
                  <a:t>Δ</a:t>
                </a:r>
                <a:r>
                  <a:rPr lang="en-US" sz="3600" dirty="0">
                    <a:solidFill>
                      <a:srgbClr val="333333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l-GR" sz="3600" b="0" i="0" dirty="0">
                    <a:solidFill>
                      <a:srgbClr val="333333"/>
                    </a:solidFill>
                    <a:effectLst/>
                  </a:rPr>
                  <a:t>≥</a:t>
                </a: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   {</a:t>
                </a:r>
                <a:r>
                  <a:rPr lang="el-GR" sz="3600" b="0" i="0" dirty="0">
                    <a:solidFill>
                      <a:srgbClr val="333333"/>
                    </a:solidFill>
                    <a:effectLst/>
                  </a:rPr>
                  <a:t>2π×(10×10</a:t>
                </a:r>
                <a:r>
                  <a:rPr lang="en-US" sz="3600" b="0" i="0" baseline="30000" dirty="0">
                    <a:solidFill>
                      <a:srgbClr val="333333"/>
                    </a:solidFill>
                    <a:effectLst/>
                  </a:rPr>
                  <a:t>3</a:t>
                </a:r>
                <a:r>
                  <a:rPr lang="el-GR" sz="3600" b="0" i="0" dirty="0">
                    <a:solidFill>
                      <a:srgbClr val="333333"/>
                    </a:solidFill>
                    <a:effectLst/>
                  </a:rPr>
                  <a:t>)×</a:t>
                </a: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0.5 }/ </a:t>
                </a:r>
                <a:r>
                  <a:rPr lang="el-GR" sz="3600" b="0" i="0" dirty="0">
                    <a:solidFill>
                      <a:srgbClr val="333333"/>
                    </a:solidFill>
                    <a:effectLst/>
                  </a:rPr>
                  <a:t>200 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kHz</a:t>
                </a:r>
                <a:br>
                  <a:rPr lang="en-IN" sz="3600" dirty="0"/>
                </a:br>
                <a:r>
                  <a:rPr lang="el-GR" sz="3600" dirty="0">
                    <a:solidFill>
                      <a:srgbClr val="333333"/>
                    </a:solidFill>
                    <a:cs typeface="Calibri" panose="020F0502020204030204" pitchFamily="34" charset="0"/>
                  </a:rPr>
                  <a:t>Δ</a:t>
                </a:r>
                <a:r>
                  <a:rPr lang="en-US" sz="3600" dirty="0">
                    <a:solidFill>
                      <a:srgbClr val="333333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l-GR" sz="3600" b="0" i="0" dirty="0">
                    <a:solidFill>
                      <a:srgbClr val="333333"/>
                    </a:solidFill>
                    <a:effectLst/>
                  </a:rPr>
                  <a:t>≥0.157 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Volts</a:t>
                </a: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A0A89-9D09-BC82-0B6D-04E190426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1225"/>
                <a:ext cx="10515600" cy="5880192"/>
              </a:xfrm>
              <a:blipFill>
                <a:blip r:embed="rId2"/>
                <a:stretch>
                  <a:fillRect l="-1797" t="-2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6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B774-D97C-248B-980C-2D45FD9A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Source coding 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C4C1-F4E8-BBA8-FF65-2707AA7B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u="sng" dirty="0">
                <a:solidFill>
                  <a:srgbClr val="FF0000"/>
                </a:solidFill>
              </a:rPr>
              <a:t>Definition</a:t>
            </a:r>
          </a:p>
          <a:p>
            <a:pPr algn="just"/>
            <a:r>
              <a:rPr lang="en-US" sz="3600" dirty="0"/>
              <a:t>Conversion of the o/p of a discrete memoryless source(DMS) into a sequence of binary symbols (</a:t>
            </a:r>
            <a:r>
              <a:rPr lang="en-US" sz="3600" dirty="0" err="1"/>
              <a:t>ie</a:t>
            </a:r>
            <a:r>
              <a:rPr lang="en-US" sz="3600" dirty="0"/>
              <a:t> binary codeword).</a:t>
            </a:r>
          </a:p>
          <a:p>
            <a:pPr algn="just"/>
            <a:r>
              <a:rPr lang="en-US" sz="3600" dirty="0"/>
              <a:t>Device that performs this conversion – source encoder.</a:t>
            </a:r>
          </a:p>
          <a:p>
            <a:pPr algn="just"/>
            <a:endParaRPr lang="en-US" sz="3600" dirty="0"/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13452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9C22-B190-9E14-FB62-9C1C8158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3600" b="0" i="0" dirty="0">
                <a:solidFill>
                  <a:srgbClr val="FF0000"/>
                </a:solidFill>
                <a:effectLst/>
              </a:rPr>
              <a:t>A delta modulated system is designed to operate 5 times the Nyquist rate for a signal with 3 kHz bandwidth. The quantization step size is 250 mV. Calculate the  maximum amplitude of a 2 kHz input sinusoidal for which the delta modulator does not show slope overload.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53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0AAC5-7154-B015-E6B0-2C8DFA664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2549"/>
                <a:ext cx="10515600" cy="5693762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Max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in s/g </a:t>
                </a:r>
                <a:r>
                  <a:rPr lang="en-US" sz="3600" dirty="0" err="1"/>
                  <a:t>f</a:t>
                </a:r>
                <a:r>
                  <a:rPr lang="en-US" sz="3600" baseline="-25000" dirty="0" err="1"/>
                  <a:t>m</a:t>
                </a:r>
                <a:r>
                  <a:rPr lang="en-US" sz="3600" dirty="0"/>
                  <a:t> = 3KHz</a:t>
                </a:r>
              </a:p>
              <a:p>
                <a:r>
                  <a:rPr lang="en-IN" sz="3600" dirty="0"/>
                  <a:t>Nyquist rate </a:t>
                </a:r>
                <a:r>
                  <a:rPr lang="en-IN" sz="3600" dirty="0" err="1"/>
                  <a:t>f</a:t>
                </a:r>
                <a:r>
                  <a:rPr lang="en-IN" sz="3600" baseline="-25000" dirty="0" err="1"/>
                  <a:t>N</a:t>
                </a:r>
                <a:r>
                  <a:rPr lang="en-IN" sz="3600" baseline="-25000" dirty="0"/>
                  <a:t> </a:t>
                </a:r>
                <a:r>
                  <a:rPr lang="en-IN" sz="3600" dirty="0"/>
                  <a:t>= 2f</a:t>
                </a:r>
                <a:r>
                  <a:rPr lang="en-IN" sz="3600" baseline="-25000" dirty="0"/>
                  <a:t>m </a:t>
                </a:r>
                <a:r>
                  <a:rPr lang="en-IN" sz="3600" dirty="0"/>
                  <a:t>= 6KHz</a:t>
                </a:r>
                <a:endParaRPr lang="en-IN" sz="3600" baseline="-25000" dirty="0"/>
              </a:p>
              <a:p>
                <a:r>
                  <a:rPr lang="en-IN" sz="3600" dirty="0"/>
                  <a:t>sampling </a:t>
                </a:r>
                <a:r>
                  <a:rPr lang="en-IN" sz="3600" dirty="0" err="1"/>
                  <a:t>freq</a:t>
                </a:r>
                <a:r>
                  <a:rPr lang="en-IN" sz="3600" dirty="0"/>
                  <a:t> f</a:t>
                </a:r>
                <a:r>
                  <a:rPr lang="en-IN" sz="3600" baseline="-25000" dirty="0"/>
                  <a:t>s</a:t>
                </a:r>
                <a:r>
                  <a:rPr lang="en-IN" sz="3600" dirty="0"/>
                  <a:t>= 5 </a:t>
                </a:r>
                <a:r>
                  <a:rPr lang="en-IN" sz="3600" dirty="0" err="1"/>
                  <a:t>f</a:t>
                </a:r>
                <a:r>
                  <a:rPr lang="en-IN" sz="3600" baseline="-25000" dirty="0" err="1"/>
                  <a:t>N</a:t>
                </a:r>
                <a:r>
                  <a:rPr lang="en-IN" sz="3600" dirty="0"/>
                  <a:t> </a:t>
                </a:r>
              </a:p>
              <a:p>
                <a:pPr marL="0" indent="0">
                  <a:buNone/>
                </a:pPr>
                <a:r>
                  <a:rPr lang="el-GR" sz="3600" dirty="0"/>
                  <a:t>Δ</a:t>
                </a:r>
                <a:r>
                  <a:rPr lang="en-US" sz="3600" dirty="0"/>
                  <a:t> f</a:t>
                </a:r>
                <a:r>
                  <a:rPr lang="en-US" sz="3600" baseline="-25000" dirty="0"/>
                  <a:t>s 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≥ 2</a:t>
                </a:r>
                <a:r>
                  <a:rPr lang="el-GR" sz="3600" b="0" i="0" dirty="0">
                    <a:solidFill>
                      <a:srgbClr val="333333"/>
                    </a:solidFill>
                    <a:effectLst/>
                  </a:rPr>
                  <a:t>π</a:t>
                </a:r>
                <a:r>
                  <a:rPr lang="en-IN" sz="3600" b="0" i="0" dirty="0" err="1">
                    <a:solidFill>
                      <a:srgbClr val="333333"/>
                    </a:solidFill>
                    <a:effectLst/>
                  </a:rPr>
                  <a:t>f</a:t>
                </a:r>
                <a:r>
                  <a:rPr lang="en-IN" sz="3600" b="0" i="0" baseline="-25000" dirty="0" err="1">
                    <a:solidFill>
                      <a:srgbClr val="333333"/>
                    </a:solidFill>
                    <a:effectLst/>
                  </a:rPr>
                  <a:t>m</a:t>
                </a:r>
                <a:r>
                  <a:rPr lang="en-IN" sz="3600" b="0" i="0">
                    <a:solidFill>
                      <a:srgbClr val="333333"/>
                    </a:solidFill>
                    <a:effectLst/>
                  </a:rPr>
                  <a:t> A</a:t>
                </a:r>
                <a:r>
                  <a:rPr lang="en-IN" sz="3600" b="0" i="0" baseline="-25000">
                    <a:solidFill>
                      <a:srgbClr val="333333"/>
                    </a:solidFill>
                    <a:effectLst/>
                  </a:rPr>
                  <a:t>m</a:t>
                </a:r>
              </a:p>
              <a:p>
                <a:pPr marL="0" indent="0">
                  <a:buNone/>
                </a:pPr>
                <a:endParaRPr lang="en-IN" sz="3600" baseline="-25000" dirty="0"/>
              </a:p>
              <a:p>
                <a:r>
                  <a:rPr lang="en-IN" sz="3600" dirty="0"/>
                  <a:t>Given </a:t>
                </a:r>
                <a:r>
                  <a:rPr lang="el-GR" sz="3600" dirty="0">
                    <a:cs typeface="Calibri" panose="020F0502020204030204" pitchFamily="34" charset="0"/>
                  </a:rPr>
                  <a:t>Δ</a:t>
                </a:r>
                <a:r>
                  <a:rPr lang="en-US" sz="3600" dirty="0"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3600" dirty="0" err="1">
                    <a:cs typeface="Calibri" panose="020F0502020204030204" pitchFamily="34" charset="0"/>
                  </a:rPr>
                  <a:t>f</a:t>
                </a:r>
                <a:r>
                  <a:rPr lang="en-US" sz="3600" baseline="-25000" dirty="0" err="1">
                    <a:cs typeface="Calibri" panose="020F0502020204030204" pitchFamily="34" charset="0"/>
                  </a:rPr>
                  <a:t>m</a:t>
                </a:r>
                <a:r>
                  <a:rPr lang="en-US" sz="3600" baseline="-25000" dirty="0">
                    <a:cs typeface="Calibri" panose="020F0502020204030204" pitchFamily="34" charset="0"/>
                  </a:rPr>
                  <a:t> </a:t>
                </a:r>
                <a:r>
                  <a:rPr lang="en-US" sz="3600" dirty="0">
                    <a:cs typeface="Calibri" panose="020F0502020204030204" pitchFamily="34" charset="0"/>
                  </a:rPr>
                  <a:t>=2KHz</a:t>
                </a:r>
                <a:r>
                  <a:rPr lang="en-US" sz="3600" baseline="-25000" dirty="0">
                    <a:cs typeface="Calibri" panose="020F0502020204030204" pitchFamily="34" charset="0"/>
                  </a:rPr>
                  <a:t> </a:t>
                </a:r>
                <a:r>
                  <a:rPr lang="en-US" sz="3600" dirty="0">
                    <a:cs typeface="Calibri" panose="020F0502020204030204" pitchFamily="34" charset="0"/>
                  </a:rPr>
                  <a:t> values </a:t>
                </a:r>
              </a:p>
              <a:p>
                <a:r>
                  <a:rPr lang="en-IN" sz="3600" dirty="0"/>
                  <a:t>Find A</a:t>
                </a:r>
                <a:r>
                  <a:rPr lang="en-IN" sz="3600" baseline="-25000" dirty="0"/>
                  <a:t>m    </a:t>
                </a:r>
                <a:endParaRPr lang="en-IN" sz="3600" dirty="0"/>
              </a:p>
              <a:p>
                <a:r>
                  <a:rPr lang="en-IN" sz="3600" dirty="0"/>
                  <a:t>A</a:t>
                </a:r>
                <a:r>
                  <a:rPr lang="en-IN" sz="3600" baseline="-25000" dirty="0"/>
                  <a:t>m</a:t>
                </a:r>
                <a:r>
                  <a:rPr lang="en-IN" sz="3600" dirty="0"/>
                  <a:t> </a:t>
                </a:r>
                <a14:m>
                  <m:oMath xmlns:m="http://schemas.openxmlformats.org/officeDocument/2006/math">
                    <m:r>
                      <a:rPr lang="en-IN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0AAC5-7154-B015-E6B0-2C8DFA664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2549"/>
                <a:ext cx="10515600" cy="5693762"/>
              </a:xfrm>
              <a:blipFill>
                <a:blip r:embed="rId2"/>
                <a:stretch>
                  <a:fillRect l="-1797" t="-2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015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DE77-B049-085B-C180-838A12E4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20" y="2371479"/>
            <a:ext cx="10515600" cy="2626649"/>
          </a:xfrm>
        </p:spPr>
        <p:txBody>
          <a:bodyPr>
            <a:normAutofit/>
          </a:bodyPr>
          <a:lstStyle/>
          <a:p>
            <a:pPr marL="742950" indent="-742950" algn="just">
              <a:buFont typeface="+mj-lt"/>
              <a:buAutoNum type="arabicPeriod" startAt="5"/>
            </a:pPr>
            <a:r>
              <a:rPr lang="en-US" sz="4400" b="1" dirty="0">
                <a:solidFill>
                  <a:srgbClr val="FF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Compute the step size for a delta modulator without slope overload if the input is 4cos 2π120t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72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E282E3-1028-55CD-328B-51703EA11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25" t="2389" r="3370"/>
          <a:stretch/>
        </p:blipFill>
        <p:spPr>
          <a:xfrm>
            <a:off x="887767" y="1109709"/>
            <a:ext cx="11144966" cy="4358936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1334-C135-E252-6723-FF0BBA7D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788"/>
            <a:ext cx="10515600" cy="1325563"/>
          </a:xfrm>
        </p:spPr>
        <p:txBody>
          <a:bodyPr>
            <a:noAutofit/>
          </a:bodyPr>
          <a:lstStyle/>
          <a:p>
            <a:pPr marL="742950" indent="-742950" algn="just">
              <a:buFont typeface="+mj-lt"/>
              <a:buAutoNum type="arabicPeriod" startAt="6"/>
            </a:pPr>
            <a:r>
              <a:rPr lang="en-US" b="1" dirty="0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Find the minimum sampling frequency (fs)min required to avoid slope overload when x(t) = cos(2π800t) and Δ = 0.1?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79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BD3B0A-1BDA-F240-7F20-3FFF39CED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3" t="1562" r="2311" b="5234"/>
          <a:stretch/>
        </p:blipFill>
        <p:spPr>
          <a:xfrm>
            <a:off x="1047564" y="1047564"/>
            <a:ext cx="10546672" cy="45433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F916-79F1-BC07-BE55-5A0E6A66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7"/>
            </a:pPr>
            <a:r>
              <a:rPr lang="en-US" sz="3600" dirty="0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Input to the DM is m(t)=cos2π</a:t>
            </a:r>
            <a:r>
              <a:rPr lang="en-US" sz="3600" dirty="0" err="1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600" baseline="-25000" dirty="0" err="1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600" dirty="0" err="1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600" dirty="0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. Step size is 0.628V. Sampling rate is 40,000 samples/sec. Find the frequency at which the slope overload distortion occurs?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0408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12"/>
          <p:cNvSpPr txBox="1">
            <a:spLocks noGrp="1"/>
          </p:cNvSpPr>
          <p:nvPr>
            <p:ph type="body" idx="1"/>
          </p:nvPr>
        </p:nvSpPr>
        <p:spPr>
          <a:xfrm>
            <a:off x="1802167" y="1145219"/>
            <a:ext cx="9154358" cy="34622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3600" dirty="0">
                <a:ea typeface="Times New Roman"/>
                <a:cs typeface="Times New Roman"/>
                <a:sym typeface="Times New Roman"/>
              </a:rPr>
              <a:t>Δ f</a:t>
            </a:r>
            <a:r>
              <a:rPr lang="en-US" sz="3600" baseline="-25000" dirty="0"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&lt; </a:t>
            </a:r>
            <a:r>
              <a:rPr lang="en-US" sz="3600" dirty="0">
                <a:ea typeface="Times New Roman"/>
                <a:cs typeface="Times New Roman"/>
                <a:sym typeface="Times New Roman"/>
              </a:rPr>
              <a:t>2π𝐴</a:t>
            </a:r>
            <a:r>
              <a:rPr lang="en-US" sz="3600" baseline="-25000" dirty="0" err="1"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600" dirty="0" err="1"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600" baseline="-25000" dirty="0" err="1">
                <a:ea typeface="Times New Roman"/>
                <a:cs typeface="Times New Roman"/>
                <a:sym typeface="Times New Roman"/>
              </a:rPr>
              <a:t>m</a:t>
            </a:r>
            <a:endParaRPr sz="3600" dirty="0"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3600" dirty="0">
                <a:ea typeface="Times New Roman"/>
                <a:cs typeface="Times New Roman"/>
                <a:sym typeface="Times New Roman"/>
              </a:rPr>
              <a:t>0.628× 40000&lt; </a:t>
            </a:r>
            <a:r>
              <a:rPr lang="en-US" sz="36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2π𝐴</a:t>
            </a:r>
            <a:r>
              <a:rPr lang="en-US" sz="3600" baseline="-25000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600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600" baseline="-25000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</a:t>
            </a:r>
            <a:endParaRPr sz="3600" dirty="0"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3600" dirty="0" err="1"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600" baseline="-25000" dirty="0" err="1"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600" dirty="0">
                <a:ea typeface="Times New Roman"/>
                <a:cs typeface="Times New Roman"/>
                <a:sym typeface="Times New Roman"/>
              </a:rPr>
              <a:t> &gt; 0.628× 40000/2π*1</a:t>
            </a:r>
            <a:endParaRPr sz="36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3600" dirty="0" err="1"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600" baseline="-25000" dirty="0" err="1"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600" dirty="0">
                <a:ea typeface="Times New Roman"/>
                <a:cs typeface="Times New Roman"/>
                <a:sym typeface="Times New Roman"/>
              </a:rPr>
              <a:t> &gt; 4kHz</a:t>
            </a:r>
            <a:endParaRPr sz="3600" dirty="0"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9AE2A38-3254-EA95-C8CD-303E5ABB8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082" y="1647961"/>
            <a:ext cx="9315644" cy="2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19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9D632-1315-0C4B-AA8D-EC82B38CA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2033"/>
                <a:ext cx="10515600" cy="603999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u="sng" dirty="0"/>
                  <a:t>Objective</a:t>
                </a:r>
              </a:p>
              <a:p>
                <a:pPr algn="just"/>
                <a:r>
                  <a:rPr lang="en-US" sz="3600" dirty="0"/>
                  <a:t>To minimize avg bit rate required for representation of the source by reducing the redundancy of the information source.  </a:t>
                </a:r>
              </a:p>
              <a:p>
                <a:pPr algn="just"/>
                <a:endParaRPr lang="en-US" sz="3600" u="sng" dirty="0"/>
              </a:p>
              <a:p>
                <a:pPr marL="0" indent="0" algn="just">
                  <a:buNone/>
                </a:pPr>
                <a:r>
                  <a:rPr lang="en-US" sz="3600" u="sng" dirty="0"/>
                  <a:t>Terms related to Source coding process</a:t>
                </a:r>
              </a:p>
              <a:p>
                <a:pPr marL="857250" indent="-857250" algn="just">
                  <a:buFont typeface="+mj-lt"/>
                  <a:buAutoNum type="romanLcPeriod"/>
                </a:pPr>
                <a:r>
                  <a:rPr lang="en-US" sz="3600" dirty="0">
                    <a:solidFill>
                      <a:srgbClr val="FF0000"/>
                    </a:solidFill>
                  </a:rPr>
                  <a:t>Codeword length</a:t>
                </a:r>
              </a:p>
              <a:p>
                <a:pPr marL="857250" indent="-857250" algn="just">
                  <a:buFont typeface="+mj-lt"/>
                  <a:buAutoNum type="romanLcPeriod"/>
                </a:pPr>
                <a:r>
                  <a:rPr lang="en-US" sz="3600" dirty="0">
                    <a:solidFill>
                      <a:srgbClr val="FF0000"/>
                    </a:solidFill>
                  </a:rPr>
                  <a:t>Average codeword length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</m:acc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857250" indent="-857250" algn="just">
                  <a:buFont typeface="+mj-lt"/>
                  <a:buAutoNum type="romanLcPeriod"/>
                </a:pPr>
                <a:r>
                  <a:rPr lang="en-US" sz="3600" dirty="0">
                    <a:solidFill>
                      <a:srgbClr val="FF0000"/>
                    </a:solidFill>
                  </a:rPr>
                  <a:t>Code efficiency</a:t>
                </a:r>
              </a:p>
              <a:p>
                <a:pPr marL="857250" indent="-857250" algn="just">
                  <a:buFont typeface="+mj-lt"/>
                  <a:buAutoNum type="romanLcPeriod"/>
                </a:pPr>
                <a:r>
                  <a:rPr lang="en-IN" sz="3600" dirty="0">
                    <a:solidFill>
                      <a:srgbClr val="FF0000"/>
                    </a:solidFill>
                  </a:rPr>
                  <a:t>Code redundancy</a:t>
                </a:r>
              </a:p>
              <a:p>
                <a:pPr marL="857250" indent="-857250" algn="just">
                  <a:buFont typeface="+mj-lt"/>
                  <a:buAutoNum type="romanLcPeriod"/>
                </a:pP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9D632-1315-0C4B-AA8D-EC82B38CA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2033"/>
                <a:ext cx="10515600" cy="6039990"/>
              </a:xfrm>
              <a:blipFill>
                <a:blip r:embed="rId2"/>
                <a:stretch>
                  <a:fillRect l="-1797" t="-2525" r="-1739" b="-1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4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F062-1190-08EF-0E6F-25B7F0DC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Coding theorem I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EA3B-DAAA-2F9C-43AF-64103CC4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4503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5A9293-D9D6-941A-4FB3-11C52244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9079" y="1690688"/>
            <a:ext cx="7133841" cy="154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95CD1-9C45-E9AE-9769-E9E81C433512}"/>
              </a:ext>
            </a:extLst>
          </p:cNvPr>
          <p:cNvSpPr txBox="1"/>
          <p:nvPr/>
        </p:nvSpPr>
        <p:spPr>
          <a:xfrm>
            <a:off x="685059" y="3281309"/>
            <a:ext cx="108218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n-US" sz="3600" b="1" baseline="-25000" dirty="0" err="1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z="3600" dirty="0">
                <a:solidFill>
                  <a:srgbClr val="000000"/>
                </a:solidFill>
                <a:cs typeface="Times New Roman" pitchFamily="18" charset="0"/>
              </a:rPr>
              <a:t> is the discrete memory less source output and the b</a:t>
            </a:r>
            <a:r>
              <a:rPr lang="en-US" sz="3600" baseline="-25000" dirty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z="3600" dirty="0">
                <a:solidFill>
                  <a:srgbClr val="000000"/>
                </a:solidFill>
                <a:cs typeface="Times New Roman" pitchFamily="18" charset="0"/>
              </a:rPr>
              <a:t> is the source encoder output which is represented by 0s and 1s.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cs typeface="Times New Roman" pitchFamily="18" charset="0"/>
              </a:rPr>
              <a:t>The encoded sequence is easily decoded at the receiver.</a:t>
            </a:r>
          </a:p>
        </p:txBody>
      </p:sp>
    </p:spTree>
    <p:extLst>
      <p:ext uri="{BB962C8B-B14F-4D97-AF65-F5344CB8AC3E}">
        <p14:creationId xmlns:p14="http://schemas.microsoft.com/office/powerpoint/2010/main" val="165997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F2F4C-A38E-A03B-8EB7-E58B8A7C8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156" y="786936"/>
                <a:ext cx="11075633" cy="5773661"/>
              </a:xfrm>
            </p:spPr>
            <p:txBody>
              <a:bodyPr>
                <a:noAutofit/>
              </a:bodyPr>
              <a:lstStyle/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Consider the source has an alphabet with k different symbols and the k</a:t>
                </a:r>
                <a:r>
                  <a:rPr lang="en-US" sz="3600" baseline="30000" dirty="0">
                    <a:solidFill>
                      <a:srgbClr val="000000"/>
                    </a:solidFill>
                    <a:cs typeface="Times New Roman" pitchFamily="18" charset="0"/>
                  </a:rPr>
                  <a:t>th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 symbol </a:t>
                </a:r>
                <a:r>
                  <a:rPr lang="en-US" sz="3600" dirty="0" err="1">
                    <a:solidFill>
                      <a:srgbClr val="000000"/>
                    </a:solidFill>
                    <a:cs typeface="Times New Roman" pitchFamily="18" charset="0"/>
                  </a:rPr>
                  <a:t>S</a:t>
                </a:r>
                <a:r>
                  <a:rPr lang="en-US" sz="3600" baseline="-25000" dirty="0" err="1">
                    <a:solidFill>
                      <a:srgbClr val="000000"/>
                    </a:solidFill>
                    <a:cs typeface="Times New Roman" pitchFamily="18" charset="0"/>
                  </a:rPr>
                  <a:t>k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 occurs with the probability P</a:t>
                </a:r>
                <a:r>
                  <a:rPr lang="en-US" sz="3600" baseline="-25000" dirty="0">
                    <a:solidFill>
                      <a:srgbClr val="000000"/>
                    </a:solidFill>
                    <a:cs typeface="Times New Roman" pitchFamily="18" charset="0"/>
                  </a:rPr>
                  <a:t>k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, where k = 0, 1…k-1.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3600" dirty="0" err="1">
                    <a:solidFill>
                      <a:srgbClr val="000000"/>
                    </a:solidFill>
                    <a:cs typeface="Times New Roman" pitchFamily="18" charset="0"/>
                  </a:rPr>
                  <a:t>S</a:t>
                </a:r>
                <a:r>
                  <a:rPr lang="en-US" sz="3600" baseline="-25000" dirty="0" err="1">
                    <a:solidFill>
                      <a:srgbClr val="000000"/>
                    </a:solidFill>
                    <a:cs typeface="Times New Roman" pitchFamily="18" charset="0"/>
                  </a:rPr>
                  <a:t>k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 is assigned with binary code word </a:t>
                </a:r>
                <a:r>
                  <a:rPr lang="en-US" sz="3600" dirty="0" err="1">
                    <a:solidFill>
                      <a:srgbClr val="000000"/>
                    </a:solidFill>
                    <a:cs typeface="Times New Roman" pitchFamily="18" charset="0"/>
                  </a:rPr>
                  <a:t>b</a:t>
                </a:r>
                <a:r>
                  <a:rPr lang="en-US" sz="3600" baseline="-25000" dirty="0" err="1">
                    <a:solidFill>
                      <a:srgbClr val="000000"/>
                    </a:solidFill>
                    <a:cs typeface="Times New Roman" pitchFamily="18" charset="0"/>
                  </a:rPr>
                  <a:t>k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, by the encoder having length </a:t>
                </a:r>
                <a:r>
                  <a:rPr lang="en-US" sz="3600" dirty="0" err="1">
                    <a:solidFill>
                      <a:srgbClr val="000000"/>
                    </a:solidFill>
                    <a:cs typeface="Times New Roman" pitchFamily="18" charset="0"/>
                  </a:rPr>
                  <a:t>l</a:t>
                </a:r>
                <a:r>
                  <a:rPr lang="en-US" sz="3600" baseline="-25000" dirty="0" err="1">
                    <a:solidFill>
                      <a:srgbClr val="000000"/>
                    </a:solidFill>
                    <a:cs typeface="Times New Roman" pitchFamily="18" charset="0"/>
                  </a:rPr>
                  <a:t>k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, is measured in bits.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The </a:t>
                </a:r>
                <a:r>
                  <a:rPr lang="en-US" sz="3600" dirty="0">
                    <a:solidFill>
                      <a:schemeClr val="accent1"/>
                    </a:solidFill>
                    <a:cs typeface="Times New Roman" pitchFamily="18" charset="0"/>
                  </a:rPr>
                  <a:t>average code word length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chemeClr val="accent1"/>
                    </a:solidFill>
                    <a:cs typeface="Times New Roman" pitchFamily="18" charset="0"/>
                  </a:rPr>
                  <a:t> 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of the source encoder is defined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5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𝑳</m:t>
                        </m:r>
                      </m:e>
                    </m:acc>
                  </m:oMath>
                </a14:m>
                <a:r>
                  <a:rPr lang="en-IN" sz="50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5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5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5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5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m:rPr>
                            <m:nor/>
                          </m:rPr>
                          <a:rPr lang="en-IN" sz="5000" b="1" dirty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IN" sz="5000" b="1" baseline="-25000" dirty="0">
                            <a:solidFill>
                              <a:srgbClr val="FF0000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IN" sz="5000" b="1" dirty="0">
                            <a:solidFill>
                              <a:srgbClr val="FF0000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IN" sz="5000" b="1" baseline="-25000" dirty="0">
                            <a:solidFill>
                              <a:srgbClr val="FF0000"/>
                            </a:solidFill>
                          </a:rPr>
                          <m:t>k</m:t>
                        </m:r>
                      </m:e>
                    </m:nary>
                  </m:oMath>
                </a14:m>
                <a:r>
                  <a:rPr lang="en-IN" sz="5000" b="1" dirty="0">
                    <a:solidFill>
                      <a:srgbClr val="FF0000"/>
                    </a:solidFill>
                  </a:rPr>
                  <a:t> </a:t>
                </a:r>
                <a:endParaRPr lang="en-US" sz="5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</m:acc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represents the average number of bits per source symbol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IN" sz="5400" dirty="0"/>
              </a:p>
              <a:p>
                <a:pPr marL="0" indent="0" algn="ctr">
                  <a:buNone/>
                </a:pPr>
                <a:endParaRPr lang="en-IN" sz="5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F2F4C-A38E-A03B-8EB7-E58B8A7C8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156" y="786936"/>
                <a:ext cx="11075633" cy="5773661"/>
              </a:xfrm>
              <a:blipFill>
                <a:blip r:embed="rId2"/>
                <a:stretch>
                  <a:fillRect l="-1486" t="-2534" r="-1706" b="-4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3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4244F-6453-1BFC-898D-47A5E3BA4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056" y="804692"/>
                <a:ext cx="10515600" cy="5533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If</a:t>
                </a:r>
                <a:r>
                  <a:rPr lang="en-US" sz="3600" b="1" dirty="0">
                    <a:solidFill>
                      <a:srgbClr val="000000"/>
                    </a:solidFill>
                    <a:cs typeface="Times New Roman" pitchFamily="18" charset="0"/>
                  </a:rPr>
                  <a:t> </a:t>
                </a:r>
                <a:r>
                  <a:rPr lang="en-US" sz="3600" b="1" dirty="0" err="1">
                    <a:solidFill>
                      <a:srgbClr val="000000"/>
                    </a:solidFill>
                    <a:cs typeface="Times New Roman" pitchFamily="18" charset="0"/>
                  </a:rPr>
                  <a:t>L</a:t>
                </a:r>
                <a:r>
                  <a:rPr lang="en-US" sz="3600" b="1" baseline="-25000" dirty="0" err="1">
                    <a:solidFill>
                      <a:srgbClr val="000000"/>
                    </a:solidFill>
                    <a:cs typeface="Times New Roman" pitchFamily="18" charset="0"/>
                  </a:rPr>
                  <a:t>min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=minimum possible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, then </a:t>
                </a:r>
                <a:r>
                  <a:rPr lang="en-US" sz="3600" dirty="0">
                    <a:solidFill>
                      <a:srgbClr val="FF0000"/>
                    </a:solidFill>
                    <a:cs typeface="Times New Roman" pitchFamily="18" charset="0"/>
                  </a:rPr>
                  <a:t>coding efficiency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 is defined as           </a:t>
                </a:r>
              </a:p>
              <a:p>
                <a:pPr marL="0" indent="0" algn="ctr">
                  <a:buNone/>
                </a:pP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min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𝐿</m:t>
                            </m:r>
                          </m:e>
                        </m:acc>
                      </m:den>
                    </m:f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36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IN" sz="3600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IN" sz="36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sz="36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6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3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600" dirty="0">
                    <a:solidFill>
                      <a:schemeClr val="accent1"/>
                    </a:solidFill>
                  </a:rPr>
                  <a:t>, we will have </a:t>
                </a:r>
                <a:r>
                  <a:rPr lang="en-US" sz="3600" dirty="0">
                    <a:solidFill>
                      <a:schemeClr val="accent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sz="3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3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3600" dirty="0">
                  <a:solidFill>
                    <a:schemeClr val="accent1"/>
                  </a:solidFill>
                </a:endParaRPr>
              </a:p>
              <a:p>
                <a:pPr algn="just"/>
                <a:r>
                  <a:rPr lang="en-IN" sz="3600" dirty="0"/>
                  <a:t>when </a:t>
                </a:r>
                <a14:m>
                  <m:oMath xmlns:m="http://schemas.openxmlformats.org/officeDocument/2006/math">
                    <m:r>
                      <a:rPr lang="en-IN" sz="360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sz="3600" dirty="0"/>
                  <a:t> approaches unity, the code is said to be efficient (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source encoder is efficient when </a:t>
                </a:r>
                <a:r>
                  <a:rPr lang="en-US" sz="3600" b="1" dirty="0">
                    <a:solidFill>
                      <a:srgbClr val="000000"/>
                    </a:solidFill>
                    <a:cs typeface="Times New Roman" pitchFamily="18" charset="0"/>
                  </a:rPr>
                  <a:t>η=1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).</a:t>
                </a:r>
              </a:p>
              <a:p>
                <a:pPr algn="just"/>
                <a:endParaRPr lang="en-US" sz="36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algn="just"/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For this, the value</a:t>
                </a:r>
                <a:r>
                  <a:rPr lang="en-US" sz="3600" b="1" dirty="0">
                    <a:solidFill>
                      <a:srgbClr val="000000"/>
                    </a:solidFill>
                    <a:cs typeface="Times New Roman" pitchFamily="18" charset="0"/>
                  </a:rPr>
                  <a:t> </a:t>
                </a:r>
                <a:r>
                  <a:rPr lang="en-US" sz="3600" b="1" dirty="0" err="1">
                    <a:solidFill>
                      <a:srgbClr val="000000"/>
                    </a:solidFill>
                    <a:cs typeface="Times New Roman" pitchFamily="18" charset="0"/>
                  </a:rPr>
                  <a:t>L</a:t>
                </a:r>
                <a:r>
                  <a:rPr lang="en-US" sz="3600" b="1" baseline="-25000" dirty="0" err="1">
                    <a:solidFill>
                      <a:srgbClr val="000000"/>
                    </a:solidFill>
                    <a:cs typeface="Times New Roman" pitchFamily="18" charset="0"/>
                  </a:rPr>
                  <a:t>min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 has to be determined.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4244F-6453-1BFC-898D-47A5E3BA4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056" y="804692"/>
                <a:ext cx="10515600" cy="5533963"/>
              </a:xfrm>
              <a:blipFill>
                <a:blip r:embed="rId2"/>
                <a:stretch>
                  <a:fillRect l="-1739" t="-2533" r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4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F0AB6-CB73-9470-2CA9-13E269269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056" y="733671"/>
                <a:ext cx="10515600" cy="584468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Given a discrete memory less source of entropy H(S), the average code-word length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acc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 for any source encoding can bounded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𝐻</m:t>
                    </m:r>
                    <m:r>
                      <a:rPr lang="en-US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  <m:r>
                      <a:rPr lang="en-US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  <a:cs typeface="Times New Roman" pitchFamily="18" charset="0"/>
                  </a:rPr>
                  <a:t>.</a:t>
                </a:r>
                <a:endParaRPr lang="en-US" sz="36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algn="just"/>
                <a:endParaRPr lang="en-US" sz="36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algn="just"/>
                <a:endParaRPr lang="en-US" sz="36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algn="just"/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In simple terms, the code word is always greater than or equal to the source code. Code word symbols are greater than or equal to the source code alphabets.</a:t>
                </a:r>
              </a:p>
              <a:p>
                <a:pPr algn="just"/>
                <a:endParaRPr lang="en-US" sz="36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algn="just"/>
                <a:endParaRPr lang="en-US" sz="36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F0AB6-CB73-9470-2CA9-13E269269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056" y="733671"/>
                <a:ext cx="10515600" cy="5844681"/>
              </a:xfrm>
              <a:blipFill>
                <a:blip r:embed="rId2"/>
                <a:stretch>
                  <a:fillRect l="-1565" t="-2503" r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34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Therefore with </a:t>
                </a:r>
                <a:r>
                  <a:rPr lang="en-US" sz="3600" dirty="0" err="1">
                    <a:solidFill>
                      <a:srgbClr val="000000"/>
                    </a:solidFill>
                    <a:cs typeface="Times New Roman" pitchFamily="18" charset="0"/>
                  </a:rPr>
                  <a:t>L</a:t>
                </a:r>
                <a:r>
                  <a:rPr lang="en-US" sz="3600" baseline="-25000" dirty="0" err="1">
                    <a:solidFill>
                      <a:srgbClr val="000000"/>
                    </a:solidFill>
                    <a:cs typeface="Times New Roman" pitchFamily="18" charset="0"/>
                  </a:rPr>
                  <a:t>min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=H(S), the source encoder efficiency in terms of Entropy H(S) can be written as</a:t>
                </a: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rgbClr val="000000"/>
                    </a:solidFill>
                  </a:rPr>
                  <a:t>			</a:t>
                </a:r>
                <a:r>
                  <a:rPr lang="el-GR" sz="3600" dirty="0">
                    <a:solidFill>
                      <a:srgbClr val="FF0000"/>
                    </a:solidFill>
                    <a:cs typeface="Times New Roman" pitchFamily="18" charset="0"/>
                  </a:rPr>
                  <a:t>η</a:t>
                </a:r>
                <a:r>
                  <a:rPr lang="en-US" sz="3600" dirty="0">
                    <a:solidFill>
                      <a:srgbClr val="FF0000"/>
                    </a:solidFill>
                    <a:cs typeface="Times New Roman" pitchFamily="18" charset="0"/>
                  </a:rPr>
                  <a:t> = H(S)/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sz="36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algn="just"/>
                <a:endParaRPr lang="en-US" sz="36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algn="just"/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This is known as </a:t>
                </a:r>
                <a:r>
                  <a:rPr lang="en-US" sz="3600" dirty="0">
                    <a:solidFill>
                      <a:srgbClr val="FF0000"/>
                    </a:solidFill>
                    <a:cs typeface="Times New Roman" pitchFamily="18" charset="0"/>
                  </a:rPr>
                  <a:t>noiseless coding theorem </a:t>
                </a:r>
                <a:r>
                  <a:rPr lang="en-US" sz="3600" dirty="0">
                    <a:solidFill>
                      <a:srgbClr val="000000"/>
                    </a:solidFill>
                    <a:cs typeface="Times New Roman" pitchFamily="18" charset="0"/>
                  </a:rPr>
                  <a:t>as it provides encoding which is error-free, also known as </a:t>
                </a:r>
                <a:r>
                  <a:rPr lang="en-US" sz="3600" b="1" dirty="0">
                    <a:solidFill>
                      <a:schemeClr val="accent1"/>
                    </a:solidFill>
                    <a:cs typeface="Times New Roman" pitchFamily="18" charset="0"/>
                  </a:rPr>
                  <a:t>Shannon’s first </a:t>
                </a:r>
                <a:r>
                  <a:rPr lang="en-US" sz="3600" dirty="0">
                    <a:solidFill>
                      <a:schemeClr val="accent1"/>
                    </a:solidFill>
                    <a:cs typeface="Times New Roman" pitchFamily="18" charset="0"/>
                  </a:rPr>
                  <a:t>theorem.</a:t>
                </a:r>
              </a:p>
              <a:p>
                <a:pPr algn="just"/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96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775</Words>
  <Application>Microsoft Office PowerPoint</Application>
  <PresentationFormat>Widescreen</PresentationFormat>
  <Paragraphs>72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SOURCE CODING THEOREMS I &amp; II</vt:lpstr>
      <vt:lpstr>Source coding </vt:lpstr>
      <vt:lpstr>PowerPoint Presentation</vt:lpstr>
      <vt:lpstr>PowerPoint Presentation</vt:lpstr>
      <vt:lpstr>Source Coding theorem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Coding theorem II</vt:lpstr>
      <vt:lpstr>Numericals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 the step size for a delta modulator without slope overload if the input is 4cos 2π120t</vt:lpstr>
      <vt:lpstr>PowerPoint Presentation</vt:lpstr>
      <vt:lpstr>Find the minimum sampling frequency (fs)min required to avoid slope overload when x(t) = cos(2π800t) and Δ = 0.1?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MULTIVIBRATOR</dc:title>
  <dc:creator>S R</dc:creator>
  <cp:lastModifiedBy>S R</cp:lastModifiedBy>
  <cp:revision>8</cp:revision>
  <dcterms:created xsi:type="dcterms:W3CDTF">2023-11-03T16:41:55Z</dcterms:created>
  <dcterms:modified xsi:type="dcterms:W3CDTF">2023-12-19T07:33:51Z</dcterms:modified>
</cp:coreProperties>
</file>