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2.xml><?xml version="1.0" encoding="utf-8"?>
<a:tblStyleLst xmlns:a="http://schemas.openxmlformats.org/drawingml/2006/main" xmlns:r="http://schemas.openxmlformats.org/officeDocument/2006/relationships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tableStyles" Target="tableStyles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B9DB-7DB1-4504-A43C-64961C7538D0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85E-4C56-4FC5-8C01-08D78202B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B9DB-7DB1-4504-A43C-64961C7538D0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85E-4C56-4FC5-8C01-08D78202B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B9DB-7DB1-4504-A43C-64961C7538D0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85E-4C56-4FC5-8C01-08D78202B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B9DB-7DB1-4504-A43C-64961C7538D0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85E-4C56-4FC5-8C01-08D78202B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B9DB-7DB1-4504-A43C-64961C7538D0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85E-4C56-4FC5-8C01-08D78202B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B9DB-7DB1-4504-A43C-64961C7538D0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85E-4C56-4FC5-8C01-08D78202B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B9DB-7DB1-4504-A43C-64961C7538D0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85E-4C56-4FC5-8C01-08D78202B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B9DB-7DB1-4504-A43C-64961C7538D0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85E-4C56-4FC5-8C01-08D78202B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B9DB-7DB1-4504-A43C-64961C7538D0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85E-4C56-4FC5-8C01-08D78202B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B9DB-7DB1-4504-A43C-64961C7538D0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85E-4C56-4FC5-8C01-08D78202B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B9DB-7DB1-4504-A43C-64961C7538D0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85E-4C56-4FC5-8C01-08D78202B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0B9DB-7DB1-4504-A43C-64961C7538D0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0C85E-4C56-4FC5-8C01-08D78202B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0043"/>
            <a:ext cx="7772400" cy="3100408"/>
          </a:xfrm>
        </p:spPr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COSUMER’S EQUILIBRIUM IN TERMS OF UTILITY ANALYSIS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6992"/>
            <a:ext cx="6400800" cy="2808312"/>
          </a:xfrm>
        </p:spPr>
        <p:txBody>
          <a:bodyPr>
            <a:normAutofit fontScale="70000" lnSpcReduction="20000"/>
          </a:bodyPr>
          <a:lstStyle/>
          <a:p>
            <a:r>
              <a:rPr lang="en-US" sz="4200" b="1" u="sng" dirty="0" smtClean="0">
                <a:solidFill>
                  <a:srgbClr val="00B050"/>
                </a:solidFill>
              </a:rPr>
              <a:t>Utility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Utility is the capacity to satisfy a human desire or serve a human purpose. </a:t>
            </a:r>
          </a:p>
          <a:p>
            <a:r>
              <a:rPr lang="en-US" sz="4100" b="1" dirty="0" smtClean="0">
                <a:solidFill>
                  <a:srgbClr val="002060"/>
                </a:solidFill>
              </a:rPr>
              <a:t>It is the want satisfying power of a commodity. 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In the words of S.C Maurice </a:t>
            </a:r>
            <a:endParaRPr lang="en-US" b="1" i="1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b="1" dirty="0" smtClean="0">
                <a:solidFill>
                  <a:srgbClr val="FF3399"/>
                </a:solidFill>
              </a:rPr>
              <a:t>utility is a consumer’s perception of his or her own happiness or satisfaction</a:t>
            </a:r>
            <a:r>
              <a:rPr lang="en-US" dirty="0" smtClean="0">
                <a:solidFill>
                  <a:srgbClr val="FF0000"/>
                </a:solidFill>
              </a:rPr>
              <a:t>”.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Explanation of the Law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70C0"/>
                </a:solidFill>
              </a:rPr>
              <a:t>Suppose a hungry man eats oranges one by one. </a:t>
            </a:r>
            <a:r>
              <a:rPr lang="en-US" dirty="0" smtClean="0">
                <a:solidFill>
                  <a:srgbClr val="7030A0"/>
                </a:solidFill>
              </a:rPr>
              <a:t>The first orange gives him great pleasure. </a:t>
            </a:r>
            <a:r>
              <a:rPr lang="en-US" dirty="0" smtClean="0">
                <a:solidFill>
                  <a:srgbClr val="FF0000"/>
                </a:solidFill>
              </a:rPr>
              <a:t>By the time he starts taking the second, the intensity of his desire diminishes to a certain extent and the second orange yields less satisfaction.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The satisfaction derived from the third will be less than that of the second.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Again, the satisfaction will be less from the fourth when compared to the third and so on.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 this way, the incremental utility will go on decreasing till it drops to zero, and if he takes more, the satisfaction may become even negative or disutility may creep in.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The following table shows the utility derived from the consumption of a commodity, </a:t>
            </a:r>
            <a:r>
              <a:rPr lang="en-US" sz="2800" dirty="0" err="1" smtClean="0">
                <a:solidFill>
                  <a:srgbClr val="00B050"/>
                </a:solidFill>
              </a:rPr>
              <a:t>say,oranges</a:t>
            </a:r>
            <a:r>
              <a:rPr lang="en-US" sz="2800" dirty="0" smtClean="0">
                <a:solidFill>
                  <a:srgbClr val="00B050"/>
                </a:solidFill>
              </a:rPr>
              <a:t>.</a:t>
            </a:r>
            <a:endParaRPr lang="en-US" sz="2800" dirty="0">
              <a:solidFill>
                <a:srgbClr val="00B05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43042" y="1643050"/>
          <a:ext cx="6172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Oranges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Marginal Utility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Utility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  As per the above table, the consumption of the first unit of orange provides 10 units of satisfaction.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The second unit provides an additional 8 </a:t>
            </a:r>
            <a:r>
              <a:rPr lang="en-US" dirty="0" err="1" smtClean="0">
                <a:solidFill>
                  <a:srgbClr val="0070C0"/>
                </a:solidFill>
              </a:rPr>
              <a:t>utils</a:t>
            </a:r>
            <a:r>
              <a:rPr lang="en-US" dirty="0" smtClean="0">
                <a:solidFill>
                  <a:srgbClr val="0070C0"/>
                </a:solidFill>
              </a:rPr>
              <a:t>; the third an additional 6. thus, if 3 units are consumed, total utility is equal to 24 </a:t>
            </a:r>
            <a:r>
              <a:rPr lang="en-US" dirty="0" err="1" smtClean="0">
                <a:solidFill>
                  <a:srgbClr val="0070C0"/>
                </a:solidFill>
              </a:rPr>
              <a:t>utils</a:t>
            </a:r>
            <a:r>
              <a:rPr lang="en-US" dirty="0" smtClean="0">
                <a:solidFill>
                  <a:srgbClr val="0070C0"/>
                </a:solidFill>
              </a:rPr>
              <a:t>. </a:t>
            </a:r>
            <a:r>
              <a:rPr lang="en-US" dirty="0" smtClean="0">
                <a:solidFill>
                  <a:srgbClr val="7030A0"/>
                </a:solidFill>
              </a:rPr>
              <a:t>When the 6</a:t>
            </a:r>
            <a:r>
              <a:rPr lang="en-US" baseline="30000" dirty="0" smtClean="0">
                <a:solidFill>
                  <a:srgbClr val="7030A0"/>
                </a:solidFill>
              </a:rPr>
              <a:t>th</a:t>
            </a:r>
            <a:r>
              <a:rPr lang="en-US" dirty="0" smtClean="0">
                <a:solidFill>
                  <a:srgbClr val="7030A0"/>
                </a:solidFill>
              </a:rPr>
              <a:t> unit is consumed, total utility reaches a maximum of 30(saturation point) and marginal utility falls to zero. </a:t>
            </a:r>
            <a:r>
              <a:rPr lang="en-US" dirty="0" smtClean="0">
                <a:solidFill>
                  <a:srgbClr val="00B050"/>
                </a:solidFill>
              </a:rPr>
              <a:t>The marginal utility of consuming the 7</a:t>
            </a:r>
            <a:r>
              <a:rPr lang="en-US" baseline="30000" dirty="0" smtClean="0">
                <a:solidFill>
                  <a:srgbClr val="00B050"/>
                </a:solidFill>
              </a:rPr>
              <a:t>th</a:t>
            </a:r>
            <a:r>
              <a:rPr lang="en-US" dirty="0" smtClean="0">
                <a:solidFill>
                  <a:srgbClr val="00B050"/>
                </a:solidFill>
              </a:rPr>
              <a:t> unit is negative. When the 7</a:t>
            </a:r>
            <a:r>
              <a:rPr lang="en-US" baseline="30000" dirty="0" smtClean="0">
                <a:solidFill>
                  <a:srgbClr val="00B050"/>
                </a:solidFill>
              </a:rPr>
              <a:t>th</a:t>
            </a:r>
            <a:r>
              <a:rPr lang="en-US" dirty="0" smtClean="0">
                <a:solidFill>
                  <a:srgbClr val="00B050"/>
                </a:solidFill>
              </a:rPr>
              <a:t> unit is consumed, the total utility falls.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The law of Diminishing Marginal Utility  can be described through the following diagram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1571612"/>
            <a:ext cx="3929090" cy="466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It is clear from the diagram that as the units of oranges increase, the Total Unity increases but at a decreasing rate.</a:t>
            </a:r>
          </a:p>
          <a:p>
            <a:pPr algn="just">
              <a:buNone/>
            </a:pPr>
            <a:r>
              <a:rPr lang="en-US" dirty="0" smtClean="0">
                <a:solidFill>
                  <a:srgbClr val="C00000"/>
                </a:solidFill>
              </a:rPr>
              <a:t>	 </a:t>
            </a:r>
            <a:r>
              <a:rPr lang="en-US" dirty="0" smtClean="0">
                <a:solidFill>
                  <a:srgbClr val="0070C0"/>
                </a:solidFill>
              </a:rPr>
              <a:t>However, at point ‘S’, the total utility curve becomes flat indicating Zero marginal utility.ie, Zero utility from the 6</a:t>
            </a:r>
            <a:r>
              <a:rPr lang="en-US" baseline="30000" dirty="0" smtClean="0">
                <a:solidFill>
                  <a:srgbClr val="0070C0"/>
                </a:solidFill>
              </a:rPr>
              <a:t>th</a:t>
            </a:r>
            <a:r>
              <a:rPr lang="en-US" dirty="0" smtClean="0">
                <a:solidFill>
                  <a:srgbClr val="0070C0"/>
                </a:solidFill>
              </a:rPr>
              <a:t> unit.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70C0"/>
                </a:solidFill>
              </a:rPr>
              <a:t>	 </a:t>
            </a:r>
            <a:r>
              <a:rPr lang="en-US" dirty="0" smtClean="0">
                <a:solidFill>
                  <a:srgbClr val="FF0000"/>
                </a:solidFill>
              </a:rPr>
              <a:t>It implies that at point ’S’ the slope is zero indicating saturation point.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 </a:t>
            </a:r>
            <a:r>
              <a:rPr lang="en-US" dirty="0" smtClean="0">
                <a:solidFill>
                  <a:srgbClr val="002060"/>
                </a:solidFill>
              </a:rPr>
              <a:t>From the graph it is clear that Total Utility is maximum when the marginal utility is zero.</a:t>
            </a:r>
          </a:p>
          <a:p>
            <a:pPr algn="just">
              <a:buNone/>
            </a:pPr>
            <a:r>
              <a:rPr lang="en-US" dirty="0" smtClean="0"/>
              <a:t>	 </a:t>
            </a:r>
            <a:r>
              <a:rPr lang="en-US" dirty="0" smtClean="0">
                <a:solidFill>
                  <a:srgbClr val="00B050"/>
                </a:solidFill>
              </a:rPr>
              <a:t>At the 6</a:t>
            </a:r>
            <a:r>
              <a:rPr lang="en-US" baseline="30000" dirty="0" smtClean="0">
                <a:solidFill>
                  <a:srgbClr val="00B050"/>
                </a:solidFill>
              </a:rPr>
              <a:t>th</a:t>
            </a:r>
            <a:r>
              <a:rPr lang="en-US" dirty="0" smtClean="0">
                <a:solidFill>
                  <a:srgbClr val="00B050"/>
                </a:solidFill>
              </a:rPr>
              <a:t> unit, the consumer stops further consumption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	 If he consumes the 7</a:t>
            </a:r>
            <a:r>
              <a:rPr lang="en-US" baseline="30000" dirty="0" smtClean="0">
                <a:solidFill>
                  <a:schemeClr val="tx2">
                    <a:lumMod val="50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unit, he will derive negative utility.</a:t>
            </a:r>
            <a:r>
              <a:rPr lang="en-US" dirty="0" smtClean="0"/>
              <a:t> 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Thus, at 6</a:t>
            </a:r>
            <a:r>
              <a:rPr lang="en-US" baseline="30000" dirty="0" smtClean="0">
                <a:solidFill>
                  <a:schemeClr val="accent6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unit of consumption, he enjoys the maximum utility. 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	This is the point of Consumer’s Equilibrium.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Limitations and Exceptions of the Law of DMU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7030A0"/>
                </a:solidFill>
              </a:rPr>
              <a:t>The Law of Diminishing Marginal Utility depends on a large number of assumptions. If these assumptions are not fulfilled, the law does not hold.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The major limitations of the LDMU are the following.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If different units of a commodity consumed are not homogeneous, the law will not operate.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If there is a time gap between the consumption of successive units, utility will not exhibit a diminishing tendency.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There should be no change in the Tastes and Preferences of the consumers. A change in these factors may increase utility.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consumer should be rational. Otherwise, the law does not hold good.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The income of the consumer should remain the same. A change in income will adversely affect the operation of the law.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Limitations and Exceptions of the Law of DMU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dirty="0" smtClean="0"/>
              <a:t>6</a:t>
            </a:r>
            <a:r>
              <a:rPr lang="en-US" dirty="0" smtClean="0">
                <a:solidFill>
                  <a:srgbClr val="00B050"/>
                </a:solidFill>
              </a:rPr>
              <a:t>. Prices of different units of the commodity and the substitutes of the commodity should not change. If prices change, this law does not operate.</a:t>
            </a:r>
          </a:p>
          <a:p>
            <a:pPr algn="just">
              <a:buNone/>
            </a:pPr>
            <a:r>
              <a:rPr lang="en-US" dirty="0" smtClean="0"/>
              <a:t>7. </a:t>
            </a:r>
            <a:r>
              <a:rPr lang="en-US" dirty="0" smtClean="0">
                <a:solidFill>
                  <a:srgbClr val="7030A0"/>
                </a:solidFill>
              </a:rPr>
              <a:t>This law is not applicable to money. This is due to the fact that people have a tendency to accumulate more money.</a:t>
            </a:r>
          </a:p>
          <a:p>
            <a:pPr algn="just">
              <a:buNone/>
            </a:pPr>
            <a:r>
              <a:rPr lang="en-US" dirty="0" smtClean="0"/>
              <a:t>8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law of diminishing marginal utility is not applicable in the case of rare collections like ancient coins, paintings, stamps etc.</a:t>
            </a:r>
          </a:p>
          <a:p>
            <a:pPr algn="just">
              <a:buNone/>
            </a:pPr>
            <a:r>
              <a:rPr lang="en-US" dirty="0" smtClean="0"/>
              <a:t>9. </a:t>
            </a:r>
            <a:r>
              <a:rPr lang="en-US" dirty="0" smtClean="0">
                <a:solidFill>
                  <a:srgbClr val="FF0000"/>
                </a:solidFill>
              </a:rPr>
              <a:t>This law does not apply to a miser. The miser has immense love for money. He gets more and more satisfaction from getting more </a:t>
            </a:r>
            <a:r>
              <a:rPr lang="en-US" dirty="0" err="1" smtClean="0">
                <a:solidFill>
                  <a:srgbClr val="FF0000"/>
                </a:solidFill>
              </a:rPr>
              <a:t>ans</a:t>
            </a:r>
            <a:r>
              <a:rPr lang="en-US" dirty="0" smtClean="0">
                <a:solidFill>
                  <a:srgbClr val="FF0000"/>
                </a:solidFill>
              </a:rPr>
              <a:t> more money.</a:t>
            </a:r>
          </a:p>
          <a:p>
            <a:pPr algn="just">
              <a:buNone/>
            </a:pPr>
            <a:r>
              <a:rPr lang="en-US" dirty="0" smtClean="0"/>
              <a:t>10. </a:t>
            </a:r>
            <a:r>
              <a:rPr lang="en-US" dirty="0" smtClean="0">
                <a:solidFill>
                  <a:srgbClr val="002060"/>
                </a:solidFill>
              </a:rPr>
              <a:t>The  marginal utility increases as a result of an increase in </a:t>
            </a:r>
            <a:r>
              <a:rPr lang="en-US" dirty="0" err="1" smtClean="0">
                <a:solidFill>
                  <a:srgbClr val="002060"/>
                </a:solidFill>
              </a:rPr>
              <a:t>otrher</a:t>
            </a:r>
            <a:r>
              <a:rPr lang="en-US" dirty="0" smtClean="0">
                <a:solidFill>
                  <a:srgbClr val="002060"/>
                </a:solidFill>
              </a:rPr>
              <a:t> people’s stock of a commodity. For example, the utility of one’s telephone increases with increasing number of telephones in his place of residence.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>
                <a:solidFill>
                  <a:srgbClr val="0070C0"/>
                </a:solidFill>
              </a:rPr>
              <a:t>Utility and Usefulness</a:t>
            </a:r>
            <a:endParaRPr lang="en-IN" i="1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6600"/>
                </a:solidFill>
              </a:rPr>
              <a:t>Utility </a:t>
            </a:r>
            <a:r>
              <a:rPr lang="en-US" dirty="0" smtClean="0">
                <a:solidFill>
                  <a:srgbClr val="FF0000"/>
                </a:solidFill>
              </a:rPr>
              <a:t>and </a:t>
            </a:r>
            <a:r>
              <a:rPr lang="en-US" dirty="0" smtClean="0">
                <a:solidFill>
                  <a:srgbClr val="006600"/>
                </a:solidFill>
              </a:rPr>
              <a:t>Usefulness</a:t>
            </a:r>
            <a:r>
              <a:rPr lang="en-US" dirty="0" smtClean="0">
                <a:solidFill>
                  <a:srgbClr val="FF0000"/>
                </a:solidFill>
              </a:rPr>
              <a:t> are not synonymous. A commodity may be regarded by society as useless or even positively undesirable. 	</a:t>
            </a:r>
          </a:p>
          <a:p>
            <a:pPr marL="0" indent="0" algn="just">
              <a:buNone/>
            </a:pPr>
            <a:r>
              <a:rPr lang="en-US" b="1" i="1" dirty="0">
                <a:solidFill>
                  <a:srgbClr val="FF0000"/>
                </a:solidFill>
              </a:rPr>
              <a:t>	</a:t>
            </a:r>
            <a:r>
              <a:rPr lang="en-US" b="1" i="1" dirty="0" smtClean="0">
                <a:solidFill>
                  <a:srgbClr val="0070C0"/>
                </a:solidFill>
              </a:rPr>
              <a:t>The commodity</a:t>
            </a:r>
            <a:r>
              <a:rPr lang="en-US" b="1" i="1" dirty="0" smtClean="0">
                <a:solidFill>
                  <a:srgbClr val="0070C0"/>
                </a:solidFill>
              </a:rPr>
              <a:t> may be frivolous, injurious or even pernicious, but if it satisfies an economic want, it possesses utility. </a:t>
            </a:r>
          </a:p>
          <a:p>
            <a:pPr marL="0" indent="0" algn="just">
              <a:buNone/>
            </a:pPr>
            <a:r>
              <a:rPr lang="en-US" b="1" i="1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For example, a cigarette will yield tremendous utility to a smoker, but zero or negative utility to a non-smoker. Therefore, </a:t>
            </a:r>
            <a:r>
              <a:rPr lang="en-US" b="1" i="1" dirty="0" smtClean="0">
                <a:solidFill>
                  <a:srgbClr val="0070C0"/>
                </a:solidFill>
              </a:rPr>
              <a:t>utility has no moral, legal or ethical connotation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2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b="1" i="1" dirty="0" smtClean="0">
                <a:solidFill>
                  <a:srgbClr val="006600"/>
                </a:solidFill>
              </a:rPr>
              <a:t>Diamond rings </a:t>
            </a:r>
            <a:r>
              <a:rPr lang="en-US" dirty="0" smtClean="0">
                <a:solidFill>
                  <a:srgbClr val="0070C0"/>
                </a:solidFill>
              </a:rPr>
              <a:t>and </a:t>
            </a:r>
            <a:r>
              <a:rPr lang="en-US" b="1" i="1" dirty="0" smtClean="0">
                <a:solidFill>
                  <a:srgbClr val="FF3399"/>
                </a:solidFill>
              </a:rPr>
              <a:t>paintings by Picasso </a:t>
            </a:r>
            <a:r>
              <a:rPr lang="en-US" dirty="0" smtClean="0">
                <a:solidFill>
                  <a:srgbClr val="0070C0"/>
                </a:solidFill>
              </a:rPr>
              <a:t>may be useless in the functional sense of the term, yet be of tremendous utility to </a:t>
            </a:r>
            <a:r>
              <a:rPr lang="en-US" b="1" i="1" dirty="0" smtClean="0">
                <a:solidFill>
                  <a:srgbClr val="006600"/>
                </a:solidFill>
              </a:rPr>
              <a:t>brides </a:t>
            </a:r>
            <a:r>
              <a:rPr lang="en-US" dirty="0" smtClean="0">
                <a:solidFill>
                  <a:srgbClr val="0070C0"/>
                </a:solidFill>
              </a:rPr>
              <a:t>and all </a:t>
            </a:r>
            <a:r>
              <a:rPr lang="en-US" b="1" i="1" dirty="0" smtClean="0">
                <a:solidFill>
                  <a:srgbClr val="FF3399"/>
                </a:solidFill>
              </a:rPr>
              <a:t>connoisseurs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Since utility is ‘subjective’ and not ‘objective’, it is not susceptible to precise quantitative measurement. </a:t>
            </a:r>
            <a:r>
              <a:rPr lang="en-US" b="1" i="1" dirty="0" smtClean="0">
                <a:solidFill>
                  <a:srgbClr val="002060"/>
                </a:solidFill>
              </a:rPr>
              <a:t>Utility is a relative phenomenon, which varies from person to person, from time to time and from place to place depending upon the intensity of people’s respective needs. It also depends to a large extent on culture and </a:t>
            </a:r>
            <a:r>
              <a:rPr lang="en-US" b="1" i="1" dirty="0" err="1" smtClean="0">
                <a:solidFill>
                  <a:srgbClr val="002060"/>
                </a:solidFill>
              </a:rPr>
              <a:t>civilisation</a:t>
            </a:r>
            <a:r>
              <a:rPr lang="en-US" b="1" i="1" dirty="0" smtClean="0">
                <a:solidFill>
                  <a:srgbClr val="002060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3399"/>
                </a:solidFill>
              </a:rPr>
              <a:t>Likewise, the term utility should not be confused with satisfaction. </a:t>
            </a:r>
            <a:r>
              <a:rPr lang="en-US" b="1" i="1" dirty="0" smtClean="0">
                <a:solidFill>
                  <a:srgbClr val="006600"/>
                </a:solidFill>
              </a:rPr>
              <a:t>Utility implies ‘expected satisfaction’ whereas ‘satisfaction’ stands for </a:t>
            </a:r>
            <a:r>
              <a:rPr lang="en-US" b="1" i="1" dirty="0" err="1" smtClean="0">
                <a:solidFill>
                  <a:srgbClr val="006600"/>
                </a:solidFill>
              </a:rPr>
              <a:t>realised</a:t>
            </a:r>
            <a:r>
              <a:rPr lang="en-US" b="1" i="1" dirty="0" smtClean="0">
                <a:solidFill>
                  <a:srgbClr val="006600"/>
                </a:solidFill>
              </a:rPr>
              <a:t> satisfaction. </a:t>
            </a:r>
            <a:r>
              <a:rPr lang="en-US" dirty="0" smtClean="0">
                <a:solidFill>
                  <a:srgbClr val="FF3399"/>
                </a:solidFill>
              </a:rPr>
              <a:t>A consumer thinks of utility when he is contemplating the purchase of a commodity, though he obtains satisfaction only after the consumption of the commodity.</a:t>
            </a:r>
            <a:endParaRPr lang="en-IN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62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i="1" u="sng" dirty="0">
                <a:solidFill>
                  <a:srgbClr val="C00000"/>
                </a:solidFill>
              </a:rPr>
              <a:t>LAW OF DIMINISHING MARGINAL UTILITY</a:t>
            </a:r>
            <a:br>
              <a:rPr lang="en-US" sz="3600" i="1" u="sng" dirty="0">
                <a:solidFill>
                  <a:srgbClr val="C00000"/>
                </a:solidFill>
              </a:rPr>
            </a:br>
            <a:endParaRPr lang="en-US" sz="3600" i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b="1" i="1" dirty="0" smtClean="0">
                <a:solidFill>
                  <a:srgbClr val="006600"/>
                </a:solidFill>
              </a:rPr>
              <a:t>The objective of every consumer </a:t>
            </a:r>
            <a:r>
              <a:rPr lang="en-US" dirty="0" smtClean="0">
                <a:solidFill>
                  <a:srgbClr val="7030A0"/>
                </a:solidFill>
              </a:rPr>
              <a:t>is to </a:t>
            </a:r>
            <a:r>
              <a:rPr lang="en-US" b="1" i="1" dirty="0" smtClean="0">
                <a:solidFill>
                  <a:srgbClr val="006600"/>
                </a:solidFill>
              </a:rPr>
              <a:t>get maximum utility or satisfaction from spending his limited income.</a:t>
            </a:r>
          </a:p>
          <a:p>
            <a:pPr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He would like to spend his limited income on a commodity or several commodities in such a way as to get maximum satisfaction.</a:t>
            </a:r>
          </a:p>
          <a:p>
            <a:pPr>
              <a:buNone/>
            </a:pPr>
            <a:r>
              <a:rPr lang="en-US" sz="3600" b="1" i="1" dirty="0" smtClean="0">
                <a:solidFill>
                  <a:srgbClr val="006600"/>
                </a:solidFill>
              </a:rPr>
              <a:t>When he gets maximum satisfaction, he is said to be in equilibrium.</a:t>
            </a:r>
            <a:endParaRPr lang="en-US" sz="3600" b="1" i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Two fundamental laws to explain Consumer’s Equilibrium:-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</a:p>
          <a:p>
            <a:pPr>
              <a:buNone/>
            </a:pPr>
            <a:r>
              <a:rPr lang="en-US" dirty="0" smtClean="0"/>
              <a:t>1. The law of Diminishing Marginal Utility </a:t>
            </a:r>
            <a:r>
              <a:rPr lang="en-US" dirty="0" smtClean="0">
                <a:solidFill>
                  <a:srgbClr val="0070C0"/>
                </a:solidFill>
              </a:rPr>
              <a:t>(single Commodity)</a:t>
            </a:r>
          </a:p>
          <a:p>
            <a:pPr>
              <a:buNone/>
            </a:pPr>
            <a:r>
              <a:rPr lang="en-US" dirty="0" smtClean="0"/>
              <a:t>2. Law of </a:t>
            </a:r>
            <a:r>
              <a:rPr lang="en-US" dirty="0" err="1" smtClean="0"/>
              <a:t>Equi</a:t>
            </a:r>
            <a:r>
              <a:rPr lang="en-US" dirty="0" smtClean="0"/>
              <a:t>- Marginal Utility </a:t>
            </a:r>
            <a:r>
              <a:rPr lang="en-US" dirty="0" smtClean="0">
                <a:solidFill>
                  <a:srgbClr val="0070C0"/>
                </a:solidFill>
              </a:rPr>
              <a:t>(2 or more Commodities)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82726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002060"/>
                </a:solidFill>
              </a:rPr>
              <a:t>LAW OF DIMINISHING MARGINAL UTILITY</a:t>
            </a:r>
            <a:br>
              <a:rPr lang="en-US" u="sng" dirty="0" smtClean="0">
                <a:solidFill>
                  <a:srgbClr val="00206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It </a:t>
            </a:r>
            <a:r>
              <a:rPr lang="en-US" dirty="0" smtClean="0">
                <a:solidFill>
                  <a:srgbClr val="C00000"/>
                </a:solidFill>
              </a:rPr>
              <a:t>is based on general observation of human </a:t>
            </a:r>
            <a:r>
              <a:rPr lang="en-US" dirty="0" err="1" smtClean="0">
                <a:solidFill>
                  <a:srgbClr val="C00000"/>
                </a:solidFill>
              </a:rPr>
              <a:t>behaviour</a:t>
            </a:r>
            <a:r>
              <a:rPr lang="en-US" dirty="0" smtClean="0">
                <a:solidFill>
                  <a:srgbClr val="C00000"/>
                </a:solidFill>
              </a:rPr>
              <a:t>. The assertion that commodities are </a:t>
            </a:r>
            <a:r>
              <a:rPr lang="en-US" dirty="0" err="1" smtClean="0">
                <a:solidFill>
                  <a:srgbClr val="C00000"/>
                </a:solidFill>
              </a:rPr>
              <a:t>characterised</a:t>
            </a:r>
            <a:r>
              <a:rPr lang="en-US" dirty="0" smtClean="0">
                <a:solidFill>
                  <a:srgbClr val="C00000"/>
                </a:solidFill>
              </a:rPr>
              <a:t> by diminishing marginal utility as consumption rises is an empirical one.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Eyes </a:t>
            </a:r>
            <a:r>
              <a:rPr lang="en-US" dirty="0" smtClean="0">
                <a:solidFill>
                  <a:srgbClr val="002060"/>
                </a:solidFill>
              </a:rPr>
              <a:t>become tired of beautiful pictures or scenes and ears are deadened by even the sweetest music in course of time. 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7030A0"/>
                </a:solidFill>
              </a:rPr>
              <a:t>The </a:t>
            </a:r>
            <a:r>
              <a:rPr lang="en-US" dirty="0" smtClean="0">
                <a:solidFill>
                  <a:srgbClr val="7030A0"/>
                </a:solidFill>
              </a:rPr>
              <a:t>Law states that as we have more of a thing the less is the utility we derive from the additional increments of it.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German economist </a:t>
            </a:r>
            <a:r>
              <a:rPr lang="en-US" b="1" i="1" dirty="0" err="1" smtClean="0">
                <a:solidFill>
                  <a:schemeClr val="accent2">
                    <a:lumMod val="75000"/>
                  </a:schemeClr>
                </a:solidFill>
              </a:rPr>
              <a:t>H.H.Gossen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was the first to explain this law. Hence, it is also known as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Gossen’s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first law.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b="1" i="1" dirty="0" smtClean="0">
                <a:solidFill>
                  <a:srgbClr val="FF0000"/>
                </a:solidFill>
              </a:rPr>
              <a:t>Alfred </a:t>
            </a:r>
            <a:r>
              <a:rPr lang="en-US" b="1" i="1" dirty="0" smtClean="0">
                <a:solidFill>
                  <a:srgbClr val="FF0000"/>
                </a:solidFill>
              </a:rPr>
              <a:t>Marshall</a:t>
            </a:r>
            <a:r>
              <a:rPr lang="en-US" dirty="0" smtClean="0">
                <a:solidFill>
                  <a:srgbClr val="FF0000"/>
                </a:solidFill>
              </a:rPr>
              <a:t>, in his book ‘Principles of Economics’ (1890) gave a precise explanation of this law.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b="1" i="1" dirty="0" smtClean="0">
                <a:solidFill>
                  <a:srgbClr val="002060"/>
                </a:solidFill>
              </a:rPr>
              <a:t>“ </a:t>
            </a:r>
            <a:r>
              <a:rPr lang="en-US" b="1" i="1" dirty="0" smtClean="0">
                <a:solidFill>
                  <a:srgbClr val="002060"/>
                </a:solidFill>
              </a:rPr>
              <a:t>The additional benefit which a person derives from a given increase in his stock of a thing diminishes with every increase in the stock that he already has.”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i="1" dirty="0" smtClean="0">
                <a:solidFill>
                  <a:srgbClr val="FF0000"/>
                </a:solidFill>
              </a:rPr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law states that as a person consumes more of any good, the total utility he derives increases but the increase in total utility is not proportionate to the increase in his consumption.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Assumptions of the Law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1. </a:t>
            </a:r>
            <a:r>
              <a:rPr lang="en-US" u="sng" dirty="0" smtClean="0">
                <a:solidFill>
                  <a:srgbClr val="FF0000"/>
                </a:solidFill>
              </a:rPr>
              <a:t>The consumer is rational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err="1" smtClean="0">
                <a:solidFill>
                  <a:srgbClr val="FF0000"/>
                </a:solidFill>
              </a:rPr>
              <a:t>ie</a:t>
            </a:r>
            <a:r>
              <a:rPr lang="en-US" dirty="0" smtClean="0">
                <a:solidFill>
                  <a:srgbClr val="FF0000"/>
                </a:solidFill>
              </a:rPr>
              <a:t>, he aims at </a:t>
            </a:r>
            <a:r>
              <a:rPr lang="en-US" dirty="0" err="1" smtClean="0">
                <a:solidFill>
                  <a:srgbClr val="FF0000"/>
                </a:solidFill>
              </a:rPr>
              <a:t>maximisation</a:t>
            </a:r>
            <a:r>
              <a:rPr lang="en-US" dirty="0" smtClean="0">
                <a:solidFill>
                  <a:srgbClr val="FF0000"/>
                </a:solidFill>
              </a:rPr>
              <a:t> of his utility and satisfaction subject to his limited income.</a:t>
            </a:r>
          </a:p>
          <a:p>
            <a:pPr>
              <a:buNone/>
            </a:pPr>
            <a:r>
              <a:rPr lang="en-US" dirty="0" smtClean="0"/>
              <a:t>2.	 </a:t>
            </a:r>
            <a:r>
              <a:rPr lang="en-US" dirty="0" smtClean="0">
                <a:solidFill>
                  <a:srgbClr val="C00000"/>
                </a:solidFill>
              </a:rPr>
              <a:t>All units of the commodity should be </a:t>
            </a:r>
            <a:r>
              <a:rPr lang="en-US" u="sng" dirty="0" smtClean="0">
                <a:solidFill>
                  <a:srgbClr val="C00000"/>
                </a:solidFill>
              </a:rPr>
              <a:t>homogeneous</a:t>
            </a:r>
            <a:r>
              <a:rPr lang="en-US" dirty="0" smtClean="0">
                <a:solidFill>
                  <a:srgbClr val="C00000"/>
                </a:solidFill>
              </a:rPr>
              <a:t> in size and quantity.</a:t>
            </a:r>
          </a:p>
          <a:p>
            <a:pPr marL="514350" indent="-514350">
              <a:buAutoNum type="arabicPeriod" startAt="3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There should </a:t>
            </a: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no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 be any </a:t>
            </a: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time lag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 the consumption of the successive units of the commodity.</a:t>
            </a:r>
          </a:p>
          <a:p>
            <a:pPr marL="514350" indent="-514350">
              <a:buAutoNum type="arabicPeriod" startAt="3"/>
            </a:pPr>
            <a:r>
              <a:rPr lang="en-US" dirty="0" smtClean="0">
                <a:solidFill>
                  <a:srgbClr val="00B050"/>
                </a:solidFill>
              </a:rPr>
              <a:t>The </a:t>
            </a:r>
            <a:r>
              <a:rPr lang="en-US" u="sng" dirty="0" smtClean="0">
                <a:solidFill>
                  <a:srgbClr val="00B050"/>
                </a:solidFill>
              </a:rPr>
              <a:t>Habits, Tastes, Income and Fashion </a:t>
            </a:r>
            <a:r>
              <a:rPr lang="en-US" dirty="0" smtClean="0">
                <a:solidFill>
                  <a:srgbClr val="00B050"/>
                </a:solidFill>
              </a:rPr>
              <a:t>of the consumer should remain constant.</a:t>
            </a:r>
          </a:p>
          <a:p>
            <a:pPr marL="514350" indent="-514350">
              <a:buAutoNum type="arabicPeriod" startAt="3"/>
            </a:pPr>
            <a:r>
              <a:rPr lang="en-US" dirty="0" smtClean="0">
                <a:solidFill>
                  <a:srgbClr val="0070C0"/>
                </a:solidFill>
              </a:rPr>
              <a:t>There should not be any change in the price of the commodity and </a:t>
            </a:r>
            <a:r>
              <a:rPr lang="en-US" u="sng" dirty="0" smtClean="0">
                <a:solidFill>
                  <a:srgbClr val="0070C0"/>
                </a:solidFill>
              </a:rPr>
              <a:t>related commodities.</a:t>
            </a:r>
          </a:p>
          <a:p>
            <a:pPr marL="514350" indent="-514350">
              <a:buAutoNum type="arabicPeriod" startAt="3"/>
            </a:pPr>
            <a:r>
              <a:rPr lang="en-US" dirty="0" smtClean="0">
                <a:solidFill>
                  <a:srgbClr val="7030A0"/>
                </a:solidFill>
              </a:rPr>
              <a:t>Utility is </a:t>
            </a:r>
            <a:r>
              <a:rPr lang="en-US" u="sng" dirty="0" smtClean="0">
                <a:solidFill>
                  <a:srgbClr val="7030A0"/>
                </a:solidFill>
              </a:rPr>
              <a:t>measurable in cardinal numbers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