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4" r:id="rId11"/>
    <p:sldId id="353" r:id="rId12"/>
    <p:sldId id="355" r:id="rId13"/>
    <p:sldId id="356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459" r:id="rId24"/>
    <p:sldId id="368" r:id="rId25"/>
    <p:sldId id="369" r:id="rId26"/>
    <p:sldId id="370" r:id="rId27"/>
    <p:sldId id="3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r2vSYpmEQ2mN4HsvAH1wg==" hashData="TvwlNnfjJ2OC9+pCQvPn3X2uOU93IdegkxcMK7qIZ/nKNwxbAvXoHOPpg5owzHBkIPozuWqzpe3X3elyDZp7F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" userId="c4b50ba4606b11ae" providerId="LiveId" clId="{5B5D30CA-ED6C-432D-9DD7-653E50313298}"/>
    <pc:docChg chg="addSld delSld modSld">
      <pc:chgData name="S R" userId="c4b50ba4606b11ae" providerId="LiveId" clId="{5B5D30CA-ED6C-432D-9DD7-653E50313298}" dt="2023-11-17T15:12:37.431" v="4" actId="47"/>
      <pc:docMkLst>
        <pc:docMk/>
      </pc:docMkLst>
      <pc:sldChg chg="add">
        <pc:chgData name="S R" userId="c4b50ba4606b11ae" providerId="LiveId" clId="{5B5D30CA-ED6C-432D-9DD7-653E50313298}" dt="2023-11-17T14:58:40.029" v="3"/>
        <pc:sldMkLst>
          <pc:docMk/>
          <pc:sldMk cId="2929564661" sldId="256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9400744" sldId="25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435240009" sldId="25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77375445" sldId="25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689158296" sldId="26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463044627" sldId="26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587454429" sldId="26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4248486886" sldId="26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35821408" sldId="27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174582322" sldId="271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442195707" sldId="272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71129269" sldId="273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016739242" sldId="274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067655922" sldId="275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705491483" sldId="276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949602851" sldId="27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750272845" sldId="27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623729377" sldId="27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23468373" sldId="28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4203565127" sldId="281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724695649" sldId="28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414269954" sldId="302"/>
        </pc:sldMkLst>
      </pc:sldChg>
      <pc:sldChg chg="modSp del mod">
        <pc:chgData name="S R" userId="c4b50ba4606b11ae" providerId="LiveId" clId="{5B5D30CA-ED6C-432D-9DD7-653E50313298}" dt="2023-11-17T15:12:37.431" v="4" actId="47"/>
        <pc:sldMkLst>
          <pc:docMk/>
          <pc:sldMk cId="3477551197" sldId="303"/>
        </pc:sldMkLst>
        <pc:spChg chg="mod">
          <ac:chgData name="S R" userId="c4b50ba4606b11ae" providerId="LiveId" clId="{5B5D30CA-ED6C-432D-9DD7-653E50313298}" dt="2023-11-17T14:57:11.056" v="2" actId="20577"/>
          <ac:spMkLst>
            <pc:docMk/>
            <pc:sldMk cId="3477551197" sldId="303"/>
            <ac:spMk id="2" creationId="{96F122BC-68CA-12F2-F528-E5F7F02E840B}"/>
          </ac:spMkLst>
        </pc:spChg>
        <pc:spChg chg="mod">
          <ac:chgData name="S R" userId="c4b50ba4606b11ae" providerId="LiveId" clId="{5B5D30CA-ED6C-432D-9DD7-653E50313298}" dt="2023-11-17T14:57:08.300" v="1" actId="20577"/>
          <ac:spMkLst>
            <pc:docMk/>
            <pc:sldMk cId="3477551197" sldId="303"/>
            <ac:spMk id="3" creationId="{52E10796-2270-5A57-1DEA-E7C4DFE5FCD5}"/>
          </ac:spMkLst>
        </pc:spChg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546710751" sldId="30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73971200" sldId="30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070092767" sldId="30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42299906" sldId="30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00471884" sldId="30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531818392" sldId="30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02878504" sldId="31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64575174" sldId="31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45050798" sldId="31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73844294" sldId="31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78310296" sldId="31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188409773" sldId="31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14981665" sldId="31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8342026" sldId="31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36702505" sldId="31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91625698" sldId="31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082074514" sldId="32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007346893" sldId="32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50691278" sldId="32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4005043796" sldId="32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22418958" sldId="32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855179478" sldId="32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770412268" sldId="32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816691933" sldId="32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465365668" sldId="32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70913850" sldId="33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235094566" sldId="33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868826358" sldId="33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92195744" sldId="33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66622812" sldId="33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51856982" sldId="33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70548511" sldId="33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61022502" sldId="33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014830193" sldId="33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984803272" sldId="33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60067516" sldId="34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792059553" sldId="34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650483691" sldId="34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701533673" sldId="34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042986934" sldId="34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423241627" sldId="345"/>
        </pc:sldMkLst>
      </pc:sldChg>
    </pc:docChg>
  </pc:docChgLst>
  <pc:docChgLst>
    <pc:chgData name="S R" userId="c4b50ba4606b11ae" providerId="LiveId" clId="{B80EF0B9-67F9-4588-92E9-AB9FF90FBD61}"/>
    <pc:docChg chg="addSld delSld modSld">
      <pc:chgData name="S R" userId="c4b50ba4606b11ae" providerId="LiveId" clId="{B80EF0B9-67F9-4588-92E9-AB9FF90FBD61}" dt="2023-12-19T07:28:19.004" v="4" actId="47"/>
      <pc:docMkLst>
        <pc:docMk/>
      </pc:docMkLst>
      <pc:sldChg chg="del">
        <pc:chgData name="S R" userId="c4b50ba4606b11ae" providerId="LiveId" clId="{B80EF0B9-67F9-4588-92E9-AB9FF90FBD61}" dt="2023-12-19T06:50:36.068" v="2" actId="47"/>
        <pc:sldMkLst>
          <pc:docMk/>
          <pc:sldMk cId="2929564661" sldId="256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9400744" sldId="257"/>
        </pc:sldMkLst>
      </pc:sldChg>
      <pc:sldChg chg="new del">
        <pc:chgData name="S R" userId="c4b50ba4606b11ae" providerId="LiveId" clId="{B80EF0B9-67F9-4588-92E9-AB9FF90FBD61}" dt="2023-12-19T07:28:19.004" v="4" actId="47"/>
        <pc:sldMkLst>
          <pc:docMk/>
          <pc:sldMk cId="3761621372" sldId="257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435240009" sldId="258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377375445" sldId="259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689158296" sldId="260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463044627" sldId="267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587454429" sldId="268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4248486886" sldId="269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35821408" sldId="270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174582322" sldId="271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442195707" sldId="272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371129269" sldId="273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016739242" sldId="274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067655922" sldId="275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705491483" sldId="276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949602851" sldId="277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750272845" sldId="278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623729377" sldId="279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323468373" sldId="280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4203565127" sldId="281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724695649" sldId="28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782635499" sldId="306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909376536" sldId="32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689823706" sldId="323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2140208421" sldId="327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630905368" sldId="329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985744350" sldId="330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839464312" sldId="331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211157702" sldId="33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304399006" sldId="333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910644163" sldId="334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207177187" sldId="335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2594123050" sldId="336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146227643" sldId="337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959850036" sldId="338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2821006276" sldId="339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291328412" sldId="34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149956106" sldId="343"/>
        </pc:sldMkLst>
      </pc:sldChg>
    </pc:docChg>
  </pc:docChgLst>
  <pc:docChgLst>
    <pc:chgData name="S R" userId="c4b50ba4606b11ae" providerId="LiveId" clId="{3639768B-FD0B-49F4-B270-83717FA4ACF4}"/>
    <pc:docChg chg="addSld delSld modSld">
      <pc:chgData name="S R" userId="c4b50ba4606b11ae" providerId="LiveId" clId="{3639768B-FD0B-49F4-B270-83717FA4ACF4}" dt="2023-12-19T07:29:45.124" v="4" actId="47"/>
      <pc:docMkLst>
        <pc:docMk/>
      </pc:docMkLst>
      <pc:sldChg chg="del">
        <pc:chgData name="S R" userId="c4b50ba4606b11ae" providerId="LiveId" clId="{3639768B-FD0B-49F4-B270-83717FA4ACF4}" dt="2023-12-19T07:29:15.044" v="2" actId="47"/>
        <pc:sldMkLst>
          <pc:docMk/>
          <pc:sldMk cId="3782635499" sldId="306"/>
        </pc:sldMkLst>
      </pc:sldChg>
      <pc:sldChg chg="new del">
        <pc:chgData name="S R" userId="c4b50ba4606b11ae" providerId="LiveId" clId="{3639768B-FD0B-49F4-B270-83717FA4ACF4}" dt="2023-12-19T07:29:45.124" v="4" actId="47"/>
        <pc:sldMkLst>
          <pc:docMk/>
          <pc:sldMk cId="1222900083" sldId="307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909376536" sldId="322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689823706" sldId="323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2140208421" sldId="327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630905368" sldId="329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985744350" sldId="330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839464312" sldId="331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211157702" sldId="332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304399006" sldId="333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910644163" sldId="334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207177187" sldId="335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2594123050" sldId="336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146227643" sldId="337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959850036" sldId="338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2821006276" sldId="339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291328412" sldId="342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149956106" sldId="343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557431967" sldId="344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510836124" sldId="345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327084301" sldId="346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654465813" sldId="347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257947318" sldId="348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956974169" sldId="349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382352078" sldId="350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0858885" sldId="351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249720290" sldId="352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396517665" sldId="353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401439586" sldId="354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423465691" sldId="355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114608373" sldId="356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530274255" sldId="359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692509696" sldId="360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6914434" sldId="361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935375933" sldId="362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307253122" sldId="363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779841436" sldId="364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281928698" sldId="365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50371980" sldId="366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709705147" sldId="367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874833896" sldId="368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81587027" sldId="369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740094931" sldId="370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507397577" sldId="371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157554608" sldId="4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95AF-D90A-2C81-903B-A85E20DC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E8D94-00B9-EEE5-CB45-961799AF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C007-0B68-6131-2F63-7E72C5E6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24F3-440A-7383-55C3-3E2188FC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7905-08F4-5A40-D7A0-D0204317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831-786E-D4FC-E785-3DDAE34D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08AF-EA98-6C79-4F3A-C0FBD169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F5A5-5DCA-5F83-5CAE-711A7EB1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141-9C05-4FFE-E00F-CC775CBD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9E68-6252-E04B-6B4A-89E1F2B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1A5F1-B76F-5C37-F310-282E24937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BD8B-2932-BB50-8A28-5683D86C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6487-90A0-FC68-B808-17C4A33E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621B-C3A2-696A-15C7-0DACF715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2FD8-BA3A-0CF9-FFB4-021CA810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655-8422-B934-E8AF-58EE413B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68B8-F138-4B11-DEC0-291D7B2D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FD53-4EBC-D7BC-83C8-20A9359E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96DF-BB63-FC93-9888-F2875D0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5968-942F-15EE-506F-65970DC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4D3-062C-981B-B095-B7ED37B0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0861-F003-F6E3-BC6C-7CA62B59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6636-3A2A-0463-4D1D-9AAD3EC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B2EA-31B6-17E4-6631-6B58DA67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31D-E946-6E48-C963-F440741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D6E-C5EA-0DD3-76B3-D62C2591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2E3C-5C13-F722-127B-1306FDBA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742BC-D12C-BC8A-5BC3-5747C667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98FF-F9AE-673A-84FC-D65146EE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CB79-06E1-6B49-3B51-22913B4A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E59A2-C2EE-A06E-2420-EC329C72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4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6FFF-B657-5AD5-7DEA-D7148BB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BAAB-01A0-A5C6-E91B-A337E695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0FEAB-6F53-B108-B60C-DD12A350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BF0D7-5371-B037-F278-F1AFA088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A484F-42BD-4ECA-644A-10E118F6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A367A-E8A9-12C9-040D-1EDCB96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B7B57-1B3D-B604-00F2-E33ED1F7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E2184-7C7A-A48D-4146-B37748AA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184A-B921-E6BF-E7C4-1E797845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400A5-E589-F66D-1061-A9D1EF6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8671D-F136-151B-3CB6-3EC6AC2D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CC0A-DD3A-B9A7-63A4-D17E762B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9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F4216-CBB5-FAAD-CB9C-E0FDE93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82963-221E-A894-2FB6-8D86926A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F34E-D561-057E-4AE3-DA5EB63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6B8-A6EC-230E-3635-0275C53A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6551-CB85-7AB9-8EF2-8D89E196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6A82-DC9A-9E22-829E-08446067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9836-09DA-8E8E-C7EB-6A88AB27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2D738-FB07-4A80-0AF4-3FA9D8F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45C6-9644-F2E0-C0BC-3807A6A0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18AC-33F1-B4CF-8780-FB98408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E166-BA00-08D3-5287-74DD1E876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99009-8891-065A-2BC3-AF24E314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13F2-024E-B880-A6F9-1A5609A7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2C04-BBC9-82C7-4BDA-5ED4DE09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B5DC-132B-FB46-E3EA-36AF5FD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48E41A-452B-41BC-342B-E00B7748DE4C}"/>
              </a:ext>
            </a:extLst>
          </p:cNvPr>
          <p:cNvSpPr txBox="1"/>
          <p:nvPr userDrawn="1"/>
        </p:nvSpPr>
        <p:spPr>
          <a:xfrm rot="20193259">
            <a:off x="483576" y="2910254"/>
            <a:ext cx="11447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PROFESSOR-ECE, GCEK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ronicspost.com/pulse-code-modulation-pcm-syste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A0C-D807-B761-8C9B-8390A881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DPCM (DIFFERENTIAL PCM)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6245-C298-A21D-26EF-8C0507EB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1253331"/>
            <a:ext cx="10515600" cy="5378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Reason to use DPCM </a:t>
            </a:r>
          </a:p>
          <a:p>
            <a:pPr algn="just"/>
            <a:r>
              <a:rPr lang="en-US" sz="3200" dirty="0"/>
              <a:t>T</a:t>
            </a:r>
            <a:r>
              <a:rPr lang="en-US" sz="3200" b="0" i="0" dirty="0">
                <a:effectLst/>
              </a:rPr>
              <a:t>he samples of a signal are highly correlated with each other. This is due to the fact that any signal does not change fast.  Which means , its value from present sample to next sample does not vary by a large amount.</a:t>
            </a:r>
          </a:p>
          <a:p>
            <a:pPr algn="just" fontAlgn="base"/>
            <a:r>
              <a:rPr lang="en-US" sz="3200" dirty="0"/>
              <a:t>T</a:t>
            </a:r>
            <a:r>
              <a:rPr lang="en-US" sz="3200" b="0" i="0" dirty="0">
                <a:effectLst/>
              </a:rPr>
              <a:t>he adjacent samples of the signal carry the same information with a little difference.</a:t>
            </a:r>
          </a:p>
          <a:p>
            <a:pPr algn="just" fontAlgn="base"/>
            <a:r>
              <a:rPr lang="en-US" sz="3200" b="0" i="0" dirty="0">
                <a:effectLst/>
              </a:rPr>
              <a:t>When these samples are encoded by a standard </a:t>
            </a:r>
            <a:r>
              <a:rPr lang="en-US" sz="32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PCM</a:t>
            </a:r>
            <a:r>
              <a:rPr lang="en-US" sz="3200" b="0" i="0" dirty="0">
                <a:effectLst/>
              </a:rPr>
              <a:t> system, the resulting encoded signal contains some redundant information.</a:t>
            </a:r>
          </a:p>
          <a:p>
            <a:pPr marL="0" indent="0">
              <a:buNone/>
            </a:pP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355743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85EA-2E37-8329-5634-F97ED7C2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8C84-E4F5-F7B9-7941-C67857DC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Hence the quantized version of s/g </a:t>
            </a:r>
            <a:r>
              <a:rPr lang="en-US" sz="3600" dirty="0" err="1"/>
              <a:t>x</a:t>
            </a:r>
            <a:r>
              <a:rPr lang="en-US" sz="3600" baseline="-25000" dirty="0" err="1"/>
              <a:t>q</a:t>
            </a:r>
            <a:r>
              <a:rPr lang="en-US" sz="3600" dirty="0"/>
              <a:t>(</a:t>
            </a:r>
            <a:r>
              <a:rPr lang="en-US" sz="3600" dirty="0" err="1"/>
              <a:t>nT</a:t>
            </a:r>
            <a:r>
              <a:rPr lang="en-US" sz="3600" baseline="-25000" dirty="0" err="1"/>
              <a:t>s</a:t>
            </a:r>
            <a:r>
              <a:rPr lang="en-US" sz="3600" dirty="0"/>
              <a:t>) is the sum of the original sample value &amp; quantization error q(</a:t>
            </a:r>
            <a:r>
              <a:rPr lang="en-US" sz="3600" dirty="0" err="1"/>
              <a:t>nT</a:t>
            </a:r>
            <a:r>
              <a:rPr lang="en-US" sz="3600" baseline="-25000" dirty="0" err="1"/>
              <a:t>s</a:t>
            </a:r>
            <a:r>
              <a:rPr lang="en-US" sz="3600" dirty="0"/>
              <a:t>). </a:t>
            </a:r>
          </a:p>
          <a:p>
            <a:pPr algn="just"/>
            <a:r>
              <a:rPr lang="en-US" sz="3600" dirty="0"/>
              <a:t>Quantization error can be +</a:t>
            </a:r>
            <a:r>
              <a:rPr lang="en-US" sz="3600" dirty="0" err="1"/>
              <a:t>ve</a:t>
            </a:r>
            <a:r>
              <a:rPr lang="en-US" sz="3600" dirty="0"/>
              <a:t> or –</a:t>
            </a:r>
            <a:r>
              <a:rPr lang="en-US" sz="3600" dirty="0" err="1"/>
              <a:t>ve</a:t>
            </a:r>
            <a:r>
              <a:rPr lang="en-US" sz="3600" dirty="0"/>
              <a:t>.</a:t>
            </a:r>
          </a:p>
          <a:p>
            <a:pPr algn="just"/>
            <a:r>
              <a:rPr lang="en-IN" sz="3600" dirty="0"/>
              <a:t>Thus </a:t>
            </a:r>
            <a:r>
              <a:rPr lang="en-IN" sz="3600" dirty="0" err="1"/>
              <a:t>eqn</a:t>
            </a:r>
            <a:r>
              <a:rPr lang="en-IN" sz="3600" dirty="0"/>
              <a:t> (5) </a:t>
            </a:r>
            <a:r>
              <a:rPr lang="en-IN" sz="3600" dirty="0" err="1"/>
              <a:t>doesnot</a:t>
            </a:r>
            <a:r>
              <a:rPr lang="en-IN" sz="3600" dirty="0"/>
              <a:t> depend on the prediction filter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240143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9BB4-15B5-B059-6F85-DC313EC2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Reception of DPCM Signal</a:t>
            </a:r>
            <a:b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8AC8-DF1C-0935-C6ED-1CF8F24D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b="1" dirty="0"/>
              <a:t>DPCM RECEIVER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4C074-9597-07F4-5606-2FB54CBA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2" y="2768600"/>
            <a:ext cx="8648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1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5B70-668B-089A-1DE4-B89F479E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653773"/>
            <a:ext cx="10515600" cy="5764782"/>
          </a:xfrm>
        </p:spPr>
        <p:txBody>
          <a:bodyPr>
            <a:normAutofit fontScale="92500"/>
          </a:bodyPr>
          <a:lstStyle/>
          <a:p>
            <a:pPr algn="just" fontAlgn="base"/>
            <a:r>
              <a:rPr lang="en-US" sz="3400" b="0" i="0" dirty="0">
                <a:effectLst/>
              </a:rPr>
              <a:t>The decoder first reconstructs the quantized error signal from incoming binary signal.</a:t>
            </a:r>
          </a:p>
          <a:p>
            <a:pPr algn="just" fontAlgn="base"/>
            <a:r>
              <a:rPr lang="en-US" sz="3400" b="0" i="0" dirty="0">
                <a:effectLst/>
              </a:rPr>
              <a:t>The prediction filter output and quantized error signals are summed up to give the quantized version of the original signal.</a:t>
            </a:r>
          </a:p>
          <a:p>
            <a:pPr algn="just" fontAlgn="base"/>
            <a:r>
              <a:rPr lang="en-US" sz="3400" b="0" i="0" dirty="0">
                <a:effectLst/>
              </a:rPr>
              <a:t>Thus the signal at the receiver differs from actual signal by quantization error q(</a:t>
            </a:r>
            <a:r>
              <a:rPr lang="en-US" sz="3400" b="0" i="0" dirty="0" err="1">
                <a:effectLst/>
              </a:rPr>
              <a:t>nT</a:t>
            </a:r>
            <a:r>
              <a:rPr lang="en-US" sz="3400" b="0" i="0" baseline="-25000" dirty="0" err="1">
                <a:effectLst/>
              </a:rPr>
              <a:t>s</a:t>
            </a:r>
            <a:r>
              <a:rPr lang="en-US" sz="3400" b="0" i="0" dirty="0">
                <a:effectLst/>
              </a:rPr>
              <a:t>), which is introduced permanently in the reconstructed signal.</a:t>
            </a:r>
          </a:p>
          <a:p>
            <a:pPr algn="just" fontAlgn="base"/>
            <a:endParaRPr lang="en-US" sz="3400" dirty="0"/>
          </a:p>
          <a:p>
            <a:pPr algn="just" fontAlgn="base"/>
            <a:r>
              <a:rPr lang="en-US" sz="3400" b="0" i="0" dirty="0">
                <a:effectLst/>
              </a:rPr>
              <a:t>Types of predictors used </a:t>
            </a:r>
            <a:r>
              <a:rPr lang="en-US" sz="3400" dirty="0"/>
              <a:t>for DPCM: </a:t>
            </a:r>
          </a:p>
          <a:p>
            <a:pPr marL="571500" indent="-571500" algn="just" fontAlgn="base">
              <a:buFont typeface="+mj-lt"/>
              <a:buAutoNum type="romanLcPeriod"/>
            </a:pPr>
            <a:r>
              <a:rPr lang="en-US" sz="3400" b="0" i="0">
                <a:effectLst/>
              </a:rPr>
              <a:t>One-tap </a:t>
            </a:r>
            <a:r>
              <a:rPr lang="en-US" sz="3400" b="0" i="0" dirty="0">
                <a:effectLst/>
              </a:rPr>
              <a:t>predictors</a:t>
            </a:r>
          </a:p>
          <a:p>
            <a:pPr marL="571500" indent="-571500" algn="just" fontAlgn="base">
              <a:buFont typeface="+mj-lt"/>
              <a:buAutoNum type="romanLcPeriod"/>
            </a:pPr>
            <a:r>
              <a:rPr lang="en-US" sz="3400" dirty="0"/>
              <a:t>N-tap predictors</a:t>
            </a:r>
            <a:endParaRPr lang="en-US" sz="3400" b="0" i="0" dirty="0">
              <a:effectLst/>
            </a:endParaRPr>
          </a:p>
          <a:p>
            <a:pPr algn="just"/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42346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D9D7-3818-DD46-9DDF-1EB023FD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Advantages of DPCM</a:t>
            </a:r>
            <a:b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4E9F-52B2-6C0A-AB2C-C3BC0B80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3600" b="0" i="0" dirty="0">
                <a:effectLst/>
              </a:rPr>
              <a:t>As the difference between x(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dirty="0">
                <a:effectLst/>
              </a:rPr>
              <a:t>) and xˆ(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dirty="0">
                <a:effectLst/>
              </a:rPr>
              <a:t>) is being encoded and transmitted by the DPCM technique, a small difference voltage is to be quantized and encoded.</a:t>
            </a:r>
          </a:p>
          <a:p>
            <a:pPr algn="just" fontAlgn="base">
              <a:buFont typeface="+mj-lt"/>
              <a:buAutoNum type="arabicPeriod"/>
            </a:pPr>
            <a:r>
              <a:rPr lang="en-US" sz="3600" b="0" i="0" dirty="0">
                <a:effectLst/>
              </a:rPr>
              <a:t>This will require less number of quantization levels and hence less number of bits to represent them.</a:t>
            </a:r>
          </a:p>
          <a:p>
            <a:pPr algn="just" fontAlgn="base">
              <a:buFont typeface="+mj-lt"/>
              <a:buAutoNum type="arabicPeriod"/>
            </a:pPr>
            <a:r>
              <a:rPr lang="en-US" sz="3600" b="0" i="0" dirty="0">
                <a:effectLst/>
              </a:rPr>
              <a:t>Thus signaling rate and bandwidth of a DPCM  system will be less than that of PCM.</a:t>
            </a:r>
          </a:p>
          <a:p>
            <a:pPr algn="just" fontAlgn="base"/>
            <a:endParaRPr lang="en-US" sz="3600" b="0" i="0" dirty="0">
              <a:effectLst/>
            </a:endParaRP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1460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B239-D1A9-6479-4758-F7716C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LINEAR PREDICTION</a:t>
            </a:r>
            <a:endParaRPr lang="en-IN" sz="6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1306-095F-006B-9908-EC193EAF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In linear prediction, the future values of a discrete time signals are estimated as a linear function of previous samples. </a:t>
            </a:r>
          </a:p>
          <a:p>
            <a:pPr algn="just"/>
            <a:r>
              <a:rPr lang="en-US" sz="3600" dirty="0"/>
              <a:t>It is a method used to reduce the BW required to transmit PCM pulses.  </a:t>
            </a:r>
          </a:p>
          <a:p>
            <a:pPr algn="just"/>
            <a:r>
              <a:rPr lang="en-US" sz="3600" dirty="0"/>
              <a:t>It is widely used in speech communications over mobile  channels, channel prediction, stock market prediction &amp; many other applications.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3027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8C8B-2462-1A9B-8586-BA41F6C2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PREDICTION FILTER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24B7C-77E1-11F1-C7C1-DC4F5A9C3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8" y="2474779"/>
            <a:ext cx="10892402" cy="3544282"/>
          </a:xfrm>
        </p:spPr>
      </p:pic>
    </p:spTree>
    <p:extLst>
      <p:ext uri="{BB962C8B-B14F-4D97-AF65-F5344CB8AC3E}">
        <p14:creationId xmlns:p14="http://schemas.microsoft.com/office/powerpoint/2010/main" val="369250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437CE-1AEB-DE44-0457-C92ECFF51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3913" y="769182"/>
                <a:ext cx="10889202" cy="563161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600" dirty="0">
                    <a:solidFill>
                      <a:srgbClr val="0070C0"/>
                    </a:solidFill>
                  </a:rPr>
                  <a:t>Tapped delay line filter used as prediction filter</a:t>
                </a:r>
              </a:p>
              <a:p>
                <a:pPr algn="just"/>
                <a:r>
                  <a:rPr lang="en-US" sz="3600" dirty="0"/>
                  <a:t>Future samples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3600" dirty="0"/>
                  <a:t>n] of a discrete s/g can be predicted from the present samples of the discrete signals by passing x[n] into linear prediction filter shown above. </a:t>
                </a:r>
              </a:p>
              <a:p>
                <a:pPr algn="just"/>
                <a:r>
                  <a:rPr lang="en-US" sz="3600" dirty="0"/>
                  <a:t>Block containing z</a:t>
                </a:r>
                <a:r>
                  <a:rPr lang="en-US" sz="3600" baseline="30000" dirty="0"/>
                  <a:t>-1</a:t>
                </a:r>
                <a:r>
                  <a:rPr lang="en-US" sz="3600" dirty="0"/>
                  <a:t> is the delay element.</a:t>
                </a:r>
              </a:p>
              <a:p>
                <a:pPr algn="just"/>
                <a:r>
                  <a:rPr lang="en-US" sz="3600" dirty="0"/>
                  <a:t>w is the weights which defines the response of your filter.</a:t>
                </a:r>
              </a:p>
              <a:p>
                <a:pPr algn="just"/>
                <a:r>
                  <a:rPr lang="en-US" sz="3600" dirty="0"/>
                  <a:t>When s/g passes thru </a:t>
                </a:r>
                <a:r>
                  <a:rPr lang="en-US" sz="3600" dirty="0" err="1"/>
                  <a:t>frst</a:t>
                </a:r>
                <a:r>
                  <a:rPr lang="en-US" sz="3600" dirty="0"/>
                  <a:t> delay element, we get x[n-1]</a:t>
                </a:r>
              </a:p>
              <a:p>
                <a:pPr algn="just"/>
                <a:r>
                  <a:rPr lang="en-US" sz="3600" dirty="0"/>
                  <a:t>Similarly passing thru </a:t>
                </a:r>
                <a:r>
                  <a:rPr lang="en-US" sz="3600" dirty="0" err="1"/>
                  <a:t>p</a:t>
                </a:r>
                <a:r>
                  <a:rPr lang="en-US" sz="3600" baseline="30000" dirty="0" err="1"/>
                  <a:t>th</a:t>
                </a:r>
                <a:r>
                  <a:rPr lang="en-US" sz="3600" dirty="0"/>
                  <a:t> delay element -----x[n-p]</a:t>
                </a: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437CE-1AEB-DE44-0457-C92ECFF5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913" y="769182"/>
                <a:ext cx="10889202" cy="5631617"/>
              </a:xfrm>
              <a:blipFill>
                <a:blip r:embed="rId2"/>
                <a:stretch>
                  <a:fillRect l="-1512" t="-2597" r="-1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64A79-E21B-5B39-BAB5-ABAA7895A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3913" y="760304"/>
                <a:ext cx="10515600" cy="563161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The equation that describes the process is given by (convolution)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3600" b="1" dirty="0">
                    <a:solidFill>
                      <a:srgbClr val="FF0000"/>
                    </a:solidFill>
                  </a:rPr>
                  <a:t>n]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  <m:e>
                        <m:r>
                          <m:rPr>
                            <m:nor/>
                          </m:rPr>
                          <a:rPr lang="en-IN" sz="3600" b="1" dirty="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IN" sz="3600" b="1" baseline="-25000" dirty="0">
                            <a:solidFill>
                              <a:srgbClr val="FF0000"/>
                            </a:solidFill>
                          </a:rPr>
                          <m:t>k</m:t>
                        </m:r>
                      </m:e>
                    </m:nary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IN" sz="3600" dirty="0"/>
                  <a:t>Where p is the no. of unit delay elements which is called the </a:t>
                </a:r>
                <a:r>
                  <a:rPr lang="en-IN" sz="3600" dirty="0">
                    <a:solidFill>
                      <a:srgbClr val="0070C0"/>
                    </a:solidFill>
                  </a:rPr>
                  <a:t>prediction order</a:t>
                </a:r>
                <a:r>
                  <a:rPr lang="en-IN" sz="3600" dirty="0"/>
                  <a:t>.</a:t>
                </a:r>
              </a:p>
              <a:p>
                <a:pPr marL="0" indent="0" algn="just">
                  <a:buNone/>
                </a:pPr>
                <a:r>
                  <a:rPr lang="en-IN" sz="3600" dirty="0"/>
                  <a:t>w represents </a:t>
                </a:r>
                <a:r>
                  <a:rPr lang="en-IN" sz="3600" dirty="0">
                    <a:solidFill>
                      <a:srgbClr val="0070C0"/>
                    </a:solidFill>
                  </a:rPr>
                  <a:t>weights</a:t>
                </a:r>
                <a:r>
                  <a:rPr lang="en-IN" sz="3600" dirty="0"/>
                  <a:t> of the taps.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64A79-E21B-5B39-BAB5-ABAA7895A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913" y="760304"/>
                <a:ext cx="10515600" cy="5631617"/>
              </a:xfrm>
              <a:blipFill>
                <a:blip r:embed="rId2"/>
                <a:stretch>
                  <a:fillRect l="-1739" t="-2706" r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37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BAA5-7776-FE65-17B5-4DBA85EF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Design of Linear predictor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C653A-1521-ECA7-B2A7-50E908682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58383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>
                    <a:solidFill>
                      <a:srgbClr val="FF0000"/>
                    </a:solidFill>
                  </a:rPr>
                  <a:t>Prediction error </a:t>
                </a:r>
                <a:r>
                  <a:rPr lang="en-US" sz="3600" dirty="0"/>
                  <a:t>e[n] = x[n]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3600" dirty="0"/>
                  <a:t>n]</a:t>
                </a:r>
              </a:p>
              <a:p>
                <a:pPr algn="just"/>
                <a:r>
                  <a:rPr lang="en-US" sz="3600" dirty="0">
                    <a:solidFill>
                      <a:srgbClr val="0070C0"/>
                    </a:solidFill>
                  </a:rPr>
                  <a:t>How many filter taps are required?</a:t>
                </a:r>
              </a:p>
              <a:p>
                <a:pPr algn="just"/>
                <a:r>
                  <a:rPr lang="en-US" sz="3600" dirty="0"/>
                  <a:t>The design objective is to choose the filter coefficients w</a:t>
                </a:r>
                <a:r>
                  <a:rPr lang="en-US" sz="3600" baseline="-25000" dirty="0"/>
                  <a:t>1, ….., </a:t>
                </a:r>
                <a:r>
                  <a:rPr lang="en-US" sz="3600" dirty="0"/>
                  <a:t>w</a:t>
                </a:r>
                <a:r>
                  <a:rPr lang="en-US" sz="3600" baseline="-25000" dirty="0"/>
                  <a:t>p</a:t>
                </a:r>
                <a:r>
                  <a:rPr lang="en-US" sz="3600" dirty="0"/>
                  <a:t> so as to minimize the mean square error </a:t>
                </a:r>
              </a:p>
              <a:p>
                <a:pPr marL="0" indent="0" algn="ctr"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J = E[e</a:t>
                </a:r>
                <a:r>
                  <a:rPr lang="en-US" sz="36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3600" dirty="0">
                    <a:solidFill>
                      <a:srgbClr val="FF0000"/>
                    </a:solidFill>
                  </a:rPr>
                  <a:t>[n]]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Substitute value of e[n] in this </a:t>
                </a:r>
                <a:r>
                  <a:rPr lang="en-US" sz="3600" dirty="0" err="1"/>
                  <a:t>eqn</a:t>
                </a:r>
                <a:r>
                  <a:rPr lang="en-US" sz="3600" dirty="0"/>
                  <a:t>, we get 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J = E[ x</a:t>
                </a:r>
                <a:r>
                  <a:rPr lang="en-US" sz="3600" baseline="30000" dirty="0"/>
                  <a:t>2</a:t>
                </a:r>
                <a:r>
                  <a:rPr lang="en-US" sz="3600" dirty="0"/>
                  <a:t>[n] -2x[n]</a:t>
                </a:r>
                <a:r>
                  <a:rPr lang="en-US" sz="3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3600" dirty="0"/>
                  <a:t>n]+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60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3600" dirty="0"/>
                  <a:t>n])</a:t>
                </a:r>
                <a:r>
                  <a:rPr lang="en-US" sz="3600" baseline="30000" dirty="0"/>
                  <a:t>2</a:t>
                </a:r>
                <a:r>
                  <a:rPr lang="en-US" sz="3600" dirty="0"/>
                  <a:t>] </a:t>
                </a: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C653A-1521-ECA7-B2A7-50E908682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58383" cy="4351338"/>
              </a:xfrm>
              <a:blipFill>
                <a:blip r:embed="rId2"/>
                <a:stretch>
                  <a:fillRect l="-1715" t="-3361" r="-1715" b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25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BE80F2-5D52-A791-6A15-C389D196A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84429" y="681037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b="1" dirty="0">
                    <a:solidFill>
                      <a:srgbClr val="FF0000"/>
                    </a:solidFill>
                  </a:rPr>
                  <a:t>J </a:t>
                </a:r>
                <a:r>
                  <a:rPr lang="en-US" sz="4400" dirty="0">
                    <a:solidFill>
                      <a:srgbClr val="FF0000"/>
                    </a:solidFill>
                  </a:rPr>
                  <a:t>= E[ x</a:t>
                </a:r>
                <a:r>
                  <a:rPr lang="en-US" sz="44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4400" dirty="0">
                    <a:solidFill>
                      <a:srgbClr val="FF0000"/>
                    </a:solidFill>
                  </a:rPr>
                  <a:t>[n]] -2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m:rPr>
                            <m:nor/>
                          </m:rPr>
                          <a:rPr lang="en-IN" sz="4400" dirty="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IN" sz="4400" baseline="-25000" dirty="0">
                            <a:solidFill>
                              <a:srgbClr val="FF0000"/>
                            </a:solidFill>
                          </a:rPr>
                          <m:t>k</m:t>
                        </m:r>
                      </m:e>
                    </m:nary>
                    <m:r>
                      <a:rPr lang="en-US" sz="4400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4400" dirty="0">
                    <a:solidFill>
                      <a:srgbClr val="FF0000"/>
                    </a:solidFill>
                  </a:rPr>
                  <a:t> </a:t>
                </a:r>
                <a:r>
                  <a:rPr lang="en-US" sz="4400" dirty="0">
                    <a:solidFill>
                      <a:srgbClr val="FF0000"/>
                    </a:solidFill>
                  </a:rPr>
                  <a:t>x[n]] +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4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IN" sz="4400" dirty="0">
                                <a:solidFill>
                                  <a:srgbClr val="FF0000"/>
                                </a:solidFill>
                              </a:rPr>
                              <m:t>w</m:t>
                            </m:r>
                            <m:r>
                              <a:rPr lang="en-US" sz="44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IN" sz="4400" dirty="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IN" sz="4400" baseline="-25000" dirty="0">
                            <a:solidFill>
                              <a:srgbClr val="FF0000"/>
                            </a:solidFill>
                          </a:rPr>
                          <m:t>k</m:t>
                        </m:r>
                      </m:e>
                    </m:nary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4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4400" dirty="0">
                    <a:solidFill>
                      <a:srgbClr val="FF0000"/>
                    </a:solidFill>
                  </a:rPr>
                  <a:t> ]</a:t>
                </a:r>
                <a:br>
                  <a:rPr lang="en-IN" sz="4400" dirty="0">
                    <a:solidFill>
                      <a:srgbClr val="FF0000"/>
                    </a:solidFill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BE80F2-5D52-A791-6A15-C389D196A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84429" y="681037"/>
                <a:ext cx="10515600" cy="1325563"/>
              </a:xfrm>
              <a:blipFill>
                <a:blip r:embed="rId2"/>
                <a:stretch>
                  <a:fillRect l="-2029" t="-36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DC0F6-F2D8-D9F9-BE6B-E39FCBC06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66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If the </a:t>
                </a:r>
                <a:r>
                  <a:rPr lang="en-US" sz="3600" dirty="0" err="1"/>
                  <a:t>i</a:t>
                </a:r>
                <a:r>
                  <a:rPr lang="en-US" sz="3600" dirty="0"/>
                  <a:t>/p s/g x(t) is a sample function of a stationary process X(t) of zero mean </a:t>
                </a:r>
                <a:r>
                  <a:rPr lang="en-US" sz="3600" dirty="0" err="1"/>
                  <a:t>ie</a:t>
                </a:r>
                <a:r>
                  <a:rPr lang="en-US" sz="3600" dirty="0"/>
                  <a:t>. E[x[n]]=0,  then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3600" baseline="-25000" dirty="0">
                    <a:solidFill>
                      <a:srgbClr val="FF0000"/>
                    </a:solidFill>
                  </a:rPr>
                  <a:t>x</a:t>
                </a:r>
                <a:r>
                  <a:rPr lang="en-IN" sz="36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IN" sz="3600" dirty="0">
                    <a:solidFill>
                      <a:srgbClr val="FF0000"/>
                    </a:solidFill>
                  </a:rPr>
                  <a:t> = </a:t>
                </a:r>
                <a:r>
                  <a:rPr lang="en-US" sz="3600" dirty="0">
                    <a:solidFill>
                      <a:srgbClr val="FF0000"/>
                    </a:solidFill>
                  </a:rPr>
                  <a:t>E[ x</a:t>
                </a:r>
                <a:r>
                  <a:rPr lang="en-US" sz="36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3600" dirty="0">
                    <a:solidFill>
                      <a:srgbClr val="FF0000"/>
                    </a:solidFill>
                  </a:rPr>
                  <a:t>[n]] – (E[x[n]])</a:t>
                </a:r>
                <a:r>
                  <a:rPr lang="en-US" sz="36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3600" baseline="-25000" dirty="0">
                    <a:solidFill>
                      <a:schemeClr val="tx1"/>
                    </a:solidFill>
                  </a:rPr>
                  <a:t>x</a:t>
                </a:r>
                <a:r>
                  <a:rPr lang="en-IN" sz="36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IN" sz="3600" dirty="0">
                    <a:solidFill>
                      <a:schemeClr val="tx1"/>
                    </a:solidFill>
                  </a:rPr>
                  <a:t> = </a:t>
                </a:r>
                <a:r>
                  <a:rPr lang="en-US" sz="3600" dirty="0">
                    <a:solidFill>
                      <a:schemeClr val="tx1"/>
                    </a:solidFill>
                  </a:rPr>
                  <a:t>E[ x</a:t>
                </a:r>
                <a:r>
                  <a:rPr lang="en-US" sz="36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sz="3600" dirty="0">
                    <a:solidFill>
                      <a:schemeClr val="tx1"/>
                    </a:solidFill>
                  </a:rPr>
                  <a:t>[n]]</a:t>
                </a:r>
              </a:p>
              <a:p>
                <a:pPr algn="just"/>
                <a:r>
                  <a:rPr lang="en-US" sz="3600" dirty="0"/>
                  <a:t>The term </a:t>
                </a:r>
                <a:r>
                  <a:rPr lang="en-US" sz="3600" dirty="0">
                    <a:solidFill>
                      <a:srgbClr val="FF0000"/>
                    </a:solidFill>
                  </a:rPr>
                  <a:t>E[x[n]x[n-k]]=R</a:t>
                </a:r>
                <a:r>
                  <a:rPr lang="en-US" sz="3600" baseline="-25000" dirty="0">
                    <a:solidFill>
                      <a:srgbClr val="FF0000"/>
                    </a:solidFill>
                  </a:rPr>
                  <a:t>x</a:t>
                </a:r>
                <a:r>
                  <a:rPr lang="en-US" sz="3600" dirty="0">
                    <a:solidFill>
                      <a:srgbClr val="FF0000"/>
                    </a:solidFill>
                  </a:rPr>
                  <a:t>[k] </a:t>
                </a:r>
                <a:r>
                  <a:rPr lang="en-US" sz="3600" dirty="0"/>
                  <a:t>is the autocorrelation function of x[n].</a:t>
                </a:r>
              </a:p>
              <a:p>
                <a:pPr algn="just"/>
                <a:r>
                  <a:rPr lang="en-US" sz="3600" dirty="0">
                    <a:solidFill>
                      <a:schemeClr val="tx1"/>
                    </a:solidFill>
                  </a:rPr>
                  <a:t>The mean square e</a:t>
                </a:r>
                <a:r>
                  <a:rPr lang="en-US" sz="3600" dirty="0"/>
                  <a:t>rror J can be rewritten as 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IN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DC0F6-F2D8-D9F9-BE6B-E39FCBC06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6600"/>
                <a:ext cx="10515600" cy="4351338"/>
              </a:xfrm>
              <a:blipFill>
                <a:blip r:embed="rId3"/>
                <a:stretch>
                  <a:fillRect l="-1623" t="-3361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4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84AE-4EA7-412C-19A6-087A7D1D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49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</a:rPr>
              <a:t>To process this redundant information and to have a better output, it is a wise decision to take a predicted sampled value, assumed from its previous output and summarize them with the quantized values. Such a process is called as 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Differential PCM.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0836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1E0784-4145-A9C1-51C2-D39FC87CAB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97998" y="1261769"/>
                <a:ext cx="10515600" cy="1325563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+mn-lt"/>
                  </a:rPr>
                  <a:t>J = </a:t>
                </a:r>
                <a14:m>
                  <m:oMath xmlns:m="http://schemas.openxmlformats.org/officeDocument/2006/math">
                    <m:r>
                      <a:rPr lang="en-IN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4000" baseline="-25000" dirty="0">
                    <a:solidFill>
                      <a:srgbClr val="FF0000"/>
                    </a:solidFill>
                    <a:latin typeface="+mn-lt"/>
                  </a:rPr>
                  <a:t>x</a:t>
                </a:r>
                <a:r>
                  <a:rPr lang="en-IN" sz="4000" baseline="30000" dirty="0">
                    <a:solidFill>
                      <a:srgbClr val="FF0000"/>
                    </a:solidFill>
                    <a:latin typeface="+mn-lt"/>
                  </a:rPr>
                  <a:t>2 </a:t>
                </a:r>
                <a:r>
                  <a:rPr lang="en-IN" sz="4000" dirty="0">
                    <a:solidFill>
                      <a:srgbClr val="FF0000"/>
                    </a:solidFill>
                    <a:latin typeface="+mn-lt"/>
                  </a:rPr>
                  <a:t>- </a:t>
                </a:r>
                <a:r>
                  <a:rPr lang="en-US" sz="4000" dirty="0">
                    <a:solidFill>
                      <a:srgbClr val="FF0000"/>
                    </a:solidFill>
                    <a:latin typeface="+mn-lt"/>
                  </a:rPr>
                  <a:t>2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m:rPr>
                            <m:nor/>
                          </m:rPr>
                          <a:rPr lang="en-IN" sz="4000" dirty="0">
                            <a:solidFill>
                              <a:srgbClr val="FF0000"/>
                            </a:solidFill>
                            <a:latin typeface="+mn-lt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IN" sz="4000" baseline="-25000" dirty="0">
                            <a:solidFill>
                              <a:srgbClr val="FF0000"/>
                            </a:solidFill>
                            <a:latin typeface="+mn-lt"/>
                          </a:rPr>
                          <m:t>k</m:t>
                        </m:r>
                      </m:e>
                    </m:nary>
                    <m:r>
                      <a:rPr lang="en-US" sz="40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4000" dirty="0">
                        <a:solidFill>
                          <a:srgbClr val="FF0000"/>
                        </a:solidFill>
                        <a:latin typeface="+mn-lt"/>
                      </a:rPr>
                      <m:t>R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rgbClr val="FF0000"/>
                        </a:solidFill>
                        <a:latin typeface="+mn-lt"/>
                      </a:rPr>
                      <m:t>x</m:t>
                    </m:r>
                    <m:r>
                      <m:rPr>
                        <m:nor/>
                      </m:rPr>
                      <a:rPr lang="en-US" sz="4000" dirty="0">
                        <a:solidFill>
                          <a:srgbClr val="FF0000"/>
                        </a:solidFill>
                        <a:latin typeface="+mn-lt"/>
                      </a:rPr>
                      <m:t>[</m:t>
                    </m:r>
                    <m:r>
                      <m:rPr>
                        <m:nor/>
                      </m:rPr>
                      <a:rPr lang="en-US" sz="4000" dirty="0">
                        <a:solidFill>
                          <a:srgbClr val="FF0000"/>
                        </a:solidFill>
                        <a:latin typeface="+mn-lt"/>
                      </a:rPr>
                      <m:t>k</m:t>
                    </m:r>
                    <m:r>
                      <m:rPr>
                        <m:nor/>
                      </m:rPr>
                      <a:rPr lang="en-US" sz="4000" dirty="0">
                        <a:solidFill>
                          <a:srgbClr val="FF0000"/>
                        </a:solidFill>
                        <a:latin typeface="+mn-lt"/>
                      </a:rPr>
                      <m:t>]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  <a:latin typeface="+mn-lt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IN" sz="4000" dirty="0">
                                <a:solidFill>
                                  <a:srgbClr val="FF0000"/>
                                </a:solidFill>
                                <a:latin typeface="+mn-lt"/>
                              </a:rPr>
                              <m:t>w</m:t>
                            </m:r>
                            <m:r>
                              <a:rPr lang="en-US" sz="40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IN" sz="4000" dirty="0">
                            <a:solidFill>
                              <a:srgbClr val="FF0000"/>
                            </a:solidFill>
                            <a:latin typeface="+mn-lt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IN" sz="4000" baseline="-25000" dirty="0">
                            <a:solidFill>
                              <a:srgbClr val="FF0000"/>
                            </a:solidFill>
                            <a:latin typeface="+mn-lt"/>
                          </a:rPr>
                          <m:t>k</m:t>
                        </m:r>
                      </m:e>
                    </m:nary>
                    <m:r>
                      <m:rPr>
                        <m:nor/>
                      </m:rPr>
                      <a:rPr lang="en-US" sz="4000" dirty="0">
                        <a:solidFill>
                          <a:srgbClr val="FF0000"/>
                        </a:solidFill>
                        <a:latin typeface="+mn-lt"/>
                      </a:rPr>
                      <m:t>R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rgbClr val="FF0000"/>
                        </a:solidFill>
                        <a:latin typeface="+mn-lt"/>
                      </a:rPr>
                      <m:t>x</m:t>
                    </m:r>
                    <m:r>
                      <m:rPr>
                        <m:nor/>
                      </m:rPr>
                      <a:rPr lang="en-US" sz="4000" dirty="0">
                        <a:solidFill>
                          <a:srgbClr val="FF0000"/>
                        </a:solidFill>
                        <a:latin typeface="+mn-lt"/>
                      </a:rPr>
                      <m:t>[</m:t>
                    </m:r>
                    <m:r>
                      <m:rPr>
                        <m:nor/>
                      </m:rPr>
                      <a:rPr lang="en-US" sz="4000" dirty="0">
                        <a:solidFill>
                          <a:srgbClr val="FF0000"/>
                        </a:solidFill>
                        <a:latin typeface="+mn-lt"/>
                      </a:rPr>
                      <m:t>k</m:t>
                    </m:r>
                    <m:r>
                      <m:rPr>
                        <m:nor/>
                      </m:rPr>
                      <a:rPr lang="en-US" sz="4000" b="0" i="0" dirty="0" smtClean="0">
                        <a:solidFill>
                          <a:srgbClr val="FF0000"/>
                        </a:solidFill>
                        <a:latin typeface="+mn-lt"/>
                      </a:rPr>
                      <m:t>−</m:t>
                    </m:r>
                    <m:r>
                      <m:rPr>
                        <m:nor/>
                      </m:rPr>
                      <a:rPr lang="en-US" sz="4000" b="0" i="0" dirty="0" smtClean="0">
                        <a:solidFill>
                          <a:srgbClr val="FF0000"/>
                        </a:solidFill>
                        <a:latin typeface="+mn-lt"/>
                      </a:rPr>
                      <m:t>j</m:t>
                    </m:r>
                    <m:r>
                      <m:rPr>
                        <m:nor/>
                      </m:rPr>
                      <a:rPr lang="en-US" sz="4000" dirty="0">
                        <a:solidFill>
                          <a:srgbClr val="FF0000"/>
                        </a:solidFill>
                        <a:latin typeface="+mn-lt"/>
                      </a:rPr>
                      <m:t>]</m:t>
                    </m:r>
                  </m:oMath>
                </a14:m>
                <a:br>
                  <a:rPr lang="en-IN" sz="4000" dirty="0">
                    <a:solidFill>
                      <a:srgbClr val="FF0000"/>
                    </a:solidFill>
                  </a:rPr>
                </a:br>
                <a:r>
                  <a:rPr lang="en-US" sz="4000" dirty="0"/>
                  <a:t> </a:t>
                </a:r>
                <a:endParaRPr lang="en-IN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1E0784-4145-A9C1-51C2-D39FC87CA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7998" y="1261769"/>
                <a:ext cx="10515600" cy="1325563"/>
              </a:xfrm>
              <a:blipFill>
                <a:blip r:embed="rId2"/>
                <a:stretch>
                  <a:fillRect l="-2087" t="-9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FC934-9DB3-1748-6E29-D49E83A12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98811"/>
                <a:ext cx="10515600" cy="347815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Inorder to find the coefficients which minimize the error, we differentiate J </a:t>
                </a:r>
                <a:r>
                  <a:rPr lang="en-US" sz="3600" dirty="0" err="1"/>
                  <a:t>wrto</a:t>
                </a:r>
                <a:r>
                  <a:rPr lang="en-US" sz="3600" dirty="0"/>
                  <a:t> </a:t>
                </a:r>
                <a:r>
                  <a:rPr lang="en-US" sz="3600" dirty="0" err="1"/>
                  <a:t>w</a:t>
                </a:r>
                <a:r>
                  <a:rPr lang="en-US" sz="3600" baseline="-25000" dirty="0" err="1"/>
                  <a:t>k</a:t>
                </a:r>
                <a:r>
                  <a:rPr lang="en-US" sz="3600" dirty="0"/>
                  <a:t> and equate with 0.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3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FC934-9DB3-1748-6E29-D49E83A12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98811"/>
                <a:ext cx="10515600" cy="3478151"/>
              </a:xfrm>
              <a:blipFill>
                <a:blip r:embed="rId3"/>
                <a:stretch>
                  <a:fillRect l="-1623" t="-4386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92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DF4D-21C0-94A8-16B6-8AD6B2B9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WIENER – HOPF EQUATION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BF02C-5446-2BF9-A0E5-1133843A9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1990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3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/>
                  <a:t>If we apply the derivative to the mean square error J , we get the following eqn.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  <m:e>
                        <m:r>
                          <m:rPr>
                            <m:nor/>
                          </m:rPr>
                          <a:rPr lang="en-IN" sz="3600" b="1" dirty="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IN" sz="3600" b="1" baseline="-250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IN" sz="3600" b="1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nary>
                    <m:r>
                      <m:rPr>
                        <m:nor/>
                      </m:rPr>
                      <a:rPr lang="en-US" sz="3600" b="1" dirty="0">
                        <a:solidFill>
                          <a:srgbClr val="FF0000"/>
                        </a:solidFill>
                      </a:rPr>
                      <m:t>R</m:t>
                    </m:r>
                    <m:r>
                      <m:rPr>
                        <m:nor/>
                      </m:rPr>
                      <a:rPr lang="en-US" sz="3600" b="1" baseline="-25000" dirty="0">
                        <a:solidFill>
                          <a:srgbClr val="FF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3600" b="1" dirty="0">
                        <a:solidFill>
                          <a:srgbClr val="FF0000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sz="3600" b="1" dirty="0">
                        <a:solidFill>
                          <a:srgbClr val="FF000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sz="3600" b="1" i="0" dirty="0" smtClean="0">
                        <a:solidFill>
                          <a:srgbClr val="FF000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3600" b="1" i="0" dirty="0" smtClean="0">
                        <a:solidFill>
                          <a:srgbClr val="FF0000"/>
                        </a:solidFill>
                      </a:rPr>
                      <m:t>j</m:t>
                    </m:r>
                    <m:r>
                      <m:rPr>
                        <m:nor/>
                      </m:rPr>
                      <a:rPr lang="en-US" sz="3600" b="1" dirty="0">
                        <a:solidFill>
                          <a:srgbClr val="FF0000"/>
                        </a:solidFill>
                      </a:rPr>
                      <m:t>]</m:t>
                    </m:r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1" dirty="0">
                        <a:solidFill>
                          <a:srgbClr val="FF0000"/>
                        </a:solidFill>
                      </a:rPr>
                      <m:t>R</m:t>
                    </m:r>
                    <m:r>
                      <m:rPr>
                        <m:nor/>
                      </m:rPr>
                      <a:rPr lang="en-US" sz="3600" b="1" baseline="-25000" dirty="0">
                        <a:solidFill>
                          <a:srgbClr val="FF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3600" b="1" dirty="0">
                        <a:solidFill>
                          <a:srgbClr val="FF0000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sz="3600" b="1" dirty="0">
                        <a:solidFill>
                          <a:srgbClr val="FF000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sz="3600" b="1" dirty="0">
                        <a:solidFill>
                          <a:srgbClr val="FF0000"/>
                        </a:solidFill>
                      </a:rPr>
                      <m:t>]</m:t>
                    </m:r>
                  </m:oMath>
                </a14:m>
                <a:r>
                  <a:rPr lang="en-US" sz="3600" b="1" dirty="0">
                    <a:solidFill>
                      <a:srgbClr val="FF0000"/>
                    </a:solidFill>
                  </a:rPr>
                  <a:t> = </a:t>
                </a:r>
                <a:r>
                  <a:rPr lang="en-IN" sz="3600" b="1" dirty="0">
                    <a:solidFill>
                      <a:srgbClr val="FF0000"/>
                    </a:solidFill>
                  </a:rPr>
                  <a:t>R</a:t>
                </a:r>
                <a:r>
                  <a:rPr lang="en-IN" sz="3600" b="1" baseline="-25000" dirty="0">
                    <a:solidFill>
                      <a:srgbClr val="FF0000"/>
                    </a:solidFill>
                  </a:rPr>
                  <a:t>x</a:t>
                </a:r>
                <a:r>
                  <a:rPr lang="en-IN" sz="3600" b="1" dirty="0">
                    <a:solidFill>
                      <a:srgbClr val="FF0000"/>
                    </a:solidFill>
                  </a:rPr>
                  <a:t>[-k]</a:t>
                </a:r>
              </a:p>
              <a:p>
                <a:pPr marL="0" indent="0">
                  <a:buNone/>
                </a:pPr>
                <a:r>
                  <a:rPr lang="en-IN" sz="3600" dirty="0"/>
                  <a:t>The above optimality equation is called the Wiener – </a:t>
                </a:r>
                <a:r>
                  <a:rPr lang="en-IN" sz="3600" dirty="0" err="1"/>
                  <a:t>Hopf</a:t>
                </a:r>
                <a:r>
                  <a:rPr lang="en-IN" sz="3600" dirty="0"/>
                  <a:t> </a:t>
                </a:r>
                <a:r>
                  <a:rPr lang="en-IN" sz="3600" dirty="0" err="1"/>
                  <a:t>eqn</a:t>
                </a:r>
                <a:r>
                  <a:rPr lang="en-IN" sz="3600" dirty="0"/>
                  <a:t> for linear prediction.</a:t>
                </a:r>
              </a:p>
              <a:p>
                <a:pPr marL="0" indent="0">
                  <a:buNone/>
                </a:pPr>
                <a:r>
                  <a:rPr lang="en-IN" sz="3600" dirty="0"/>
                  <a:t>It is convenient to reformulate the Wiener- </a:t>
                </a:r>
                <a:r>
                  <a:rPr lang="en-IN" sz="3600" dirty="0" err="1"/>
                  <a:t>Hopf</a:t>
                </a:r>
                <a:r>
                  <a:rPr lang="en-IN" sz="3600" dirty="0"/>
                  <a:t> </a:t>
                </a:r>
                <a:r>
                  <a:rPr lang="en-IN" sz="3600" dirty="0" err="1"/>
                  <a:t>eqns</a:t>
                </a:r>
                <a:r>
                  <a:rPr lang="en-IN" sz="3600" dirty="0"/>
                  <a:t> in matrix form as follows: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BF02C-5446-2BF9-A0E5-1133843A9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199025"/>
              </a:xfrm>
              <a:blipFill>
                <a:blip r:embed="rId2"/>
                <a:stretch>
                  <a:fillRect l="-1797" b="-45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7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F842-BD85-E534-1866-39FE1B90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6000" b="1" baseline="-250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6000" b="1" dirty="0">
                <a:solidFill>
                  <a:srgbClr val="FF0000"/>
                </a:solidFill>
                <a:latin typeface="+mn-lt"/>
              </a:rPr>
              <a:t> w</a:t>
            </a:r>
            <a:r>
              <a:rPr lang="en-US" sz="6000" b="1" baseline="-25000" dirty="0">
                <a:solidFill>
                  <a:srgbClr val="FF0000"/>
                </a:solidFill>
                <a:latin typeface="+mn-lt"/>
              </a:rPr>
              <a:t>o</a:t>
            </a:r>
            <a:r>
              <a:rPr lang="en-US" sz="6000" b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6000" b="1" dirty="0" err="1">
                <a:solidFill>
                  <a:srgbClr val="FF0000"/>
                </a:solidFill>
                <a:latin typeface="+mn-lt"/>
              </a:rPr>
              <a:t>r</a:t>
            </a:r>
            <a:r>
              <a:rPr lang="en-US" sz="6000" b="1" baseline="-25000" dirty="0" err="1">
                <a:solidFill>
                  <a:srgbClr val="FF0000"/>
                </a:solidFill>
                <a:latin typeface="+mn-lt"/>
              </a:rPr>
              <a:t>x</a:t>
            </a:r>
            <a:endParaRPr lang="en-IN" sz="6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618-EF7A-A55C-7C2D-1987DDAA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1278508"/>
            <a:ext cx="10515600" cy="48415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00B0F0"/>
                </a:solidFill>
              </a:rPr>
              <a:t>w</a:t>
            </a:r>
            <a:r>
              <a:rPr lang="en-US" sz="3600" b="1" baseline="-25000" dirty="0">
                <a:solidFill>
                  <a:srgbClr val="00B0F0"/>
                </a:solidFill>
              </a:rPr>
              <a:t>o</a:t>
            </a:r>
            <a:r>
              <a:rPr lang="en-US" sz="3600" b="1" dirty="0">
                <a:solidFill>
                  <a:srgbClr val="00B0F0"/>
                </a:solidFill>
              </a:rPr>
              <a:t> = [w</a:t>
            </a:r>
            <a:r>
              <a:rPr lang="en-US" sz="3600" b="1" baseline="-25000" dirty="0">
                <a:solidFill>
                  <a:srgbClr val="00B0F0"/>
                </a:solidFill>
              </a:rPr>
              <a:t>1, </a:t>
            </a:r>
            <a:r>
              <a:rPr lang="en-US" sz="3600" b="1" dirty="0">
                <a:solidFill>
                  <a:srgbClr val="00B0F0"/>
                </a:solidFill>
              </a:rPr>
              <a:t>w</a:t>
            </a:r>
            <a:r>
              <a:rPr lang="en-US" sz="3600" b="1" baseline="-25000" dirty="0">
                <a:solidFill>
                  <a:srgbClr val="00B0F0"/>
                </a:solidFill>
              </a:rPr>
              <a:t>2</a:t>
            </a:r>
            <a:r>
              <a:rPr lang="en-US" sz="3600" b="1" dirty="0">
                <a:solidFill>
                  <a:srgbClr val="00B0F0"/>
                </a:solidFill>
              </a:rPr>
              <a:t>, …, w</a:t>
            </a:r>
            <a:r>
              <a:rPr lang="en-US" sz="3600" b="1" baseline="-25000" dirty="0">
                <a:solidFill>
                  <a:srgbClr val="00B0F0"/>
                </a:solidFill>
              </a:rPr>
              <a:t>p</a:t>
            </a:r>
            <a:r>
              <a:rPr lang="en-US" sz="3600" b="1" dirty="0">
                <a:solidFill>
                  <a:srgbClr val="00B0F0"/>
                </a:solidFill>
              </a:rPr>
              <a:t>]</a:t>
            </a:r>
            <a:r>
              <a:rPr lang="en-US" sz="3600" b="1" baseline="30000" dirty="0">
                <a:solidFill>
                  <a:srgbClr val="00B0F0"/>
                </a:solidFill>
              </a:rPr>
              <a:t>T</a:t>
            </a:r>
            <a:r>
              <a:rPr lang="en-US" sz="3600" b="1" dirty="0">
                <a:solidFill>
                  <a:srgbClr val="00B0F0"/>
                </a:solidFill>
              </a:rPr>
              <a:t>   </a:t>
            </a:r>
          </a:p>
          <a:p>
            <a:pPr marL="0" indent="0" algn="just">
              <a:buNone/>
            </a:pPr>
            <a:r>
              <a:rPr lang="en-US" sz="3600" dirty="0"/>
              <a:t>Where w</a:t>
            </a:r>
            <a:r>
              <a:rPr lang="en-US" sz="3600" baseline="-25000" dirty="0"/>
              <a:t>o </a:t>
            </a:r>
            <a:r>
              <a:rPr lang="en-US" sz="3600" dirty="0"/>
              <a:t> is </a:t>
            </a:r>
            <a:r>
              <a:rPr lang="en-US" sz="3600" b="1" dirty="0"/>
              <a:t>p-by-1 optimum coefficient vector.</a:t>
            </a:r>
          </a:p>
          <a:p>
            <a:pPr marL="0" indent="0" algn="just">
              <a:buNone/>
            </a:pPr>
            <a:endParaRPr lang="en-US" sz="3600" b="1" dirty="0"/>
          </a:p>
          <a:p>
            <a:pPr marL="0" indent="0" algn="just">
              <a:buNone/>
            </a:pPr>
            <a:r>
              <a:rPr lang="en-US" sz="3600" dirty="0" err="1"/>
              <a:t>r</a:t>
            </a:r>
            <a:r>
              <a:rPr lang="en-US" sz="3600" baseline="-25000" dirty="0" err="1"/>
              <a:t>x</a:t>
            </a:r>
            <a:r>
              <a:rPr lang="en-US" sz="3600" baseline="-25000" dirty="0"/>
              <a:t> </a:t>
            </a:r>
            <a:r>
              <a:rPr lang="en-US" sz="3600" dirty="0"/>
              <a:t> is </a:t>
            </a:r>
            <a:r>
              <a:rPr lang="en-US" sz="3600" b="1" dirty="0"/>
              <a:t>p-by-1 autocorrelation vector.</a:t>
            </a:r>
          </a:p>
          <a:p>
            <a:pPr marL="0" indent="0" algn="just">
              <a:buNone/>
            </a:pPr>
            <a:r>
              <a:rPr lang="en-US" sz="3600" b="1" dirty="0" err="1">
                <a:solidFill>
                  <a:srgbClr val="00B0F0"/>
                </a:solidFill>
              </a:rPr>
              <a:t>r</a:t>
            </a:r>
            <a:r>
              <a:rPr lang="en-US" sz="3600" b="1" baseline="-25000" dirty="0" err="1">
                <a:solidFill>
                  <a:srgbClr val="00B0F0"/>
                </a:solidFill>
              </a:rPr>
              <a:t>x</a:t>
            </a:r>
            <a:r>
              <a:rPr lang="en-US" sz="3600" b="1" baseline="-25000" dirty="0">
                <a:solidFill>
                  <a:srgbClr val="00B0F0"/>
                </a:solidFill>
              </a:rPr>
              <a:t> </a:t>
            </a:r>
            <a:r>
              <a:rPr lang="en-US" sz="3600" b="1" dirty="0">
                <a:solidFill>
                  <a:srgbClr val="00B0F0"/>
                </a:solidFill>
              </a:rPr>
              <a:t> = [R</a:t>
            </a:r>
            <a:r>
              <a:rPr lang="en-US" sz="3600" b="1" baseline="-25000" dirty="0">
                <a:solidFill>
                  <a:srgbClr val="00B0F0"/>
                </a:solidFill>
              </a:rPr>
              <a:t>x</a:t>
            </a:r>
            <a:r>
              <a:rPr lang="en-US" sz="3600" b="1" dirty="0">
                <a:solidFill>
                  <a:srgbClr val="00B0F0"/>
                </a:solidFill>
              </a:rPr>
              <a:t>[1], R</a:t>
            </a:r>
            <a:r>
              <a:rPr lang="en-US" sz="3600" b="1" baseline="-25000" dirty="0">
                <a:solidFill>
                  <a:srgbClr val="00B0F0"/>
                </a:solidFill>
              </a:rPr>
              <a:t>x</a:t>
            </a:r>
            <a:r>
              <a:rPr lang="en-US" sz="3600" b="1" dirty="0">
                <a:solidFill>
                  <a:srgbClr val="00B0F0"/>
                </a:solidFill>
              </a:rPr>
              <a:t>[2], … , R</a:t>
            </a:r>
            <a:r>
              <a:rPr lang="en-US" sz="3600" b="1" baseline="-25000" dirty="0">
                <a:solidFill>
                  <a:srgbClr val="00B0F0"/>
                </a:solidFill>
              </a:rPr>
              <a:t>x</a:t>
            </a:r>
            <a:r>
              <a:rPr lang="en-US" sz="3600" b="1" dirty="0">
                <a:solidFill>
                  <a:srgbClr val="00B0F0"/>
                </a:solidFill>
              </a:rPr>
              <a:t>[p]]</a:t>
            </a:r>
            <a:r>
              <a:rPr lang="en-US" sz="3600" b="1" baseline="30000" dirty="0">
                <a:solidFill>
                  <a:srgbClr val="00B0F0"/>
                </a:solidFill>
              </a:rPr>
              <a:t>T </a:t>
            </a:r>
          </a:p>
          <a:p>
            <a:pPr marL="0" indent="0" algn="just">
              <a:buNone/>
            </a:pPr>
            <a:endParaRPr lang="en-US" sz="3600" b="1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US" sz="3600" dirty="0"/>
              <a:t>R</a:t>
            </a:r>
            <a:r>
              <a:rPr lang="en-US" sz="3600" baseline="-25000" dirty="0"/>
              <a:t>x</a:t>
            </a:r>
            <a:r>
              <a:rPr lang="en-US" sz="3600" dirty="0"/>
              <a:t> is a </a:t>
            </a:r>
            <a:r>
              <a:rPr lang="en-US" sz="3600" b="1" dirty="0"/>
              <a:t>p-by-p autocorrelation matrix.</a:t>
            </a: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970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E85E7-1599-0698-4325-CBCA37242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54"/>
          <a:stretch/>
        </p:blipFill>
        <p:spPr>
          <a:xfrm>
            <a:off x="371988" y="807867"/>
            <a:ext cx="11515073" cy="4003829"/>
          </a:xfrm>
        </p:spPr>
      </p:pic>
    </p:spTree>
    <p:extLst>
      <p:ext uri="{BB962C8B-B14F-4D97-AF65-F5344CB8AC3E}">
        <p14:creationId xmlns:p14="http://schemas.microsoft.com/office/powerpoint/2010/main" val="315755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F037-61CC-413C-F2FF-D05E3DC8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Wiener-</a:t>
            </a:r>
            <a:r>
              <a:rPr lang="en-US" b="1" dirty="0" err="1"/>
              <a:t>Hopf</a:t>
            </a:r>
            <a:r>
              <a:rPr lang="en-US" b="1" dirty="0"/>
              <a:t> </a:t>
            </a:r>
            <a:r>
              <a:rPr lang="en-US" b="1" dirty="0" err="1"/>
              <a:t>eqn</a:t>
            </a:r>
            <a:r>
              <a:rPr lang="en-US" b="1" dirty="0"/>
              <a:t> &amp; LP filter design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46F23-0170-A06B-7F5C-F5A5020B8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3600" dirty="0" err="1"/>
                  <a:t>Inorder</a:t>
                </a:r>
                <a:r>
                  <a:rPr lang="en-US" sz="3600" dirty="0"/>
                  <a:t> to design the linear prediction (LP) filter, we need to compute the tap weights which can be determined from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w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o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= R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x</a:t>
                </a:r>
                <a:r>
                  <a:rPr lang="en-US" sz="3600" b="1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b="1" dirty="0" err="1">
                    <a:solidFill>
                      <a:srgbClr val="FF0000"/>
                    </a:solidFill>
                  </a:rPr>
                  <a:t>r</a:t>
                </a:r>
                <a:r>
                  <a:rPr lang="en-US" sz="3600" b="1" baseline="-25000" dirty="0" err="1">
                    <a:solidFill>
                      <a:srgbClr val="FF0000"/>
                    </a:solidFill>
                  </a:rPr>
                  <a:t>x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just"/>
                <a:r>
                  <a:rPr lang="en-US" sz="3600" dirty="0"/>
                  <a:t>The minimum mean square value of the prediction error is obtained by substituting the values w</a:t>
                </a:r>
                <a:r>
                  <a:rPr lang="en-US" sz="3600" baseline="-25000" dirty="0"/>
                  <a:t>o</a:t>
                </a:r>
                <a:r>
                  <a:rPr lang="en-US" sz="3600" dirty="0"/>
                  <a:t> into J which gives the following eqn.</a:t>
                </a:r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 J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 min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IN" sz="3600" b="1" baseline="-25000" dirty="0">
                    <a:solidFill>
                      <a:srgbClr val="FF0000"/>
                    </a:solidFill>
                  </a:rPr>
                  <a:t>x</a:t>
                </a:r>
                <a:r>
                  <a:rPr lang="en-IN" sz="36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IN" sz="3600" b="1" dirty="0">
                    <a:solidFill>
                      <a:srgbClr val="FF0000"/>
                    </a:solidFill>
                  </a:rPr>
                  <a:t> – </a:t>
                </a:r>
                <a:r>
                  <a:rPr lang="en-IN" sz="3600" b="1" dirty="0" err="1">
                    <a:solidFill>
                      <a:srgbClr val="FF0000"/>
                    </a:solidFill>
                  </a:rPr>
                  <a:t>r</a:t>
                </a:r>
                <a:r>
                  <a:rPr lang="en-IN" sz="3600" b="1" baseline="-25000" dirty="0" err="1">
                    <a:solidFill>
                      <a:srgbClr val="FF0000"/>
                    </a:solidFill>
                  </a:rPr>
                  <a:t>x</a:t>
                </a:r>
                <a:r>
                  <a:rPr lang="en-IN" sz="3600" b="1" baseline="30000" dirty="0" err="1">
                    <a:solidFill>
                      <a:srgbClr val="FF0000"/>
                    </a:solidFill>
                  </a:rPr>
                  <a:t>T</a:t>
                </a:r>
                <a:r>
                  <a:rPr lang="en-IN" sz="3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R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x</a:t>
                </a:r>
                <a:r>
                  <a:rPr lang="en-US" sz="3600" b="1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b="1" dirty="0" err="1">
                    <a:solidFill>
                      <a:srgbClr val="FF0000"/>
                    </a:solidFill>
                  </a:rPr>
                  <a:t>r</a:t>
                </a:r>
                <a:r>
                  <a:rPr lang="en-US" sz="3600" b="1" baseline="-25000" dirty="0" err="1">
                    <a:solidFill>
                      <a:srgbClr val="FF0000"/>
                    </a:solidFill>
                  </a:rPr>
                  <a:t>x</a:t>
                </a:r>
                <a:r>
                  <a:rPr lang="en-US" sz="3600" b="1" baseline="-25000">
                    <a:solidFill>
                      <a:srgbClr val="FF0000"/>
                    </a:solidFill>
                  </a:rPr>
                  <a:t>  </a:t>
                </a:r>
                <a:endParaRPr lang="en-US" sz="3600" b="1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46F23-0170-A06B-7F5C-F5A5020B8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83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D71F-CDBD-5F03-7284-BAA76767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NUMERICAL PROBLEM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97CA4-B179-B042-68A3-FEFDF1EE3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72367"/>
            <a:ext cx="10882808" cy="4820507"/>
          </a:xfrm>
        </p:spPr>
      </p:pic>
    </p:spTree>
    <p:extLst>
      <p:ext uri="{BB962C8B-B14F-4D97-AF65-F5344CB8AC3E}">
        <p14:creationId xmlns:p14="http://schemas.microsoft.com/office/powerpoint/2010/main" val="28158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BCD1-8FDA-28AC-E894-5F0A58F4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SOLUTION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7FA57-52DB-C172-D9A3-6091B4AD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54" y="81259"/>
            <a:ext cx="5850324" cy="6701281"/>
          </a:xfrm>
        </p:spPr>
      </p:pic>
    </p:spTree>
    <p:extLst>
      <p:ext uri="{BB962C8B-B14F-4D97-AF65-F5344CB8AC3E}">
        <p14:creationId xmlns:p14="http://schemas.microsoft.com/office/powerpoint/2010/main" val="374009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BF998-84F6-EA32-35A8-4F60C99B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43" y="235718"/>
            <a:ext cx="5566299" cy="6528155"/>
          </a:xfrm>
        </p:spPr>
      </p:pic>
    </p:spTree>
    <p:extLst>
      <p:ext uri="{BB962C8B-B14F-4D97-AF65-F5344CB8AC3E}">
        <p14:creationId xmlns:p14="http://schemas.microsoft.com/office/powerpoint/2010/main" val="35073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5297-FE69-4CDF-E6E5-30F4610F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365125"/>
            <a:ext cx="1150546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575757"/>
                </a:solidFill>
                <a:effectLst/>
                <a:latin typeface="+mn-lt"/>
              </a:rPr>
              <a:t>Fig: Illustration of redundant information in PCM</a:t>
            </a:r>
            <a:endParaRPr lang="en-IN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85897-EB0E-25AC-3285-9E673F342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1843881"/>
            <a:ext cx="6667500" cy="4314825"/>
          </a:xfrm>
        </p:spPr>
      </p:pic>
    </p:spTree>
    <p:extLst>
      <p:ext uri="{BB962C8B-B14F-4D97-AF65-F5344CB8AC3E}">
        <p14:creationId xmlns:p14="http://schemas.microsoft.com/office/powerpoint/2010/main" val="132708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98DD-7A33-DA51-DFBB-4E5F0EE8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Redundant information in PCM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B0AA-D3DB-BEE8-4588-9B42E088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880324" cy="5422677"/>
          </a:xfrm>
        </p:spPr>
        <p:txBody>
          <a:bodyPr>
            <a:noAutofit/>
          </a:bodyPr>
          <a:lstStyle/>
          <a:p>
            <a:pPr algn="just"/>
            <a:r>
              <a:rPr lang="en-US" sz="3400" b="0" i="0" dirty="0">
                <a:effectLst/>
              </a:rPr>
              <a:t>Fig. shows a continuous time signal x(t) by dotted line. This signal is sampled by flat top sampling at intervals T</a:t>
            </a:r>
            <a:r>
              <a:rPr lang="en-US" sz="3400" b="0" i="0" baseline="-25000" dirty="0">
                <a:effectLst/>
              </a:rPr>
              <a:t>s </a:t>
            </a:r>
            <a:r>
              <a:rPr lang="en-US" sz="3400" b="0" i="0" dirty="0">
                <a:effectLst/>
              </a:rPr>
              <a:t>, 2T</a:t>
            </a:r>
            <a:r>
              <a:rPr lang="en-US" sz="3400" b="0" i="0" baseline="-25000" dirty="0">
                <a:effectLst/>
              </a:rPr>
              <a:t>s </a:t>
            </a:r>
            <a:r>
              <a:rPr lang="en-US" sz="3400" b="0" i="0" dirty="0">
                <a:effectLst/>
              </a:rPr>
              <a:t>, 3T</a:t>
            </a:r>
            <a:r>
              <a:rPr lang="en-US" sz="3400" b="0" i="0" baseline="-25000" dirty="0">
                <a:effectLst/>
              </a:rPr>
              <a:t>s </a:t>
            </a:r>
            <a:r>
              <a:rPr lang="en-US" sz="3400" b="0" i="0" dirty="0">
                <a:effectLst/>
              </a:rPr>
              <a:t> …..  </a:t>
            </a:r>
            <a:r>
              <a:rPr lang="en-US" sz="3400" b="0" i="0" dirty="0" err="1">
                <a:effectLst/>
              </a:rPr>
              <a:t>nT</a:t>
            </a:r>
            <a:r>
              <a:rPr lang="en-US" sz="3400" b="0" i="0" baseline="-25000" dirty="0" err="1">
                <a:effectLst/>
              </a:rPr>
              <a:t>s</a:t>
            </a:r>
            <a:r>
              <a:rPr lang="en-US" sz="3400" b="0" i="0" dirty="0">
                <a:effectLst/>
              </a:rPr>
              <a:t> .</a:t>
            </a:r>
          </a:p>
          <a:p>
            <a:pPr algn="just" fontAlgn="base"/>
            <a:r>
              <a:rPr lang="en-US" sz="3400" b="0" i="0" dirty="0">
                <a:effectLst/>
              </a:rPr>
              <a:t>The sampling frequency is selected to be higher than </a:t>
            </a:r>
            <a:r>
              <a:rPr lang="en-US" sz="3400" b="0" i="0" dirty="0" err="1">
                <a:effectLst/>
              </a:rPr>
              <a:t>nyquist</a:t>
            </a:r>
            <a:r>
              <a:rPr lang="en-US" sz="3400" b="0" i="0" dirty="0">
                <a:effectLst/>
              </a:rPr>
              <a:t> rate.</a:t>
            </a:r>
          </a:p>
          <a:p>
            <a:pPr algn="just" fontAlgn="base"/>
            <a:r>
              <a:rPr lang="en-US" sz="3400" b="0" i="0" dirty="0">
                <a:effectLst/>
              </a:rPr>
              <a:t>The samples are encoded by using 3 bit (7 levels) PCM.</a:t>
            </a:r>
          </a:p>
          <a:p>
            <a:pPr algn="just" fontAlgn="base"/>
            <a:r>
              <a:rPr lang="en-US" sz="3400" b="0" i="0" dirty="0">
                <a:effectLst/>
              </a:rPr>
              <a:t>The sample is quantized to the nearest digital level as shown by small circles in fig.1 .</a:t>
            </a:r>
          </a:p>
          <a:p>
            <a:pPr algn="just" fontAlgn="base"/>
            <a:r>
              <a:rPr lang="en-US" sz="3400" b="0" i="0" dirty="0">
                <a:effectLst/>
              </a:rPr>
              <a:t>The encoded binary value of each sample is written on the top of the samples.</a:t>
            </a:r>
          </a:p>
          <a:p>
            <a:pPr algn="just"/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65446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0E85-ED2F-2AA8-3DE7-9065523B0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03355"/>
            <a:ext cx="11176986" cy="6022235"/>
          </a:xfrm>
        </p:spPr>
        <p:txBody>
          <a:bodyPr>
            <a:noAutofit/>
          </a:bodyPr>
          <a:lstStyle/>
          <a:p>
            <a:pPr algn="just" fontAlgn="base"/>
            <a:r>
              <a:rPr lang="en-US" sz="3400" b="0" i="0" dirty="0">
                <a:effectLst/>
              </a:rPr>
              <a:t>We can observe from fig. that the samples taken at 4T</a:t>
            </a:r>
            <a:r>
              <a:rPr lang="en-US" sz="3400" b="0" i="0" baseline="-25000" dirty="0">
                <a:effectLst/>
              </a:rPr>
              <a:t>s </a:t>
            </a:r>
            <a:r>
              <a:rPr lang="en-US" sz="3400" b="0" i="0" dirty="0">
                <a:effectLst/>
              </a:rPr>
              <a:t>, 5T</a:t>
            </a:r>
            <a:r>
              <a:rPr lang="en-US" sz="3400" b="0" i="0" baseline="-25000" dirty="0">
                <a:effectLst/>
              </a:rPr>
              <a:t>s </a:t>
            </a:r>
            <a:r>
              <a:rPr lang="en-US" sz="3400" b="0" i="0" dirty="0">
                <a:effectLst/>
              </a:rPr>
              <a:t> and 6T</a:t>
            </a:r>
            <a:r>
              <a:rPr lang="en-US" sz="3400" b="0" i="0" baseline="-25000" dirty="0">
                <a:effectLst/>
              </a:rPr>
              <a:t>s </a:t>
            </a:r>
            <a:r>
              <a:rPr lang="en-US" sz="3400" b="0" i="0" dirty="0">
                <a:effectLst/>
              </a:rPr>
              <a:t>are encoded to same value of (110).</a:t>
            </a:r>
          </a:p>
          <a:p>
            <a:pPr algn="just" fontAlgn="base"/>
            <a:r>
              <a:rPr lang="en-US" sz="3400" b="0" i="0" dirty="0">
                <a:effectLst/>
              </a:rPr>
              <a:t>This information can be carried only by one sample.</a:t>
            </a:r>
          </a:p>
          <a:p>
            <a:pPr algn="just" fontAlgn="base"/>
            <a:r>
              <a:rPr lang="en-US" sz="3400" b="0" i="0" dirty="0">
                <a:effectLst/>
              </a:rPr>
              <a:t>But 3 samples are carrying the same information means that it is redundant .</a:t>
            </a:r>
          </a:p>
          <a:p>
            <a:pPr algn="just" fontAlgn="base"/>
            <a:r>
              <a:rPr lang="en-US" sz="3400" dirty="0"/>
              <a:t>S</a:t>
            </a:r>
            <a:r>
              <a:rPr lang="en-US" sz="3400" b="0" i="0" dirty="0">
                <a:effectLst/>
              </a:rPr>
              <a:t>amples taken at 9T</a:t>
            </a:r>
            <a:r>
              <a:rPr lang="en-US" sz="3400" b="0" i="0" baseline="-25000" dirty="0">
                <a:effectLst/>
              </a:rPr>
              <a:t>s</a:t>
            </a:r>
            <a:r>
              <a:rPr lang="en-US" sz="3400" b="0" i="0" dirty="0">
                <a:effectLst/>
              </a:rPr>
              <a:t> and 10T</a:t>
            </a:r>
            <a:r>
              <a:rPr lang="en-US" sz="3400" b="0" i="0" baseline="-25000" dirty="0">
                <a:effectLst/>
              </a:rPr>
              <a:t>s</a:t>
            </a:r>
            <a:r>
              <a:rPr lang="en-US" sz="3400" b="0" i="0" dirty="0">
                <a:effectLst/>
              </a:rPr>
              <a:t>. The diff btw these samples only due to last bit and first two bits are redundant, as they do not change.</a:t>
            </a:r>
          </a:p>
          <a:p>
            <a:pPr algn="just" fontAlgn="base"/>
            <a:r>
              <a:rPr lang="en-US" sz="3400" b="0" i="0" dirty="0">
                <a:effectLst/>
              </a:rPr>
              <a:t>If this redundancy is reduced, then overall bit rate will decrease and no. of bits required to transmit one sample will also be reduced.</a:t>
            </a:r>
          </a:p>
          <a:p>
            <a:pPr algn="just" fontAlgn="base"/>
            <a:r>
              <a:rPr lang="en-US" sz="3400" b="0" i="0" dirty="0">
                <a:effectLst/>
              </a:rPr>
              <a:t>This type of digital pulse </a:t>
            </a:r>
            <a:r>
              <a:rPr lang="en-US" sz="3400" b="0" i="0" dirty="0" err="1">
                <a:effectLst/>
              </a:rPr>
              <a:t>modn</a:t>
            </a:r>
            <a:r>
              <a:rPr lang="en-US" sz="3400" b="0" i="0" dirty="0">
                <a:effectLst/>
              </a:rPr>
              <a:t> technique is called as DPCM.</a:t>
            </a:r>
          </a:p>
          <a:p>
            <a:pPr algn="just"/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125794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7592-5BE7-CA25-8BAC-7188736D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Working Principle</a:t>
            </a:r>
            <a:b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E95-6FB0-78C0-FBCF-5AFA5529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1297719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effectLst/>
              </a:rPr>
              <a:t>The differential pulse code modulation works on the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principle of prediction.</a:t>
            </a:r>
            <a:r>
              <a:rPr lang="en-US" b="0" i="0" dirty="0">
                <a:effectLst/>
              </a:rPr>
              <a:t> The value of the present sample is predicted from the past samples. </a:t>
            </a:r>
          </a:p>
          <a:p>
            <a:pPr algn="just"/>
            <a:r>
              <a:rPr lang="en-US" b="0" i="0" dirty="0">
                <a:effectLst/>
              </a:rPr>
              <a:t>The prediction may not be exact but it is very close to the actual sample value.</a:t>
            </a:r>
          </a:p>
          <a:p>
            <a:pPr algn="just"/>
            <a:r>
              <a:rPr lang="en-US" b="0" i="0" dirty="0">
                <a:effectLst/>
              </a:rPr>
              <a:t>Fig.  shows the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transmitter of DPCM system</a:t>
            </a:r>
            <a:r>
              <a:rPr lang="en-US" b="0" i="0" dirty="0">
                <a:effectLst/>
              </a:rPr>
              <a:t>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49A80D-8C65-F49B-969A-FDE48701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47" y="4057457"/>
            <a:ext cx="60198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7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34CF-F93D-E1A2-9E83-7E1E78DC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385"/>
            <a:ext cx="10515600" cy="5986724"/>
          </a:xfrm>
        </p:spPr>
        <p:txBody>
          <a:bodyPr>
            <a:normAutofit/>
          </a:bodyPr>
          <a:lstStyle/>
          <a:p>
            <a:pPr algn="just" fontAlgn="base"/>
            <a:r>
              <a:rPr lang="en-US" sz="3200" b="0" i="0" dirty="0">
                <a:effectLst/>
              </a:rPr>
              <a:t>The sampled signal is denoted by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x(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) </a:t>
            </a:r>
            <a:r>
              <a:rPr lang="en-US" sz="3200" b="0" i="0" dirty="0">
                <a:effectLst/>
              </a:rPr>
              <a:t>and predicted signal is denoted by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xˆ(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).</a:t>
            </a:r>
          </a:p>
          <a:p>
            <a:pPr algn="just" fontAlgn="base"/>
            <a:r>
              <a:rPr lang="en-US" sz="3200" b="0" i="0" dirty="0">
                <a:effectLst/>
              </a:rPr>
              <a:t>The comparator finds out the difference between the actual sample value x(</a:t>
            </a:r>
            <a:r>
              <a:rPr lang="en-US" sz="3200" b="0" i="0" dirty="0" err="1">
                <a:effectLst/>
              </a:rPr>
              <a:t>nT</a:t>
            </a:r>
            <a:r>
              <a:rPr lang="en-US" sz="3200" b="0" i="0" baseline="-25000" dirty="0" err="1">
                <a:effectLst/>
              </a:rPr>
              <a:t>s</a:t>
            </a:r>
            <a:r>
              <a:rPr lang="en-US" sz="3200" b="0" i="0" dirty="0">
                <a:effectLst/>
              </a:rPr>
              <a:t>) and predicted sample value xˆ(</a:t>
            </a:r>
            <a:r>
              <a:rPr lang="en-US" sz="3200" b="0" i="0" dirty="0" err="1">
                <a:effectLst/>
              </a:rPr>
              <a:t>nT</a:t>
            </a:r>
            <a:r>
              <a:rPr lang="en-US" sz="3200" b="0" i="0" baseline="-25000" dirty="0" err="1">
                <a:effectLst/>
              </a:rPr>
              <a:t>s</a:t>
            </a:r>
            <a:r>
              <a:rPr lang="en-US" sz="3200" b="0" i="0" dirty="0">
                <a:effectLst/>
              </a:rPr>
              <a:t>).</a:t>
            </a:r>
          </a:p>
          <a:p>
            <a:pPr algn="just" fontAlgn="base"/>
            <a:r>
              <a:rPr lang="en-US" sz="3200" b="0" i="0" dirty="0">
                <a:effectLst/>
              </a:rPr>
              <a:t>This is known as prediction error and it is denoted by e(</a:t>
            </a:r>
            <a:r>
              <a:rPr lang="en-US" sz="3200" b="0" i="0" dirty="0" err="1">
                <a:effectLst/>
              </a:rPr>
              <a:t>nT</a:t>
            </a:r>
            <a:r>
              <a:rPr lang="en-US" sz="3200" b="0" i="0" baseline="-25000" dirty="0" err="1">
                <a:effectLst/>
              </a:rPr>
              <a:t>s</a:t>
            </a:r>
            <a:r>
              <a:rPr lang="en-US" sz="3200" b="0" i="0" dirty="0">
                <a:effectLst/>
              </a:rPr>
              <a:t>).</a:t>
            </a:r>
          </a:p>
          <a:p>
            <a:pPr algn="just" fontAlgn="base"/>
            <a:r>
              <a:rPr lang="en-US" sz="3200" b="0" i="0" dirty="0">
                <a:effectLst/>
              </a:rPr>
              <a:t>It can be defined as ,</a:t>
            </a:r>
          </a:p>
          <a:p>
            <a:pPr marL="0" indent="0" algn="ctr">
              <a:buNone/>
            </a:pPr>
            <a:r>
              <a:rPr lang="fr-FR" sz="3200" b="0" i="0" dirty="0">
                <a:solidFill>
                  <a:srgbClr val="FF0000"/>
                </a:solidFill>
                <a:effectLst/>
              </a:rPr>
              <a:t>e(</a:t>
            </a:r>
            <a:r>
              <a:rPr lang="fr-FR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fr-FR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fr-FR" sz="3200" b="0" i="0" dirty="0">
                <a:solidFill>
                  <a:srgbClr val="FF0000"/>
                </a:solidFill>
                <a:effectLst/>
              </a:rPr>
              <a:t>) = x(</a:t>
            </a:r>
            <a:r>
              <a:rPr lang="fr-FR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fr-FR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fr-FR" sz="3200" b="0" i="0" dirty="0">
                <a:solidFill>
                  <a:srgbClr val="FF0000"/>
                </a:solidFill>
                <a:effectLst/>
              </a:rPr>
              <a:t>) – xˆ(</a:t>
            </a:r>
            <a:r>
              <a:rPr lang="fr-FR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fr-FR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fr-FR" sz="3200" b="0" i="0" dirty="0">
                <a:solidFill>
                  <a:srgbClr val="FF0000"/>
                </a:solidFill>
                <a:effectLst/>
              </a:rPr>
              <a:t>)</a:t>
            </a:r>
            <a:r>
              <a:rPr lang="fr-FR" sz="3200" b="0" i="0" dirty="0">
                <a:effectLst/>
              </a:rPr>
              <a:t>……………………….(1)</a:t>
            </a:r>
          </a:p>
          <a:p>
            <a:pPr algn="just" fontAlgn="base"/>
            <a:r>
              <a:rPr lang="en-US" sz="3200" b="0" i="0" dirty="0">
                <a:effectLst/>
              </a:rPr>
              <a:t>The predicted value is produced by using a prediction filter.</a:t>
            </a:r>
          </a:p>
          <a:p>
            <a:pPr algn="just" fontAlgn="base"/>
            <a:r>
              <a:rPr lang="en-US" sz="3200" b="0" i="0" dirty="0">
                <a:effectLst/>
              </a:rPr>
              <a:t>The quantizer output signal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e</a:t>
            </a:r>
            <a:r>
              <a:rPr lang="en-US" sz="3200" b="0" i="0" baseline="-25000" dirty="0">
                <a:solidFill>
                  <a:srgbClr val="FF0000"/>
                </a:solidFill>
                <a:effectLst/>
              </a:rPr>
              <a:t>q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) </a:t>
            </a:r>
            <a:r>
              <a:rPr lang="en-US" sz="3200" b="0" i="0" dirty="0">
                <a:effectLst/>
              </a:rPr>
              <a:t>and previous prediction is added and given as input to the prediction filter. This signal is called  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x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q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35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9E82-BDFD-4562-3A92-B2AEA41F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956915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effectLst/>
              </a:rPr>
              <a:t>This makes the prediction more and more close to the actual sampled signal. </a:t>
            </a:r>
          </a:p>
          <a:p>
            <a:pPr algn="just" fontAlgn="base"/>
            <a:r>
              <a:rPr lang="en-US" sz="3200" b="0" i="0" dirty="0">
                <a:effectLst/>
              </a:rPr>
              <a:t>We can observe that the quantized error signal e</a:t>
            </a:r>
            <a:r>
              <a:rPr lang="en-US" sz="3200" b="0" i="0" baseline="-25000" dirty="0">
                <a:effectLst/>
              </a:rPr>
              <a:t>q</a:t>
            </a:r>
            <a:r>
              <a:rPr lang="en-US" sz="3200" b="0" i="0" dirty="0">
                <a:effectLst/>
              </a:rPr>
              <a:t>(</a:t>
            </a:r>
            <a:r>
              <a:rPr lang="en-US" sz="3200" b="0" i="0" dirty="0" err="1">
                <a:effectLst/>
              </a:rPr>
              <a:t>nT</a:t>
            </a:r>
            <a:r>
              <a:rPr lang="en-US" sz="3200" b="0" i="0" baseline="-25000" dirty="0" err="1">
                <a:effectLst/>
              </a:rPr>
              <a:t>s</a:t>
            </a:r>
            <a:r>
              <a:rPr lang="en-US" sz="3200" b="0" i="0" dirty="0">
                <a:effectLst/>
              </a:rPr>
              <a:t>) is very small and can be encoded by using small number of bits.</a:t>
            </a:r>
          </a:p>
          <a:p>
            <a:pPr algn="just" fontAlgn="base"/>
            <a:r>
              <a:rPr lang="en-US" sz="3200" b="0" i="0" dirty="0">
                <a:effectLst/>
              </a:rPr>
              <a:t>Thus no. of bits per sample are reduced in DPCM.</a:t>
            </a:r>
          </a:p>
          <a:p>
            <a:pPr algn="just" fontAlgn="base"/>
            <a:r>
              <a:rPr lang="en-US" sz="3200" b="0" i="0" dirty="0">
                <a:effectLst/>
              </a:rPr>
              <a:t>The quantizer output can be written as ,</a:t>
            </a:r>
          </a:p>
          <a:p>
            <a:pPr marL="0" indent="0" algn="ctr" fontAlgn="base">
              <a:buNone/>
            </a:pPr>
            <a:r>
              <a:rPr lang="en-US" sz="3200" b="0" i="0" dirty="0">
                <a:solidFill>
                  <a:srgbClr val="FF0000"/>
                </a:solidFill>
                <a:effectLst/>
              </a:rPr>
              <a:t>e</a:t>
            </a:r>
            <a:r>
              <a:rPr lang="en-US" sz="3200" b="0" i="0" baseline="-25000" dirty="0">
                <a:solidFill>
                  <a:srgbClr val="FF0000"/>
                </a:solidFill>
                <a:effectLst/>
              </a:rPr>
              <a:t>q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) =  e(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) + q(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)………………………..(2)</a:t>
            </a:r>
          </a:p>
          <a:p>
            <a:pPr algn="just" fontAlgn="base"/>
            <a:r>
              <a:rPr lang="en-US" sz="3200" b="0" i="0" dirty="0">
                <a:effectLst/>
              </a:rPr>
              <a:t>Here, q(</a:t>
            </a:r>
            <a:r>
              <a:rPr lang="en-US" sz="3200" b="0" i="0" dirty="0" err="1">
                <a:effectLst/>
              </a:rPr>
              <a:t>nT</a:t>
            </a:r>
            <a:r>
              <a:rPr lang="en-US" sz="3200" b="0" i="0" baseline="-25000" dirty="0" err="1">
                <a:effectLst/>
              </a:rPr>
              <a:t>s</a:t>
            </a:r>
            <a:r>
              <a:rPr lang="en-US" sz="3200" b="0" i="0" dirty="0">
                <a:effectLst/>
              </a:rPr>
              <a:t>) is the quantization error.</a:t>
            </a:r>
          </a:p>
          <a:p>
            <a:pPr algn="just" fontAlgn="base"/>
            <a:r>
              <a:rPr lang="en-US" sz="3200" b="0" i="0" dirty="0">
                <a:effectLst/>
              </a:rPr>
              <a:t>The prediction filter input  </a:t>
            </a:r>
            <a:r>
              <a:rPr lang="en-US" sz="3200" b="0" i="0" dirty="0" err="1">
                <a:effectLst/>
              </a:rPr>
              <a:t>x</a:t>
            </a:r>
            <a:r>
              <a:rPr lang="en-US" sz="3200" b="0" i="0" baseline="-25000" dirty="0" err="1">
                <a:effectLst/>
              </a:rPr>
              <a:t>q</a:t>
            </a:r>
            <a:r>
              <a:rPr lang="en-US" sz="3200" b="0" i="0" dirty="0">
                <a:effectLst/>
              </a:rPr>
              <a:t>(</a:t>
            </a:r>
            <a:r>
              <a:rPr lang="en-US" sz="3200" b="0" i="0" dirty="0" err="1">
                <a:effectLst/>
              </a:rPr>
              <a:t>nT</a:t>
            </a:r>
            <a:r>
              <a:rPr lang="en-US" sz="3200" b="0" i="0" baseline="-25000" dirty="0" err="1">
                <a:effectLst/>
              </a:rPr>
              <a:t>s</a:t>
            </a:r>
            <a:r>
              <a:rPr lang="en-US" sz="3200" b="0" i="0" dirty="0">
                <a:effectLst/>
              </a:rPr>
              <a:t>) is obtained by sum xˆ(</a:t>
            </a:r>
            <a:r>
              <a:rPr lang="en-US" sz="3200" b="0" i="0" dirty="0" err="1">
                <a:effectLst/>
              </a:rPr>
              <a:t>nT</a:t>
            </a:r>
            <a:r>
              <a:rPr lang="en-US" sz="3200" b="0" i="0" baseline="-25000" dirty="0" err="1">
                <a:effectLst/>
              </a:rPr>
              <a:t>s</a:t>
            </a:r>
            <a:r>
              <a:rPr lang="en-US" sz="3200" b="0" i="0" dirty="0">
                <a:effectLst/>
              </a:rPr>
              <a:t>) and quantizer output. i.e.,</a:t>
            </a:r>
          </a:p>
          <a:p>
            <a:pPr marL="0" indent="0" algn="ctr" fontAlgn="base">
              <a:buNone/>
            </a:pPr>
            <a:r>
              <a:rPr lang="en-US" sz="3200" b="0" i="0" dirty="0" err="1">
                <a:solidFill>
                  <a:srgbClr val="FF0000"/>
                </a:solidFill>
                <a:effectLst/>
              </a:rPr>
              <a:t>x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q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) = xˆ(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) +  e</a:t>
            </a:r>
            <a:r>
              <a:rPr lang="en-US" sz="3200" b="0" i="0" baseline="-25000" dirty="0">
                <a:solidFill>
                  <a:srgbClr val="FF0000"/>
                </a:solidFill>
                <a:effectLst/>
              </a:rPr>
              <a:t>q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US" sz="32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)……………………..(3)</a:t>
            </a:r>
          </a:p>
          <a:p>
            <a:pPr algn="just"/>
            <a:endParaRPr lang="en-US" b="0" i="0" dirty="0"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94791-F642-3D7A-0DFE-362C62C4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90" y="603314"/>
            <a:ext cx="10515600" cy="5834807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effectLst/>
              </a:rPr>
              <a:t>Substituting the value of  e</a:t>
            </a:r>
            <a:r>
              <a:rPr lang="en-US" sz="3200" b="0" i="0" baseline="-25000" dirty="0">
                <a:effectLst/>
              </a:rPr>
              <a:t>q</a:t>
            </a:r>
            <a:r>
              <a:rPr lang="en-US" sz="3200" b="0" i="0" dirty="0">
                <a:effectLst/>
              </a:rPr>
              <a:t>(</a:t>
            </a:r>
            <a:r>
              <a:rPr lang="en-US" sz="3200" b="0" i="0" dirty="0" err="1">
                <a:effectLst/>
              </a:rPr>
              <a:t>nT</a:t>
            </a:r>
            <a:r>
              <a:rPr lang="en-US" sz="3200" b="0" i="0" baseline="-25000" dirty="0" err="1">
                <a:effectLst/>
              </a:rPr>
              <a:t>s</a:t>
            </a:r>
            <a:r>
              <a:rPr lang="en-US" sz="3200" b="0" i="0" dirty="0">
                <a:effectLst/>
              </a:rPr>
              <a:t>) from eq.(2)  in the above eq. (3) , we get,</a:t>
            </a:r>
          </a:p>
          <a:p>
            <a:pPr marL="0" indent="0" algn="ctr" fontAlgn="base">
              <a:buNone/>
            </a:pPr>
            <a:r>
              <a:rPr lang="en-IN" sz="3600" b="0" i="0" dirty="0" err="1">
                <a:solidFill>
                  <a:srgbClr val="FF0000"/>
                </a:solidFill>
                <a:effectLst/>
              </a:rPr>
              <a:t>x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q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 = xˆ(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 +  e(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 + q(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 ………………….(4)</a:t>
            </a:r>
          </a:p>
          <a:p>
            <a:pPr algn="just" fontAlgn="base"/>
            <a:r>
              <a:rPr lang="en-IN" sz="3600" b="0" i="0" dirty="0">
                <a:effectLst/>
              </a:rPr>
              <a:t>eq.(1) is written as,</a:t>
            </a:r>
          </a:p>
          <a:p>
            <a:pPr marL="0" indent="0" fontAlgn="base">
              <a:buNone/>
            </a:pPr>
            <a:r>
              <a:rPr lang="en-IN" sz="3600" b="0" i="0" dirty="0">
                <a:solidFill>
                  <a:srgbClr val="575757"/>
                </a:solidFill>
                <a:effectLst/>
              </a:rPr>
              <a:t>		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e(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 = x(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 – xˆ(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</a:t>
            </a:r>
          </a:p>
          <a:p>
            <a:pPr marL="0" indent="0" algn="just" fontAlgn="base">
              <a:buNone/>
            </a:pPr>
            <a:r>
              <a:rPr lang="en-IN" sz="3600" b="0" i="0" dirty="0">
                <a:solidFill>
                  <a:srgbClr val="FF0000"/>
                </a:solidFill>
                <a:effectLst/>
              </a:rPr>
              <a:t>                  e(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  +  xˆ(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  =  x(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</a:t>
            </a:r>
          </a:p>
          <a:p>
            <a:pPr algn="just" fontAlgn="base"/>
            <a:r>
              <a:rPr lang="en-IN" sz="3600" b="0" i="0" dirty="0">
                <a:effectLst/>
              </a:rPr>
              <a:t>Therefore, substituting the value of   e(</a:t>
            </a:r>
            <a:r>
              <a:rPr lang="en-IN" sz="3600" b="0" i="0" dirty="0" err="1">
                <a:effectLst/>
              </a:rPr>
              <a:t>nT</a:t>
            </a:r>
            <a:r>
              <a:rPr lang="en-IN" sz="3600" b="0" i="0" baseline="-25000" dirty="0" err="1">
                <a:effectLst/>
              </a:rPr>
              <a:t>s</a:t>
            </a:r>
            <a:r>
              <a:rPr lang="en-IN" sz="3600" b="0" i="0" dirty="0">
                <a:effectLst/>
              </a:rPr>
              <a:t>)  +  xˆ(</a:t>
            </a:r>
            <a:r>
              <a:rPr lang="en-IN" sz="3600" b="0" i="0" dirty="0" err="1">
                <a:effectLst/>
              </a:rPr>
              <a:t>nT</a:t>
            </a:r>
            <a:r>
              <a:rPr lang="en-IN" sz="3600" b="0" i="0" baseline="-25000" dirty="0" err="1">
                <a:effectLst/>
              </a:rPr>
              <a:t>s</a:t>
            </a:r>
            <a:r>
              <a:rPr lang="en-IN" sz="3600" b="0" i="0" dirty="0">
                <a:effectLst/>
              </a:rPr>
              <a:t>) from the above equation into eq. (4), we get,</a:t>
            </a:r>
          </a:p>
          <a:p>
            <a:pPr marL="0" indent="0" fontAlgn="base">
              <a:buNone/>
            </a:pPr>
            <a:r>
              <a:rPr lang="en-IN" sz="3600" b="0" i="0" dirty="0">
                <a:solidFill>
                  <a:srgbClr val="FF0000"/>
                </a:solidFill>
                <a:effectLst/>
              </a:rPr>
              <a:t>                   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x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q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 = x(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 + q(</a:t>
            </a:r>
            <a:r>
              <a:rPr lang="en-IN" sz="3600" b="0" i="0" dirty="0" err="1">
                <a:solidFill>
                  <a:srgbClr val="FF0000"/>
                </a:solidFill>
                <a:effectLst/>
              </a:rPr>
              <a:t>nT</a:t>
            </a:r>
            <a:r>
              <a:rPr lang="en-IN" sz="3600" b="0" i="0" baseline="-25000" dirty="0" err="1">
                <a:solidFill>
                  <a:srgbClr val="FF0000"/>
                </a:solidFill>
                <a:effectLst/>
              </a:rPr>
              <a:t>s</a:t>
            </a:r>
            <a:r>
              <a:rPr lang="en-IN" sz="3600" b="0" i="0" dirty="0">
                <a:solidFill>
                  <a:srgbClr val="FF0000"/>
                </a:solidFill>
                <a:effectLst/>
              </a:rPr>
              <a:t>) …………………..(5)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72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1680</Words>
  <Application>Microsoft Office PowerPoint</Application>
  <PresentationFormat>Widescreen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Roboto</vt:lpstr>
      <vt:lpstr>Office Theme</vt:lpstr>
      <vt:lpstr>DPCM (DIFFERENTIAL PCM)</vt:lpstr>
      <vt:lpstr>PowerPoint Presentation</vt:lpstr>
      <vt:lpstr>Fig: Illustration of redundant information in PCM</vt:lpstr>
      <vt:lpstr>Redundant information in PCM</vt:lpstr>
      <vt:lpstr>PowerPoint Presentation</vt:lpstr>
      <vt:lpstr>Working Principle </vt:lpstr>
      <vt:lpstr>PowerPoint Presentation</vt:lpstr>
      <vt:lpstr>PowerPoint Presentation</vt:lpstr>
      <vt:lpstr>PowerPoint Presentation</vt:lpstr>
      <vt:lpstr>PowerPoint Presentation</vt:lpstr>
      <vt:lpstr>Reception of DPCM Signal </vt:lpstr>
      <vt:lpstr>PowerPoint Presentation</vt:lpstr>
      <vt:lpstr>Advantages of DPCM </vt:lpstr>
      <vt:lpstr>LINEAR PREDICTION</vt:lpstr>
      <vt:lpstr>LINEAR PREDICTION FILTER</vt:lpstr>
      <vt:lpstr>PowerPoint Presentation</vt:lpstr>
      <vt:lpstr>PowerPoint Presentation</vt:lpstr>
      <vt:lpstr>Design of Linear predictor</vt:lpstr>
      <vt:lpstr>J = E[ x2[n]] -2 ∑129_(k=1)^p▒"wk"   E[x[n-k] x[n]] +        ∑129_(j=1)^p▒〖∑129_(k=1)^p▒〖"w" j〗 "wk" 〗 E[x[n-j] x[n-k] ] </vt:lpstr>
      <vt:lpstr>J = σx2 - 2 ∑129_(k=1)^p▒"wk"   "Rx[k]" + ∑129_(j=1)^p▒〖∑129_(k=1)^p▒〖"w" j〗 "wk" 〗 "Rx[k-j]"  </vt:lpstr>
      <vt:lpstr>WIENER – HOPF EQUATION</vt:lpstr>
      <vt:lpstr>Rx wo = rx</vt:lpstr>
      <vt:lpstr>PowerPoint Presentation</vt:lpstr>
      <vt:lpstr>Wiener-Hopf eqn &amp; LP filter design</vt:lpstr>
      <vt:lpstr>NUMERICAL PROBLEM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MULTIVIBRATOR</dc:title>
  <dc:creator>S R</dc:creator>
  <cp:lastModifiedBy>S R</cp:lastModifiedBy>
  <cp:revision>6</cp:revision>
  <dcterms:created xsi:type="dcterms:W3CDTF">2023-11-03T16:41:55Z</dcterms:created>
  <dcterms:modified xsi:type="dcterms:W3CDTF">2023-12-19T07:29:47Z</dcterms:modified>
</cp:coreProperties>
</file>