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78" r:id="rId2"/>
    <p:sldId id="379" r:id="rId3"/>
    <p:sldId id="259" r:id="rId4"/>
    <p:sldId id="258" r:id="rId5"/>
    <p:sldId id="261" r:id="rId6"/>
    <p:sldId id="262" r:id="rId7"/>
    <p:sldId id="341" r:id="rId8"/>
    <p:sldId id="260" r:id="rId9"/>
    <p:sldId id="264" r:id="rId10"/>
    <p:sldId id="265" r:id="rId11"/>
    <p:sldId id="266" r:id="rId12"/>
    <p:sldId id="267" r:id="rId13"/>
    <p:sldId id="271" r:id="rId14"/>
    <p:sldId id="269" r:id="rId15"/>
    <p:sldId id="270" r:id="rId16"/>
    <p:sldId id="285" r:id="rId17"/>
    <p:sldId id="272" r:id="rId18"/>
    <p:sldId id="282" r:id="rId19"/>
    <p:sldId id="283" r:id="rId20"/>
    <p:sldId id="284" r:id="rId21"/>
    <p:sldId id="286" r:id="rId22"/>
    <p:sldId id="433" r:id="rId23"/>
    <p:sldId id="43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r2vSYpmEQ2mN4HsvAH1wg==" hashData="TvwlNnfjJ2OC9+pCQvPn3X2uOU93IdegkxcMK7qIZ/nKNwxbAvXoHOPpg5owzHBkIPozuWqzpe3X3elyDZp7F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R" userId="c4b50ba4606b11ae" providerId="LiveId" clId="{5B5D30CA-ED6C-432D-9DD7-653E50313298}"/>
    <pc:docChg chg="addSld delSld modSld">
      <pc:chgData name="S R" userId="c4b50ba4606b11ae" providerId="LiveId" clId="{5B5D30CA-ED6C-432D-9DD7-653E50313298}" dt="2023-11-17T15:12:37.431" v="4" actId="47"/>
      <pc:docMkLst>
        <pc:docMk/>
      </pc:docMkLst>
      <pc:sldChg chg="add">
        <pc:chgData name="S R" userId="c4b50ba4606b11ae" providerId="LiveId" clId="{5B5D30CA-ED6C-432D-9DD7-653E50313298}" dt="2023-11-17T14:58:40.029" v="3"/>
        <pc:sldMkLst>
          <pc:docMk/>
          <pc:sldMk cId="2929564661" sldId="256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9400744" sldId="25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435240009" sldId="25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77375445" sldId="25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689158296" sldId="26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463044627" sldId="26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587454429" sldId="26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4248486886" sldId="26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35821408" sldId="27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174582322" sldId="271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442195707" sldId="272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71129269" sldId="273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016739242" sldId="274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067655922" sldId="275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705491483" sldId="276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949602851" sldId="277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2750272845" sldId="278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623729377" sldId="279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3323468373" sldId="280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4203565127" sldId="281"/>
        </pc:sldMkLst>
      </pc:sldChg>
      <pc:sldChg chg="add">
        <pc:chgData name="S R" userId="c4b50ba4606b11ae" providerId="LiveId" clId="{5B5D30CA-ED6C-432D-9DD7-653E50313298}" dt="2023-11-17T14:58:40.029" v="3"/>
        <pc:sldMkLst>
          <pc:docMk/>
          <pc:sldMk cId="1724695649" sldId="28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414269954" sldId="302"/>
        </pc:sldMkLst>
      </pc:sldChg>
      <pc:sldChg chg="modSp del mod">
        <pc:chgData name="S R" userId="c4b50ba4606b11ae" providerId="LiveId" clId="{5B5D30CA-ED6C-432D-9DD7-653E50313298}" dt="2023-11-17T15:12:37.431" v="4" actId="47"/>
        <pc:sldMkLst>
          <pc:docMk/>
          <pc:sldMk cId="3477551197" sldId="303"/>
        </pc:sldMkLst>
        <pc:spChg chg="mod">
          <ac:chgData name="S R" userId="c4b50ba4606b11ae" providerId="LiveId" clId="{5B5D30CA-ED6C-432D-9DD7-653E50313298}" dt="2023-11-17T14:57:11.056" v="2" actId="20577"/>
          <ac:spMkLst>
            <pc:docMk/>
            <pc:sldMk cId="3477551197" sldId="303"/>
            <ac:spMk id="2" creationId="{96F122BC-68CA-12F2-F528-E5F7F02E840B}"/>
          </ac:spMkLst>
        </pc:spChg>
        <pc:spChg chg="mod">
          <ac:chgData name="S R" userId="c4b50ba4606b11ae" providerId="LiveId" clId="{5B5D30CA-ED6C-432D-9DD7-653E50313298}" dt="2023-11-17T14:57:08.300" v="1" actId="20577"/>
          <ac:spMkLst>
            <pc:docMk/>
            <pc:sldMk cId="3477551197" sldId="303"/>
            <ac:spMk id="3" creationId="{52E10796-2270-5A57-1DEA-E7C4DFE5FCD5}"/>
          </ac:spMkLst>
        </pc:spChg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546710751" sldId="30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73971200" sldId="30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070092767" sldId="30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42299906" sldId="30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00471884" sldId="30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531818392" sldId="30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02878504" sldId="31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64575174" sldId="31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45050798" sldId="31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73844294" sldId="31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78310296" sldId="31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188409773" sldId="31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14981665" sldId="31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18342026" sldId="31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836702505" sldId="31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291625698" sldId="31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082074514" sldId="32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007346893" sldId="32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250691278" sldId="32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4005043796" sldId="32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22418958" sldId="32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855179478" sldId="32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770412268" sldId="32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816691933" sldId="32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465365668" sldId="32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70913850" sldId="33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235094566" sldId="33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868826358" sldId="33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92195744" sldId="33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66622812" sldId="33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51856982" sldId="335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70548511" sldId="336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61022502" sldId="337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014830193" sldId="338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984803272" sldId="339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660067516" sldId="340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792059553" sldId="341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650483691" sldId="342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2701533673" sldId="343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3042986934" sldId="344"/>
        </pc:sldMkLst>
      </pc:sldChg>
      <pc:sldChg chg="del">
        <pc:chgData name="S R" userId="c4b50ba4606b11ae" providerId="LiveId" clId="{5B5D30CA-ED6C-432D-9DD7-653E50313298}" dt="2023-11-17T14:57:02.337" v="0" actId="47"/>
        <pc:sldMkLst>
          <pc:docMk/>
          <pc:sldMk cId="1423241627" sldId="345"/>
        </pc:sldMkLst>
      </pc:sldChg>
    </pc:docChg>
  </pc:docChgLst>
  <pc:docChgLst>
    <pc:chgData name="S R" userId="c4b50ba4606b11ae" providerId="LiveId" clId="{7B22DC1E-815A-4967-B837-3A4262938529}"/>
    <pc:docChg chg="addSld delSld modSld">
      <pc:chgData name="S R" userId="c4b50ba4606b11ae" providerId="LiveId" clId="{7B22DC1E-815A-4967-B837-3A4262938529}" dt="2023-12-19T07:32:52.138" v="12" actId="2696"/>
      <pc:docMkLst>
        <pc:docMk/>
      </pc:docMkLst>
      <pc:sldChg chg="del">
        <pc:chgData name="S R" userId="c4b50ba4606b11ae" providerId="LiveId" clId="{7B22DC1E-815A-4967-B837-3A4262938529}" dt="2023-12-19T06:49:54.248" v="2" actId="47"/>
        <pc:sldMkLst>
          <pc:docMk/>
          <pc:sldMk cId="2929564661" sldId="256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9400744" sldId="257"/>
        </pc:sldMkLst>
      </pc:sldChg>
      <pc:sldChg chg="new del">
        <pc:chgData name="S R" userId="c4b50ba4606b11ae" providerId="LiveId" clId="{7B22DC1E-815A-4967-B837-3A4262938529}" dt="2023-12-19T06:57:27.649" v="4" actId="47"/>
        <pc:sldMkLst>
          <pc:docMk/>
          <pc:sldMk cId="3452137023" sldId="257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2435240009" sldId="258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2653608465" sldId="258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2418784065" sldId="259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3377375445" sldId="259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689158296" sldId="260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3088208070" sldId="260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4120973447" sldId="261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3440655481" sldId="262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3744270425" sldId="264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669958773" sldId="265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2223627725" sldId="266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1347993263" sldId="267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3463044627" sldId="267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1587454429" sldId="268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4177737443" sldId="269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4248486886" sldId="269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235821408" sldId="270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3239726575" sldId="270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2158963196" sldId="271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2174582322" sldId="271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225877530" sldId="272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2442195707" sldId="272"/>
        </pc:sldMkLst>
      </pc:sldChg>
      <pc:sldChg chg="add del">
        <pc:chgData name="S R" userId="c4b50ba4606b11ae" providerId="LiveId" clId="{7B22DC1E-815A-4967-B837-3A4262938529}" dt="2023-12-19T07:00:21.982" v="5" actId="47"/>
        <pc:sldMkLst>
          <pc:docMk/>
          <pc:sldMk cId="629907078" sldId="273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3371129269" sldId="273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3016739242" sldId="274"/>
        </pc:sldMkLst>
      </pc:sldChg>
      <pc:sldChg chg="add del">
        <pc:chgData name="S R" userId="c4b50ba4606b11ae" providerId="LiveId" clId="{7B22DC1E-815A-4967-B837-3A4262938529}" dt="2023-12-19T07:00:21.982" v="5" actId="47"/>
        <pc:sldMkLst>
          <pc:docMk/>
          <pc:sldMk cId="3308870851" sldId="274"/>
        </pc:sldMkLst>
      </pc:sldChg>
      <pc:sldChg chg="add del">
        <pc:chgData name="S R" userId="c4b50ba4606b11ae" providerId="LiveId" clId="{7B22DC1E-815A-4967-B837-3A4262938529}" dt="2023-12-19T07:00:21.982" v="5" actId="47"/>
        <pc:sldMkLst>
          <pc:docMk/>
          <pc:sldMk cId="2686938398" sldId="275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3067655922" sldId="275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1705491483" sldId="276"/>
        </pc:sldMkLst>
      </pc:sldChg>
      <pc:sldChg chg="add del">
        <pc:chgData name="S R" userId="c4b50ba4606b11ae" providerId="LiveId" clId="{7B22DC1E-815A-4967-B837-3A4262938529}" dt="2023-12-19T07:00:21.982" v="5" actId="47"/>
        <pc:sldMkLst>
          <pc:docMk/>
          <pc:sldMk cId="2568370243" sldId="276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1949602851" sldId="277"/>
        </pc:sldMkLst>
      </pc:sldChg>
      <pc:sldChg chg="add del">
        <pc:chgData name="S R" userId="c4b50ba4606b11ae" providerId="LiveId" clId="{7B22DC1E-815A-4967-B837-3A4262938529}" dt="2023-12-19T07:00:21.982" v="5" actId="47"/>
        <pc:sldMkLst>
          <pc:docMk/>
          <pc:sldMk cId="4009672975" sldId="277"/>
        </pc:sldMkLst>
      </pc:sldChg>
      <pc:sldChg chg="add del">
        <pc:chgData name="S R" userId="c4b50ba4606b11ae" providerId="LiveId" clId="{7B22DC1E-815A-4967-B837-3A4262938529}" dt="2023-12-19T07:00:21.982" v="5" actId="47"/>
        <pc:sldMkLst>
          <pc:docMk/>
          <pc:sldMk cId="1434814462" sldId="278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2750272845" sldId="278"/>
        </pc:sldMkLst>
      </pc:sldChg>
      <pc:sldChg chg="add del">
        <pc:chgData name="S R" userId="c4b50ba4606b11ae" providerId="LiveId" clId="{7B22DC1E-815A-4967-B837-3A4262938529}" dt="2023-12-19T07:00:21.982" v="5" actId="47"/>
        <pc:sldMkLst>
          <pc:docMk/>
          <pc:sldMk cId="1316788726" sldId="279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3623729377" sldId="279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3323468373" sldId="280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4203565127" sldId="281"/>
        </pc:sldMkLst>
      </pc:sldChg>
      <pc:sldChg chg="del">
        <pc:chgData name="S R" userId="c4b50ba4606b11ae" providerId="LiveId" clId="{7B22DC1E-815A-4967-B837-3A4262938529}" dt="2023-12-19T06:49:50.537" v="0" actId="47"/>
        <pc:sldMkLst>
          <pc:docMk/>
          <pc:sldMk cId="1724695649" sldId="282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2397366358" sldId="282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4273976063" sldId="283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2259948624" sldId="284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326356990" sldId="285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3323678318" sldId="286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4024992393" sldId="287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3543518559" sldId="288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2385208131" sldId="289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2241420265" sldId="290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414121855" sldId="291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868619473" sldId="292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1737061968" sldId="293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4159379245" sldId="294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3218563634" sldId="295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1593456975" sldId="296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2283878378" sldId="297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535152530" sldId="298"/>
        </pc:sldMkLst>
      </pc:sldChg>
      <pc:sldChg chg="modSp add del mod">
        <pc:chgData name="S R" userId="c4b50ba4606b11ae" providerId="LiveId" clId="{7B22DC1E-815A-4967-B837-3A4262938529}" dt="2023-12-19T07:26:56.800" v="8" actId="2696"/>
        <pc:sldMkLst>
          <pc:docMk/>
          <pc:sldMk cId="3070352734" sldId="299"/>
        </pc:sldMkLst>
        <pc:picChg chg="mod">
          <ac:chgData name="S R" userId="c4b50ba4606b11ae" providerId="LiveId" clId="{7B22DC1E-815A-4967-B837-3A4262938529}" dt="2023-12-19T07:00:41.477" v="7" actId="14100"/>
          <ac:picMkLst>
            <pc:docMk/>
            <pc:sldMk cId="3070352734" sldId="299"/>
            <ac:picMk id="5" creationId="{EB6284B7-FDD1-BE9B-499D-B9A43F289982}"/>
          </ac:picMkLst>
        </pc:picChg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1129519614" sldId="300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2834653819" sldId="301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2073259360" sldId="302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3767867786" sldId="303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3252070862" sldId="304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4056826062" sldId="305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3782635499" sldId="306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4215323495" sldId="307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578334207" sldId="308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1556243580" sldId="311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866019315" sldId="312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4278956468" sldId="313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2610507828" sldId="314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2881096533" sldId="315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1244064605" sldId="317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1026874877" sldId="318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2290728616" sldId="319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3672386171" sldId="320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3909376536" sldId="322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3689823706" sldId="323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1531848425" sldId="324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2669153213" sldId="325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3785675562" sldId="326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2140208421" sldId="327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3729125892" sldId="328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3630905368" sldId="329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985744350" sldId="330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1839464312" sldId="331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3211157702" sldId="332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1304399006" sldId="333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3910644163" sldId="334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1207177187" sldId="335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2594123050" sldId="336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1146227643" sldId="337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959850036" sldId="338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2821006276" sldId="339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461465580" sldId="341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3291328412" sldId="342"/>
        </pc:sldMkLst>
      </pc:sldChg>
      <pc:sldChg chg="add del">
        <pc:chgData name="S R" userId="c4b50ba4606b11ae" providerId="LiveId" clId="{7B22DC1E-815A-4967-B837-3A4262938529}" dt="2023-12-19T07:28:02.722" v="9" actId="2696"/>
        <pc:sldMkLst>
          <pc:docMk/>
          <pc:sldMk cId="3149956106" sldId="343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557431967" sldId="344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1510836124" sldId="345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1327084301" sldId="346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2654465813" sldId="347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1257947318" sldId="348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956974169" sldId="349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1382352078" sldId="350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10858885" sldId="351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249720290" sldId="352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396517665" sldId="353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2401439586" sldId="354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2423465691" sldId="355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114608373" sldId="356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1530274255" sldId="359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692509696" sldId="360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16914434" sldId="361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935375933" sldId="362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2307253122" sldId="363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779841436" sldId="364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281928698" sldId="365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50371980" sldId="366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709705147" sldId="367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874833896" sldId="368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281587027" sldId="369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740094931" sldId="370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507397577" sldId="371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697625894" sldId="372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1147841883" sldId="373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1583139290" sldId="375"/>
        </pc:sldMkLst>
      </pc:sldChg>
      <pc:sldChg chg="add del">
        <pc:chgData name="S R" userId="c4b50ba4606b11ae" providerId="LiveId" clId="{7B22DC1E-815A-4967-B837-3A4262938529}" dt="2023-12-19T07:26:56.800" v="8" actId="2696"/>
        <pc:sldMkLst>
          <pc:docMk/>
          <pc:sldMk cId="1417370082" sldId="377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2643163392" sldId="378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2085436790" sldId="379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3093656764" sldId="380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3520760822" sldId="381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949706140" sldId="382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160441405" sldId="383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3752457912" sldId="384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4202928296" sldId="385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721862290" sldId="386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541996760" sldId="387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1429971747" sldId="388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3245013406" sldId="389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083512142" sldId="390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1384314692" sldId="392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505376359" sldId="393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3425063750" sldId="394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6182493" sldId="395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227056464" sldId="396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1927865558" sldId="397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3580267029" sldId="398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160917276" sldId="399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424453313" sldId="400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785466118" sldId="401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326729079" sldId="402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333809227" sldId="403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3740371934" sldId="405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791213826" sldId="407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151979734" sldId="408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513452600" sldId="409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1841259672" sldId="421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2833477987" sldId="422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2086784330" sldId="423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651308259" sldId="424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2456189629" sldId="425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1562226405" sldId="426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2098341825" sldId="427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2174199351" sldId="428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3113748924" sldId="429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1329584408" sldId="432"/>
        </pc:sldMkLst>
      </pc:sldChg>
      <pc:sldChg chg="add">
        <pc:chgData name="S R" userId="c4b50ba4606b11ae" providerId="LiveId" clId="{7B22DC1E-815A-4967-B837-3A4262938529}" dt="2023-12-19T06:57:24.871" v="3"/>
        <pc:sldMkLst>
          <pc:docMk/>
          <pc:sldMk cId="1175594913" sldId="433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1659972110" sldId="438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2213730116" sldId="439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3449966373" sldId="443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1989248345" sldId="445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1950344747" sldId="446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1146060851" sldId="447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1151994344" sldId="448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3782563796" sldId="449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4063353087" sldId="450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3003015098" sldId="451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0" sldId="453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0" sldId="454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0" sldId="455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3080725267" sldId="456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4096797689" sldId="457"/>
        </pc:sldMkLst>
      </pc:sldChg>
      <pc:sldChg chg="add del">
        <pc:chgData name="S R" userId="c4b50ba4606b11ae" providerId="LiveId" clId="{7B22DC1E-815A-4967-B837-3A4262938529}" dt="2023-12-19T07:32:52.138" v="12" actId="2696"/>
        <pc:sldMkLst>
          <pc:docMk/>
          <pc:sldMk cId="3404085761" sldId="458"/>
        </pc:sldMkLst>
      </pc:sldChg>
      <pc:sldChg chg="add del">
        <pc:chgData name="S R" userId="c4b50ba4606b11ae" providerId="LiveId" clId="{7B22DC1E-815A-4967-B837-3A4262938529}" dt="2023-12-19T07:29:37.253" v="10" actId="2696"/>
        <pc:sldMkLst>
          <pc:docMk/>
          <pc:sldMk cId="3157554608" sldId="459"/>
        </pc:sldMkLst>
      </pc:sldChg>
      <pc:sldChg chg="add del">
        <pc:chgData name="S R" userId="c4b50ba4606b11ae" providerId="LiveId" clId="{7B22DC1E-815A-4967-B837-3A4262938529}" dt="2023-12-19T07:31:30.850" v="11" actId="2696"/>
        <pc:sldMkLst>
          <pc:docMk/>
          <pc:sldMk cId="2577000216" sldId="4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104A5-6D44-4FBC-B305-B3DD90FF3613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20423-E23C-407B-836F-8E70813E1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27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95AF-D90A-2C81-903B-A85E20DC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E8D94-00B9-EEE5-CB45-961799AF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C007-0B68-6131-2F63-7E72C5E6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24F3-440A-7383-55C3-3E2188FC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7905-08F4-5A40-D7A0-D0204317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9831-786E-D4FC-E785-3DDAE34D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08AF-EA98-6C79-4F3A-C0FBD169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F5A5-5DCA-5F83-5CAE-711A7EB1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141-9C05-4FFE-E00F-CC775CBD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9E68-6252-E04B-6B4A-89E1F2BD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1A5F1-B76F-5C37-F310-282E24937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BD8B-2932-BB50-8A28-5683D86C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6487-90A0-FC68-B808-17C4A33E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621B-C3A2-696A-15C7-0DACF715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2FD8-BA3A-0CF9-FFB4-021CA810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655-8422-B934-E8AF-58EE413B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68B8-F138-4B11-DEC0-291D7B2D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FD53-4EBC-D7BC-83C8-20A9359E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96DF-BB63-FC93-9888-F2875D05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5968-942F-15EE-506F-65970DC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A4D3-062C-981B-B095-B7ED37B0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0861-F003-F6E3-BC6C-7CA62B59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6636-3A2A-0463-4D1D-9AAD3EC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B2EA-31B6-17E4-6631-6B58DA67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931D-E946-6E48-C963-F440741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D6E-C5EA-0DD3-76B3-D62C2591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2E3C-5C13-F722-127B-1306FDBA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742BC-D12C-BC8A-5BC3-5747C667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98FF-F9AE-673A-84FC-D65146EE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CB79-06E1-6B49-3B51-22913B4A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E59A2-C2EE-A06E-2420-EC329C72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4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6FFF-B657-5AD5-7DEA-D7148BB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BAAB-01A0-A5C6-E91B-A337E695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0FEAB-6F53-B108-B60C-DD12A350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BF0D7-5371-B037-F278-F1AFA088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A484F-42BD-4ECA-644A-10E118F6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A367A-E8A9-12C9-040D-1EDCB96A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B7B57-1B3D-B604-00F2-E33ED1F7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E2184-7C7A-A48D-4146-B37748AA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184A-B921-E6BF-E7C4-1E797845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400A5-E589-F66D-1061-A9D1EF62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8671D-F136-151B-3CB6-3EC6AC2D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CC0A-DD3A-B9A7-63A4-D17E762B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9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F4216-CBB5-FAAD-CB9C-E0FDE93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82963-221E-A894-2FB6-8D86926A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F34E-D561-057E-4AE3-DA5EB63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6B8-A6EC-230E-3635-0275C53A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6551-CB85-7AB9-8EF2-8D89E196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6A82-DC9A-9E22-829E-08446067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9836-09DA-8E8E-C7EB-6A88AB27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2D738-FB07-4A80-0AF4-3FA9D8F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45C6-9644-F2E0-C0BC-3807A6A0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18AC-33F1-B4CF-8780-FB98408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E166-BA00-08D3-5287-74DD1E876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99009-8891-065A-2BC3-AF24E314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13F2-024E-B880-A6F9-1A5609A7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2C04-BBC9-82C7-4BDA-5ED4DE09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B5DC-132B-FB46-E3EA-36AF5FD1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48E41A-452B-41BC-342B-E00B7748DE4C}"/>
              </a:ext>
            </a:extLst>
          </p:cNvPr>
          <p:cNvSpPr txBox="1"/>
          <p:nvPr userDrawn="1"/>
        </p:nvSpPr>
        <p:spPr>
          <a:xfrm rot="20193259">
            <a:off x="483576" y="2910254"/>
            <a:ext cx="11447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90000"/>
                  </a:schemeClr>
                </a:solidFill>
              </a:rPr>
              <a:t>PREPARED BY RINJU RAVINDRAN, ADHOC ASST. PROFESSOR-ECE, GCEK</a:t>
            </a:r>
            <a:endParaRPr lang="en-IN" sz="3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8DFD-4CEA-FDEE-5287-4B4FE1E8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99" y="2766218"/>
            <a:ext cx="11194002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WAVEFORM CODING TECHNIQUES</a:t>
            </a:r>
            <a:endParaRPr lang="en-IN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316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AC6C-2699-C94F-DAB7-68126D7A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627140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The s/</a:t>
            </a:r>
            <a:r>
              <a:rPr lang="en-US" sz="3600" dirty="0" err="1"/>
              <a:t>gs</a:t>
            </a:r>
            <a:r>
              <a:rPr lang="en-US" sz="3600" dirty="0"/>
              <a:t> we use in real world are analog s/</a:t>
            </a:r>
            <a:r>
              <a:rPr lang="en-US" sz="3600" dirty="0" err="1"/>
              <a:t>gs</a:t>
            </a:r>
            <a:r>
              <a:rPr lang="en-US" sz="3600" dirty="0"/>
              <a:t>.</a:t>
            </a:r>
          </a:p>
          <a:p>
            <a:pPr algn="just"/>
            <a:r>
              <a:rPr lang="en-IN" sz="3600" dirty="0"/>
              <a:t>To process these s/</a:t>
            </a:r>
            <a:r>
              <a:rPr lang="en-IN" sz="3600" dirty="0" err="1"/>
              <a:t>gs</a:t>
            </a:r>
            <a:r>
              <a:rPr lang="en-IN" sz="3600" dirty="0"/>
              <a:t> in computers we need to convert these s/</a:t>
            </a:r>
            <a:r>
              <a:rPr lang="en-IN" sz="3600" dirty="0" err="1"/>
              <a:t>gs</a:t>
            </a:r>
            <a:r>
              <a:rPr lang="en-IN" sz="3600" dirty="0"/>
              <a:t> to its digital form.</a:t>
            </a:r>
          </a:p>
          <a:p>
            <a:pPr algn="just"/>
            <a:r>
              <a:rPr lang="en-IN" sz="3600" dirty="0"/>
              <a:t>Analog s/g is continuous in both time and amplitude.</a:t>
            </a:r>
          </a:p>
          <a:p>
            <a:pPr algn="just"/>
            <a:r>
              <a:rPr lang="en-IN" sz="3600" dirty="0"/>
              <a:t>Digital s/g is discrete in both time and amplitude.</a:t>
            </a:r>
          </a:p>
          <a:p>
            <a:pPr algn="just"/>
            <a:endParaRPr lang="en-IN" sz="3600" dirty="0"/>
          </a:p>
          <a:p>
            <a:pPr algn="just"/>
            <a:r>
              <a:rPr lang="en-IN" sz="3600" dirty="0"/>
              <a:t>Continuous time  to discrete time ----- we use </a:t>
            </a:r>
            <a:r>
              <a:rPr lang="en-IN" sz="3600" dirty="0">
                <a:solidFill>
                  <a:srgbClr val="FF0000"/>
                </a:solidFill>
              </a:rPr>
              <a:t>sampling. </a:t>
            </a:r>
          </a:p>
          <a:p>
            <a:pPr algn="just"/>
            <a:r>
              <a:rPr lang="en-IN" sz="3600" dirty="0"/>
              <a:t>Continuous amp  to discrete amp ----- we use </a:t>
            </a:r>
            <a:r>
              <a:rPr lang="en-IN" sz="3600" dirty="0">
                <a:solidFill>
                  <a:srgbClr val="FF0000"/>
                </a:solidFill>
              </a:rPr>
              <a:t>quantization</a:t>
            </a:r>
            <a:r>
              <a:rPr lang="en-IN" sz="3600" dirty="0"/>
              <a:t>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6995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6BD1-362E-7C8E-C541-046AEFDC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Sampling 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8C23-1998-2E79-8064-84FC9EB8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003"/>
            <a:ext cx="11120021" cy="481487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3000" dirty="0"/>
              <a:t>Analog signal is</a:t>
            </a:r>
            <a:r>
              <a:rPr lang="en-US" altLang="en-US" sz="3000" dirty="0">
                <a:solidFill>
                  <a:srgbClr val="FF0000"/>
                </a:solidFill>
              </a:rPr>
              <a:t> sampled </a:t>
            </a:r>
            <a:r>
              <a:rPr lang="en-US" altLang="en-US" sz="3000" dirty="0"/>
              <a:t>every </a:t>
            </a:r>
            <a:r>
              <a:rPr lang="en-US" altLang="en-US" sz="3000" dirty="0">
                <a:solidFill>
                  <a:srgbClr val="FF0000"/>
                </a:solidFill>
              </a:rPr>
              <a:t>T</a:t>
            </a:r>
            <a:r>
              <a:rPr lang="en-US" altLang="en-US" sz="3000" baseline="-25000" dirty="0">
                <a:solidFill>
                  <a:srgbClr val="FF0000"/>
                </a:solidFill>
              </a:rPr>
              <a:t>S</a:t>
            </a:r>
            <a:r>
              <a:rPr lang="en-US" altLang="en-US" sz="3000" dirty="0"/>
              <a:t> secs.</a:t>
            </a:r>
          </a:p>
          <a:p>
            <a:pPr algn="just">
              <a:lnSpc>
                <a:spcPct val="90000"/>
              </a:lnSpc>
            </a:pPr>
            <a:r>
              <a:rPr lang="en-US" altLang="en-US" sz="3000" dirty="0"/>
              <a:t>T</a:t>
            </a:r>
            <a:r>
              <a:rPr lang="en-US" altLang="en-US" sz="3000" baseline="-25000" dirty="0"/>
              <a:t>s</a:t>
            </a:r>
            <a:r>
              <a:rPr lang="en-US" altLang="en-US" sz="3000" dirty="0"/>
              <a:t> is referred to as the </a:t>
            </a:r>
            <a:r>
              <a:rPr lang="en-US" altLang="en-US" sz="3000" u="sng" dirty="0"/>
              <a:t>sampling interval</a:t>
            </a:r>
            <a:r>
              <a:rPr lang="en-US" altLang="en-US" sz="3000" dirty="0"/>
              <a:t>. </a:t>
            </a:r>
          </a:p>
          <a:p>
            <a:pPr algn="just">
              <a:lnSpc>
                <a:spcPct val="90000"/>
              </a:lnSpc>
            </a:pPr>
            <a:r>
              <a:rPr lang="en-US" altLang="en-US" sz="3000" dirty="0">
                <a:solidFill>
                  <a:srgbClr val="FF0000"/>
                </a:solidFill>
              </a:rPr>
              <a:t>f</a:t>
            </a:r>
            <a:r>
              <a:rPr lang="en-US" altLang="en-US" sz="3000" baseline="-25000" dirty="0">
                <a:solidFill>
                  <a:srgbClr val="FF0000"/>
                </a:solidFill>
              </a:rPr>
              <a:t>s</a:t>
            </a:r>
            <a:r>
              <a:rPr lang="en-US" altLang="en-US" sz="3000" dirty="0">
                <a:solidFill>
                  <a:srgbClr val="FF0000"/>
                </a:solidFill>
              </a:rPr>
              <a:t> = 1/T</a:t>
            </a:r>
            <a:r>
              <a:rPr lang="en-US" altLang="en-US" sz="3000" baseline="-25000" dirty="0">
                <a:solidFill>
                  <a:srgbClr val="FF0000"/>
                </a:solidFill>
              </a:rPr>
              <a:t>s</a:t>
            </a:r>
            <a:r>
              <a:rPr lang="en-US" altLang="en-US" sz="3000" dirty="0">
                <a:solidFill>
                  <a:srgbClr val="FF0000"/>
                </a:solidFill>
              </a:rPr>
              <a:t> </a:t>
            </a:r>
            <a:r>
              <a:rPr lang="en-US" altLang="en-US" sz="3000" dirty="0"/>
              <a:t>is called the </a:t>
            </a:r>
            <a:r>
              <a:rPr lang="en-US" altLang="en-US" sz="3000" dirty="0">
                <a:solidFill>
                  <a:srgbClr val="FF0000"/>
                </a:solidFill>
              </a:rPr>
              <a:t>sampling rate </a:t>
            </a:r>
            <a:r>
              <a:rPr lang="en-US" altLang="en-US" sz="3000" dirty="0"/>
              <a:t>or sampling frequency.</a:t>
            </a:r>
          </a:p>
          <a:p>
            <a:pPr algn="just">
              <a:lnSpc>
                <a:spcPct val="90000"/>
              </a:lnSpc>
            </a:pPr>
            <a:r>
              <a:rPr lang="en-US" altLang="en-US" sz="3000" dirty="0"/>
              <a:t>There are 3 sampling methods: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3000" dirty="0">
                <a:solidFill>
                  <a:srgbClr val="FF0000"/>
                </a:solidFill>
              </a:rPr>
              <a:t>Ideal</a:t>
            </a:r>
            <a:r>
              <a:rPr lang="en-US" altLang="en-US" sz="3000" dirty="0"/>
              <a:t> - an impulse at each sampling instant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3000" dirty="0">
                <a:solidFill>
                  <a:srgbClr val="FF0000"/>
                </a:solidFill>
              </a:rPr>
              <a:t>Natural</a:t>
            </a:r>
            <a:r>
              <a:rPr lang="en-US" altLang="en-US" sz="3000" dirty="0"/>
              <a:t> - a pulse of short width with varying amplitude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3000" dirty="0">
                <a:solidFill>
                  <a:srgbClr val="FF0000"/>
                </a:solidFill>
              </a:rPr>
              <a:t>Flat top </a:t>
            </a:r>
            <a:r>
              <a:rPr lang="en-US" altLang="en-US" sz="3000" dirty="0"/>
              <a:t>- sample and hold, like natural but with single amplitude value</a:t>
            </a:r>
          </a:p>
          <a:p>
            <a:pPr algn="just">
              <a:lnSpc>
                <a:spcPct val="90000"/>
              </a:lnSpc>
            </a:pPr>
            <a:r>
              <a:rPr lang="en-US" altLang="en-US" sz="3000" dirty="0"/>
              <a:t>The process is referred to as </a:t>
            </a:r>
            <a:r>
              <a:rPr lang="en-US" altLang="en-US" sz="3000" dirty="0">
                <a:solidFill>
                  <a:srgbClr val="FF0000"/>
                </a:solidFill>
              </a:rPr>
              <a:t>pulse amplitude modulation </a:t>
            </a:r>
            <a:r>
              <a:rPr lang="en-US" altLang="en-US" sz="3000" dirty="0"/>
              <a:t>PAM and the outcome is a signal with analog (non integer) values</a:t>
            </a:r>
          </a:p>
          <a:p>
            <a:pPr algn="just"/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22362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72319-1CDC-6423-7ED8-F763C1EB8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8" t="1267"/>
          <a:stretch/>
        </p:blipFill>
        <p:spPr>
          <a:xfrm>
            <a:off x="754602" y="443883"/>
            <a:ext cx="10991774" cy="6137768"/>
          </a:xfrm>
        </p:spPr>
      </p:pic>
    </p:spTree>
    <p:extLst>
      <p:ext uri="{BB962C8B-B14F-4D97-AF65-F5344CB8AC3E}">
        <p14:creationId xmlns:p14="http://schemas.microsoft.com/office/powerpoint/2010/main" val="134799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A89F-A228-0717-17CB-52C51DE6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3287" cy="4351338"/>
          </a:xfrm>
        </p:spPr>
        <p:txBody>
          <a:bodyPr>
            <a:normAutofit/>
          </a:bodyPr>
          <a:lstStyle/>
          <a:p>
            <a:pPr algn="just"/>
            <a:r>
              <a:rPr lang="en-US" sz="4400" dirty="0">
                <a:solidFill>
                  <a:srgbClr val="000000"/>
                </a:solidFill>
              </a:rPr>
              <a:t>The o/p of a sampler will be </a:t>
            </a:r>
            <a:r>
              <a:rPr lang="en-US" sz="4400" dirty="0">
                <a:solidFill>
                  <a:srgbClr val="FF0000"/>
                </a:solidFill>
              </a:rPr>
              <a:t>discrete time continuous amplitude</a:t>
            </a:r>
            <a:r>
              <a:rPr lang="en-US" sz="4400" dirty="0">
                <a:solidFill>
                  <a:srgbClr val="000000"/>
                </a:solidFill>
              </a:rPr>
              <a:t> s/g x(</a:t>
            </a:r>
            <a:r>
              <a:rPr lang="en-US" sz="4400" dirty="0" err="1">
                <a:solidFill>
                  <a:srgbClr val="000000"/>
                </a:solidFill>
              </a:rPr>
              <a:t>nT</a:t>
            </a:r>
            <a:r>
              <a:rPr lang="en-US" sz="4400" baseline="-25000" dirty="0" err="1">
                <a:solidFill>
                  <a:srgbClr val="000000"/>
                </a:solidFill>
              </a:rPr>
              <a:t>s</a:t>
            </a:r>
            <a:r>
              <a:rPr lang="en-US" sz="4400" dirty="0">
                <a:solidFill>
                  <a:srgbClr val="000000"/>
                </a:solidFill>
              </a:rPr>
              <a:t>).</a:t>
            </a:r>
          </a:p>
          <a:p>
            <a:pPr algn="just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5896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501D5-A47E-D9D1-F9B2-C877C261E0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4857234"/>
                <a:ext cx="10515600" cy="13255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baseline="-25000" dirty="0">
                    <a:solidFill>
                      <a:srgbClr val="00B050"/>
                    </a:solidFill>
                    <a:latin typeface="+mn-lt"/>
                  </a:rPr>
                  <a:t>s</a:t>
                </a:r>
                <a:r>
                  <a:rPr lang="en-US" b="1" dirty="0">
                    <a:solidFill>
                      <a:srgbClr val="00B05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m:rPr>
                        <m:nor/>
                      </m:rPr>
                      <a:rPr lang="en-US" b="1" i="0" baseline="-25000" dirty="0" smtClean="0">
                        <a:solidFill>
                          <a:srgbClr val="00B050"/>
                        </a:solidFill>
                        <a:latin typeface="+mn-lt"/>
                      </a:rPr>
                      <m:t>m</m:t>
                    </m:r>
                  </m:oMath>
                </a14:m>
                <a:endParaRPr lang="en-IN" b="1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501D5-A47E-D9D1-F9B2-C877C261E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4857234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1660-DC51-5326-42B0-49DB95FA7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5" y="538363"/>
            <a:ext cx="10977979" cy="43188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Sampling theorem (Nyquist theorem)</a:t>
            </a:r>
            <a:endParaRPr lang="en-US" sz="3400" b="0" i="0" dirty="0">
              <a:solidFill>
                <a:srgbClr val="000000"/>
              </a:solidFill>
              <a:effectLst/>
            </a:endParaRPr>
          </a:p>
          <a:p>
            <a:pPr marL="0" indent="0" algn="just">
              <a:buNone/>
            </a:pPr>
            <a:endParaRPr lang="en-US" sz="3400" b="0" i="0" dirty="0">
              <a:solidFill>
                <a:srgbClr val="000000"/>
              </a:solidFill>
              <a:effectLst/>
            </a:endParaRPr>
          </a:p>
          <a:p>
            <a:pPr marL="0" indent="0" algn="just">
              <a:buNone/>
            </a:pPr>
            <a:r>
              <a:rPr lang="en-US" sz="3400" b="0" i="0" dirty="0">
                <a:effectLst/>
              </a:rPr>
              <a:t>The sampling theorem (Nyquist </a:t>
            </a:r>
            <a:r>
              <a:rPr lang="en-US" sz="3400" b="0" i="0" dirty="0" err="1">
                <a:effectLst/>
              </a:rPr>
              <a:t>thrm</a:t>
            </a:r>
            <a:r>
              <a:rPr lang="en-US" sz="3400" b="0" i="0" dirty="0">
                <a:effectLst/>
              </a:rPr>
              <a:t> ) states that, </a:t>
            </a:r>
            <a:r>
              <a:rPr lang="en-US" sz="3400" b="1" i="0" dirty="0">
                <a:solidFill>
                  <a:srgbClr val="0070C0"/>
                </a:solidFill>
                <a:effectLst/>
              </a:rPr>
              <a:t>“a continuous time signal can be completely </a:t>
            </a:r>
            <a:r>
              <a:rPr lang="en-US" sz="3400" b="1" dirty="0">
                <a:solidFill>
                  <a:srgbClr val="0070C0"/>
                </a:solidFill>
              </a:rPr>
              <a:t>represented in its samples and can be </a:t>
            </a:r>
            <a:r>
              <a:rPr lang="en-US" sz="3400" b="1" i="0" dirty="0">
                <a:solidFill>
                  <a:srgbClr val="0070C0"/>
                </a:solidFill>
                <a:effectLst/>
              </a:rPr>
              <a:t>exactly reproduced if it is sampled at the rate f</a:t>
            </a:r>
            <a:r>
              <a:rPr lang="en-US" sz="3400" b="1" i="0" baseline="-25000" dirty="0">
                <a:solidFill>
                  <a:srgbClr val="0070C0"/>
                </a:solidFill>
                <a:effectLst/>
              </a:rPr>
              <a:t>s</a:t>
            </a:r>
            <a:r>
              <a:rPr lang="en-US" sz="3400" b="1" i="0" dirty="0">
                <a:solidFill>
                  <a:srgbClr val="0070C0"/>
                </a:solidFill>
                <a:effectLst/>
              </a:rPr>
              <a:t> which is greater than or equal to twice the maximum frequency </a:t>
            </a:r>
            <a:r>
              <a:rPr lang="en-US" sz="3400" b="1" i="0" dirty="0" err="1">
                <a:solidFill>
                  <a:srgbClr val="0070C0"/>
                </a:solidFill>
                <a:effectLst/>
              </a:rPr>
              <a:t>f</a:t>
            </a:r>
            <a:r>
              <a:rPr lang="en-US" sz="3400" b="1" i="0" baseline="-25000" dirty="0" err="1">
                <a:solidFill>
                  <a:srgbClr val="0070C0"/>
                </a:solidFill>
                <a:effectLst/>
              </a:rPr>
              <a:t>m</a:t>
            </a:r>
            <a:r>
              <a:rPr lang="en-US" sz="3400" b="1" i="0" baseline="-25000" dirty="0">
                <a:solidFill>
                  <a:srgbClr val="0070C0"/>
                </a:solidFill>
                <a:effectLst/>
              </a:rPr>
              <a:t> </a:t>
            </a:r>
            <a:r>
              <a:rPr lang="en-US" sz="3400" b="1" i="0" dirty="0">
                <a:solidFill>
                  <a:srgbClr val="0070C0"/>
                </a:solidFill>
                <a:effectLst/>
              </a:rPr>
              <a:t> of the message signal”. </a:t>
            </a:r>
          </a:p>
          <a:p>
            <a:pPr marL="0" indent="0" algn="just">
              <a:buNone/>
            </a:pPr>
            <a:endParaRPr lang="en-US" sz="3400" i="0" dirty="0">
              <a:solidFill>
                <a:srgbClr val="FF0000"/>
              </a:solidFill>
              <a:effectLst/>
            </a:endParaRPr>
          </a:p>
          <a:p>
            <a:pPr marL="0" indent="0" algn="just">
              <a:buNone/>
            </a:pPr>
            <a:endParaRPr lang="en-US" sz="3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17773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D4FA5-EB9A-89A2-27A4-701A01FDD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545" y="547241"/>
                <a:ext cx="11057878" cy="60222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3200" b="1" dirty="0">
                    <a:solidFill>
                      <a:srgbClr val="FF0000"/>
                    </a:solidFill>
                  </a:rPr>
                  <a:t>Nyquist rate </a:t>
                </a:r>
                <a:endParaRPr lang="en-US" sz="3200" b="0" i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sz="3200" b="0" i="0" dirty="0">
                    <a:solidFill>
                      <a:srgbClr val="000000"/>
                    </a:solidFill>
                    <a:effectLst/>
                  </a:rPr>
                  <a:t>If the sampling rate f</a:t>
                </a:r>
                <a:r>
                  <a:rPr lang="en-US" sz="3200" b="0" i="0" baseline="-25000" dirty="0">
                    <a:solidFill>
                      <a:srgbClr val="000000"/>
                    </a:solidFill>
                    <a:effectLst/>
                  </a:rPr>
                  <a:t>s</a:t>
                </a:r>
                <a:r>
                  <a:rPr lang="en-US" sz="3200" b="0" i="0" dirty="0">
                    <a:solidFill>
                      <a:srgbClr val="000000"/>
                    </a:solidFill>
                    <a:effectLst/>
                  </a:rPr>
                  <a:t> is equal to twice the maximum frequency of the given signal </a:t>
                </a:r>
                <a:r>
                  <a:rPr lang="en-US" sz="3200" b="0" i="0" dirty="0" err="1">
                    <a:solidFill>
                      <a:srgbClr val="000000"/>
                    </a:solidFill>
                    <a:effectLst/>
                  </a:rPr>
                  <a:t>f</a:t>
                </a:r>
                <a:r>
                  <a:rPr lang="en-US" sz="3200" b="0" i="0" baseline="-25000" dirty="0" err="1">
                    <a:solidFill>
                      <a:srgbClr val="000000"/>
                    </a:solidFill>
                    <a:effectLst/>
                  </a:rPr>
                  <a:t>m</a:t>
                </a:r>
                <a:r>
                  <a:rPr lang="en-US" sz="3200" b="0" i="0" dirty="0">
                    <a:solidFill>
                      <a:srgbClr val="000000"/>
                    </a:solidFill>
                    <a:effectLst/>
                  </a:rPr>
                  <a:t>, then it is called as </a:t>
                </a:r>
                <a:r>
                  <a:rPr lang="en-US" sz="3200" b="1" i="0" dirty="0">
                    <a:solidFill>
                      <a:srgbClr val="000000"/>
                    </a:solidFill>
                    <a:effectLst/>
                  </a:rPr>
                  <a:t>Nyquist rate</a:t>
                </a:r>
                <a:r>
                  <a:rPr lang="en-US" sz="32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</a:t>
                </a:r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m:rPr>
                        <m:nor/>
                      </m:rPr>
                      <a:rPr lang="en-US" sz="3200" b="1" i="0" baseline="-2500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m</m:t>
                    </m:r>
                  </m:oMath>
                </a14:m>
                <a:endParaRPr lang="en-I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 algn="just">
                  <a:buNone/>
                </a:pPr>
                <a:r>
                  <a:rPr lang="en-IN" sz="3200" dirty="0"/>
                  <a:t>This is also called as </a:t>
                </a:r>
                <a:r>
                  <a:rPr lang="en-IN" sz="3200" dirty="0">
                    <a:solidFill>
                      <a:schemeClr val="accent1">
                        <a:lumMod val="75000"/>
                      </a:schemeClr>
                    </a:solidFill>
                  </a:rPr>
                  <a:t>minimum sampling rate. </a:t>
                </a:r>
              </a:p>
              <a:p>
                <a:pPr marL="0" indent="0" algn="just">
                  <a:buNone/>
                </a:pPr>
                <a:endParaRPr lang="en-IN" sz="32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IN" sz="3200" b="1" dirty="0">
                    <a:solidFill>
                      <a:srgbClr val="FF0000"/>
                    </a:solidFill>
                  </a:rPr>
                  <a:t>Nyquist interval </a:t>
                </a:r>
              </a:p>
              <a:p>
                <a:pPr marL="0" indent="0" algn="just">
                  <a:buNone/>
                </a:pPr>
                <a:r>
                  <a:rPr lang="en-IN" sz="3200" dirty="0">
                    <a:solidFill>
                      <a:schemeClr val="accent1">
                        <a:lumMod val="75000"/>
                      </a:schemeClr>
                    </a:solidFill>
                  </a:rPr>
                  <a:t>Maximum sampling interval </a:t>
                </a:r>
                <a:r>
                  <a:rPr lang="en-IN" sz="3200" dirty="0">
                    <a:solidFill>
                      <a:schemeClr val="tx1"/>
                    </a:solidFill>
                  </a:rPr>
                  <a:t>is called as Nyquist interval.</a:t>
                </a:r>
              </a:p>
              <a:p>
                <a:pPr marL="0" indent="0" algn="ctr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3200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</a:t>
                </a:r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m:rPr>
                            <m:nor/>
                          </m:rPr>
                          <a:rPr lang="en-US" sz="3200" b="1" baseline="-2500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rPr>
                          <m:t>m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D4FA5-EB9A-89A2-27A4-701A01FDD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545" y="547241"/>
                <a:ext cx="11057878" cy="6022236"/>
              </a:xfrm>
              <a:blipFill>
                <a:blip r:embed="rId2"/>
                <a:stretch>
                  <a:fillRect l="-1378" t="-2126" r="-2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72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F88A-3C52-057D-15CD-92C3EB9E4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8462"/>
                <a:ext cx="10515600" cy="5604985"/>
              </a:xfrm>
            </p:spPr>
            <p:txBody>
              <a:bodyPr>
                <a:noAutofit/>
              </a:bodyPr>
              <a:lstStyle/>
              <a:p>
                <a:pPr marL="0" indent="0" algn="just" fontAlgn="base">
                  <a:buNone/>
                </a:pPr>
                <a:r>
                  <a:rPr lang="en-US" sz="3600" b="1" i="0" dirty="0">
                    <a:solidFill>
                      <a:schemeClr val="accent1">
                        <a:lumMod val="75000"/>
                      </a:schemeClr>
                    </a:solidFill>
                    <a:effectLst/>
                  </a:rPr>
                  <a:t>The statement of sampling theorem can be given in two parts as:</a:t>
                </a:r>
              </a:p>
              <a:p>
                <a:pPr marL="571500" indent="-571500" algn="just" fontAlgn="base">
                  <a:buFont typeface="+mj-lt"/>
                  <a:buAutoNum type="romanLcPeriod"/>
                </a:pPr>
                <a:r>
                  <a:rPr lang="en-US" sz="3600" b="0" i="0" dirty="0">
                    <a:solidFill>
                      <a:schemeClr val="tx1"/>
                    </a:solidFill>
                    <a:effectLst/>
                  </a:rPr>
                  <a:t>A band-limited signal of finite energy, which has no frequency-component higher than </a:t>
                </a:r>
                <a:r>
                  <a:rPr lang="en-US" sz="3600" b="0" i="0" dirty="0" err="1">
                    <a:solidFill>
                      <a:schemeClr val="tx1"/>
                    </a:solidFill>
                    <a:effectLst/>
                  </a:rPr>
                  <a:t>f</a:t>
                </a:r>
                <a:r>
                  <a:rPr lang="en-US" sz="3600" b="0" i="0" baseline="-25000" dirty="0" err="1">
                    <a:solidFill>
                      <a:schemeClr val="tx1"/>
                    </a:solidFill>
                    <a:effectLst/>
                  </a:rPr>
                  <a:t>m</a:t>
                </a:r>
                <a:r>
                  <a:rPr lang="en-US" sz="3600" b="0" i="0" dirty="0">
                    <a:solidFill>
                      <a:schemeClr val="tx1"/>
                    </a:solidFill>
                    <a:effectLst/>
                  </a:rPr>
                  <a:t> Hz, is completely described by its sample values at uniform intervals less than or equal to 1/ 2f</a:t>
                </a:r>
                <a:r>
                  <a:rPr lang="en-US" sz="3600" b="0" i="0" baseline="-25000" dirty="0">
                    <a:solidFill>
                      <a:schemeClr val="tx1"/>
                    </a:solidFill>
                    <a:effectLst/>
                  </a:rPr>
                  <a:t>m</a:t>
                </a:r>
                <a:r>
                  <a:rPr lang="en-US" sz="3600" b="0" i="0" dirty="0">
                    <a:solidFill>
                      <a:schemeClr val="tx1"/>
                    </a:solidFill>
                    <a:effectLst/>
                  </a:rPr>
                  <a:t> second apart.    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T</a:t>
                </a:r>
                <a:r>
                  <a:rPr lang="en-US" sz="3600" b="0" i="0" baseline="-25000" dirty="0">
                    <a:solidFill>
                      <a:srgbClr val="FF0000"/>
                    </a:solidFill>
                    <a:effectLst/>
                  </a:rPr>
                  <a:t>s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≤1/2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FF0000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en-US" sz="3600" baseline="-25000" dirty="0">
                        <a:solidFill>
                          <a:srgbClr val="FF0000"/>
                        </a:solidFill>
                      </a:rPr>
                      <m:t>m</m:t>
                    </m:r>
                  </m:oMath>
                </a14:m>
                <a:endParaRPr lang="en-US" sz="3600" b="0" i="0" dirty="0">
                  <a:solidFill>
                    <a:srgbClr val="FF0000"/>
                  </a:solidFill>
                  <a:effectLst/>
                </a:endParaRPr>
              </a:p>
              <a:p>
                <a:pPr marL="571500" indent="-571500" algn="just" fontAlgn="base">
                  <a:buFont typeface="+mj-lt"/>
                  <a:buAutoNum type="romanLcPeriod"/>
                </a:pPr>
                <a:r>
                  <a:rPr lang="en-US" sz="3600" b="0" i="0" dirty="0">
                    <a:solidFill>
                      <a:schemeClr val="tx1"/>
                    </a:solidFill>
                    <a:effectLst/>
                  </a:rPr>
                  <a:t>A band-limited signal of finite energy, which has no frequency components higher than </a:t>
                </a:r>
                <a:r>
                  <a:rPr lang="en-US" sz="3600" b="0" i="0" dirty="0" err="1">
                    <a:solidFill>
                      <a:schemeClr val="tx1"/>
                    </a:solidFill>
                    <a:effectLst/>
                  </a:rPr>
                  <a:t>f</a:t>
                </a:r>
                <a:r>
                  <a:rPr lang="en-US" sz="3600" b="0" i="0" baseline="-25000" dirty="0" err="1">
                    <a:solidFill>
                      <a:schemeClr val="tx1"/>
                    </a:solidFill>
                    <a:effectLst/>
                  </a:rPr>
                  <a:t>m</a:t>
                </a:r>
                <a:r>
                  <a:rPr lang="en-US" sz="3600" b="0" i="0" dirty="0">
                    <a:solidFill>
                      <a:schemeClr val="tx1"/>
                    </a:solidFill>
                    <a:effectLst/>
                  </a:rPr>
                  <a:t> Hz, may be completely recovered from the knowledge of its samples taken at the rate of  2f</a:t>
                </a:r>
                <a:r>
                  <a:rPr lang="en-US" sz="3600" b="0" i="0" baseline="-25000" dirty="0">
                    <a:solidFill>
                      <a:schemeClr val="tx1"/>
                    </a:solidFill>
                    <a:effectLst/>
                  </a:rPr>
                  <a:t>m</a:t>
                </a:r>
                <a:r>
                  <a:rPr lang="en-US" sz="3600" b="0" i="0" dirty="0">
                    <a:solidFill>
                      <a:schemeClr val="tx1"/>
                    </a:solidFill>
                    <a:effectLst/>
                  </a:rPr>
                  <a:t> samples per second.   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f</a:t>
                </a:r>
                <a:r>
                  <a:rPr lang="en-US" sz="3600" b="0" i="0" baseline="-25000" dirty="0">
                    <a:solidFill>
                      <a:srgbClr val="FF0000"/>
                    </a:solidFill>
                    <a:effectLst/>
                  </a:rPr>
                  <a:t>s</a:t>
                </a:r>
                <a:r>
                  <a:rPr lang="en-US" sz="3600" b="0" i="0" dirty="0">
                    <a:solidFill>
                      <a:srgbClr val="FF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b="0" i="0" baseline="-25000" dirty="0">
                    <a:solidFill>
                      <a:srgbClr val="FF0000"/>
                    </a:solidFill>
                    <a:effectLst/>
                  </a:rPr>
                  <a:t>m</a:t>
                </a:r>
                <a:endParaRPr lang="en-US" sz="3600" b="0" i="0" dirty="0">
                  <a:solidFill>
                    <a:srgbClr val="FF0000"/>
                  </a:solidFill>
                  <a:effectLst/>
                </a:endParaRPr>
              </a:p>
              <a:p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F88A-3C52-057D-15CD-92C3EB9E4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8462"/>
                <a:ext cx="10515600" cy="5604985"/>
              </a:xfrm>
              <a:blipFill>
                <a:blip r:embed="rId2"/>
                <a:stretch>
                  <a:fillRect l="-1797" t="-2609" r="-1739" b="-159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5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B4CA-93F4-7C4C-4B18-ABF7D986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7" y="769183"/>
            <a:ext cx="10515600" cy="4351338"/>
          </a:xfrm>
        </p:spPr>
        <p:txBody>
          <a:bodyPr>
            <a:noAutofit/>
          </a:bodyPr>
          <a:lstStyle/>
          <a:p>
            <a:pPr algn="just" fontAlgn="base"/>
            <a:r>
              <a:rPr lang="en-US" sz="3400" b="0" i="0" dirty="0">
                <a:effectLst/>
              </a:rPr>
              <a:t>The first part represents the representation of the signal in its samples and minimum sampling rate required to represent a continuous-time signal into its samples.</a:t>
            </a:r>
          </a:p>
          <a:p>
            <a:pPr algn="just" fontAlgn="base"/>
            <a:r>
              <a:rPr lang="en-US" sz="3400" b="0" i="0" dirty="0">
                <a:effectLst/>
              </a:rPr>
              <a:t>The second part of the theorem represents reconstruction of the original signal from its samples. It gives sampling rate required for satisfactory reconstruction of signal from its samples.</a:t>
            </a:r>
          </a:p>
          <a:p>
            <a:pPr algn="just"/>
            <a:r>
              <a:rPr lang="en-US" sz="3400" dirty="0"/>
              <a:t>T</a:t>
            </a:r>
            <a:r>
              <a:rPr lang="en-US" sz="3400" b="0" i="0" dirty="0">
                <a:effectLst/>
              </a:rPr>
              <a:t>he sampling theorem is stated by combining these two parts.</a:t>
            </a:r>
          </a:p>
          <a:p>
            <a:pPr algn="just"/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2587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F7B13-3B07-46BE-4743-295C03BF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273" y="520607"/>
            <a:ext cx="7700192" cy="6146894"/>
          </a:xfrm>
        </p:spPr>
      </p:pic>
    </p:spTree>
    <p:extLst>
      <p:ext uri="{BB962C8B-B14F-4D97-AF65-F5344CB8AC3E}">
        <p14:creationId xmlns:p14="http://schemas.microsoft.com/office/powerpoint/2010/main" val="239736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662A-9D33-5EB0-8246-956259CD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Aliasing (</a:t>
            </a:r>
            <a:r>
              <a:rPr lang="en-IN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Undersampling</a:t>
            </a:r>
            <a: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79244-B9A9-134A-7584-D6FC51852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3429000"/>
            <a:ext cx="7734300" cy="34956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F3C67-D58E-3FDD-8063-A2528470A0AC}"/>
              </a:ext>
            </a:extLst>
          </p:cNvPr>
          <p:cNvSpPr txBox="1"/>
          <p:nvPr/>
        </p:nvSpPr>
        <p:spPr>
          <a:xfrm>
            <a:off x="943252" y="1348484"/>
            <a:ext cx="1073976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400" b="0" i="0" dirty="0">
                <a:effectLst/>
              </a:rPr>
              <a:t>When a continuous-time band-limited signal is sampled at a rate lower than Nyquist rate f</a:t>
            </a:r>
            <a:r>
              <a:rPr lang="en-US" sz="3400" b="0" i="0" baseline="-25000" dirty="0">
                <a:effectLst/>
              </a:rPr>
              <a:t>s</a:t>
            </a:r>
            <a:r>
              <a:rPr lang="en-US" sz="3400" b="0" i="0" dirty="0">
                <a:effectLst/>
              </a:rPr>
              <a:t> &lt; 2f</a:t>
            </a:r>
            <a:r>
              <a:rPr lang="en-US" sz="3400" b="0" i="0" baseline="-25000" dirty="0">
                <a:effectLst/>
              </a:rPr>
              <a:t>m</a:t>
            </a:r>
            <a:r>
              <a:rPr lang="en-US" sz="3400" b="0" i="0" dirty="0">
                <a:effectLst/>
              </a:rPr>
              <a:t> , then the successive cycles of the spectrum G(ω) of the sampled signal g(t) overlap with each other as shown in fig.</a:t>
            </a:r>
          </a:p>
        </p:txBody>
      </p:sp>
    </p:spTree>
    <p:extLst>
      <p:ext uri="{BB962C8B-B14F-4D97-AF65-F5344CB8AC3E}">
        <p14:creationId xmlns:p14="http://schemas.microsoft.com/office/powerpoint/2010/main" val="427397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044F-279E-1BC7-5814-45105E9F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PULSE CODE MODULATION (PCM)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E82D-7221-C66D-F4B9-1A006802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/>
              <a:t>It is a digital scheme for transmitting analog data.</a:t>
            </a:r>
          </a:p>
          <a:p>
            <a:pPr algn="just"/>
            <a:r>
              <a:rPr lang="en-US" sz="3800" b="0" i="0" dirty="0">
                <a:solidFill>
                  <a:srgbClr val="1F1F1F"/>
                </a:solidFill>
                <a:effectLst/>
              </a:rPr>
              <a:t>It converts an analog signal into digital form. </a:t>
            </a:r>
          </a:p>
          <a:p>
            <a:pPr algn="just"/>
            <a:r>
              <a:rPr lang="en-US" sz="3800" b="0" i="0" dirty="0">
                <a:solidFill>
                  <a:srgbClr val="1F1F1F"/>
                </a:solidFill>
                <a:effectLst/>
              </a:rPr>
              <a:t>Using PCM, it is possible to digitize all forms of analog data, including full-motion video, voice, music, etc.</a:t>
            </a:r>
          </a:p>
          <a:p>
            <a:pPr algn="just"/>
            <a:r>
              <a:rPr lang="en-US" sz="3800" b="0" i="0" dirty="0">
                <a:solidFill>
                  <a:srgbClr val="1F1F1F"/>
                </a:solidFill>
                <a:effectLst/>
              </a:rPr>
              <a:t>Analog s/g is converted to digital and is represented as coded pulses.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85436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2296-DB63-9B67-F6F9-4F0FE4F0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440"/>
            <a:ext cx="10898080" cy="6182035"/>
          </a:xfrm>
        </p:spPr>
        <p:txBody>
          <a:bodyPr>
            <a:noAutofit/>
          </a:bodyPr>
          <a:lstStyle/>
          <a:p>
            <a:pPr algn="just"/>
            <a:r>
              <a:rPr lang="en-US" sz="3600" b="0" i="0" dirty="0">
                <a:effectLst/>
              </a:rPr>
              <a:t>The signal is under-sampled in this case (f</a:t>
            </a:r>
            <a:r>
              <a:rPr lang="en-US" sz="3600" b="0" i="0" baseline="-25000" dirty="0">
                <a:effectLst/>
              </a:rPr>
              <a:t>s</a:t>
            </a:r>
            <a:r>
              <a:rPr lang="en-US" sz="3600" b="0" i="0" dirty="0">
                <a:effectLst/>
              </a:rPr>
              <a:t> &lt; 2f</a:t>
            </a:r>
            <a:r>
              <a:rPr lang="en-US" sz="3600" b="0" i="0" baseline="-25000" dirty="0">
                <a:effectLst/>
              </a:rPr>
              <a:t>m</a:t>
            </a:r>
            <a:r>
              <a:rPr lang="en-US" sz="3600" b="0" i="0" dirty="0">
                <a:effectLst/>
              </a:rPr>
              <a:t>) and some amount of aliasing is produced in this under-sampling process.</a:t>
            </a:r>
          </a:p>
          <a:p>
            <a:pPr algn="just"/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en-US" sz="3600" b="1" i="0" dirty="0">
                <a:solidFill>
                  <a:srgbClr val="FF0000"/>
                </a:solidFill>
                <a:effectLst/>
              </a:rPr>
              <a:t>liasing</a:t>
            </a:r>
            <a:r>
              <a:rPr lang="en-US" sz="3600" b="0" i="0" dirty="0">
                <a:effectLst/>
              </a:rPr>
              <a:t> is the phenomenon in which a high frequency component in the frequency-spectrum of the signal takes identity of a lower-frequency component in the spectrum of the sampled signal.</a:t>
            </a:r>
            <a:endParaRPr lang="en-US" sz="3600" dirty="0"/>
          </a:p>
          <a:p>
            <a:pPr algn="just"/>
            <a:r>
              <a:rPr lang="en-US" sz="3600" dirty="0" err="1"/>
              <a:t>Bcoz</a:t>
            </a:r>
            <a:r>
              <a:rPr lang="en-US" sz="3600" b="0" i="0" dirty="0">
                <a:effectLst/>
              </a:rPr>
              <a:t> of the overlap due to aliasing phenomenon, it is not possible to recover original signal x(t) from sampled signal g(t) by low-pass filtering since the spectral components in the overlap regions add and hence the signal is distorted.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5994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0E66DC8-1A69-C013-5600-FDC88E13F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1134" y="659011"/>
            <a:ext cx="10653205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altLang="en-US" sz="3000" dirty="0">
                <a:latin typeface="+mn-lt"/>
              </a:rPr>
              <a:t>To avoid aliasing:</a:t>
            </a:r>
          </a:p>
          <a:p>
            <a:pPr marL="571500" lvl="0" indent="-571500" algn="just">
              <a:lnSpc>
                <a:spcPct val="100000"/>
              </a:lnSpc>
              <a:buAutoNum type="romanLcParenBoth"/>
            </a:pPr>
            <a:r>
              <a:rPr lang="en-US" altLang="en-US" sz="3000" dirty="0">
                <a:latin typeface="+mn-lt"/>
              </a:rPr>
              <a:t>Pre-alias filter must be used to limit band of frequencies of the signal to </a:t>
            </a:r>
            <a:r>
              <a:rPr lang="en-US" altLang="en-US" sz="3000" dirty="0" err="1">
                <a:latin typeface="+mn-lt"/>
              </a:rPr>
              <a:t>f</a:t>
            </a:r>
            <a:r>
              <a:rPr lang="en-US" altLang="en-US" sz="3000" baseline="-30000" dirty="0" err="1">
                <a:latin typeface="+mn-lt"/>
              </a:rPr>
              <a:t>m</a:t>
            </a:r>
            <a:r>
              <a:rPr lang="en-US" altLang="en-US" sz="3000" dirty="0">
                <a:latin typeface="+mn-lt"/>
              </a:rPr>
              <a:t> Hz.</a:t>
            </a:r>
          </a:p>
          <a:p>
            <a:pPr algn="just">
              <a:lnSpc>
                <a:spcPct val="100000"/>
              </a:lnSpc>
            </a:pPr>
            <a:r>
              <a:rPr lang="en-US" altLang="en-US" sz="3000" dirty="0">
                <a:latin typeface="+mn-lt"/>
              </a:rPr>
              <a:t>Signal is first passed through a LPF. This blocks all the frequencies which are above </a:t>
            </a:r>
            <a:r>
              <a:rPr lang="en-US" altLang="en-US" sz="3000" dirty="0" err="1">
                <a:latin typeface="+mn-lt"/>
              </a:rPr>
              <a:t>f</a:t>
            </a:r>
            <a:r>
              <a:rPr lang="en-US" altLang="en-US" sz="3000" baseline="-30000" dirty="0" err="1">
                <a:latin typeface="+mn-lt"/>
              </a:rPr>
              <a:t>m</a:t>
            </a:r>
            <a:r>
              <a:rPr lang="en-US" altLang="en-US" sz="3000" dirty="0">
                <a:latin typeface="+mn-lt"/>
              </a:rPr>
              <a:t> Hz.</a:t>
            </a:r>
          </a:p>
          <a:p>
            <a:pPr algn="just">
              <a:lnSpc>
                <a:spcPct val="100000"/>
              </a:lnSpc>
            </a:pPr>
            <a:r>
              <a:rPr lang="en-US" altLang="en-US" sz="3000" dirty="0">
                <a:latin typeface="+mn-lt"/>
              </a:rPr>
              <a:t>This process is known as band limiting of the original signal x(t).</a:t>
            </a:r>
          </a:p>
          <a:p>
            <a:pPr algn="just">
              <a:lnSpc>
                <a:spcPct val="100000"/>
              </a:lnSpc>
            </a:pPr>
            <a:r>
              <a:rPr lang="en-US" altLang="en-US" sz="3000" dirty="0">
                <a:latin typeface="+mn-lt"/>
              </a:rPr>
              <a:t>This LPF is called </a:t>
            </a:r>
            <a:r>
              <a:rPr lang="en-US" altLang="en-US" sz="3000" dirty="0">
                <a:solidFill>
                  <a:srgbClr val="FF0000"/>
                </a:solidFill>
                <a:latin typeface="+mn-lt"/>
              </a:rPr>
              <a:t>pre-alias filter </a:t>
            </a:r>
            <a:r>
              <a:rPr lang="en-US" altLang="en-US" sz="3000" dirty="0">
                <a:latin typeface="+mn-lt"/>
              </a:rPr>
              <a:t>because it is used to prevent aliasing effect.</a:t>
            </a:r>
          </a:p>
          <a:p>
            <a:pPr algn="just">
              <a:lnSpc>
                <a:spcPct val="100000"/>
              </a:lnSpc>
            </a:pPr>
            <a:r>
              <a:rPr lang="en-US" altLang="en-US" sz="3000" dirty="0">
                <a:latin typeface="+mn-lt"/>
              </a:rPr>
              <a:t>After band-limiting, it becomes easy to decide sampling frequency since the maximum frequency is fixed at </a:t>
            </a:r>
            <a:r>
              <a:rPr lang="en-US" altLang="en-US" sz="3000" dirty="0" err="1">
                <a:latin typeface="+mn-lt"/>
              </a:rPr>
              <a:t>f</a:t>
            </a:r>
            <a:r>
              <a:rPr lang="en-US" altLang="en-US" sz="3000" baseline="-30000" dirty="0" err="1">
                <a:latin typeface="+mn-lt"/>
              </a:rPr>
              <a:t>m</a:t>
            </a:r>
            <a:r>
              <a:rPr lang="en-US" altLang="en-US" sz="3000" dirty="0">
                <a:latin typeface="+mn-lt"/>
              </a:rPr>
              <a:t> Hz.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en-US" altLang="en-US" sz="3000" dirty="0">
              <a:latin typeface="+mn-lt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altLang="en-US" sz="3000" dirty="0">
                <a:latin typeface="+mn-lt"/>
              </a:rPr>
              <a:t>(ii) Sampling frequency f</a:t>
            </a:r>
            <a:r>
              <a:rPr lang="en-US" altLang="en-US" sz="3000" baseline="-30000" dirty="0">
                <a:latin typeface="+mn-lt"/>
              </a:rPr>
              <a:t>s </a:t>
            </a:r>
            <a:r>
              <a:rPr lang="en-US" altLang="en-US" sz="3000" dirty="0">
                <a:latin typeface="+mn-lt"/>
              </a:rPr>
              <a:t>must be selected such that f</a:t>
            </a:r>
            <a:r>
              <a:rPr lang="en-US" altLang="en-US" sz="3000" baseline="-30000" dirty="0">
                <a:latin typeface="+mn-lt"/>
              </a:rPr>
              <a:t>s</a:t>
            </a:r>
            <a:r>
              <a:rPr lang="en-US" altLang="en-US" sz="3000" dirty="0">
                <a:latin typeface="+mn-lt"/>
              </a:rPr>
              <a:t> &gt; 2f</a:t>
            </a:r>
            <a:r>
              <a:rPr lang="en-US" altLang="en-US" sz="3000" baseline="-30000" dirty="0">
                <a:latin typeface="+mn-lt"/>
              </a:rPr>
              <a:t>m</a:t>
            </a:r>
            <a:endParaRPr lang="en-US" altLang="en-US" sz="3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67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960E-66EA-1D41-D55B-623BA936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80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  <a:cs typeface="Times New Roman" pitchFamily="18" charset="0"/>
              </a:rPr>
              <a:t>This choice of having the sampling rate higher than Nyquist rate, also helps in the easier design of the </a:t>
            </a:r>
            <a:r>
              <a:rPr lang="en-US" sz="3600" b="1" dirty="0">
                <a:solidFill>
                  <a:srgbClr val="00B0F0"/>
                </a:solidFill>
                <a:cs typeface="Times New Roman" pitchFamily="18" charset="0"/>
              </a:rPr>
              <a:t>reconstruction filter (interpolation)</a:t>
            </a:r>
            <a:r>
              <a:rPr lang="en-US" sz="3600" dirty="0">
                <a:solidFill>
                  <a:srgbClr val="00B0F0"/>
                </a:solidFill>
                <a:cs typeface="Times New Roman" pitchFamily="18" charset="0"/>
              </a:rPr>
              <a:t> </a:t>
            </a:r>
            <a:r>
              <a:rPr lang="en-US" sz="3600" u="sng" dirty="0">
                <a:cs typeface="Times New Roman" pitchFamily="18" charset="0"/>
              </a:rPr>
              <a:t>at the receiver.</a:t>
            </a:r>
          </a:p>
          <a:p>
            <a:pPr algn="just"/>
            <a:endParaRPr lang="en-US" sz="3600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"/>
            <a:r>
              <a:rPr lang="en-US" sz="3600" dirty="0">
                <a:cs typeface="Times New Roman" pitchFamily="18" charset="0"/>
              </a:rPr>
              <a:t>The process of reconstructing continuous time signal from its samples is called </a:t>
            </a:r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interpolation.</a:t>
            </a:r>
          </a:p>
          <a:p>
            <a:pPr algn="just"/>
            <a:endParaRPr lang="en-US" sz="3600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7559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9D6745A-F2B1-009B-9852-95B07709C0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r="4383"/>
          <a:stretch/>
        </p:blipFill>
        <p:spPr bwMode="auto">
          <a:xfrm>
            <a:off x="962487" y="1199671"/>
            <a:ext cx="10725637" cy="421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958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4304-2CAA-FAB6-F78B-34021B25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086C-2905-57C2-985C-9088E947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800" dirty="0"/>
              <a:t>3 basic parts in a PCM system are: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800" dirty="0"/>
              <a:t>Transmitter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800" dirty="0"/>
              <a:t>Transmission path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800" dirty="0"/>
              <a:t>Receiver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78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E9F7-CE64-C93B-BFB8-6907EF07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Block diagram of PCM system">
            <a:extLst>
              <a:ext uri="{FF2B5EF4-FFF2-40B4-BE49-F238E27FC236}">
                <a16:creationId xmlns:a16="http://schemas.microsoft.com/office/drawing/2014/main" id="{65704B84-DA9F-4319-EDF8-F0EA0C4F98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9"/>
          <a:stretch/>
        </p:blipFill>
        <p:spPr bwMode="auto">
          <a:xfrm>
            <a:off x="560037" y="336917"/>
            <a:ext cx="11175835" cy="60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A6409-61A3-73B4-8F36-FC82DE54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08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400" b="0" i="0" dirty="0">
                <a:solidFill>
                  <a:srgbClr val="222222"/>
                </a:solidFill>
                <a:effectLst/>
              </a:rPr>
              <a:t>The </a:t>
            </a:r>
            <a:r>
              <a:rPr lang="en-US" sz="3400" b="0" i="0" dirty="0">
                <a:solidFill>
                  <a:srgbClr val="FF0000"/>
                </a:solidFill>
                <a:effectLst/>
              </a:rPr>
              <a:t>transmitter</a:t>
            </a:r>
            <a:r>
              <a:rPr lang="en-US" sz="3400" b="0" i="0" dirty="0">
                <a:solidFill>
                  <a:srgbClr val="222222"/>
                </a:solidFill>
                <a:effectLst/>
              </a:rPr>
              <a:t> performs the sampling, quantizing and encoding of the signal. </a:t>
            </a:r>
          </a:p>
          <a:p>
            <a:pPr algn="just"/>
            <a:r>
              <a:rPr lang="en-US" sz="3400" b="0" i="0" dirty="0">
                <a:solidFill>
                  <a:srgbClr val="222222"/>
                </a:solidFill>
                <a:effectLst/>
              </a:rPr>
              <a:t>The </a:t>
            </a:r>
            <a:r>
              <a:rPr lang="en-US" sz="3400" b="0" i="0" dirty="0">
                <a:solidFill>
                  <a:srgbClr val="FF0000"/>
                </a:solidFill>
                <a:effectLst/>
              </a:rPr>
              <a:t>transmission path </a:t>
            </a:r>
            <a:r>
              <a:rPr lang="en-US" sz="3400" b="0" i="0" dirty="0">
                <a:solidFill>
                  <a:srgbClr val="222222"/>
                </a:solidFill>
                <a:effectLst/>
              </a:rPr>
              <a:t>includes regenerative receivers that recover the signal from the undesired noise effects.</a:t>
            </a:r>
          </a:p>
          <a:p>
            <a:pPr algn="just"/>
            <a:r>
              <a:rPr lang="en-US" sz="3400" b="0" i="0" dirty="0">
                <a:solidFill>
                  <a:srgbClr val="222222"/>
                </a:solidFill>
                <a:effectLst/>
              </a:rPr>
              <a:t>Lastly, the</a:t>
            </a:r>
            <a:r>
              <a:rPr lang="en-US" sz="3400" b="0" i="0" dirty="0">
                <a:solidFill>
                  <a:srgbClr val="FF0000"/>
                </a:solidFill>
                <a:effectLst/>
              </a:rPr>
              <a:t> receiver </a:t>
            </a:r>
            <a:r>
              <a:rPr lang="en-US" sz="3400" b="0" i="0" dirty="0">
                <a:solidFill>
                  <a:srgbClr val="222222"/>
                </a:solidFill>
                <a:effectLst/>
              </a:rPr>
              <a:t>section that performs decoding of the coded signal after regeneration of the signal at the receiver.</a:t>
            </a:r>
          </a:p>
          <a:p>
            <a:pPr algn="just"/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12097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0E9A-42B3-E7DB-7ACD-01AADE6F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PCM TRANSMITTER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BD987-B608-B588-55D9-8B4576FBE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76" y="1776909"/>
            <a:ext cx="11463704" cy="2278411"/>
          </a:xfrm>
        </p:spPr>
      </p:pic>
    </p:spTree>
    <p:extLst>
      <p:ext uri="{BB962C8B-B14F-4D97-AF65-F5344CB8AC3E}">
        <p14:creationId xmlns:p14="http://schemas.microsoft.com/office/powerpoint/2010/main" val="344065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9BB3-28C0-9A7A-66C8-6323DB98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PCM TRANSMITTER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8B59B-0E3A-1FC2-E8F4-5C9754CFB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511" y="1553592"/>
            <a:ext cx="10861035" cy="4421080"/>
          </a:xfrm>
        </p:spPr>
      </p:pic>
    </p:spTree>
    <p:extLst>
      <p:ext uri="{BB962C8B-B14F-4D97-AF65-F5344CB8AC3E}">
        <p14:creationId xmlns:p14="http://schemas.microsoft.com/office/powerpoint/2010/main" val="46146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D8F5-22EB-AC85-F690-FBCE1E94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7" y="724794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200" dirty="0"/>
              <a:t>PCM transmitter consists of three steps to digitize an analog signal:</a:t>
            </a:r>
          </a:p>
          <a:p>
            <a:pPr marL="990600" lvl="1" indent="-533400">
              <a:lnSpc>
                <a:spcPct val="9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sz="3200" dirty="0"/>
              <a:t>Sampling</a:t>
            </a:r>
          </a:p>
          <a:p>
            <a:pPr marL="990600" lvl="1" indent="-533400">
              <a:lnSpc>
                <a:spcPct val="9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sz="3200" dirty="0"/>
              <a:t>Quantization</a:t>
            </a:r>
          </a:p>
          <a:p>
            <a:pPr marL="990600" lvl="1" indent="-533400">
              <a:lnSpc>
                <a:spcPct val="9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sz="3200" dirty="0"/>
              <a:t>Binary encoding</a:t>
            </a:r>
          </a:p>
          <a:p>
            <a:endParaRPr lang="en-IN" sz="3200" dirty="0"/>
          </a:p>
          <a:p>
            <a:pPr marL="609600" indent="-609600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en-US" sz="3200" dirty="0"/>
              <a:t>Before we sample, we have to </a:t>
            </a:r>
            <a:r>
              <a:rPr lang="en-US" altLang="en-US" sz="3200" dirty="0">
                <a:solidFill>
                  <a:srgbClr val="FF0000"/>
                </a:solidFill>
              </a:rPr>
              <a:t>filter </a:t>
            </a:r>
            <a:r>
              <a:rPr lang="en-US" altLang="en-US" sz="3200" dirty="0"/>
              <a:t>the signal to limit the maximum frequency of the signal as it affects the sampling rate.</a:t>
            </a:r>
          </a:p>
          <a:p>
            <a:pPr marL="609600" indent="-609600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en-US" sz="3200" dirty="0"/>
              <a:t>Filtering should ensure that we do not distort the signal, </a:t>
            </a:r>
            <a:r>
              <a:rPr lang="en-US" altLang="en-US" sz="3200" dirty="0" err="1"/>
              <a:t>ie</a:t>
            </a:r>
            <a:r>
              <a:rPr lang="en-US" altLang="en-US" sz="3200" dirty="0"/>
              <a:t> remove high frequency components that affect the signal shape.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8820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C888-ED49-F2A8-9B77-A1FC171E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99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800" b="1" i="0" dirty="0">
                <a:solidFill>
                  <a:srgbClr val="222222"/>
                </a:solidFill>
                <a:effectLst/>
              </a:rPr>
              <a:t>LPF</a:t>
            </a:r>
            <a:r>
              <a:rPr lang="en-US" sz="3800" b="0" i="0" dirty="0">
                <a:solidFill>
                  <a:srgbClr val="222222"/>
                </a:solidFill>
                <a:effectLst/>
              </a:rPr>
              <a:t>: Here, the message signal which is in the continuous time form, is allowed to pass through a low pass filter (LPF). This LPF whose cutoff frequency is </a:t>
            </a:r>
            <a:r>
              <a:rPr lang="en-US" sz="3800" b="0" i="0" dirty="0" err="1">
                <a:solidFill>
                  <a:srgbClr val="222222"/>
                </a:solidFill>
                <a:effectLst/>
              </a:rPr>
              <a:t>f</a:t>
            </a:r>
            <a:r>
              <a:rPr lang="en-US" sz="3800" b="0" i="0" baseline="-25000" dirty="0" err="1">
                <a:solidFill>
                  <a:srgbClr val="222222"/>
                </a:solidFill>
                <a:effectLst/>
              </a:rPr>
              <a:t>m</a:t>
            </a:r>
            <a:r>
              <a:rPr lang="en-US" sz="3800" b="0" i="0" dirty="0">
                <a:solidFill>
                  <a:srgbClr val="222222"/>
                </a:solidFill>
                <a:effectLst/>
              </a:rPr>
              <a:t> eliminates the high-frequency components of the signal and passes only the frequency components that lie below f</a:t>
            </a:r>
            <a:r>
              <a:rPr lang="en-US" sz="3800" b="0" i="0" baseline="-25000" dirty="0">
                <a:solidFill>
                  <a:srgbClr val="222222"/>
                </a:solidFill>
                <a:effectLst/>
              </a:rPr>
              <a:t>m</a:t>
            </a:r>
            <a:r>
              <a:rPr lang="en-US" sz="38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just"/>
            <a:endParaRPr lang="en-US" sz="3800" dirty="0">
              <a:solidFill>
                <a:srgbClr val="222222"/>
              </a:solidFill>
            </a:endParaRPr>
          </a:p>
          <a:p>
            <a:pPr algn="just"/>
            <a:r>
              <a:rPr lang="en-US" sz="3800" b="0" i="0" dirty="0">
                <a:solidFill>
                  <a:srgbClr val="222222"/>
                </a:solidFill>
                <a:effectLst/>
              </a:rPr>
              <a:t>Quantizing &amp; encoding </a:t>
            </a:r>
            <a:r>
              <a:rPr lang="en-US" sz="3800" b="0" i="0" dirty="0" err="1">
                <a:solidFill>
                  <a:srgbClr val="222222"/>
                </a:solidFill>
                <a:effectLst/>
              </a:rPr>
              <a:t>oprs</a:t>
            </a:r>
            <a:r>
              <a:rPr lang="en-US" sz="3800" b="0" i="0" dirty="0">
                <a:solidFill>
                  <a:srgbClr val="222222"/>
                </a:solidFill>
                <a:effectLst/>
              </a:rPr>
              <a:t> are usually performed in same </a:t>
            </a:r>
            <a:r>
              <a:rPr lang="en-US" sz="3800" b="0" i="0" dirty="0" err="1">
                <a:solidFill>
                  <a:srgbClr val="222222"/>
                </a:solidFill>
                <a:effectLst/>
              </a:rPr>
              <a:t>ckt</a:t>
            </a:r>
            <a:r>
              <a:rPr lang="en-US" sz="3800" b="0" i="0" dirty="0">
                <a:solidFill>
                  <a:srgbClr val="222222"/>
                </a:solidFill>
                <a:effectLst/>
              </a:rPr>
              <a:t> known as </a:t>
            </a:r>
            <a:r>
              <a:rPr lang="en-US" sz="3800" b="0" i="0" dirty="0">
                <a:solidFill>
                  <a:srgbClr val="FF0000"/>
                </a:solidFill>
                <a:effectLst/>
              </a:rPr>
              <a:t>analog to digital converter(ADC).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27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1044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Roboto</vt:lpstr>
      <vt:lpstr>Wingdings</vt:lpstr>
      <vt:lpstr>Office Theme</vt:lpstr>
      <vt:lpstr>WAVEFORM CODING TECHNIQUES</vt:lpstr>
      <vt:lpstr>PULSE CODE MODULATION (PCM)</vt:lpstr>
      <vt:lpstr>PowerPoint Presentation</vt:lpstr>
      <vt:lpstr>PowerPoint Presentation</vt:lpstr>
      <vt:lpstr>PowerPoint Presentation</vt:lpstr>
      <vt:lpstr>PCM TRANSMITTER</vt:lpstr>
      <vt:lpstr>PCM TRANSMITTER</vt:lpstr>
      <vt:lpstr>PowerPoint Presentation</vt:lpstr>
      <vt:lpstr>PowerPoint Presentation</vt:lpstr>
      <vt:lpstr>PowerPoint Presentation</vt:lpstr>
      <vt:lpstr>Sampling </vt:lpstr>
      <vt:lpstr>PowerPoint Presentation</vt:lpstr>
      <vt:lpstr>PowerPoint Presentation</vt:lpstr>
      <vt:lpstr>fs ≥2f"m"</vt:lpstr>
      <vt:lpstr>PowerPoint Presentation</vt:lpstr>
      <vt:lpstr>PowerPoint Presentation</vt:lpstr>
      <vt:lpstr>PowerPoint Presentation</vt:lpstr>
      <vt:lpstr>PowerPoint Presentation</vt:lpstr>
      <vt:lpstr>Aliasing (Undersampling)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MULTIVIBRATOR</dc:title>
  <dc:creator>S R</dc:creator>
  <cp:lastModifiedBy>S R</cp:lastModifiedBy>
  <cp:revision>6</cp:revision>
  <dcterms:created xsi:type="dcterms:W3CDTF">2023-11-03T16:41:55Z</dcterms:created>
  <dcterms:modified xsi:type="dcterms:W3CDTF">2023-12-19T07:32:54Z</dcterms:modified>
</cp:coreProperties>
</file>