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5" r:id="rId4"/>
    <p:sldId id="274" r:id="rId5"/>
    <p:sldId id="282" r:id="rId6"/>
    <p:sldId id="276" r:id="rId7"/>
    <p:sldId id="278" r:id="rId8"/>
    <p:sldId id="280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r2vSYpmEQ2mN4HsvAH1wg==" hashData="TvwlNnfjJ2OC9+pCQvPn3X2uOU93IdegkxcMK7qIZ/nKNwxbAvXoHOPpg5owzHBkIPozuWqzpe3X3elyDZp7F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95AF-D90A-2C81-903B-A85E20DC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E8D94-00B9-EEE5-CB45-961799AF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C007-0B68-6131-2F63-7E72C5E6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24F3-440A-7383-55C3-3E2188FC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7905-08F4-5A40-D7A0-D0204317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9831-786E-D4FC-E785-3DDAE34D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08AF-EA98-6C79-4F3A-C0FBD169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F5A5-5DCA-5F83-5CAE-711A7EB1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141-9C05-4FFE-E00F-CC775CBD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9E68-6252-E04B-6B4A-89E1F2BD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1A5F1-B76F-5C37-F310-282E24937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BD8B-2932-BB50-8A28-5683D86C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6487-90A0-FC68-B808-17C4A33E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621B-C3A2-696A-15C7-0DACF715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2FD8-BA3A-0CF9-FFB4-021CA810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655-8422-B934-E8AF-58EE413B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68B8-F138-4B11-DEC0-291D7B2D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FD53-4EBC-D7BC-83C8-20A9359E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96DF-BB63-FC93-9888-F2875D05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5968-942F-15EE-506F-65970DC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A4D3-062C-981B-B095-B7ED37B0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0861-F003-F6E3-BC6C-7CA62B59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6636-3A2A-0463-4D1D-9AAD3EC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B2EA-31B6-17E4-6631-6B58DA67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931D-E946-6E48-C963-F440741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D6E-C5EA-0DD3-76B3-D62C2591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2E3C-5C13-F722-127B-1306FDBA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742BC-D12C-BC8A-5BC3-5747C667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98FF-F9AE-673A-84FC-D65146EE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CB79-06E1-6B49-3B51-22913B4A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E59A2-C2EE-A06E-2420-EC329C72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4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6FFF-B657-5AD5-7DEA-D7148BB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BAAB-01A0-A5C6-E91B-A337E695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0FEAB-6F53-B108-B60C-DD12A350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BF0D7-5371-B037-F278-F1AFA088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A484F-42BD-4ECA-644A-10E118F6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A367A-E8A9-12C9-040D-1EDCB96A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B7B57-1B3D-B604-00F2-E33ED1F7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E2184-7C7A-A48D-4146-B37748AA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184A-B921-E6BF-E7C4-1E797845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400A5-E589-F66D-1061-A9D1EF62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8671D-F136-151B-3CB6-3EC6AC2D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CC0A-DD3A-B9A7-63A4-D17E762B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9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F4216-CBB5-FAAD-CB9C-E0FDE93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82963-221E-A894-2FB6-8D86926A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F34E-D561-057E-4AE3-DA5EB63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6B8-A6EC-230E-3635-0275C53A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6551-CB85-7AB9-8EF2-8D89E196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6A82-DC9A-9E22-829E-08446067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9836-09DA-8E8E-C7EB-6A88AB27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2D738-FB07-4A80-0AF4-3FA9D8F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45C6-9644-F2E0-C0BC-3807A6A0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18AC-33F1-B4CF-8780-FB98408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E166-BA00-08D3-5287-74DD1E876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99009-8891-065A-2BC3-AF24E314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13F2-024E-B880-A6F9-1A5609A7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2C04-BBC9-82C7-4BDA-5ED4DE09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B5DC-132B-FB46-E3EA-36AF5FD1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48E41A-452B-41BC-342B-E00B7748DE4C}"/>
              </a:ext>
            </a:extLst>
          </p:cNvPr>
          <p:cNvSpPr txBox="1"/>
          <p:nvPr userDrawn="1"/>
        </p:nvSpPr>
        <p:spPr>
          <a:xfrm rot="20193259">
            <a:off x="483576" y="2910254"/>
            <a:ext cx="11447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90000"/>
                  </a:schemeClr>
                </a:solidFill>
              </a:rPr>
              <a:t>PREPARED BY RINJU RAVINDRAN, ADHOC ASST. PROFESSOR-ECE, GCEK</a:t>
            </a:r>
            <a:endParaRPr lang="en-IN" sz="3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6D91-EAF8-521B-F75B-131B25FF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ASTABLE MULTIVIBRATOR USING 555 TIMER </a:t>
            </a:r>
            <a:endParaRPr lang="en-IN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8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CF55-CE6B-D25A-66B9-55F69D8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Case 5: when </a:t>
            </a:r>
            <a:r>
              <a:rPr lang="en-US" b="1" u="sng" dirty="0" err="1">
                <a:solidFill>
                  <a:srgbClr val="FF0000"/>
                </a:solidFill>
              </a:rPr>
              <a:t>V</a:t>
            </a:r>
            <a:r>
              <a:rPr lang="en-US" b="1" u="sng" baseline="-25000" dirty="0" err="1">
                <a:solidFill>
                  <a:srgbClr val="FF0000"/>
                </a:solidFill>
              </a:rPr>
              <a:t>c</a:t>
            </a:r>
            <a:r>
              <a:rPr lang="en-US" b="1" u="sng" dirty="0">
                <a:solidFill>
                  <a:srgbClr val="FF0000"/>
                </a:solidFill>
              </a:rPr>
              <a:t> goes </a:t>
            </a:r>
            <a:r>
              <a:rPr lang="en-US" b="1" u="sng" dirty="0" err="1">
                <a:solidFill>
                  <a:srgbClr val="FF0000"/>
                </a:solidFill>
              </a:rPr>
              <a:t>jz</a:t>
            </a:r>
            <a:r>
              <a:rPr lang="en-US" b="1" u="sng" dirty="0">
                <a:solidFill>
                  <a:srgbClr val="FF0000"/>
                </a:solidFill>
              </a:rPr>
              <a:t> &lt; 1/3 Vcc</a:t>
            </a:r>
            <a:endParaRPr lang="en-IN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22264-BD0B-A8EB-CD15-303288DE57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2792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o/p of LC =1</a:t>
                </a:r>
              </a:p>
              <a:p>
                <a:pPr algn="just"/>
                <a:r>
                  <a:rPr lang="en-US" sz="3000" dirty="0"/>
                  <a:t>o/p of UC = 0</a:t>
                </a:r>
              </a:p>
              <a:p>
                <a:pPr algn="just"/>
                <a:r>
                  <a:rPr lang="en-US" sz="3000" dirty="0"/>
                  <a:t>S=1, R=0 ---- Q=1 .</a:t>
                </a:r>
              </a:p>
              <a:p>
                <a:pPr algn="just"/>
                <a:r>
                  <a:rPr lang="en-US" sz="3000" dirty="0"/>
                  <a:t>o/p of timer = logic High.</a:t>
                </a:r>
              </a:p>
              <a:p>
                <a:pPr algn="just"/>
                <a:r>
                  <a:rPr lang="en-US" sz="3000" dirty="0"/>
                  <a:t>When o/p Q=1,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=0. </m:t>
                    </m:r>
                  </m:oMath>
                </a14:m>
                <a:r>
                  <a:rPr lang="en-IN" sz="3000" dirty="0"/>
                  <a:t>so transistor Q1 will be in OFF condition. </a:t>
                </a:r>
                <a:r>
                  <a:rPr lang="en-IN" sz="3000" dirty="0">
                    <a:solidFill>
                      <a:schemeClr val="accent1"/>
                    </a:solidFill>
                  </a:rPr>
                  <a:t>So cap C starts charging thru R1 &amp; R2.</a:t>
                </a:r>
              </a:p>
              <a:p>
                <a:pPr algn="just"/>
                <a:endParaRPr lang="en-IN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22264-BD0B-A8EB-CD15-303288DE5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27920" cy="4351338"/>
              </a:xfrm>
              <a:blipFill>
                <a:blip r:embed="rId2"/>
                <a:stretch>
                  <a:fillRect l="-1932" t="-2801" r="-2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AE4D5D7-ACB7-0247-FAB5-CE93AED9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082" y="1565853"/>
            <a:ext cx="3096919" cy="48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6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7B85-1626-F200-9167-AF612D4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3BC1-07BE-1241-127F-3D7A9551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In this way, cap is charging btw 1/3 Vcc and 2/3 Vcc. </a:t>
            </a:r>
          </a:p>
          <a:p>
            <a:pPr algn="just"/>
            <a:r>
              <a:rPr lang="en-US" sz="3600" dirty="0" err="1"/>
              <a:t>Bcoz</a:t>
            </a:r>
            <a:r>
              <a:rPr lang="en-US" sz="3600" dirty="0"/>
              <a:t> of this charging &amp; discharging of cap, we will see a transition in the o/p V.</a:t>
            </a:r>
          </a:p>
          <a:p>
            <a:pPr algn="just"/>
            <a:r>
              <a:rPr lang="en-US" sz="3600" dirty="0"/>
              <a:t>During charging process, whenever </a:t>
            </a:r>
            <a:r>
              <a:rPr lang="en-US" sz="3600" dirty="0" err="1"/>
              <a:t>V</a:t>
            </a:r>
            <a:r>
              <a:rPr lang="en-US" sz="3600" baseline="-25000" dirty="0" err="1"/>
              <a:t>c</a:t>
            </a:r>
            <a:r>
              <a:rPr lang="en-US" sz="3600" dirty="0"/>
              <a:t> &gt; 2/3 Vcc, there is a transition in the o/p from logic high to logic low.</a:t>
            </a:r>
          </a:p>
          <a:p>
            <a:pPr algn="just"/>
            <a:r>
              <a:rPr lang="en-US" sz="3600" dirty="0"/>
              <a:t>During discharging process, whenever </a:t>
            </a:r>
            <a:r>
              <a:rPr lang="en-US" sz="3600" dirty="0" err="1"/>
              <a:t>V</a:t>
            </a:r>
            <a:r>
              <a:rPr lang="en-US" sz="3600" baseline="-25000" dirty="0" err="1"/>
              <a:t>c</a:t>
            </a:r>
            <a:r>
              <a:rPr lang="en-US" sz="3600" dirty="0"/>
              <a:t> &lt; 1/3 Vcc, there is a transition in the o/p from logic low to logic high.</a:t>
            </a:r>
            <a:endParaRPr lang="en-IN" sz="3600" dirty="0"/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6894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7CB314-A0BF-3807-C87A-D72032B1E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47" y="985421"/>
            <a:ext cx="10332800" cy="5182664"/>
          </a:xfrm>
        </p:spPr>
      </p:pic>
    </p:spTree>
    <p:extLst>
      <p:ext uri="{BB962C8B-B14F-4D97-AF65-F5344CB8AC3E}">
        <p14:creationId xmlns:p14="http://schemas.microsoft.com/office/powerpoint/2010/main" val="188178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5838-7F41-3919-57C1-838A76A22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629"/>
            <a:ext cx="10515600" cy="4351338"/>
          </a:xfrm>
        </p:spPr>
        <p:txBody>
          <a:bodyPr/>
          <a:lstStyle/>
          <a:p>
            <a:r>
              <a:rPr lang="en-US" dirty="0"/>
              <a:t>Time t</a:t>
            </a:r>
            <a:r>
              <a:rPr lang="en-US" baseline="-25000" dirty="0"/>
              <a:t>1</a:t>
            </a:r>
            <a:r>
              <a:rPr lang="en-US" dirty="0"/>
              <a:t> – time for which o/p of timer remains HIGH</a:t>
            </a:r>
          </a:p>
          <a:p>
            <a:r>
              <a:rPr lang="en-US" dirty="0"/>
              <a:t>Time t</a:t>
            </a:r>
            <a:r>
              <a:rPr lang="en-US" baseline="-25000" dirty="0"/>
              <a:t>2</a:t>
            </a:r>
            <a:r>
              <a:rPr lang="en-US" dirty="0"/>
              <a:t> – time for which o/p of timer remains LOW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&gt;t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Time t</a:t>
            </a:r>
            <a:r>
              <a:rPr lang="en-US" baseline="-25000" dirty="0"/>
              <a:t>1 </a:t>
            </a:r>
            <a:r>
              <a:rPr lang="en-US" dirty="0"/>
              <a:t>- time taken by cap to charge from 1/3 Vcc to 2/3 Vcc</a:t>
            </a:r>
          </a:p>
          <a:p>
            <a:r>
              <a:rPr lang="en-US" dirty="0"/>
              <a:t>Time t</a:t>
            </a:r>
            <a:r>
              <a:rPr lang="en-US" baseline="-25000" dirty="0"/>
              <a:t>2 </a:t>
            </a:r>
            <a:r>
              <a:rPr lang="en-US" dirty="0"/>
              <a:t>- time taken by cap to discharge from 2/3 Vcc to 1/3 Vcc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0F157-7B67-DE7A-73E3-6FADE784F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6"/>
          <a:stretch/>
        </p:blipFill>
        <p:spPr>
          <a:xfrm>
            <a:off x="3583434" y="3181741"/>
            <a:ext cx="4539633" cy="35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2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4569-B404-1411-4B15-92F7983D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591628"/>
            <a:ext cx="5029940" cy="586243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/>
              <a:t>t</a:t>
            </a:r>
            <a:r>
              <a:rPr lang="en-US" sz="3200" baseline="-25000" dirty="0"/>
              <a:t>1</a:t>
            </a:r>
            <a:r>
              <a:rPr lang="en-US" sz="3200" dirty="0"/>
              <a:t> &gt;t</a:t>
            </a:r>
            <a:r>
              <a:rPr lang="en-US" sz="3200" baseline="-25000" dirty="0"/>
              <a:t>2</a:t>
            </a:r>
            <a:endParaRPr lang="en-US" sz="3200" dirty="0"/>
          </a:p>
          <a:p>
            <a:pPr algn="just"/>
            <a:r>
              <a:rPr lang="en-IN" sz="3200" dirty="0"/>
              <a:t>Charging is thru R1 and R2</a:t>
            </a:r>
          </a:p>
          <a:p>
            <a:pPr algn="just"/>
            <a:r>
              <a:rPr lang="en-IN" sz="3200" dirty="0"/>
              <a:t>Discharging thru R2 only.</a:t>
            </a:r>
          </a:p>
          <a:p>
            <a:pPr algn="just"/>
            <a:r>
              <a:rPr lang="en-IN" sz="3200" b="1" dirty="0">
                <a:solidFill>
                  <a:schemeClr val="accent1"/>
                </a:solidFill>
              </a:rPr>
              <a:t>Duty cycle is always &gt; 50%</a:t>
            </a:r>
          </a:p>
          <a:p>
            <a:pPr marL="0" indent="0" algn="just">
              <a:buNone/>
            </a:pPr>
            <a:endParaRPr lang="en-IN" sz="3200" dirty="0">
              <a:solidFill>
                <a:srgbClr val="FF0000"/>
              </a:solidFill>
            </a:endParaRPr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For 50 % duty cycle(</a:t>
            </a:r>
            <a:r>
              <a:rPr lang="en-IN" sz="3200" dirty="0" err="1">
                <a:solidFill>
                  <a:srgbClr val="FF0000"/>
                </a:solidFill>
              </a:rPr>
              <a:t>symm</a:t>
            </a:r>
            <a:r>
              <a:rPr lang="en-IN" sz="3200" dirty="0">
                <a:solidFill>
                  <a:srgbClr val="FF0000"/>
                </a:solidFill>
              </a:rPr>
              <a:t> square wave), R1 </a:t>
            </a:r>
            <a:r>
              <a:rPr lang="en-IN" sz="3200" dirty="0" err="1">
                <a:solidFill>
                  <a:srgbClr val="FF0000"/>
                </a:solidFill>
              </a:rPr>
              <a:t>shud</a:t>
            </a:r>
            <a:r>
              <a:rPr lang="en-IN" sz="3200" dirty="0">
                <a:solidFill>
                  <a:srgbClr val="FF0000"/>
                </a:solidFill>
              </a:rPr>
              <a:t> be =0. </a:t>
            </a:r>
            <a:r>
              <a:rPr lang="en-IN" sz="3200" dirty="0"/>
              <a:t>But in this case, pin 7 is directly connected to </a:t>
            </a:r>
            <a:r>
              <a:rPr lang="en-IN" sz="3200" dirty="0" err="1"/>
              <a:t>Vcc</a:t>
            </a:r>
            <a:r>
              <a:rPr lang="en-IN" sz="3200" dirty="0"/>
              <a:t> and extra current will flow thru Q1 when it is ON. This may damage Q1 and hence the timer. </a:t>
            </a:r>
          </a:p>
          <a:p>
            <a:pPr algn="just"/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9DF1A-B290-188B-7370-1405FCB82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0"/>
          <a:stretch/>
        </p:blipFill>
        <p:spPr>
          <a:xfrm>
            <a:off x="6095999" y="421089"/>
            <a:ext cx="5346577" cy="6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5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12F46-BA7C-FBF1-E38B-891262513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88" y="709129"/>
            <a:ext cx="10515600" cy="5600079"/>
          </a:xfrm>
        </p:spPr>
      </p:pic>
    </p:spTree>
    <p:extLst>
      <p:ext uri="{BB962C8B-B14F-4D97-AF65-F5344CB8AC3E}">
        <p14:creationId xmlns:p14="http://schemas.microsoft.com/office/powerpoint/2010/main" val="296252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6437-F200-3B15-4AF4-0CDE65463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6" y="609384"/>
            <a:ext cx="10515600" cy="6248616"/>
          </a:xfrm>
        </p:spPr>
        <p:txBody>
          <a:bodyPr>
            <a:noAutofit/>
          </a:bodyPr>
          <a:lstStyle/>
          <a:p>
            <a:r>
              <a:rPr lang="en-US" sz="3600" dirty="0"/>
              <a:t>During the charging of this </a:t>
            </a:r>
            <a:r>
              <a:rPr lang="en-US" sz="3600" dirty="0" err="1"/>
              <a:t>capr</a:t>
            </a:r>
            <a:r>
              <a:rPr lang="en-US" sz="3600" dirty="0"/>
              <a:t>, diode will be ON. </a:t>
            </a:r>
          </a:p>
          <a:p>
            <a:r>
              <a:rPr lang="en-US" sz="3600" dirty="0" err="1"/>
              <a:t>Fwd</a:t>
            </a:r>
            <a:r>
              <a:rPr lang="en-US" sz="3600" dirty="0"/>
              <a:t> res of diode R</a:t>
            </a:r>
            <a:r>
              <a:rPr lang="en-US" sz="3600" baseline="-25000" dirty="0"/>
              <a:t>D </a:t>
            </a:r>
            <a:r>
              <a:rPr lang="en-US" sz="3600" dirty="0"/>
              <a:t>&lt; R</a:t>
            </a:r>
            <a:r>
              <a:rPr lang="en-US" sz="3600" baseline="-25000" dirty="0"/>
              <a:t>2</a:t>
            </a:r>
            <a:r>
              <a:rPr lang="en-US" sz="3600" dirty="0"/>
              <a:t>. so C will charge thru R1 and D.</a:t>
            </a:r>
          </a:p>
          <a:p>
            <a:pPr marL="0" indent="0" algn="ctr">
              <a:buNone/>
            </a:pPr>
            <a:r>
              <a:rPr lang="en-US" sz="3600" dirty="0"/>
              <a:t>t</a:t>
            </a:r>
            <a:r>
              <a:rPr lang="en-US" sz="3600" baseline="-25000" dirty="0"/>
              <a:t>1</a:t>
            </a:r>
            <a:r>
              <a:rPr lang="en-US" sz="3600" dirty="0"/>
              <a:t> = 0.693(R</a:t>
            </a:r>
            <a:r>
              <a:rPr lang="en-US" sz="3600" baseline="-25000" dirty="0"/>
              <a:t>1</a:t>
            </a:r>
            <a:r>
              <a:rPr lang="en-US" sz="3600" dirty="0"/>
              <a:t>+R</a:t>
            </a:r>
            <a:r>
              <a:rPr lang="en-US" sz="3600" baseline="-25000" dirty="0"/>
              <a:t>D</a:t>
            </a:r>
            <a:r>
              <a:rPr lang="en-US" sz="3600" dirty="0"/>
              <a:t>)C</a:t>
            </a:r>
          </a:p>
          <a:p>
            <a:r>
              <a:rPr lang="en-US" sz="3600" dirty="0"/>
              <a:t>During the discharging of this </a:t>
            </a:r>
            <a:r>
              <a:rPr lang="en-US" sz="3600" dirty="0" err="1"/>
              <a:t>capr</a:t>
            </a:r>
            <a:r>
              <a:rPr lang="en-US" sz="3600" dirty="0"/>
              <a:t>, diode will be OFF. </a:t>
            </a:r>
          </a:p>
          <a:p>
            <a:r>
              <a:rPr lang="en-US" sz="3600" dirty="0"/>
              <a:t>C will discharge thru R</a:t>
            </a:r>
            <a:r>
              <a:rPr lang="en-US" sz="3600" baseline="-25000" dirty="0"/>
              <a:t>2</a:t>
            </a:r>
            <a:r>
              <a:rPr lang="en-US" sz="3600" dirty="0"/>
              <a:t>.</a:t>
            </a:r>
          </a:p>
          <a:p>
            <a:pPr marL="0" indent="0" algn="ctr">
              <a:buNone/>
            </a:pPr>
            <a:r>
              <a:rPr lang="en-US" sz="3600" dirty="0"/>
              <a:t>t</a:t>
            </a:r>
            <a:r>
              <a:rPr lang="en-US" sz="3600" baseline="-25000" dirty="0"/>
              <a:t>2</a:t>
            </a:r>
            <a:r>
              <a:rPr lang="en-US" sz="3600" dirty="0"/>
              <a:t> = 0.693R</a:t>
            </a:r>
            <a:r>
              <a:rPr lang="en-US" sz="3600" baseline="-25000" dirty="0"/>
              <a:t>2</a:t>
            </a:r>
            <a:r>
              <a:rPr lang="en-US" sz="3600" dirty="0"/>
              <a:t>C </a:t>
            </a:r>
          </a:p>
          <a:p>
            <a:r>
              <a:rPr lang="en-US" sz="3600" dirty="0"/>
              <a:t>If we </a:t>
            </a:r>
            <a:r>
              <a:rPr lang="en-US" sz="3600" dirty="0" err="1"/>
              <a:t>adjz</a:t>
            </a:r>
            <a:r>
              <a:rPr lang="en-US" sz="3600" dirty="0"/>
              <a:t> R1 value such that (R</a:t>
            </a:r>
            <a:r>
              <a:rPr lang="en-US" sz="3600" baseline="-25000" dirty="0"/>
              <a:t>1</a:t>
            </a:r>
            <a:r>
              <a:rPr lang="en-US" sz="3600" dirty="0"/>
              <a:t>+R</a:t>
            </a:r>
            <a:r>
              <a:rPr lang="en-US" sz="3600" baseline="-25000" dirty="0"/>
              <a:t>D</a:t>
            </a:r>
            <a:r>
              <a:rPr lang="en-US" sz="3600" dirty="0"/>
              <a:t>) =R</a:t>
            </a:r>
            <a:r>
              <a:rPr lang="en-US" sz="3600" baseline="-25000" dirty="0"/>
              <a:t>2 </a:t>
            </a:r>
            <a:r>
              <a:rPr lang="en-US" sz="3600" dirty="0"/>
              <a:t>, then duty cycle =50%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393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B2EC-2DC2-47F3-C97D-C0F82EB1D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815"/>
            <a:ext cx="10515600" cy="5533963"/>
          </a:xfrm>
        </p:spPr>
        <p:txBody>
          <a:bodyPr>
            <a:normAutofit/>
          </a:bodyPr>
          <a:lstStyle/>
          <a:p>
            <a:r>
              <a:rPr lang="en-US" sz="3600" dirty="0"/>
              <a:t>Or if we assume diode is ideal, R</a:t>
            </a:r>
            <a:r>
              <a:rPr lang="en-US" sz="3600" baseline="-25000" dirty="0"/>
              <a:t>D</a:t>
            </a:r>
            <a:r>
              <a:rPr lang="en-US" sz="3600" dirty="0"/>
              <a:t> =0.</a:t>
            </a:r>
          </a:p>
          <a:p>
            <a:pPr marL="0" indent="0" algn="ctr">
              <a:buNone/>
            </a:pPr>
            <a:r>
              <a:rPr lang="en-US" sz="3600" dirty="0"/>
              <a:t>t</a:t>
            </a:r>
            <a:r>
              <a:rPr lang="en-US" sz="3600" baseline="-25000" dirty="0"/>
              <a:t>1</a:t>
            </a:r>
            <a:r>
              <a:rPr lang="en-US" sz="3600" dirty="0"/>
              <a:t> = 0.693R</a:t>
            </a:r>
            <a:r>
              <a:rPr lang="en-US" sz="3600" baseline="-25000" dirty="0"/>
              <a:t>1</a:t>
            </a:r>
            <a:r>
              <a:rPr lang="en-US" sz="3600" dirty="0"/>
              <a:t>C</a:t>
            </a:r>
          </a:p>
          <a:p>
            <a:pPr marL="0" indent="0" algn="ctr">
              <a:buNone/>
            </a:pPr>
            <a:r>
              <a:rPr lang="en-US" sz="3600" dirty="0"/>
              <a:t>t</a:t>
            </a:r>
            <a:r>
              <a:rPr lang="en-US" sz="3600" baseline="-25000" dirty="0"/>
              <a:t>2</a:t>
            </a:r>
            <a:r>
              <a:rPr lang="en-US" sz="3600" dirty="0"/>
              <a:t> = 0.693R</a:t>
            </a:r>
            <a:r>
              <a:rPr lang="en-US" sz="3600" baseline="-25000" dirty="0"/>
              <a:t>2</a:t>
            </a:r>
            <a:r>
              <a:rPr lang="en-US" sz="3600" dirty="0"/>
              <a:t>C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Duty cycle = R1 / (R1+R2)</a:t>
            </a:r>
          </a:p>
          <a:p>
            <a:r>
              <a:rPr lang="en-US" sz="3600" dirty="0"/>
              <a:t>If we take R1 = R2, then duty cycle =50%</a:t>
            </a:r>
          </a:p>
          <a:p>
            <a:r>
              <a:rPr lang="en-US" sz="3600" dirty="0"/>
              <a:t>If we take R1 &gt; R2, then duty cycle &gt;50%</a:t>
            </a:r>
          </a:p>
          <a:p>
            <a:r>
              <a:rPr lang="en-US" sz="3600" dirty="0"/>
              <a:t>If we take R1 &lt; R2, then duty cycle &lt;50%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1113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5315-1034-D36B-8488-F05F1AA0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n-lt"/>
              </a:rPr>
              <a:t>Design</a:t>
            </a:r>
            <a:endParaRPr lang="en-IN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CAB62-4DD5-F574-EF9B-94C279331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V</a:t>
                </a:r>
                <a:r>
                  <a:rPr lang="en-US" sz="3600" baseline="-25000" dirty="0" err="1"/>
                  <a:t>c</a:t>
                </a:r>
                <a:r>
                  <a:rPr lang="en-US" sz="3600" dirty="0"/>
                  <a:t>(t) = V</a:t>
                </a:r>
                <a:r>
                  <a:rPr lang="en-US" sz="3600" baseline="-25000" dirty="0"/>
                  <a:t>F</a:t>
                </a:r>
                <a:r>
                  <a:rPr lang="en-US" sz="3600" dirty="0"/>
                  <a:t> + (V</a:t>
                </a:r>
                <a:r>
                  <a:rPr lang="en-US" sz="3600" baseline="-25000" dirty="0"/>
                  <a:t>I</a:t>
                </a:r>
                <a:r>
                  <a:rPr lang="en-US" sz="3600" dirty="0"/>
                  <a:t> – V</a:t>
                </a:r>
                <a:r>
                  <a:rPr lang="en-US" sz="3600" baseline="-25000" dirty="0"/>
                  <a:t>F</a:t>
                </a:r>
                <a:r>
                  <a:rPr lang="en-US" sz="36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3600" dirty="0" smtClean="0"/>
                          <m:t>R</m:t>
                        </m:r>
                        <m:r>
                          <m:rPr>
                            <m:nor/>
                          </m:rPr>
                          <a:rPr lang="en-US" sz="3600" baseline="30000" dirty="0" smtClean="0"/>
                          <m:t>’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IN" sz="3600" dirty="0"/>
                  <a:t> </a:t>
                </a:r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:r>
                  <a:rPr lang="en-IN" sz="3600" dirty="0">
                    <a:solidFill>
                      <a:srgbClr val="FF0000"/>
                    </a:solidFill>
                  </a:rPr>
                  <a:t>To find t</a:t>
                </a:r>
                <a:r>
                  <a:rPr lang="en-IN" sz="3600" baseline="-25000" dirty="0">
                    <a:solidFill>
                      <a:srgbClr val="FF0000"/>
                    </a:solidFill>
                  </a:rPr>
                  <a:t>1</a:t>
                </a:r>
                <a:endParaRPr lang="en-IN" sz="3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/>
                  <a:t>V</a:t>
                </a:r>
                <a:r>
                  <a:rPr lang="en-US" sz="3600" baseline="-25000" dirty="0"/>
                  <a:t>I</a:t>
                </a:r>
                <a:r>
                  <a:rPr lang="en-US" sz="3600" dirty="0"/>
                  <a:t> = 1/3 V</a:t>
                </a:r>
                <a:r>
                  <a:rPr lang="en-US" sz="3600" baseline="-25000" dirty="0"/>
                  <a:t>cc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V</a:t>
                </a:r>
                <a:r>
                  <a:rPr lang="en-US" sz="3600" baseline="-25000" dirty="0"/>
                  <a:t>F</a:t>
                </a:r>
                <a:r>
                  <a:rPr lang="en-US" sz="3600" dirty="0"/>
                  <a:t> = V</a:t>
                </a:r>
                <a:r>
                  <a:rPr lang="en-US" sz="3600" baseline="-25000" dirty="0"/>
                  <a:t>cc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err="1"/>
                  <a:t>V</a:t>
                </a:r>
                <a:r>
                  <a:rPr lang="en-US" sz="3600" baseline="-25000" dirty="0" err="1"/>
                  <a:t>c</a:t>
                </a:r>
                <a:r>
                  <a:rPr lang="en-US" sz="3600" dirty="0"/>
                  <a:t>(t) = 2/3 V</a:t>
                </a:r>
                <a:r>
                  <a:rPr lang="en-US" sz="3600" baseline="-25000" dirty="0"/>
                  <a:t>cc 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R</a:t>
                </a:r>
                <a:r>
                  <a:rPr lang="en-US" sz="3600" baseline="30000" dirty="0"/>
                  <a:t>’</a:t>
                </a:r>
                <a:r>
                  <a:rPr lang="en-US" sz="3600" dirty="0"/>
                  <a:t> = R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+ R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</a:t>
                </a: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CAB62-4DD5-F574-EF9B-94C279331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B32E375-E30B-06FF-C52B-95BFB204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89" y="2469356"/>
            <a:ext cx="5625060" cy="37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9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6612-929C-9D31-16F4-BB63B9DD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343054"/>
            <a:ext cx="10515600" cy="59689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rgbClr val="FF0000"/>
                </a:solidFill>
              </a:rPr>
              <a:t>t</a:t>
            </a:r>
            <a:r>
              <a:rPr lang="en-IN" sz="3600" b="1" baseline="-25000" dirty="0">
                <a:solidFill>
                  <a:srgbClr val="FF0000"/>
                </a:solidFill>
              </a:rPr>
              <a:t>1</a:t>
            </a:r>
            <a:r>
              <a:rPr lang="en-IN" sz="3600" b="1" dirty="0">
                <a:solidFill>
                  <a:srgbClr val="FF0000"/>
                </a:solidFill>
              </a:rPr>
              <a:t> = 0.693 (</a:t>
            </a: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b="1" baseline="-25000" dirty="0">
                <a:solidFill>
                  <a:srgbClr val="FF0000"/>
                </a:solidFill>
              </a:rPr>
              <a:t>1</a:t>
            </a:r>
            <a:r>
              <a:rPr lang="en-US" sz="3600" b="1" dirty="0">
                <a:solidFill>
                  <a:srgbClr val="FF0000"/>
                </a:solidFill>
              </a:rPr>
              <a:t> + R</a:t>
            </a:r>
            <a:r>
              <a:rPr lang="en-US" sz="3600" b="1" baseline="-25000" dirty="0">
                <a:solidFill>
                  <a:srgbClr val="FF0000"/>
                </a:solidFill>
              </a:rPr>
              <a:t>2</a:t>
            </a:r>
            <a:r>
              <a:rPr lang="en-US" sz="3600" b="1" dirty="0">
                <a:solidFill>
                  <a:srgbClr val="FF0000"/>
                </a:solidFill>
              </a:rPr>
              <a:t>)</a:t>
            </a:r>
            <a:r>
              <a:rPr lang="en-IN" sz="3600" b="1" dirty="0">
                <a:solidFill>
                  <a:srgbClr val="FF0000"/>
                </a:solidFill>
              </a:rPr>
              <a:t> C</a:t>
            </a:r>
            <a:endParaRPr lang="en-IN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To find t</a:t>
            </a:r>
            <a:r>
              <a:rPr lang="en-IN" sz="3200" baseline="-25000" dirty="0">
                <a:solidFill>
                  <a:srgbClr val="FF0000"/>
                </a:solidFill>
              </a:rPr>
              <a:t>2</a:t>
            </a:r>
            <a:endParaRPr lang="en-I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/>
              <a:t>V</a:t>
            </a:r>
            <a:r>
              <a:rPr lang="en-US" sz="3200" baseline="-25000" dirty="0"/>
              <a:t>I</a:t>
            </a:r>
            <a:r>
              <a:rPr lang="en-US" sz="3200" dirty="0"/>
              <a:t> = 2/3 V</a:t>
            </a:r>
            <a:r>
              <a:rPr lang="en-US" sz="3200" baseline="-25000" dirty="0"/>
              <a:t>cc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V</a:t>
            </a:r>
            <a:r>
              <a:rPr lang="en-US" sz="3200" baseline="-25000" dirty="0"/>
              <a:t>F</a:t>
            </a:r>
            <a:r>
              <a:rPr lang="en-US" sz="3200" dirty="0"/>
              <a:t> = 0</a:t>
            </a:r>
          </a:p>
          <a:p>
            <a:pPr marL="0" indent="0">
              <a:buNone/>
            </a:pPr>
            <a:r>
              <a:rPr lang="en-US" sz="3200" dirty="0" err="1"/>
              <a:t>V</a:t>
            </a:r>
            <a:r>
              <a:rPr lang="en-US" sz="3200" baseline="-25000" dirty="0" err="1"/>
              <a:t>c</a:t>
            </a:r>
            <a:r>
              <a:rPr lang="en-US" sz="3200" dirty="0"/>
              <a:t>(t) = 1/3 V</a:t>
            </a:r>
            <a:r>
              <a:rPr lang="en-US" sz="3200" baseline="-25000" dirty="0"/>
              <a:t>cc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R</a:t>
            </a:r>
            <a:r>
              <a:rPr lang="en-US" sz="3200" baseline="30000" dirty="0"/>
              <a:t>’</a:t>
            </a:r>
            <a:r>
              <a:rPr lang="en-US" sz="3200" dirty="0"/>
              <a:t> = R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endParaRPr lang="en-IN" sz="3200" dirty="0"/>
          </a:p>
          <a:p>
            <a:pPr marL="0" indent="0" algn="ctr">
              <a:buNone/>
            </a:pPr>
            <a:r>
              <a:rPr lang="en-IN" sz="4400" b="1" dirty="0">
                <a:solidFill>
                  <a:srgbClr val="FF0000"/>
                </a:solidFill>
              </a:rPr>
              <a:t>t</a:t>
            </a:r>
            <a:r>
              <a:rPr lang="en-IN" sz="4400" b="1" baseline="-25000" dirty="0">
                <a:solidFill>
                  <a:srgbClr val="FF0000"/>
                </a:solidFill>
              </a:rPr>
              <a:t>2 </a:t>
            </a:r>
            <a:r>
              <a:rPr lang="en-IN" sz="4400" b="1" dirty="0">
                <a:solidFill>
                  <a:srgbClr val="FF0000"/>
                </a:solidFill>
              </a:rPr>
              <a:t>=</a:t>
            </a:r>
            <a:r>
              <a:rPr lang="en-US" sz="4400" b="1" dirty="0">
                <a:solidFill>
                  <a:srgbClr val="FF0000"/>
                </a:solidFill>
              </a:rPr>
              <a:t> 0.693 R</a:t>
            </a:r>
            <a:r>
              <a:rPr lang="en-US" sz="4400" b="1" baseline="-25000" dirty="0">
                <a:solidFill>
                  <a:srgbClr val="FF0000"/>
                </a:solidFill>
              </a:rPr>
              <a:t>2</a:t>
            </a:r>
            <a:r>
              <a:rPr lang="en-US" sz="4400" b="1" dirty="0">
                <a:solidFill>
                  <a:srgbClr val="FF0000"/>
                </a:solidFill>
              </a:rPr>
              <a:t>C</a:t>
            </a:r>
            <a:endParaRPr lang="en-IN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2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718F2-AFE7-4596-6C12-63E258A1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89" y="577048"/>
            <a:ext cx="10471256" cy="5484505"/>
          </a:xfrm>
        </p:spPr>
      </p:pic>
    </p:spTree>
    <p:extLst>
      <p:ext uri="{BB962C8B-B14F-4D97-AF65-F5344CB8AC3E}">
        <p14:creationId xmlns:p14="http://schemas.microsoft.com/office/powerpoint/2010/main" val="67377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F5A2A-EE5E-5073-C2F2-7FC730AEF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5106"/>
                <a:ext cx="10515600" cy="65961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600" dirty="0"/>
                  <a:t>Total time T = t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+ t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4400" b="1" dirty="0">
                    <a:solidFill>
                      <a:srgbClr val="FF0000"/>
                    </a:solidFill>
                  </a:rPr>
                  <a:t>T = </a:t>
                </a:r>
                <a:r>
                  <a:rPr lang="en-IN" sz="4400" b="1" dirty="0">
                    <a:solidFill>
                      <a:srgbClr val="FF0000"/>
                    </a:solidFill>
                  </a:rPr>
                  <a:t>0.693 (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R</a:t>
                </a:r>
                <a:r>
                  <a:rPr lang="en-US" sz="44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+ 2R</a:t>
                </a:r>
                <a:r>
                  <a:rPr lang="en-US" sz="44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)</a:t>
                </a:r>
                <a:r>
                  <a:rPr lang="en-IN" sz="4400" b="1" dirty="0">
                    <a:solidFill>
                      <a:srgbClr val="FF0000"/>
                    </a:solidFill>
                  </a:rPr>
                  <a:t> C</a:t>
                </a:r>
              </a:p>
              <a:p>
                <a:endParaRPr lang="en-IN" sz="4400" dirty="0"/>
              </a:p>
              <a:p>
                <a:r>
                  <a:rPr lang="en-IN" sz="4400" dirty="0"/>
                  <a:t>Frequency</a:t>
                </a:r>
                <a:r>
                  <a:rPr lang="en-IN" sz="4400" b="1" dirty="0">
                    <a:solidFill>
                      <a:srgbClr val="FF0000"/>
                    </a:solidFill>
                  </a:rPr>
                  <a:t> </a:t>
                </a:r>
                <a:r>
                  <a:rPr lang="en-IN" sz="4400" b="1" dirty="0">
                    <a:solidFill>
                      <a:schemeClr val="accent1"/>
                    </a:solidFill>
                  </a:rPr>
                  <a:t>f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400" b="1" i="0" smtClean="0">
                            <a:solidFill>
                              <a:schemeClr val="accent1"/>
                            </a:solidFill>
                          </a:rPr>
                          <m:t>T</m:t>
                        </m:r>
                      </m:den>
                    </m:f>
                    <m:r>
                      <a:rPr lang="en-US" sz="4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𝟒𝟓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4400" b="1" dirty="0" smtClean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400" b="1" dirty="0" smtClean="0">
                            <a:solidFill>
                              <a:schemeClr val="accent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4400" b="1" baseline="-25000" dirty="0" smtClean="0">
                            <a:solidFill>
                              <a:schemeClr val="accent1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4400" b="1" dirty="0" smtClean="0">
                            <a:solidFill>
                              <a:schemeClr val="accent1"/>
                            </a:solidFill>
                          </a:rPr>
                          <m:t> + 2</m:t>
                        </m:r>
                        <m:r>
                          <m:rPr>
                            <m:nor/>
                          </m:rPr>
                          <a:rPr lang="en-US" sz="4400" b="1" dirty="0" smtClean="0">
                            <a:solidFill>
                              <a:schemeClr val="accent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4400" b="1" baseline="-25000" dirty="0" smtClean="0">
                            <a:solidFill>
                              <a:schemeClr val="accent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4400" b="1" dirty="0" smtClean="0">
                            <a:solidFill>
                              <a:schemeClr val="accent1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4400" b="1" dirty="0" smtClean="0">
                            <a:solidFill>
                              <a:schemeClr val="accent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4400" b="1" dirty="0" smtClean="0">
                            <a:solidFill>
                              <a:schemeClr val="accent1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4400" b="1" dirty="0" smtClean="0">
                            <a:solidFill>
                              <a:schemeClr val="accent1"/>
                            </a:solidFill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n-IN" sz="4400" b="1" dirty="0">
                        <a:solidFill>
                          <a:schemeClr val="accent1"/>
                        </a:solidFill>
                      </a:rPr>
                      <m:t> </m:t>
                    </m:r>
                  </m:oMath>
                </a14:m>
                <a:endParaRPr lang="en-IN" sz="4400" b="1" dirty="0">
                  <a:solidFill>
                    <a:srgbClr val="FF0000"/>
                  </a:solidFill>
                </a:endParaRPr>
              </a:p>
              <a:p>
                <a:endParaRPr lang="en-IN" sz="4400" dirty="0">
                  <a:solidFill>
                    <a:schemeClr val="tx1"/>
                  </a:solidFill>
                </a:endParaRPr>
              </a:p>
              <a:p>
                <a:r>
                  <a:rPr lang="en-IN" sz="4400" dirty="0">
                    <a:solidFill>
                      <a:schemeClr val="tx1"/>
                    </a:solidFill>
                  </a:rPr>
                  <a:t>Duty cycle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4400" dirty="0" smtClean="0">
                            <a:solidFill>
                              <a:schemeClr val="tx1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IN" sz="4400" baseline="-25000" dirty="0" smtClean="0">
                            <a:solidFill>
                              <a:schemeClr val="tx1"/>
                            </a:solidFill>
                          </a:rPr>
                          <m:t>ON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4400" dirty="0" smtClean="0">
                            <a:solidFill>
                              <a:schemeClr val="tx1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IN" sz="4400" baseline="-25000" dirty="0" smtClean="0">
                            <a:solidFill>
                              <a:schemeClr val="tx1"/>
                            </a:solidFill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 sz="4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sz="4400" dirty="0" smtClean="0">
                            <a:solidFill>
                              <a:schemeClr val="tx1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IN" sz="4400" baseline="-25000" dirty="0" smtClean="0">
                            <a:solidFill>
                              <a:schemeClr val="tx1"/>
                            </a:solidFill>
                          </a:rPr>
                          <m:t>O</m:t>
                        </m:r>
                        <m:r>
                          <a:rPr lang="en-US" sz="44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𝐹𝐹</m:t>
                        </m:r>
                      </m:den>
                    </m:f>
                  </m:oMath>
                </a14:m>
                <a:r>
                  <a:rPr lang="en-IN" sz="4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4400" dirty="0" smtClean="0">
                            <a:solidFill>
                              <a:schemeClr val="tx1"/>
                            </a:solidFill>
                          </a:rPr>
                          <m:t>t</m:t>
                        </m:r>
                        <m:r>
                          <a:rPr lang="en-US" sz="44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4400" dirty="0" smtClean="0">
                            <a:solidFill>
                              <a:schemeClr val="tx1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4400" i="0" baseline="-25000" dirty="0" smtClean="0">
                            <a:solidFill>
                              <a:schemeClr val="tx1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4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sz="4400" dirty="0" smtClean="0">
                            <a:solidFill>
                              <a:schemeClr val="tx1"/>
                            </a:solidFill>
                          </a:rPr>
                          <m:t>t</m:t>
                        </m:r>
                        <m:r>
                          <a:rPr lang="en-US" sz="44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4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4400" dirty="0" smtClean="0">
                            <a:solidFill>
                              <a:schemeClr val="tx1"/>
                            </a:solidFill>
                          </a:rPr>
                          <m:t>t</m:t>
                        </m:r>
                        <m:r>
                          <a:rPr lang="en-US" sz="44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IN" sz="4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IN" sz="4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IN" sz="4400" b="1" dirty="0">
                    <a:solidFill>
                      <a:srgbClr val="FF0000"/>
                    </a:solidFill>
                  </a:rPr>
                  <a:t>Duty cycle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400" b="1" dirty="0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4400" b="1" baseline="-25000" dirty="0" smtClean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4400" b="1" dirty="0" smtClean="0">
                            <a:solidFill>
                              <a:srgbClr val="FF0000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4400" b="1" dirty="0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4400" b="1" baseline="-25000" dirty="0" smtClean="0">
                            <a:solidFill>
                              <a:srgbClr val="FF0000"/>
                            </a:solidFill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400" b="1" dirty="0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4400" b="1" baseline="-25000" dirty="0" smtClean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4400" b="1" dirty="0" smtClean="0">
                            <a:solidFill>
                              <a:srgbClr val="FF0000"/>
                            </a:solidFill>
                          </a:rPr>
                          <m:t> + 2</m:t>
                        </m:r>
                        <m:r>
                          <m:rPr>
                            <m:nor/>
                          </m:rPr>
                          <a:rPr lang="en-US" sz="4400" b="1" dirty="0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4400" b="1" baseline="-25000" dirty="0" smtClean="0">
                            <a:solidFill>
                              <a:srgbClr val="FF0000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4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F5A2A-EE5E-5073-C2F2-7FC730AEF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5106"/>
                <a:ext cx="10515600" cy="6596109"/>
              </a:xfrm>
              <a:blipFill>
                <a:blip r:embed="rId2"/>
                <a:stretch>
                  <a:fillRect l="-2145" t="-28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66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3031-FB74-BEF9-E6CD-ACD6FC30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6796-4A4B-2A50-E780-9D2A2FA3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63CE7-092C-822C-6D5C-7F5003E4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52387"/>
            <a:ext cx="105632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B49A8-2FEB-3280-45FF-8DD620E19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7442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u="sng" dirty="0">
                    <a:solidFill>
                      <a:schemeClr val="accent1"/>
                    </a:solidFill>
                  </a:rPr>
                  <a:t>Case 1: </a:t>
                </a:r>
                <a:r>
                  <a:rPr lang="en-US" sz="3600" u="sng" dirty="0">
                    <a:solidFill>
                      <a:srgbClr val="FF0000"/>
                    </a:solidFill>
                  </a:rPr>
                  <a:t>V2=V6=0</a:t>
                </a:r>
              </a:p>
              <a:p>
                <a:pPr algn="just"/>
                <a:r>
                  <a:rPr lang="en-US" sz="3600" dirty="0"/>
                  <a:t>Whenever the </a:t>
                </a:r>
                <a:r>
                  <a:rPr lang="en-US" sz="3600" dirty="0" err="1"/>
                  <a:t>ckt</a:t>
                </a:r>
                <a:r>
                  <a:rPr lang="en-US" sz="3600" dirty="0"/>
                  <a:t> is </a:t>
                </a:r>
                <a:r>
                  <a:rPr lang="en-US" sz="3600" dirty="0" err="1"/>
                  <a:t>jz</a:t>
                </a:r>
                <a:r>
                  <a:rPr lang="en-US" sz="3600" dirty="0"/>
                  <a:t> turned on, cap C will be fully uncharged.</a:t>
                </a:r>
              </a:p>
              <a:p>
                <a:pPr algn="just"/>
                <a:r>
                  <a:rPr lang="en-US" sz="3600" dirty="0" err="1"/>
                  <a:t>ie</a:t>
                </a:r>
                <a:r>
                  <a:rPr lang="en-US" sz="3600" dirty="0"/>
                  <a:t> V at pin 2 &amp; 6 will be =0.</a:t>
                </a:r>
              </a:p>
              <a:p>
                <a:pPr algn="just"/>
                <a:r>
                  <a:rPr lang="en-US" sz="3600" dirty="0"/>
                  <a:t> so upper comparator(UC) o/p = 0</a:t>
                </a:r>
              </a:p>
              <a:p>
                <a:pPr algn="just"/>
                <a:r>
                  <a:rPr lang="en-US" sz="3600" dirty="0"/>
                  <a:t>Lower comparator(LC) o/p = 1</a:t>
                </a:r>
              </a:p>
              <a:p>
                <a:pPr algn="just"/>
                <a:r>
                  <a:rPr lang="en-US" sz="3600" dirty="0"/>
                  <a:t>S=1 and R=0  ---------o/p Q=1------o/p of 555 timer = logic HIGH (1)</a:t>
                </a:r>
              </a:p>
              <a:p>
                <a:pPr algn="just"/>
                <a:r>
                  <a:rPr lang="en-US" sz="3600" dirty="0"/>
                  <a:t>When Q=1,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=0. </m:t>
                    </m:r>
                  </m:oMath>
                </a14:m>
                <a:r>
                  <a:rPr lang="en-IN" sz="3600" dirty="0"/>
                  <a:t>so transistor Q1 will be in OFF condition. </a:t>
                </a:r>
                <a:r>
                  <a:rPr lang="en-IN" sz="3600" dirty="0">
                    <a:solidFill>
                      <a:schemeClr val="accent1"/>
                    </a:solidFill>
                  </a:rPr>
                  <a:t>So cap C starts charging thru R1 and R2.</a:t>
                </a:r>
              </a:p>
              <a:p>
                <a:pPr algn="just"/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B49A8-2FEB-3280-45FF-8DD620E19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7442"/>
                <a:ext cx="10515600" cy="4351338"/>
              </a:xfrm>
              <a:blipFill>
                <a:blip r:embed="rId2"/>
                <a:stretch>
                  <a:fillRect l="-1797" t="-3506" r="-1739" b="-38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5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6DBF-E03B-A403-F171-6B76FDF7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>
                <a:solidFill>
                  <a:schemeClr val="accent1"/>
                </a:solidFill>
              </a:rPr>
              <a:t>Case 1: </a:t>
            </a:r>
            <a:r>
              <a:rPr lang="en-US" sz="4400" u="sng" dirty="0">
                <a:solidFill>
                  <a:srgbClr val="FF0000"/>
                </a:solidFill>
              </a:rPr>
              <a:t>V2=V6=0</a:t>
            </a:r>
            <a:br>
              <a:rPr lang="en-US" sz="4400" u="sng" dirty="0">
                <a:solidFill>
                  <a:srgbClr val="FF0000"/>
                </a:solidFill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934D9-CD56-B29C-C096-AD144F9E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473277"/>
            <a:ext cx="103822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3ACF8-C39F-16F4-CE5F-88BE0138E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622" y="365125"/>
            <a:ext cx="3598048" cy="61680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D13BA-9FC6-8357-B40B-81DEA10295DB}"/>
              </a:ext>
            </a:extLst>
          </p:cNvPr>
          <p:cNvSpPr txBox="1"/>
          <p:nvPr/>
        </p:nvSpPr>
        <p:spPr>
          <a:xfrm>
            <a:off x="4769528" y="365125"/>
            <a:ext cx="671485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+mn-lt"/>
              </a:rPr>
              <a:t>Gradually V at pin 2 &amp; 6 will start increasing.</a:t>
            </a:r>
          </a:p>
          <a:p>
            <a:pPr algn="just"/>
            <a:r>
              <a:rPr lang="en-US" sz="3600" u="sng" dirty="0">
                <a:solidFill>
                  <a:schemeClr val="accent1"/>
                </a:solidFill>
              </a:rPr>
              <a:t>Case 2: </a:t>
            </a:r>
            <a:r>
              <a:rPr lang="en-US" sz="3600" u="sng" dirty="0">
                <a:solidFill>
                  <a:srgbClr val="FF0000"/>
                </a:solidFill>
                <a:latin typeface="+mn-lt"/>
              </a:rPr>
              <a:t>1/3 Vcc &lt; V2=V6 &lt;</a:t>
            </a:r>
            <a:r>
              <a:rPr lang="en-US" sz="3600" u="sng" dirty="0">
                <a:solidFill>
                  <a:srgbClr val="FF0000"/>
                </a:solidFill>
              </a:rPr>
              <a:t> 2/3 Vcc</a:t>
            </a:r>
            <a:endParaRPr lang="en-US" sz="3600" u="sng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3600" dirty="0">
                <a:latin typeface="+mn-lt"/>
              </a:rPr>
              <a:t>Whenever V at pin 2 &gt; 1/3 Vcc, o/p of LC =0.  </a:t>
            </a:r>
          </a:p>
          <a:p>
            <a:pPr algn="just"/>
            <a:r>
              <a:rPr lang="en-US" sz="3600" dirty="0"/>
              <a:t>Let V at pin 6 &lt; 2/3 Vcc, then o/p of UC = 0.</a:t>
            </a:r>
          </a:p>
          <a:p>
            <a:pPr algn="just"/>
            <a:r>
              <a:rPr lang="en-US" sz="3600" dirty="0">
                <a:latin typeface="+mn-lt"/>
              </a:rPr>
              <a:t>S=0 an</a:t>
            </a:r>
            <a:r>
              <a:rPr lang="en-US" sz="3600" dirty="0"/>
              <a:t>d R=0 ----o/p Q =1 (previous state). Timer o/p = High.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 </a:t>
            </a:r>
            <a:br>
              <a:rPr lang="en-US" sz="3600" dirty="0">
                <a:latin typeface="+mn-lt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7948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85EE3A-7471-9D61-01CB-CB7B9CAD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02" y="1489709"/>
            <a:ext cx="11004565" cy="536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FB82B-3EB6-274A-C178-365B6DC59043}"/>
              </a:ext>
            </a:extLst>
          </p:cNvPr>
          <p:cNvSpPr txBox="1"/>
          <p:nvPr/>
        </p:nvSpPr>
        <p:spPr>
          <a:xfrm>
            <a:off x="747943" y="645396"/>
            <a:ext cx="8156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u="sng" dirty="0">
                <a:solidFill>
                  <a:schemeClr val="accent1"/>
                </a:solidFill>
              </a:rPr>
              <a:t>Case 2: </a:t>
            </a:r>
            <a:r>
              <a:rPr lang="en-US" sz="3600" u="sng" dirty="0">
                <a:solidFill>
                  <a:srgbClr val="FF0000"/>
                </a:solidFill>
                <a:latin typeface="+mn-lt"/>
              </a:rPr>
              <a:t>1/3 Vcc &lt; V2=V6 &lt;</a:t>
            </a:r>
            <a:r>
              <a:rPr lang="en-US" sz="3600" u="sng" dirty="0">
                <a:solidFill>
                  <a:srgbClr val="FF0000"/>
                </a:solidFill>
              </a:rPr>
              <a:t> 2/3 Vcc</a:t>
            </a:r>
            <a:endParaRPr lang="en-US" sz="3600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530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4CE6-8710-ADC9-FE9E-F85B9288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+mn-lt"/>
              </a:rPr>
              <a:t>Case 3: </a:t>
            </a:r>
            <a:r>
              <a:rPr lang="en-US" u="sng" dirty="0" err="1">
                <a:solidFill>
                  <a:srgbClr val="FF0000"/>
                </a:solidFill>
                <a:latin typeface="+mn-lt"/>
              </a:rPr>
              <a:t>V</a:t>
            </a:r>
            <a:r>
              <a:rPr lang="en-US" u="sng" baseline="-25000" dirty="0" err="1">
                <a:solidFill>
                  <a:srgbClr val="FF0000"/>
                </a:solidFill>
                <a:latin typeface="+mn-lt"/>
              </a:rPr>
              <a:t>c</a:t>
            </a:r>
            <a:r>
              <a:rPr lang="en-US" u="sng" dirty="0">
                <a:solidFill>
                  <a:srgbClr val="FF0000"/>
                </a:solidFill>
                <a:latin typeface="+mn-lt"/>
              </a:rPr>
              <a:t> &gt; 2/3 Vcc</a:t>
            </a:r>
            <a:endParaRPr lang="en-IN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274C0-C474-9482-AE6C-7518DF997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133" y="1359949"/>
            <a:ext cx="10713880" cy="5320498"/>
          </a:xfrm>
        </p:spPr>
      </p:pic>
    </p:spTree>
    <p:extLst>
      <p:ext uri="{BB962C8B-B14F-4D97-AF65-F5344CB8AC3E}">
        <p14:creationId xmlns:p14="http://schemas.microsoft.com/office/powerpoint/2010/main" val="138859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04BD88-5834-D638-5122-51343FE60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274"/>
                <a:ext cx="4630445" cy="632173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When o/p Q=0,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=1. </m:t>
                    </m:r>
                  </m:oMath>
                </a14:m>
                <a:r>
                  <a:rPr lang="en-IN" sz="3000" dirty="0"/>
                  <a:t>so transistor Q1 will be in ON condition. </a:t>
                </a:r>
                <a:r>
                  <a:rPr lang="en-IN" sz="3000" dirty="0">
                    <a:solidFill>
                      <a:schemeClr val="accent1"/>
                    </a:solidFill>
                  </a:rPr>
                  <a:t>So cap C starts discharging thru Q1.</a:t>
                </a:r>
              </a:p>
              <a:p>
                <a:pPr algn="just"/>
                <a:r>
                  <a:rPr lang="en-IN" sz="3000" dirty="0" err="1"/>
                  <a:t>V</a:t>
                </a:r>
                <a:r>
                  <a:rPr lang="en-IN" sz="3000" baseline="-25000" dirty="0" err="1"/>
                  <a:t>c</a:t>
                </a:r>
                <a:r>
                  <a:rPr lang="en-IN" sz="3000" dirty="0"/>
                  <a:t> starts decreasing.</a:t>
                </a:r>
              </a:p>
              <a:p>
                <a:pPr marL="0" indent="0" algn="just">
                  <a:buNone/>
                </a:pPr>
                <a:r>
                  <a:rPr lang="en-IN" sz="3000" u="sng" dirty="0">
                    <a:solidFill>
                      <a:srgbClr val="FF0000"/>
                    </a:solidFill>
                  </a:rPr>
                  <a:t>Case 4:</a:t>
                </a:r>
              </a:p>
              <a:p>
                <a:pPr algn="just"/>
                <a:r>
                  <a:rPr lang="en-IN" sz="3000" dirty="0"/>
                  <a:t>As soon as V goes </a:t>
                </a:r>
                <a:r>
                  <a:rPr lang="en-IN" sz="3000" dirty="0" err="1"/>
                  <a:t>jz</a:t>
                </a:r>
                <a:r>
                  <a:rPr lang="en-IN" sz="3000" dirty="0"/>
                  <a:t> &lt; 2/3 </a:t>
                </a:r>
                <a:r>
                  <a:rPr lang="en-IN" sz="3000" dirty="0" err="1"/>
                  <a:t>Vcc</a:t>
                </a:r>
                <a:r>
                  <a:rPr lang="en-IN" sz="3000" dirty="0"/>
                  <a:t>, then o/p of UC = 0.</a:t>
                </a:r>
              </a:p>
              <a:p>
                <a:pPr algn="just"/>
                <a:r>
                  <a:rPr lang="en-IN" sz="3000" dirty="0"/>
                  <a:t>o/p of LC =0</a:t>
                </a:r>
              </a:p>
              <a:p>
                <a:pPr algn="just"/>
                <a:r>
                  <a:rPr lang="en-IN" sz="3000" dirty="0"/>
                  <a:t>S=0, R=0 --- Q=0 (previous)</a:t>
                </a:r>
              </a:p>
              <a:p>
                <a:pPr algn="just"/>
                <a:r>
                  <a:rPr lang="en-IN" sz="3000" dirty="0"/>
                  <a:t>o/p of timer = 0</a:t>
                </a:r>
              </a:p>
              <a:p>
                <a:pPr algn="just"/>
                <a:r>
                  <a:rPr lang="en-IN" sz="3000" dirty="0"/>
                  <a:t>Q1 still ON.</a:t>
                </a:r>
              </a:p>
              <a:p>
                <a:endParaRPr lang="en-IN" sz="2800" dirty="0">
                  <a:solidFill>
                    <a:schemeClr val="accent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04BD88-5834-D638-5122-51343FE60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274"/>
                <a:ext cx="4630445" cy="6321733"/>
              </a:xfrm>
              <a:blipFill>
                <a:blip r:embed="rId2"/>
                <a:stretch>
                  <a:fillRect l="-3162" t="-1832" r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A93D6D4-64E4-1754-DC7E-72360F55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5" y="1273695"/>
            <a:ext cx="5661179" cy="52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4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ASTABLE MULTIVIBRATOR USING 555 TIMER </vt:lpstr>
      <vt:lpstr>PowerPoint Presentation</vt:lpstr>
      <vt:lpstr>PowerPoint Presentation</vt:lpstr>
      <vt:lpstr>PowerPoint Presentation</vt:lpstr>
      <vt:lpstr>Case 1: V2=V6=0 </vt:lpstr>
      <vt:lpstr>PowerPoint Presentation</vt:lpstr>
      <vt:lpstr>PowerPoint Presentation</vt:lpstr>
      <vt:lpstr>Case 3: Vc &gt; 2/3 Vcc</vt:lpstr>
      <vt:lpstr>PowerPoint Presentation</vt:lpstr>
      <vt:lpstr>Case 5: when Vc goes jz &lt; 1/3 Vcc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MULTIVIBRATOR</dc:title>
  <dc:creator>S R</dc:creator>
  <cp:lastModifiedBy>S R</cp:lastModifiedBy>
  <cp:revision>2</cp:revision>
  <dcterms:created xsi:type="dcterms:W3CDTF">2023-11-03T16:41:55Z</dcterms:created>
  <dcterms:modified xsi:type="dcterms:W3CDTF">2023-11-24T08:54:13Z</dcterms:modified>
</cp:coreProperties>
</file>