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8" r:id="rId2"/>
    <p:sldId id="477" r:id="rId3"/>
    <p:sldId id="483" r:id="rId4"/>
    <p:sldId id="479" r:id="rId5"/>
    <p:sldId id="480" r:id="rId6"/>
    <p:sldId id="481" r:id="rId7"/>
    <p:sldId id="482" r:id="rId8"/>
    <p:sldId id="484" r:id="rId9"/>
    <p:sldId id="485" r:id="rId10"/>
    <p:sldId id="486" r:id="rId11"/>
    <p:sldId id="487" r:id="rId12"/>
    <p:sldId id="488" r:id="rId13"/>
    <p:sldId id="536" r:id="rId14"/>
    <p:sldId id="489" r:id="rId15"/>
    <p:sldId id="490" r:id="rId16"/>
    <p:sldId id="491" r:id="rId17"/>
    <p:sldId id="541" r:id="rId18"/>
    <p:sldId id="493" r:id="rId19"/>
    <p:sldId id="492" r:id="rId20"/>
    <p:sldId id="540" r:id="rId21"/>
    <p:sldId id="4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N2IWCxUh1rJg4HPTNJdqw==" hashData="CgE4pZGSw64FVxc2dXfkXxPyRvSvi+byDu7ksV7Nb4I/pObB/MhgUw/PaKFr4Tbyz1vT3AnCnW4vbeK41fmcgA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F4710C63-A27A-4166-A719-317950F59737}"/>
    <pc:docChg chg="custSel addSld delSld modSld">
      <pc:chgData name="S R" userId="c4b50ba4606b11ae" providerId="LiveId" clId="{F4710C63-A27A-4166-A719-317950F59737}" dt="2023-11-03T15:41:44.861" v="312" actId="20577"/>
      <pc:docMkLst>
        <pc:docMk/>
      </pc:docMkLst>
      <pc:sldChg chg="modSp mod">
        <pc:chgData name="S R" userId="c4b50ba4606b11ae" providerId="LiveId" clId="{F4710C63-A27A-4166-A719-317950F59737}" dt="2023-11-03T15:41:44.861" v="312" actId="20577"/>
        <pc:sldMkLst>
          <pc:docMk/>
          <pc:sldMk cId="4272163037" sldId="491"/>
        </pc:sldMkLst>
        <pc:spChg chg="mod">
          <ac:chgData name="S R" userId="c4b50ba4606b11ae" providerId="LiveId" clId="{F4710C63-A27A-4166-A719-317950F59737}" dt="2023-11-03T15:41:44.861" v="312" actId="20577"/>
          <ac:spMkLst>
            <pc:docMk/>
            <pc:sldMk cId="4272163037" sldId="491"/>
            <ac:spMk id="3" creationId="{00AAA388-E8C6-119A-E8FF-5688C983AD56}"/>
          </ac:spMkLst>
        </pc:spChg>
      </pc:sldChg>
      <pc:sldChg chg="del">
        <pc:chgData name="S R" userId="c4b50ba4606b11ae" providerId="LiveId" clId="{F4710C63-A27A-4166-A719-317950F59737}" dt="2023-11-03T15:39:28.514" v="298" actId="47"/>
        <pc:sldMkLst>
          <pc:docMk/>
          <pc:sldMk cId="71624138" sldId="539"/>
        </pc:sldMkLst>
      </pc:sldChg>
      <pc:sldChg chg="addSp modSp new mod">
        <pc:chgData name="S R" userId="c4b50ba4606b11ae" providerId="LiveId" clId="{F4710C63-A27A-4166-A719-317950F59737}" dt="2023-11-03T15:40:52.958" v="305" actId="14100"/>
        <pc:sldMkLst>
          <pc:docMk/>
          <pc:sldMk cId="49754228" sldId="541"/>
        </pc:sldMkLst>
        <pc:spChg chg="mod">
          <ac:chgData name="S R" userId="c4b50ba4606b11ae" providerId="LiveId" clId="{F4710C63-A27A-4166-A719-317950F59737}" dt="2023-11-03T15:39:32.465" v="299"/>
          <ac:spMkLst>
            <pc:docMk/>
            <pc:sldMk cId="49754228" sldId="541"/>
            <ac:spMk id="2" creationId="{4E80385D-787F-A741-6CCB-FA8BC3EE935B}"/>
          </ac:spMkLst>
        </pc:spChg>
        <pc:spChg chg="mod">
          <ac:chgData name="S R" userId="c4b50ba4606b11ae" providerId="LiveId" clId="{F4710C63-A27A-4166-A719-317950F59737}" dt="2023-11-03T15:40:42.311" v="301" actId="20577"/>
          <ac:spMkLst>
            <pc:docMk/>
            <pc:sldMk cId="49754228" sldId="541"/>
            <ac:spMk id="3" creationId="{401441E9-4009-3720-7CCA-2975EBC63F5C}"/>
          </ac:spMkLst>
        </pc:spChg>
        <pc:picChg chg="add mod">
          <ac:chgData name="S R" userId="c4b50ba4606b11ae" providerId="LiveId" clId="{F4710C63-A27A-4166-A719-317950F59737}" dt="2023-11-03T15:40:52.958" v="305" actId="14100"/>
          <ac:picMkLst>
            <pc:docMk/>
            <pc:sldMk cId="49754228" sldId="541"/>
            <ac:picMk id="5" creationId="{AFEDEAA1-EB4D-AC98-285A-45D3CEFF9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2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73FF-0980-9381-8067-C53043B9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C0D8-2DB0-3D13-847E-8DDC107E1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934C-FBBC-D630-D7E1-02472B3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BA7F-BB93-7B38-BDA0-1D6BD17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7C8-9AFD-C3A9-6F27-AA8BE549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70911-DC07-D830-1FE7-B6B8F0FC6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8D0B-7A99-B4A2-603C-903C2AE8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8328-D3D8-3568-F547-4DCEF877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7314-64CD-94E3-0F47-C5DE9A9D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2C97-3E8A-43E5-5E78-9D727F5E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BB0E-8A46-B37F-50A5-40E6077F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CF2E-630A-9BF5-C0F8-014FA016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89A4C-15D1-8487-AE60-FD3276FE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5FDD-3BA4-E046-4F61-FB87A388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5F68-B97B-4D08-49AD-0A892C15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9305-6A23-300C-3C40-D24D3D43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C20FB-8EBC-339E-9DA7-75B9D6D0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11D6-5301-84E2-BD74-6244C4F5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FCAA-664E-24AF-F97B-6E44E478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69A3-1F72-2289-930F-9BE707A8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ACF6-951C-2837-CB3B-9FB83153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2C95-41A6-8A30-061D-E620DE62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DA70-D6E4-B6B6-B9C6-37C9F9AD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7A273-4A5C-D405-24D8-53E6B74B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0F0CB-B092-1A94-6AB2-71BA8AC4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54E7A-BB31-E796-0192-855EBF63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7B09-7D64-C4D8-99CF-8331A35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4AA4-638F-C628-9614-0EDCBBFF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C95E4-A712-E825-A62D-17FA78F5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49295-1D33-418B-CC09-98C18D652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91B49-B5BB-1FCE-7F72-D0AC2192D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EFFCD-0A5B-DD20-E356-C6F94408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EA58C-4DF9-AF81-CF4E-193B9064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B05CA-6BCE-2894-CA4E-6C6E7D64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4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34EF-0A75-2611-CBCD-BEF21139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21F4B-7547-9DFF-ED1A-045F4F2C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7812D-8E9C-E06B-2BB7-0D8D52BD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4FA1C-7096-5B4B-5C1B-3EAB46D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9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33552-8803-3854-ED46-D71B5D93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8927-374B-C2B8-CFBD-69845DFC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3EF7-CB84-38C8-39FE-A298A404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15A3-632F-7FDF-3024-7EFF57D0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5442-B1B7-D294-FD5D-DD61E76F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749A-888E-16BC-57D2-C3B7E8B8A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A950-5886-D234-4B1A-F3867FA8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A276-DAD0-518A-ED0D-A3857F5C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6800-B00A-DC1A-3545-ECADCCD7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1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A4ED-9AD2-AFF5-1848-52B0C15A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D465A-9E6D-21C7-8EFA-E515F2931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7ED5E-5B30-67EE-0974-3E1F64120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CCF2-3ED5-5A4E-8448-16AC4CF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035B6-F6B9-4A2A-86D2-C65048A4F5F4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C7EB-C304-3AB0-DD28-CE5DB387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D48D-76A4-7C64-5D0F-BA5D5F8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00A5DC-4B3A-4DC7-A77D-A6A15914C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9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74F8C6-9B80-6DCB-38AC-0906163066A2}"/>
              </a:ext>
            </a:extLst>
          </p:cNvPr>
          <p:cNvSpPr txBox="1"/>
          <p:nvPr userDrawn="1"/>
        </p:nvSpPr>
        <p:spPr>
          <a:xfrm rot="20023290">
            <a:off x="571500" y="3105835"/>
            <a:ext cx="117025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 -ECE, GCEK 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9146-1BDD-D382-E426-A42301D9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42" y="29307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BAND REJECT FILTER</a:t>
            </a:r>
            <a:endParaRPr lang="en-IN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046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EDDD-B99D-E960-ED36-AABE0D27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74888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b="0" i="0" dirty="0">
                <a:effectLst/>
              </a:rPr>
              <a:t>One T network is made up of two resistors and a </a:t>
            </a:r>
            <a:r>
              <a:rPr lang="en-US" sz="3600" dirty="0"/>
              <a:t>capacitor</a:t>
            </a:r>
            <a:r>
              <a:rPr lang="en-US" sz="3600" b="0" i="0" dirty="0">
                <a:effectLst/>
              </a:rPr>
              <a:t>, while the other is made of two capacitors and a resistor. </a:t>
            </a:r>
          </a:p>
          <a:p>
            <a:pPr algn="just"/>
            <a:r>
              <a:rPr lang="en-US" sz="3600" b="0" i="0" dirty="0">
                <a:solidFill>
                  <a:schemeClr val="accent1"/>
                </a:solidFill>
                <a:effectLst/>
              </a:rPr>
              <a:t>The frequency at which maximum attenuation occurs is called the notch-out frequency, given by</a:t>
            </a:r>
            <a:endParaRPr lang="en-IN" sz="3600" dirty="0">
              <a:solidFill>
                <a:schemeClr val="accent1"/>
              </a:solidFill>
            </a:endParaRPr>
          </a:p>
          <a:p>
            <a:pPr algn="just"/>
            <a:endParaRPr lang="en-IN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D0D24-51B9-F9C3-CEF6-02A21CEBC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8" r="63883"/>
          <a:stretch/>
        </p:blipFill>
        <p:spPr bwMode="auto">
          <a:xfrm>
            <a:off x="4246718" y="4287916"/>
            <a:ext cx="5218930" cy="16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90147-6656-3D36-FAD4-60E34BF68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90" r="10713"/>
          <a:stretch/>
        </p:blipFill>
        <p:spPr>
          <a:xfrm>
            <a:off x="2254929" y="186431"/>
            <a:ext cx="7403976" cy="6261162"/>
          </a:xfrm>
        </p:spPr>
      </p:pic>
    </p:spTree>
    <p:extLst>
      <p:ext uri="{BB962C8B-B14F-4D97-AF65-F5344CB8AC3E}">
        <p14:creationId xmlns:p14="http://schemas.microsoft.com/office/powerpoint/2010/main" val="278543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0E7C5-4653-FBFF-FBF7-6F25E8F6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69" r="1265"/>
          <a:stretch/>
        </p:blipFill>
        <p:spPr>
          <a:xfrm>
            <a:off x="814378" y="504754"/>
            <a:ext cx="10814255" cy="5896045"/>
          </a:xfrm>
        </p:spPr>
      </p:pic>
    </p:spTree>
    <p:extLst>
      <p:ext uri="{BB962C8B-B14F-4D97-AF65-F5344CB8AC3E}">
        <p14:creationId xmlns:p14="http://schemas.microsoft.com/office/powerpoint/2010/main" val="25525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80F6B-857F-096E-79FF-CB5FB8AC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40"/>
          <a:stretch/>
        </p:blipFill>
        <p:spPr>
          <a:xfrm>
            <a:off x="2716369" y="142598"/>
            <a:ext cx="6356609" cy="6572803"/>
          </a:xfrm>
        </p:spPr>
      </p:pic>
    </p:spTree>
    <p:extLst>
      <p:ext uri="{BB962C8B-B14F-4D97-AF65-F5344CB8AC3E}">
        <p14:creationId xmlns:p14="http://schemas.microsoft.com/office/powerpoint/2010/main" val="97894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5A336D-8086-F9FC-359D-3E85E9B36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8"/>
            <a:ext cx="1077379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One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disadvantage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of the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passive twin T network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is that it has a relatively low figure of merit, Q. </a:t>
            </a: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Higher the value of Q, the more selective is the filter. Therefore, to increase the Q of the twin T network sig­nificantly, it should be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used with a voltage follower,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as shown in Fig.(b). </a:t>
            </a: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Fig (c) shows the frequency response of a notch filter.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882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7EC3-F7DD-1947-EBB7-6D5E6F6F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D8FD-00BB-6FD8-56FB-49722272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0" i="0" dirty="0">
                <a:solidFill>
                  <a:srgbClr val="3A3A3A"/>
                </a:solidFill>
                <a:effectLst/>
              </a:rPr>
              <a:t>The Notch filters are used in communications, biomedical instruments, etc. where the elimination of certain frequencies is necessary.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0239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1B92-F0A3-36AE-B0D4-444D4C59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Design</a:t>
            </a:r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AA388-E8C6-119A-E8FF-5688C983A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3600" dirty="0"/>
                  <a:t>To design an active notch filter for a specific notch out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</a:t>
                </a:r>
                <a:r>
                  <a:rPr lang="en-US" sz="3600" dirty="0" err="1"/>
                  <a:t>f</a:t>
                </a:r>
                <a:r>
                  <a:rPr lang="en-US" sz="3600" baseline="-25000" dirty="0" err="1"/>
                  <a:t>N</a:t>
                </a:r>
                <a:r>
                  <a:rPr lang="en-US" sz="3600" dirty="0"/>
                  <a:t> , choose value of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3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/>
                  <a:t>.</a:t>
                </a:r>
              </a:p>
              <a:p>
                <a:pPr algn="just"/>
                <a:r>
                  <a:rPr lang="en-IN" sz="3600" dirty="0"/>
                  <a:t>Then calculate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IN" sz="3600" dirty="0" smtClean="0"/>
                          <m:t>f</m:t>
                        </m:r>
                        <m:r>
                          <m:rPr>
                            <m:nor/>
                          </m:rPr>
                          <a:rPr lang="en-IN" sz="3600" baseline="-25000" dirty="0" smtClean="0"/>
                          <m:t>N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sz="3600" dirty="0"/>
                  <a:t>   </a:t>
                </a:r>
              </a:p>
              <a:p>
                <a:pPr algn="just"/>
                <a:r>
                  <a:rPr lang="en-IN" sz="3600" dirty="0"/>
                  <a:t>Notch </a:t>
                </a:r>
                <a:r>
                  <a:rPr lang="en-IN" sz="3600" dirty="0" err="1"/>
                  <a:t>freq</a:t>
                </a:r>
                <a:r>
                  <a:rPr lang="en-I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36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IN" sz="3600" dirty="0"/>
              </a:p>
              <a:p>
                <a:pPr algn="just"/>
                <a:r>
                  <a:rPr lang="en-IN" sz="3600" dirty="0"/>
                  <a:t>Q=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 smtClean="0"/>
                          <m:t>f</m:t>
                        </m:r>
                        <m:r>
                          <m:rPr>
                            <m:nor/>
                          </m:rPr>
                          <a:rPr lang="en-IN" sz="3600" baseline="-25000" dirty="0" smtClean="0"/>
                          <m:t>0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den>
                    </m:f>
                  </m:oMath>
                </a14:m>
                <a:endParaRPr lang="en-IN" sz="3600" dirty="0"/>
              </a:p>
              <a:p>
                <a:pPr algn="just"/>
                <a:r>
                  <a:rPr lang="en-IN" sz="3600" dirty="0"/>
                  <a:t>H</a:t>
                </a:r>
                <a:r>
                  <a:rPr lang="en-IN" sz="3600" baseline="-25000" dirty="0"/>
                  <a:t>0N</a:t>
                </a:r>
                <a:r>
                  <a:rPr lang="en-IN" sz="3600" dirty="0"/>
                  <a:t> = K =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 smtClean="0"/>
                          <m:t>R</m:t>
                        </m:r>
                        <m:r>
                          <m:rPr>
                            <m:nor/>
                          </m:rPr>
                          <a:rPr lang="en-IN" sz="3600" baseline="-25000" dirty="0" smtClean="0"/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 smtClean="0"/>
                          <m:t>R</m:t>
                        </m:r>
                        <m:r>
                          <a:rPr lang="en-US" sz="3600" b="0" i="1" baseline="-2500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IN" sz="3600" dirty="0"/>
                  <a:t>  .   K=1 for voltage follower case.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AA388-E8C6-119A-E8FF-5688C983A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4342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6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0385D-787F-A741-6CCB-FA8BC3EE93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0385D-787F-A741-6CCB-FA8BC3EE9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4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441E9-4009-3720-7CCA-2975EBC63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600" dirty="0"/>
                  <a:t>From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response it is clear that </a:t>
                </a:r>
                <a:r>
                  <a:rPr lang="en-US" sz="3600" dirty="0" err="1"/>
                  <a:t>ckt</a:t>
                </a:r>
                <a:r>
                  <a:rPr lang="en-US" sz="3600" dirty="0"/>
                  <a:t> reject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around </a:t>
                </a:r>
                <a14:m>
                  <m:oMath xmlns:m="http://schemas.openxmlformats.org/officeDocument/2006/math">
                    <m:r>
                      <a:rPr lang="en-US" sz="3600" i="1" smtClean="0"/>
                      <m:t>𝜔</m:t>
                    </m:r>
                    <m:r>
                      <a:rPr lang="en-US" sz="3600" i="1" smtClean="0"/>
                      <m:t>=</m:t>
                    </m:r>
                    <m:sSub>
                      <m:sSubPr>
                        <m:ctrlPr>
                          <a:rPr lang="en-US" sz="3600" dirty="0" smtClean="0">
                            <a:solidFill>
                              <a:srgbClr val="836967"/>
                            </a:solidFill>
                          </a:rPr>
                        </m:ctrlPr>
                      </m:sSubPr>
                      <m:e>
                        <m:r>
                          <a:rPr lang="en-US" sz="3600" i="1" dirty="0" smtClean="0"/>
                          <m:t>𝜔</m:t>
                        </m:r>
                      </m:e>
                      <m:sub>
                        <m:r>
                          <a:rPr lang="en-US" sz="3600" i="0" dirty="0" smtClean="0"/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with max attenuation while passes all other </a:t>
                </a:r>
                <a:r>
                  <a:rPr lang="en-US" sz="3600" dirty="0" err="1"/>
                  <a:t>freqs</a:t>
                </a:r>
                <a:r>
                  <a:rPr lang="en-US" sz="3600" dirty="0"/>
                  <a:t> with max pass band gain.   </a:t>
                </a:r>
              </a:p>
              <a:p>
                <a:pPr algn="just"/>
                <a:endParaRPr lang="en-US" sz="3600" dirty="0"/>
              </a:p>
              <a:p>
                <a:pPr algn="just"/>
                <a:endParaRPr lang="en-IN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441E9-4009-3720-7CCA-2975EBC63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EDEAA1-EB4D-AC98-285A-45D3CEFF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14235"/>
            <a:ext cx="11123720" cy="18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44B0-E6E0-B71E-2EDF-48820C25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F1C6-897E-6C0B-FAE9-9B1EE11D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Design a 60Hz active notch filter.</a:t>
            </a:r>
            <a:endParaRPr lang="en-IN" sz="3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25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AD021-E502-991E-0023-C68160988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34" y="1207362"/>
            <a:ext cx="10091944" cy="3790765"/>
          </a:xfrm>
        </p:spPr>
      </p:pic>
    </p:spTree>
    <p:extLst>
      <p:ext uri="{BB962C8B-B14F-4D97-AF65-F5344CB8AC3E}">
        <p14:creationId xmlns:p14="http://schemas.microsoft.com/office/powerpoint/2010/main" val="143931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E412-A0DB-2322-2599-84CA7ECF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Band Reject Filter/ Band Stop/ Band Elimination Filter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DB5E-5CF6-8A76-565F-A186E985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0" i="0" dirty="0">
                <a:effectLst/>
              </a:rPr>
              <a:t>In this </a:t>
            </a:r>
            <a:r>
              <a:rPr lang="en-US" sz="3600" dirty="0"/>
              <a:t>fi</a:t>
            </a:r>
            <a:r>
              <a:rPr lang="en-US" sz="3600" b="0" i="0" dirty="0">
                <a:effectLst/>
              </a:rPr>
              <a:t>lter </a:t>
            </a:r>
            <a:r>
              <a:rPr lang="en-US" sz="3600" b="0" i="0" dirty="0" err="1">
                <a:effectLst/>
              </a:rPr>
              <a:t>ckt</a:t>
            </a:r>
            <a:r>
              <a:rPr lang="en-US" sz="3600" b="0" i="0" dirty="0">
                <a:effectLst/>
              </a:rPr>
              <a:t>, frequencies are attenuated in the stop band and passed outside this band.</a:t>
            </a:r>
          </a:p>
          <a:p>
            <a:pPr marL="571500" indent="-571500" algn="just">
              <a:buAutoNum type="romanLcParenBoth"/>
            </a:pPr>
            <a:r>
              <a:rPr lang="en-US" sz="3600" b="0" i="0" dirty="0">
                <a:effectLst/>
              </a:rPr>
              <a:t>wide and </a:t>
            </a:r>
          </a:p>
          <a:p>
            <a:pPr marL="571500" indent="-571500" algn="just">
              <a:buAutoNum type="romanLcParenBoth"/>
            </a:pPr>
            <a:r>
              <a:rPr lang="en-US" sz="3600" b="0" i="0" dirty="0">
                <a:effectLst/>
              </a:rPr>
              <a:t>narrow band reject .</a:t>
            </a:r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2307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B203F-7527-766C-DB77-0037A0B0A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41"/>
          <a:stretch/>
        </p:blipFill>
        <p:spPr>
          <a:xfrm>
            <a:off x="3007381" y="299356"/>
            <a:ext cx="5453038" cy="6448249"/>
          </a:xfrm>
        </p:spPr>
      </p:pic>
    </p:spTree>
    <p:extLst>
      <p:ext uri="{BB962C8B-B14F-4D97-AF65-F5344CB8AC3E}">
        <p14:creationId xmlns:p14="http://schemas.microsoft.com/office/powerpoint/2010/main" val="232808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8E02B-F41A-0ECD-AED8-546533C4B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r="5703" b="4753"/>
          <a:stretch/>
        </p:blipFill>
        <p:spPr>
          <a:xfrm>
            <a:off x="222841" y="95110"/>
            <a:ext cx="11969159" cy="5595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BEB4D0-990D-0645-A387-E37B5751FEAF}"/>
                  </a:ext>
                </a:extLst>
              </p:cNvPr>
              <p:cNvSpPr txBox="1"/>
              <p:nvPr/>
            </p:nvSpPr>
            <p:spPr>
              <a:xfrm>
                <a:off x="570390" y="5690586"/>
                <a:ext cx="6094520" cy="987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Here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den>
                    </m:f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BEB4D0-990D-0645-A387-E37B5751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0" y="5690586"/>
                <a:ext cx="6094520" cy="987835"/>
              </a:xfrm>
              <a:prstGeom prst="rect">
                <a:avLst/>
              </a:prstGeom>
              <a:blipFill>
                <a:blip r:embed="rId3"/>
                <a:stretch>
                  <a:fillRect l="-3103" b="-1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BACD-D10B-F9AA-5609-D00D95AA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+mn-lt"/>
              </a:rPr>
              <a:t>Wide Band Reject Filter</a:t>
            </a:r>
            <a:br>
              <a:rPr lang="en-IN" b="1" i="0" dirty="0">
                <a:solidFill>
                  <a:srgbClr val="FF0000"/>
                </a:solidFill>
                <a:effectLst/>
                <a:latin typeface="+mn-lt"/>
              </a:rPr>
            </a:br>
            <a:endParaRPr lang="en-IN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CB47-3017-EB8A-1B42-0A1A397D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721658"/>
          </a:xfrm>
        </p:spPr>
        <p:txBody>
          <a:bodyPr>
            <a:normAutofit/>
          </a:bodyPr>
          <a:lstStyle/>
          <a:p>
            <a:pPr algn="just"/>
            <a:r>
              <a:rPr lang="en-US" sz="3600" b="0" i="0" dirty="0">
                <a:effectLst/>
              </a:rPr>
              <a:t>Fig. (a) shows wide band reject filter circuit using a low pass filter, a high pass filter and a summing amplifier.</a:t>
            </a:r>
          </a:p>
          <a:p>
            <a:pPr algn="just"/>
            <a:r>
              <a:rPr lang="en-US" sz="3600" b="1" i="0" dirty="0">
                <a:solidFill>
                  <a:srgbClr val="00B0F0"/>
                </a:solidFill>
                <a:effectLst/>
              </a:rPr>
              <a:t>For a proper band reject response</a:t>
            </a:r>
            <a:r>
              <a:rPr lang="en-US" sz="3600" b="0" i="0" dirty="0">
                <a:effectLst/>
              </a:rPr>
              <a:t>, </a:t>
            </a:r>
          </a:p>
          <a:p>
            <a:pPr marL="857250" indent="-857250" algn="just">
              <a:buFont typeface="+mj-lt"/>
              <a:buAutoNum type="romanLcPeriod"/>
            </a:pPr>
            <a:r>
              <a:rPr lang="en-US" sz="3600" b="0" i="0" dirty="0">
                <a:effectLst/>
              </a:rPr>
              <a:t>the low cutoff frequency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L</a:t>
            </a:r>
            <a:r>
              <a:rPr lang="en-US" sz="3600" b="0" i="0" dirty="0">
                <a:effectLst/>
              </a:rPr>
              <a:t> of the high pass filter must be larger than the high </a:t>
            </a:r>
            <a:r>
              <a:rPr lang="en-US" sz="3600" dirty="0"/>
              <a:t>cutoff frequency </a:t>
            </a:r>
            <a:r>
              <a:rPr lang="en-US" sz="3600" b="0" i="0" dirty="0">
                <a:effectLst/>
              </a:rPr>
              <a:t> 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H</a:t>
            </a:r>
            <a:r>
              <a:rPr lang="en-US" sz="3600" b="0" i="0" dirty="0">
                <a:effectLst/>
              </a:rPr>
              <a:t> of the low pass filter. </a:t>
            </a:r>
          </a:p>
          <a:p>
            <a:pPr marL="857250" indent="-857250" algn="just">
              <a:buFont typeface="+mj-lt"/>
              <a:buAutoNum type="romanLcPeriod"/>
            </a:pPr>
            <a:r>
              <a:rPr lang="en-US" sz="3600" b="0" i="0" dirty="0">
                <a:effectLst/>
              </a:rPr>
              <a:t>Also, the pass band gain of both high pass and low pass sections must be equal.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165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A632E-5AEF-E5A2-55B8-5A16FBCE6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8177" b="42005"/>
          <a:stretch/>
        </p:blipFill>
        <p:spPr>
          <a:xfrm>
            <a:off x="1091953" y="294696"/>
            <a:ext cx="9321553" cy="6465649"/>
          </a:xfrm>
        </p:spPr>
      </p:pic>
    </p:spTree>
    <p:extLst>
      <p:ext uri="{BB962C8B-B14F-4D97-AF65-F5344CB8AC3E}">
        <p14:creationId xmlns:p14="http://schemas.microsoft.com/office/powerpoint/2010/main" val="12568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2AD7A-0EFB-8E50-5580-7C05B33C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1" r="12780" b="4316"/>
          <a:stretch/>
        </p:blipFill>
        <p:spPr>
          <a:xfrm>
            <a:off x="348830" y="557072"/>
            <a:ext cx="10038044" cy="5944635"/>
          </a:xfrm>
        </p:spPr>
      </p:pic>
    </p:spTree>
    <p:extLst>
      <p:ext uri="{BB962C8B-B14F-4D97-AF65-F5344CB8AC3E}">
        <p14:creationId xmlns:p14="http://schemas.microsoft.com/office/powerpoint/2010/main" val="232534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D7A1-84A4-D68D-5B41-5A90CBBE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7042-192D-91FD-DA6D-019080C8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Design a wide band reject filter having </a:t>
            </a:r>
            <a:r>
              <a:rPr lang="en-US" sz="3600" dirty="0" err="1">
                <a:solidFill>
                  <a:srgbClr val="FF0000"/>
                </a:solidFill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</a:rPr>
              <a:t>H</a:t>
            </a:r>
            <a:r>
              <a:rPr lang="en-US" sz="3600" dirty="0">
                <a:solidFill>
                  <a:srgbClr val="FF0000"/>
                </a:solidFill>
              </a:rPr>
              <a:t> = 200Hz and </a:t>
            </a:r>
            <a:r>
              <a:rPr lang="en-US" sz="3600" dirty="0" err="1">
                <a:solidFill>
                  <a:srgbClr val="FF0000"/>
                </a:solidFill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</a:rPr>
              <a:t>L</a:t>
            </a:r>
            <a:r>
              <a:rPr lang="en-US" sz="3600" dirty="0">
                <a:solidFill>
                  <a:srgbClr val="FF0000"/>
                </a:solidFill>
              </a:rPr>
              <a:t> = 1 KHz.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F4676-8AEF-54C7-4788-C5742CC16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8"/>
          <a:stretch/>
        </p:blipFill>
        <p:spPr>
          <a:xfrm>
            <a:off x="656947" y="594804"/>
            <a:ext cx="11036987" cy="4925212"/>
          </a:xfrm>
        </p:spPr>
      </p:pic>
    </p:spTree>
    <p:extLst>
      <p:ext uri="{BB962C8B-B14F-4D97-AF65-F5344CB8AC3E}">
        <p14:creationId xmlns:p14="http://schemas.microsoft.com/office/powerpoint/2010/main" val="76082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0ADEB-2322-5792-7000-F637CFD9F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44" y="976545"/>
            <a:ext cx="11581820" cy="3266982"/>
          </a:xfrm>
        </p:spPr>
      </p:pic>
    </p:spTree>
    <p:extLst>
      <p:ext uri="{BB962C8B-B14F-4D97-AF65-F5344CB8AC3E}">
        <p14:creationId xmlns:p14="http://schemas.microsoft.com/office/powerpoint/2010/main" val="339077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6F6E-8AF3-8AB7-2118-D3B4F9F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+mn-lt"/>
              </a:rPr>
              <a:t>Narrow Band Reject 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FF0B-FF68-3E58-E741-C940CD43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Also </a:t>
            </a:r>
            <a:r>
              <a:rPr lang="en-IN" sz="3600" b="0" i="0" dirty="0">
                <a:effectLst/>
              </a:rPr>
              <a:t>called the </a:t>
            </a:r>
            <a:r>
              <a:rPr lang="en-IN" sz="3600" b="1" i="0" dirty="0">
                <a:solidFill>
                  <a:srgbClr val="00B0F0"/>
                </a:solidFill>
                <a:effectLst/>
              </a:rPr>
              <a:t>notch filter</a:t>
            </a:r>
            <a:r>
              <a:rPr lang="en-IN" sz="3600" b="0" i="0" dirty="0">
                <a:effectLst/>
              </a:rPr>
              <a:t>. </a:t>
            </a:r>
          </a:p>
          <a:p>
            <a:pPr algn="just"/>
            <a:r>
              <a:rPr lang="en-US" sz="3600" b="0" i="0" dirty="0">
                <a:effectLst/>
              </a:rPr>
              <a:t>commonly used for the attenuation of a single frequency. </a:t>
            </a:r>
          </a:p>
          <a:p>
            <a:pPr algn="just"/>
            <a:r>
              <a:rPr lang="en-US" sz="3600" b="0" i="0" dirty="0">
                <a:effectLst/>
              </a:rPr>
              <a:t>For </a:t>
            </a:r>
            <a:r>
              <a:rPr lang="en-US" sz="3600" b="0" i="0" dirty="0" err="1">
                <a:effectLst/>
              </a:rPr>
              <a:t>eg</a:t>
            </a:r>
            <a:r>
              <a:rPr lang="en-US" sz="3600" b="0" i="0" dirty="0">
                <a:effectLst/>
              </a:rPr>
              <a:t>:, it may be necessary to attenuate 60 Hz or 400 Hz noise or hum signals in a circuit. </a:t>
            </a:r>
          </a:p>
          <a:p>
            <a:pPr algn="just"/>
            <a:r>
              <a:rPr lang="en-US" sz="3600" b="0" i="0" dirty="0">
                <a:effectLst/>
              </a:rPr>
              <a:t>The most com­monly used notch filter is the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Twin T network,</a:t>
            </a:r>
            <a:r>
              <a:rPr lang="en-US" sz="3600" b="0" i="0" dirty="0">
                <a:effectLst/>
              </a:rPr>
              <a:t> shown in Fig.(a), which is a passive filter composed of two T shaped networks.</a:t>
            </a:r>
            <a:endParaRPr lang="en-IN" sz="3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704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446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BAND REJECT FILTER</vt:lpstr>
      <vt:lpstr>Band Reject Filter/ Band Stop/ Band Elimination Filter</vt:lpstr>
      <vt:lpstr>Wide Band Reject Filter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Narrow Band Reject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</vt:lpstr>
      <vt:lpstr>Q= 1/(4-2K)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 REJECT FILTER</dc:title>
  <dc:creator>S R</dc:creator>
  <cp:lastModifiedBy>S R</cp:lastModifiedBy>
  <cp:revision>4</cp:revision>
  <dcterms:created xsi:type="dcterms:W3CDTF">2023-11-03T15:23:36Z</dcterms:created>
  <dcterms:modified xsi:type="dcterms:W3CDTF">2023-11-03T15:41:51Z</dcterms:modified>
</cp:coreProperties>
</file>