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4" r:id="rId3"/>
    <p:sldId id="375" r:id="rId4"/>
    <p:sldId id="378" r:id="rId5"/>
    <p:sldId id="376" r:id="rId6"/>
    <p:sldId id="377" r:id="rId7"/>
    <p:sldId id="379" r:id="rId8"/>
    <p:sldId id="380" r:id="rId9"/>
    <p:sldId id="383" r:id="rId10"/>
    <p:sldId id="382" r:id="rId11"/>
    <p:sldId id="381" r:id="rId12"/>
    <p:sldId id="384" r:id="rId13"/>
    <p:sldId id="445" r:id="rId14"/>
    <p:sldId id="385" r:id="rId15"/>
    <p:sldId id="386" r:id="rId16"/>
    <p:sldId id="388" r:id="rId17"/>
    <p:sldId id="398" r:id="rId18"/>
    <p:sldId id="389" r:id="rId19"/>
    <p:sldId id="390" r:id="rId20"/>
    <p:sldId id="387" r:id="rId21"/>
    <p:sldId id="391" r:id="rId22"/>
    <p:sldId id="392" r:id="rId23"/>
    <p:sldId id="393" r:id="rId24"/>
    <p:sldId id="412" r:id="rId25"/>
    <p:sldId id="413" r:id="rId26"/>
    <p:sldId id="414" r:id="rId27"/>
    <p:sldId id="446" r:id="rId28"/>
    <p:sldId id="395" r:id="rId29"/>
    <p:sldId id="394" r:id="rId30"/>
    <p:sldId id="396" r:id="rId31"/>
    <p:sldId id="397" r:id="rId32"/>
    <p:sldId id="399" r:id="rId33"/>
    <p:sldId id="419" r:id="rId34"/>
    <p:sldId id="420" r:id="rId35"/>
    <p:sldId id="421" r:id="rId36"/>
    <p:sldId id="422" r:id="rId37"/>
    <p:sldId id="423" r:id="rId38"/>
    <p:sldId id="403" r:id="rId39"/>
    <p:sldId id="402" r:id="rId40"/>
    <p:sldId id="404" r:id="rId41"/>
    <p:sldId id="405" r:id="rId42"/>
    <p:sldId id="456" r:id="rId43"/>
    <p:sldId id="457" r:id="rId44"/>
    <p:sldId id="409" r:id="rId45"/>
    <p:sldId id="406" r:id="rId46"/>
    <p:sldId id="407" r:id="rId47"/>
    <p:sldId id="458" r:id="rId48"/>
    <p:sldId id="408" r:id="rId49"/>
    <p:sldId id="410" r:id="rId50"/>
    <p:sldId id="411" r:id="rId51"/>
    <p:sldId id="4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997JlrKmpzQVNV5sWCN9g==" hashData="YRFwp6Ds3akHtLkZBKm0JHqd8wODbUpPgcT4gZEX2E4tcL2PoTiYtfpEYD2Ea7Ws5IL2LsEbgiqnn64DDbGjU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61D3ABA6-2B23-4235-81AD-499838C0CE54}"/>
    <pc:docChg chg="custSel addSld delSld modSld modMainMaster">
      <pc:chgData name="S R" userId="c4b50ba4606b11ae" providerId="LiveId" clId="{61D3ABA6-2B23-4235-81AD-499838C0CE54}" dt="2023-11-03T15:10:07.127" v="92"/>
      <pc:docMkLst>
        <pc:docMk/>
      </pc:docMkLst>
      <pc:sldChg chg="del">
        <pc:chgData name="S R" userId="c4b50ba4606b11ae" providerId="LiveId" clId="{61D3ABA6-2B23-4235-81AD-499838C0CE54}" dt="2023-11-03T14:20:11.214" v="83" actId="47"/>
        <pc:sldMkLst>
          <pc:docMk/>
          <pc:sldMk cId="3618728113" sldId="256"/>
        </pc:sldMkLst>
      </pc:sldChg>
      <pc:sldChg chg="modSp add mod">
        <pc:chgData name="S R" userId="c4b50ba4606b11ae" providerId="LiveId" clId="{61D3ABA6-2B23-4235-81AD-499838C0CE54}" dt="2023-11-03T14:20:17.720" v="84" actId="255"/>
        <pc:sldMkLst>
          <pc:docMk/>
          <pc:sldMk cId="3908180679" sldId="370"/>
        </pc:sldMkLst>
        <pc:spChg chg="mod">
          <ac:chgData name="S R" userId="c4b50ba4606b11ae" providerId="LiveId" clId="{61D3ABA6-2B23-4235-81AD-499838C0CE54}" dt="2023-11-03T14:20:17.720" v="84" actId="255"/>
          <ac:spMkLst>
            <pc:docMk/>
            <pc:sldMk cId="3908180679" sldId="370"/>
            <ac:spMk id="2" creationId="{8C9BDBFE-E65A-95CA-C71F-E6237657DE85}"/>
          </ac:spMkLst>
        </pc:spChg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490836701" sldId="374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297274748" sldId="375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426033007" sldId="37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156158900" sldId="377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898644683" sldId="378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795952915" sldId="379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170059142" sldId="380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175138925" sldId="381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443401224" sldId="382"/>
        </pc:sldMkLst>
      </pc:sldChg>
      <pc:sldChg chg="delSp modSp add mod">
        <pc:chgData name="S R" userId="c4b50ba4606b11ae" providerId="LiveId" clId="{61D3ABA6-2B23-4235-81AD-499838C0CE54}" dt="2023-11-03T14:20:55.643" v="86" actId="1076"/>
        <pc:sldMkLst>
          <pc:docMk/>
          <pc:sldMk cId="1881019229" sldId="383"/>
        </pc:sldMkLst>
        <pc:spChg chg="mod">
          <ac:chgData name="S R" userId="c4b50ba4606b11ae" providerId="LiveId" clId="{61D3ABA6-2B23-4235-81AD-499838C0CE54}" dt="2023-11-03T14:20:55.643" v="86" actId="1076"/>
          <ac:spMkLst>
            <pc:docMk/>
            <pc:sldMk cId="1881019229" sldId="383"/>
            <ac:spMk id="2" creationId="{85D9A231-5E8E-95DA-365D-2E26BCCFFE2C}"/>
          </ac:spMkLst>
        </pc:spChg>
        <pc:spChg chg="del">
          <ac:chgData name="S R" userId="c4b50ba4606b11ae" providerId="LiveId" clId="{61D3ABA6-2B23-4235-81AD-499838C0CE54}" dt="2023-11-03T14:20:49.976" v="85" actId="478"/>
          <ac:spMkLst>
            <pc:docMk/>
            <pc:sldMk cId="1881019229" sldId="383"/>
            <ac:spMk id="3" creationId="{087F033D-9D39-BE6F-70BE-4B9A6EA7694B}"/>
          </ac:spMkLst>
        </pc:spChg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518237894" sldId="384"/>
        </pc:sldMkLst>
      </pc:sldChg>
      <pc:sldChg chg="modSp add mod">
        <pc:chgData name="S R" userId="c4b50ba4606b11ae" providerId="LiveId" clId="{61D3ABA6-2B23-4235-81AD-499838C0CE54}" dt="2023-11-03T14:57:17.150" v="87" actId="1076"/>
        <pc:sldMkLst>
          <pc:docMk/>
          <pc:sldMk cId="3720097816" sldId="385"/>
        </pc:sldMkLst>
        <pc:spChg chg="mod">
          <ac:chgData name="S R" userId="c4b50ba4606b11ae" providerId="LiveId" clId="{61D3ABA6-2B23-4235-81AD-499838C0CE54}" dt="2023-11-03T14:57:17.150" v="87" actId="1076"/>
          <ac:spMkLst>
            <pc:docMk/>
            <pc:sldMk cId="3720097816" sldId="385"/>
            <ac:spMk id="2" creationId="{170CBE9B-85AA-1935-163E-BD67C2E9FD8A}"/>
          </ac:spMkLst>
        </pc:spChg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963569877" sldId="38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550353915" sldId="387"/>
        </pc:sldMkLst>
      </pc:sldChg>
      <pc:sldChg chg="modSp add">
        <pc:chgData name="S R" userId="c4b50ba4606b11ae" providerId="LiveId" clId="{61D3ABA6-2B23-4235-81AD-499838C0CE54}" dt="2023-11-03T15:09:50.211" v="89"/>
        <pc:sldMkLst>
          <pc:docMk/>
          <pc:sldMk cId="2355898665" sldId="388"/>
        </pc:sldMkLst>
        <pc:spChg chg="mod">
          <ac:chgData name="S R" userId="c4b50ba4606b11ae" providerId="LiveId" clId="{61D3ABA6-2B23-4235-81AD-499838C0CE54}" dt="2023-11-03T15:09:50.211" v="89"/>
          <ac:spMkLst>
            <pc:docMk/>
            <pc:sldMk cId="2355898665" sldId="388"/>
            <ac:spMk id="3" creationId="{9EB2EA35-9129-0009-5812-E66038F7AEB5}"/>
          </ac:spMkLst>
        </pc:spChg>
      </pc:sldChg>
      <pc:sldChg chg="modSp add">
        <pc:chgData name="S R" userId="c4b50ba4606b11ae" providerId="LiveId" clId="{61D3ABA6-2B23-4235-81AD-499838C0CE54}" dt="2023-11-03T15:10:07.127" v="92"/>
        <pc:sldMkLst>
          <pc:docMk/>
          <pc:sldMk cId="3152811005" sldId="389"/>
        </pc:sldMkLst>
        <pc:spChg chg="mod">
          <ac:chgData name="S R" userId="c4b50ba4606b11ae" providerId="LiveId" clId="{61D3ABA6-2B23-4235-81AD-499838C0CE54}" dt="2023-11-03T15:10:07.127" v="92"/>
          <ac:spMkLst>
            <pc:docMk/>
            <pc:sldMk cId="3152811005" sldId="389"/>
            <ac:spMk id="3" creationId="{E9AC35D5-39CC-48C8-7885-47CDBE3FC7C5}"/>
          </ac:spMkLst>
        </pc:spChg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504495555" sldId="390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892396186" sldId="391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951951045" sldId="392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157163440" sldId="393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4125238524" sldId="394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031740831" sldId="395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782277034" sldId="39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434229631" sldId="397"/>
        </pc:sldMkLst>
      </pc:sldChg>
      <pc:sldChg chg="modSp add">
        <pc:chgData name="S R" userId="c4b50ba4606b11ae" providerId="LiveId" clId="{61D3ABA6-2B23-4235-81AD-499838C0CE54}" dt="2023-11-03T15:09:58.194" v="90"/>
        <pc:sldMkLst>
          <pc:docMk/>
          <pc:sldMk cId="1957506211" sldId="398"/>
        </pc:sldMkLst>
        <pc:spChg chg="mod">
          <ac:chgData name="S R" userId="c4b50ba4606b11ae" providerId="LiveId" clId="{61D3ABA6-2B23-4235-81AD-499838C0CE54}" dt="2023-11-03T15:09:58.194" v="90"/>
          <ac:spMkLst>
            <pc:docMk/>
            <pc:sldMk cId="1957506211" sldId="398"/>
            <ac:spMk id="3" creationId="{294401F4-5A62-F115-50F0-A7DB104588A2}"/>
          </ac:spMkLst>
        </pc:spChg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193700023" sldId="399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736552080" sldId="402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216101034" sldId="403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4212412901" sldId="404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66816816" sldId="405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765867452" sldId="40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599466030" sldId="407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4069585300" sldId="408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4080860473" sldId="409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641025885" sldId="410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63171462" sldId="411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905688832" sldId="412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007537058" sldId="413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969074473" sldId="414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300771654" sldId="415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328331244" sldId="419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831839519" sldId="420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709503147" sldId="421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568556299" sldId="422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2578405225" sldId="423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036791964" sldId="445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3949035347" sldId="44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360938826" sldId="456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973775700" sldId="457"/>
        </pc:sldMkLst>
      </pc:sldChg>
      <pc:sldChg chg="add">
        <pc:chgData name="S R" userId="c4b50ba4606b11ae" providerId="LiveId" clId="{61D3ABA6-2B23-4235-81AD-499838C0CE54}" dt="2023-11-03T14:20:04.405" v="82"/>
        <pc:sldMkLst>
          <pc:docMk/>
          <pc:sldMk cId="170517917" sldId="458"/>
        </pc:sldMkLst>
      </pc:sldChg>
      <pc:sldMasterChg chg="addSp delSp modSp mod">
        <pc:chgData name="S R" userId="c4b50ba4606b11ae" providerId="LiveId" clId="{61D3ABA6-2B23-4235-81AD-499838C0CE54}" dt="2023-11-03T14:19:14.026" v="81" actId="1076"/>
        <pc:sldMasterMkLst>
          <pc:docMk/>
          <pc:sldMasterMk cId="2796263675" sldId="2147483648"/>
        </pc:sldMasterMkLst>
        <pc:spChg chg="del">
          <ac:chgData name="S R" userId="c4b50ba4606b11ae" providerId="LiveId" clId="{61D3ABA6-2B23-4235-81AD-499838C0CE54}" dt="2023-11-03T14:16:32.379" v="0" actId="478"/>
          <ac:spMkLst>
            <pc:docMk/>
            <pc:sldMasterMk cId="2796263675" sldId="2147483648"/>
            <ac:spMk id="2" creationId="{E9F41179-7E71-054A-9611-91AE5F7D8A44}"/>
          </ac:spMkLst>
        </pc:spChg>
        <pc:spChg chg="del">
          <ac:chgData name="S R" userId="c4b50ba4606b11ae" providerId="LiveId" clId="{61D3ABA6-2B23-4235-81AD-499838C0CE54}" dt="2023-11-03T14:16:34.996" v="1" actId="478"/>
          <ac:spMkLst>
            <pc:docMk/>
            <pc:sldMasterMk cId="2796263675" sldId="2147483648"/>
            <ac:spMk id="3" creationId="{D0F6D6CC-0FC3-A5FD-A4EC-5544BE350031}"/>
          </ac:spMkLst>
        </pc:spChg>
        <pc:spChg chg="del">
          <ac:chgData name="S R" userId="c4b50ba4606b11ae" providerId="LiveId" clId="{61D3ABA6-2B23-4235-81AD-499838C0CE54}" dt="2023-11-03T14:16:38.511" v="2" actId="478"/>
          <ac:spMkLst>
            <pc:docMk/>
            <pc:sldMasterMk cId="2796263675" sldId="2147483648"/>
            <ac:spMk id="4" creationId="{66B6A885-1BEF-3795-C887-4326F01748E2}"/>
          </ac:spMkLst>
        </pc:spChg>
        <pc:spChg chg="del">
          <ac:chgData name="S R" userId="c4b50ba4606b11ae" providerId="LiveId" clId="{61D3ABA6-2B23-4235-81AD-499838C0CE54}" dt="2023-11-03T14:16:41.440" v="3" actId="478"/>
          <ac:spMkLst>
            <pc:docMk/>
            <pc:sldMasterMk cId="2796263675" sldId="2147483648"/>
            <ac:spMk id="5" creationId="{6DC4FF02-83ED-6287-082D-029E7FE23117}"/>
          </ac:spMkLst>
        </pc:spChg>
        <pc:spChg chg="del">
          <ac:chgData name="S R" userId="c4b50ba4606b11ae" providerId="LiveId" clId="{61D3ABA6-2B23-4235-81AD-499838C0CE54}" dt="2023-11-03T14:16:44.244" v="4" actId="478"/>
          <ac:spMkLst>
            <pc:docMk/>
            <pc:sldMasterMk cId="2796263675" sldId="2147483648"/>
            <ac:spMk id="6" creationId="{99C7FFA4-6314-824C-D423-74232FAAFA01}"/>
          </ac:spMkLst>
        </pc:spChg>
        <pc:spChg chg="add mod">
          <ac:chgData name="S R" userId="c4b50ba4606b11ae" providerId="LiveId" clId="{61D3ABA6-2B23-4235-81AD-499838C0CE54}" dt="2023-11-03T14:19:14.026" v="81" actId="1076"/>
          <ac:spMkLst>
            <pc:docMk/>
            <pc:sldMasterMk cId="2796263675" sldId="2147483648"/>
            <ac:spMk id="7" creationId="{6DB1020E-222F-7871-3D76-211E1148DE7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31D9-8774-FCB3-36E2-46655733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4ACC-0BE3-7C60-5EDF-E7BAA822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B04-AC55-D75B-920A-3903934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5ED2-9E86-294A-689C-7AFFB05A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B6C0-69BC-FC52-15A3-2CD4D534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FA00-F3AD-A847-AA24-17CB9364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D8F6-A5AA-49BE-13DD-195FDB9D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0F59-EFF2-6074-EC9F-D85CCC42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D8E3-2123-9095-11DB-8A4934F6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A6D9-B8E5-3860-27F3-A7B0B55A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39CC6-6B27-F924-E393-5E2CC621D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0BCA6-22C3-D616-FE7C-2AC91055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3164-C3DF-77B5-FC04-FAF93DD2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3FFB-BA42-2136-0EE1-2944C0AE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5F80-8236-53AE-E44B-C8BE2FD1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B526-D512-4BDA-D2AE-3021BA96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03F5-5884-F077-7C79-8B4999A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A652-5143-7025-56B3-28DB96E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BEC1-63F5-C9E3-104D-F668E34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216-FD71-BBB8-E860-9ED73F32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8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82A8-A9C0-2D46-502C-AE35E19D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A62C-1F0B-D3FA-6043-725E88B8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F3A2-7BC6-B979-BE68-E722BB5A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7555-5FD9-9175-9647-9235BD6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E06D-C716-8CD9-C7AC-21D483E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084B-BAF4-AAE5-91B1-C11A9721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C25A-A55D-A152-D27C-518C4AAC2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C21E-4AD1-FF7F-93C7-03AF5ADB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F700-5790-281F-F126-36FC8A5F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7BE2-926C-B9D7-F1DC-402F5855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54111-6976-B8C1-3198-0082E0C8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1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7BCF-1D49-4A5D-5C59-DCAD3128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9E1A-52BD-F3BB-BA5B-E36A6DE4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EE82-EBBB-B1F4-3E7C-9D173201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9566D-8F75-0D73-B893-4ABECC63E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A59AF-FA1F-B9BC-228A-A6844AEF0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1930C-16A1-81C5-8BC9-3494833A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D1D5B-C554-9B96-C74B-C325929D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65B50-6A4F-0826-26EC-6037504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1C0E-5B42-B4FC-64DD-69F4B214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D195B-E6F5-392D-8327-48A0CFE2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D6D26-E94A-E002-09A0-CC34644E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26AD-0B8E-62E2-5516-1A4E9430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2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B7D5-464F-1604-B5B8-A9A9AA07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C414B-37C0-D340-6061-91666D7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0AF0C-353D-2762-7D5A-0E6DC86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18E5-4B0B-D6C6-AE26-7FE4BA28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2B24-1C4C-1283-19A1-6D6C809E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1018-7764-C7DB-EDD0-BF734B95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8884-58C0-2BF1-C08B-64FD0A5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693A-3F9C-5051-4235-2E7B0595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8178-4CED-28A5-01E9-F06F6F3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A057-F9AB-38E3-A5EF-36599527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112E4-7F9D-01E4-5297-0F0D77FA6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F80E8-953B-816A-B78F-81F1A2DF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EF05-0A75-BEDA-5275-E46DF53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08A89-755D-4209-8D31-5D236892B079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0211-6CBD-ADAB-21D5-26B5A63D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F905D-865D-F8D7-88DD-E1EC6B3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C6E9F2-2BBB-4450-9B63-C2C59A37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B1020E-222F-7871-3D76-211E1148DE7D}"/>
              </a:ext>
            </a:extLst>
          </p:cNvPr>
          <p:cNvSpPr txBox="1"/>
          <p:nvPr userDrawn="1"/>
        </p:nvSpPr>
        <p:spPr>
          <a:xfrm rot="19940874">
            <a:off x="539420" y="2947513"/>
            <a:ext cx="114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eeguide.com/wp-content/uploads/2016/09/Second-Order-Low-Pass-Butterworth-Filter-011.jp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eguide.com/wp-content/uploads/2016/09/Second-Order-Low-Pass-Butterworth-Filter-013.jpg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hyperlink" Target="https://www.eeeguide.com/wp-content/uploads/2016/09/Second-Order-Low-Pass-Butterworth-Filter-017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DBFE-E65A-95CA-C71F-E6237657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258"/>
            <a:ext cx="10515600" cy="2852737"/>
          </a:xfrm>
        </p:spPr>
        <p:txBody>
          <a:bodyPr/>
          <a:lstStyle/>
          <a:p>
            <a:pPr algn="ctr"/>
            <a:r>
              <a:rPr lang="en-US" sz="7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ACTIVE FILTERS</a:t>
            </a:r>
            <a:endParaRPr lang="en-IN" sz="7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81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36DA94-82F6-15F5-5744-44E1646F1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335" y="56326"/>
            <a:ext cx="10955045" cy="6745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Low pass filters: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It has a constant gain from 0 Hz to a high cutoff frequency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000" b="0" i="0" u="none" strike="noStrike" cap="none" normalizeH="0" baseline="-30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  <a:r>
              <a:rPr lang="en-US" altLang="en-US" sz="3000" dirty="0">
                <a:latin typeface="+mn-lt"/>
              </a:rPr>
              <a:t>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At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0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the gain is down by 3db.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The frequency between 0 Hz and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0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----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pass band frequencies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where as the range of frequencies those beyond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0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, that are attenuated includes the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stop band frequencies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Butterworth, Chebyshev and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Cauer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filter are some of the most commonly used practical filters.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The key characteristics of the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Butter worth filter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are that it has a flat pass band as well as stop band. For this reason, it is sometimes called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flat- flat filters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. 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Chebyshev filter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-&gt; has a ripple pass band &amp; flat stop band.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Cauer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 Filter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-&gt; has a ripple pass band &amp; ripple stop band. It gives best stop band response among the three.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4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BC8EB5A-695C-232A-3A91-A87437050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699" y="314259"/>
            <a:ext cx="10869861" cy="6462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High pass filter: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High pass filter with a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stop band 0 &lt; f &lt; f </a:t>
            </a:r>
            <a:r>
              <a:rPr kumimoji="0" lang="en-US" altLang="en-US" sz="3600" b="0" i="0" u="none" strike="noStrike" cap="none" normalizeH="0" baseline="-3000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L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pass band f &gt; f </a:t>
            </a:r>
            <a:r>
              <a:rPr kumimoji="0" lang="en-US" altLang="en-US" sz="3600" b="0" i="0" u="none" strike="noStrike" cap="none" normalizeH="0" baseline="-3000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30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  low cut off frequency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  operating frequency.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360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effectLst/>
                <a:latin typeface="+mn-lt"/>
              </a:rPr>
              <a:t>Band pass filter:</a:t>
            </a:r>
          </a:p>
          <a:p>
            <a:pPr algn="just">
              <a:spcAft>
                <a:spcPts val="1200"/>
              </a:spcAft>
            </a:pP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It has a 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+mn-lt"/>
              </a:rPr>
              <a:t>pass band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between 2 cut off frequencies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and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where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&gt;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and 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+mn-lt"/>
              </a:rPr>
              <a:t>2 stop bands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: 0&lt;f&lt;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and f &gt;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between the band pass filter (equal to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 -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US" sz="3600" b="0" i="0" baseline="-25000" dirty="0" err="1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).</a:t>
            </a:r>
          </a:p>
          <a:p>
            <a:pPr algn="just">
              <a:lnSpc>
                <a:spcPct val="100000"/>
              </a:lnSpc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13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B0EC3F-2761-E3C8-2334-2017757C9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567" y="566678"/>
            <a:ext cx="107228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Band reject filter (Band stop or Band elimination) 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It performs exactly opposite to the band pass.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It has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a band stop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between 2 cut-off frequency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and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lang="en-US" altLang="en-US" sz="3600" baseline="-25000" dirty="0" err="1">
                <a:solidFill>
                  <a:srgbClr val="333333"/>
                </a:solidFill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and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cs typeface="Times New Roman" panose="02020603050405020304" pitchFamily="18" charset="0"/>
              </a:rPr>
              <a:t>2 pass bands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: 0 &lt; f &lt;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and f 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lang="en-US" altLang="en-US" sz="3600" baseline="-25000" dirty="0" err="1">
                <a:solidFill>
                  <a:srgbClr val="333333"/>
                </a:solidFill>
                <a:latin typeface="+mn-lt"/>
                <a:cs typeface="Times New Roman" panose="02020603050405020304" pitchFamily="18" charset="0"/>
              </a:rPr>
              <a:t>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f</a:t>
            </a:r>
            <a:r>
              <a:rPr kumimoji="0" lang="en-US" altLang="en-US" sz="3600" b="0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en-US" sz="3600" dirty="0">
                <a:solidFill>
                  <a:srgbClr val="333333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 center frequency.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2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475-C381-9BA7-9059-05F7345D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8498"/>
            <a:ext cx="12192000" cy="245911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ORDER LOW PASS BUTTERWORTH FILTER</a:t>
            </a:r>
            <a:endParaRPr lang="en-IN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9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BE9B-85AA-1935-163E-BD67C2E9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66" y="23844"/>
            <a:ext cx="11004612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ORDER LOW PASS BUTTERWORTH FILTER</a:t>
            </a:r>
            <a:br>
              <a:rPr lang="en-US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DD9DD-8532-8446-4910-059D7E92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" r="6447"/>
          <a:stretch/>
        </p:blipFill>
        <p:spPr>
          <a:xfrm>
            <a:off x="1133382" y="1349407"/>
            <a:ext cx="9925235" cy="5336638"/>
          </a:xfrm>
        </p:spPr>
      </p:pic>
    </p:spTree>
    <p:extLst>
      <p:ext uri="{BB962C8B-B14F-4D97-AF65-F5344CB8AC3E}">
        <p14:creationId xmlns:p14="http://schemas.microsoft.com/office/powerpoint/2010/main" val="37200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27B3F58-DA65-FE3E-A497-18CF9FAB13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941032" y="357772"/>
                <a:ext cx="9845336" cy="7328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First order LPF that uses an RC n/w for filtering.</a:t>
                </a:r>
              </a:p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op-amp is used in the non inverting configuration. </a:t>
                </a:r>
              </a:p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Resistor R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 &amp; R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 determine the gain of the filter.</a:t>
                </a:r>
              </a:p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According to the </a:t>
                </a:r>
                <a:r>
                  <a:rPr lang="en-US" altLang="en-US" sz="3600" dirty="0">
                    <a:cs typeface="Times New Roman" panose="02020603050405020304" pitchFamily="18" charset="0"/>
                  </a:rPr>
                  <a:t>V 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effectLst/>
                    <a:cs typeface="Times New Roman" panose="02020603050405020304" pitchFamily="18" charset="0"/>
                  </a:rPr>
                  <a:t>divider rule, </a:t>
                </a:r>
              </a:p>
              <a:p>
                <a:pPr mar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3600" dirty="0">
                  <a:cs typeface="Times New Roman" panose="02020603050405020304" pitchFamily="18" charset="0"/>
                </a:endParaRPr>
              </a:p>
              <a:p>
                <a:pPr mar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600" dirty="0">
                    <a:cs typeface="Times New Roman" panose="02020603050405020304" pitchFamily="18" charset="0"/>
                  </a:rPr>
                  <a:t>V across </a:t>
                </a:r>
                <a:r>
                  <a:rPr lang="en-US" altLang="en-US" sz="3600" dirty="0" err="1">
                    <a:cs typeface="Times New Roman" panose="02020603050405020304" pitchFamily="18" charset="0"/>
                  </a:rPr>
                  <a:t>capr</a:t>
                </a:r>
                <a:r>
                  <a:rPr lang="en-US" altLang="en-US" sz="3600" dirty="0"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 </a:t>
                </a:r>
                <a:r>
                  <a:rPr kumimoji="0" lang="en-US" altLang="en-US" sz="3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3600" dirty="0"/>
                          <m:t>−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Xc</m:t>
                        </m:r>
                      </m:num>
                      <m:den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sz="3600" dirty="0"/>
                          <m:t>Xc</m:t>
                        </m:r>
                      </m:den>
                    </m:f>
                  </m:oMath>
                </a14:m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V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in    </a:t>
                </a:r>
                <a:r>
                  <a:rPr kumimoji="0" lang="en-US" altLang="en-US" sz="3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   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en-US" sz="3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V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1 </a:t>
                </a:r>
                <a:r>
                  <a:rPr kumimoji="0" lang="en-US" altLang="en-US" sz="3600" b="0" i="0" u="none" strike="noStrike" cap="none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en-US" sz="3600" baseline="-250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</m:num>
                      <m:den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0" lang="en-US" altLang="en-US" sz="3600" b="0" i="1" u="none" strike="noStrike" cap="none" normalizeH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𝑓𝑅𝐶</m:t>
                        </m:r>
                      </m:den>
                    </m:f>
                  </m:oMath>
                </a14:m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</a:t>
                </a:r>
              </a:p>
              <a:p>
                <a:pPr mar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36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600" dirty="0"/>
                  <a:t>Output Voltage v</a:t>
                </a:r>
                <a:r>
                  <a:rPr lang="en-US" altLang="en-US" sz="3600" baseline="-25000" dirty="0"/>
                  <a:t>0</a:t>
                </a:r>
                <a:r>
                  <a:rPr lang="en-US" altLang="en-US" sz="3600" dirty="0"/>
                  <a:t>= (1+R</a:t>
                </a:r>
                <a:r>
                  <a:rPr lang="en-US" altLang="en-US" sz="3600" baseline="-25000" dirty="0"/>
                  <a:t>F</a:t>
                </a:r>
                <a:r>
                  <a:rPr lang="en-US" altLang="en-US" sz="3600" dirty="0"/>
                  <a:t>/R</a:t>
                </a:r>
                <a:r>
                  <a:rPr lang="en-US" altLang="en-US" sz="3600" baseline="-25000" dirty="0"/>
                  <a:t>1</a:t>
                </a:r>
                <a:r>
                  <a:rPr lang="en-US" altLang="en-US" sz="3600" dirty="0"/>
                  <a:t>) V</a:t>
                </a:r>
                <a:r>
                  <a:rPr lang="en-US" altLang="en-US" sz="3600" baseline="-25000" dirty="0"/>
                  <a:t>1</a:t>
                </a:r>
                <a:endParaRPr lang="en-US" altLang="en-US" sz="36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27B3F58-DA65-FE3E-A497-18CF9FAB1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41032" y="357772"/>
                <a:ext cx="9845336" cy="7328416"/>
              </a:xfrm>
              <a:prstGeom prst="rect">
                <a:avLst/>
              </a:prstGeom>
              <a:blipFill>
                <a:blip r:embed="rId2"/>
                <a:stretch>
                  <a:fillRect l="-1858" t="-8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6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538A-41DE-CB3F-37FE-5EBC0DE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Overall gain V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+mn-lt"/>
              </a:rPr>
              <a:t>0</a:t>
            </a:r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/V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+mn-lt"/>
              </a:rPr>
              <a:t>in </a:t>
            </a:r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 = (1+R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+mn-lt"/>
              </a:rPr>
              <a:t>f</a:t>
            </a:r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/R</a:t>
            </a:r>
            <a:r>
              <a:rPr lang="en-IN" b="0" i="0" baseline="-25000" dirty="0">
                <a:solidFill>
                  <a:srgbClr val="333333"/>
                </a:solidFill>
                <a:effectLst/>
                <a:latin typeface="+mn-lt"/>
              </a:rPr>
              <a:t>1</a:t>
            </a:r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)/(1+j2</a:t>
            </a:r>
            <a:r>
              <a:rPr lang="el-GR" b="0" i="0" dirty="0">
                <a:solidFill>
                  <a:srgbClr val="333333"/>
                </a:solidFill>
                <a:effectLst/>
                <a:latin typeface="+mn-lt"/>
              </a:rPr>
              <a:t>π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+mn-lt"/>
              </a:rPr>
              <a:t>fRC</a:t>
            </a:r>
            <a:r>
              <a:rPr lang="en-IN" b="0" i="0" dirty="0">
                <a:solidFill>
                  <a:srgbClr val="333333"/>
                </a:solidFill>
                <a:effectLst/>
                <a:latin typeface="+mn-lt"/>
              </a:rPr>
              <a:t>) 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2EA35-9129-0009-5812-E66038F7A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V</a:t>
                </a:r>
                <a:r>
                  <a:rPr lang="en-IN" sz="3600" b="0" i="0" baseline="-25000" dirty="0">
                    <a:solidFill>
                      <a:srgbClr val="333333"/>
                    </a:solidFill>
                    <a:effectLst/>
                  </a:rPr>
                  <a:t>0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/V</a:t>
                </a:r>
                <a:r>
                  <a:rPr lang="en-IN" sz="3600" b="0" i="0" baseline="-25000" dirty="0">
                    <a:solidFill>
                      <a:srgbClr val="333333"/>
                    </a:solidFill>
                    <a:effectLst/>
                  </a:rPr>
                  <a:t>in 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 gain of filter as a </a:t>
                </a:r>
                <a:r>
                  <a:rPr lang="en-IN" sz="3600" b="0" i="0" dirty="0" err="1">
                    <a:solidFill>
                      <a:srgbClr val="333333"/>
                    </a:solidFill>
                    <a:effectLst/>
                  </a:rPr>
                  <a:t>fn</a:t>
                </a:r>
                <a:r>
                  <a:rPr lang="en-IN" sz="3600" b="0" i="0" dirty="0">
                    <a:solidFill>
                      <a:srgbClr val="333333"/>
                    </a:solidFill>
                    <a:effectLst/>
                  </a:rPr>
                  <a:t> of </a:t>
                </a:r>
                <a:r>
                  <a:rPr lang="en-IN" sz="3600" b="0" i="0" dirty="0" err="1">
                    <a:solidFill>
                      <a:srgbClr val="333333"/>
                    </a:solidFill>
                    <a:effectLst/>
                  </a:rPr>
                  <a:t>freq</a:t>
                </a:r>
                <a:endParaRPr lang="en-IN" sz="3600" b="0" i="0" dirty="0">
                  <a:solidFill>
                    <a:srgbClr val="333333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333333"/>
                    </a:solidFill>
                  </a:rPr>
                  <a:t>A</a:t>
                </a:r>
                <a:r>
                  <a:rPr lang="en-IN" sz="3600" baseline="-25000" dirty="0">
                    <a:solidFill>
                      <a:srgbClr val="333333"/>
                    </a:solidFill>
                  </a:rPr>
                  <a:t>F</a:t>
                </a:r>
                <a:r>
                  <a:rPr lang="en-IN" sz="3600" dirty="0">
                    <a:solidFill>
                      <a:srgbClr val="333333"/>
                    </a:solidFill>
                  </a:rPr>
                  <a:t> is pass band gain of the filter</a:t>
                </a: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333333"/>
                    </a:solidFill>
                  </a:rPr>
                  <a:t>f = </a:t>
                </a:r>
                <a:r>
                  <a:rPr lang="en-IN" sz="3600" dirty="0" err="1">
                    <a:solidFill>
                      <a:srgbClr val="333333"/>
                    </a:solidFill>
                  </a:rPr>
                  <a:t>freq</a:t>
                </a:r>
                <a:r>
                  <a:rPr lang="en-IN" sz="3600" dirty="0">
                    <a:solidFill>
                      <a:srgbClr val="333333"/>
                    </a:solidFill>
                  </a:rPr>
                  <a:t> of </a:t>
                </a:r>
                <a:r>
                  <a:rPr lang="en-IN" sz="3600" dirty="0" err="1">
                    <a:solidFill>
                      <a:srgbClr val="333333"/>
                    </a:solidFill>
                  </a:rPr>
                  <a:t>i</a:t>
                </a:r>
                <a:r>
                  <a:rPr lang="en-IN" sz="3600" dirty="0">
                    <a:solidFill>
                      <a:srgbClr val="333333"/>
                    </a:solidFill>
                  </a:rPr>
                  <a:t>/p s/g</a:t>
                </a: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FF0000"/>
                    </a:solidFill>
                  </a:rPr>
                  <a:t>f</a:t>
                </a:r>
                <a:r>
                  <a:rPr lang="en-IN" sz="3600" baseline="-25000" dirty="0" err="1">
                    <a:solidFill>
                      <a:srgbClr val="FF0000"/>
                    </a:solidFill>
                  </a:rPr>
                  <a:t>H</a:t>
                </a:r>
                <a:r>
                  <a:rPr lang="en-IN" sz="3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IN" sz="3600" dirty="0"/>
                  <a:t>  high cut off </a:t>
                </a:r>
                <a:r>
                  <a:rPr lang="en-IN" sz="3600" dirty="0" err="1"/>
                  <a:t>freq</a:t>
                </a:r>
                <a:r>
                  <a:rPr lang="en-IN" sz="3600" dirty="0"/>
                  <a:t> of the filter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2EA35-9129-0009-5812-E66038F7A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b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9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BD7F-7E79-C3FC-1999-A5669C4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401F4-5A62-F115-50F0-A7DB10458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Transfer function</a:t>
                </a:r>
              </a:p>
              <a:p>
                <a:pPr marL="0" indent="0">
                  <a:buNone/>
                </a:pPr>
                <a:r>
                  <a:rPr lang="en-US" sz="3600" dirty="0"/>
                  <a:t> 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RC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) 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H(</a:t>
                </a:r>
                <a:r>
                  <a:rPr lang="en-IN" sz="3600" dirty="0" err="1"/>
                  <a:t>jω</a:t>
                </a:r>
                <a:r>
                  <a:rPr lang="en-IN" sz="3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</a:rPr>
                          <m:t>RC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401F4-5A62-F115-50F0-A7DB10458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0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C35D5-39CC-48C8-7885-47CDBE3FC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221" y="627138"/>
                <a:ext cx="10515600" cy="610213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The gain magnitude and phase angle of the equation of the LPF can be obtained by converting eqn.  into its equivalent polar form as follows.</a:t>
                </a:r>
              </a:p>
              <a:p>
                <a:pPr marL="0" indent="0" algn="ctr">
                  <a:buNone/>
                </a:pPr>
                <a:r>
                  <a:rPr lang="en-IN" sz="3600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in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rgbClr val="FF0000"/>
                                </a:solidFill>
                              </a:rPr>
                              <m:t>1+(</m:t>
                            </m:r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rgbClr val="FF0000"/>
                                </a:solidFill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rgbClr val="FF0000"/>
                                </a:solidFill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rgbClr val="FF0000"/>
                                </a:solidFill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sz="3600" baseline="-25000" dirty="0">
                                <a:solidFill>
                                  <a:srgbClr val="FF0000"/>
                                </a:solidFill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rgbClr val="FF0000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600" baseline="30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3600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FF0000"/>
                          </a:solidFill>
                        </a:rPr>
                        <m:t>tan</m:t>
                      </m:r>
                      <m:r>
                        <m:rPr>
                          <m:nor/>
                        </m:rPr>
                        <a:rPr lang="en-US" sz="3600" baseline="30000" dirty="0">
                          <a:solidFill>
                            <a:srgbClr val="FF0000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en-IN" sz="3600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IN" sz="3600" dirty="0">
                          <a:solidFill>
                            <a:srgbClr val="FF000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IN" sz="3600" dirty="0">
                          <a:solidFill>
                            <a:srgbClr val="FF0000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IN" sz="3600" dirty="0">
                          <a:solidFill>
                            <a:srgbClr val="FF0000"/>
                          </a:solidFill>
                        </a:rPr>
                        <m:t>f</m:t>
                      </m:r>
                      <m:r>
                        <m:rPr>
                          <m:nor/>
                        </m:rPr>
                        <a:rPr lang="en-IN" sz="3600" baseline="-25000" dirty="0">
                          <a:solidFill>
                            <a:srgbClr val="FF0000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IN" sz="3600" dirty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 err="1"/>
                  <a:t>Opr</a:t>
                </a:r>
                <a:r>
                  <a:rPr lang="en-US" sz="3600" dirty="0"/>
                  <a:t> of LPF can be verified from gain magnitude </a:t>
                </a:r>
                <a:r>
                  <a:rPr lang="en-US" sz="3600" dirty="0" err="1"/>
                  <a:t>eqn</a:t>
                </a:r>
                <a:r>
                  <a:rPr lang="en-US" sz="3600" dirty="0"/>
                  <a:t> as follows:</a:t>
                </a:r>
              </a:p>
              <a:p>
                <a:pPr marL="457200" indent="-457200">
                  <a:buAutoNum type="arabicPeriod"/>
                </a:pP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At very low frequencies, f &lt; </a:t>
                </a:r>
                <a:r>
                  <a:rPr lang="en-US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US" sz="3600" b="0" i="0" baseline="-25000" dirty="0" err="1">
                    <a:solidFill>
                      <a:srgbClr val="333333"/>
                    </a:solidFill>
                    <a:effectLst/>
                  </a:rPr>
                  <a:t>H</a:t>
                </a:r>
                <a:endParaRPr lang="en-US" sz="3600" b="0" i="0" dirty="0">
                  <a:solidFill>
                    <a:srgbClr val="333333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</a:t>
                </a:r>
                <a:r>
                  <a:rPr lang="en-US" sz="3600" baseline="-25000" dirty="0">
                    <a:solidFill>
                      <a:schemeClr val="tx1"/>
                    </a:solidFill>
                  </a:rPr>
                  <a:t>F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C35D5-39CC-48C8-7885-47CDBE3FC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221" y="627138"/>
                <a:ext cx="10515600" cy="6102135"/>
              </a:xfrm>
              <a:blipFill>
                <a:blip r:embed="rId2"/>
                <a:stretch>
                  <a:fillRect l="-1797" t="-2498" r="-1797" b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1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2F3A3-DFF1-7EE4-BB84-E11E94598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035" y="369687"/>
                <a:ext cx="10515600" cy="622642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At f =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H</a:t>
                </a:r>
                <a:r>
                  <a:rPr lang="en-US" sz="3600" dirty="0"/>
                  <a:t>, </a:t>
                </a:r>
                <a:r>
                  <a:rPr lang="en-IN" sz="3600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|= 0.707 A</a:t>
                </a:r>
                <a:r>
                  <a:rPr lang="en-US" sz="3600" baseline="-25000" dirty="0">
                    <a:solidFill>
                      <a:schemeClr val="tx1"/>
                    </a:solidFill>
                  </a:rPr>
                  <a:t>F</a:t>
                </a:r>
              </a:p>
              <a:p>
                <a:pPr algn="just"/>
                <a:r>
                  <a:rPr lang="en-US" sz="3600" dirty="0"/>
                  <a:t>At 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f &gt; </a:t>
                </a:r>
                <a:r>
                  <a:rPr lang="en-US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US" sz="3600" b="0" i="0" baseline="-25000" dirty="0" err="1">
                    <a:solidFill>
                      <a:srgbClr val="333333"/>
                    </a:solidFill>
                    <a:effectLst/>
                  </a:rPr>
                  <a:t>H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, </a:t>
                </a:r>
                <a:r>
                  <a:rPr lang="en-IN" sz="3600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|&lt; A</a:t>
                </a:r>
                <a:r>
                  <a:rPr lang="en-US" sz="3600" baseline="-25000" dirty="0">
                    <a:solidFill>
                      <a:schemeClr val="tx1"/>
                    </a:solidFill>
                  </a:rPr>
                  <a:t>F</a:t>
                </a:r>
                <a:endParaRPr lang="en-US" sz="3600" baseline="-25000" dirty="0"/>
              </a:p>
              <a:p>
                <a:pPr algn="just"/>
                <a:r>
                  <a:rPr lang="en-US" sz="3600" b="0" i="0" dirty="0">
                    <a:effectLst/>
                  </a:rPr>
                  <a:t>LPF has a constant gain A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 from 0 to 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H</a:t>
                </a:r>
                <a:r>
                  <a:rPr lang="en-US" sz="3600" baseline="-25000" dirty="0"/>
                  <a:t>.</a:t>
                </a:r>
                <a:endParaRPr lang="en-US" sz="3600" dirty="0"/>
              </a:p>
              <a:p>
                <a:pPr algn="just"/>
                <a:r>
                  <a:rPr lang="en-US" sz="3600" b="0" i="0" dirty="0">
                    <a:effectLst/>
                  </a:rPr>
                  <a:t>At </a:t>
                </a:r>
                <a:r>
                  <a:rPr lang="en-US" sz="3600" b="0" i="0" dirty="0" err="1">
                    <a:effectLst/>
                  </a:rPr>
                  <a:t>f</a:t>
                </a:r>
                <a:r>
                  <a:rPr lang="en-US" sz="3600" b="0" i="0" baseline="-25000" dirty="0" err="1">
                    <a:effectLst/>
                  </a:rPr>
                  <a:t>H</a:t>
                </a:r>
                <a:r>
                  <a:rPr lang="en-US" sz="3600" baseline="-25000" dirty="0"/>
                  <a:t>, </a:t>
                </a:r>
                <a:r>
                  <a:rPr lang="en-US" sz="3600" b="0" i="0" dirty="0">
                    <a:effectLst/>
                  </a:rPr>
                  <a:t> gain is 0.707A</a:t>
                </a:r>
                <a:r>
                  <a:rPr lang="en-US" sz="3600" b="0" i="0" baseline="-25000" dirty="0">
                    <a:effectLst/>
                  </a:rPr>
                  <a:t>F</a:t>
                </a:r>
                <a:r>
                  <a:rPr lang="en-US" sz="3600" b="0" i="0" dirty="0">
                    <a:effectLst/>
                  </a:rPr>
                  <a:t> and after </a:t>
                </a:r>
                <a:r>
                  <a:rPr lang="en-US" sz="3600" b="0" i="0" dirty="0" err="1">
                    <a:effectLst/>
                  </a:rPr>
                  <a:t>f</a:t>
                </a:r>
                <a:r>
                  <a:rPr lang="en-US" sz="3600" b="0" i="0" baseline="-25000" dirty="0" err="1">
                    <a:effectLst/>
                  </a:rPr>
                  <a:t>H</a:t>
                </a:r>
                <a:r>
                  <a:rPr lang="en-US" sz="3600" b="0" i="0" dirty="0">
                    <a:effectLst/>
                  </a:rPr>
                  <a:t> it decreases at a constant rate with an increase in freq</a:t>
                </a:r>
                <a:r>
                  <a:rPr lang="en-US" sz="3600" dirty="0"/>
                  <a:t>.</a:t>
                </a:r>
              </a:p>
              <a:p>
                <a:pPr algn="just"/>
                <a:r>
                  <a:rPr lang="en-US" sz="3600" b="0" i="0" dirty="0">
                    <a:effectLst/>
                  </a:rPr>
                  <a:t>When the frequency increases by tenfold (one decade), the volt gain is divided by 10.</a:t>
                </a:r>
              </a:p>
              <a:p>
                <a:pPr algn="just"/>
                <a:r>
                  <a:rPr lang="en-US" sz="3600" b="0" i="0" dirty="0">
                    <a:effectLst/>
                  </a:rPr>
                  <a:t> The gain falls by 20 dB (=20log10) each time the frequency is increased by 10.</a:t>
                </a:r>
              </a:p>
              <a:p>
                <a:pPr marL="0" indent="0" algn="just">
                  <a:buNone/>
                </a:pP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2F3A3-DFF1-7EE4-BB84-E11E94598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035" y="369687"/>
                <a:ext cx="10515600" cy="6226422"/>
              </a:xfrm>
              <a:blipFill>
                <a:blip r:embed="rId2"/>
                <a:stretch>
                  <a:fillRect l="-162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4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45ED-C1E5-FA9A-607F-E884EC0D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326"/>
            <a:ext cx="10515600" cy="545406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An electric filter is often a </a:t>
            </a:r>
            <a:r>
              <a:rPr lang="en-US" sz="3600" dirty="0" err="1"/>
              <a:t>freq</a:t>
            </a:r>
            <a:r>
              <a:rPr lang="en-US" sz="3600" dirty="0"/>
              <a:t> selective </a:t>
            </a:r>
            <a:r>
              <a:rPr lang="en-US" sz="3600" dirty="0" err="1"/>
              <a:t>ckt</a:t>
            </a:r>
            <a:r>
              <a:rPr lang="en-US" sz="3600" dirty="0"/>
              <a:t> that passes a specified band of </a:t>
            </a:r>
            <a:r>
              <a:rPr lang="en-US" sz="3600" dirty="0" err="1"/>
              <a:t>freqs</a:t>
            </a:r>
            <a:r>
              <a:rPr lang="en-US" sz="3600" dirty="0"/>
              <a:t> &amp; blocks or attenuates s/</a:t>
            </a:r>
            <a:r>
              <a:rPr lang="en-US" sz="3600" dirty="0" err="1"/>
              <a:t>gs</a:t>
            </a:r>
            <a:r>
              <a:rPr lang="en-US" sz="3600" dirty="0"/>
              <a:t> of </a:t>
            </a:r>
            <a:r>
              <a:rPr lang="en-US" sz="3600" dirty="0" err="1"/>
              <a:t>freqs</a:t>
            </a:r>
            <a:r>
              <a:rPr lang="en-US" sz="3600" dirty="0"/>
              <a:t> outside this band.</a:t>
            </a:r>
          </a:p>
          <a:p>
            <a:pPr algn="just"/>
            <a:endParaRPr lang="en-US" sz="3600" dirty="0"/>
          </a:p>
          <a:p>
            <a:pPr marL="0" indent="0" algn="just">
              <a:buNone/>
            </a:pPr>
            <a:r>
              <a:rPr lang="en-US" sz="3600" dirty="0"/>
              <a:t>Filters :</a:t>
            </a:r>
          </a:p>
          <a:p>
            <a:pPr algn="just"/>
            <a:r>
              <a:rPr lang="en-US" sz="3600" dirty="0"/>
              <a:t>Analog / digital</a:t>
            </a:r>
          </a:p>
          <a:p>
            <a:pPr algn="just"/>
            <a:r>
              <a:rPr lang="en-US" sz="3600" dirty="0"/>
              <a:t>Passive / active</a:t>
            </a:r>
          </a:p>
          <a:p>
            <a:pPr algn="just"/>
            <a:r>
              <a:rPr lang="en-US" sz="3600" dirty="0"/>
              <a:t>Audio (AF)/ radio (RF) </a:t>
            </a:r>
            <a:r>
              <a:rPr lang="en-US" sz="3600" dirty="0" err="1"/>
              <a:t>freq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08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7F90-9664-360A-8728-AAC481B6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A68A-4DB9-A983-E8AB-9DC54537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Hence the rate at which the gain rolls off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dirty="0">
                <a:effectLst/>
              </a:rPr>
              <a:t> = 20 dB/decade or 6dB/octave (octave --- two fold increase in frequency). </a:t>
            </a:r>
          </a:p>
          <a:p>
            <a:pPr algn="just"/>
            <a:r>
              <a:rPr lang="en-US" sz="3600" b="0" i="0" dirty="0">
                <a:effectLst/>
              </a:rPr>
              <a:t>The frequency f =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aseline="-25000" dirty="0" err="1"/>
              <a:t>H</a:t>
            </a:r>
            <a:r>
              <a:rPr lang="en-US" sz="3600" b="0" i="0" dirty="0">
                <a:effectLst/>
              </a:rPr>
              <a:t> is called the </a:t>
            </a:r>
            <a:r>
              <a:rPr lang="en-US" sz="3600" b="0" i="0" dirty="0">
                <a:solidFill>
                  <a:srgbClr val="00B0F0"/>
                </a:solidFill>
                <a:effectLst/>
              </a:rPr>
              <a:t>cut off frequency </a:t>
            </a:r>
            <a:r>
              <a:rPr lang="en-US" sz="3600" b="0" i="0" dirty="0">
                <a:effectLst/>
              </a:rPr>
              <a:t>because the gain of the filter at this frequency is down by 3 dB (=20 log 0.707) from 0Hz.</a:t>
            </a:r>
            <a:endParaRPr lang="en-IN" sz="3600" dirty="0"/>
          </a:p>
          <a:p>
            <a:pPr algn="just"/>
            <a:r>
              <a:rPr lang="en-US" sz="3600" b="0" i="0" dirty="0">
                <a:solidFill>
                  <a:srgbClr val="00B0F0"/>
                </a:solidFill>
                <a:effectLst/>
              </a:rPr>
              <a:t>cut off frequency ---- break </a:t>
            </a:r>
            <a:r>
              <a:rPr lang="en-US" sz="3600" b="0" i="0" dirty="0" err="1">
                <a:solidFill>
                  <a:srgbClr val="00B0F0"/>
                </a:solidFill>
                <a:effectLst/>
              </a:rPr>
              <a:t>freq</a:t>
            </a:r>
            <a:r>
              <a:rPr lang="en-US" sz="3600" b="0" i="0" dirty="0">
                <a:solidFill>
                  <a:srgbClr val="00B0F0"/>
                </a:solidFill>
                <a:effectLst/>
              </a:rPr>
              <a:t>, -3dB </a:t>
            </a:r>
            <a:r>
              <a:rPr lang="en-US" sz="3600" b="0" i="0" dirty="0" err="1">
                <a:solidFill>
                  <a:srgbClr val="00B0F0"/>
                </a:solidFill>
                <a:effectLst/>
              </a:rPr>
              <a:t>freq</a:t>
            </a:r>
            <a:r>
              <a:rPr lang="en-US" sz="3600" b="0" i="0" dirty="0">
                <a:solidFill>
                  <a:srgbClr val="00B0F0"/>
                </a:solidFill>
                <a:effectLst/>
              </a:rPr>
              <a:t>, corner freq.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035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90DD-7946-52A7-280E-73BA3C88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effectLst/>
                <a:latin typeface="+mn-lt"/>
              </a:rPr>
              <a:t>Steps in Filter design:</a:t>
            </a:r>
            <a:br>
              <a:rPr lang="en-IN" sz="3600" b="1" dirty="0">
                <a:solidFill>
                  <a:srgbClr val="FF0000"/>
                </a:solidFill>
                <a:effectLst/>
                <a:latin typeface="+mn-lt"/>
              </a:rPr>
            </a:br>
            <a:endParaRPr lang="en-IN" sz="36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2B7F538-A3F3-B028-F7FF-1FBC8393342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99382" y="1136691"/>
                <a:ext cx="10393236" cy="45243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LPF can be designed by implementing following steps.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1. Choose a value of high cut off frequency </a:t>
                </a:r>
                <a:r>
                  <a:rPr kumimoji="0" lang="en-US" altLang="en-US" sz="3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2. Select a value of 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kumimoji="0" lang="en-US" altLang="en-US" sz="3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1μf.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+mn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3. Choose the value of R using the relation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36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-2500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H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=1/2πRC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+mn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4. Finally select values of R1 and R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dependent on the desired pass band gain A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using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=(1+R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/R</a:t>
                </a:r>
                <a:r>
                  <a:rPr kumimoji="0" lang="en-US" altLang="en-US" sz="3600" b="0" i="0" u="none" strike="noStrike" cap="none" normalizeH="0" baseline="-2500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en-US" sz="36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)</a:t>
                </a: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2B7F538-A3F3-B028-F7FF-1FBC83933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99382" y="1136691"/>
                <a:ext cx="10393236" cy="4524315"/>
              </a:xfrm>
              <a:prstGeom prst="rect">
                <a:avLst/>
              </a:prstGeom>
              <a:blipFill>
                <a:blip r:embed="rId2"/>
                <a:stretch>
                  <a:fillRect l="-1819" t="-1480" r="-1819" b="-457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396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1237-9E76-2592-5EAE-497B09B2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881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Frequency scaling</a:t>
            </a:r>
            <a:endParaRPr lang="en-IN" b="1" u="sng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2002-8733-DA0B-13E3-33FF2A87C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682"/>
                <a:ext cx="10515600" cy="435133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Once a filter is designed and if we need to change cut off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from 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H</a:t>
                </a:r>
                <a:r>
                  <a:rPr lang="en-US" sz="3600" baseline="-25000" dirty="0"/>
                  <a:t> </a:t>
                </a:r>
                <a:r>
                  <a:rPr lang="en-US" sz="3600" dirty="0"/>
                  <a:t>to new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</a:t>
                </a:r>
                <a:r>
                  <a:rPr lang="en-US" sz="3600" dirty="0" err="1"/>
                  <a:t>f</a:t>
                </a:r>
                <a:r>
                  <a:rPr lang="en-US" sz="3600" baseline="-25000" dirty="0" err="1"/>
                  <a:t>H</a:t>
                </a:r>
                <a:r>
                  <a:rPr lang="en-US" sz="3600" dirty="0"/>
                  <a:t>’</a:t>
                </a:r>
                <a:r>
                  <a:rPr lang="en-US" sz="3600" baseline="30000" dirty="0"/>
                  <a:t> </a:t>
                </a:r>
                <a:r>
                  <a:rPr lang="en-US" sz="3600" dirty="0"/>
                  <a:t>.</a:t>
                </a:r>
              </a:p>
              <a:p>
                <a:pPr algn="just"/>
                <a:r>
                  <a:rPr lang="en-US" sz="3600" dirty="0"/>
                  <a:t>This procedure is called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scaling.</a:t>
                </a:r>
              </a:p>
              <a:p>
                <a:pPr algn="just"/>
                <a:r>
                  <a:rPr lang="en-US" sz="3600" dirty="0"/>
                  <a:t>Multiply either R or C (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not both</a:t>
                </a:r>
                <a:r>
                  <a:rPr lang="en-US" sz="3600" dirty="0"/>
                  <a:t>) , by the ratio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original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new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FF0000"/>
                            </a:solidFill>
                          </a:rPr>
                          <m:t>’</m:t>
                        </m:r>
                      </m:den>
                    </m:f>
                  </m:oMath>
                </a14:m>
                <a:r>
                  <a:rPr lang="en-IN" sz="3600" dirty="0">
                    <a:solidFill>
                      <a:srgbClr val="FF0000"/>
                    </a:solidFill>
                  </a:rPr>
                  <a:t> </a:t>
                </a:r>
                <a:endParaRPr lang="en-IN" sz="3600" dirty="0"/>
              </a:p>
              <a:p>
                <a:pPr algn="just"/>
                <a:r>
                  <a:rPr lang="en-IN" sz="3600" dirty="0"/>
                  <a:t>Variable cap C is not commonly used.</a:t>
                </a:r>
              </a:p>
              <a:p>
                <a:pPr algn="just"/>
                <a:r>
                  <a:rPr lang="en-IN" sz="3600" dirty="0"/>
                  <a:t>So use std value of C and find R for  desired cut off freq.</a:t>
                </a:r>
              </a:p>
              <a:p>
                <a:pPr algn="just"/>
                <a:r>
                  <a:rPr lang="en-IN" sz="3600" dirty="0"/>
                  <a:t>This is </a:t>
                </a:r>
                <a:r>
                  <a:rPr lang="en-IN" sz="3600" dirty="0" err="1"/>
                  <a:t>bcoz</a:t>
                </a:r>
                <a:r>
                  <a:rPr lang="en-IN" sz="3600" dirty="0"/>
                  <a:t>, for non std value of res, a </a:t>
                </a:r>
                <a:r>
                  <a:rPr lang="en-IN" sz="3600" dirty="0" err="1"/>
                  <a:t>pot.can</a:t>
                </a:r>
                <a:r>
                  <a:rPr lang="en-IN" sz="3600" dirty="0"/>
                  <a:t> be used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2002-8733-DA0B-13E3-33FF2A87C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682"/>
                <a:ext cx="10515600" cy="4351338"/>
              </a:xfrm>
              <a:blipFill>
                <a:blip r:embed="rId2"/>
                <a:stretch>
                  <a:fillRect l="-1623" t="-3501" r="-1739" b="-31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5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B6C7-3D15-37AA-C5E6-03EA438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NUMERICALS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ED5F-4F4E-57D8-EB0B-B9BF9E50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a) Design a LPF with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of 1 KHZ with a pass band gain of 2.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     b) Also plot the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response of LPF. </a:t>
            </a:r>
          </a:p>
          <a:p>
            <a:pPr marL="0" indent="0" algn="just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742950" indent="-742950" algn="just">
              <a:buFont typeface="+mj-lt"/>
              <a:buAutoNum type="arabicPeriod" startAt="2"/>
            </a:pPr>
            <a:r>
              <a:rPr lang="en-US" sz="3600" dirty="0">
                <a:solidFill>
                  <a:srgbClr val="FF0000"/>
                </a:solidFill>
              </a:rPr>
              <a:t>Using the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scaling technique, convert 1 </a:t>
            </a:r>
            <a:r>
              <a:rPr lang="en-US" sz="3600" dirty="0" err="1">
                <a:solidFill>
                  <a:srgbClr val="FF0000"/>
                </a:solidFill>
              </a:rPr>
              <a:t>KHz</a:t>
            </a:r>
            <a:r>
              <a:rPr lang="en-US" sz="3600" dirty="0">
                <a:solidFill>
                  <a:srgbClr val="FF0000"/>
                </a:solidFill>
              </a:rPr>
              <a:t>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of LPF (of above question) to a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of 1.6 KHz.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3600" dirty="0">
              <a:solidFill>
                <a:srgbClr val="FF0000"/>
              </a:solidFill>
            </a:endParaRPr>
          </a:p>
          <a:p>
            <a:pPr marL="514350" indent="-514350" algn="just">
              <a:buFont typeface="+mj-lt"/>
              <a:buAutoNum type="arabicPeriod" startAt="2"/>
            </a:pP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4DAE-BE63-3D09-FA8D-B685046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7F7B19-6302-AEEB-BBCF-F3D1A88FE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454449" cy="306387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790B89-FEB6-664E-E787-5E060B9F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429001"/>
            <a:ext cx="1043461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CA9D3-4778-2B81-36A4-08E8B6449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08" t="11316" r="6407"/>
          <a:stretch/>
        </p:blipFill>
        <p:spPr>
          <a:xfrm>
            <a:off x="2085975" y="76198"/>
            <a:ext cx="8102664" cy="6781801"/>
          </a:xfrm>
        </p:spPr>
      </p:pic>
    </p:spTree>
    <p:extLst>
      <p:ext uri="{BB962C8B-B14F-4D97-AF65-F5344CB8AC3E}">
        <p14:creationId xmlns:p14="http://schemas.microsoft.com/office/powerpoint/2010/main" val="1007537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32FCF-7613-983A-0D5A-CE2FC88C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24" r="4979"/>
          <a:stretch/>
        </p:blipFill>
        <p:spPr>
          <a:xfrm>
            <a:off x="142875" y="280987"/>
            <a:ext cx="11391900" cy="6041834"/>
          </a:xfrm>
        </p:spPr>
      </p:pic>
    </p:spTree>
    <p:extLst>
      <p:ext uri="{BB962C8B-B14F-4D97-AF65-F5344CB8AC3E}">
        <p14:creationId xmlns:p14="http://schemas.microsoft.com/office/powerpoint/2010/main" val="396907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932-4B20-0022-6D48-95D2296C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2290438"/>
            <a:ext cx="10515600" cy="264554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 ORDER LOW PASS BUTTERWORTH FILTER</a:t>
            </a:r>
            <a:br>
              <a:rPr lang="en-US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6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3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571-B227-D27B-CB7E-EFCCE334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 order LP Butterworth filter:</a:t>
            </a:r>
            <a:br>
              <a:rPr lang="en-US" sz="5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5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40873-2366-37C1-7166-791949F1F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79" y="1118587"/>
            <a:ext cx="10566041" cy="5237824"/>
          </a:xfrm>
        </p:spPr>
      </p:pic>
    </p:spTree>
    <p:extLst>
      <p:ext uri="{BB962C8B-B14F-4D97-AF65-F5344CB8AC3E}">
        <p14:creationId xmlns:p14="http://schemas.microsoft.com/office/powerpoint/2010/main" val="303174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8B8E-CD37-80B6-EE28-058E36898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6977" y="7780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A second order LPF having a gain 40dB/decade in stop band. </a:t>
                </a:r>
              </a:p>
              <a:p>
                <a:pPr algn="just"/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A First order LPF can be converted into a II order type simply by using an additional RC network.</a:t>
                </a:r>
              </a:p>
              <a:p>
                <a:pPr algn="just"/>
                <a:endParaRPr lang="en-US" sz="3600" dirty="0">
                  <a:solidFill>
                    <a:srgbClr val="333333"/>
                  </a:solidFill>
                </a:endParaRPr>
              </a:p>
              <a:p>
                <a:pPr algn="just"/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The gain of the II order filter is set by R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1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 and R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, while the high cut off frequency </a:t>
                </a:r>
                <a:r>
                  <a:rPr lang="en-US" sz="3600" b="0" i="0" dirty="0" err="1">
                    <a:solidFill>
                      <a:srgbClr val="333333"/>
                    </a:solidFill>
                    <a:effectLst/>
                  </a:rPr>
                  <a:t>f</a:t>
                </a:r>
                <a:r>
                  <a:rPr lang="en-US" sz="3600" b="0" i="0" baseline="-25000" dirty="0" err="1">
                    <a:solidFill>
                      <a:srgbClr val="333333"/>
                    </a:solidFill>
                    <a:effectLst/>
                  </a:rPr>
                  <a:t>H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 is determined by R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, C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, R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3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 and C</a:t>
                </a:r>
                <a:r>
                  <a:rPr lang="en-US" sz="3600" b="0" i="0" baseline="-25000" dirty="0">
                    <a:solidFill>
                      <a:srgbClr val="333333"/>
                    </a:solidFill>
                    <a:effectLst/>
                  </a:rPr>
                  <a:t>3</a:t>
                </a:r>
                <a:r>
                  <a:rPr lang="en-US" sz="3600" b="0" i="0" dirty="0">
                    <a:solidFill>
                      <a:srgbClr val="333333"/>
                    </a:solidFill>
                    <a:effectLst/>
                  </a:rPr>
                  <a:t>.  </a:t>
                </a:r>
                <a:endParaRPr lang="en-US" sz="3600" dirty="0">
                  <a:solidFill>
                    <a:srgbClr val="333333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f</a:t>
                </a:r>
                <a:r>
                  <a:rPr lang="en-US" sz="3600" b="1" baseline="-25000" dirty="0" err="1">
                    <a:solidFill>
                      <a:srgbClr val="FF0000"/>
                    </a:solidFill>
                  </a:rPr>
                  <a:t>H</a:t>
                </a:r>
                <a:r>
                  <a:rPr lang="en-US" sz="36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ad>
                          <m:radPr>
                            <m:degHide m:val="on"/>
                            <m:ctrlPr>
                              <a:rPr lang="en-IN" sz="3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baseline="-25000" dirty="0">
                                <a:solidFill>
                                  <a:srgbClr val="FF0000"/>
                                </a:solidFill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8B8E-CD37-80B6-EE28-058E36898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977" y="778060"/>
                <a:ext cx="10515600" cy="4351338"/>
              </a:xfrm>
              <a:blipFill>
                <a:blip r:embed="rId2"/>
                <a:stretch>
                  <a:fillRect l="-1565" t="-3506" r="-1797" b="-24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23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F38E101-332F-2C53-484D-673A199E4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726" y="411030"/>
            <a:ext cx="11026413" cy="58220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1.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Analog or digital filters: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Analog filters are designed to process analog signals, while digital filters process analog signals using digital technique.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 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2. Active or Passive: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Depending on the type of elements used in their construction, filter may be classified as passive or Active elements used in passive filters are R, L, 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Elements used in active filters are transistor, or op-amp in addition to R and C.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27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51AA-60E0-8D3D-3331-1C5028AC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Analysis of the Filter Circuit: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51994-9489-C5E7-111F-2C90C9D61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12927"/>
            <a:ext cx="10868579" cy="4564089"/>
          </a:xfrm>
        </p:spPr>
      </p:pic>
    </p:spTree>
    <p:extLst>
      <p:ext uri="{BB962C8B-B14F-4D97-AF65-F5344CB8AC3E}">
        <p14:creationId xmlns:p14="http://schemas.microsoft.com/office/powerpoint/2010/main" val="3782277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2AB4E2-F7F0-1381-1E1D-C54F41F07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8" y="570305"/>
            <a:ext cx="10484943" cy="16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035729-4947-F822-47E3-8C1D572B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4" y="2978680"/>
            <a:ext cx="11198556" cy="318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29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D1BD-87B0-8725-954D-0875FEC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Substituting V</a:t>
            </a:r>
            <a:r>
              <a:rPr lang="en-US" b="0" i="0" baseline="-25000" dirty="0">
                <a:solidFill>
                  <a:srgbClr val="3A3A3A"/>
                </a:solidFill>
                <a:effectLst/>
                <a:latin typeface="-apple-system"/>
              </a:rPr>
              <a:t>1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 in (2) and solving for V</a:t>
            </a:r>
            <a:r>
              <a:rPr lang="en-US" b="0" i="0" baseline="-25000" dirty="0">
                <a:solidFill>
                  <a:srgbClr val="3A3A3A"/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, we get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B7BE5D-FB34-D36E-1103-B90AE8ED59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54"/>
          <a:stretch/>
        </p:blipFill>
        <p:spPr bwMode="auto">
          <a:xfrm>
            <a:off x="179018" y="1947169"/>
            <a:ext cx="11833963" cy="37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0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BF4E-42A9-1853-C1DD-4DC4A4C3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+mn-lt"/>
              </a:rPr>
              <a:t>Now, for op-amp in noninverting configuration, </a:t>
            </a:r>
            <a:br>
              <a:rPr lang="en-US" b="0" i="0" dirty="0">
                <a:solidFill>
                  <a:srgbClr val="3A3A3A"/>
                </a:solidFill>
                <a:effectLst/>
                <a:latin typeface="+mn-lt"/>
              </a:rPr>
            </a:br>
            <a:r>
              <a:rPr lang="en-US" sz="4400" dirty="0">
                <a:latin typeface="+mn-lt"/>
              </a:rPr>
              <a:t>V</a:t>
            </a:r>
            <a:r>
              <a:rPr lang="en-US" sz="4400" baseline="-25000" dirty="0">
                <a:latin typeface="+mn-lt"/>
              </a:rPr>
              <a:t>0</a:t>
            </a:r>
            <a:r>
              <a:rPr lang="en-US" sz="4400" dirty="0">
                <a:latin typeface="+mn-lt"/>
              </a:rPr>
              <a:t> = A</a:t>
            </a:r>
            <a:r>
              <a:rPr lang="en-US" sz="4400" baseline="-25000" dirty="0">
                <a:latin typeface="+mn-lt"/>
              </a:rPr>
              <a:t>F</a:t>
            </a:r>
            <a:r>
              <a:rPr lang="en-US" sz="4400" dirty="0">
                <a:latin typeface="+mn-lt"/>
              </a:rPr>
              <a:t> V</a:t>
            </a:r>
            <a:r>
              <a:rPr lang="en-US" sz="4400" baseline="-25000" dirty="0">
                <a:latin typeface="+mn-lt"/>
              </a:rPr>
              <a:t>A   </a:t>
            </a:r>
            <a:r>
              <a:rPr lang="en-US" sz="4400" dirty="0">
                <a:latin typeface="+mn-lt"/>
              </a:rPr>
              <a:t>where A</a:t>
            </a:r>
            <a:r>
              <a:rPr lang="en-US" sz="4400" baseline="-25000" dirty="0">
                <a:latin typeface="+mn-lt"/>
              </a:rPr>
              <a:t>F</a:t>
            </a:r>
            <a:r>
              <a:rPr lang="en-US" sz="4400" dirty="0">
                <a:latin typeface="+mn-lt"/>
              </a:rPr>
              <a:t> = 1+ R</a:t>
            </a:r>
            <a:r>
              <a:rPr lang="en-US" sz="4400" baseline="-25000" dirty="0">
                <a:latin typeface="+mn-lt"/>
              </a:rPr>
              <a:t>F</a:t>
            </a:r>
            <a:r>
              <a:rPr lang="en-US" sz="4400" dirty="0">
                <a:latin typeface="+mn-lt"/>
              </a:rPr>
              <a:t>/R</a:t>
            </a:r>
            <a:r>
              <a:rPr lang="en-US" sz="4400" baseline="-25000" dirty="0">
                <a:latin typeface="+mn-lt"/>
              </a:rPr>
              <a:t>1</a:t>
            </a:r>
            <a:br>
              <a:rPr lang="en-IN" sz="4400" dirty="0"/>
            </a:br>
            <a:br>
              <a:rPr lang="en-US" sz="4400" baseline="-25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2F94-7868-1CF9-89E5-3932599C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V</a:t>
            </a:r>
            <a:r>
              <a:rPr lang="en-US" sz="3600" baseline="-25000" dirty="0">
                <a:latin typeface="+mn-lt"/>
              </a:rPr>
              <a:t>A</a:t>
            </a:r>
            <a:r>
              <a:rPr lang="en-US" sz="3600" dirty="0">
                <a:latin typeface="+mn-lt"/>
              </a:rPr>
              <a:t> = V</a:t>
            </a:r>
            <a:r>
              <a:rPr lang="en-US" sz="3600" baseline="-25000" dirty="0">
                <a:latin typeface="+mn-lt"/>
              </a:rPr>
              <a:t>0</a:t>
            </a:r>
            <a:r>
              <a:rPr lang="en-US" sz="3600" dirty="0">
                <a:latin typeface="+mn-lt"/>
              </a:rPr>
              <a:t> / A</a:t>
            </a:r>
            <a:r>
              <a:rPr lang="en-US" sz="3600" baseline="-25000" dirty="0">
                <a:latin typeface="+mn-lt"/>
              </a:rPr>
              <a:t>F</a:t>
            </a:r>
            <a:r>
              <a:rPr lang="en-US" sz="3600" dirty="0">
                <a:latin typeface="+mn-lt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33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9BE22-2D6B-F616-1087-8BD02558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3461"/>
          <a:stretch/>
        </p:blipFill>
        <p:spPr>
          <a:xfrm rot="16200000">
            <a:off x="2855618" y="-2261611"/>
            <a:ext cx="6112747" cy="11397967"/>
          </a:xfrm>
        </p:spPr>
      </p:pic>
    </p:spTree>
    <p:extLst>
      <p:ext uri="{BB962C8B-B14F-4D97-AF65-F5344CB8AC3E}">
        <p14:creationId xmlns:p14="http://schemas.microsoft.com/office/powerpoint/2010/main" val="383183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44F83-1C1F-D0CD-0757-4D6F58BF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b="989"/>
          <a:stretch/>
        </p:blipFill>
        <p:spPr>
          <a:xfrm rot="16200000">
            <a:off x="3018537" y="-1459483"/>
            <a:ext cx="6278752" cy="10239376"/>
          </a:xfrm>
        </p:spPr>
      </p:pic>
    </p:spTree>
    <p:extLst>
      <p:ext uri="{BB962C8B-B14F-4D97-AF65-F5344CB8AC3E}">
        <p14:creationId xmlns:p14="http://schemas.microsoft.com/office/powerpoint/2010/main" val="1709503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0669B2-B4C8-CAF4-545F-7A8380EB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/>
          <a:stretch/>
        </p:blipFill>
        <p:spPr>
          <a:xfrm>
            <a:off x="1323974" y="244474"/>
            <a:ext cx="10029459" cy="6375401"/>
          </a:xfrm>
        </p:spPr>
      </p:pic>
    </p:spTree>
    <p:extLst>
      <p:ext uri="{BB962C8B-B14F-4D97-AF65-F5344CB8AC3E}">
        <p14:creationId xmlns:p14="http://schemas.microsoft.com/office/powerpoint/2010/main" val="356855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432CA5-470F-4A4C-6157-B6E2687F8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/>
          <a:stretch/>
        </p:blipFill>
        <p:spPr>
          <a:xfrm>
            <a:off x="1691600" y="375774"/>
            <a:ext cx="9033549" cy="6106452"/>
          </a:xfrm>
        </p:spPr>
      </p:pic>
    </p:spTree>
    <p:extLst>
      <p:ext uri="{BB962C8B-B14F-4D97-AF65-F5344CB8AC3E}">
        <p14:creationId xmlns:p14="http://schemas.microsoft.com/office/powerpoint/2010/main" val="257840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583D99-0D00-E824-1CE5-0F5D986BD79B}"/>
              </a:ext>
            </a:extLst>
          </p:cNvPr>
          <p:cNvSpPr txBox="1"/>
          <p:nvPr/>
        </p:nvSpPr>
        <p:spPr>
          <a:xfrm>
            <a:off x="857249" y="753160"/>
            <a:ext cx="1073467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</a:rPr>
              <a:t>As the order of s in the gain expression is two, the filter is called Second Order Low Pass Butterworth Filter.</a:t>
            </a:r>
          </a:p>
          <a:p>
            <a:endParaRPr lang="en-US" sz="3000" dirty="0"/>
          </a:p>
          <a:p>
            <a:pPr algn="just" fontAlgn="base"/>
            <a:r>
              <a:rPr lang="en-US" sz="3000" b="0" i="0" dirty="0">
                <a:effectLst/>
              </a:rPr>
              <a:t>The standard form of Second Order Butterworth Filter Transfer Function of any second order system is                                       </a:t>
            </a:r>
          </a:p>
          <a:p>
            <a:pPr algn="just" fontAlgn="base"/>
            <a:endParaRPr lang="en-US" sz="3000" dirty="0"/>
          </a:p>
          <a:p>
            <a:pPr algn="just" fontAlgn="base"/>
            <a:endParaRPr lang="en-US" sz="3000" b="0" i="0" dirty="0">
              <a:effectLst/>
            </a:endParaRPr>
          </a:p>
          <a:p>
            <a:pPr algn="just" fontAlgn="base"/>
            <a:endParaRPr lang="en-US" sz="3000" dirty="0"/>
          </a:p>
          <a:p>
            <a:pPr algn="just" fontAlgn="base"/>
            <a:endParaRPr lang="en-US" sz="3000" b="0" i="0" dirty="0">
              <a:effectLst/>
            </a:endParaRPr>
          </a:p>
          <a:p>
            <a:pPr algn="just" fontAlgn="base"/>
            <a:r>
              <a:rPr lang="en-US" sz="3000" dirty="0"/>
              <a:t>                                                                                                             </a:t>
            </a:r>
            <a:r>
              <a:rPr lang="en-US" sz="3000" b="0" i="0" dirty="0">
                <a:effectLst/>
              </a:rPr>
              <a:t>---- (7)</a:t>
            </a:r>
          </a:p>
          <a:p>
            <a:br>
              <a:rPr lang="en-US" sz="2800" b="0" i="0" u="none" strike="noStrike" dirty="0">
                <a:solidFill>
                  <a:srgbClr val="011AFF"/>
                </a:solidFill>
                <a:effectLst/>
                <a:latin typeface="-apple-system"/>
                <a:hlinkClick r:id="rId2"/>
              </a:rPr>
            </a:br>
            <a:endParaRPr lang="en-IN" sz="2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42968E-595D-E5CC-1331-C34CEA85F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63" b="20415"/>
          <a:stretch/>
        </p:blipFill>
        <p:spPr>
          <a:xfrm>
            <a:off x="2774156" y="3429000"/>
            <a:ext cx="6643688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1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3EAF-0F41-59B4-AC71-4B2B3325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730250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3600" b="0" i="0" dirty="0">
                <a:solidFill>
                  <a:srgbClr val="3A3A3A"/>
                </a:solidFill>
                <a:effectLst/>
              </a:rPr>
              <a:t>where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A3A3A"/>
                </a:solidFill>
                <a:effectLst/>
              </a:rPr>
              <a:t>ξ = damping of system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3A3A3A"/>
                </a:solidFill>
                <a:effectLst/>
              </a:rPr>
              <a:t>ω</a:t>
            </a:r>
            <a:r>
              <a:rPr lang="en-US" sz="3600" b="0" i="0" baseline="-25000" dirty="0" err="1">
                <a:solidFill>
                  <a:srgbClr val="3A3A3A"/>
                </a:solidFill>
                <a:effectLst/>
              </a:rPr>
              <a:t>n</a:t>
            </a:r>
            <a:r>
              <a:rPr lang="en-US" sz="3600" b="0" i="0" baseline="-25000" dirty="0">
                <a:solidFill>
                  <a:srgbClr val="3A3A3A"/>
                </a:solidFill>
                <a:effectLst/>
              </a:rPr>
              <a:t> </a:t>
            </a:r>
            <a:r>
              <a:rPr lang="en-US" sz="3600" b="0" i="0" dirty="0">
                <a:solidFill>
                  <a:srgbClr val="3A3A3A"/>
                </a:solidFill>
                <a:effectLst/>
              </a:rPr>
              <a:t>= natural frequency of oscillations</a:t>
            </a:r>
          </a:p>
          <a:p>
            <a:r>
              <a:rPr lang="en-US" sz="3600" b="0" i="0" dirty="0">
                <a:solidFill>
                  <a:srgbClr val="3A3A3A"/>
                </a:solidFill>
                <a:effectLst/>
              </a:rPr>
              <a:t>Comparing (5) and (7), we can say that</a:t>
            </a:r>
          </a:p>
          <a:p>
            <a:endParaRPr lang="en-IN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35E94A-765D-C85E-B09A-55F79E6EE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/>
          <a:stretch/>
        </p:blipFill>
        <p:spPr bwMode="auto">
          <a:xfrm>
            <a:off x="1009649" y="3674974"/>
            <a:ext cx="9911383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F802C-87F0-784F-CAC0-52A454A83A34}"/>
              </a:ext>
            </a:extLst>
          </p:cNvPr>
          <p:cNvSpPr txBox="1"/>
          <p:nvPr/>
        </p:nvSpPr>
        <p:spPr>
          <a:xfrm>
            <a:off x="1009649" y="5429161"/>
            <a:ext cx="102584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600" b="0" i="0" dirty="0">
                <a:solidFill>
                  <a:srgbClr val="3A3A3A"/>
                </a:solidFill>
                <a:effectLst/>
              </a:rPr>
              <a:t>In case of Second Order Low Pass Butterworth Filter, this frequency is nothing but the cut-off frequency, </a:t>
            </a:r>
            <a:r>
              <a:rPr lang="en-US" sz="3600" b="0" i="0" dirty="0" err="1">
                <a:solidFill>
                  <a:srgbClr val="3A3A3A"/>
                </a:solidFill>
                <a:effectLst/>
              </a:rPr>
              <a:t>ω</a:t>
            </a:r>
            <a:r>
              <a:rPr lang="en-US" sz="3600" b="0" i="0" baseline="-25000" dirty="0" err="1">
                <a:solidFill>
                  <a:srgbClr val="3A3A3A"/>
                </a:solidFill>
                <a:effectLst/>
              </a:rPr>
              <a:t>H</a:t>
            </a:r>
            <a:endParaRPr lang="en-US" sz="3600" b="0" i="0" dirty="0">
              <a:solidFill>
                <a:srgbClr val="3A3A3A"/>
              </a:solidFill>
              <a:effectLst/>
            </a:endParaRPr>
          </a:p>
          <a:p>
            <a:br>
              <a:rPr lang="en-US" sz="3600" b="0" i="0" u="none" strike="noStrike" dirty="0">
                <a:solidFill>
                  <a:srgbClr val="011AFF"/>
                </a:solidFill>
                <a:effectLst/>
                <a:hlinkClick r:id="rId3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655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7F34-D0A8-0E10-969C-21A6F590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3333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lang="en-US" sz="4400" b="1" dirty="0">
                <a:latin typeface="+mn-lt"/>
              </a:rPr>
              <a:t>Audio (AF)/ radio (RF) </a:t>
            </a:r>
            <a:r>
              <a:rPr lang="en-US" sz="4400" b="1" dirty="0" err="1">
                <a:latin typeface="+mn-lt"/>
              </a:rPr>
              <a:t>freq</a:t>
            </a:r>
            <a:r>
              <a:rPr lang="en-US" sz="4400" b="1" dirty="0">
                <a:latin typeface="+mn-lt"/>
              </a:rPr>
              <a:t>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05B3-0D28-D3E1-7016-9F246DF2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type of elements used dictates the operating </a:t>
            </a:r>
            <a:r>
              <a:rPr lang="en-US" sz="3600" dirty="0" err="1"/>
              <a:t>freq</a:t>
            </a:r>
            <a:r>
              <a:rPr lang="en-US" sz="3600" dirty="0"/>
              <a:t> range of the filter.</a:t>
            </a:r>
          </a:p>
          <a:p>
            <a:pPr algn="just"/>
            <a:r>
              <a:rPr lang="en-US" sz="3600" dirty="0" err="1"/>
              <a:t>Eg</a:t>
            </a:r>
            <a:r>
              <a:rPr lang="en-US" sz="3600" dirty="0"/>
              <a:t>: RC filters are used for AF or low </a:t>
            </a:r>
            <a:r>
              <a:rPr lang="en-US" sz="3600" dirty="0" err="1"/>
              <a:t>freq</a:t>
            </a:r>
            <a:r>
              <a:rPr lang="en-US" sz="3600" dirty="0"/>
              <a:t> </a:t>
            </a:r>
            <a:r>
              <a:rPr lang="en-US" sz="3600" dirty="0" err="1"/>
              <a:t>opr</a:t>
            </a:r>
            <a:endParaRPr lang="en-US" sz="3600" dirty="0"/>
          </a:p>
          <a:p>
            <a:pPr algn="just"/>
            <a:r>
              <a:rPr lang="en-US" sz="3600" dirty="0"/>
              <a:t>LC or crystal filters are employed at RF or HF. Especially  </a:t>
            </a:r>
            <a:r>
              <a:rPr lang="en-US" sz="3600" dirty="0" err="1"/>
              <a:t>bcoz</a:t>
            </a:r>
            <a:r>
              <a:rPr lang="en-US" sz="3600" dirty="0"/>
              <a:t> of their high Q values, crystals provide more stable </a:t>
            </a:r>
            <a:r>
              <a:rPr lang="en-US" sz="3600" dirty="0" err="1"/>
              <a:t>opr</a:t>
            </a:r>
            <a:r>
              <a:rPr lang="en-US" sz="3600" dirty="0"/>
              <a:t> at HFs.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864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5673783-849E-BB44-CCDE-040B8EE55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-408" r="45967" b="-2792"/>
          <a:stretch/>
        </p:blipFill>
        <p:spPr bwMode="auto">
          <a:xfrm>
            <a:off x="671511" y="797894"/>
            <a:ext cx="11003705" cy="4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12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40FA-1785-C22C-A314-5E945E0F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72023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solidFill>
                  <a:srgbClr val="3A3A3A"/>
                </a:solidFill>
                <a:effectLst/>
                <a:latin typeface="+mn-lt"/>
              </a:rPr>
              <a:t>Replacing s by </a:t>
            </a:r>
            <a:r>
              <a:rPr lang="en-US" sz="3600" b="0" i="0" dirty="0" err="1">
                <a:solidFill>
                  <a:srgbClr val="3A3A3A"/>
                </a:solidFill>
                <a:effectLst/>
                <a:latin typeface="+mn-lt"/>
              </a:rPr>
              <a:t>jω</a:t>
            </a:r>
            <a:r>
              <a:rPr lang="en-US" sz="3600" b="0" i="0" dirty="0">
                <a:solidFill>
                  <a:srgbClr val="3A3A3A"/>
                </a:solidFill>
                <a:effectLst/>
                <a:latin typeface="+mn-lt"/>
              </a:rPr>
              <a:t>, the transfer function can be written in the frequency domain and hence, finally, can be expressed in the polar form as,</a:t>
            </a:r>
            <a:endParaRPr lang="en-IN" sz="3600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C6BD658-0F05-4D6A-D8DD-0135254B1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56923"/>
          <a:stretch/>
        </p:blipFill>
        <p:spPr bwMode="auto">
          <a:xfrm>
            <a:off x="3204931" y="2892695"/>
            <a:ext cx="5657850" cy="14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005E-BC4E-FD09-48F4-B99E07E5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When R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R</a:t>
            </a:r>
            <a:r>
              <a:rPr lang="en-US" baseline="-25000" dirty="0">
                <a:latin typeface="+mn-lt"/>
              </a:rPr>
              <a:t>3 </a:t>
            </a:r>
            <a:r>
              <a:rPr lang="en-US" dirty="0">
                <a:latin typeface="+mn-lt"/>
              </a:rPr>
              <a:t> and C</a:t>
            </a:r>
            <a:r>
              <a:rPr lang="en-US" baseline="-25000" dirty="0">
                <a:latin typeface="+mn-lt"/>
              </a:rPr>
              <a:t>2 </a:t>
            </a:r>
            <a:r>
              <a:rPr lang="en-US" dirty="0">
                <a:latin typeface="+mn-lt"/>
              </a:rPr>
              <a:t>= C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 , </a:t>
            </a:r>
            <a:r>
              <a:rPr lang="el-GR" dirty="0">
                <a:latin typeface="+mn-lt"/>
              </a:rPr>
              <a:t>ω</a:t>
            </a:r>
            <a:r>
              <a:rPr lang="en-US" baseline="-25000" dirty="0">
                <a:latin typeface="+mn-lt"/>
              </a:rPr>
              <a:t>H</a:t>
            </a:r>
            <a:r>
              <a:rPr lang="en-US" baseline="30000" dirty="0">
                <a:latin typeface="+mn-lt"/>
              </a:rPr>
              <a:t>2 </a:t>
            </a:r>
            <a:r>
              <a:rPr lang="en-US" dirty="0">
                <a:latin typeface="+mn-lt"/>
              </a:rPr>
              <a:t>=  1/R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C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  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72B92-6F05-6B82-859D-26C463309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54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Eqn 6 becomes ------  V</a:t>
                </a:r>
                <a:r>
                  <a:rPr lang="en-US" sz="3600" baseline="-25000" dirty="0"/>
                  <a:t>o</a:t>
                </a:r>
                <a:r>
                  <a:rPr lang="en-US" sz="3600" dirty="0"/>
                  <a:t>/V</a:t>
                </a:r>
                <a:r>
                  <a:rPr lang="en-US" sz="3600" baseline="-25000" dirty="0"/>
                  <a:t>in </a:t>
                </a:r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A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F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  </m:t>
                        </m:r>
                        <m:r>
                          <m:rPr>
                            <m:nor/>
                          </m:rPr>
                          <a:rPr lang="el-GR" sz="3600" dirty="0"/>
                          <m:t>ω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600" baseline="30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/>
                          <m:t>s</m:t>
                        </m:r>
                        <m:r>
                          <m:rPr>
                            <m:nor/>
                          </m:rPr>
                          <a:rPr lang="en-IN" sz="36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IN" sz="3600" dirty="0"/>
                          <m:t>+ 2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m:rPr>
                            <m:nor/>
                          </m:rPr>
                          <a:rPr lang="el-GR" sz="3600" dirty="0"/>
                          <m:t>ω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s</m:t>
                        </m:r>
                        <m:r>
                          <m:rPr>
                            <m:nor/>
                          </m:rPr>
                          <a:rPr lang="en-US" sz="3600" dirty="0"/>
                          <m:t> + </m:t>
                        </m:r>
                        <m:r>
                          <m:rPr>
                            <m:nor/>
                          </m:rPr>
                          <a:rPr lang="el-GR" sz="3600" dirty="0"/>
                          <m:t>ω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600" baseline="30000" dirty="0"/>
                          <m:t>2</m:t>
                        </m:r>
                      </m:den>
                    </m:f>
                  </m:oMath>
                </a14:m>
                <a:r>
                  <a:rPr lang="en-IN" sz="3600" dirty="0"/>
                  <a:t> </a:t>
                </a:r>
              </a:p>
              <a:p>
                <a:pPr marL="0" indent="0">
                  <a:buNone/>
                </a:pPr>
                <a:endParaRPr lang="en-US" sz="3600" b="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/>
                  <a:t>o</a:t>
                </a:r>
                <a:r>
                  <a:rPr lang="en-US" sz="3600" dirty="0"/>
                  <a:t>/V</a:t>
                </a:r>
                <a:r>
                  <a:rPr lang="en-US" sz="3600" baseline="-25000" dirty="0"/>
                  <a:t>in </a:t>
                </a:r>
                <a:r>
                  <a:rPr lang="en-US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A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F</m:t>
                        </m:r>
                        <m:r>
                          <m:rPr>
                            <m:nor/>
                          </m:rPr>
                          <a:rPr lang="en-US" sz="3600" baseline="-25000" dirty="0"/>
                          <m:t>  </m:t>
                        </m:r>
                      </m:num>
                      <m:den>
                        <m:f>
                          <m:f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chemeClr val="tx1"/>
                                </a:solidFill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  <m:r>
                              <m:rPr>
                                <m:nor/>
                              </m:rPr>
                              <a:rPr lang="en-US" sz="3600" baseline="-25000" dirty="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6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IN" sz="3600" dirty="0"/>
                          <m:t>+ 2</m:t>
                        </m:r>
                        <m: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3600" dirty="0">
                                <a:solidFill>
                                  <a:schemeClr val="tx1"/>
                                </a:solidFill>
                              </a:rPr>
                              <m:t>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  <m:r>
                              <m:rPr>
                                <m:nor/>
                              </m:rPr>
                              <a:rPr lang="en-US" sz="3600" baseline="-25000" dirty="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3600" dirty="0"/>
                          <m:t>+ </m:t>
                        </m:r>
                        <m:r>
                          <m:rPr>
                            <m:nor/>
                          </m:rPr>
                          <a:rPr lang="en-US" sz="3600" b="0" i="1" dirty="0" smtClean="0"/>
                          <m:t>1</m:t>
                        </m:r>
                      </m:den>
                    </m:f>
                  </m:oMath>
                </a14:m>
                <a:r>
                  <a:rPr lang="en-US" sz="3600" b="0" i="1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𝑝𝑢𝑡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baseline="-2500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3600" b="0" i="0" dirty="0" smtClean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l-GR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  <m:r>
                              <m:rPr>
                                <m:nor/>
                              </m:rPr>
                              <a:rPr lang="en-US" sz="3600" baseline="-25000" dirty="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3600" b="0" i="1" baseline="-2500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+1−</m:t>
                        </m:r>
                        <m:f>
                          <m:f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chemeClr val="tx1"/>
                                </a:solidFill>
                              </a:rPr>
                              <m:t>ω</m:t>
                            </m:r>
                            <m:r>
                              <m:rPr>
                                <m:nor/>
                              </m:rPr>
                              <a:rPr lang="en-US" sz="3600" baseline="-25000" dirty="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600" baseline="30000" dirty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den>
                        </m:f>
                        <m:r>
                          <a:rPr lang="en-US" sz="3600" b="0" i="1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den>
                    </m:f>
                  </m:oMath>
                </a14:m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  <m:r>
                      <a:rPr lang="en-US" sz="3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|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/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/>
                          <m:t>F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3600" i="1" dirty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IN" sz="3600" baseline="30000" dirty="0"/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3600" dirty="0"/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-25000" dirty="0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30000" dirty="0"/>
                                  <m:t>2</m:t>
                                </m:r>
                              </m:den>
                            </m:f>
                            <m:r>
                              <a:rPr lang="en-US" sz="36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  + </m:t>
                            </m:r>
                            <m:r>
                              <m:rPr>
                                <m:nor/>
                              </m:rPr>
                              <a:rPr lang="en-US" sz="36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2</m:t>
                            </m:r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3600" i="1" dirty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3600" dirty="0"/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-25000" dirty="0"/>
                                  <m:t>H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3600" i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 </m:t>
                            </m:r>
                          </m:e>
                        </m:rad>
                      </m:den>
                    </m:f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72B92-6F05-6B82-859D-26C463309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540"/>
                <a:ext cx="10515600" cy="4351338"/>
              </a:xfrm>
              <a:blipFill>
                <a:blip r:embed="rId2"/>
                <a:stretch>
                  <a:fillRect l="-1797" t="-140" b="-20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93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1CE03-A492-32F8-35D4-4E5ABC78B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115" y="41407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For 2</a:t>
                </a:r>
                <a:r>
                  <a:rPr lang="en-US" sz="3600" baseline="30000" dirty="0"/>
                  <a:t>nd</a:t>
                </a:r>
                <a:r>
                  <a:rPr lang="en-US" sz="3600" dirty="0"/>
                  <a:t> order Butterworth LP filter, damping factor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=0.707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r>
                  <a:rPr lang="en-IN" sz="3600" dirty="0"/>
                  <a:t>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3600" dirty="0">
                            <a:solidFill>
                              <a:schemeClr val="tx1"/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IN" sz="3600" baseline="-25000" dirty="0">
                            <a:solidFill>
                              <a:schemeClr val="tx1"/>
                            </a:solidFill>
                          </a:rPr>
                          <m:t>in</m:t>
                        </m:r>
                      </m:den>
                    </m:f>
                    <m:r>
                      <a:rPr lang="en-US" sz="3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|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600" dirty="0"/>
                          <m:t>A</m:t>
                        </m:r>
                        <m:r>
                          <m:rPr>
                            <m:nor/>
                          </m:rPr>
                          <a:rPr lang="en-IN" sz="3600" baseline="-25000" dirty="0"/>
                          <m:t>F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3600" i="1" dirty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IN" sz="3600" baseline="30000" dirty="0"/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3600" dirty="0"/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-25000" dirty="0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30000" dirty="0"/>
                                  <m:t>2</m:t>
                                </m:r>
                              </m:den>
                            </m:f>
                            <m:r>
                              <a:rPr lang="en-US" sz="36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  + </m:t>
                            </m:r>
                            <m:r>
                              <m:rPr>
                                <m:nor/>
                              </m:rPr>
                              <a:rPr lang="en-US" sz="36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600" b="0" i="1" dirty="0" smtClean="0"/>
                              <m:t>1.414</m:t>
                            </m:r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3600" i="1" dirty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sz="3600" dirty="0"/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3600" baseline="-25000" dirty="0"/>
                                  <m:t>H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3600" i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36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IN" sz="3600" dirty="0"/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1CE03-A492-32F8-35D4-4E5ABC78B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15" y="414076"/>
                <a:ext cx="10515600" cy="4351338"/>
              </a:xfrm>
              <a:blipFill>
                <a:blip r:embed="rId2"/>
                <a:stretch>
                  <a:fillRect l="-162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0CED5147-4C82-9061-45E0-90885E9F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/>
          <a:stretch/>
        </p:blipFill>
        <p:spPr bwMode="auto">
          <a:xfrm>
            <a:off x="838200" y="4382294"/>
            <a:ext cx="10574211" cy="18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71531-803D-9502-99DD-25D254713499}"/>
              </a:ext>
            </a:extLst>
          </p:cNvPr>
          <p:cNvSpPr txBox="1"/>
          <p:nvPr/>
        </p:nvSpPr>
        <p:spPr>
          <a:xfrm>
            <a:off x="838200" y="3886200"/>
            <a:ext cx="3790950" cy="2476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7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4654-89CF-C400-C88D-DCDA936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E495-874A-72FB-E3BE-ED650617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At the 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dirty="0">
                <a:effectLst/>
              </a:rPr>
              <a:t>, the gain is 0.707 A</a:t>
            </a:r>
            <a:r>
              <a:rPr lang="en-US" sz="3600" b="0" i="0" baseline="-25000" dirty="0">
                <a:effectLst/>
              </a:rPr>
              <a:t>F</a:t>
            </a:r>
            <a:r>
              <a:rPr lang="en-US" sz="3600" b="0" i="0" dirty="0">
                <a:effectLst/>
              </a:rPr>
              <a:t> </a:t>
            </a:r>
            <a:r>
              <a:rPr lang="en-US" sz="3600" b="0" i="0" dirty="0" err="1">
                <a:effectLst/>
              </a:rPr>
              <a:t>i,e</a:t>
            </a:r>
            <a:r>
              <a:rPr lang="en-US" sz="3600" b="0" i="0" dirty="0">
                <a:effectLst/>
              </a:rPr>
              <a:t>. 3 dB down from its 0 Hz level. </a:t>
            </a:r>
          </a:p>
          <a:p>
            <a:pPr algn="just"/>
            <a:r>
              <a:rPr lang="en-US" sz="3600" b="0" i="0" dirty="0">
                <a:effectLst/>
              </a:rPr>
              <a:t>After,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dirty="0">
                <a:effectLst/>
              </a:rPr>
              <a:t> ( f &gt;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baseline="-25000" dirty="0">
                <a:effectLst/>
              </a:rPr>
              <a:t> </a:t>
            </a:r>
            <a:r>
              <a:rPr lang="en-US" sz="3600" b="0" i="0" dirty="0">
                <a:effectLst/>
              </a:rPr>
              <a:t>), the gain rolls off at a frequency rate of 40 dB/decade,. </a:t>
            </a:r>
          </a:p>
          <a:p>
            <a:pPr algn="just"/>
            <a:r>
              <a:rPr lang="en-US" sz="3600" b="0" i="0" dirty="0">
                <a:effectLst/>
              </a:rPr>
              <a:t>Hence, the slope of the response after </a:t>
            </a:r>
            <a:r>
              <a:rPr lang="en-US" sz="3600" b="0" i="0" dirty="0" err="1">
                <a:effectLst/>
              </a:rPr>
              <a:t>f</a:t>
            </a:r>
            <a:r>
              <a:rPr lang="en-US" sz="3600" b="0" i="0" baseline="-25000" dirty="0" err="1">
                <a:effectLst/>
              </a:rPr>
              <a:t>H</a:t>
            </a:r>
            <a:r>
              <a:rPr lang="en-US" sz="3600" b="0" i="0" dirty="0">
                <a:effectLst/>
              </a:rPr>
              <a:t> is – 40 dB/decade.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0860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58F7-A2BA-FA22-BA57-DA4AEE9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FF0000"/>
                </a:solidFill>
                <a:effectLst/>
                <a:latin typeface="+mn-lt"/>
              </a:rPr>
              <a:t>Filter Design steps:</a:t>
            </a:r>
            <a:br>
              <a:rPr lang="en-IN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10D4E-797C-971F-9B6B-C540D8FC9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175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Except for having twice the roll off rate in the stop band, </a:t>
                </a:r>
                <a:r>
                  <a:rPr lang="en-US" sz="3600" dirty="0" err="1"/>
                  <a:t>freq</a:t>
                </a:r>
                <a:r>
                  <a:rPr lang="en-US" sz="3600" dirty="0"/>
                  <a:t> response of 2</a:t>
                </a:r>
                <a:r>
                  <a:rPr lang="en-US" sz="3600" baseline="30000" dirty="0"/>
                  <a:t>nd</a:t>
                </a:r>
                <a:r>
                  <a:rPr lang="en-US" sz="3600" dirty="0"/>
                  <a:t> order LPF is identical to first order type.</a:t>
                </a:r>
              </a:p>
              <a:p>
                <a:pPr algn="just"/>
                <a:r>
                  <a:rPr lang="en-US" sz="3600" dirty="0"/>
                  <a:t>Design steps are identical</a:t>
                </a:r>
              </a:p>
              <a:p>
                <a:pPr marL="0" indent="0" algn="just" fontAlgn="base">
                  <a:buNone/>
                </a:pPr>
                <a:r>
                  <a:rPr lang="en-US" sz="3600" b="0" i="0" dirty="0">
                    <a:effectLst/>
                  </a:rPr>
                  <a:t>1) Choose the cut-off frequency </a:t>
                </a:r>
                <a:r>
                  <a:rPr lang="en-US" sz="3600" b="0" i="0" dirty="0" err="1">
                    <a:effectLst/>
                  </a:rPr>
                  <a:t>f</a:t>
                </a:r>
                <a:r>
                  <a:rPr lang="en-US" sz="3600" b="0" i="0" baseline="-25000" dirty="0" err="1">
                    <a:effectLst/>
                  </a:rPr>
                  <a:t>H</a:t>
                </a:r>
                <a:r>
                  <a:rPr lang="en-US" sz="3600" b="0" i="0" dirty="0">
                    <a:effectLst/>
                  </a:rPr>
                  <a:t>,</a:t>
                </a:r>
              </a:p>
              <a:p>
                <a:pPr marL="0" indent="0" algn="just" fontAlgn="base">
                  <a:buNone/>
                </a:pPr>
                <a:r>
                  <a:rPr lang="en-US" sz="3600" b="0" i="0" dirty="0">
                    <a:effectLst/>
                  </a:rPr>
                  <a:t>2) The design can be simplified by selecting 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R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 = R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3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 = R and C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2 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= C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3 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= C and choose a value of C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 1 </a:t>
                </a:r>
                <a:r>
                  <a:rPr lang="en-US" sz="3600" b="0" i="0" dirty="0" err="1">
                    <a:solidFill>
                      <a:srgbClr val="0070C0"/>
                    </a:solidFill>
                    <a:effectLst/>
                  </a:rPr>
                  <a:t>μF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.</a:t>
                </a:r>
                <a:endParaRPr lang="en-US" sz="3600" b="0" i="0" dirty="0">
                  <a:effectLst/>
                </a:endParaRPr>
              </a:p>
              <a:p>
                <a:pPr marL="0" indent="0" algn="just" fontAlgn="base">
                  <a:buNone/>
                </a:pPr>
                <a:r>
                  <a:rPr lang="en-US" sz="3600" b="0" i="0" dirty="0">
                    <a:effectLst/>
                  </a:rPr>
                  <a:t>3) Calculate the value of R from the equation,</a:t>
                </a:r>
              </a:p>
              <a:p>
                <a:pPr marL="0" indent="0" algn="just">
                  <a:buNone/>
                </a:pPr>
                <a:br>
                  <a:rPr lang="en-US" sz="3600" b="0" i="0" u="none" strike="noStrike" dirty="0"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</a:b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10D4E-797C-971F-9B6B-C540D8FC9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175" y="1253331"/>
                <a:ext cx="10515600" cy="4351338"/>
              </a:xfrm>
              <a:blipFill>
                <a:blip r:embed="rId3"/>
                <a:stretch>
                  <a:fillRect l="-1797" t="-3506" r="-1739" b="-10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AD1293-C8E8-916E-51B1-D0399628D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03"/>
          <a:stretch/>
        </p:blipFill>
        <p:spPr>
          <a:xfrm>
            <a:off x="9362397" y="5029199"/>
            <a:ext cx="242955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7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572E2-7ADD-7113-819F-ED5353BC5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9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b="0" i="0" dirty="0">
                    <a:effectLst/>
                  </a:rPr>
                  <a:t>4) As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R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2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 = R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3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 = R </a:t>
                </a:r>
                <a:r>
                  <a:rPr lang="en-US" sz="3600" b="0" i="0" dirty="0">
                    <a:effectLst/>
                  </a:rPr>
                  <a:t>and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C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2 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= C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3 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= C</a:t>
                </a:r>
                <a:r>
                  <a:rPr lang="en-US" sz="3600" b="0" i="0" dirty="0">
                    <a:effectLst/>
                  </a:rPr>
                  <a:t>, the pass band voltage gain 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A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F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 = (1 + R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f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/R</a:t>
                </a:r>
                <a:r>
                  <a:rPr lang="en-US" sz="3600" b="0" i="0" baseline="-25000" dirty="0">
                    <a:solidFill>
                      <a:srgbClr val="0070C0"/>
                    </a:solidFill>
                    <a:effectLst/>
                  </a:rPr>
                  <a:t>1</a:t>
                </a:r>
                <a:r>
                  <a:rPr lang="en-US" sz="3600" b="0" i="0" dirty="0">
                    <a:solidFill>
                      <a:srgbClr val="0070C0"/>
                    </a:solidFill>
                    <a:effectLst/>
                  </a:rPr>
                  <a:t>) of the second order LPF has to be equal to 1.586.          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A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F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=1.586</a:t>
                </a:r>
              </a:p>
              <a:p>
                <a:pPr marL="0" indent="0" algn="ctr">
                  <a:buNone/>
                </a:pP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So R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F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= 0.586 R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1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70C0"/>
                    </a:solidFill>
                  </a:rPr>
                  <a:t>This gain is necessary to guarantee Butterworth response.</a:t>
                </a:r>
              </a:p>
              <a:p>
                <a:pPr marL="0" indent="0" algn="just">
                  <a:buNone/>
                </a:pPr>
                <a:endParaRPr lang="en-US" sz="3600" b="0" i="0" dirty="0">
                  <a:solidFill>
                    <a:srgbClr val="0070C0"/>
                  </a:solidFill>
                  <a:effectLst/>
                </a:endParaRPr>
              </a:p>
              <a:p>
                <a:pPr marL="0" indent="0" algn="r">
                  <a:buNone/>
                </a:pPr>
                <a:r>
                  <a:rPr lang="en-US" sz="3000" dirty="0"/>
                  <a:t>{ comparing </a:t>
                </a:r>
                <a:r>
                  <a:rPr lang="en-US" sz="3000" dirty="0" err="1"/>
                  <a:t>eqns</a:t>
                </a:r>
                <a:r>
                  <a:rPr lang="en-US" sz="3000" dirty="0"/>
                  <a:t> we have </a:t>
                </a:r>
              </a:p>
              <a:p>
                <a:pPr marL="0" indent="0" algn="r">
                  <a:buNone/>
                </a:pPr>
                <a:r>
                  <a:rPr lang="en-US" sz="3000" dirty="0"/>
                  <a:t>2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=3−</m:t>
                    </m:r>
                    <m:r>
                      <m:rPr>
                        <m:nor/>
                      </m:rPr>
                      <a:rPr lang="en-US" sz="3000" dirty="0" smtClean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3000" baseline="-25000" dirty="0" smtClean="0">
                        <a:solidFill>
                          <a:schemeClr val="tx1"/>
                        </a:solidFill>
                      </a:rPr>
                      <m:t>F</m:t>
                    </m:r>
                  </m:oMath>
                </a14:m>
                <a:r>
                  <a:rPr lang="en-US" sz="3000" b="0" i="0" dirty="0">
                    <a:effectLst/>
                  </a:rPr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0" i="0" dirty="0">
                    <a:effectLst/>
                  </a:rPr>
                  <a:t>0.707 , hence we get  A</a:t>
                </a:r>
                <a:r>
                  <a:rPr lang="en-US" sz="3000" b="0" i="0" baseline="-25000" dirty="0">
                    <a:effectLst/>
                  </a:rPr>
                  <a:t>F</a:t>
                </a:r>
                <a:r>
                  <a:rPr lang="en-US" sz="3000" b="0" i="0" dirty="0">
                    <a:effectLst/>
                  </a:rPr>
                  <a:t> = 1.586 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572E2-7ADD-7113-819F-ED5353BC5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900"/>
                <a:ext cx="10515600" cy="4351338"/>
              </a:xfrm>
              <a:blipFill>
                <a:blip r:embed="rId2"/>
                <a:stretch>
                  <a:fillRect l="-1797" t="-3501" r="-2145" b="-31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66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ECB8-EE33-5A4E-C875-1253D97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9C09-FF53-B772-BBD3-E095D4FC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0" i="0" dirty="0">
                <a:effectLst/>
              </a:rPr>
              <a:t>Hence, choose a value of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R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1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≤ 100 </a:t>
            </a:r>
            <a:r>
              <a:rPr lang="en-US" sz="3600" b="0" i="0" dirty="0" err="1">
                <a:solidFill>
                  <a:srgbClr val="FF0000"/>
                </a:solidFill>
                <a:effectLst/>
              </a:rPr>
              <a:t>kΩ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0" i="0" dirty="0">
                <a:effectLst/>
              </a:rPr>
              <a:t>and calculate the corresponding value of R</a:t>
            </a:r>
            <a:r>
              <a:rPr lang="en-US" sz="3600" baseline="-25000" dirty="0"/>
              <a:t>F</a:t>
            </a:r>
            <a:r>
              <a:rPr lang="en-US" sz="3600" b="0" i="0" dirty="0">
                <a:effectLst/>
              </a:rPr>
              <a:t>.</a:t>
            </a:r>
            <a:endParaRPr lang="en-US" sz="3600" dirty="0"/>
          </a:p>
          <a:p>
            <a:pPr algn="just"/>
            <a:r>
              <a:rPr lang="en-US" sz="3600" b="0" i="0" dirty="0">
                <a:effectLst/>
              </a:rPr>
              <a:t>The frequency scaling method for first order filter is equally applicable to the Second Order Low Pass Butterworth Filter.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051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0B41-8C0D-55A1-3839-DF69A85E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NUMERICALS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4C9A2-6EAD-7B17-9B63-8B3359C3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a) Design a 2</a:t>
            </a:r>
            <a:r>
              <a:rPr lang="en-US" sz="3600" baseline="30000" dirty="0">
                <a:solidFill>
                  <a:srgbClr val="FF0000"/>
                </a:solidFill>
              </a:rPr>
              <a:t>nd</a:t>
            </a:r>
            <a:r>
              <a:rPr lang="en-US" sz="3600" dirty="0">
                <a:solidFill>
                  <a:srgbClr val="FF0000"/>
                </a:solidFill>
              </a:rPr>
              <a:t> order LPF with cut off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of 1 KHZ.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     b) Also plot the </a:t>
            </a:r>
            <a:r>
              <a:rPr lang="en-US" sz="3600" dirty="0" err="1">
                <a:solidFill>
                  <a:srgbClr val="FF0000"/>
                </a:solidFill>
              </a:rPr>
              <a:t>freq</a:t>
            </a:r>
            <a:r>
              <a:rPr lang="en-US" sz="3600" dirty="0">
                <a:solidFill>
                  <a:srgbClr val="FF0000"/>
                </a:solidFill>
              </a:rPr>
              <a:t> response of LPF.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69585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B660E-45FA-32C6-D36E-68119241F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26"/>
          <a:stretch/>
        </p:blipFill>
        <p:spPr>
          <a:xfrm>
            <a:off x="1051321" y="261838"/>
            <a:ext cx="10089357" cy="63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5E8E-E59E-9722-9FF0-BEDDB32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Times New Roman" panose="02020603050405020304" pitchFamily="18" charset="0"/>
              </a:rPr>
              <a:t>Active filters offer the following advantages over passive filters:</a:t>
            </a:r>
            <a:b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1F8B57-3272-E820-DB81-5FF1019A3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353" y="1875102"/>
            <a:ext cx="10351009" cy="4714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Gain and Frequency adjustment flexibility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en-US" sz="3600" dirty="0">
                <a:latin typeface="+mn-lt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Since the op-amp is capable of providing gain, the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/p signal is not attenuated as it is in a passive filter. [Active filter is easier to tune or adjust].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cs typeface="Times New Roman" panose="02020603050405020304" pitchFamily="18" charset="0"/>
              </a:rPr>
              <a:t>No loading problem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  <a:r>
              <a:rPr lang="en-US" altLang="en-US" sz="3600" dirty="0">
                <a:latin typeface="+mn-lt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Because of the high input resistance and low o/p resistance of the op-amp, the active filter does not cause loading of the source or load.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33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308AE-CE65-6D7B-E7E2-BBA019BE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637" y="358774"/>
            <a:ext cx="10022038" cy="6285863"/>
          </a:xfrm>
        </p:spPr>
      </p:pic>
    </p:spTree>
    <p:extLst>
      <p:ext uri="{BB962C8B-B14F-4D97-AF65-F5344CB8AC3E}">
        <p14:creationId xmlns:p14="http://schemas.microsoft.com/office/powerpoint/2010/main" val="263171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B72DC-76FB-1BAA-B418-F23E6FB5A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85" t="3940" r="4657" b="6966"/>
          <a:stretch/>
        </p:blipFill>
        <p:spPr>
          <a:xfrm>
            <a:off x="1676400" y="257175"/>
            <a:ext cx="8324850" cy="6228520"/>
          </a:xfrm>
        </p:spPr>
      </p:pic>
    </p:spTree>
    <p:extLst>
      <p:ext uri="{BB962C8B-B14F-4D97-AF65-F5344CB8AC3E}">
        <p14:creationId xmlns:p14="http://schemas.microsoft.com/office/powerpoint/2010/main" val="130077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A0D2-E202-85F9-F298-368313C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9151-A7FC-2105-1C34-DF4F8824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Cost: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Active filters are more economical than passive filter. This is because of the variety of cheaper op-amps and the absence of inductors.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561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396319-7B18-8358-2890-3A8D0371E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552" y="659643"/>
            <a:ext cx="100313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The most commonly used filters are these: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1.        Low pass Filters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2.        High pass Filters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3.        Band pass filters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4.        Band –reject filters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5.        All pass filters.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59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005-AE2B-480A-1116-E2FDBB0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Frequency response of the active filters: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264A4-AF36-4F05-4653-C9AAF13B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0" t="1765" r="9936" b="6191"/>
          <a:stretch/>
        </p:blipFill>
        <p:spPr>
          <a:xfrm>
            <a:off x="2556769" y="1091953"/>
            <a:ext cx="6729274" cy="5539666"/>
          </a:xfrm>
        </p:spPr>
      </p:pic>
    </p:spTree>
    <p:extLst>
      <p:ext uri="{BB962C8B-B14F-4D97-AF65-F5344CB8AC3E}">
        <p14:creationId xmlns:p14="http://schemas.microsoft.com/office/powerpoint/2010/main" val="117005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A231-5E8E-95DA-365D-2E26BCCF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09" y="2380356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Each of these uses op amp as active element and R and C as passive elements.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01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1857</Words>
  <Application>Microsoft Office PowerPoint</Application>
  <PresentationFormat>Widescreen</PresentationFormat>
  <Paragraphs>165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Office Theme</vt:lpstr>
      <vt:lpstr>ACTIVE FILTERS</vt:lpstr>
      <vt:lpstr>PowerPoint Presentation</vt:lpstr>
      <vt:lpstr>PowerPoint Presentation</vt:lpstr>
      <vt:lpstr>3. Audio (AF)/ radio (RF) freq : </vt:lpstr>
      <vt:lpstr>Active filters offer the following advantages over passive filters: </vt:lpstr>
      <vt:lpstr>PowerPoint Presentation</vt:lpstr>
      <vt:lpstr>PowerPoint Presentation</vt:lpstr>
      <vt:lpstr>Frequency response of the active filters: </vt:lpstr>
      <vt:lpstr>Each of these uses op amp as active element and R and C as passive elements.</vt:lpstr>
      <vt:lpstr>PowerPoint Presentation</vt:lpstr>
      <vt:lpstr>PowerPoint Presentation</vt:lpstr>
      <vt:lpstr>PowerPoint Presentation</vt:lpstr>
      <vt:lpstr>FIRST ORDER LOW PASS BUTTERWORTH FILTER</vt:lpstr>
      <vt:lpstr>FIRST ORDER LOW PASS BUTTERWORTH FILTER </vt:lpstr>
      <vt:lpstr>PowerPoint Presentation</vt:lpstr>
      <vt:lpstr>Overall gain V0/Vin  = (1+Rf/R1)/(1+j2πfRC) </vt:lpstr>
      <vt:lpstr>PowerPoint Presentation</vt:lpstr>
      <vt:lpstr>PowerPoint Presentation</vt:lpstr>
      <vt:lpstr>PowerPoint Presentation</vt:lpstr>
      <vt:lpstr>PowerPoint Presentation</vt:lpstr>
      <vt:lpstr>Steps in Filter design: </vt:lpstr>
      <vt:lpstr>Frequency scaling</vt:lpstr>
      <vt:lpstr>NUMERICALS</vt:lpstr>
      <vt:lpstr>PowerPoint Presentation</vt:lpstr>
      <vt:lpstr>PowerPoint Presentation</vt:lpstr>
      <vt:lpstr>PowerPoint Presentation</vt:lpstr>
      <vt:lpstr>SECOND ORDER LOW PASS BUTTERWORTH FILTER </vt:lpstr>
      <vt:lpstr>Second order LP Butterworth filter: </vt:lpstr>
      <vt:lpstr>PowerPoint Presentation</vt:lpstr>
      <vt:lpstr>Analysis of the Filter Circuit: </vt:lpstr>
      <vt:lpstr>PowerPoint Presentation</vt:lpstr>
      <vt:lpstr>Substituting V1 in (2) and solving for VA, we get</vt:lpstr>
      <vt:lpstr>Now, for op-amp in noninverting configuration,  V0 = AF VA   where AF = 1+ RF/R1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Replacing s by jω, the transfer function can be written in the frequency domain and hence, finally, can be expressed in the polar form as,</vt:lpstr>
      <vt:lpstr>When R2 = R3  and C2 = C3 , ωH2 =  1/R2C2   </vt:lpstr>
      <vt:lpstr>PowerPoint Presentation</vt:lpstr>
      <vt:lpstr>PowerPoint Presentation</vt:lpstr>
      <vt:lpstr>Filter Design steps: </vt:lpstr>
      <vt:lpstr>PowerPoint Presentation</vt:lpstr>
      <vt:lpstr>PowerPoint Presentation</vt:lpstr>
      <vt:lpstr>NUMERICALS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R</dc:creator>
  <cp:lastModifiedBy>S R</cp:lastModifiedBy>
  <cp:revision>3</cp:revision>
  <dcterms:created xsi:type="dcterms:W3CDTF">2023-11-03T14:14:46Z</dcterms:created>
  <dcterms:modified xsi:type="dcterms:W3CDTF">2023-11-03T15:10:29Z</dcterms:modified>
</cp:coreProperties>
</file>