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7" r:id="rId10"/>
    <p:sldId id="265" r:id="rId11"/>
    <p:sldId id="266" r:id="rId12"/>
    <p:sldId id="271" r:id="rId13"/>
    <p:sldId id="272" r:id="rId14"/>
    <p:sldId id="268" r:id="rId15"/>
    <p:sldId id="273" r:id="rId16"/>
    <p:sldId id="269" r:id="rId17"/>
    <p:sldId id="274" r:id="rId18"/>
    <p:sldId id="270" r:id="rId19"/>
    <p:sldId id="275" r:id="rId20"/>
    <p:sldId id="276" r:id="rId21"/>
    <p:sldId id="281" r:id="rId22"/>
    <p:sldId id="282" r:id="rId23"/>
    <p:sldId id="278" r:id="rId24"/>
    <p:sldId id="280" r:id="rId25"/>
    <p:sldId id="283" r:id="rId26"/>
    <p:sldId id="284" r:id="rId27"/>
    <p:sldId id="285" r:id="rId28"/>
    <p:sldId id="286" r:id="rId29"/>
    <p:sldId id="287" r:id="rId30"/>
    <p:sldId id="289" r:id="rId31"/>
    <p:sldId id="288" r:id="rId32"/>
    <p:sldId id="290" r:id="rId33"/>
    <p:sldId id="297" r:id="rId34"/>
    <p:sldId id="292" r:id="rId35"/>
    <p:sldId id="293" r:id="rId36"/>
    <p:sldId id="294" r:id="rId37"/>
    <p:sldId id="295" r:id="rId38"/>
    <p:sldId id="296" r:id="rId39"/>
    <p:sldId id="300" r:id="rId40"/>
    <p:sldId id="298" r:id="rId41"/>
    <p:sldId id="299" r:id="rId42"/>
    <p:sldId id="301" r:id="rId43"/>
    <p:sldId id="32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Qa9jEmdTf2EN7xHG2ZQwQg==" hashData="4m7Tpvq+ujppyXhUfzG8vlrC9wlAEkhzvnhZ3CDpM7SOU+f4IPazcUiVDPYO8gNLZi0rj8gNxQ4bxtCMOy2GuQ=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74A4-7E10-3E56-868B-AE8818C15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EC0C4-3B41-5B43-D2C4-EBB2112BA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EDC22-0147-3B3B-504E-7A677460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F7EAC7-F2D1-4664-81B9-8461D71D29D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651F9-A55D-E46D-31D9-A6518F170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CE7B1-8C92-412A-5077-A7CC8341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6AE7D-F889-448F-AB33-9338118C9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52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0A00-693D-4282-F8D7-BF4AF6B46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DE6B9-30FF-1BDD-6BBA-C262B2246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9B44B-C6FC-8AC3-7169-A63E2121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F7EAC7-F2D1-4664-81B9-8461D71D29D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3E00F-0512-25B2-F065-310A891A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B4B63-503E-8FB4-6EA0-B5E56124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6AE7D-F889-448F-AB33-9338118C9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9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2BD76F-5D0E-EB88-4C09-FA63FE6C4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659F5-2E38-A021-7219-FF1C74517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F1A91-B435-42E1-AC91-37320E16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F7EAC7-F2D1-4664-81B9-8461D71D29D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B2442-F336-6542-4DCF-6817899F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73D79-CD26-C27F-93F0-E0B64C0D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6AE7D-F889-448F-AB33-9338118C9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79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AFFE2-3B61-B2BD-9C8D-F7700AB73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308F5-F23D-07C7-6287-9ADD43AA9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9ECC1-F42B-D5F1-812F-C9291B8E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F7EAC7-F2D1-4664-81B9-8461D71D29D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D0F30-89C3-D603-A14B-109C2248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A659A-4E0D-2B44-D885-F0457A8F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6AE7D-F889-448F-AB33-9338118C9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31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BC89-82D7-3BE0-8FAA-BBB1112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C1C77-621C-327F-0C71-3D90EA12C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521F5-35F7-7263-2177-7A3164DC94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F7EAC7-F2D1-4664-81B9-8461D71D29D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61097-30F4-4D59-6AF4-A6405F0E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054BE-DB9C-8113-6830-BACFD2D2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6AE7D-F889-448F-AB33-9338118C9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13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E9BF8-3104-9F75-7F29-9AB8A5061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07F50-891D-18B0-1E5F-0A0B709FF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9522E-5690-82EB-E93E-CAAAF3FBE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ACD23-A5DD-5D97-73C3-4270C3C72F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F7EAC7-F2D1-4664-81B9-8461D71D29D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9291E-A816-B05F-E74B-1D3B2AFA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ED154-2DE5-69CB-94AB-82BDF235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6AE7D-F889-448F-AB33-9338118C9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57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13E6-382E-2B2F-23A4-D309FE31D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B92CC-08BE-4FE6-2361-A551CB125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EAA3C-E6D4-FE73-F7E0-73DA524C8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E1440-71A4-CCEF-0103-E51A25477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30B4E-1A6F-FE60-FBC7-3C5B646CA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E16D63-FF9D-670B-1EF8-2CD68DCA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F7EAC7-F2D1-4664-81B9-8461D71D29D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73896-22AC-10EA-6601-FC32C09B9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197533-AEF9-CA3A-00EE-B7DEDF21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6AE7D-F889-448F-AB33-9338118C9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54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006B-B0F4-FBB4-9976-0E63B884C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506621-B5E4-FACA-DA80-FBE3BC8C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F7EAC7-F2D1-4664-81B9-8461D71D29D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E4AB6-5F47-4EDE-9B16-F80362EA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FB95E-01B4-757B-861A-EBB6A928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6AE7D-F889-448F-AB33-9338118C9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3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B67278-8316-7E40-7714-A519B238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F7EAC7-F2D1-4664-81B9-8461D71D29D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9C7BEC-39A8-EC17-1BBF-5FB84FD0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701DD-71D6-BDF6-EED9-11BE8A53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6AE7D-F889-448F-AB33-9338118C9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1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541CD-9DC3-0666-8358-6AE55ECB3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162E2-BC6D-2ED3-C624-472051CA8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730A3-A571-F18A-69D8-76591A473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C4A30-0D72-FAEF-49A5-BE820E2B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F7EAC7-F2D1-4664-81B9-8461D71D29D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E7C17-0F11-B1D1-55E8-ECF475A3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B8211-35D0-0E09-AC66-286842C4C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6AE7D-F889-448F-AB33-9338118C9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83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6F85B-6907-6555-742C-6C3D864F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5F78D-2072-0F0D-6CC1-01F05207E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83BBB-E10E-D8DF-5F4F-16608BB98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7C75E-DD29-A3F4-9550-820ECA80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F7EAC7-F2D1-4664-81B9-8461D71D29D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F16AD-6044-F951-7821-CA77DD32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9A5CF-6644-D543-7E0E-23E56A06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6AE7D-F889-448F-AB33-9338118C9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43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A8ADEB-B94C-7EC0-2A51-2526DBD6049C}"/>
              </a:ext>
            </a:extLst>
          </p:cNvPr>
          <p:cNvSpPr txBox="1"/>
          <p:nvPr userDrawn="1"/>
        </p:nvSpPr>
        <p:spPr>
          <a:xfrm rot="20075545">
            <a:off x="395654" y="2866293"/>
            <a:ext cx="117816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2">
                    <a:lumMod val="90000"/>
                  </a:schemeClr>
                </a:solidFill>
              </a:rPr>
              <a:t>PREPARED BY RINJU RAVINDRAN, ADHOC ASST. PROFESSOR-ECE, GCEK</a:t>
            </a:r>
            <a:endParaRPr lang="en-IN" sz="30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63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05B38-C15F-0DC1-576D-55A45C9C2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9410" y="2001252"/>
            <a:ext cx="9144000" cy="238760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OP-AMP OSCILLATORS AND MULTIVIBRATORS</a:t>
            </a:r>
          </a:p>
        </p:txBody>
      </p:sp>
    </p:spTree>
    <p:extLst>
      <p:ext uri="{BB962C8B-B14F-4D97-AF65-F5344CB8AC3E}">
        <p14:creationId xmlns:p14="http://schemas.microsoft.com/office/powerpoint/2010/main" val="266781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995460-A2F4-3F13-D84E-DD448898B3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93974"/>
                <a:ext cx="10515600" cy="6066623"/>
              </a:xfrm>
            </p:spPr>
            <p:txBody>
              <a:bodyPr>
                <a:normAutofit fontScale="92500"/>
              </a:bodyPr>
              <a:lstStyle/>
              <a:p>
                <a:pPr algn="just"/>
                <a:r>
                  <a:rPr lang="en-US" sz="3600" dirty="0"/>
                  <a:t>Ckt thus provides o/p at </a:t>
                </a:r>
                <a:r>
                  <a:rPr lang="en-US" sz="3600" dirty="0" err="1"/>
                  <a:t>freq</a:t>
                </a:r>
                <a:r>
                  <a:rPr lang="en-US" sz="3600" dirty="0"/>
                  <a:t> f</a:t>
                </a:r>
                <a:r>
                  <a:rPr lang="en-US" sz="3600" baseline="-25000" dirty="0"/>
                  <a:t>0</a:t>
                </a:r>
                <a:r>
                  <a:rPr lang="en-US" sz="3600" dirty="0"/>
                  <a:t> where the </a:t>
                </a:r>
                <a:r>
                  <a:rPr lang="en-US" sz="3600" dirty="0" err="1"/>
                  <a:t>ckt</a:t>
                </a:r>
                <a:r>
                  <a:rPr lang="en-US" sz="3600" dirty="0"/>
                  <a:t> components meets the condition </a:t>
                </a:r>
                <a:r>
                  <a:rPr lang="en-US" sz="3600" dirty="0">
                    <a:solidFill>
                      <a:srgbClr val="FF0000"/>
                    </a:solidFill>
                  </a:rPr>
                  <a:t>Aβ =1 </a:t>
                </a:r>
                <a:r>
                  <a:rPr lang="en-US" sz="3600" dirty="0"/>
                  <a:t>.</a:t>
                </a:r>
              </a:p>
              <a:p>
                <a:pPr algn="just"/>
                <a:r>
                  <a:rPr lang="en-US" sz="3600" dirty="0"/>
                  <a:t>We can rewrite </a:t>
                </a:r>
                <a:r>
                  <a:rPr lang="en-US" sz="3600" dirty="0" err="1"/>
                  <a:t>eqn</a:t>
                </a:r>
                <a:r>
                  <a:rPr lang="en-US" sz="3600" dirty="0"/>
                  <a:t> as   </a:t>
                </a:r>
                <a:r>
                  <a:rPr lang="en-US" sz="3600" dirty="0">
                    <a:solidFill>
                      <a:srgbClr val="FF0000"/>
                    </a:solidFill>
                  </a:rPr>
                  <a:t>A(j</a:t>
                </a:r>
                <a:r>
                  <a:rPr lang="el-GR" sz="3600" dirty="0">
                    <a:solidFill>
                      <a:srgbClr val="FF0000"/>
                    </a:solidFill>
                  </a:rPr>
                  <a:t>ω</a:t>
                </a:r>
                <a:r>
                  <a:rPr lang="en-US" sz="3600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sz="3600" dirty="0">
                    <a:solidFill>
                      <a:srgbClr val="FF0000"/>
                    </a:solidFill>
                  </a:rPr>
                  <a:t>) β(j</a:t>
                </a:r>
                <a:r>
                  <a:rPr lang="el-GR" sz="3600" dirty="0">
                    <a:solidFill>
                      <a:srgbClr val="FF0000"/>
                    </a:solidFill>
                  </a:rPr>
                  <a:t>ω</a:t>
                </a:r>
                <a:r>
                  <a:rPr lang="en-US" sz="3600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sz="3600" dirty="0">
                    <a:solidFill>
                      <a:srgbClr val="FF0000"/>
                    </a:solidFill>
                  </a:rPr>
                  <a:t>) =1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sz="3600" baseline="30000" dirty="0">
                    <a:solidFill>
                      <a:srgbClr val="FF0000"/>
                    </a:solidFill>
                  </a:rPr>
                  <a:t>o </a:t>
                </a:r>
                <a:endParaRPr lang="en-IN" sz="3600" dirty="0">
                  <a:solidFill>
                    <a:srgbClr val="FF0000"/>
                  </a:solidFill>
                </a:endParaRPr>
              </a:p>
              <a:p>
                <a:pPr algn="just"/>
                <a:r>
                  <a:rPr lang="en-IN" sz="3600" dirty="0"/>
                  <a:t>There are 2 conditions (one on phase and other on magnitude) of the loop gain which needs to be satisfied simultaneously to achieve oscillations.</a:t>
                </a:r>
              </a:p>
              <a:p>
                <a:pPr algn="just"/>
                <a:r>
                  <a:rPr lang="en-IN" sz="3600" dirty="0"/>
                  <a:t>Total phase shift of the loop gain should be 0 or multiples of 2</a:t>
                </a:r>
                <a:r>
                  <a:rPr lang="el-GR" sz="3600" dirty="0"/>
                  <a:t>π</a:t>
                </a:r>
                <a:r>
                  <a:rPr lang="en-US" sz="3600" dirty="0"/>
                  <a:t> </a:t>
                </a:r>
              </a:p>
              <a:p>
                <a:pPr algn="just"/>
                <a:r>
                  <a:rPr lang="en-US" sz="3600" dirty="0"/>
                  <a:t>The magnitude of the loop gain should be equal to unity.</a:t>
                </a:r>
              </a:p>
              <a:p>
                <a:pPr marL="0" indent="0" algn="ctr">
                  <a:buNone/>
                </a:pPr>
                <a:r>
                  <a:rPr lang="en-US" sz="3600" b="1" dirty="0">
                    <a:solidFill>
                      <a:srgbClr val="FF0000"/>
                    </a:solidFill>
                  </a:rPr>
                  <a:t>|Aβ|=1 </a:t>
                </a:r>
              </a:p>
              <a:p>
                <a:pPr marL="0" indent="0" algn="ctr">
                  <a:buNone/>
                </a:pPr>
                <a:r>
                  <a:rPr lang="en-US" sz="3600" b="1" dirty="0">
                    <a:solidFill>
                      <a:srgbClr val="FF0000"/>
                    </a:solidFill>
                  </a:rPr>
                  <a:t>&lt; Aβ = 0</a:t>
                </a:r>
                <a:r>
                  <a:rPr lang="en-US" sz="3600" b="1" baseline="30000" dirty="0">
                    <a:solidFill>
                      <a:srgbClr val="FF0000"/>
                    </a:solidFill>
                  </a:rPr>
                  <a:t>o</a:t>
                </a:r>
                <a:r>
                  <a:rPr lang="en-US" sz="3600" b="1" dirty="0">
                    <a:solidFill>
                      <a:srgbClr val="FF0000"/>
                    </a:solidFill>
                  </a:rPr>
                  <a:t> or multiples of 2</a:t>
                </a:r>
                <a:r>
                  <a:rPr lang="el-GR" sz="3600" b="1" dirty="0">
                    <a:solidFill>
                      <a:srgbClr val="FF0000"/>
                    </a:solidFill>
                  </a:rPr>
                  <a:t>π</a:t>
                </a:r>
                <a:r>
                  <a:rPr lang="en-US" sz="3600" b="1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 algn="just">
                  <a:buNone/>
                </a:pPr>
                <a:endParaRPr lang="en-IN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995460-A2F4-3F13-D84E-DD448898B3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93974"/>
                <a:ext cx="10515600" cy="6066623"/>
              </a:xfrm>
              <a:blipFill>
                <a:blip r:embed="rId2"/>
                <a:stretch>
                  <a:fillRect l="-1391" t="-2211" r="-15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451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94F791-8967-E878-2944-2050BDD413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225" t="6500" r="3655"/>
          <a:stretch/>
        </p:blipFill>
        <p:spPr>
          <a:xfrm>
            <a:off x="6265031" y="2000264"/>
            <a:ext cx="5844112" cy="2996425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AE4642-D477-F715-B53D-E28022E10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0924" y="1127463"/>
            <a:ext cx="5655076" cy="5264459"/>
          </a:xfrm>
        </p:spPr>
        <p:txBody>
          <a:bodyPr>
            <a:noAutofit/>
          </a:bodyPr>
          <a:lstStyle/>
          <a:p>
            <a:pPr algn="just"/>
            <a:r>
              <a:rPr lang="en-US" sz="3000" dirty="0"/>
              <a:t>The condition </a:t>
            </a:r>
            <a:r>
              <a:rPr lang="en-US" sz="3000" b="1" dirty="0">
                <a:solidFill>
                  <a:srgbClr val="FF0000"/>
                </a:solidFill>
              </a:rPr>
              <a:t>|Aβ|=1 </a:t>
            </a:r>
            <a:r>
              <a:rPr lang="en-US" sz="3000" dirty="0"/>
              <a:t> is  usually difficult to maintain in the </a:t>
            </a:r>
            <a:r>
              <a:rPr lang="en-US" sz="3000" dirty="0" err="1"/>
              <a:t>ckt</a:t>
            </a:r>
            <a:r>
              <a:rPr lang="en-US" sz="3000" dirty="0"/>
              <a:t> as the values of A and </a:t>
            </a:r>
            <a:r>
              <a:rPr lang="el-GR" sz="3000" dirty="0"/>
              <a:t>β</a:t>
            </a:r>
            <a:r>
              <a:rPr lang="en-US" sz="3000" dirty="0"/>
              <a:t> vary due to temp variations, aging of components, change of supply voltage, etc.</a:t>
            </a:r>
          </a:p>
          <a:p>
            <a:pPr marL="0" indent="0" algn="just">
              <a:buNone/>
            </a:pPr>
            <a:endParaRPr lang="en-US" sz="3000" dirty="0"/>
          </a:p>
          <a:p>
            <a:pPr algn="just"/>
            <a:r>
              <a:rPr lang="en-US" sz="3000" dirty="0"/>
              <a:t> if </a:t>
            </a:r>
            <a:r>
              <a:rPr lang="en-US" sz="3000" b="1" dirty="0">
                <a:solidFill>
                  <a:srgbClr val="FF0000"/>
                </a:solidFill>
              </a:rPr>
              <a:t>|Aβ|&lt;1</a:t>
            </a:r>
            <a:r>
              <a:rPr lang="en-US" sz="3000" dirty="0"/>
              <a:t>, f/b s/g </a:t>
            </a:r>
            <a:r>
              <a:rPr lang="en-US" sz="3000" dirty="0" err="1"/>
              <a:t>V</a:t>
            </a:r>
            <a:r>
              <a:rPr lang="en-US" sz="3000" baseline="-25000" dirty="0" err="1"/>
              <a:t>f</a:t>
            </a:r>
            <a:r>
              <a:rPr lang="en-US" sz="3000" dirty="0"/>
              <a:t> goes on reducing in each f/b cycle and the </a:t>
            </a:r>
            <a:r>
              <a:rPr lang="en-US" sz="3000" dirty="0" err="1"/>
              <a:t>oscns</a:t>
            </a:r>
            <a:r>
              <a:rPr lang="en-US" sz="3000" dirty="0"/>
              <a:t> will die down eventually.</a:t>
            </a:r>
          </a:p>
        </p:txBody>
      </p:sp>
    </p:spTree>
    <p:extLst>
      <p:ext uri="{BB962C8B-B14F-4D97-AF65-F5344CB8AC3E}">
        <p14:creationId xmlns:p14="http://schemas.microsoft.com/office/powerpoint/2010/main" val="2594450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9F020D-5D10-1C71-06D4-667282C396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5550" t="1865" b="8875"/>
          <a:stretch/>
        </p:blipFill>
        <p:spPr>
          <a:xfrm>
            <a:off x="6271336" y="2123342"/>
            <a:ext cx="5828893" cy="2857031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163DC47-1A7D-30BF-B4B1-605DCEA0C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9065" y="1133167"/>
            <a:ext cx="5181600" cy="5081202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When </a:t>
            </a:r>
            <a:r>
              <a:rPr lang="en-US" sz="3600" b="1" dirty="0">
                <a:solidFill>
                  <a:srgbClr val="FF0000"/>
                </a:solidFill>
              </a:rPr>
              <a:t>|Aβ|</a:t>
            </a:r>
            <a:r>
              <a:rPr lang="en-IN" sz="3600" dirty="0"/>
              <a:t> &gt;1, </a:t>
            </a:r>
            <a:r>
              <a:rPr lang="en-IN" sz="3600" dirty="0" err="1"/>
              <a:t>oscn</a:t>
            </a:r>
            <a:r>
              <a:rPr lang="en-IN" sz="3600" dirty="0"/>
              <a:t> in the </a:t>
            </a:r>
            <a:r>
              <a:rPr lang="en-IN" sz="3600" dirty="0" err="1"/>
              <a:t>ckt</a:t>
            </a:r>
            <a:r>
              <a:rPr lang="en-IN" sz="3600" dirty="0"/>
              <a:t> will build up. </a:t>
            </a:r>
          </a:p>
          <a:p>
            <a:pPr algn="just"/>
            <a:endParaRPr lang="en-IN" sz="3600" dirty="0"/>
          </a:p>
          <a:p>
            <a:pPr algn="just"/>
            <a:r>
              <a:rPr lang="en-IN" sz="3600" dirty="0"/>
              <a:t>So in both cases we are not getting sustained </a:t>
            </a:r>
            <a:r>
              <a:rPr lang="en-IN" sz="3600" dirty="0" err="1"/>
              <a:t>oscns</a:t>
            </a:r>
            <a:r>
              <a:rPr lang="en-IN" sz="3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16338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3641-3E65-E824-0589-A0406C39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39163-895A-5D49-CD11-C3321F693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37" y="1825625"/>
            <a:ext cx="10732363" cy="4351338"/>
          </a:xfrm>
        </p:spPr>
        <p:txBody>
          <a:bodyPr/>
          <a:lstStyle/>
          <a:p>
            <a:pPr algn="just"/>
            <a:r>
              <a:rPr lang="en-IN" sz="3600" dirty="0"/>
              <a:t>In order to ensure sustained </a:t>
            </a:r>
            <a:r>
              <a:rPr lang="en-IN" sz="3600" dirty="0" err="1"/>
              <a:t>oscns</a:t>
            </a:r>
            <a:r>
              <a:rPr lang="en-IN" sz="3600" dirty="0"/>
              <a:t> </a:t>
            </a:r>
            <a:r>
              <a:rPr lang="en-IN" sz="3600" dirty="0" err="1"/>
              <a:t>inspite</a:t>
            </a:r>
            <a:r>
              <a:rPr lang="en-IN" sz="3600" dirty="0"/>
              <a:t> of variations, the </a:t>
            </a:r>
            <a:r>
              <a:rPr lang="en-IN" sz="3600" dirty="0" err="1"/>
              <a:t>ckt</a:t>
            </a:r>
            <a:r>
              <a:rPr lang="en-IN" sz="3600" dirty="0"/>
              <a:t> is designed so that </a:t>
            </a:r>
            <a:r>
              <a:rPr lang="en-US" sz="3600" b="1" dirty="0">
                <a:solidFill>
                  <a:srgbClr val="FF0000"/>
                </a:solidFill>
              </a:rPr>
              <a:t>|Aβ|</a:t>
            </a:r>
            <a:r>
              <a:rPr lang="en-IN" sz="3600" dirty="0"/>
              <a:t> is slightly &gt;1.</a:t>
            </a:r>
          </a:p>
          <a:p>
            <a:pPr algn="just"/>
            <a:r>
              <a:rPr lang="en-IN" sz="3600" dirty="0"/>
              <a:t>Now the o/p amp will go on increasing with every f/b cycle.</a:t>
            </a:r>
            <a:endParaRPr lang="en-US" sz="3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8740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BC9D9-30C2-8349-B760-944B52AD9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1628"/>
            <a:ext cx="10515600" cy="6182033"/>
          </a:xfrm>
        </p:spPr>
        <p:txBody>
          <a:bodyPr/>
          <a:lstStyle/>
          <a:p>
            <a:pPr algn="just"/>
            <a:r>
              <a:rPr lang="en-US" sz="3200" dirty="0"/>
              <a:t>The s/g however cannot go on increasing &amp; gets limited due to the non linearity of the device (</a:t>
            </a:r>
            <a:r>
              <a:rPr lang="en-US" sz="3200" dirty="0" err="1"/>
              <a:t>ie</a:t>
            </a:r>
            <a:r>
              <a:rPr lang="en-US" sz="3200" dirty="0"/>
              <a:t>, as transistor enters into saturation).</a:t>
            </a:r>
          </a:p>
          <a:p>
            <a:pPr algn="just"/>
            <a:r>
              <a:rPr lang="en-US" sz="3200" dirty="0"/>
              <a:t>It is the non linearity of the transistor </a:t>
            </a:r>
            <a:r>
              <a:rPr lang="en-US" sz="3200" dirty="0" err="1"/>
              <a:t>bcoz</a:t>
            </a:r>
            <a:r>
              <a:rPr lang="en-US" sz="3200" dirty="0"/>
              <a:t> of which the sustained </a:t>
            </a:r>
            <a:r>
              <a:rPr lang="en-US" sz="3200" dirty="0" err="1"/>
              <a:t>oscns</a:t>
            </a:r>
            <a:r>
              <a:rPr lang="en-US" sz="3200" dirty="0"/>
              <a:t> can be achieved.</a:t>
            </a:r>
          </a:p>
          <a:p>
            <a:pPr algn="just"/>
            <a:r>
              <a:rPr lang="en-US" sz="3200" dirty="0"/>
              <a:t>The value of </a:t>
            </a:r>
            <a:r>
              <a:rPr lang="en-US" sz="3200" b="1" dirty="0">
                <a:solidFill>
                  <a:srgbClr val="FF0000"/>
                </a:solidFill>
              </a:rPr>
              <a:t>|Aβ| </a:t>
            </a:r>
            <a:r>
              <a:rPr lang="en-US" sz="3200" dirty="0"/>
              <a:t>is usually kept greater by </a:t>
            </a:r>
            <a:r>
              <a:rPr lang="en-US" sz="3200" dirty="0" err="1"/>
              <a:t>abt</a:t>
            </a:r>
            <a:r>
              <a:rPr lang="en-US" sz="3200" dirty="0"/>
              <a:t> 1 to 5% to ensure that </a:t>
            </a:r>
            <a:r>
              <a:rPr lang="en-US" sz="3200" b="1" dirty="0">
                <a:solidFill>
                  <a:srgbClr val="FF0000"/>
                </a:solidFill>
              </a:rPr>
              <a:t>|Aβ|</a:t>
            </a:r>
            <a:r>
              <a:rPr lang="en-US" sz="3200" dirty="0"/>
              <a:t>does not fall below unity.</a:t>
            </a:r>
          </a:p>
          <a:p>
            <a:pPr algn="just"/>
            <a:r>
              <a:rPr lang="en-IN" sz="3200" dirty="0"/>
              <a:t>Till now, we had assumed that we first connect a s/g source to start the </a:t>
            </a:r>
            <a:r>
              <a:rPr lang="en-IN" sz="3200" dirty="0" err="1"/>
              <a:t>oscn</a:t>
            </a:r>
            <a:r>
              <a:rPr lang="en-IN" sz="3200" dirty="0"/>
              <a:t> and later remove it. </a:t>
            </a:r>
          </a:p>
          <a:p>
            <a:pPr algn="just"/>
            <a:r>
              <a:rPr lang="en-IN" sz="3200" dirty="0"/>
              <a:t>In </a:t>
            </a:r>
            <a:r>
              <a:rPr lang="en-IN" sz="3200" dirty="0">
                <a:solidFill>
                  <a:srgbClr val="FF0000"/>
                </a:solidFill>
              </a:rPr>
              <a:t>practical </a:t>
            </a:r>
            <a:r>
              <a:rPr lang="en-IN" sz="3200" dirty="0" err="1">
                <a:solidFill>
                  <a:srgbClr val="FF0000"/>
                </a:solidFill>
              </a:rPr>
              <a:t>oscr</a:t>
            </a:r>
            <a:r>
              <a:rPr lang="en-IN" sz="3200" dirty="0"/>
              <a:t>, it is not done so.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946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67715-3C48-C5E9-A7DE-25290B0B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F9566F-C8FB-D56F-E499-B894757D4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312" y="2010569"/>
            <a:ext cx="9477375" cy="3981450"/>
          </a:xfrm>
        </p:spPr>
      </p:pic>
    </p:spTree>
    <p:extLst>
      <p:ext uri="{BB962C8B-B14F-4D97-AF65-F5344CB8AC3E}">
        <p14:creationId xmlns:p14="http://schemas.microsoft.com/office/powerpoint/2010/main" val="787015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5FEBC-C346-45E4-3D74-0FC66C621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487" y="564995"/>
            <a:ext cx="10515600" cy="5764783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3600" dirty="0"/>
              <a:t>o/p waveform is obtained as soon as power is turned ON. </a:t>
            </a:r>
          </a:p>
          <a:p>
            <a:pPr algn="just"/>
            <a:r>
              <a:rPr lang="en-US" sz="3600" dirty="0"/>
              <a:t>Actually there is noise signal always present at input (</a:t>
            </a:r>
            <a:r>
              <a:rPr lang="en-US" sz="3600" dirty="0" err="1"/>
              <a:t>ie</a:t>
            </a:r>
            <a:r>
              <a:rPr lang="en-US" sz="3600" dirty="0"/>
              <a:t>, base) of the transistor due to temp (called Johnson’s noise) or variation in the carrier conc(Schottky noise). </a:t>
            </a:r>
          </a:p>
          <a:p>
            <a:pPr algn="just"/>
            <a:r>
              <a:rPr lang="en-US" sz="3600" dirty="0"/>
              <a:t>Thermal noise contains all </a:t>
            </a:r>
            <a:r>
              <a:rPr lang="en-US" sz="3600" dirty="0" err="1"/>
              <a:t>freqs</a:t>
            </a:r>
            <a:r>
              <a:rPr lang="en-US" sz="3600" dirty="0"/>
              <a:t>(few Hz to even hundreds of GHz).</a:t>
            </a:r>
          </a:p>
          <a:p>
            <a:pPr algn="just"/>
            <a:r>
              <a:rPr lang="en-US" sz="3600" dirty="0"/>
              <a:t>So initially when this </a:t>
            </a:r>
            <a:r>
              <a:rPr lang="en-US" sz="3600" dirty="0" err="1"/>
              <a:t>oscr</a:t>
            </a:r>
            <a:r>
              <a:rPr lang="en-US" sz="3600" dirty="0"/>
              <a:t> is turned on, all the </a:t>
            </a:r>
            <a:r>
              <a:rPr lang="en-US" sz="3600" dirty="0" err="1"/>
              <a:t>freq</a:t>
            </a:r>
            <a:r>
              <a:rPr lang="en-US" sz="3600" dirty="0"/>
              <a:t> components of this noise will get amplified by the </a:t>
            </a:r>
            <a:r>
              <a:rPr lang="en-US" sz="3600" dirty="0" err="1"/>
              <a:t>ampr</a:t>
            </a:r>
            <a:r>
              <a:rPr lang="en-US" sz="3600" dirty="0"/>
              <a:t>.</a:t>
            </a:r>
          </a:p>
          <a:p>
            <a:pPr algn="just"/>
            <a:r>
              <a:rPr lang="en-US" sz="3600" dirty="0"/>
              <a:t>The noise s/g at the </a:t>
            </a:r>
            <a:r>
              <a:rPr lang="en-US" sz="3600" dirty="0" err="1"/>
              <a:t>freq</a:t>
            </a:r>
            <a:r>
              <a:rPr lang="en-US" sz="3600" dirty="0"/>
              <a:t> at which the </a:t>
            </a:r>
            <a:r>
              <a:rPr lang="en-US" sz="3600" dirty="0" err="1"/>
              <a:t>ckt</a:t>
            </a:r>
            <a:r>
              <a:rPr lang="en-US" sz="3600" dirty="0"/>
              <a:t> satisfies the condition </a:t>
            </a:r>
            <a:r>
              <a:rPr lang="en-US" sz="3600" b="1" dirty="0">
                <a:solidFill>
                  <a:srgbClr val="FF0000"/>
                </a:solidFill>
              </a:rPr>
              <a:t>|Aβ|=1  </a:t>
            </a:r>
            <a:r>
              <a:rPr lang="en-US" sz="3600" dirty="0"/>
              <a:t>is picked up and amplified. </a:t>
            </a:r>
          </a:p>
        </p:txBody>
      </p:sp>
    </p:spTree>
    <p:extLst>
      <p:ext uri="{BB962C8B-B14F-4D97-AF65-F5344CB8AC3E}">
        <p14:creationId xmlns:p14="http://schemas.microsoft.com/office/powerpoint/2010/main" val="2843633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2DE4-EB22-478D-3307-55E1B5B6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SINE WAVE OSCILLATORS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558CF-D4C7-9A29-9E26-735DAFCE3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>
                <a:ea typeface="Verdana" panose="020B0604030504040204" pitchFamily="34" charset="0"/>
              </a:rPr>
              <a:t>RC phase shift oscillator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ea typeface="Verdana" panose="020B0604030504040204" pitchFamily="34" charset="0"/>
              </a:rPr>
              <a:t>Wein Bridge oscillator  </a:t>
            </a:r>
          </a:p>
          <a:p>
            <a:pPr marL="0" indent="0" algn="just">
              <a:buNone/>
            </a:pPr>
            <a:r>
              <a:rPr lang="en-US" dirty="0">
                <a:ea typeface="Verdana" panose="020B060403050404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dirty="0">
                <a:ea typeface="Verdana" panose="020B0604030504040204" pitchFamily="34" charset="0"/>
              </a:rPr>
              <a:t>Both are audio frequency oscillators.</a:t>
            </a:r>
            <a:endParaRPr lang="en-IN" dirty="0"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301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9038B-BAC7-46BE-0A0F-5100591E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RC PHASE SHIFT OSCILLATOR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B1C9B-90F7-A1DB-5A3F-AAB1E9400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RC </a:t>
            </a:r>
            <a:r>
              <a:rPr lang="en-US" sz="3600" dirty="0" err="1"/>
              <a:t>ckt</a:t>
            </a:r>
            <a:r>
              <a:rPr lang="en-US" sz="3600" dirty="0"/>
              <a:t> is used in the f/b path.</a:t>
            </a:r>
          </a:p>
          <a:p>
            <a:pPr algn="just"/>
            <a:r>
              <a:rPr lang="en-US" sz="3600" dirty="0"/>
              <a:t>Generates stable sine wave.</a:t>
            </a:r>
          </a:p>
          <a:p>
            <a:pPr algn="just"/>
            <a:r>
              <a:rPr lang="en-US" sz="3600" dirty="0"/>
              <a:t>Usually used in the low </a:t>
            </a:r>
            <a:r>
              <a:rPr lang="en-US" sz="3600" dirty="0" err="1"/>
              <a:t>freq</a:t>
            </a:r>
            <a:r>
              <a:rPr lang="en-US" sz="3600" dirty="0"/>
              <a:t> generations. Typically in the AF range.</a:t>
            </a:r>
          </a:p>
          <a:p>
            <a:pPr algn="just"/>
            <a:r>
              <a:rPr lang="en-IN" sz="3600" dirty="0"/>
              <a:t>The op amp is used in inverting mode and hence provides 180</a:t>
            </a:r>
            <a:r>
              <a:rPr lang="en-IN" sz="3600" baseline="30000" dirty="0"/>
              <a:t>0</a:t>
            </a:r>
            <a:r>
              <a:rPr lang="en-IN" sz="3600" dirty="0"/>
              <a:t> phase shift. </a:t>
            </a:r>
          </a:p>
          <a:p>
            <a:pPr algn="just"/>
            <a:r>
              <a:rPr lang="en-IN" sz="3600" dirty="0"/>
              <a:t>The additional 180</a:t>
            </a:r>
            <a:r>
              <a:rPr lang="en-IN" sz="3600" baseline="30000" dirty="0"/>
              <a:t>0</a:t>
            </a:r>
            <a:r>
              <a:rPr lang="en-IN" sz="3600" dirty="0"/>
              <a:t> phase shift is provided by RC n/w.</a:t>
            </a:r>
          </a:p>
          <a:p>
            <a:pPr algn="just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751930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279A2-9165-D7EB-2577-496F630FC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600" dirty="0"/>
              <a:t>To satisfy </a:t>
            </a:r>
            <a:r>
              <a:rPr lang="en-US" sz="3600" dirty="0" err="1"/>
              <a:t>Barkhausen</a:t>
            </a:r>
            <a:r>
              <a:rPr lang="en-US" sz="3600" dirty="0"/>
              <a:t> criterion, phase shift introduced by </a:t>
            </a:r>
            <a:r>
              <a:rPr lang="en-US" sz="3600" dirty="0" err="1"/>
              <a:t>ampr</a:t>
            </a:r>
            <a:r>
              <a:rPr lang="en-US" sz="3600" dirty="0"/>
              <a:t> &amp; f/b </a:t>
            </a:r>
            <a:r>
              <a:rPr lang="en-US" sz="3600" dirty="0" err="1"/>
              <a:t>ckt</a:t>
            </a:r>
            <a:r>
              <a:rPr lang="en-US" sz="3600" dirty="0"/>
              <a:t> should be 0 or multiples of 2</a:t>
            </a:r>
            <a:r>
              <a:rPr lang="el-GR" sz="3600" dirty="0"/>
              <a:t>π</a:t>
            </a:r>
            <a:r>
              <a:rPr lang="en-US" sz="3600" dirty="0"/>
              <a:t> .</a:t>
            </a:r>
          </a:p>
          <a:p>
            <a:pPr algn="just"/>
            <a:r>
              <a:rPr lang="en-US" sz="3600" dirty="0"/>
              <a:t>So to get sustained </a:t>
            </a:r>
            <a:r>
              <a:rPr lang="en-US" sz="3600" dirty="0" err="1"/>
              <a:t>oscn</a:t>
            </a:r>
            <a:r>
              <a:rPr lang="en-US" sz="3600" dirty="0"/>
              <a:t>, f/b </a:t>
            </a:r>
            <a:r>
              <a:rPr lang="en-US" sz="3600" dirty="0" err="1"/>
              <a:t>ckt</a:t>
            </a:r>
            <a:r>
              <a:rPr lang="en-US" sz="3600" dirty="0"/>
              <a:t> </a:t>
            </a:r>
            <a:r>
              <a:rPr lang="en-US" sz="3600" dirty="0" err="1"/>
              <a:t>shud</a:t>
            </a:r>
            <a:r>
              <a:rPr lang="en-US" sz="3600" dirty="0"/>
              <a:t> also provide 180</a:t>
            </a:r>
            <a:r>
              <a:rPr lang="en-US" sz="3600" baseline="30000" dirty="0"/>
              <a:t>0</a:t>
            </a:r>
            <a:r>
              <a:rPr lang="en-US" sz="3600" dirty="0"/>
              <a:t> phase shift.</a:t>
            </a:r>
          </a:p>
          <a:p>
            <a:pPr algn="just"/>
            <a:r>
              <a:rPr lang="en-US" sz="3600" dirty="0"/>
              <a:t>So overall phase shift = 360</a:t>
            </a:r>
            <a:r>
              <a:rPr lang="en-US" sz="3600" baseline="30000" dirty="0"/>
              <a:t>0</a:t>
            </a:r>
            <a:r>
              <a:rPr lang="en-US" sz="3600" dirty="0"/>
              <a:t> </a:t>
            </a:r>
          </a:p>
          <a:p>
            <a:pPr algn="just"/>
            <a:r>
              <a:rPr lang="en-US" sz="3600" dirty="0"/>
              <a:t>By tuning the gain of </a:t>
            </a:r>
            <a:r>
              <a:rPr lang="en-US" sz="3600" dirty="0" err="1"/>
              <a:t>ampr</a:t>
            </a:r>
            <a:r>
              <a:rPr lang="en-US" sz="3600" dirty="0"/>
              <a:t> and f/b </a:t>
            </a:r>
            <a:r>
              <a:rPr lang="en-US" sz="3600" dirty="0" err="1"/>
              <a:t>ckt</a:t>
            </a:r>
            <a:r>
              <a:rPr lang="en-US" sz="3600" dirty="0"/>
              <a:t>, we can achieve loop gain |A</a:t>
            </a:r>
            <a:r>
              <a:rPr lang="el-GR" sz="3600" dirty="0"/>
              <a:t>β</a:t>
            </a:r>
            <a:r>
              <a:rPr lang="en-US" sz="3600" dirty="0"/>
              <a:t>|=1.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193F9B-AC07-59AD-2D90-07216A195C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1" t="13773" r="15776" b="26507"/>
          <a:stretch/>
        </p:blipFill>
        <p:spPr>
          <a:xfrm>
            <a:off x="4753252" y="222319"/>
            <a:ext cx="2068497" cy="153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1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6194-4918-9EF6-3433-C6086CF7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FDA75-4886-3344-6879-FDE1F3F53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/>
              <a:t>Oscillators uses: </a:t>
            </a:r>
          </a:p>
          <a:p>
            <a:pPr algn="just"/>
            <a:r>
              <a:rPr lang="en-IN" sz="3600" dirty="0"/>
              <a:t>Used in laptop and smartphone processors for generating the clock signals.</a:t>
            </a:r>
          </a:p>
          <a:p>
            <a:pPr algn="just"/>
            <a:r>
              <a:rPr lang="en-IN" sz="3600" dirty="0"/>
              <a:t>Used in radio &amp; mobile receivers for generating the local carrier frequency.</a:t>
            </a:r>
          </a:p>
          <a:p>
            <a:pPr algn="just"/>
            <a:r>
              <a:rPr lang="en-IN" sz="3600" dirty="0"/>
              <a:t>Used in signal generators used in lab.</a:t>
            </a:r>
          </a:p>
        </p:txBody>
      </p:sp>
    </p:spTree>
    <p:extLst>
      <p:ext uri="{BB962C8B-B14F-4D97-AF65-F5344CB8AC3E}">
        <p14:creationId xmlns:p14="http://schemas.microsoft.com/office/powerpoint/2010/main" val="2443480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09428E-1366-C7A5-1EBC-B67AA6B4E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6681" y="1253331"/>
            <a:ext cx="8500679" cy="4351338"/>
          </a:xfrm>
        </p:spPr>
      </p:pic>
    </p:spTree>
    <p:extLst>
      <p:ext uri="{BB962C8B-B14F-4D97-AF65-F5344CB8AC3E}">
        <p14:creationId xmlns:p14="http://schemas.microsoft.com/office/powerpoint/2010/main" val="124697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4C7A-E742-32CD-90B1-109D0C01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EF4FCA-D023-B2D3-32C5-C87862776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140" y="2050743"/>
            <a:ext cx="10816869" cy="3790764"/>
          </a:xfrm>
        </p:spPr>
      </p:pic>
    </p:spTree>
    <p:extLst>
      <p:ext uri="{BB962C8B-B14F-4D97-AF65-F5344CB8AC3E}">
        <p14:creationId xmlns:p14="http://schemas.microsoft.com/office/powerpoint/2010/main" val="4069745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0914FA-EE2B-3057-4D15-060CFB4B8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257" r="18161" b="-46"/>
          <a:stretch/>
        </p:blipFill>
        <p:spPr>
          <a:xfrm>
            <a:off x="2210538" y="502851"/>
            <a:ext cx="8001232" cy="5990023"/>
          </a:xfrm>
        </p:spPr>
      </p:pic>
    </p:spTree>
    <p:extLst>
      <p:ext uri="{BB962C8B-B14F-4D97-AF65-F5344CB8AC3E}">
        <p14:creationId xmlns:p14="http://schemas.microsoft.com/office/powerpoint/2010/main" val="3865143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F0B53-0C9F-F326-A57F-F2406141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Feedback network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4962A0-6BA5-5483-4645-B51F5228E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475" y="2091531"/>
            <a:ext cx="9925050" cy="3819525"/>
          </a:xfrm>
        </p:spPr>
      </p:pic>
    </p:spTree>
    <p:extLst>
      <p:ext uri="{BB962C8B-B14F-4D97-AF65-F5344CB8AC3E}">
        <p14:creationId xmlns:p14="http://schemas.microsoft.com/office/powerpoint/2010/main" val="3260806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6C55C5-B565-50BB-C2B1-1FBE88E79D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82750"/>
                <a:ext cx="10515600" cy="6137645"/>
              </a:xfrm>
            </p:spPr>
            <p:txBody>
              <a:bodyPr/>
              <a:lstStyle/>
              <a:p>
                <a:pPr algn="l"/>
                <a:r>
                  <a:rPr lang="en-US" sz="3600" b="0" i="0" dirty="0">
                    <a:solidFill>
                      <a:srgbClr val="222222"/>
                    </a:solidFill>
                    <a:effectLst/>
                  </a:rPr>
                  <a:t>At node </a:t>
                </a:r>
                <a:r>
                  <a:rPr lang="en-US" sz="3600" b="0" i="0" dirty="0" err="1">
                    <a:solidFill>
                      <a:srgbClr val="222222"/>
                    </a:solidFill>
                    <a:effectLst/>
                  </a:rPr>
                  <a:t>V</a:t>
                </a:r>
                <a:r>
                  <a:rPr lang="en-US" sz="3600" b="0" i="0" baseline="-25000" dirty="0" err="1">
                    <a:solidFill>
                      <a:srgbClr val="222222"/>
                    </a:solidFill>
                    <a:effectLst/>
                  </a:rPr>
                  <a:t>b</a:t>
                </a:r>
                <a:r>
                  <a:rPr lang="en-US" sz="3600" b="0" i="0" dirty="0" err="1">
                    <a:solidFill>
                      <a:srgbClr val="222222"/>
                    </a:solidFill>
                    <a:effectLst/>
                  </a:rPr>
                  <a:t>,the</a:t>
                </a:r>
                <a:r>
                  <a:rPr lang="en-US" sz="3600" b="0" i="0" dirty="0">
                    <a:solidFill>
                      <a:srgbClr val="222222"/>
                    </a:solidFill>
                    <a:effectLst/>
                  </a:rPr>
                  <a:t> overall voltage will be equal to the sum of output voltage </a:t>
                </a:r>
                <a:r>
                  <a:rPr lang="en-US" sz="3600" b="0" i="0" dirty="0" err="1">
                    <a:solidFill>
                      <a:srgbClr val="222222"/>
                    </a:solidFill>
                    <a:effectLst/>
                  </a:rPr>
                  <a:t>V</a:t>
                </a:r>
                <a:r>
                  <a:rPr lang="en-US" sz="3600" b="0" i="0" baseline="-25000" dirty="0" err="1">
                    <a:solidFill>
                      <a:srgbClr val="222222"/>
                    </a:solidFill>
                    <a:effectLst/>
                  </a:rPr>
                  <a:t>out</a:t>
                </a:r>
                <a:r>
                  <a:rPr lang="en-US" sz="3600" b="0" i="0" dirty="0">
                    <a:solidFill>
                      <a:srgbClr val="222222"/>
                    </a:solidFill>
                    <a:effectLst/>
                  </a:rPr>
                  <a:t> and drop across the capacitor.</a:t>
                </a:r>
              </a:p>
              <a:p>
                <a:pPr marL="0" indent="0" algn="ctr">
                  <a:buNone/>
                </a:pPr>
                <a:r>
                  <a:rPr lang="en-US" sz="3600" b="0" i="0" dirty="0" err="1">
                    <a:solidFill>
                      <a:srgbClr val="222222"/>
                    </a:solidFill>
                    <a:effectLst/>
                  </a:rPr>
                  <a:t>V</a:t>
                </a:r>
                <a:r>
                  <a:rPr lang="en-US" sz="3600" b="0" i="0" baseline="-25000" dirty="0" err="1">
                    <a:solidFill>
                      <a:srgbClr val="222222"/>
                    </a:solidFill>
                    <a:effectLst/>
                  </a:rPr>
                  <a:t>b</a:t>
                </a:r>
                <a:r>
                  <a:rPr lang="en-US" sz="3600" b="0" i="0" baseline="-25000" dirty="0">
                    <a:solidFill>
                      <a:srgbClr val="222222"/>
                    </a:solidFill>
                    <a:effectLst/>
                  </a:rPr>
                  <a:t>  </a:t>
                </a:r>
                <a:r>
                  <a:rPr lang="en-US" sz="3600" b="0" i="0" dirty="0">
                    <a:solidFill>
                      <a:srgbClr val="222222"/>
                    </a:solidFill>
                    <a:effectLst/>
                  </a:rPr>
                  <a:t>= I</a:t>
                </a:r>
                <a:r>
                  <a:rPr lang="en-US" sz="3600" b="0" i="0" baseline="-25000" dirty="0">
                    <a:solidFill>
                      <a:srgbClr val="222222"/>
                    </a:solidFill>
                    <a:effectLst/>
                  </a:rPr>
                  <a:t>2</a:t>
                </a:r>
                <a:r>
                  <a:rPr lang="en-US" sz="3600" b="0" i="0" dirty="0">
                    <a:solidFill>
                      <a:srgbClr val="222222"/>
                    </a:solidFill>
                    <a:effectLst/>
                  </a:rPr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222222"/>
                            </a:solidFill>
                          </a:rPr>
                          <m:t>jX</m:t>
                        </m:r>
                        <m:r>
                          <m:rPr>
                            <m:nor/>
                          </m:rPr>
                          <a:rPr lang="en-US" sz="3600" baseline="-25000" dirty="0">
                            <a:solidFill>
                              <a:srgbClr val="222222"/>
                            </a:solidFill>
                          </a:rPr>
                          <m:t>c</m:t>
                        </m:r>
                      </m:den>
                    </m:f>
                  </m:oMath>
                </a14:m>
                <a:r>
                  <a:rPr lang="en-US" sz="3600" b="0" i="0" dirty="0">
                    <a:solidFill>
                      <a:srgbClr val="222222"/>
                    </a:solidFill>
                    <a:effectLst/>
                  </a:rPr>
                  <a:t> + </a:t>
                </a:r>
                <a:r>
                  <a:rPr lang="en-US" sz="3600" b="0" i="0" dirty="0" err="1">
                    <a:solidFill>
                      <a:srgbClr val="222222"/>
                    </a:solidFill>
                    <a:effectLst/>
                  </a:rPr>
                  <a:t>V</a:t>
                </a:r>
                <a:r>
                  <a:rPr lang="en-US" sz="3600" baseline="-25000" dirty="0" err="1">
                    <a:solidFill>
                      <a:srgbClr val="222222"/>
                    </a:solidFill>
                  </a:rPr>
                  <a:t>f</a:t>
                </a:r>
                <a:endParaRPr lang="en-US" sz="3600" b="0" i="0" dirty="0">
                  <a:solidFill>
                    <a:srgbClr val="222222"/>
                  </a:solidFill>
                  <a:effectLst/>
                </a:endParaRPr>
              </a:p>
              <a:p>
                <a:pPr marL="0" indent="0" algn="ctr">
                  <a:buNone/>
                </a:pPr>
                <a:r>
                  <a:rPr lang="en-US" sz="3600" b="0" i="0" dirty="0" err="1">
                    <a:solidFill>
                      <a:srgbClr val="222222"/>
                    </a:solidFill>
                    <a:effectLst/>
                  </a:rPr>
                  <a:t>V</a:t>
                </a:r>
                <a:r>
                  <a:rPr lang="en-US" sz="3600" baseline="-25000" dirty="0" err="1">
                    <a:solidFill>
                      <a:srgbClr val="222222"/>
                    </a:solidFill>
                  </a:rPr>
                  <a:t>f</a:t>
                </a:r>
                <a:r>
                  <a:rPr lang="en-US" sz="3600" dirty="0">
                    <a:solidFill>
                      <a:srgbClr val="222222"/>
                    </a:solidFill>
                  </a:rPr>
                  <a:t> = I</a:t>
                </a:r>
                <a:r>
                  <a:rPr lang="en-US" sz="3600" baseline="-25000" dirty="0">
                    <a:solidFill>
                      <a:srgbClr val="222222"/>
                    </a:solidFill>
                  </a:rPr>
                  <a:t>2</a:t>
                </a:r>
                <a:r>
                  <a:rPr lang="en-US" sz="3600" dirty="0">
                    <a:solidFill>
                      <a:srgbClr val="222222"/>
                    </a:solidFill>
                  </a:rPr>
                  <a:t>R ----- I</a:t>
                </a:r>
                <a:r>
                  <a:rPr lang="en-US" sz="3600" baseline="-25000" dirty="0">
                    <a:solidFill>
                      <a:srgbClr val="222222"/>
                    </a:solidFill>
                  </a:rPr>
                  <a:t>2</a:t>
                </a:r>
                <a:r>
                  <a:rPr lang="en-US" sz="3600" dirty="0">
                    <a:solidFill>
                      <a:srgbClr val="222222"/>
                    </a:solidFill>
                  </a:rPr>
                  <a:t> = </a:t>
                </a:r>
                <a:r>
                  <a:rPr lang="en-US" sz="3600" dirty="0" err="1">
                    <a:solidFill>
                      <a:srgbClr val="222222"/>
                    </a:solidFill>
                  </a:rPr>
                  <a:t>V</a:t>
                </a:r>
                <a:r>
                  <a:rPr lang="en-US" sz="3600" baseline="-25000" dirty="0" err="1">
                    <a:solidFill>
                      <a:srgbClr val="222222"/>
                    </a:solidFill>
                  </a:rPr>
                  <a:t>f</a:t>
                </a:r>
                <a:r>
                  <a:rPr lang="en-US" sz="3600" baseline="-25000" dirty="0">
                    <a:solidFill>
                      <a:srgbClr val="222222"/>
                    </a:solidFill>
                  </a:rPr>
                  <a:t> </a:t>
                </a:r>
                <a:r>
                  <a:rPr lang="en-US" sz="3600" dirty="0">
                    <a:solidFill>
                      <a:srgbClr val="222222"/>
                    </a:solidFill>
                  </a:rPr>
                  <a:t>/R</a:t>
                </a:r>
              </a:p>
              <a:p>
                <a:r>
                  <a:rPr lang="en-US" sz="3600" b="0" i="0" dirty="0" err="1">
                    <a:solidFill>
                      <a:srgbClr val="222222"/>
                    </a:solidFill>
                    <a:effectLst/>
                  </a:rPr>
                  <a:t>V</a:t>
                </a:r>
                <a:r>
                  <a:rPr lang="en-US" sz="3600" b="0" i="0" baseline="-25000" dirty="0" err="1">
                    <a:solidFill>
                      <a:srgbClr val="222222"/>
                    </a:solidFill>
                    <a:effectLst/>
                  </a:rPr>
                  <a:t>b</a:t>
                </a:r>
                <a:r>
                  <a:rPr lang="en-US" sz="3600" b="0" i="0" baseline="-25000" dirty="0">
                    <a:solidFill>
                      <a:srgbClr val="222222"/>
                    </a:solidFill>
                    <a:effectLst/>
                  </a:rPr>
                  <a:t>  </a:t>
                </a:r>
                <a:r>
                  <a:rPr lang="en-US" sz="3600" b="0" i="0" dirty="0">
                    <a:solidFill>
                      <a:srgbClr val="222222"/>
                    </a:solidFill>
                    <a:effectLst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222222"/>
                            </a:solidFill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3600" baseline="-25000" dirty="0">
                            <a:solidFill>
                              <a:srgbClr val="222222"/>
                            </a:solidFill>
                          </a:rPr>
                          <m:t>f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222222"/>
                            </a:solidFill>
                          </a:rPr>
                          <m:t>j</m:t>
                        </m:r>
                        <m:r>
                          <m:rPr>
                            <m:sty m:val="p"/>
                          </m:rPr>
                          <a:rPr lang="el-GR" sz="360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sz="36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</m:oMath>
                </a14:m>
                <a:r>
                  <a:rPr lang="en-US" sz="3600" b="0" i="0" dirty="0">
                    <a:solidFill>
                      <a:srgbClr val="222222"/>
                    </a:solidFill>
                    <a:effectLst/>
                  </a:rPr>
                  <a:t> + </a:t>
                </a:r>
                <a:r>
                  <a:rPr lang="en-US" sz="3600" b="0" i="0" dirty="0" err="1">
                    <a:solidFill>
                      <a:srgbClr val="222222"/>
                    </a:solidFill>
                    <a:effectLst/>
                  </a:rPr>
                  <a:t>V</a:t>
                </a:r>
                <a:r>
                  <a:rPr lang="en-US" sz="3600" baseline="-25000" dirty="0" err="1">
                    <a:solidFill>
                      <a:srgbClr val="222222"/>
                    </a:solidFill>
                  </a:rPr>
                  <a:t>f</a:t>
                </a:r>
                <a:r>
                  <a:rPr lang="en-US" sz="3600" baseline="-25000" dirty="0">
                    <a:solidFill>
                      <a:srgbClr val="222222"/>
                    </a:solidFill>
                  </a:rPr>
                  <a:t>  </a:t>
                </a:r>
                <a:r>
                  <a:rPr lang="en-US" sz="3600" dirty="0">
                    <a:solidFill>
                      <a:srgbClr val="222222"/>
                    </a:solidFill>
                  </a:rPr>
                  <a:t> ----- </a:t>
                </a:r>
                <a:r>
                  <a:rPr lang="en-US" sz="3600" dirty="0">
                    <a:solidFill>
                      <a:srgbClr val="FF0000"/>
                    </a:solidFill>
                  </a:rPr>
                  <a:t>V</a:t>
                </a:r>
                <a:r>
                  <a:rPr lang="en-US" sz="3600" baseline="-25000" dirty="0" err="1">
                    <a:solidFill>
                      <a:srgbClr val="FF0000"/>
                    </a:solidFill>
                  </a:rPr>
                  <a:t>b</a:t>
                </a:r>
                <a:r>
                  <a:rPr lang="en-US" sz="3600" baseline="-25000" dirty="0">
                    <a:solidFill>
                      <a:srgbClr val="FF0000"/>
                    </a:solidFill>
                  </a:rPr>
                  <a:t> </a:t>
                </a:r>
                <a:r>
                  <a:rPr lang="en-US" sz="3600" dirty="0">
                    <a:solidFill>
                      <a:srgbClr val="FF0000"/>
                    </a:solidFill>
                  </a:rPr>
                  <a:t>= </a:t>
                </a:r>
                <a:r>
                  <a:rPr lang="en-US" sz="3600" dirty="0" err="1">
                    <a:solidFill>
                      <a:srgbClr val="FF0000"/>
                    </a:solidFill>
                  </a:rPr>
                  <a:t>V</a:t>
                </a:r>
                <a:r>
                  <a:rPr lang="en-US" sz="3600" baseline="-25000" dirty="0" err="1">
                    <a:solidFill>
                      <a:srgbClr val="FF0000"/>
                    </a:solidFill>
                  </a:rPr>
                  <a:t>f</a:t>
                </a:r>
                <a:r>
                  <a:rPr lang="en-US" sz="3600" baseline="-25000" dirty="0">
                    <a:solidFill>
                      <a:srgbClr val="FF0000"/>
                    </a:solidFill>
                  </a:rPr>
                  <a:t> </a:t>
                </a:r>
                <a:r>
                  <a:rPr lang="en-US" sz="3600" dirty="0">
                    <a:solidFill>
                      <a:srgbClr val="FF0000"/>
                    </a:solidFill>
                  </a:rPr>
                  <a:t>[1+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b="0" i="0" smtClean="0">
                            <a:solidFill>
                              <a:srgbClr val="FF0000"/>
                            </a:solidFill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FF0000"/>
                            </a:solidFill>
                          </a:rPr>
                          <m:t>j</m:t>
                        </m:r>
                        <m:r>
                          <m:rPr>
                            <m:sty m:val="p"/>
                          </m:rPr>
                          <a:rPr lang="el-GR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  <m:r>
                      <a:rPr lang="en-US" sz="36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r>
                  <a:rPr lang="en-US" sz="3600" b="0" i="0" dirty="0">
                    <a:solidFill>
                      <a:srgbClr val="FF0000"/>
                    </a:solidFill>
                    <a:effectLst/>
                  </a:rPr>
                  <a:t>  </a:t>
                </a:r>
                <a:endParaRPr lang="en-US" sz="3600" b="0" i="0" dirty="0">
                  <a:solidFill>
                    <a:srgbClr val="222222"/>
                  </a:solidFill>
                  <a:effectLst/>
                </a:endParaRPr>
              </a:p>
              <a:p>
                <a:pPr marL="0" indent="0">
                  <a:buNone/>
                </a:pPr>
                <a:endParaRPr lang="en-US" sz="3600" dirty="0">
                  <a:solidFill>
                    <a:srgbClr val="222222"/>
                  </a:solidFill>
                </a:endParaRPr>
              </a:p>
              <a:p>
                <a:pPr marL="0" indent="0">
                  <a:buNone/>
                </a:pPr>
                <a:r>
                  <a:rPr lang="en-US" sz="3600" dirty="0">
                    <a:solidFill>
                      <a:srgbClr val="222222"/>
                    </a:solidFill>
                  </a:rPr>
                  <a:t>Applying KCL </a:t>
                </a:r>
              </a:p>
              <a:p>
                <a:pPr marL="0" indent="0">
                  <a:buNone/>
                </a:pPr>
                <a:r>
                  <a:rPr lang="en-US" sz="3600" b="0" i="0" dirty="0">
                    <a:solidFill>
                      <a:srgbClr val="222222"/>
                    </a:solidFill>
                    <a:effectLst/>
                  </a:rPr>
                  <a:t>I</a:t>
                </a:r>
                <a:r>
                  <a:rPr lang="en-US" sz="3600" b="0" i="0" baseline="-25000" dirty="0">
                    <a:solidFill>
                      <a:srgbClr val="222222"/>
                    </a:solidFill>
                    <a:effectLst/>
                  </a:rPr>
                  <a:t>1</a:t>
                </a:r>
                <a:r>
                  <a:rPr lang="en-US" sz="3600" b="0" i="0" dirty="0">
                    <a:solidFill>
                      <a:srgbClr val="222222"/>
                    </a:solidFill>
                    <a:effectLst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222222"/>
                            </a:solidFill>
                          </a:rPr>
                          <m:t>V</m:t>
                        </m:r>
                        <m:r>
                          <a:rPr lang="en-US" sz="3600" b="0" i="1" baseline="-25000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36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3600" b="0" i="0" dirty="0">
                    <a:solidFill>
                      <a:srgbClr val="222222"/>
                    </a:solidFill>
                    <a:effectLst/>
                  </a:rPr>
                  <a:t> + I</a:t>
                </a:r>
                <a:r>
                  <a:rPr lang="en-US" sz="3600" b="0" i="0" baseline="-25000" dirty="0">
                    <a:solidFill>
                      <a:srgbClr val="222222"/>
                    </a:solidFill>
                    <a:effectLst/>
                  </a:rPr>
                  <a:t>2</a:t>
                </a:r>
                <a:r>
                  <a:rPr lang="en-US" sz="3600" b="0" i="0" dirty="0">
                    <a:solidFill>
                      <a:srgbClr val="222222"/>
                    </a:solidFill>
                    <a:effectLst/>
                  </a:rPr>
                  <a:t>  </a:t>
                </a:r>
                <a:r>
                  <a:rPr lang="en-US" sz="3600" dirty="0">
                    <a:solidFill>
                      <a:srgbClr val="222222"/>
                    </a:solidFill>
                  </a:rPr>
                  <a:t>------ </a:t>
                </a:r>
                <a:r>
                  <a:rPr lang="en-US" sz="3600" dirty="0">
                    <a:solidFill>
                      <a:srgbClr val="FF0000"/>
                    </a:solidFill>
                  </a:rPr>
                  <a:t>I</a:t>
                </a:r>
                <a:r>
                  <a:rPr lang="en-US" sz="3600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sz="3600" b="0" i="0" dirty="0">
                    <a:solidFill>
                      <a:srgbClr val="FF0000"/>
                    </a:solidFill>
                    <a:effectLst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FF0000"/>
                            </a:solidFill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3600" baseline="-25000" dirty="0">
                            <a:solidFill>
                              <a:srgbClr val="FF0000"/>
                            </a:solidFill>
                          </a:rPr>
                          <m:t>f</m:t>
                        </m:r>
                      </m:num>
                      <m:den>
                        <m:r>
                          <a:rPr lang="en-US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3600" baseline="-25000" dirty="0">
                    <a:solidFill>
                      <a:srgbClr val="FF0000"/>
                    </a:solidFill>
                  </a:rPr>
                  <a:t> </a:t>
                </a:r>
                <a:r>
                  <a:rPr lang="en-US" sz="3600" dirty="0">
                    <a:solidFill>
                      <a:srgbClr val="FF0000"/>
                    </a:solidFill>
                  </a:rPr>
                  <a:t>[2+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>
                            <a:solidFill>
                              <a:srgbClr val="FF0000"/>
                            </a:solidFill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FF0000"/>
                            </a:solidFill>
                          </a:rPr>
                          <m:t>j</m:t>
                        </m:r>
                        <m:r>
                          <m:rPr>
                            <m:sty m:val="p"/>
                          </m:rPr>
                          <a:rPr lang="el-GR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  <m:r>
                      <a:rPr lang="en-US" sz="36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6C55C5-B565-50BB-C2B1-1FBE88E79D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82750"/>
                <a:ext cx="10515600" cy="6137645"/>
              </a:xfrm>
              <a:blipFill>
                <a:blip r:embed="rId2"/>
                <a:stretch>
                  <a:fillRect l="-1797" t="-2485" r="-23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317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3B5C7-BE30-84D0-7D7A-82062C8395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0809"/>
                <a:ext cx="10515600" cy="6377342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V</a:t>
                </a:r>
                <a:r>
                  <a:rPr lang="en-US" sz="3600" baseline="-25000" dirty="0"/>
                  <a:t>a</a:t>
                </a:r>
                <a:r>
                  <a:rPr lang="en-US" sz="3600" dirty="0"/>
                  <a:t> = </a:t>
                </a:r>
                <a:r>
                  <a:rPr lang="en-US" sz="3600" dirty="0" err="1"/>
                  <a:t>V</a:t>
                </a:r>
                <a:r>
                  <a:rPr lang="en-US" sz="3600" baseline="-25000" dirty="0" err="1"/>
                  <a:t>b</a:t>
                </a:r>
                <a:r>
                  <a:rPr lang="en-US" sz="3600" dirty="0"/>
                  <a:t> + I</a:t>
                </a:r>
                <a:r>
                  <a:rPr lang="en-US" sz="3600" baseline="-25000" dirty="0"/>
                  <a:t>1 </a:t>
                </a:r>
                <a:r>
                  <a:rPr lang="en-US" sz="3600" dirty="0"/>
                  <a:t>*</a:t>
                </a:r>
                <a:r>
                  <a:rPr lang="en-US" sz="3600" b="0" dirty="0">
                    <a:solidFill>
                      <a:srgbClr val="222222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b="0" i="0" smtClean="0">
                            <a:solidFill>
                              <a:srgbClr val="222222"/>
                            </a:solidFill>
                            <a:effectLst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222222"/>
                            </a:solidFill>
                          </a:rPr>
                          <m:t>j</m:t>
                        </m:r>
                        <m:r>
                          <m:rPr>
                            <m:sty m:val="p"/>
                          </m:rPr>
                          <a:rPr lang="el-GR" sz="360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sz="36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r>
                  <a:rPr lang="en-US" sz="3600" dirty="0"/>
                  <a:t>    ----- </a:t>
                </a:r>
                <a:r>
                  <a:rPr lang="en-US" sz="3600" dirty="0">
                    <a:solidFill>
                      <a:srgbClr val="FF0000"/>
                    </a:solidFill>
                  </a:rPr>
                  <a:t>V</a:t>
                </a:r>
                <a:r>
                  <a:rPr lang="en-US" sz="3600" baseline="-25000" dirty="0">
                    <a:solidFill>
                      <a:srgbClr val="FF0000"/>
                    </a:solidFill>
                  </a:rPr>
                  <a:t>a</a:t>
                </a:r>
                <a:r>
                  <a:rPr lang="en-US" sz="3600" dirty="0">
                    <a:solidFill>
                      <a:srgbClr val="FF0000"/>
                    </a:solidFill>
                  </a:rPr>
                  <a:t> = </a:t>
                </a:r>
                <a:r>
                  <a:rPr lang="en-US" sz="3600" dirty="0" err="1">
                    <a:solidFill>
                      <a:srgbClr val="FF0000"/>
                    </a:solidFill>
                  </a:rPr>
                  <a:t>V</a:t>
                </a:r>
                <a:r>
                  <a:rPr lang="en-US" sz="3600" baseline="-25000" dirty="0" err="1">
                    <a:solidFill>
                      <a:srgbClr val="FF0000"/>
                    </a:solidFill>
                  </a:rPr>
                  <a:t>f</a:t>
                </a:r>
                <a:r>
                  <a:rPr lang="en-US" sz="3600" dirty="0">
                    <a:solidFill>
                      <a:srgbClr val="FF0000"/>
                    </a:solidFill>
                  </a:rPr>
                  <a:t> [ 1+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b="0" i="0" smtClean="0">
                            <a:solidFill>
                              <a:srgbClr val="FF0000"/>
                            </a:solidFill>
                          </a:rPr>
                          <m:t>3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FF0000"/>
                            </a:solidFill>
                          </a:rPr>
                          <m:t>j</m:t>
                        </m:r>
                        <m:r>
                          <m:rPr>
                            <m:sty m:val="p"/>
                          </m:rPr>
                          <a:rPr lang="el-GR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r>
                  <a:rPr lang="en-IN" sz="3600" dirty="0">
                    <a:solidFill>
                      <a:srgbClr val="FF0000"/>
                    </a:solidFill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>
                            <a:solidFill>
                              <a:srgbClr val="FF0000"/>
                            </a:solidFill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IN" sz="3600" baseline="30000" dirty="0">
                            <a:solidFill>
                              <a:srgbClr val="FF0000"/>
                            </a:solidFill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rgbClr val="FF0000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IN" sz="3600" baseline="30000" dirty="0">
                            <a:solidFill>
                              <a:srgbClr val="FF0000"/>
                            </a:solidFill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rgbClr val="FF0000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IN" sz="3600" baseline="30000" dirty="0">
                            <a:solidFill>
                              <a:srgbClr val="FF0000"/>
                            </a:solidFill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3600" dirty="0">
                    <a:solidFill>
                      <a:srgbClr val="FF0000"/>
                    </a:solidFill>
                  </a:rPr>
                  <a:t> ]  </a:t>
                </a:r>
              </a:p>
              <a:p>
                <a:pPr marL="0" indent="0">
                  <a:buNone/>
                </a:pPr>
                <a:endParaRPr lang="en-IN" sz="3600" dirty="0"/>
              </a:p>
              <a:p>
                <a:pPr marL="0" indent="0">
                  <a:buNone/>
                </a:pPr>
                <a:r>
                  <a:rPr lang="en-IN" sz="3600" dirty="0"/>
                  <a:t>KCL at V</a:t>
                </a:r>
                <a:r>
                  <a:rPr lang="en-IN" sz="3600" baseline="-25000" dirty="0"/>
                  <a:t>a</a:t>
                </a:r>
                <a:r>
                  <a:rPr lang="en-IN" sz="3600" dirty="0"/>
                  <a:t> </a:t>
                </a:r>
              </a:p>
              <a:p>
                <a:pPr marL="0" indent="0">
                  <a:buNone/>
                </a:pPr>
                <a:r>
                  <a:rPr lang="en-IN" sz="3600" dirty="0"/>
                  <a:t>I</a:t>
                </a:r>
                <a:r>
                  <a:rPr lang="en-IN" sz="3600" baseline="-25000" dirty="0"/>
                  <a:t>0</a:t>
                </a:r>
                <a:r>
                  <a:rPr lang="en-IN" sz="3600" dirty="0"/>
                  <a:t> =</a:t>
                </a:r>
                <a:r>
                  <a:rPr lang="en-US" sz="3600" b="0" i="0" dirty="0">
                    <a:solidFill>
                      <a:srgbClr val="222222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222222"/>
                            </a:solidFill>
                          </a:rPr>
                          <m:t>V</m:t>
                        </m:r>
                        <m:r>
                          <a:rPr lang="en-US" sz="3600" b="0" i="1" baseline="-25000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36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3600" b="0" i="0" dirty="0">
                    <a:solidFill>
                      <a:srgbClr val="222222"/>
                    </a:solidFill>
                    <a:effectLst/>
                  </a:rPr>
                  <a:t> + I</a:t>
                </a:r>
                <a:r>
                  <a:rPr lang="en-US" sz="3600" b="0" i="0" baseline="-25000" dirty="0">
                    <a:solidFill>
                      <a:srgbClr val="222222"/>
                    </a:solidFill>
                    <a:effectLst/>
                  </a:rPr>
                  <a:t>1</a:t>
                </a:r>
                <a:r>
                  <a:rPr lang="en-IN" sz="3600" dirty="0"/>
                  <a:t> ------ </a:t>
                </a:r>
                <a:r>
                  <a:rPr lang="en-IN" sz="3600" dirty="0">
                    <a:solidFill>
                      <a:srgbClr val="FF0000"/>
                    </a:solidFill>
                  </a:rPr>
                  <a:t>I</a:t>
                </a:r>
                <a:r>
                  <a:rPr lang="en-IN" sz="3600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IN" sz="3600" dirty="0">
                    <a:solidFill>
                      <a:srgbClr val="FF0000"/>
                    </a:solidFill>
                  </a:rPr>
                  <a:t> =</a:t>
                </a:r>
                <a:r>
                  <a:rPr lang="en-US" sz="3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FF0000"/>
                            </a:solidFill>
                          </a:rPr>
                          <m:t>V</m:t>
                        </m:r>
                        <m:r>
                          <a:rPr lang="en-US" sz="3600" b="0" i="1" baseline="-25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36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IN" sz="3600" dirty="0">
                    <a:solidFill>
                      <a:srgbClr val="FF0000"/>
                    </a:solidFill>
                  </a:rPr>
                  <a:t> [ 3+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i="0" smtClean="0">
                            <a:solidFill>
                              <a:srgbClr val="FF0000"/>
                            </a:solidFill>
                          </a:rPr>
                          <m:t>4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FF0000"/>
                            </a:solidFill>
                          </a:rPr>
                          <m:t>j</m:t>
                        </m:r>
                        <m:r>
                          <a:rPr lang="el-GR" sz="36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36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</m:oMath>
                </a14:m>
                <a:r>
                  <a:rPr lang="en-IN" sz="3600" dirty="0">
                    <a:solidFill>
                      <a:srgbClr val="FF0000"/>
                    </a:solidFill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>
                            <a:solidFill>
                              <a:srgbClr val="FF0000"/>
                            </a:solidFill>
                          </a:rPr>
                          <m:t>1</m:t>
                        </m:r>
                      </m:num>
                      <m:den>
                        <m:r>
                          <a:rPr lang="el-GR" sz="36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m:rPr>
                            <m:nor/>
                          </m:rPr>
                          <a:rPr lang="en-IN" sz="3600" baseline="30000" dirty="0">
                            <a:solidFill>
                              <a:srgbClr val="FF0000"/>
                            </a:solidFill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rgbClr val="FF0000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IN" sz="3600" baseline="30000" dirty="0">
                            <a:solidFill>
                              <a:srgbClr val="FF0000"/>
                            </a:solidFill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rgbClr val="FF0000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IN" sz="3600" baseline="30000" dirty="0">
                            <a:solidFill>
                              <a:srgbClr val="FF0000"/>
                            </a:solidFill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3600" dirty="0">
                    <a:solidFill>
                      <a:srgbClr val="FF0000"/>
                    </a:solidFill>
                  </a:rPr>
                  <a:t> ] </a:t>
                </a:r>
              </a:p>
              <a:p>
                <a:pPr marL="0" indent="0">
                  <a:buNone/>
                </a:pPr>
                <a:endParaRPr lang="en-IN" sz="3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IN" sz="3600" dirty="0">
                    <a:solidFill>
                      <a:schemeClr val="tx1"/>
                    </a:solidFill>
                  </a:rPr>
                  <a:t>Now </a:t>
                </a:r>
                <a:r>
                  <a:rPr lang="en-IN" sz="3600" dirty="0" err="1">
                    <a:solidFill>
                      <a:schemeClr val="tx1"/>
                    </a:solidFill>
                  </a:rPr>
                  <a:t>V</a:t>
                </a:r>
                <a:r>
                  <a:rPr lang="en-IN" sz="3600" baseline="-25000" dirty="0" err="1">
                    <a:solidFill>
                      <a:schemeClr val="tx1"/>
                    </a:solidFill>
                  </a:rPr>
                  <a:t>out</a:t>
                </a:r>
                <a:r>
                  <a:rPr lang="en-IN" sz="3600" dirty="0">
                    <a:solidFill>
                      <a:schemeClr val="tx1"/>
                    </a:solidFill>
                  </a:rPr>
                  <a:t> = V</a:t>
                </a:r>
                <a:r>
                  <a:rPr lang="en-IN" sz="3600" baseline="-25000" dirty="0">
                    <a:solidFill>
                      <a:schemeClr val="tx1"/>
                    </a:solidFill>
                  </a:rPr>
                  <a:t>a</a:t>
                </a:r>
                <a:r>
                  <a:rPr lang="en-IN" sz="3600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IN" sz="3600" baseline="-25000" dirty="0">
                            <a:solidFill>
                              <a:schemeClr val="tx1"/>
                            </a:solidFill>
                          </a:rPr>
                          <m:t>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tx1"/>
                            </a:solidFill>
                          </a:rPr>
                          <m:t>j</m:t>
                        </m:r>
                        <m:r>
                          <m:rPr>
                            <m:sty m:val="p"/>
                          </m:rPr>
                          <a:rPr lang="el-GR" sz="3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r>
                  <a:rPr lang="en-IN" sz="3600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IN" sz="3600" dirty="0">
                    <a:solidFill>
                      <a:srgbClr val="FF0000"/>
                    </a:solidFill>
                  </a:rPr>
                  <a:t>--- </a:t>
                </a:r>
                <a:r>
                  <a:rPr lang="en-IN" sz="3600" dirty="0" err="1">
                    <a:solidFill>
                      <a:srgbClr val="FF0000"/>
                    </a:solidFill>
                  </a:rPr>
                  <a:t>V</a:t>
                </a:r>
                <a:r>
                  <a:rPr lang="en-IN" sz="3600" baseline="-25000" dirty="0" err="1">
                    <a:solidFill>
                      <a:srgbClr val="FF0000"/>
                    </a:solidFill>
                  </a:rPr>
                  <a:t>out</a:t>
                </a:r>
                <a:r>
                  <a:rPr lang="en-IN" sz="3600" dirty="0">
                    <a:solidFill>
                      <a:srgbClr val="FF0000"/>
                    </a:solidFill>
                  </a:rPr>
                  <a:t> = </a:t>
                </a:r>
                <a:r>
                  <a:rPr lang="en-US" sz="3600" dirty="0">
                    <a:solidFill>
                      <a:srgbClr val="FF0000"/>
                    </a:solidFill>
                  </a:rPr>
                  <a:t>V</a:t>
                </a:r>
                <a:r>
                  <a:rPr lang="en-US" sz="3600" baseline="-25000" dirty="0" err="1">
                    <a:solidFill>
                      <a:srgbClr val="FF0000"/>
                    </a:solidFill>
                  </a:rPr>
                  <a:t>f</a:t>
                </a:r>
                <a:r>
                  <a:rPr lang="en-US" sz="3600" dirty="0">
                    <a:solidFill>
                      <a:srgbClr val="FF0000"/>
                    </a:solidFill>
                  </a:rPr>
                  <a:t> [ 1+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b="0" i="0" smtClean="0">
                            <a:solidFill>
                              <a:srgbClr val="FF0000"/>
                            </a:solidFill>
                          </a:rPr>
                          <m:t>6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FF0000"/>
                            </a:solidFill>
                          </a:rPr>
                          <m:t>j</m:t>
                        </m:r>
                        <m:r>
                          <m:rPr>
                            <m:sty m:val="p"/>
                          </m:rPr>
                          <a:rPr lang="el-GR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r>
                  <a:rPr lang="en-IN" sz="3600" dirty="0">
                    <a:solidFill>
                      <a:srgbClr val="FF0000"/>
                    </a:solidFill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b="0" i="0" smtClean="0">
                            <a:solidFill>
                              <a:srgbClr val="FF0000"/>
                            </a:solidFill>
                          </a:rPr>
                          <m:t>5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IN" sz="3600" baseline="30000" dirty="0">
                            <a:solidFill>
                              <a:srgbClr val="FF0000"/>
                            </a:solidFill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rgbClr val="FF0000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IN" sz="3600" baseline="30000" dirty="0">
                            <a:solidFill>
                              <a:srgbClr val="FF0000"/>
                            </a:solidFill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rgbClr val="FF0000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IN" sz="3600" baseline="30000" dirty="0">
                            <a:solidFill>
                              <a:srgbClr val="FF0000"/>
                            </a:solidFill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3600" dirty="0">
                    <a:solidFill>
                      <a:srgbClr val="FF0000"/>
                    </a:solidFill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>
                            <a:solidFill>
                              <a:srgbClr val="FF0000"/>
                            </a:solidFill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l-GR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m:rPr>
                            <m:nor/>
                          </m:rPr>
                          <a:rPr lang="en-US" sz="3600" b="0" i="0" baseline="30000" dirty="0" smtClean="0">
                            <a:solidFill>
                              <a:srgbClr val="FF0000"/>
                            </a:solidFill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rgbClr val="FF0000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600" b="0" i="0" baseline="30000" dirty="0" smtClean="0">
                            <a:solidFill>
                              <a:srgbClr val="FF0000"/>
                            </a:solidFill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rgbClr val="FF0000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3600" b="0" i="0" baseline="30000" dirty="0" smtClean="0">
                            <a:solidFill>
                              <a:srgbClr val="FF0000"/>
                            </a:solidFill>
                          </a:rPr>
                          <m:t>3</m:t>
                        </m:r>
                      </m:den>
                    </m:f>
                  </m:oMath>
                </a14:m>
                <a:r>
                  <a:rPr lang="en-IN" sz="3600" dirty="0">
                    <a:solidFill>
                      <a:srgbClr val="FF0000"/>
                    </a:solidFill>
                  </a:rPr>
                  <a:t>] </a:t>
                </a:r>
              </a:p>
              <a:p>
                <a:pPr marL="0" indent="0">
                  <a:buNone/>
                </a:pPr>
                <a:endParaRPr lang="en-IN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3B5C7-BE30-84D0-7D7A-82062C8395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0809"/>
                <a:ext cx="10515600" cy="6377342"/>
              </a:xfrm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114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9D671D-B217-6111-CA44-78F59AD529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5237" y="245399"/>
                <a:ext cx="10515600" cy="6168717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Equating imaginary part, we get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b="0" i="0" smtClean="0">
                            <a:solidFill>
                              <a:schemeClr val="tx1"/>
                            </a:solidFill>
                          </a:rPr>
                          <m:t>6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r>
                  <a:rPr lang="en-IN" sz="3600" dirty="0">
                    <a:solidFill>
                      <a:schemeClr val="tx1"/>
                    </a:solidFill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>
                            <a:solidFill>
                              <a:schemeClr val="tx1"/>
                            </a:solidFill>
                          </a:rPr>
                          <m:t>1</m:t>
                        </m:r>
                      </m:num>
                      <m:den>
                        <m:r>
                          <a:rPr lang="el-GR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m:rPr>
                            <m:nor/>
                          </m:rPr>
                          <a:rPr lang="en-US" sz="3600" b="0" i="0" baseline="30000" dirty="0" smtClean="0">
                            <a:solidFill>
                              <a:schemeClr val="tx1"/>
                            </a:solidFill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600" b="0" i="0" baseline="30000" dirty="0" smtClean="0">
                            <a:solidFill>
                              <a:schemeClr val="tx1"/>
                            </a:solidFill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chemeClr val="tx1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3600" b="0" i="0" baseline="30000" dirty="0" smtClean="0">
                            <a:solidFill>
                              <a:schemeClr val="tx1"/>
                            </a:solidFill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= 0  </a:t>
                </a:r>
              </a:p>
              <a:p>
                <a:pPr marL="0" indent="0">
                  <a:buNone/>
                </a:pPr>
                <a:r>
                  <a:rPr lang="en-US" sz="3600" b="1" dirty="0">
                    <a:solidFill>
                      <a:srgbClr val="FF0000"/>
                    </a:solidFill>
                  </a:rPr>
                  <a:t>ω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b="1">
                            <a:solidFill>
                              <a:srgbClr val="FF0000"/>
                            </a:solidFill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3600" b="1" dirty="0">
                            <a:solidFill>
                              <a:srgbClr val="FF0000"/>
                            </a:solidFill>
                          </a:rPr>
                          <m:t>RC</m:t>
                        </m:r>
                        <m:r>
                          <a:rPr lang="en-IN" sz="36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r>
                          <a:rPr lang="en-US" sz="36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den>
                    </m:f>
                  </m:oMath>
                </a14:m>
                <a:r>
                  <a:rPr lang="en-IN" sz="3600" b="1" dirty="0">
                    <a:solidFill>
                      <a:srgbClr val="FF0000"/>
                    </a:solidFill>
                  </a:rPr>
                  <a:t>             </a:t>
                </a:r>
                <a:r>
                  <a:rPr lang="en-US" sz="3600" b="1" dirty="0">
                    <a:solidFill>
                      <a:srgbClr val="FF0000"/>
                    </a:solidFill>
                  </a:rPr>
                  <a:t>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b="1">
                            <a:solidFill>
                              <a:srgbClr val="FF0000"/>
                            </a:solidFill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b="1" i="0" smtClean="0">
                            <a:solidFill>
                              <a:srgbClr val="FF0000"/>
                            </a:solidFill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IN" sz="3600" b="1" dirty="0">
                            <a:solidFill>
                              <a:srgbClr val="FF0000"/>
                            </a:solidFill>
                          </a:rPr>
                          <m:t>RC</m:t>
                        </m:r>
                        <m:r>
                          <a:rPr lang="en-IN" sz="36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r>
                          <a:rPr lang="en-US" sz="36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den>
                    </m:f>
                  </m:oMath>
                </a14:m>
                <a:r>
                  <a:rPr lang="en-IN" sz="3600" b="1" dirty="0">
                    <a:solidFill>
                      <a:srgbClr val="FF0000"/>
                    </a:solidFill>
                  </a:rPr>
                  <a:t>       </a:t>
                </a:r>
              </a:p>
              <a:p>
                <a:pPr marL="0" indent="0">
                  <a:buNone/>
                </a:pPr>
                <a:r>
                  <a:rPr lang="en-IN" sz="3600" dirty="0"/>
                  <a:t>Equating real part, </a:t>
                </a:r>
              </a:p>
              <a:p>
                <a:pPr marL="0" indent="0">
                  <a:buNone/>
                </a:pPr>
                <a:r>
                  <a:rPr lang="en-IN" sz="3600" dirty="0"/>
                  <a:t> </a:t>
                </a:r>
                <a:r>
                  <a:rPr lang="en-IN" sz="3600" dirty="0">
                    <a:solidFill>
                      <a:schemeClr val="tx1"/>
                    </a:solidFill>
                  </a:rPr>
                  <a:t>V</a:t>
                </a:r>
                <a:r>
                  <a:rPr lang="en-IN" sz="3600" baseline="-25000" dirty="0" err="1">
                    <a:solidFill>
                      <a:schemeClr val="tx1"/>
                    </a:solidFill>
                  </a:rPr>
                  <a:t>out</a:t>
                </a:r>
                <a:r>
                  <a:rPr lang="en-IN" sz="3600" dirty="0">
                    <a:solidFill>
                      <a:schemeClr val="tx1"/>
                    </a:solidFill>
                  </a:rPr>
                  <a:t> = </a:t>
                </a:r>
                <a:r>
                  <a:rPr lang="en-US" sz="3600" dirty="0" err="1">
                    <a:solidFill>
                      <a:schemeClr val="tx1"/>
                    </a:solidFill>
                  </a:rPr>
                  <a:t>V</a:t>
                </a:r>
                <a:r>
                  <a:rPr lang="en-US" sz="3600" baseline="-25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sz="3600" dirty="0">
                    <a:solidFill>
                      <a:schemeClr val="tx1"/>
                    </a:solidFill>
                  </a:rPr>
                  <a:t> [ 1</a:t>
                </a:r>
                <a:r>
                  <a:rPr lang="en-IN" sz="3600" dirty="0">
                    <a:solidFill>
                      <a:schemeClr val="tx1"/>
                    </a:solidFill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b="0" i="0" smtClean="0">
                            <a:solidFill>
                              <a:schemeClr val="tx1"/>
                            </a:solidFill>
                          </a:rPr>
                          <m:t>5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IN" sz="3600" baseline="30000" dirty="0">
                            <a:solidFill>
                              <a:schemeClr val="tx1"/>
                            </a:solidFill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IN" sz="3600" baseline="30000" dirty="0">
                            <a:solidFill>
                              <a:schemeClr val="tx1"/>
                            </a:solidFill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chemeClr val="tx1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IN" sz="3600" baseline="30000" dirty="0">
                            <a:solidFill>
                              <a:schemeClr val="tx1"/>
                            </a:solidFill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3600" dirty="0">
                    <a:solidFill>
                      <a:schemeClr val="tx1"/>
                    </a:solidFill>
                  </a:rPr>
                  <a:t> ]</a:t>
                </a:r>
              </a:p>
              <a:p>
                <a:pPr marL="0" indent="0">
                  <a:buNone/>
                </a:pPr>
                <a:r>
                  <a:rPr lang="en-IN" sz="3600" dirty="0"/>
                  <a:t>Substitute  </a:t>
                </a:r>
                <a:r>
                  <a:rPr lang="en-US" sz="3600" b="1" dirty="0">
                    <a:solidFill>
                      <a:schemeClr val="tx1"/>
                    </a:solidFill>
                  </a:rPr>
                  <a:t>ω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b="1">
                            <a:solidFill>
                              <a:schemeClr val="tx1"/>
                            </a:solidFill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3600" b="1" dirty="0">
                            <a:solidFill>
                              <a:schemeClr val="tx1"/>
                            </a:solidFill>
                          </a:rPr>
                          <m:t>RC</m:t>
                        </m:r>
                        <m:r>
                          <a:rPr lang="en-IN" sz="3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r>
                          <a:rPr lang="en-US" sz="3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den>
                    </m:f>
                  </m:oMath>
                </a14:m>
                <a:r>
                  <a:rPr lang="en-IN" sz="3600" b="1" dirty="0">
                    <a:solidFill>
                      <a:srgbClr val="FF0000"/>
                    </a:solidFill>
                  </a:rPr>
                  <a:t> </a:t>
                </a:r>
                <a:r>
                  <a:rPr lang="en-IN" sz="3600" b="1" dirty="0"/>
                  <a:t> </a:t>
                </a:r>
                <a:r>
                  <a:rPr lang="en-IN" sz="3600" dirty="0"/>
                  <a:t>in the above </a:t>
                </a:r>
                <a:r>
                  <a:rPr lang="en-IN" sz="3600" dirty="0" err="1"/>
                  <a:t>eqn</a:t>
                </a:r>
                <a:r>
                  <a:rPr lang="en-IN" sz="3600" dirty="0"/>
                  <a:t>, we get </a:t>
                </a:r>
                <a:endParaRPr lang="en-IN" sz="3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IN" sz="3600" b="1" dirty="0" err="1">
                    <a:solidFill>
                      <a:srgbClr val="FF0000"/>
                    </a:solidFill>
                  </a:rPr>
                  <a:t>V</a:t>
                </a:r>
                <a:r>
                  <a:rPr lang="en-IN" sz="3600" b="1" baseline="-25000" dirty="0" err="1">
                    <a:solidFill>
                      <a:srgbClr val="FF0000"/>
                    </a:solidFill>
                  </a:rPr>
                  <a:t>out</a:t>
                </a:r>
                <a:r>
                  <a:rPr lang="en-IN" sz="3600" b="1" dirty="0">
                    <a:solidFill>
                      <a:srgbClr val="FF0000"/>
                    </a:solidFill>
                  </a:rPr>
                  <a:t> = -29 </a:t>
                </a:r>
                <a:r>
                  <a:rPr lang="en-US" sz="3600" b="1" dirty="0" err="1">
                    <a:solidFill>
                      <a:srgbClr val="FF0000"/>
                    </a:solidFill>
                  </a:rPr>
                  <a:t>V</a:t>
                </a:r>
                <a:r>
                  <a:rPr lang="en-US" sz="3600" b="1" baseline="-25000" dirty="0" err="1">
                    <a:solidFill>
                      <a:srgbClr val="FF0000"/>
                    </a:solidFill>
                  </a:rPr>
                  <a:t>f</a:t>
                </a:r>
                <a:r>
                  <a:rPr lang="en-US" sz="3600" b="1" baseline="-250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9D671D-B217-6111-CA44-78F59AD529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5237" y="245399"/>
                <a:ext cx="10515600" cy="6168717"/>
              </a:xfrm>
              <a:blipFill>
                <a:blip r:embed="rId2"/>
                <a:stretch>
                  <a:fillRect l="-1739" t="-23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766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E5B117-9A40-34D5-CB58-D77C10FD4E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95814"/>
                <a:ext cx="10515600" cy="5826927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Gain of f/b n/w,  </a:t>
                </a:r>
                <a:r>
                  <a:rPr lang="el-GR" sz="3600" b="1" dirty="0">
                    <a:solidFill>
                      <a:srgbClr val="FF0000"/>
                    </a:solidFill>
                  </a:rPr>
                  <a:t>β</a:t>
                </a:r>
                <a:r>
                  <a:rPr lang="en-US" sz="3600" b="1" dirty="0">
                    <a:solidFill>
                      <a:srgbClr val="FF0000"/>
                    </a:solidFill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b="1" dirty="0">
                            <a:solidFill>
                              <a:srgbClr val="FF0000"/>
                            </a:solidFill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3600" b="1" baseline="-25000" dirty="0">
                            <a:solidFill>
                              <a:srgbClr val="FF0000"/>
                            </a:solidFill>
                          </a:rPr>
                          <m:t>f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b="1" dirty="0">
                            <a:solidFill>
                              <a:srgbClr val="FF0000"/>
                            </a:solidFill>
                          </a:rPr>
                          <m:t>V</m:t>
                        </m:r>
                        <m:r>
                          <a:rPr lang="en-US" sz="3600" b="1" i="1" baseline="-25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𝒐𝒖𝒕</m:t>
                        </m:r>
                      </m:den>
                    </m:f>
                  </m:oMath>
                </a14:m>
                <a:r>
                  <a:rPr lang="en-IN" sz="3600" b="1" dirty="0"/>
                  <a:t> </a:t>
                </a:r>
                <a:r>
                  <a:rPr lang="en-IN" sz="3600" b="1" dirty="0">
                    <a:solidFill>
                      <a:srgbClr val="FF0000"/>
                    </a:solidFill>
                  </a:rPr>
                  <a:t>=</a:t>
                </a:r>
                <a:r>
                  <a:rPr lang="en-IN" sz="36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𝟐𝟗</m:t>
                        </m:r>
                      </m:den>
                    </m:f>
                  </m:oMath>
                </a14:m>
                <a:endParaRPr lang="en-IN" sz="3600" b="1" dirty="0"/>
              </a:p>
              <a:p>
                <a:endParaRPr lang="en-IN" sz="3600" dirty="0"/>
              </a:p>
              <a:p>
                <a:pPr algn="just"/>
                <a:r>
                  <a:rPr lang="en-US" sz="3600" b="0" i="0" dirty="0">
                    <a:solidFill>
                      <a:srgbClr val="222222"/>
                    </a:solidFill>
                    <a:effectLst/>
                  </a:rPr>
                  <a:t>the negative sign indicates that f/b n/w produces a phase shift of 180⁰. </a:t>
                </a:r>
                <a:endParaRPr lang="en-IN" sz="3600" dirty="0"/>
              </a:p>
              <a:p>
                <a:r>
                  <a:rPr lang="en-IN" sz="3600" dirty="0"/>
                  <a:t>Since |A</a:t>
                </a:r>
                <a:r>
                  <a:rPr lang="el-GR" sz="3600" dirty="0"/>
                  <a:t>β</a:t>
                </a:r>
                <a:r>
                  <a:rPr lang="en-US" sz="3600" dirty="0"/>
                  <a:t>|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𝑠𝑜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</m:t>
                    </m:r>
                  </m:oMath>
                </a14:m>
                <a:r>
                  <a:rPr lang="el-GR" sz="3600" dirty="0">
                    <a:solidFill>
                      <a:srgbClr val="FF0000"/>
                    </a:solidFill>
                  </a:rPr>
                  <a:t> β</a:t>
                </a:r>
                <a:r>
                  <a:rPr lang="en-US" sz="3600" dirty="0">
                    <a:solidFill>
                      <a:srgbClr val="FF0000"/>
                    </a:solidFill>
                  </a:rPr>
                  <a:t>|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36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𝟐𝟗</m:t>
                        </m:r>
                      </m:den>
                    </m:f>
                  </m:oMath>
                </a14:m>
                <a:endParaRPr lang="en-IN" sz="3600" dirty="0"/>
              </a:p>
              <a:p>
                <a:r>
                  <a:rPr lang="en-IN" sz="3600" dirty="0"/>
                  <a:t>Therefore for sustained </a:t>
                </a:r>
                <a:r>
                  <a:rPr lang="en-IN" sz="3600" dirty="0" err="1"/>
                  <a:t>oscn</a:t>
                </a:r>
                <a:r>
                  <a:rPr lang="en-IN" sz="3600" dirty="0"/>
                  <a:t>, </a:t>
                </a:r>
                <a:r>
                  <a:rPr lang="en-IN" sz="3600" dirty="0">
                    <a:solidFill>
                      <a:srgbClr val="FF0000"/>
                    </a:solidFill>
                  </a:rPr>
                  <a:t>|A|</a:t>
                </a:r>
                <a:r>
                  <a:rPr lang="en-US" sz="36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IN" sz="3600" dirty="0">
                    <a:solidFill>
                      <a:srgbClr val="FF0000"/>
                    </a:solidFill>
                  </a:rPr>
                  <a:t> 29</a:t>
                </a:r>
                <a:r>
                  <a:rPr lang="en-IN" sz="3600" dirty="0"/>
                  <a:t>.</a:t>
                </a:r>
              </a:p>
              <a:p>
                <a:r>
                  <a:rPr lang="en-IN" sz="3600" dirty="0"/>
                  <a:t>That is gain of </a:t>
                </a:r>
                <a:r>
                  <a:rPr lang="en-IN" sz="3600" dirty="0" err="1"/>
                  <a:t>inv</a:t>
                </a:r>
                <a:r>
                  <a:rPr lang="en-IN" sz="3600" dirty="0"/>
                  <a:t> op amp should be </a:t>
                </a:r>
                <a:r>
                  <a:rPr lang="en-IN" sz="3600" dirty="0" err="1"/>
                  <a:t>atleast</a:t>
                </a:r>
                <a:r>
                  <a:rPr lang="en-IN" sz="3600" dirty="0"/>
                  <a:t> 29 or R</a:t>
                </a:r>
                <a:r>
                  <a:rPr lang="en-IN" sz="3600" baseline="-25000" dirty="0"/>
                  <a:t>f</a:t>
                </a:r>
                <a:r>
                  <a:rPr lang="en-IN" sz="3600" dirty="0"/>
                  <a:t>=29 R</a:t>
                </a:r>
                <a:r>
                  <a:rPr lang="en-IN" sz="3600" baseline="-25000" dirty="0"/>
                  <a:t>1</a:t>
                </a:r>
                <a:r>
                  <a:rPr lang="en-IN" sz="36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E5B117-9A40-34D5-CB58-D77C10FD4E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95814"/>
                <a:ext cx="10515600" cy="5826927"/>
              </a:xfrm>
              <a:blipFill>
                <a:blip r:embed="rId2"/>
                <a:stretch>
                  <a:fillRect l="-1623" r="-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30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42256-85BC-B0A9-8496-EC4A7C4CB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649"/>
            <a:ext cx="10515600" cy="5862437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Gain A</a:t>
            </a:r>
            <a:r>
              <a:rPr lang="en-US" sz="3600" baseline="-25000" dirty="0"/>
              <a:t>v</a:t>
            </a:r>
            <a:r>
              <a:rPr lang="en-US" sz="3600" dirty="0"/>
              <a:t> is kept greater than 29 to ensure that the variations in </a:t>
            </a:r>
            <a:r>
              <a:rPr lang="en-US" sz="3600" dirty="0" err="1"/>
              <a:t>ckt</a:t>
            </a:r>
            <a:r>
              <a:rPr lang="en-US" sz="3600" dirty="0"/>
              <a:t> parameters will not make | A</a:t>
            </a:r>
            <a:r>
              <a:rPr lang="en-US" sz="3600" baseline="-25000" dirty="0"/>
              <a:t>v</a:t>
            </a:r>
            <a:r>
              <a:rPr lang="en-US" sz="3600" dirty="0"/>
              <a:t> </a:t>
            </a:r>
            <a:r>
              <a:rPr lang="el-GR" sz="3600" dirty="0"/>
              <a:t>β</a:t>
            </a:r>
            <a:r>
              <a:rPr lang="en-US" sz="3600" dirty="0"/>
              <a:t>| &lt;1, otherwise </a:t>
            </a:r>
            <a:r>
              <a:rPr lang="en-US" sz="3600" dirty="0" err="1"/>
              <a:t>oscns</a:t>
            </a:r>
            <a:r>
              <a:rPr lang="en-US" sz="3600" dirty="0"/>
              <a:t> will die out.</a:t>
            </a:r>
          </a:p>
          <a:p>
            <a:pPr algn="just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713082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4AC86-AED8-D491-EECB-82713A2E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WIEN BRIDGE OSCILLATOR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5DA2E-9ABA-E9AA-C605-DA2DE5B5A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Harmonic </a:t>
            </a:r>
            <a:r>
              <a:rPr lang="en-US" sz="3600" dirty="0" err="1"/>
              <a:t>oscr</a:t>
            </a:r>
            <a:r>
              <a:rPr lang="en-US" sz="3600" dirty="0"/>
              <a:t> – o/p of </a:t>
            </a:r>
            <a:r>
              <a:rPr lang="en-US" sz="3600" dirty="0" err="1"/>
              <a:t>oscr</a:t>
            </a:r>
            <a:r>
              <a:rPr lang="en-US" sz="3600" dirty="0"/>
              <a:t> is sinusoidal s/g. </a:t>
            </a:r>
          </a:p>
          <a:p>
            <a:pPr algn="just"/>
            <a:r>
              <a:rPr lang="en-US" sz="3600" dirty="0"/>
              <a:t>AF </a:t>
            </a:r>
            <a:r>
              <a:rPr lang="en-US" sz="3600" dirty="0" err="1"/>
              <a:t>oscr</a:t>
            </a:r>
            <a:r>
              <a:rPr lang="en-US" sz="3600" dirty="0"/>
              <a:t> – generates sine wave typically in the range of AF.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02894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16D1-48DD-7C7E-5CE7-0318C351C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OSCILLATOR</a:t>
            </a:r>
            <a:endParaRPr lang="en-IN" sz="6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E1BEC0-7F27-22DA-8334-AE96350D4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0741"/>
            <a:ext cx="10956509" cy="3888419"/>
          </a:xfrm>
        </p:spPr>
      </p:pic>
    </p:spTree>
    <p:extLst>
      <p:ext uri="{BB962C8B-B14F-4D97-AF65-F5344CB8AC3E}">
        <p14:creationId xmlns:p14="http://schemas.microsoft.com/office/powerpoint/2010/main" val="3373482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E33A-FC22-2725-5D9D-9B55F6B0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8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WIEN BRIDGE OSCILLATOR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16CF85-1970-4DC6-9A9F-D3E291EDA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641" y="1402452"/>
            <a:ext cx="6952717" cy="5352539"/>
          </a:xfrm>
        </p:spPr>
      </p:pic>
    </p:spTree>
    <p:extLst>
      <p:ext uri="{BB962C8B-B14F-4D97-AF65-F5344CB8AC3E}">
        <p14:creationId xmlns:p14="http://schemas.microsoft.com/office/powerpoint/2010/main" val="3271730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5D81-EF12-469E-5BED-A703191A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Wien Bridge Oscillator Showing The Bridge Network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24A012-84B5-E6F4-5E61-0FE899E61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8303" y="1825625"/>
            <a:ext cx="7755393" cy="4351338"/>
          </a:xfrm>
        </p:spPr>
      </p:pic>
    </p:spTree>
    <p:extLst>
      <p:ext uri="{BB962C8B-B14F-4D97-AF65-F5344CB8AC3E}">
        <p14:creationId xmlns:p14="http://schemas.microsoft.com/office/powerpoint/2010/main" val="2040012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EC503-7C66-621D-5E2D-0FCD30BD4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221" y="817376"/>
            <a:ext cx="10676138" cy="5223247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Feedback RC n/w is connected to non inv terminal . So op amp – non inv </a:t>
            </a:r>
            <a:r>
              <a:rPr lang="en-US" sz="3600" dirty="0" err="1"/>
              <a:t>ampr</a:t>
            </a:r>
            <a:r>
              <a:rPr lang="en-US" sz="3600" dirty="0"/>
              <a:t>.</a:t>
            </a:r>
          </a:p>
          <a:p>
            <a:pPr algn="just"/>
            <a:r>
              <a:rPr lang="en-US" sz="3600" dirty="0"/>
              <a:t>Therefore f/b n/w need not provide any phase shift.</a:t>
            </a:r>
          </a:p>
          <a:p>
            <a:pPr algn="just"/>
            <a:r>
              <a:rPr lang="en-IN" sz="3600" dirty="0" err="1"/>
              <a:t>Ckt</a:t>
            </a:r>
            <a:r>
              <a:rPr lang="en-IN" sz="3600" dirty="0"/>
              <a:t> can be viewed as a Wien bridge with a </a:t>
            </a:r>
            <a:r>
              <a:rPr lang="en-IN" sz="3600" dirty="0">
                <a:solidFill>
                  <a:srgbClr val="FF0000"/>
                </a:solidFill>
              </a:rPr>
              <a:t>series RC n/w </a:t>
            </a:r>
            <a:r>
              <a:rPr lang="en-IN" sz="3600" dirty="0"/>
              <a:t>in one arm and a </a:t>
            </a:r>
            <a:r>
              <a:rPr lang="en-IN" sz="3600" dirty="0">
                <a:solidFill>
                  <a:srgbClr val="FF0000"/>
                </a:solidFill>
              </a:rPr>
              <a:t>parallel RC n/w </a:t>
            </a:r>
            <a:r>
              <a:rPr lang="en-IN" sz="3600" dirty="0"/>
              <a:t>in the adjoining arm. </a:t>
            </a:r>
          </a:p>
          <a:p>
            <a:pPr algn="just"/>
            <a:r>
              <a:rPr lang="en-IN" sz="3600" dirty="0"/>
              <a:t>Condition of zero phase shift around the </a:t>
            </a:r>
            <a:r>
              <a:rPr lang="en-IN" sz="3600" dirty="0" err="1"/>
              <a:t>ckt</a:t>
            </a:r>
            <a:r>
              <a:rPr lang="en-IN" sz="3600" dirty="0"/>
              <a:t> is achieved by </a:t>
            </a:r>
            <a:r>
              <a:rPr lang="en-IN" sz="3600" dirty="0">
                <a:solidFill>
                  <a:srgbClr val="FF0000"/>
                </a:solidFill>
              </a:rPr>
              <a:t>balancing the bridge</a:t>
            </a:r>
            <a:r>
              <a:rPr lang="en-IN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9129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BA7F1B-5852-BF7B-90ED-AEBEBB8C3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48" t="5582" r="15989" b="13626"/>
          <a:stretch/>
        </p:blipFill>
        <p:spPr>
          <a:xfrm>
            <a:off x="2201661" y="1222634"/>
            <a:ext cx="8034292" cy="4412731"/>
          </a:xfrm>
        </p:spPr>
      </p:pic>
    </p:spTree>
    <p:extLst>
      <p:ext uri="{BB962C8B-B14F-4D97-AF65-F5344CB8AC3E}">
        <p14:creationId xmlns:p14="http://schemas.microsoft.com/office/powerpoint/2010/main" val="3973199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6F704-762F-18EF-F621-6810BCFDE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9486"/>
            <a:ext cx="10515600" cy="6137644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Series RC n/w  acts like HPF 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At low </a:t>
            </a:r>
            <a:r>
              <a:rPr lang="en-US" dirty="0" err="1"/>
              <a:t>freq</a:t>
            </a:r>
            <a:r>
              <a:rPr lang="en-US" dirty="0"/>
              <a:t>, 1/</a:t>
            </a:r>
            <a:r>
              <a:rPr lang="en-US" dirty="0" err="1"/>
              <a:t>jX</a:t>
            </a:r>
            <a:r>
              <a:rPr lang="en-US" baseline="-25000" dirty="0" err="1"/>
              <a:t>c</a:t>
            </a:r>
            <a:r>
              <a:rPr lang="en-US" baseline="-25000" dirty="0"/>
              <a:t> </a:t>
            </a:r>
            <a:r>
              <a:rPr lang="en-US" dirty="0"/>
              <a:t>is high. So </a:t>
            </a:r>
            <a:r>
              <a:rPr lang="en-US" dirty="0" err="1"/>
              <a:t>capr</a:t>
            </a:r>
            <a:r>
              <a:rPr lang="en-US" dirty="0"/>
              <a:t> C1 acts like OC. So it </a:t>
            </a:r>
            <a:r>
              <a:rPr lang="en-US" dirty="0" err="1"/>
              <a:t>doesnot</a:t>
            </a:r>
            <a:r>
              <a:rPr lang="en-US" dirty="0"/>
              <a:t> pass low </a:t>
            </a:r>
            <a:r>
              <a:rPr lang="en-US" dirty="0" err="1"/>
              <a:t>freq</a:t>
            </a:r>
            <a:r>
              <a:rPr lang="en-US" dirty="0"/>
              <a:t> s/</a:t>
            </a:r>
            <a:r>
              <a:rPr lang="en-US" dirty="0" err="1"/>
              <a:t>gs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At high </a:t>
            </a:r>
            <a:r>
              <a:rPr lang="en-US" dirty="0" err="1"/>
              <a:t>freq</a:t>
            </a:r>
            <a:r>
              <a:rPr lang="en-US" dirty="0"/>
              <a:t>, impedance provided by capacitor is low. So easily allows HF.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Parallel RC n/w  acts like LPF</a:t>
            </a:r>
            <a:endParaRPr lang="en-US" dirty="0"/>
          </a:p>
          <a:p>
            <a:pPr algn="just"/>
            <a:r>
              <a:rPr lang="en-US" dirty="0"/>
              <a:t>At low </a:t>
            </a:r>
            <a:r>
              <a:rPr lang="en-US" dirty="0" err="1"/>
              <a:t>freq</a:t>
            </a:r>
            <a:r>
              <a:rPr lang="en-US" dirty="0"/>
              <a:t>, 1/</a:t>
            </a:r>
            <a:r>
              <a:rPr lang="en-US" dirty="0" err="1"/>
              <a:t>jX</a:t>
            </a:r>
            <a:r>
              <a:rPr lang="en-US" baseline="-25000" dirty="0" err="1"/>
              <a:t>c</a:t>
            </a:r>
            <a:r>
              <a:rPr lang="en-US" baseline="-25000" dirty="0"/>
              <a:t> </a:t>
            </a:r>
            <a:r>
              <a:rPr lang="en-US" dirty="0"/>
              <a:t>is high. So </a:t>
            </a:r>
            <a:r>
              <a:rPr lang="en-US" dirty="0" err="1"/>
              <a:t>capr</a:t>
            </a:r>
            <a:r>
              <a:rPr lang="en-US" dirty="0"/>
              <a:t> C2 acts like OC.  So o/p is taken across R2.</a:t>
            </a:r>
          </a:p>
          <a:p>
            <a:pPr algn="just"/>
            <a:r>
              <a:rPr lang="en-US" dirty="0"/>
              <a:t>At high </a:t>
            </a:r>
            <a:r>
              <a:rPr lang="en-US" dirty="0" err="1"/>
              <a:t>freq</a:t>
            </a:r>
            <a:r>
              <a:rPr lang="en-US" dirty="0"/>
              <a:t>, impedance provided by capacitor is very low. So o/p gets short </a:t>
            </a:r>
            <a:r>
              <a:rPr lang="en-US" dirty="0" err="1"/>
              <a:t>ckted</a:t>
            </a:r>
            <a:r>
              <a:rPr lang="en-US" dirty="0"/>
              <a:t> to </a:t>
            </a:r>
            <a:r>
              <a:rPr lang="en-US" dirty="0" err="1"/>
              <a:t>grnd</a:t>
            </a:r>
            <a:r>
              <a:rPr lang="en-US" dirty="0"/>
              <a:t> terminal. </a:t>
            </a:r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3767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8C0C1-D66E-8D57-C921-53B146C0D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4491"/>
            <a:ext cx="10515600" cy="5365288"/>
          </a:xfrm>
        </p:spPr>
        <p:txBody>
          <a:bodyPr>
            <a:normAutofit/>
          </a:bodyPr>
          <a:lstStyle/>
          <a:p>
            <a:pPr algn="just"/>
            <a:r>
              <a:rPr lang="en-US" sz="3600" b="0" dirty="0">
                <a:solidFill>
                  <a:srgbClr val="414042"/>
                </a:solidFill>
                <a:effectLst/>
              </a:rPr>
              <a:t>So this RC n/w </a:t>
            </a:r>
            <a:r>
              <a:rPr lang="en-US" sz="3600" b="0" dirty="0" err="1">
                <a:solidFill>
                  <a:srgbClr val="414042"/>
                </a:solidFill>
                <a:effectLst/>
              </a:rPr>
              <a:t>doesnot</a:t>
            </a:r>
            <a:r>
              <a:rPr lang="en-US" sz="3600" b="0" dirty="0">
                <a:solidFill>
                  <a:srgbClr val="414042"/>
                </a:solidFill>
                <a:effectLst/>
              </a:rPr>
              <a:t> allow low as well as high </a:t>
            </a:r>
            <a:r>
              <a:rPr lang="en-US" sz="3600" b="0" dirty="0" err="1">
                <a:solidFill>
                  <a:srgbClr val="414042"/>
                </a:solidFill>
                <a:effectLst/>
              </a:rPr>
              <a:t>freqs</a:t>
            </a:r>
            <a:r>
              <a:rPr lang="en-US" sz="3600" b="0" dirty="0">
                <a:solidFill>
                  <a:srgbClr val="414042"/>
                </a:solidFill>
                <a:effectLst/>
              </a:rPr>
              <a:t>.</a:t>
            </a:r>
          </a:p>
          <a:p>
            <a:pPr algn="just"/>
            <a:r>
              <a:rPr lang="en-US" sz="3600" b="0" dirty="0">
                <a:solidFill>
                  <a:srgbClr val="414042"/>
                </a:solidFill>
                <a:effectLst/>
              </a:rPr>
              <a:t>So there must be a frequency point between these two extremes of </a:t>
            </a:r>
            <a:r>
              <a:rPr lang="en-US" sz="3600" b="0" u="none" strike="noStrike" dirty="0">
                <a:solidFill>
                  <a:srgbClr val="414143"/>
                </a:solidFill>
                <a:effectLst/>
              </a:rPr>
              <a:t>C1</a:t>
            </a:r>
            <a:r>
              <a:rPr lang="en-US" sz="3600" b="0" dirty="0">
                <a:solidFill>
                  <a:srgbClr val="414042"/>
                </a:solidFill>
                <a:effectLst/>
              </a:rPr>
              <a:t> being open-circuited and </a:t>
            </a:r>
            <a:r>
              <a:rPr lang="en-US" sz="3600" b="0" u="none" strike="noStrike" dirty="0">
                <a:solidFill>
                  <a:srgbClr val="414143"/>
                </a:solidFill>
                <a:effectLst/>
              </a:rPr>
              <a:t>C2</a:t>
            </a:r>
            <a:r>
              <a:rPr lang="en-US" sz="3600" b="0" dirty="0">
                <a:solidFill>
                  <a:srgbClr val="414042"/>
                </a:solidFill>
                <a:effectLst/>
              </a:rPr>
              <a:t> being short-circuited where the output voltage, </a:t>
            </a:r>
            <a:r>
              <a:rPr lang="en-US" sz="3600" b="0" u="none" strike="noStrike" dirty="0">
                <a:solidFill>
                  <a:srgbClr val="414143"/>
                </a:solidFill>
                <a:effectLst/>
              </a:rPr>
              <a:t>V</a:t>
            </a:r>
            <a:r>
              <a:rPr lang="en-US" sz="3600" b="0" u="none" strike="noStrike" baseline="-25000" dirty="0">
                <a:solidFill>
                  <a:srgbClr val="414143"/>
                </a:solidFill>
                <a:effectLst/>
              </a:rPr>
              <a:t>OUT</a:t>
            </a:r>
            <a:r>
              <a:rPr lang="en-US" sz="3600" b="0" dirty="0">
                <a:solidFill>
                  <a:srgbClr val="414042"/>
                </a:solidFill>
                <a:effectLst/>
              </a:rPr>
              <a:t> reaches its maximum value. </a:t>
            </a:r>
          </a:p>
          <a:p>
            <a:pPr algn="just"/>
            <a:r>
              <a:rPr lang="en-US" sz="3600" b="0" dirty="0">
                <a:solidFill>
                  <a:srgbClr val="414042"/>
                </a:solidFill>
                <a:effectLst/>
              </a:rPr>
              <a:t>The frequency value of the input waveform at which this happens is called the oscillator’s </a:t>
            </a:r>
            <a:r>
              <a:rPr lang="en-US" sz="3600" b="0" dirty="0">
                <a:solidFill>
                  <a:srgbClr val="FF0000"/>
                </a:solidFill>
                <a:effectLst/>
              </a:rPr>
              <a:t>Resonant Frequency (</a:t>
            </a:r>
            <a:r>
              <a:rPr lang="en-US" sz="3600" b="0" u="none" strike="noStrike" dirty="0" err="1">
                <a:solidFill>
                  <a:srgbClr val="FF0000"/>
                </a:solidFill>
                <a:effectLst/>
              </a:rPr>
              <a:t>ƒr</a:t>
            </a:r>
            <a:r>
              <a:rPr lang="en-US" sz="3600" b="0" dirty="0">
                <a:solidFill>
                  <a:srgbClr val="FF0000"/>
                </a:solidFill>
                <a:effectLst/>
              </a:rPr>
              <a:t>).</a:t>
            </a:r>
          </a:p>
          <a:p>
            <a:pPr algn="just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240508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90139-2AE6-683C-65AB-16A2BD02A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984D3-5AA5-AC0A-8B47-EFC2FBFF0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600" b="0" i="0" dirty="0">
                <a:solidFill>
                  <a:srgbClr val="414042"/>
                </a:solidFill>
                <a:effectLst/>
              </a:rPr>
              <a:t>At this resonant frequency, the phase difference between the input and output equals 0 deg. </a:t>
            </a:r>
          </a:p>
          <a:p>
            <a:pPr algn="just"/>
            <a:r>
              <a:rPr lang="en-US" sz="3600" b="0" i="0" dirty="0">
                <a:solidFill>
                  <a:srgbClr val="414042"/>
                </a:solidFill>
                <a:effectLst/>
              </a:rPr>
              <a:t>The magnitude of the output voltage of f/b n/w is therefore at its max and is equal to one third (1/3) of the input voltage as shown.   </a:t>
            </a:r>
          </a:p>
          <a:p>
            <a:pPr algn="just"/>
            <a:r>
              <a:rPr lang="el-GR" sz="3600" b="0" i="0" dirty="0">
                <a:solidFill>
                  <a:srgbClr val="414042"/>
                </a:solidFill>
                <a:effectLst/>
              </a:rPr>
              <a:t>β</a:t>
            </a:r>
            <a:r>
              <a:rPr lang="en-US" sz="3600" b="0" i="0" dirty="0">
                <a:solidFill>
                  <a:srgbClr val="414042"/>
                </a:solidFill>
                <a:effectLst/>
              </a:rPr>
              <a:t> = 1/3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96212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6537-B926-73C3-8FB6-55FBDFE2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Oscillator o/p gain and phase shift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20F17E-5245-19DC-1164-64805C895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809"/>
          <a:stretch/>
        </p:blipFill>
        <p:spPr>
          <a:xfrm>
            <a:off x="3215177" y="1603683"/>
            <a:ext cx="5502695" cy="5042885"/>
          </a:xfrm>
        </p:spPr>
      </p:pic>
    </p:spTree>
    <p:extLst>
      <p:ext uri="{BB962C8B-B14F-4D97-AF65-F5344CB8AC3E}">
        <p14:creationId xmlns:p14="http://schemas.microsoft.com/office/powerpoint/2010/main" val="1291570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6312859-2D3A-6C21-DE69-972FB8958FC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914400" y="609384"/>
                <a:ext cx="5181600" cy="373179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dirty="0"/>
                          <m:t>V</m:t>
                        </m:r>
                        <m:r>
                          <m:rPr>
                            <m:nor/>
                          </m:rPr>
                          <a:rPr lang="en-IN" baseline="-25000" dirty="0"/>
                          <m:t>f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V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den>
                    </m:f>
                  </m:oMath>
                </a14:m>
                <a:r>
                  <a:rPr lang="en-IN" dirty="0"/>
                  <a:t>  =</a:t>
                </a:r>
                <a:r>
                  <a:rPr lang="en-US" baseline="-25000" dirty="0"/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Z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Z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1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dirty="0"/>
                          <m:t>Z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2</m:t>
                        </m:r>
                      </m:den>
                    </m:f>
                  </m:oMath>
                </a14:m>
                <a:r>
                  <a:rPr lang="en-IN" dirty="0"/>
                  <a:t>  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Z</a:t>
                </a:r>
                <a:r>
                  <a:rPr lang="en-IN" baseline="-25000" dirty="0"/>
                  <a:t>1</a:t>
                </a:r>
                <a:r>
                  <a:rPr lang="en-IN" dirty="0"/>
                  <a:t> = R</a:t>
                </a:r>
                <a:r>
                  <a:rPr lang="en-IN" baseline="-25000" dirty="0"/>
                  <a:t>1</a:t>
                </a:r>
                <a:r>
                  <a:rPr lang="en-IN" dirty="0"/>
                  <a:t> + (1/j</a:t>
                </a:r>
                <a:r>
                  <a:rPr lang="el-GR" dirty="0"/>
                  <a:t>ω</a:t>
                </a:r>
                <a:r>
                  <a:rPr lang="en-IN" dirty="0"/>
                  <a:t>C</a:t>
                </a:r>
                <a:r>
                  <a:rPr lang="en-IN" baseline="-25000" dirty="0"/>
                  <a:t>1</a:t>
                </a:r>
                <a:r>
                  <a:rPr lang="en-IN" dirty="0"/>
                  <a:t>)</a:t>
                </a:r>
              </a:p>
              <a:p>
                <a:endParaRPr lang="en-IN" dirty="0"/>
              </a:p>
              <a:p>
                <a:r>
                  <a:rPr lang="en-IN" dirty="0"/>
                  <a:t>Z</a:t>
                </a:r>
                <a:r>
                  <a:rPr lang="en-IN" baseline="-25000" dirty="0"/>
                  <a:t>2</a:t>
                </a:r>
                <a:r>
                  <a:rPr lang="en-IN" dirty="0"/>
                  <a:t> = R</a:t>
                </a:r>
                <a:r>
                  <a:rPr lang="en-IN" baseline="-25000" dirty="0"/>
                  <a:t>2</a:t>
                </a:r>
                <a:r>
                  <a:rPr lang="en-IN" dirty="0"/>
                  <a:t> ||(1/j</a:t>
                </a:r>
                <a:r>
                  <a:rPr lang="el-GR" dirty="0"/>
                  <a:t>ω</a:t>
                </a:r>
                <a:r>
                  <a:rPr lang="en-IN" dirty="0"/>
                  <a:t>C</a:t>
                </a:r>
                <a:r>
                  <a:rPr lang="en-IN" baseline="-25000" dirty="0"/>
                  <a:t>2</a:t>
                </a:r>
                <a:r>
                  <a:rPr lang="en-IN" dirty="0"/>
                  <a:t>)</a:t>
                </a:r>
              </a:p>
              <a:p>
                <a:pPr marL="0" indent="0">
                  <a:buNone/>
                </a:pPr>
                <a:r>
                  <a:rPr lang="en-IN" dirty="0"/>
                  <a:t>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/>
                          <m:t>R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/>
                          <m:t>1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IN" dirty="0"/>
                          <m:t>j</m:t>
                        </m:r>
                        <m:r>
                          <m:rPr>
                            <m:nor/>
                          </m:rPr>
                          <a:rPr lang="el-GR" dirty="0"/>
                          <m:t>ω</m:t>
                        </m:r>
                        <m:r>
                          <m:rPr>
                            <m:nor/>
                          </m:rPr>
                          <a:rPr lang="en-IN" dirty="0"/>
                          <m:t>R</m:t>
                        </m:r>
                        <m:r>
                          <m:rPr>
                            <m:nor/>
                          </m:rPr>
                          <a:rPr lang="en-IN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IN" dirty="0"/>
                          <m:t>C</m:t>
                        </m:r>
                        <m:r>
                          <m:rPr>
                            <m:nor/>
                          </m:rPr>
                          <a:rPr lang="en-IN" baseline="-25000" dirty="0"/>
                          <m:t>2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6312859-2D3A-6C21-DE69-972FB8958F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14400" y="609384"/>
                <a:ext cx="5181600" cy="3731797"/>
              </a:xfrm>
              <a:blipFill>
                <a:blip r:embed="rId2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AA4F95-8398-1C40-3E93-17000AFE9038}"/>
                  </a:ext>
                </a:extLst>
              </p:cNvPr>
              <p:cNvSpPr txBox="1"/>
              <p:nvPr/>
            </p:nvSpPr>
            <p:spPr>
              <a:xfrm>
                <a:off x="807867" y="4563122"/>
                <a:ext cx="10813002" cy="2152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Substituting ,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rgbClr val="FF0000"/>
                            </a:solidFill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IN" sz="3600" baseline="-25000" dirty="0">
                            <a:solidFill>
                              <a:srgbClr val="FF0000"/>
                            </a:solidFill>
                          </a:rPr>
                          <m:t>f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FF0000"/>
                            </a:solidFill>
                          </a:rPr>
                          <m:t>V</m:t>
                        </m:r>
                        <m:r>
                          <a:rPr lang="en-US" sz="3600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den>
                    </m:f>
                  </m:oMath>
                </a14:m>
                <a:r>
                  <a:rPr lang="en-IN" sz="3600" dirty="0">
                    <a:solidFill>
                      <a:srgbClr val="FF0000"/>
                    </a:solidFill>
                  </a:rPr>
                  <a:t>=</a:t>
                </a:r>
                <a:r>
                  <a:rPr lang="el-GR" sz="3600" dirty="0">
                    <a:solidFill>
                      <a:srgbClr val="FF0000"/>
                    </a:solidFill>
                  </a:rPr>
                  <a:t>β</a:t>
                </a:r>
                <a:r>
                  <a:rPr lang="en-US" sz="3600" dirty="0">
                    <a:solidFill>
                      <a:srgbClr val="FF0000"/>
                    </a:solidFill>
                  </a:rPr>
                  <a:t> = </a:t>
                </a:r>
                <a:r>
                  <a:rPr lang="en-US" sz="3600" baseline="-25000" dirty="0">
                    <a:solidFill>
                      <a:srgbClr val="FF0000"/>
                    </a:solidFill>
                  </a:rPr>
                  <a:t> </a:t>
                </a:r>
                <a:r>
                  <a:rPr lang="en-US" sz="3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rgbClr val="FF0000"/>
                            </a:solidFill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l-GR" sz="3600" dirty="0">
                            <a:solidFill>
                              <a:srgbClr val="FF000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rgbClr val="FF0000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IN" sz="3600" baseline="-25000" dirty="0">
                            <a:solidFill>
                              <a:srgbClr val="FF0000"/>
                            </a:solidFill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rgbClr val="FF0000"/>
                            </a:solidFill>
                          </a:rPr>
                          <m:t>C</m:t>
                        </m:r>
                        <m:r>
                          <a:rPr lang="en-US" sz="3600" b="0" i="1" baseline="-25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FF0000"/>
                            </a:solidFill>
                          </a:rPr>
                          <m:t>1</m:t>
                        </m:r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FF0000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600" baseline="-25000" dirty="0">
                            <a:solidFill>
                              <a:srgbClr val="FF0000"/>
                            </a:solidFill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FF0000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600" baseline="-25000" dirty="0">
                            <a:solidFill>
                              <a:srgbClr val="FF0000"/>
                            </a:solidFill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FF0000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3600" baseline="-25000" dirty="0">
                            <a:solidFill>
                              <a:srgbClr val="FF0000"/>
                            </a:solidFill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FF0000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3600" baseline="-25000" dirty="0">
                            <a:solidFill>
                              <a:srgbClr val="FF0000"/>
                            </a:solidFill>
                          </a:rPr>
                          <m:t>2 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FF0000"/>
                            </a:solidFill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FF0000"/>
                            </a:solidFill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l-GR" sz="3600" dirty="0">
                            <a:solidFill>
                              <a:srgbClr val="FF000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FF000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FF0000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600" baseline="-25000" dirty="0">
                            <a:solidFill>
                              <a:srgbClr val="FF0000"/>
                            </a:solidFill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FF0000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3600" baseline="-25000" dirty="0">
                            <a:solidFill>
                              <a:srgbClr val="FF0000"/>
                            </a:solidFill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FF0000"/>
                            </a:solidFill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FF0000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600" baseline="-25000" dirty="0">
                            <a:solidFill>
                              <a:srgbClr val="FF0000"/>
                            </a:solidFill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FF0000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3600" baseline="-25000" dirty="0">
                            <a:solidFill>
                              <a:srgbClr val="FF0000"/>
                            </a:solidFill>
                          </a:rPr>
                          <m:t>2 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FF0000"/>
                            </a:solidFill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FF0000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600" baseline="-25000" dirty="0">
                            <a:solidFill>
                              <a:srgbClr val="FF0000"/>
                            </a:solidFill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FF0000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3600" baseline="-25000" dirty="0">
                            <a:solidFill>
                              <a:srgbClr val="FF0000"/>
                            </a:solidFill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FF0000"/>
                            </a:solidFill>
                          </a:rPr>
                          <m:t>) </m:t>
                        </m:r>
                      </m:den>
                    </m:f>
                  </m:oMath>
                </a14:m>
                <a:r>
                  <a:rPr lang="en-IN" sz="3600" dirty="0"/>
                  <a:t>  </a:t>
                </a:r>
              </a:p>
              <a:p>
                <a:endParaRPr lang="en-IN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AA4F95-8398-1C40-3E93-17000AFE9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67" y="4563122"/>
                <a:ext cx="10813002" cy="2152897"/>
              </a:xfrm>
              <a:prstGeom prst="rect">
                <a:avLst/>
              </a:prstGeom>
              <a:blipFill>
                <a:blip r:embed="rId3"/>
                <a:stretch>
                  <a:fillRect l="-1748" t="-45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DCC015AF-1746-46D1-54A8-6E6D5ACEB2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b="4379"/>
          <a:stretch/>
        </p:blipFill>
        <p:spPr>
          <a:xfrm>
            <a:off x="4625266" y="173978"/>
            <a:ext cx="7236613" cy="4167203"/>
          </a:xfrm>
        </p:spPr>
      </p:pic>
    </p:spTree>
    <p:extLst>
      <p:ext uri="{BB962C8B-B14F-4D97-AF65-F5344CB8AC3E}">
        <p14:creationId xmlns:p14="http://schemas.microsoft.com/office/powerpoint/2010/main" val="26425608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96B804-310C-D985-15B3-01A842557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68C3459-AC6E-D4AF-3D10-2DD721FFE4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At resonant </a:t>
                </a:r>
                <a:r>
                  <a:rPr lang="en-US" sz="3600" dirty="0" err="1"/>
                  <a:t>freq</a:t>
                </a:r>
                <a:r>
                  <a:rPr lang="en-US" sz="3600" dirty="0"/>
                  <a:t>, phase shift offered by f/b n/w =0.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600" dirty="0" smtClean="0">
                        <a:solidFill>
                          <a:srgbClr val="FF0000"/>
                        </a:solidFill>
                      </a:rPr>
                      <m:t>1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3600" dirty="0" smtClean="0">
                        <a:solidFill>
                          <a:srgbClr val="FF0000"/>
                        </a:solidFill>
                      </a:rPr>
                      <m:t>R</m:t>
                    </m:r>
                    <m:r>
                      <m:rPr>
                        <m:nor/>
                      </m:rPr>
                      <a:rPr lang="en-US" sz="3600" baseline="-25000" dirty="0" smtClean="0">
                        <a:solidFill>
                          <a:srgbClr val="FF0000"/>
                        </a:solidFill>
                      </a:rPr>
                      <m:t>1</m:t>
                    </m:r>
                    <m:r>
                      <m:rPr>
                        <m:nor/>
                      </m:rPr>
                      <a:rPr lang="en-US" sz="3600" dirty="0" smtClean="0">
                        <a:solidFill>
                          <a:srgbClr val="FF0000"/>
                        </a:solidFill>
                      </a:rPr>
                      <m:t>R</m:t>
                    </m:r>
                    <m:r>
                      <m:rPr>
                        <m:nor/>
                      </m:rPr>
                      <a:rPr lang="en-US" sz="3600" baseline="-25000" dirty="0" smtClean="0">
                        <a:solidFill>
                          <a:srgbClr val="FF0000"/>
                        </a:solidFill>
                      </a:rPr>
                      <m:t>2</m:t>
                    </m:r>
                    <m:r>
                      <m:rPr>
                        <m:nor/>
                      </m:rPr>
                      <a:rPr lang="en-US" sz="3600" dirty="0" smtClean="0">
                        <a:solidFill>
                          <a:srgbClr val="FF0000"/>
                        </a:solidFill>
                      </a:rPr>
                      <m:t>C</m:t>
                    </m:r>
                    <m:r>
                      <m:rPr>
                        <m:nor/>
                      </m:rPr>
                      <a:rPr lang="en-US" sz="3600" baseline="-25000" dirty="0" smtClean="0">
                        <a:solidFill>
                          <a:srgbClr val="FF0000"/>
                        </a:solidFill>
                      </a:rPr>
                      <m:t>1</m:t>
                    </m:r>
                    <m:r>
                      <m:rPr>
                        <m:nor/>
                      </m:rPr>
                      <a:rPr lang="en-US" sz="3600" dirty="0" smtClean="0">
                        <a:solidFill>
                          <a:srgbClr val="FF0000"/>
                        </a:solidFill>
                      </a:rPr>
                      <m:t>C</m:t>
                    </m:r>
                    <m:r>
                      <m:rPr>
                        <m:nor/>
                      </m:rPr>
                      <a:rPr lang="en-US" sz="3600" baseline="-25000" dirty="0" smtClean="0">
                        <a:solidFill>
                          <a:srgbClr val="FF0000"/>
                        </a:solidFill>
                      </a:rPr>
                      <m:t>2</m:t>
                    </m:r>
                  </m:oMath>
                </a14:m>
                <a:r>
                  <a:rPr lang="en-IN" sz="3600" dirty="0">
                    <a:solidFill>
                      <a:srgbClr val="FF0000"/>
                    </a:solidFill>
                  </a:rPr>
                  <a:t> = 0  </a:t>
                </a:r>
                <a:r>
                  <a:rPr lang="en-IN" sz="3600" dirty="0"/>
                  <a:t>(so that j</a:t>
                </a:r>
                <a:r>
                  <a:rPr lang="el-GR" sz="3600" dirty="0"/>
                  <a:t>ω</a:t>
                </a:r>
                <a:r>
                  <a:rPr lang="en-IN" sz="3600" dirty="0"/>
                  <a:t> term cancel out)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3600" dirty="0" smtClean="0">
                        <a:solidFill>
                          <a:schemeClr val="tx1"/>
                        </a:solidFill>
                      </a:rPr>
                      <m:t>R</m:t>
                    </m:r>
                    <m:r>
                      <m:rPr>
                        <m:nor/>
                      </m:rPr>
                      <a:rPr lang="en-US" sz="3600" baseline="-25000" dirty="0" smtClean="0">
                        <a:solidFill>
                          <a:schemeClr val="tx1"/>
                        </a:solidFill>
                      </a:rPr>
                      <m:t>1</m:t>
                    </m:r>
                    <m:r>
                      <m:rPr>
                        <m:nor/>
                      </m:rPr>
                      <a:rPr lang="en-US" sz="3600" dirty="0" smtClean="0">
                        <a:solidFill>
                          <a:schemeClr val="tx1"/>
                        </a:solidFill>
                      </a:rPr>
                      <m:t>R</m:t>
                    </m:r>
                    <m:r>
                      <m:rPr>
                        <m:nor/>
                      </m:rPr>
                      <a:rPr lang="en-US" sz="3600" baseline="-25000" dirty="0" smtClean="0">
                        <a:solidFill>
                          <a:schemeClr val="tx1"/>
                        </a:solidFill>
                      </a:rPr>
                      <m:t>2</m:t>
                    </m:r>
                    <m:r>
                      <m:rPr>
                        <m:nor/>
                      </m:rPr>
                      <a:rPr lang="en-US" sz="3600" dirty="0" smtClean="0">
                        <a:solidFill>
                          <a:schemeClr val="tx1"/>
                        </a:solidFill>
                      </a:rPr>
                      <m:t>C</m:t>
                    </m:r>
                    <m:r>
                      <m:rPr>
                        <m:nor/>
                      </m:rPr>
                      <a:rPr lang="en-US" sz="3600" baseline="-25000" dirty="0" smtClean="0">
                        <a:solidFill>
                          <a:schemeClr val="tx1"/>
                        </a:solidFill>
                      </a:rPr>
                      <m:t>1</m:t>
                    </m:r>
                    <m:r>
                      <m:rPr>
                        <m:nor/>
                      </m:rPr>
                      <a:rPr lang="en-US" sz="3600" dirty="0" smtClean="0">
                        <a:solidFill>
                          <a:schemeClr val="tx1"/>
                        </a:solidFill>
                      </a:rPr>
                      <m:t>C</m:t>
                    </m:r>
                    <m:r>
                      <m:rPr>
                        <m:nor/>
                      </m:rPr>
                      <a:rPr lang="en-US" sz="3600" baseline="-25000" dirty="0" smtClean="0">
                        <a:solidFill>
                          <a:schemeClr val="tx1"/>
                        </a:solidFill>
                      </a:rPr>
                      <m:t>2</m:t>
                    </m:r>
                  </m:oMath>
                </a14:m>
                <a:r>
                  <a:rPr lang="en-IN" sz="3600" dirty="0">
                    <a:solidFill>
                      <a:schemeClr val="tx1"/>
                    </a:solidFill>
                  </a:rPr>
                  <a:t> = 1</a:t>
                </a:r>
              </a:p>
              <a:p>
                <a:pPr marL="0" indent="0" algn="ctr">
                  <a:buNone/>
                </a:pPr>
                <a:r>
                  <a:rPr lang="el-GR" sz="3600" b="1" dirty="0">
                    <a:solidFill>
                      <a:srgbClr val="FF0000"/>
                    </a:solidFill>
                  </a:rPr>
                  <a:t>ω</a:t>
                </a:r>
                <a:r>
                  <a:rPr lang="en-US" sz="3600" b="1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6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IN" sz="3600" b="1" dirty="0">
                                <a:solidFill>
                                  <a:srgbClr val="FF0000"/>
                                </a:solidFill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en-IN" sz="3600" b="1" baseline="-25000" dirty="0">
                                <a:solidFill>
                                  <a:srgbClr val="FF0000"/>
                                </a:solidFill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IN" sz="3600" b="1" dirty="0">
                                <a:solidFill>
                                  <a:srgbClr val="FF0000"/>
                                </a:solidFill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sz="3600" b="1" baseline="-25000" dirty="0">
                                <a:solidFill>
                                  <a:srgbClr val="FF0000"/>
                                </a:solidFill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3600" b="1" dirty="0">
                                <a:solidFill>
                                  <a:srgbClr val="FF0000"/>
                                </a:solidFill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IN" sz="3600" b="1" baseline="-25000" dirty="0">
                                <a:solidFill>
                                  <a:srgbClr val="FF0000"/>
                                </a:solidFill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3600" b="1" dirty="0">
                                <a:solidFill>
                                  <a:srgbClr val="FF0000"/>
                                </a:solidFill>
                              </a:rPr>
                              <m:t>C</m:t>
                            </m:r>
                            <m:r>
                              <a:rPr lang="en-US" sz="3600" b="1" i="0" baseline="-25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den>
                    </m:f>
                  </m:oMath>
                </a14:m>
                <a:r>
                  <a:rPr lang="en-IN" sz="3600" b="1" dirty="0"/>
                  <a:t>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68C3459-AC6E-D4AF-3D10-2DD721FFE4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56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49952-DD79-3015-70FB-7E7B3BA3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F2A77A-744E-9941-6B73-62AC0520A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9850" y="1834356"/>
            <a:ext cx="6972300" cy="4333875"/>
          </a:xfrm>
        </p:spPr>
      </p:pic>
    </p:spTree>
    <p:extLst>
      <p:ext uri="{BB962C8B-B14F-4D97-AF65-F5344CB8AC3E}">
        <p14:creationId xmlns:p14="http://schemas.microsoft.com/office/powerpoint/2010/main" val="32262990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E0543B3-38D6-329A-CCCE-2E61C2DFA5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88272"/>
                <a:ext cx="10515600" cy="5582159"/>
              </a:xfrm>
            </p:spPr>
            <p:txBody>
              <a:bodyPr>
                <a:noAutofit/>
              </a:bodyPr>
              <a:lstStyle/>
              <a:p>
                <a:r>
                  <a:rPr lang="en-US" sz="3600" b="1" u="sng" dirty="0">
                    <a:solidFill>
                      <a:srgbClr val="FF0000"/>
                    </a:solidFill>
                  </a:rPr>
                  <a:t>At resonance</a:t>
                </a:r>
                <a:r>
                  <a:rPr lang="en-US" sz="3600" dirty="0"/>
                  <a:t>, the phase angle and mag condition for oscillation is satisfied. </a:t>
                </a:r>
              </a:p>
              <a:p>
                <a:r>
                  <a:rPr lang="en-US" sz="3600" dirty="0"/>
                  <a:t>This condition occurs only when </a:t>
                </a:r>
                <a:r>
                  <a:rPr lang="en-US" sz="3600" b="1" dirty="0">
                    <a:solidFill>
                      <a:srgbClr val="FF0000"/>
                    </a:solidFill>
                  </a:rPr>
                  <a:t>bridge is balanced. </a:t>
                </a:r>
              </a:p>
              <a:p>
                <a:r>
                  <a:rPr lang="en-US" sz="3600" dirty="0"/>
                  <a:t>The </a:t>
                </a:r>
                <a:r>
                  <a:rPr lang="en-US" sz="3600" dirty="0" err="1"/>
                  <a:t>freq</a:t>
                </a:r>
                <a:r>
                  <a:rPr lang="en-US" sz="3600" dirty="0"/>
                  <a:t> of </a:t>
                </a:r>
                <a:r>
                  <a:rPr lang="en-US" sz="3600" dirty="0" err="1"/>
                  <a:t>oscn</a:t>
                </a:r>
                <a:r>
                  <a:rPr lang="en-US" sz="3600" dirty="0"/>
                  <a:t> </a:t>
                </a:r>
                <a:r>
                  <a:rPr lang="en-US" sz="3600" b="1" dirty="0" err="1"/>
                  <a:t>f</a:t>
                </a:r>
                <a:r>
                  <a:rPr lang="en-US" sz="3600" b="1" baseline="-25000" dirty="0" err="1"/>
                  <a:t>o</a:t>
                </a:r>
                <a:r>
                  <a:rPr lang="en-US" sz="3600" dirty="0"/>
                  <a:t> = resonant </a:t>
                </a:r>
                <a:r>
                  <a:rPr lang="en-US" sz="3600" dirty="0" err="1"/>
                  <a:t>freq</a:t>
                </a:r>
                <a:r>
                  <a:rPr lang="en-US" sz="3600" dirty="0"/>
                  <a:t> </a:t>
                </a:r>
                <a:r>
                  <a:rPr lang="en-US" sz="3600" b="1" dirty="0" err="1"/>
                  <a:t>f</a:t>
                </a:r>
                <a:r>
                  <a:rPr lang="en-US" sz="3600" b="1" baseline="-25000" dirty="0" err="1"/>
                  <a:t>r</a:t>
                </a:r>
                <a:r>
                  <a:rPr lang="en-US" sz="3600" dirty="0"/>
                  <a:t> of balanced Wien Bridge</a:t>
                </a:r>
              </a:p>
              <a:p>
                <a:pPr marL="0" indent="0" algn="ctr">
                  <a:buNone/>
                </a:pPr>
                <a:r>
                  <a:rPr lang="en-US" sz="3600" b="1" dirty="0">
                    <a:solidFill>
                      <a:srgbClr val="FF0000"/>
                    </a:solidFill>
                  </a:rPr>
                  <a:t>f</a:t>
                </a:r>
                <a:r>
                  <a:rPr lang="en-US" sz="3600" b="1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sz="3600" b="1" dirty="0">
                    <a:solidFill>
                      <a:srgbClr val="FF0000"/>
                    </a:solidFill>
                  </a:rPr>
                  <a:t> = </a:t>
                </a:r>
                <a:r>
                  <a:rPr lang="en-US" sz="3600" b="1" dirty="0" err="1">
                    <a:solidFill>
                      <a:srgbClr val="FF0000"/>
                    </a:solidFill>
                  </a:rPr>
                  <a:t>f</a:t>
                </a:r>
                <a:r>
                  <a:rPr lang="en-US" sz="3600" b="1" baseline="-25000" dirty="0" err="1">
                    <a:solidFill>
                      <a:srgbClr val="FF0000"/>
                    </a:solidFill>
                  </a:rPr>
                  <a:t>r</a:t>
                </a:r>
                <a:r>
                  <a:rPr lang="en-US" sz="3600" b="1" dirty="0">
                    <a:solidFill>
                      <a:srgbClr val="FF0000"/>
                    </a:solidFill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b="1" dirty="0">
                            <a:solidFill>
                              <a:srgbClr val="FF0000"/>
                            </a:solidFill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l-GR" sz="3600" b="1" dirty="0">
                            <a:solidFill>
                              <a:srgbClr val="FF0000"/>
                            </a:solidFill>
                          </a:rPr>
                          <m:t>π</m:t>
                        </m:r>
                        <m:rad>
                          <m:radPr>
                            <m:degHide m:val="on"/>
                            <m:ctrlPr>
                              <a:rPr lang="en-US" sz="36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IN" sz="3600" b="1" dirty="0">
                                <a:solidFill>
                                  <a:srgbClr val="FF0000"/>
                                </a:solidFill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en-IN" sz="3600" b="1" baseline="-25000" dirty="0">
                                <a:solidFill>
                                  <a:srgbClr val="FF0000"/>
                                </a:solidFill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IN" sz="3600" b="1" dirty="0">
                                <a:solidFill>
                                  <a:srgbClr val="FF0000"/>
                                </a:solidFill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sz="3600" b="1" baseline="-25000" dirty="0">
                                <a:solidFill>
                                  <a:srgbClr val="FF0000"/>
                                </a:solidFill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3600" b="1" dirty="0">
                                <a:solidFill>
                                  <a:srgbClr val="FF0000"/>
                                </a:solidFill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IN" sz="3600" b="1" baseline="-25000" dirty="0">
                                <a:solidFill>
                                  <a:srgbClr val="FF0000"/>
                                </a:solidFill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3600" b="1" i="1" dirty="0">
                                <a:solidFill>
                                  <a:srgbClr val="FF0000"/>
                                </a:solidFill>
                              </a:rPr>
                              <m:t>C</m:t>
                            </m:r>
                            <m:r>
                              <a:rPr lang="en-US" sz="3600" b="1" i="1" baseline="-25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den>
                    </m:f>
                  </m:oMath>
                </a14:m>
                <a:endParaRPr lang="en-IN" sz="3600" b="1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3600" b="1" dirty="0">
                    <a:solidFill>
                      <a:srgbClr val="FF0000"/>
                    </a:solidFill>
                  </a:rPr>
                  <a:t>f</a:t>
                </a:r>
                <a:r>
                  <a:rPr lang="en-US" sz="3600" b="1" baseline="-25000" dirty="0">
                    <a:solidFill>
                      <a:srgbClr val="FF0000"/>
                    </a:solidFill>
                  </a:rPr>
                  <a:t>0 </a:t>
                </a:r>
                <a:r>
                  <a:rPr lang="en-US" sz="3600" b="1" dirty="0">
                    <a:solidFill>
                      <a:srgbClr val="FF0000"/>
                    </a:solidFill>
                  </a:rPr>
                  <a:t> = </a:t>
                </a:r>
                <a:r>
                  <a:rPr lang="en-US" sz="3600" b="1" dirty="0" err="1">
                    <a:solidFill>
                      <a:srgbClr val="FF0000"/>
                    </a:solidFill>
                  </a:rPr>
                  <a:t>f</a:t>
                </a:r>
                <a:r>
                  <a:rPr lang="en-US" sz="3600" b="1" baseline="-25000" dirty="0" err="1">
                    <a:solidFill>
                      <a:srgbClr val="FF0000"/>
                    </a:solidFill>
                  </a:rPr>
                  <a:t>r</a:t>
                </a:r>
                <a:r>
                  <a:rPr lang="en-US" sz="3600" b="1" baseline="-25000" dirty="0">
                    <a:solidFill>
                      <a:srgbClr val="FF0000"/>
                    </a:solidFill>
                  </a:rPr>
                  <a:t> </a:t>
                </a:r>
                <a:r>
                  <a:rPr lang="en-US" sz="3600" b="1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b="1" i="0" smtClean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600" b="1" dirty="0">
                            <a:solidFill>
                              <a:srgbClr val="FF0000"/>
                            </a:solidFill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l-GR" sz="3600" b="1" dirty="0">
                            <a:solidFill>
                              <a:srgbClr val="FF0000"/>
                            </a:solidFill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US" sz="3600" b="1" dirty="0">
                            <a:solidFill>
                              <a:srgbClr val="FF0000"/>
                            </a:solidFill>
                          </a:rPr>
                          <m:t>RC</m:t>
                        </m:r>
                      </m:den>
                    </m:f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𝒂𝒔𝒔𝒖𝒎𝒊𝒏𝒈</m:t>
                    </m:r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N" sz="3600" b="1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l-GR" sz="3600" b="1" i="0" dirty="0">
                    <a:solidFill>
                      <a:srgbClr val="FF0000"/>
                    </a:solidFill>
                    <a:effectLst/>
                  </a:rPr>
                  <a:t>β</a:t>
                </a:r>
                <a:r>
                  <a:rPr lang="en-US" sz="3600" b="1" i="0" dirty="0">
                    <a:solidFill>
                      <a:srgbClr val="FF0000"/>
                    </a:solidFill>
                    <a:effectLst/>
                  </a:rPr>
                  <a:t> = 1/3 </a:t>
                </a:r>
              </a:p>
              <a:p>
                <a:pPr marL="0" indent="0" algn="ctr">
                  <a:buNone/>
                </a:pPr>
                <a:r>
                  <a:rPr lang="en-US" sz="3600" b="1" dirty="0">
                    <a:solidFill>
                      <a:srgbClr val="FF0000"/>
                    </a:solidFill>
                  </a:rPr>
                  <a:t>A=3 </a:t>
                </a:r>
                <a:r>
                  <a:rPr lang="en-US" sz="3600" dirty="0"/>
                  <a:t>(to satisfy </a:t>
                </a:r>
                <a:r>
                  <a:rPr lang="en-US" sz="3600" dirty="0" err="1"/>
                  <a:t>Barkhausen</a:t>
                </a:r>
                <a:r>
                  <a:rPr lang="en-US" sz="3600" dirty="0"/>
                  <a:t> criterion)</a:t>
                </a:r>
                <a:endParaRPr lang="en-US" sz="3600" i="0" dirty="0">
                  <a:effectLst/>
                </a:endParaRPr>
              </a:p>
              <a:p>
                <a:pPr marL="0" indent="0" algn="ctr">
                  <a:buNone/>
                </a:pPr>
                <a:endParaRPr lang="en-IN" sz="3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E0543B3-38D6-329A-CCCE-2E61C2DFA5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88272"/>
                <a:ext cx="10515600" cy="5582159"/>
              </a:xfrm>
              <a:blipFill>
                <a:blip r:embed="rId2"/>
                <a:stretch>
                  <a:fillRect l="-1623" t="-2620" r="-2203" b="-88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52768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C339-A84B-8CC1-5B5C-F5287713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B8CE3-AB4B-31B5-00FA-66E00032FC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9573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3600" b="1" dirty="0">
                    <a:solidFill>
                      <a:srgbClr val="FF0000"/>
                    </a:solidFill>
                  </a:rPr>
                  <a:t>At resonance, </a:t>
                </a:r>
                <a:r>
                  <a:rPr lang="el-GR" sz="3600" b="1" i="0" dirty="0">
                    <a:solidFill>
                      <a:srgbClr val="FF0000"/>
                    </a:solidFill>
                    <a:effectLst/>
                  </a:rPr>
                  <a:t>β</a:t>
                </a:r>
                <a:r>
                  <a:rPr lang="en-US" sz="3600" b="1" i="0" dirty="0">
                    <a:solidFill>
                      <a:srgbClr val="FF0000"/>
                    </a:solidFill>
                    <a:effectLst/>
                  </a:rPr>
                  <a:t> = 1/3 </a:t>
                </a:r>
                <a:endParaRPr lang="en-IN" sz="36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3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chemeClr val="tx1"/>
                            </a:solidFill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IN" sz="3600" baseline="-25000" dirty="0">
                            <a:solidFill>
                              <a:schemeClr val="tx1"/>
                            </a:solidFill>
                          </a:rPr>
                          <m:t>f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tx1"/>
                            </a:solidFill>
                          </a:rPr>
                          <m:t>V</m:t>
                        </m:r>
                        <m:r>
                          <a:rPr lang="en-US" sz="3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den>
                    </m:f>
                  </m:oMath>
                </a14:m>
                <a:r>
                  <a:rPr lang="en-IN" sz="3600" dirty="0">
                    <a:solidFill>
                      <a:schemeClr val="tx1"/>
                    </a:solidFill>
                  </a:rPr>
                  <a:t>=</a:t>
                </a:r>
                <a:r>
                  <a:rPr lang="el-GR" sz="3600" dirty="0">
                    <a:solidFill>
                      <a:schemeClr val="tx1"/>
                    </a:solidFill>
                  </a:rPr>
                  <a:t>β</a:t>
                </a:r>
                <a:r>
                  <a:rPr lang="en-US" sz="3600" dirty="0">
                    <a:solidFill>
                      <a:schemeClr val="tx1"/>
                    </a:solidFill>
                  </a:rPr>
                  <a:t> = </a:t>
                </a:r>
                <a:r>
                  <a:rPr lang="en-US" sz="36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US" sz="3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IN" sz="3600" baseline="-25000" dirty="0">
                            <a:solidFill>
                              <a:schemeClr val="tx1"/>
                            </a:solidFill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chemeClr val="tx1"/>
                            </a:solidFill>
                          </a:rPr>
                          <m:t>C</m:t>
                        </m:r>
                        <m:r>
                          <a:rPr lang="en-US" sz="3600" b="0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600" baseline="-25000" dirty="0">
                            <a:solidFill>
                              <a:schemeClr val="tx1"/>
                            </a:solidFill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tx1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3600" baseline="-25000" dirty="0">
                            <a:solidFill>
                              <a:schemeClr val="tx1"/>
                            </a:solidFill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tx1"/>
                            </a:solidFill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600" baseline="-25000" dirty="0">
                            <a:solidFill>
                              <a:schemeClr val="tx1"/>
                            </a:solidFill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tx1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3600" baseline="-25000" dirty="0">
                            <a:solidFill>
                              <a:schemeClr val="tx1"/>
                            </a:solidFill>
                          </a:rPr>
                          <m:t>2 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tx1"/>
                            </a:solidFill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600" baseline="-25000" dirty="0">
                            <a:solidFill>
                              <a:schemeClr val="tx1"/>
                            </a:solidFill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tx1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3600" baseline="-25000" dirty="0">
                            <a:solidFill>
                              <a:schemeClr val="tx1"/>
                            </a:solidFill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tx1"/>
                            </a:solidFill>
                          </a:rPr>
                          <m:t>) </m:t>
                        </m:r>
                      </m:den>
                    </m:f>
                    <m:r>
                      <a:rPr lang="en-US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=1/3</m:t>
                    </m:r>
                  </m:oMath>
                </a14:m>
                <a:r>
                  <a:rPr lang="en-IN" sz="3600" dirty="0">
                    <a:solidFill>
                      <a:schemeClr val="tx1"/>
                    </a:solidFill>
                  </a:rPr>
                  <a:t>  </a:t>
                </a:r>
              </a:p>
              <a:p>
                <a:endParaRPr lang="en-IN" sz="3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B8CE3-AB4B-31B5-00FA-66E00032FC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95734" cy="4351338"/>
              </a:xfrm>
              <a:blipFill>
                <a:blip r:embed="rId2"/>
                <a:stretch>
                  <a:fillRect l="-1719" t="-33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4743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46CD2D-43D7-7313-9664-16E56FB686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5854" y="813570"/>
                <a:ext cx="10515600" cy="5791416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A</a:t>
                </a:r>
                <a:r>
                  <a:rPr lang="el-GR" sz="3600" dirty="0"/>
                  <a:t>β</a:t>
                </a:r>
                <a:r>
                  <a:rPr lang="en-US" sz="3600" dirty="0"/>
                  <a:t> = 1</a:t>
                </a:r>
              </a:p>
              <a:p>
                <a:r>
                  <a:rPr lang="en-US" sz="3600" dirty="0"/>
                  <a:t>A=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dirty="0"/>
                          <m:t>(</m:t>
                        </m:r>
                        <m:r>
                          <m:rPr>
                            <m:nor/>
                          </m:rPr>
                          <a:rPr lang="en-US" sz="3600" dirty="0"/>
                          <m:t>R</m:t>
                        </m:r>
                        <m:r>
                          <m:rPr>
                            <m:nor/>
                          </m:rPr>
                          <a:rPr lang="en-US" sz="36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sz="3600" dirty="0"/>
                          <m:t>C</m:t>
                        </m:r>
                        <m:r>
                          <m:rPr>
                            <m:nor/>
                          </m:rPr>
                          <a:rPr lang="en-US" sz="36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sz="3600" dirty="0"/>
                          <m:t>+ </m:t>
                        </m:r>
                        <m:r>
                          <m:rPr>
                            <m:nor/>
                          </m:rPr>
                          <a:rPr lang="en-US" sz="3600" dirty="0"/>
                          <m:t>R</m:t>
                        </m:r>
                        <m:r>
                          <m:rPr>
                            <m:nor/>
                          </m:rPr>
                          <a:rPr lang="en-US" sz="3600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sz="3600" dirty="0"/>
                          <m:t>C</m:t>
                        </m:r>
                        <m:r>
                          <m:rPr>
                            <m:nor/>
                          </m:rPr>
                          <a:rPr lang="en-US" sz="3600" baseline="-25000" dirty="0"/>
                          <m:t>2 </m:t>
                        </m:r>
                        <m:r>
                          <m:rPr>
                            <m:nor/>
                          </m:rPr>
                          <a:rPr lang="en-US" sz="3600" dirty="0"/>
                          <m:t>+ </m:t>
                        </m:r>
                        <m:r>
                          <m:rPr>
                            <m:nor/>
                          </m:rPr>
                          <a:rPr lang="en-US" sz="3600" dirty="0"/>
                          <m:t>R</m:t>
                        </m:r>
                        <m:r>
                          <m:rPr>
                            <m:nor/>
                          </m:rPr>
                          <a:rPr lang="en-US" sz="3600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sz="3600" dirty="0"/>
                          <m:t>C</m:t>
                        </m:r>
                        <m:r>
                          <m:rPr>
                            <m:nor/>
                          </m:rPr>
                          <a:rPr lang="en-US" sz="36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sz="3600" dirty="0"/>
                          <m:t>)</m:t>
                        </m:r>
                        <m:r>
                          <a:rPr lang="en-IN" sz="3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3600" dirty="0"/>
                          <m:t>R</m:t>
                        </m:r>
                        <m:r>
                          <m:rPr>
                            <m:nor/>
                          </m:rPr>
                          <a:rPr lang="en-IN" sz="3600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IN" sz="3600" dirty="0"/>
                          <m:t>C</m:t>
                        </m:r>
                        <m:r>
                          <a:rPr lang="en-US" sz="36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3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dirty="0"/>
                          <m:t>R</m:t>
                        </m:r>
                        <m:r>
                          <m:rPr>
                            <m:nor/>
                          </m:rPr>
                          <a:rPr lang="en-US" sz="3600" baseline="-25000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3600" dirty="0"/>
                          <m:t>R</m:t>
                        </m:r>
                        <m:r>
                          <m:rPr>
                            <m:nor/>
                          </m:rPr>
                          <a:rPr lang="en-IN" sz="3600" baseline="-25000" dirty="0"/>
                          <m:t>2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b="0" i="0" smtClean="0"/>
                          <m:t>C</m:t>
                        </m:r>
                        <m:r>
                          <m:rPr>
                            <m:nor/>
                          </m:rPr>
                          <a:rPr lang="en-US" sz="3600" b="0" i="0" baseline="-25000" dirty="0" smtClean="0"/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b="0" i="0" dirty="0" smtClean="0"/>
                          <m:t>C</m:t>
                        </m:r>
                        <m:r>
                          <m:rPr>
                            <m:nor/>
                          </m:rPr>
                          <a:rPr lang="en-US" sz="3600" b="0" i="0" baseline="-25000" dirty="0" smtClean="0"/>
                          <m:t>1</m:t>
                        </m:r>
                      </m:den>
                    </m:f>
                    <m:r>
                      <a:rPr lang="en-US" sz="3600" b="0" i="1" baseline="-25000" dirty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3600" dirty="0"/>
                  <a:t>+ 1  = 3</a:t>
                </a:r>
              </a:p>
              <a:p>
                <a:r>
                  <a:rPr lang="en-US" sz="3600" dirty="0"/>
                  <a:t>Here op amp is configured in non inverting configuration, so gain </a:t>
                </a:r>
              </a:p>
              <a:p>
                <a:r>
                  <a:rPr lang="en-US" sz="3600" dirty="0"/>
                  <a:t>A =  1+ R</a:t>
                </a:r>
                <a:r>
                  <a:rPr lang="en-US" sz="3600" baseline="-25000" dirty="0"/>
                  <a:t>4</a:t>
                </a:r>
                <a:r>
                  <a:rPr lang="en-US" sz="3600" dirty="0"/>
                  <a:t> /R</a:t>
                </a:r>
                <a:r>
                  <a:rPr lang="en-US" sz="3600" baseline="-25000" dirty="0"/>
                  <a:t>3 </a:t>
                </a:r>
                <a:r>
                  <a:rPr lang="en-US" sz="3600" dirty="0"/>
                  <a:t>= 3                 </a:t>
                </a:r>
                <a:r>
                  <a:rPr lang="en-US" sz="3600" b="1" dirty="0">
                    <a:solidFill>
                      <a:srgbClr val="FF0000"/>
                    </a:solidFill>
                  </a:rPr>
                  <a:t>R</a:t>
                </a:r>
                <a:r>
                  <a:rPr lang="en-US" sz="3600" b="1" baseline="-25000" dirty="0">
                    <a:solidFill>
                      <a:srgbClr val="FF0000"/>
                    </a:solidFill>
                  </a:rPr>
                  <a:t>4</a:t>
                </a:r>
                <a:r>
                  <a:rPr lang="en-US" sz="3600" b="1" dirty="0">
                    <a:solidFill>
                      <a:srgbClr val="FF0000"/>
                    </a:solidFill>
                  </a:rPr>
                  <a:t> = 2R</a:t>
                </a:r>
                <a:r>
                  <a:rPr lang="en-US" sz="3600" b="1" baseline="-25000" dirty="0">
                    <a:solidFill>
                      <a:srgbClr val="FF0000"/>
                    </a:solidFill>
                  </a:rPr>
                  <a:t>3</a:t>
                </a:r>
                <a:r>
                  <a:rPr lang="en-US" sz="3600" b="1" dirty="0">
                    <a:solidFill>
                      <a:srgbClr val="FF0000"/>
                    </a:solidFill>
                  </a:rPr>
                  <a:t> </a:t>
                </a:r>
              </a:p>
              <a:p>
                <a:endParaRPr lang="en-US" sz="3600" dirty="0"/>
              </a:p>
              <a:p>
                <a:r>
                  <a:rPr lang="en-US" sz="3600" dirty="0"/>
                  <a:t>1+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dirty="0"/>
                          <m:t>R</m:t>
                        </m:r>
                        <m:r>
                          <m:rPr>
                            <m:nor/>
                          </m:rPr>
                          <a:rPr lang="en-US" sz="3600" b="0" i="0" baseline="-25000" dirty="0" smtClean="0"/>
                          <m:t>4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3600" dirty="0"/>
                          <m:t>R</m:t>
                        </m:r>
                        <m:r>
                          <m:rPr>
                            <m:nor/>
                          </m:rPr>
                          <a:rPr lang="en-US" sz="3600" b="0" i="0" baseline="-25000" dirty="0" smtClean="0"/>
                          <m:t>3</m:t>
                        </m:r>
                      </m:den>
                    </m:f>
                    <m:r>
                      <a:rPr lang="en-IN" sz="3600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dirty="0"/>
                          <m:t>R</m:t>
                        </m:r>
                        <m:r>
                          <m:rPr>
                            <m:nor/>
                          </m:rPr>
                          <a:rPr lang="en-US" sz="3600" baseline="-25000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3600" dirty="0"/>
                          <m:t>R</m:t>
                        </m:r>
                        <m:r>
                          <m:rPr>
                            <m:nor/>
                          </m:rPr>
                          <a:rPr lang="en-IN" sz="3600" baseline="-25000" dirty="0"/>
                          <m:t>2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b="0" i="0" smtClean="0"/>
                          <m:t>C</m:t>
                        </m:r>
                        <m:r>
                          <m:rPr>
                            <m:nor/>
                          </m:rPr>
                          <a:rPr lang="en-US" sz="3600" b="0" i="0" baseline="-25000" dirty="0" smtClean="0"/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b="0" i="0" dirty="0" smtClean="0"/>
                          <m:t>C</m:t>
                        </m:r>
                        <m:r>
                          <m:rPr>
                            <m:nor/>
                          </m:rPr>
                          <a:rPr lang="en-US" sz="3600" b="0" i="0" baseline="-25000" dirty="0" smtClean="0"/>
                          <m:t>1</m:t>
                        </m:r>
                      </m:den>
                    </m:f>
                    <m:r>
                      <a:rPr lang="en-US" sz="3600" b="0" i="1" baseline="-25000" dirty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3600" dirty="0"/>
                  <a:t>+ 1 </a:t>
                </a:r>
              </a:p>
              <a:p>
                <a:r>
                  <a:rPr lang="en-US" sz="3600" dirty="0"/>
                  <a:t>If R1=R2 and C1=C2 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dirty="0"/>
                          <m:t>R</m:t>
                        </m:r>
                        <m:r>
                          <m:rPr>
                            <m:nor/>
                          </m:rPr>
                          <a:rPr lang="en-US" sz="3600" b="0" i="0" baseline="-25000" dirty="0" smtClean="0"/>
                          <m:t>4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3600" dirty="0"/>
                          <m:t>R</m:t>
                        </m:r>
                        <m:r>
                          <m:rPr>
                            <m:nor/>
                          </m:rPr>
                          <a:rPr lang="en-US" sz="3600" b="0" i="0" baseline="-25000" dirty="0" smtClean="0"/>
                          <m:t>3</m:t>
                        </m:r>
                      </m:den>
                    </m:f>
                    <m:r>
                      <a:rPr lang="en-IN" sz="3600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3600" dirty="0"/>
                  <a:t>= 2 ------- </a:t>
                </a:r>
                <a:r>
                  <a:rPr lang="en-US" sz="3600" b="1" dirty="0">
                    <a:solidFill>
                      <a:srgbClr val="FF0000"/>
                    </a:solidFill>
                  </a:rPr>
                  <a:t>R</a:t>
                </a:r>
                <a:r>
                  <a:rPr lang="en-US" sz="3600" b="1" baseline="-25000" dirty="0">
                    <a:solidFill>
                      <a:srgbClr val="FF0000"/>
                    </a:solidFill>
                  </a:rPr>
                  <a:t>4</a:t>
                </a:r>
                <a:r>
                  <a:rPr lang="en-US" sz="3600" b="1" dirty="0">
                    <a:solidFill>
                      <a:srgbClr val="FF0000"/>
                    </a:solidFill>
                  </a:rPr>
                  <a:t> = 2R</a:t>
                </a:r>
                <a:r>
                  <a:rPr lang="en-US" sz="3600" b="1" baseline="-25000" dirty="0">
                    <a:solidFill>
                      <a:srgbClr val="FF0000"/>
                    </a:solidFill>
                  </a:rPr>
                  <a:t>3</a:t>
                </a:r>
                <a:r>
                  <a:rPr lang="en-US" sz="3600" b="1" dirty="0">
                    <a:solidFill>
                      <a:srgbClr val="FF0000"/>
                    </a:solidFill>
                  </a:rPr>
                  <a:t> </a:t>
                </a:r>
                <a:endParaRPr lang="en-IN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46CD2D-43D7-7313-9664-16E56FB686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5854" y="813570"/>
                <a:ext cx="10515600" cy="5791416"/>
              </a:xfrm>
              <a:blipFill>
                <a:blip r:embed="rId2"/>
                <a:stretch>
                  <a:fillRect l="-1623" t="-2526" b="-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303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C2A1EEC-D37A-7209-0D00-D02E60A41F6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235136"/>
                <a:ext cx="10515600" cy="3230332"/>
              </a:xfrm>
            </p:spPr>
            <p:txBody>
              <a:bodyPr/>
              <a:lstStyle/>
              <a:p>
                <a:pPr algn="just"/>
                <a:r>
                  <a:rPr lang="en-US" b="1" dirty="0">
                    <a:solidFill>
                      <a:srgbClr val="FF0000"/>
                    </a:solidFill>
                  </a:rPr>
                  <a:t>Q: Design a Wien bridge 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oscr</a:t>
                </a:r>
                <a:r>
                  <a:rPr lang="en-US" b="1" dirty="0">
                    <a:solidFill>
                      <a:srgbClr val="FF0000"/>
                    </a:solidFill>
                  </a:rPr>
                  <a:t> of 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freq</a:t>
                </a:r>
                <a:r>
                  <a:rPr lang="en-US" b="1" dirty="0">
                    <a:solidFill>
                      <a:srgbClr val="FF0000"/>
                    </a:solidFill>
                  </a:rPr>
                  <a:t> of 10KHz.</a:t>
                </a:r>
                <a:br>
                  <a:rPr lang="en-US" b="1" dirty="0">
                    <a:solidFill>
                      <a:srgbClr val="FF0000"/>
                    </a:solidFill>
                  </a:rPr>
                </a:br>
                <a:r>
                  <a:rPr lang="en-US" sz="2600" b="1" dirty="0">
                    <a:solidFill>
                      <a:srgbClr val="FF0000"/>
                    </a:solidFill>
                    <a:latin typeface="+mn-lt"/>
                  </a:rPr>
                  <a:t> </a:t>
                </a:r>
                <a:br>
                  <a:rPr lang="en-US" sz="2600" b="1" dirty="0">
                    <a:solidFill>
                      <a:srgbClr val="FF0000"/>
                    </a:solidFill>
                    <a:latin typeface="+mn-lt"/>
                  </a:rPr>
                </a:br>
                <a:r>
                  <a:rPr lang="en-US" sz="2600" dirty="0">
                    <a:latin typeface="+mn-lt"/>
                  </a:rPr>
                  <a:t>C = 0.01µF  R=1.59K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en-IN" sz="2600" dirty="0">
                    <a:latin typeface="+mn-lt"/>
                  </a:rPr>
                  <a:t>   R3=10K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en-IN" sz="2600" dirty="0">
                    <a:latin typeface="+mn-lt"/>
                  </a:rPr>
                  <a:t>    R4=20K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endParaRPr lang="en-IN" sz="26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C2A1EEC-D37A-7209-0D00-D02E60A41F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235136"/>
                <a:ext cx="10515600" cy="3230332"/>
              </a:xfrm>
              <a:blipFill>
                <a:blip r:embed="rId2"/>
                <a:stretch>
                  <a:fillRect l="-2377" r="-23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82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B5DB-A1CF-B776-BF25-36333D0A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6BE39-6350-D3D4-A702-850EA118E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600" dirty="0"/>
              <a:t>Accepts DC voltage and it generates periodic AC s/g of the desired freq.</a:t>
            </a:r>
          </a:p>
          <a:p>
            <a:pPr algn="just"/>
            <a:r>
              <a:rPr lang="en-US" sz="3600" dirty="0"/>
              <a:t>Can generate </a:t>
            </a:r>
            <a:r>
              <a:rPr lang="en-US" sz="3600" dirty="0" err="1"/>
              <a:t>freqs</a:t>
            </a:r>
            <a:r>
              <a:rPr lang="en-US" sz="3600" dirty="0"/>
              <a:t> from </a:t>
            </a:r>
            <a:r>
              <a:rPr lang="en-US" sz="3600" dirty="0">
                <a:solidFill>
                  <a:srgbClr val="FF0000"/>
                </a:solidFill>
              </a:rPr>
              <a:t>few Hz to even GHz</a:t>
            </a:r>
            <a:r>
              <a:rPr lang="en-US" sz="3600" dirty="0"/>
              <a:t>.</a:t>
            </a:r>
          </a:p>
          <a:p>
            <a:pPr algn="just"/>
            <a:r>
              <a:rPr lang="en-IN" sz="3600" dirty="0"/>
              <a:t>o/p of </a:t>
            </a:r>
            <a:r>
              <a:rPr lang="en-IN" sz="3600" dirty="0" err="1"/>
              <a:t>oscr</a:t>
            </a:r>
            <a:r>
              <a:rPr lang="en-IN" sz="3600" dirty="0"/>
              <a:t> can be sinusoidal or non sinusoidal s/</a:t>
            </a:r>
            <a:r>
              <a:rPr lang="en-IN" sz="3600" dirty="0" err="1"/>
              <a:t>gs</a:t>
            </a:r>
            <a:r>
              <a:rPr lang="en-IN" sz="3600" dirty="0"/>
              <a:t> (like square and triangular wave)</a:t>
            </a:r>
          </a:p>
          <a:p>
            <a:pPr algn="just"/>
            <a:r>
              <a:rPr lang="en-IN" sz="3600" b="1" dirty="0" err="1">
                <a:solidFill>
                  <a:srgbClr val="FF0000"/>
                </a:solidFill>
              </a:rPr>
              <a:t>Oscr</a:t>
            </a:r>
            <a:r>
              <a:rPr lang="en-IN" sz="3600" b="1" dirty="0">
                <a:solidFill>
                  <a:srgbClr val="FF0000"/>
                </a:solidFill>
              </a:rPr>
              <a:t> – amplifier with a positive </a:t>
            </a:r>
            <a:r>
              <a:rPr lang="en-IN" sz="3600" b="1">
                <a:solidFill>
                  <a:srgbClr val="FF0000"/>
                </a:solidFill>
              </a:rPr>
              <a:t>feedback. </a:t>
            </a:r>
            <a:endParaRPr lang="en-IN" sz="3600" b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620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BE572-3771-8C1F-34A0-7452DE85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2569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BASIC PRINCIPLE OF SINE WAVE OSCILLATORS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62022D-1043-7D94-8E01-85376331D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712" y="1977231"/>
            <a:ext cx="7648575" cy="4048125"/>
          </a:xfrm>
        </p:spPr>
      </p:pic>
    </p:spTree>
    <p:extLst>
      <p:ext uri="{BB962C8B-B14F-4D97-AF65-F5344CB8AC3E}">
        <p14:creationId xmlns:p14="http://schemas.microsoft.com/office/powerpoint/2010/main" val="1760439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FC143-3187-C2C8-36E9-EA0389E66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8272"/>
            <a:ext cx="10515600" cy="6072325"/>
          </a:xfrm>
        </p:spPr>
        <p:txBody>
          <a:bodyPr>
            <a:normAutofit lnSpcReduction="10000"/>
          </a:bodyPr>
          <a:lstStyle/>
          <a:p>
            <a:r>
              <a:rPr lang="en-US" sz="3600" b="0" i="0" dirty="0">
                <a:solidFill>
                  <a:srgbClr val="000000"/>
                </a:solidFill>
                <a:effectLst/>
                <a:ea typeface="Verdana" panose="020B0604030504040204" pitchFamily="34" charset="0"/>
              </a:rPr>
              <a:t>If the oscillator produces sinusoidal oscillations, it is called as a </a:t>
            </a:r>
            <a:r>
              <a:rPr lang="en-US" sz="3600" b="1" i="0" dirty="0">
                <a:solidFill>
                  <a:srgbClr val="000000"/>
                </a:solidFill>
                <a:effectLst/>
                <a:ea typeface="Verdana" panose="020B0604030504040204" pitchFamily="34" charset="0"/>
              </a:rPr>
              <a:t>sinusoidal oscillator</a:t>
            </a:r>
            <a:r>
              <a:rPr lang="en-US" sz="3600" b="0" i="0" dirty="0">
                <a:solidFill>
                  <a:srgbClr val="000000"/>
                </a:solidFill>
                <a:effectLst/>
                <a:ea typeface="Verdana" panose="020B0604030504040204" pitchFamily="34" charset="0"/>
              </a:rPr>
              <a:t>.</a:t>
            </a:r>
            <a:endParaRPr lang="en-US" sz="3600" dirty="0"/>
          </a:p>
          <a:p>
            <a:r>
              <a:rPr lang="en-US" sz="3600" dirty="0"/>
              <a:t>Let’s say some input sinusoidal s/g is applied to this amplifier.</a:t>
            </a:r>
          </a:p>
          <a:p>
            <a:r>
              <a:rPr lang="en-US" sz="3600" dirty="0"/>
              <a:t>At o/p, we get </a:t>
            </a:r>
            <a:r>
              <a:rPr lang="en-US" sz="3600" dirty="0" err="1"/>
              <a:t>i</a:t>
            </a:r>
            <a:r>
              <a:rPr lang="en-US" sz="3600" dirty="0"/>
              <a:t>/p multiplied by gain of this </a:t>
            </a:r>
            <a:r>
              <a:rPr lang="en-US" sz="3600" dirty="0" err="1"/>
              <a:t>ampr</a:t>
            </a:r>
            <a:r>
              <a:rPr lang="en-US" sz="3600" dirty="0"/>
              <a:t>.</a:t>
            </a:r>
          </a:p>
          <a:p>
            <a:pPr marL="0" indent="0" algn="ctr">
              <a:buNone/>
            </a:pPr>
            <a:r>
              <a:rPr lang="en-US" sz="3600" dirty="0" err="1">
                <a:solidFill>
                  <a:srgbClr val="FF0000"/>
                </a:solidFill>
              </a:rPr>
              <a:t>V</a:t>
            </a:r>
            <a:r>
              <a:rPr lang="en-US" sz="3600" baseline="-25000" dirty="0" err="1">
                <a:solidFill>
                  <a:srgbClr val="FF0000"/>
                </a:solidFill>
              </a:rPr>
              <a:t>out</a:t>
            </a:r>
            <a:r>
              <a:rPr lang="en-US" sz="3600" baseline="-25000" dirty="0">
                <a:solidFill>
                  <a:srgbClr val="FF0000"/>
                </a:solidFill>
              </a:rPr>
              <a:t> </a:t>
            </a:r>
            <a:r>
              <a:rPr lang="en-US" sz="3600" dirty="0">
                <a:solidFill>
                  <a:srgbClr val="FF0000"/>
                </a:solidFill>
              </a:rPr>
              <a:t>= </a:t>
            </a:r>
            <a:r>
              <a:rPr lang="en-US" sz="3600" dirty="0" err="1">
                <a:solidFill>
                  <a:srgbClr val="FF0000"/>
                </a:solidFill>
              </a:rPr>
              <a:t>AV</a:t>
            </a:r>
            <a:r>
              <a:rPr lang="en-US" sz="3600" baseline="-25000" dirty="0" err="1">
                <a:solidFill>
                  <a:srgbClr val="FF0000"/>
                </a:solidFill>
              </a:rPr>
              <a:t>in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</a:p>
          <a:p>
            <a:r>
              <a:rPr lang="en-US" sz="3600" dirty="0"/>
              <a:t>This o/p s/g is given as </a:t>
            </a:r>
            <a:r>
              <a:rPr lang="en-US" sz="3600" dirty="0" err="1"/>
              <a:t>i</a:t>
            </a:r>
            <a:r>
              <a:rPr lang="en-US" sz="3600" dirty="0"/>
              <a:t>/p to f/b </a:t>
            </a:r>
            <a:r>
              <a:rPr lang="en-US" sz="3600" dirty="0" err="1"/>
              <a:t>ckt</a:t>
            </a:r>
            <a:r>
              <a:rPr lang="en-US" sz="3600" dirty="0"/>
              <a:t> with gain β.</a:t>
            </a:r>
          </a:p>
          <a:p>
            <a:r>
              <a:rPr lang="en-US" sz="3600" dirty="0"/>
              <a:t>A </a:t>
            </a:r>
            <a:r>
              <a:rPr lang="en-US" sz="3600" dirty="0" err="1"/>
              <a:t>freq</a:t>
            </a:r>
            <a:r>
              <a:rPr lang="en-US" sz="3600" dirty="0"/>
              <a:t> selective f/b n/w (having inductive or capacitive components) with transfer ratio β.</a:t>
            </a:r>
          </a:p>
          <a:p>
            <a:r>
              <a:rPr lang="en-US" sz="3600" dirty="0"/>
              <a:t>o/p of f/b </a:t>
            </a:r>
            <a:r>
              <a:rPr lang="en-US" sz="3600" dirty="0" err="1"/>
              <a:t>ckt</a:t>
            </a:r>
            <a:r>
              <a:rPr lang="en-US" sz="3600" dirty="0"/>
              <a:t>               </a:t>
            </a:r>
            <a:r>
              <a:rPr lang="en-US" sz="3600" dirty="0" err="1">
                <a:solidFill>
                  <a:srgbClr val="FF0000"/>
                </a:solidFill>
              </a:rPr>
              <a:t>V</a:t>
            </a:r>
            <a:r>
              <a:rPr lang="en-US" sz="3600" baseline="-25000" dirty="0" err="1">
                <a:solidFill>
                  <a:srgbClr val="FF0000"/>
                </a:solidFill>
              </a:rPr>
              <a:t>f</a:t>
            </a:r>
            <a:r>
              <a:rPr lang="en-US" sz="3600" dirty="0">
                <a:solidFill>
                  <a:srgbClr val="FF0000"/>
                </a:solidFill>
              </a:rPr>
              <a:t> = β</a:t>
            </a:r>
            <a:r>
              <a:rPr lang="en-US" sz="3600" dirty="0" err="1">
                <a:solidFill>
                  <a:srgbClr val="FF0000"/>
                </a:solidFill>
              </a:rPr>
              <a:t>V</a:t>
            </a:r>
            <a:r>
              <a:rPr lang="en-US" sz="3600" baseline="-25000" dirty="0" err="1">
                <a:solidFill>
                  <a:srgbClr val="FF0000"/>
                </a:solidFill>
              </a:rPr>
              <a:t>out</a:t>
            </a:r>
            <a:r>
              <a:rPr lang="en-US" sz="3600" baseline="-25000" dirty="0">
                <a:solidFill>
                  <a:srgbClr val="FF0000"/>
                </a:solidFill>
              </a:rPr>
              <a:t>  </a:t>
            </a:r>
            <a:r>
              <a:rPr lang="en-US" sz="3600" dirty="0">
                <a:solidFill>
                  <a:srgbClr val="FF0000"/>
                </a:solidFill>
              </a:rPr>
              <a:t>= AβV</a:t>
            </a:r>
            <a:r>
              <a:rPr lang="en-US" sz="3600" baseline="-25000" dirty="0">
                <a:solidFill>
                  <a:srgbClr val="FF0000"/>
                </a:solidFill>
              </a:rPr>
              <a:t>in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</a:p>
          <a:p>
            <a:r>
              <a:rPr lang="en-US" sz="3600" dirty="0">
                <a:solidFill>
                  <a:srgbClr val="FF0000"/>
                </a:solidFill>
              </a:rPr>
              <a:t>Aβ</a:t>
            </a:r>
            <a:r>
              <a:rPr lang="en-US" sz="3600" dirty="0"/>
              <a:t> is known as </a:t>
            </a:r>
            <a:r>
              <a:rPr lang="en-US" sz="3600" dirty="0">
                <a:solidFill>
                  <a:srgbClr val="FF0000"/>
                </a:solidFill>
              </a:rPr>
              <a:t>loop gain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04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C1103-309D-5F7A-078E-7DCF91BFA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653" y="556118"/>
            <a:ext cx="10515600" cy="595121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600" dirty="0"/>
              <a:t>If the values of A and β are adjusted so that </a:t>
            </a:r>
            <a:r>
              <a:rPr lang="en-US" sz="3600" dirty="0">
                <a:solidFill>
                  <a:srgbClr val="FF0000"/>
                </a:solidFill>
              </a:rPr>
              <a:t>Aβ =1, then </a:t>
            </a:r>
            <a:r>
              <a:rPr lang="en-US" sz="3600" dirty="0" err="1">
                <a:solidFill>
                  <a:srgbClr val="FF0000"/>
                </a:solidFill>
              </a:rPr>
              <a:t>V</a:t>
            </a:r>
            <a:r>
              <a:rPr lang="en-US" sz="3600" baseline="-25000" dirty="0" err="1">
                <a:solidFill>
                  <a:srgbClr val="FF0000"/>
                </a:solidFill>
              </a:rPr>
              <a:t>f</a:t>
            </a:r>
            <a:r>
              <a:rPr lang="en-US" sz="3600" dirty="0">
                <a:solidFill>
                  <a:srgbClr val="FF0000"/>
                </a:solidFill>
              </a:rPr>
              <a:t> = V</a:t>
            </a:r>
            <a:r>
              <a:rPr lang="en-US" sz="3600" baseline="-25000" dirty="0">
                <a:solidFill>
                  <a:srgbClr val="FF0000"/>
                </a:solidFill>
              </a:rPr>
              <a:t>in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/>
              <a:t>. </a:t>
            </a:r>
          </a:p>
          <a:p>
            <a:pPr algn="just"/>
            <a:r>
              <a:rPr lang="en-US" sz="3600" dirty="0"/>
              <a:t>Now if the original external s/g V</a:t>
            </a:r>
            <a:r>
              <a:rPr lang="en-US" sz="3600" baseline="-25000" dirty="0"/>
              <a:t>in </a:t>
            </a:r>
            <a:r>
              <a:rPr lang="en-US" sz="3600" dirty="0"/>
              <a:t> is removed and only this f/b is connected, then the </a:t>
            </a:r>
            <a:r>
              <a:rPr lang="en-US" sz="3600" dirty="0" err="1"/>
              <a:t>ckt</a:t>
            </a:r>
            <a:r>
              <a:rPr lang="en-US" sz="3600" dirty="0"/>
              <a:t> will continue to provide o/p as the </a:t>
            </a:r>
            <a:r>
              <a:rPr lang="en-US" sz="3600" dirty="0" err="1"/>
              <a:t>ampr</a:t>
            </a:r>
            <a:r>
              <a:rPr lang="en-US" sz="3600" dirty="0"/>
              <a:t> cannot distinguish whether input V</a:t>
            </a:r>
            <a:r>
              <a:rPr lang="en-US" sz="3600" baseline="-25000" dirty="0"/>
              <a:t>in </a:t>
            </a:r>
            <a:r>
              <a:rPr lang="en-US" sz="3600" dirty="0"/>
              <a:t>is coming from </a:t>
            </a:r>
            <a:r>
              <a:rPr lang="en-US" sz="3600" dirty="0" err="1"/>
              <a:t>ext</a:t>
            </a:r>
            <a:r>
              <a:rPr lang="en-US" sz="3600" dirty="0"/>
              <a:t> source or f/b </a:t>
            </a:r>
            <a:r>
              <a:rPr lang="en-US" sz="3600" dirty="0" err="1"/>
              <a:t>ckt</a:t>
            </a:r>
            <a:r>
              <a:rPr lang="en-US" sz="3600" dirty="0"/>
              <a:t>. </a:t>
            </a:r>
          </a:p>
          <a:p>
            <a:pPr algn="just"/>
            <a:r>
              <a:rPr lang="en-US" sz="3600" dirty="0"/>
              <a:t>Thus o/p can be continuously obtained w/o any </a:t>
            </a:r>
            <a:r>
              <a:rPr lang="en-US" sz="3600" dirty="0" err="1"/>
              <a:t>i</a:t>
            </a:r>
            <a:r>
              <a:rPr lang="en-US" sz="3600" dirty="0"/>
              <a:t>/p s/g if we can satisfy the condition on the loop gain </a:t>
            </a:r>
            <a:r>
              <a:rPr lang="en-US" sz="3600" dirty="0">
                <a:solidFill>
                  <a:srgbClr val="FF0000"/>
                </a:solidFill>
              </a:rPr>
              <a:t>Aβ =1</a:t>
            </a:r>
            <a:r>
              <a:rPr lang="en-US" sz="3600" dirty="0"/>
              <a:t>.</a:t>
            </a:r>
          </a:p>
          <a:p>
            <a:pPr algn="just"/>
            <a:r>
              <a:rPr lang="en-US" sz="3600" dirty="0"/>
              <a:t>This is called as </a:t>
            </a:r>
            <a:r>
              <a:rPr lang="en-US" sz="3600" dirty="0">
                <a:solidFill>
                  <a:srgbClr val="FF0000"/>
                </a:solidFill>
              </a:rPr>
              <a:t>Barkhausen criterion for oscillations</a:t>
            </a:r>
            <a:r>
              <a:rPr lang="en-US" sz="3600" dirty="0"/>
              <a:t>. </a:t>
            </a:r>
          </a:p>
          <a:p>
            <a:pPr algn="just"/>
            <a:r>
              <a:rPr lang="en-US" sz="3600" dirty="0"/>
              <a:t>The condition </a:t>
            </a:r>
            <a:r>
              <a:rPr lang="en-US" sz="3600" dirty="0">
                <a:solidFill>
                  <a:srgbClr val="FF0000"/>
                </a:solidFill>
              </a:rPr>
              <a:t>Aβ =1 </a:t>
            </a:r>
            <a:r>
              <a:rPr lang="en-US" sz="3600" dirty="0"/>
              <a:t>can be satisfied only at one specific </a:t>
            </a:r>
            <a:r>
              <a:rPr lang="en-US" sz="3600" dirty="0" err="1"/>
              <a:t>freq</a:t>
            </a:r>
            <a:r>
              <a:rPr lang="en-US" sz="3600" dirty="0"/>
              <a:t> f</a:t>
            </a:r>
            <a:r>
              <a:rPr lang="en-US" sz="3600" baseline="-25000" dirty="0"/>
              <a:t>0 </a:t>
            </a:r>
            <a:r>
              <a:rPr lang="en-US" sz="3600" dirty="0"/>
              <a:t> for the given component values.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1471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15E5B1-AF4D-7A97-A658-C88F1DB73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897" y="1433235"/>
            <a:ext cx="8266205" cy="4612457"/>
          </a:xfrm>
        </p:spPr>
      </p:pic>
    </p:spTree>
    <p:extLst>
      <p:ext uri="{BB962C8B-B14F-4D97-AF65-F5344CB8AC3E}">
        <p14:creationId xmlns:p14="http://schemas.microsoft.com/office/powerpoint/2010/main" val="3797215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1835</Words>
  <Application>Microsoft Office PowerPoint</Application>
  <PresentationFormat>Widescreen</PresentationFormat>
  <Paragraphs>147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OP-AMP OSCILLATORS AND MULTIVIBRATORS</vt:lpstr>
      <vt:lpstr>PowerPoint Presentation</vt:lpstr>
      <vt:lpstr>OSCILLATOR</vt:lpstr>
      <vt:lpstr>PowerPoint Presentation</vt:lpstr>
      <vt:lpstr>PowerPoint Presentation</vt:lpstr>
      <vt:lpstr>BASIC PRINCIPLE OF SINE WAVE OSCILLATORS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SINE WAVE OSCILLATORS</vt:lpstr>
      <vt:lpstr>RC PHASE SHIFT OSCILLATOR</vt:lpstr>
      <vt:lpstr>PowerPoint Presentation</vt:lpstr>
      <vt:lpstr>PowerPoint Presentation</vt:lpstr>
      <vt:lpstr>PowerPoint Presentation</vt:lpstr>
      <vt:lpstr>PowerPoint Presentation</vt:lpstr>
      <vt:lpstr>Feedback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WIEN BRIDGE OSCILLATOR</vt:lpstr>
      <vt:lpstr>WIEN BRIDGE OSCILLATOR</vt:lpstr>
      <vt:lpstr>Wien Bridge Oscillator Showing The Bridge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Oscillator o/p gain and phase shift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Q: Design a Wien bridge oscr of freq of 10KHz.   C = 0.01µF  R=1.59KΩ   R3=10KΩ    R4=20KΩ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OP-AMP OSCILLATORS AND MULTIVIBRATORS</dc:title>
  <dc:creator>S R</dc:creator>
  <cp:lastModifiedBy>S R</cp:lastModifiedBy>
  <cp:revision>1</cp:revision>
  <dcterms:created xsi:type="dcterms:W3CDTF">2023-11-03T16:36:09Z</dcterms:created>
  <dcterms:modified xsi:type="dcterms:W3CDTF">2023-11-03T16:37:31Z</dcterms:modified>
</cp:coreProperties>
</file>