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79" r:id="rId11"/>
    <p:sldId id="265" r:id="rId12"/>
    <p:sldId id="266" r:id="rId13"/>
    <p:sldId id="267" r:id="rId14"/>
    <p:sldId id="268" r:id="rId15"/>
    <p:sldId id="269" r:id="rId16"/>
    <p:sldId id="270" r:id="rId17"/>
    <p:sldId id="273" r:id="rId18"/>
    <p:sldId id="271" r:id="rId19"/>
    <p:sldId id="272" r:id="rId20"/>
    <p:sldId id="274" r:id="rId21"/>
    <p:sldId id="275" r:id="rId22"/>
    <p:sldId id="277" r:id="rId23"/>
    <p:sldId id="276"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651"/>
  </p:normalViewPr>
  <p:slideViewPr>
    <p:cSldViewPr snapToGrid="0" snapToObjects="1">
      <p:cViewPr varScale="1">
        <p:scale>
          <a:sx n="144" d="100"/>
          <a:sy n="144" d="100"/>
        </p:scale>
        <p:origin x="216"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48F55-9FD2-3348-939D-9B3599CAF861}" type="datetimeFigureOut">
              <a:rPr lang="en-US" smtClean="0"/>
              <a:t>8/22/19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A0872-BAE1-274B-A928-087F5F7E1E29}" type="slidenum">
              <a:rPr lang="en-US" smtClean="0"/>
              <a:t>‹#›</a:t>
            </a:fld>
            <a:endParaRPr lang="en-US"/>
          </a:p>
        </p:txBody>
      </p:sp>
    </p:spTree>
    <p:extLst>
      <p:ext uri="{BB962C8B-B14F-4D97-AF65-F5344CB8AC3E}">
        <p14:creationId xmlns:p14="http://schemas.microsoft.com/office/powerpoint/2010/main" val="11924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AES. 1x10^78</a:t>
            </a:r>
          </a:p>
          <a:p>
            <a:r>
              <a:rPr lang="en-US" dirty="0" err="1"/>
              <a:t>Namma</a:t>
            </a:r>
            <a:r>
              <a:rPr lang="en-US" dirty="0"/>
              <a:t> 4x10^87</a:t>
            </a:r>
          </a:p>
        </p:txBody>
      </p:sp>
      <p:sp>
        <p:nvSpPr>
          <p:cNvPr id="4" name="Slide Number Placeholder 3"/>
          <p:cNvSpPr>
            <a:spLocks noGrp="1"/>
          </p:cNvSpPr>
          <p:nvPr>
            <p:ph type="sldNum" sz="quarter" idx="10"/>
          </p:nvPr>
        </p:nvSpPr>
        <p:spPr/>
        <p:txBody>
          <a:bodyPr/>
          <a:lstStyle/>
          <a:p>
            <a:fld id="{32CA0872-BAE1-274B-A928-087F5F7E1E29}" type="slidenum">
              <a:rPr lang="en-US" smtClean="0"/>
              <a:t>11</a:t>
            </a:fld>
            <a:endParaRPr lang="en-US"/>
          </a:p>
        </p:txBody>
      </p:sp>
    </p:spTree>
    <p:extLst>
      <p:ext uri="{BB962C8B-B14F-4D97-AF65-F5344CB8AC3E}">
        <p14:creationId xmlns:p14="http://schemas.microsoft.com/office/powerpoint/2010/main" val="2228600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8/22/19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8/22/19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8/22/19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8/22/19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8/22/19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8/22/19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8/22/19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8/22/19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8/22/19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8/22/19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8/22/19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8/22/19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02C3-13FA-7C41-A1A9-9F0894022E37}"/>
              </a:ext>
            </a:extLst>
          </p:cNvPr>
          <p:cNvSpPr>
            <a:spLocks noGrp="1"/>
          </p:cNvSpPr>
          <p:nvPr>
            <p:ph type="ctrTitle"/>
          </p:nvPr>
        </p:nvSpPr>
        <p:spPr>
          <a:xfrm>
            <a:off x="1954860" y="3408185"/>
            <a:ext cx="6922810" cy="2268559"/>
          </a:xfrm>
        </p:spPr>
        <p:txBody>
          <a:bodyPr>
            <a:normAutofit fontScale="90000"/>
          </a:bodyPr>
          <a:lstStyle/>
          <a:p>
            <a:pPr algn="ctr"/>
            <a:r>
              <a:rPr lang="en-IN" dirty="0"/>
              <a:t>An Enhanced Data Security Algorithm using Novel Approach</a:t>
            </a:r>
            <a:br>
              <a:rPr lang="en-IN" dirty="0"/>
            </a:br>
            <a:endParaRPr lang="en-US" dirty="0"/>
          </a:p>
        </p:txBody>
      </p:sp>
      <p:pic>
        <p:nvPicPr>
          <p:cNvPr id="10" name="Picture 9">
            <a:extLst>
              <a:ext uri="{FF2B5EF4-FFF2-40B4-BE49-F238E27FC236}">
                <a16:creationId xmlns:a16="http://schemas.microsoft.com/office/drawing/2014/main" id="{D629D0C1-121F-E149-8A5A-F500908626F6}"/>
              </a:ext>
            </a:extLst>
          </p:cNvPr>
          <p:cNvPicPr>
            <a:picLocks noChangeAspect="1"/>
          </p:cNvPicPr>
          <p:nvPr/>
        </p:nvPicPr>
        <p:blipFill>
          <a:blip r:embed="rId2"/>
          <a:stretch>
            <a:fillRect/>
          </a:stretch>
        </p:blipFill>
        <p:spPr>
          <a:xfrm>
            <a:off x="8856215" y="423415"/>
            <a:ext cx="3068815" cy="3068815"/>
          </a:xfrm>
          <a:prstGeom prst="rect">
            <a:avLst/>
          </a:prstGeom>
        </p:spPr>
      </p:pic>
      <p:pic>
        <p:nvPicPr>
          <p:cNvPr id="8" name="Picture 7">
            <a:extLst>
              <a:ext uri="{FF2B5EF4-FFF2-40B4-BE49-F238E27FC236}">
                <a16:creationId xmlns:a16="http://schemas.microsoft.com/office/drawing/2014/main" id="{D87678EA-892D-6840-B230-3C5131B54811}"/>
              </a:ext>
            </a:extLst>
          </p:cNvPr>
          <p:cNvPicPr>
            <a:picLocks noChangeAspect="1"/>
          </p:cNvPicPr>
          <p:nvPr/>
        </p:nvPicPr>
        <p:blipFill>
          <a:blip r:embed="rId3"/>
          <a:stretch>
            <a:fillRect/>
          </a:stretch>
        </p:blipFill>
        <p:spPr>
          <a:xfrm>
            <a:off x="10564779" y="2157369"/>
            <a:ext cx="1250816" cy="1250816"/>
          </a:xfrm>
          <a:prstGeom prst="rect">
            <a:avLst/>
          </a:prstGeom>
        </p:spPr>
      </p:pic>
    </p:spTree>
    <p:extLst>
      <p:ext uri="{BB962C8B-B14F-4D97-AF65-F5344CB8AC3E}">
        <p14:creationId xmlns:p14="http://schemas.microsoft.com/office/powerpoint/2010/main" val="68256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2C99-EA2D-E441-B850-0D9DF1A655C0}"/>
              </a:ext>
            </a:extLst>
          </p:cNvPr>
          <p:cNvSpPr>
            <a:spLocks noGrp="1"/>
          </p:cNvSpPr>
          <p:nvPr>
            <p:ph type="title"/>
          </p:nvPr>
        </p:nvSpPr>
        <p:spPr>
          <a:xfrm>
            <a:off x="2182989" y="593567"/>
            <a:ext cx="7958331" cy="1077229"/>
          </a:xfrm>
        </p:spPr>
        <p:txBody>
          <a:bodyPr>
            <a:normAutofit/>
          </a:bodyPr>
          <a:lstStyle/>
          <a:p>
            <a:pPr algn="ctr"/>
            <a:r>
              <a:rPr lang="en-IN" sz="4800" dirty="0"/>
              <a:t>Time chart</a:t>
            </a:r>
            <a:endParaRPr lang="en-US" sz="4800" dirty="0"/>
          </a:p>
        </p:txBody>
      </p:sp>
      <p:pic>
        <p:nvPicPr>
          <p:cNvPr id="5" name="Picture 4">
            <a:extLst>
              <a:ext uri="{FF2B5EF4-FFF2-40B4-BE49-F238E27FC236}">
                <a16:creationId xmlns:a16="http://schemas.microsoft.com/office/drawing/2014/main" id="{8AEBA5D8-1073-A140-B448-44F37BB59443}"/>
              </a:ext>
            </a:extLst>
          </p:cNvPr>
          <p:cNvPicPr>
            <a:picLocks noChangeAspect="1"/>
          </p:cNvPicPr>
          <p:nvPr/>
        </p:nvPicPr>
        <p:blipFill>
          <a:blip r:embed="rId2"/>
          <a:stretch>
            <a:fillRect/>
          </a:stretch>
        </p:blipFill>
        <p:spPr>
          <a:xfrm>
            <a:off x="1674989" y="1485899"/>
            <a:ext cx="9218788" cy="5121549"/>
          </a:xfrm>
          <a:prstGeom prst="rect">
            <a:avLst/>
          </a:prstGeom>
        </p:spPr>
      </p:pic>
    </p:spTree>
    <p:extLst>
      <p:ext uri="{BB962C8B-B14F-4D97-AF65-F5344CB8AC3E}">
        <p14:creationId xmlns:p14="http://schemas.microsoft.com/office/powerpoint/2010/main" val="1180656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28E0-5011-5B4E-80D7-42054A8738CB}"/>
              </a:ext>
            </a:extLst>
          </p:cNvPr>
          <p:cNvSpPr>
            <a:spLocks noGrp="1"/>
          </p:cNvSpPr>
          <p:nvPr>
            <p:ph type="title"/>
          </p:nvPr>
        </p:nvSpPr>
        <p:spPr>
          <a:xfrm>
            <a:off x="2611808" y="808056"/>
            <a:ext cx="8304548" cy="1077229"/>
          </a:xfrm>
        </p:spPr>
        <p:txBody>
          <a:bodyPr>
            <a:normAutofit/>
          </a:bodyPr>
          <a:lstStyle/>
          <a:p>
            <a:pPr algn="ctr"/>
            <a:r>
              <a:rPr lang="en-IN" sz="4000" dirty="0"/>
              <a:t>Our Advantage over AES and RSA</a:t>
            </a:r>
            <a:endParaRPr lang="en-US" sz="4000" dirty="0"/>
          </a:p>
        </p:txBody>
      </p:sp>
      <p:sp>
        <p:nvSpPr>
          <p:cNvPr id="3" name="Content Placeholder 2">
            <a:extLst>
              <a:ext uri="{FF2B5EF4-FFF2-40B4-BE49-F238E27FC236}">
                <a16:creationId xmlns:a16="http://schemas.microsoft.com/office/drawing/2014/main" id="{86EEAC1A-248B-6C42-86DD-41DC2FB06120}"/>
              </a:ext>
            </a:extLst>
          </p:cNvPr>
          <p:cNvSpPr>
            <a:spLocks noGrp="1"/>
          </p:cNvSpPr>
          <p:nvPr>
            <p:ph idx="1"/>
          </p:nvPr>
        </p:nvSpPr>
        <p:spPr/>
        <p:txBody>
          <a:bodyPr>
            <a:normAutofit/>
          </a:bodyPr>
          <a:lstStyle/>
          <a:p>
            <a:r>
              <a:rPr lang="en-IN" sz="3600" dirty="0"/>
              <a:t>Variable Key size</a:t>
            </a:r>
          </a:p>
          <a:p>
            <a:r>
              <a:rPr lang="en-IN" sz="3600" dirty="0"/>
              <a:t>Lesser Execution Time </a:t>
            </a:r>
          </a:p>
          <a:p>
            <a:r>
              <a:rPr lang="en-IN" sz="3600" dirty="0"/>
              <a:t>The Triangle Bond</a:t>
            </a:r>
          </a:p>
        </p:txBody>
      </p:sp>
    </p:spTree>
    <p:extLst>
      <p:ext uri="{BB962C8B-B14F-4D97-AF65-F5344CB8AC3E}">
        <p14:creationId xmlns:p14="http://schemas.microsoft.com/office/powerpoint/2010/main" val="4195926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F78B8-99B2-5549-9791-CE60C4A991E6}"/>
              </a:ext>
            </a:extLst>
          </p:cNvPr>
          <p:cNvSpPr>
            <a:spLocks noGrp="1"/>
          </p:cNvSpPr>
          <p:nvPr>
            <p:ph type="title"/>
          </p:nvPr>
        </p:nvSpPr>
        <p:spPr/>
        <p:txBody>
          <a:bodyPr>
            <a:normAutofit/>
          </a:bodyPr>
          <a:lstStyle/>
          <a:p>
            <a:pPr algn="ctr"/>
            <a:r>
              <a:rPr lang="en-US" sz="4400" dirty="0"/>
              <a:t>Triangle Bond</a:t>
            </a:r>
          </a:p>
        </p:txBody>
      </p:sp>
      <p:sp>
        <p:nvSpPr>
          <p:cNvPr id="4" name="Oval 3">
            <a:extLst>
              <a:ext uri="{FF2B5EF4-FFF2-40B4-BE49-F238E27FC236}">
                <a16:creationId xmlns:a16="http://schemas.microsoft.com/office/drawing/2014/main" id="{B91584FC-4AF6-594A-AA90-8FE51E9AC37F}"/>
              </a:ext>
            </a:extLst>
          </p:cNvPr>
          <p:cNvSpPr/>
          <p:nvPr/>
        </p:nvSpPr>
        <p:spPr>
          <a:xfrm>
            <a:off x="2611808" y="1851416"/>
            <a:ext cx="2088445" cy="2088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Cipher text</a:t>
            </a:r>
          </a:p>
        </p:txBody>
      </p:sp>
      <p:sp>
        <p:nvSpPr>
          <p:cNvPr id="5" name="Oval 4">
            <a:extLst>
              <a:ext uri="{FF2B5EF4-FFF2-40B4-BE49-F238E27FC236}">
                <a16:creationId xmlns:a16="http://schemas.microsoft.com/office/drawing/2014/main" id="{AFED8E4D-109E-B74C-ABEB-5626A3479435}"/>
              </a:ext>
            </a:extLst>
          </p:cNvPr>
          <p:cNvSpPr/>
          <p:nvPr/>
        </p:nvSpPr>
        <p:spPr>
          <a:xfrm>
            <a:off x="5303105" y="4633373"/>
            <a:ext cx="2088445" cy="2088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Key</a:t>
            </a:r>
          </a:p>
        </p:txBody>
      </p:sp>
      <p:sp>
        <p:nvSpPr>
          <p:cNvPr id="6" name="Oval 5">
            <a:extLst>
              <a:ext uri="{FF2B5EF4-FFF2-40B4-BE49-F238E27FC236}">
                <a16:creationId xmlns:a16="http://schemas.microsoft.com/office/drawing/2014/main" id="{7B115ED0-6BB3-8F42-A4C0-324D4C61ECBD}"/>
              </a:ext>
            </a:extLst>
          </p:cNvPr>
          <p:cNvSpPr/>
          <p:nvPr/>
        </p:nvSpPr>
        <p:spPr>
          <a:xfrm>
            <a:off x="8105421" y="1851415"/>
            <a:ext cx="2088445" cy="2088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Algorithm</a:t>
            </a:r>
          </a:p>
        </p:txBody>
      </p:sp>
      <p:cxnSp>
        <p:nvCxnSpPr>
          <p:cNvPr id="10" name="Straight Arrow Connector 9">
            <a:extLst>
              <a:ext uri="{FF2B5EF4-FFF2-40B4-BE49-F238E27FC236}">
                <a16:creationId xmlns:a16="http://schemas.microsoft.com/office/drawing/2014/main" id="{920F6AF8-79E7-D64C-BDDE-F5B37E74F587}"/>
              </a:ext>
            </a:extLst>
          </p:cNvPr>
          <p:cNvCxnSpPr>
            <a:cxnSpLocks/>
            <a:endCxn id="5" idx="2"/>
          </p:cNvCxnSpPr>
          <p:nvPr/>
        </p:nvCxnSpPr>
        <p:spPr>
          <a:xfrm>
            <a:off x="3642569" y="3939860"/>
            <a:ext cx="1660536" cy="1737736"/>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842FF73-EAF6-674B-AEC5-194C9FE69BD1}"/>
              </a:ext>
            </a:extLst>
          </p:cNvPr>
          <p:cNvCxnSpPr>
            <a:cxnSpLocks/>
          </p:cNvCxnSpPr>
          <p:nvPr/>
        </p:nvCxnSpPr>
        <p:spPr>
          <a:xfrm>
            <a:off x="4700253" y="2839230"/>
            <a:ext cx="3405168"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DDC0D12-A23C-A24B-9F0C-9BD743D348CD}"/>
              </a:ext>
            </a:extLst>
          </p:cNvPr>
          <p:cNvCxnSpPr>
            <a:cxnSpLocks/>
          </p:cNvCxnSpPr>
          <p:nvPr/>
        </p:nvCxnSpPr>
        <p:spPr>
          <a:xfrm flipH="1">
            <a:off x="7391550" y="3939860"/>
            <a:ext cx="1834543" cy="1750726"/>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211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8021-4F58-B241-8CB7-80D5AA3C67D3}"/>
              </a:ext>
            </a:extLst>
          </p:cNvPr>
          <p:cNvSpPr>
            <a:spLocks noGrp="1"/>
          </p:cNvSpPr>
          <p:nvPr>
            <p:ph type="title"/>
          </p:nvPr>
        </p:nvSpPr>
        <p:spPr/>
        <p:txBody>
          <a:bodyPr>
            <a:normAutofit/>
          </a:bodyPr>
          <a:lstStyle/>
          <a:p>
            <a:pPr algn="ctr"/>
            <a:r>
              <a:rPr lang="en-IN" sz="6000" dirty="0"/>
              <a:t>Our Improvements</a:t>
            </a:r>
            <a:endParaRPr lang="en-US" sz="6000" dirty="0"/>
          </a:p>
        </p:txBody>
      </p:sp>
      <p:sp>
        <p:nvSpPr>
          <p:cNvPr id="3" name="Content Placeholder 2">
            <a:extLst>
              <a:ext uri="{FF2B5EF4-FFF2-40B4-BE49-F238E27FC236}">
                <a16:creationId xmlns:a16="http://schemas.microsoft.com/office/drawing/2014/main" id="{A1002954-3C8B-9840-BDB7-D806A1C2D9D0}"/>
              </a:ext>
            </a:extLst>
          </p:cNvPr>
          <p:cNvSpPr>
            <a:spLocks noGrp="1"/>
          </p:cNvSpPr>
          <p:nvPr>
            <p:ph idx="1"/>
          </p:nvPr>
        </p:nvSpPr>
        <p:spPr>
          <a:xfrm>
            <a:off x="2773599" y="1885285"/>
            <a:ext cx="7796540" cy="4585751"/>
          </a:xfrm>
        </p:spPr>
        <p:txBody>
          <a:bodyPr>
            <a:normAutofit/>
          </a:bodyPr>
          <a:lstStyle/>
          <a:p>
            <a:r>
              <a:rPr lang="en-US" sz="2400" dirty="0"/>
              <a:t>Version 1</a:t>
            </a:r>
          </a:p>
          <a:p>
            <a:r>
              <a:rPr lang="en-US" sz="2400" dirty="0"/>
              <a:t>Version 2</a:t>
            </a:r>
          </a:p>
          <a:p>
            <a:r>
              <a:rPr lang="en-US" sz="2400" dirty="0"/>
              <a:t>Version 3</a:t>
            </a:r>
          </a:p>
          <a:p>
            <a:r>
              <a:rPr lang="en-US" sz="2400" dirty="0"/>
              <a:t>Version 4 ( dropped ) </a:t>
            </a:r>
          </a:p>
          <a:p>
            <a:r>
              <a:rPr lang="en-US" sz="2400" dirty="0"/>
              <a:t>Version 5 ( dropped )</a:t>
            </a:r>
          </a:p>
          <a:p>
            <a:r>
              <a:rPr lang="en-US" sz="2400" dirty="0"/>
              <a:t>Version 6</a:t>
            </a:r>
          </a:p>
          <a:p>
            <a:r>
              <a:rPr lang="en-US" sz="2400" dirty="0"/>
              <a:t>Version 7 ( Future Enhancement )</a:t>
            </a:r>
          </a:p>
        </p:txBody>
      </p:sp>
    </p:spTree>
    <p:extLst>
      <p:ext uri="{BB962C8B-B14F-4D97-AF65-F5344CB8AC3E}">
        <p14:creationId xmlns:p14="http://schemas.microsoft.com/office/powerpoint/2010/main" val="1168065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B80F-7FEC-A04B-B738-B681C8F15970}"/>
              </a:ext>
            </a:extLst>
          </p:cNvPr>
          <p:cNvSpPr>
            <a:spLocks noGrp="1"/>
          </p:cNvSpPr>
          <p:nvPr>
            <p:ph type="title"/>
          </p:nvPr>
        </p:nvSpPr>
        <p:spPr>
          <a:xfrm>
            <a:off x="-1358028" y="2604361"/>
            <a:ext cx="7958331" cy="1077229"/>
          </a:xfrm>
        </p:spPr>
        <p:txBody>
          <a:bodyPr/>
          <a:lstStyle/>
          <a:p>
            <a:pPr algn="ctr"/>
            <a:r>
              <a:rPr lang="en-US" dirty="0"/>
              <a:t>V3</a:t>
            </a:r>
            <a:br>
              <a:rPr lang="en-US" dirty="0"/>
            </a:br>
            <a:r>
              <a:rPr lang="en-US" dirty="0"/>
              <a:t>(  Encryption )</a:t>
            </a:r>
          </a:p>
        </p:txBody>
      </p:sp>
      <p:pic>
        <p:nvPicPr>
          <p:cNvPr id="4" name="Picture 3">
            <a:extLst>
              <a:ext uri="{FF2B5EF4-FFF2-40B4-BE49-F238E27FC236}">
                <a16:creationId xmlns:a16="http://schemas.microsoft.com/office/drawing/2014/main" id="{98A79694-CF7C-BE4F-B62A-E5B05D1354A6}"/>
              </a:ext>
            </a:extLst>
          </p:cNvPr>
          <p:cNvPicPr>
            <a:picLocks noChangeAspect="1"/>
          </p:cNvPicPr>
          <p:nvPr/>
        </p:nvPicPr>
        <p:blipFill>
          <a:blip r:embed="rId2"/>
          <a:stretch>
            <a:fillRect/>
          </a:stretch>
        </p:blipFill>
        <p:spPr>
          <a:xfrm>
            <a:off x="4643969" y="0"/>
            <a:ext cx="6041668" cy="6867880"/>
          </a:xfrm>
          <a:prstGeom prst="rect">
            <a:avLst/>
          </a:prstGeom>
        </p:spPr>
      </p:pic>
    </p:spTree>
    <p:extLst>
      <p:ext uri="{BB962C8B-B14F-4D97-AF65-F5344CB8AC3E}">
        <p14:creationId xmlns:p14="http://schemas.microsoft.com/office/powerpoint/2010/main" val="2486047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B80F-7FEC-A04B-B738-B681C8F15970}"/>
              </a:ext>
            </a:extLst>
          </p:cNvPr>
          <p:cNvSpPr>
            <a:spLocks noGrp="1"/>
          </p:cNvSpPr>
          <p:nvPr>
            <p:ph type="title"/>
          </p:nvPr>
        </p:nvSpPr>
        <p:spPr>
          <a:xfrm>
            <a:off x="-962917" y="2480184"/>
            <a:ext cx="7958331" cy="1077229"/>
          </a:xfrm>
        </p:spPr>
        <p:txBody>
          <a:bodyPr/>
          <a:lstStyle/>
          <a:p>
            <a:pPr algn="ctr"/>
            <a:r>
              <a:rPr lang="en-US" dirty="0"/>
              <a:t>V3</a:t>
            </a:r>
            <a:br>
              <a:rPr lang="en-US" dirty="0"/>
            </a:br>
            <a:r>
              <a:rPr lang="en-US" dirty="0"/>
              <a:t>(  Decryption )</a:t>
            </a:r>
          </a:p>
        </p:txBody>
      </p:sp>
      <p:pic>
        <p:nvPicPr>
          <p:cNvPr id="3" name="Picture 2">
            <a:extLst>
              <a:ext uri="{FF2B5EF4-FFF2-40B4-BE49-F238E27FC236}">
                <a16:creationId xmlns:a16="http://schemas.microsoft.com/office/drawing/2014/main" id="{7CC4A06D-895C-394E-B3F8-B4A909AB8CD4}"/>
              </a:ext>
            </a:extLst>
          </p:cNvPr>
          <p:cNvPicPr>
            <a:picLocks noChangeAspect="1"/>
          </p:cNvPicPr>
          <p:nvPr/>
        </p:nvPicPr>
        <p:blipFill>
          <a:blip r:embed="rId2"/>
          <a:stretch>
            <a:fillRect/>
          </a:stretch>
        </p:blipFill>
        <p:spPr>
          <a:xfrm>
            <a:off x="5479348" y="0"/>
            <a:ext cx="5233811" cy="6866581"/>
          </a:xfrm>
          <a:prstGeom prst="rect">
            <a:avLst/>
          </a:prstGeom>
        </p:spPr>
      </p:pic>
    </p:spTree>
    <p:extLst>
      <p:ext uri="{BB962C8B-B14F-4D97-AF65-F5344CB8AC3E}">
        <p14:creationId xmlns:p14="http://schemas.microsoft.com/office/powerpoint/2010/main" val="684473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B80F-7FEC-A04B-B738-B681C8F15970}"/>
              </a:ext>
            </a:extLst>
          </p:cNvPr>
          <p:cNvSpPr>
            <a:spLocks noGrp="1"/>
          </p:cNvSpPr>
          <p:nvPr>
            <p:ph type="title"/>
          </p:nvPr>
        </p:nvSpPr>
        <p:spPr>
          <a:xfrm>
            <a:off x="-1504784" y="2514050"/>
            <a:ext cx="7958331" cy="1077229"/>
          </a:xfrm>
        </p:spPr>
        <p:txBody>
          <a:bodyPr/>
          <a:lstStyle/>
          <a:p>
            <a:pPr algn="ctr"/>
            <a:r>
              <a:rPr lang="en-US" dirty="0"/>
              <a:t>V6</a:t>
            </a:r>
            <a:br>
              <a:rPr lang="en-US" dirty="0"/>
            </a:br>
            <a:r>
              <a:rPr lang="en-US" dirty="0"/>
              <a:t>(  Encryption )</a:t>
            </a:r>
          </a:p>
        </p:txBody>
      </p:sp>
      <p:pic>
        <p:nvPicPr>
          <p:cNvPr id="4" name="Picture 3">
            <a:extLst>
              <a:ext uri="{FF2B5EF4-FFF2-40B4-BE49-F238E27FC236}">
                <a16:creationId xmlns:a16="http://schemas.microsoft.com/office/drawing/2014/main" id="{DE4AD560-D91E-D441-849A-24D8469D82F7}"/>
              </a:ext>
            </a:extLst>
          </p:cNvPr>
          <p:cNvPicPr>
            <a:picLocks noChangeAspect="1"/>
          </p:cNvPicPr>
          <p:nvPr/>
        </p:nvPicPr>
        <p:blipFill>
          <a:blip r:embed="rId2"/>
          <a:stretch>
            <a:fillRect/>
          </a:stretch>
        </p:blipFill>
        <p:spPr>
          <a:xfrm>
            <a:off x="4068233" y="0"/>
            <a:ext cx="6658805" cy="6858000"/>
          </a:xfrm>
          <a:prstGeom prst="rect">
            <a:avLst/>
          </a:prstGeom>
        </p:spPr>
      </p:pic>
    </p:spTree>
    <p:extLst>
      <p:ext uri="{BB962C8B-B14F-4D97-AF65-F5344CB8AC3E}">
        <p14:creationId xmlns:p14="http://schemas.microsoft.com/office/powerpoint/2010/main" val="3309344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5A98-C880-104D-AC0A-77E557F818B0}"/>
              </a:ext>
            </a:extLst>
          </p:cNvPr>
          <p:cNvSpPr>
            <a:spLocks noGrp="1"/>
          </p:cNvSpPr>
          <p:nvPr>
            <p:ph type="title"/>
          </p:nvPr>
        </p:nvSpPr>
        <p:spPr/>
        <p:txBody>
          <a:bodyPr>
            <a:normAutofit/>
          </a:bodyPr>
          <a:lstStyle/>
          <a:p>
            <a:pPr algn="ctr"/>
            <a:r>
              <a:rPr lang="en-US" sz="6000" dirty="0"/>
              <a:t>Breaking into two</a:t>
            </a:r>
          </a:p>
        </p:txBody>
      </p:sp>
      <p:sp>
        <p:nvSpPr>
          <p:cNvPr id="3" name="Content Placeholder 2">
            <a:extLst>
              <a:ext uri="{FF2B5EF4-FFF2-40B4-BE49-F238E27FC236}">
                <a16:creationId xmlns:a16="http://schemas.microsoft.com/office/drawing/2014/main" id="{C811A81A-6FED-CB42-8314-C92AD416A21E}"/>
              </a:ext>
            </a:extLst>
          </p:cNvPr>
          <p:cNvSpPr>
            <a:spLocks noGrp="1"/>
          </p:cNvSpPr>
          <p:nvPr>
            <p:ph idx="1"/>
          </p:nvPr>
        </p:nvSpPr>
        <p:spPr>
          <a:xfrm>
            <a:off x="2440572" y="2052116"/>
            <a:ext cx="8300801" cy="4247084"/>
          </a:xfrm>
        </p:spPr>
        <p:txBody>
          <a:bodyPr>
            <a:normAutofit/>
          </a:bodyPr>
          <a:lstStyle/>
          <a:p>
            <a:pPr marL="0" indent="0" algn="ctr">
              <a:buNone/>
            </a:pPr>
            <a:r>
              <a:rPr lang="en-US" sz="3200" b="1" dirty="0"/>
              <a:t>Constant number 128</a:t>
            </a:r>
          </a:p>
          <a:p>
            <a:r>
              <a:rPr lang="en-US" sz="3200" dirty="0"/>
              <a:t>Lets take a number 215 </a:t>
            </a:r>
          </a:p>
          <a:p>
            <a:pPr marL="0" indent="0">
              <a:buNone/>
            </a:pPr>
            <a:r>
              <a:rPr lang="en-US" sz="3200" dirty="0"/>
              <a:t>		215/128 = 1		</a:t>
            </a:r>
          </a:p>
          <a:p>
            <a:pPr marL="0" indent="0">
              <a:buNone/>
            </a:pPr>
            <a:r>
              <a:rPr lang="en-US" sz="3200" dirty="0"/>
              <a:t>		215%128 = 87</a:t>
            </a:r>
          </a:p>
          <a:p>
            <a:r>
              <a:rPr lang="en-US" sz="3200" dirty="0"/>
              <a:t>So the number 215 is broken into 1 and 87 </a:t>
            </a:r>
          </a:p>
        </p:txBody>
      </p:sp>
    </p:spTree>
    <p:extLst>
      <p:ext uri="{BB962C8B-B14F-4D97-AF65-F5344CB8AC3E}">
        <p14:creationId xmlns:p14="http://schemas.microsoft.com/office/powerpoint/2010/main" val="346999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B80F-7FEC-A04B-B738-B681C8F15970}"/>
              </a:ext>
            </a:extLst>
          </p:cNvPr>
          <p:cNvSpPr>
            <a:spLocks noGrp="1"/>
          </p:cNvSpPr>
          <p:nvPr>
            <p:ph type="title"/>
          </p:nvPr>
        </p:nvSpPr>
        <p:spPr>
          <a:xfrm>
            <a:off x="-714562" y="2739828"/>
            <a:ext cx="7958331" cy="1077229"/>
          </a:xfrm>
        </p:spPr>
        <p:txBody>
          <a:bodyPr/>
          <a:lstStyle/>
          <a:p>
            <a:pPr algn="ctr"/>
            <a:r>
              <a:rPr lang="en-US" dirty="0"/>
              <a:t>V6</a:t>
            </a:r>
            <a:br>
              <a:rPr lang="en-US" dirty="0"/>
            </a:br>
            <a:r>
              <a:rPr lang="en-US" dirty="0"/>
              <a:t>(  Decryption )</a:t>
            </a:r>
          </a:p>
        </p:txBody>
      </p:sp>
      <p:pic>
        <p:nvPicPr>
          <p:cNvPr id="3" name="Picture 2">
            <a:extLst>
              <a:ext uri="{FF2B5EF4-FFF2-40B4-BE49-F238E27FC236}">
                <a16:creationId xmlns:a16="http://schemas.microsoft.com/office/drawing/2014/main" id="{DFB5AFFB-4BB7-8F4F-BE2F-39A4EB35A691}"/>
              </a:ext>
            </a:extLst>
          </p:cNvPr>
          <p:cNvPicPr>
            <a:picLocks noChangeAspect="1"/>
          </p:cNvPicPr>
          <p:nvPr/>
        </p:nvPicPr>
        <p:blipFill>
          <a:blip r:embed="rId2"/>
          <a:stretch>
            <a:fillRect/>
          </a:stretch>
        </p:blipFill>
        <p:spPr>
          <a:xfrm>
            <a:off x="5881511" y="-1"/>
            <a:ext cx="4909961" cy="6865443"/>
          </a:xfrm>
          <a:prstGeom prst="rect">
            <a:avLst/>
          </a:prstGeom>
        </p:spPr>
      </p:pic>
    </p:spTree>
    <p:extLst>
      <p:ext uri="{BB962C8B-B14F-4D97-AF65-F5344CB8AC3E}">
        <p14:creationId xmlns:p14="http://schemas.microsoft.com/office/powerpoint/2010/main" val="2848104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0CCA-B7D6-2347-A82E-57EB30D07C23}"/>
              </a:ext>
            </a:extLst>
          </p:cNvPr>
          <p:cNvSpPr>
            <a:spLocks noGrp="1"/>
          </p:cNvSpPr>
          <p:nvPr>
            <p:ph type="title"/>
          </p:nvPr>
        </p:nvSpPr>
        <p:spPr>
          <a:xfrm>
            <a:off x="1388774" y="2997670"/>
            <a:ext cx="9851126" cy="1077229"/>
          </a:xfrm>
        </p:spPr>
        <p:txBody>
          <a:bodyPr>
            <a:normAutofit/>
          </a:bodyPr>
          <a:lstStyle/>
          <a:p>
            <a:pPr algn="ctr"/>
            <a:r>
              <a:rPr lang="en-IN" sz="6000" dirty="0"/>
              <a:t>Why we need to improve ?</a:t>
            </a:r>
            <a:endParaRPr lang="en-US" sz="6000" dirty="0"/>
          </a:p>
        </p:txBody>
      </p:sp>
    </p:spTree>
    <p:extLst>
      <p:ext uri="{BB962C8B-B14F-4D97-AF65-F5344CB8AC3E}">
        <p14:creationId xmlns:p14="http://schemas.microsoft.com/office/powerpoint/2010/main" val="295392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CF6E-02C4-3947-8E39-52034701EF6A}"/>
              </a:ext>
            </a:extLst>
          </p:cNvPr>
          <p:cNvSpPr>
            <a:spLocks noGrp="1"/>
          </p:cNvSpPr>
          <p:nvPr>
            <p:ph type="title"/>
          </p:nvPr>
        </p:nvSpPr>
        <p:spPr>
          <a:xfrm>
            <a:off x="2611808" y="870200"/>
            <a:ext cx="7958331" cy="1077229"/>
          </a:xfrm>
        </p:spPr>
        <p:txBody>
          <a:bodyPr>
            <a:normAutofit/>
          </a:bodyPr>
          <a:lstStyle/>
          <a:p>
            <a:pPr algn="l"/>
            <a:r>
              <a:rPr lang="en-IN" sz="6000" dirty="0"/>
              <a:t>What is Information?</a:t>
            </a:r>
            <a:endParaRPr lang="en-US" sz="6000" dirty="0"/>
          </a:p>
        </p:txBody>
      </p:sp>
      <p:sp>
        <p:nvSpPr>
          <p:cNvPr id="3" name="Content Placeholder 2">
            <a:extLst>
              <a:ext uri="{FF2B5EF4-FFF2-40B4-BE49-F238E27FC236}">
                <a16:creationId xmlns:a16="http://schemas.microsoft.com/office/drawing/2014/main" id="{C94D38F7-D476-EB4C-AA9C-385ED9B699B6}"/>
              </a:ext>
            </a:extLst>
          </p:cNvPr>
          <p:cNvSpPr>
            <a:spLocks noGrp="1"/>
          </p:cNvSpPr>
          <p:nvPr>
            <p:ph idx="1"/>
          </p:nvPr>
        </p:nvSpPr>
        <p:spPr/>
        <p:txBody>
          <a:bodyPr>
            <a:normAutofit lnSpcReduction="10000"/>
          </a:bodyPr>
          <a:lstStyle/>
          <a:p>
            <a:pPr marL="0" indent="0">
              <a:buNone/>
            </a:pPr>
            <a:r>
              <a:rPr lang="en-IN" sz="3200" dirty="0"/>
              <a:t>Information is associated with data and knowledge, as information is data in context and with meaning attached. Data represents the values attributed to parameters, and knowledge signifies understanding of an abstract or concrete concept</a:t>
            </a:r>
            <a:endParaRPr lang="en-US" sz="3200" dirty="0"/>
          </a:p>
        </p:txBody>
      </p:sp>
    </p:spTree>
    <p:extLst>
      <p:ext uri="{BB962C8B-B14F-4D97-AF65-F5344CB8AC3E}">
        <p14:creationId xmlns:p14="http://schemas.microsoft.com/office/powerpoint/2010/main" val="2705843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1CAF3-C595-8B4B-A527-48AE5EFAD981}"/>
              </a:ext>
            </a:extLst>
          </p:cNvPr>
          <p:cNvSpPr>
            <a:spLocks noGrp="1"/>
          </p:cNvSpPr>
          <p:nvPr>
            <p:ph type="title"/>
          </p:nvPr>
        </p:nvSpPr>
        <p:spPr/>
        <p:txBody>
          <a:bodyPr>
            <a:normAutofit/>
          </a:bodyPr>
          <a:lstStyle/>
          <a:p>
            <a:pPr algn="ctr"/>
            <a:r>
              <a:rPr lang="en-IN" sz="6000" dirty="0"/>
              <a:t>Highlights</a:t>
            </a:r>
            <a:endParaRPr lang="en-US" sz="6000" dirty="0"/>
          </a:p>
        </p:txBody>
      </p:sp>
      <p:sp>
        <p:nvSpPr>
          <p:cNvPr id="3" name="Content Placeholder 2">
            <a:extLst>
              <a:ext uri="{FF2B5EF4-FFF2-40B4-BE49-F238E27FC236}">
                <a16:creationId xmlns:a16="http://schemas.microsoft.com/office/drawing/2014/main" id="{0761AB0D-9C0A-EA4E-B1F7-9EDC00E2E126}"/>
              </a:ext>
            </a:extLst>
          </p:cNvPr>
          <p:cNvSpPr>
            <a:spLocks noGrp="1"/>
          </p:cNvSpPr>
          <p:nvPr>
            <p:ph idx="1"/>
          </p:nvPr>
        </p:nvSpPr>
        <p:spPr/>
        <p:txBody>
          <a:bodyPr>
            <a:normAutofit/>
          </a:bodyPr>
          <a:lstStyle/>
          <a:p>
            <a:r>
              <a:rPr lang="en-IN" sz="3600" dirty="0"/>
              <a:t>Completeness</a:t>
            </a:r>
          </a:p>
          <a:p>
            <a:r>
              <a:rPr lang="en-IN" sz="3600" dirty="0"/>
              <a:t>Avalanche effect</a:t>
            </a:r>
          </a:p>
          <a:p>
            <a:r>
              <a:rPr lang="en-IN" sz="3600" dirty="0"/>
              <a:t>Known Cipher text attack not possible</a:t>
            </a:r>
          </a:p>
        </p:txBody>
      </p:sp>
    </p:spTree>
    <p:extLst>
      <p:ext uri="{BB962C8B-B14F-4D97-AF65-F5344CB8AC3E}">
        <p14:creationId xmlns:p14="http://schemas.microsoft.com/office/powerpoint/2010/main" val="985603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65DE-D357-B540-8D2A-B0958A1E6A36}"/>
              </a:ext>
            </a:extLst>
          </p:cNvPr>
          <p:cNvSpPr>
            <a:spLocks noGrp="1"/>
          </p:cNvSpPr>
          <p:nvPr>
            <p:ph type="title"/>
          </p:nvPr>
        </p:nvSpPr>
        <p:spPr>
          <a:xfrm>
            <a:off x="1144252" y="3077123"/>
            <a:ext cx="10133348" cy="1302966"/>
          </a:xfrm>
        </p:spPr>
        <p:txBody>
          <a:bodyPr>
            <a:normAutofit/>
          </a:bodyPr>
          <a:lstStyle/>
          <a:p>
            <a:pPr algn="ctr"/>
            <a:r>
              <a:rPr lang="en-IN" sz="4800" dirty="0"/>
              <a:t>Who Are Going to Use Cryptography</a:t>
            </a:r>
            <a:endParaRPr lang="en-US" sz="4800" dirty="0"/>
          </a:p>
        </p:txBody>
      </p:sp>
    </p:spTree>
    <p:extLst>
      <p:ext uri="{BB962C8B-B14F-4D97-AF65-F5344CB8AC3E}">
        <p14:creationId xmlns:p14="http://schemas.microsoft.com/office/powerpoint/2010/main" val="1444137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E3811B-1F46-A04A-80AE-687EB5971911}"/>
              </a:ext>
            </a:extLst>
          </p:cNvPr>
          <p:cNvPicPr>
            <a:picLocks noChangeAspect="1"/>
          </p:cNvPicPr>
          <p:nvPr/>
        </p:nvPicPr>
        <p:blipFill>
          <a:blip r:embed="rId2"/>
          <a:stretch>
            <a:fillRect/>
          </a:stretch>
        </p:blipFill>
        <p:spPr>
          <a:xfrm>
            <a:off x="1614310" y="0"/>
            <a:ext cx="9155289" cy="6846904"/>
          </a:xfrm>
          <a:prstGeom prst="rect">
            <a:avLst/>
          </a:prstGeom>
        </p:spPr>
      </p:pic>
    </p:spTree>
    <p:extLst>
      <p:ext uri="{BB962C8B-B14F-4D97-AF65-F5344CB8AC3E}">
        <p14:creationId xmlns:p14="http://schemas.microsoft.com/office/powerpoint/2010/main" val="3020793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754B91-A045-A442-8917-B5FB579E6230}"/>
              </a:ext>
            </a:extLst>
          </p:cNvPr>
          <p:cNvSpPr>
            <a:spLocks noGrp="1"/>
          </p:cNvSpPr>
          <p:nvPr>
            <p:ph idx="1"/>
          </p:nvPr>
        </p:nvSpPr>
        <p:spPr>
          <a:xfrm>
            <a:off x="1904355" y="1498960"/>
            <a:ext cx="9000712" cy="4755083"/>
          </a:xfrm>
        </p:spPr>
        <p:txBody>
          <a:bodyPr>
            <a:normAutofit/>
          </a:bodyPr>
          <a:lstStyle/>
          <a:p>
            <a:r>
              <a:rPr lang="en-US" sz="3200" dirty="0"/>
              <a:t>Military ( </a:t>
            </a:r>
            <a:r>
              <a:rPr lang="en-US" sz="3200" dirty="0" err="1"/>
              <a:t>eg</a:t>
            </a:r>
            <a:r>
              <a:rPr lang="en-US" sz="3200" dirty="0"/>
              <a:t>. US )</a:t>
            </a:r>
          </a:p>
          <a:p>
            <a:r>
              <a:rPr lang="en-IN" sz="3200" dirty="0"/>
              <a:t>IT Industries (</a:t>
            </a:r>
            <a:r>
              <a:rPr lang="en-IN" sz="3200" dirty="0" err="1"/>
              <a:t>Eg</a:t>
            </a:r>
            <a:r>
              <a:rPr lang="en-IN" sz="3200" dirty="0"/>
              <a:t>: </a:t>
            </a:r>
            <a:r>
              <a:rPr lang="en-IN" sz="3200" dirty="0" err="1"/>
              <a:t>Zoho</a:t>
            </a:r>
            <a:r>
              <a:rPr lang="en-IN" sz="3200" dirty="0"/>
              <a:t>)</a:t>
            </a:r>
          </a:p>
          <a:p>
            <a:r>
              <a:rPr lang="en-IN" sz="3200" dirty="0"/>
              <a:t>Government (</a:t>
            </a:r>
            <a:r>
              <a:rPr lang="en-IN" sz="3200" dirty="0" err="1"/>
              <a:t>Eg</a:t>
            </a:r>
            <a:r>
              <a:rPr lang="en-IN" sz="3200" dirty="0"/>
              <a:t>: </a:t>
            </a:r>
            <a:r>
              <a:rPr lang="en-IN" sz="3200" dirty="0" err="1"/>
              <a:t>Aadhar</a:t>
            </a:r>
            <a:r>
              <a:rPr lang="en-IN" sz="3200" dirty="0"/>
              <a:t>)</a:t>
            </a:r>
          </a:p>
          <a:p>
            <a:r>
              <a:rPr lang="en-IN" sz="3200" dirty="0"/>
              <a:t>Businesses use it to protect corporate secrets</a:t>
            </a:r>
          </a:p>
        </p:txBody>
      </p:sp>
      <p:sp>
        <p:nvSpPr>
          <p:cNvPr id="4" name="Title 1">
            <a:extLst>
              <a:ext uri="{FF2B5EF4-FFF2-40B4-BE49-F238E27FC236}">
                <a16:creationId xmlns:a16="http://schemas.microsoft.com/office/drawing/2014/main" id="{C39036A8-8B12-F341-9AF3-DDB795F55B8A}"/>
              </a:ext>
            </a:extLst>
          </p:cNvPr>
          <p:cNvSpPr>
            <a:spLocks noGrp="1"/>
          </p:cNvSpPr>
          <p:nvPr>
            <p:ph type="title"/>
          </p:nvPr>
        </p:nvSpPr>
        <p:spPr>
          <a:xfrm>
            <a:off x="1099097" y="1022545"/>
            <a:ext cx="10133348" cy="1302966"/>
          </a:xfrm>
        </p:spPr>
        <p:txBody>
          <a:bodyPr>
            <a:normAutofit/>
          </a:bodyPr>
          <a:lstStyle/>
          <a:p>
            <a:pPr algn="ctr"/>
            <a:r>
              <a:rPr lang="en-IN" sz="4800" dirty="0"/>
              <a:t>Who Are Going to Use Cryptography</a:t>
            </a:r>
            <a:endParaRPr lang="en-US" sz="4800" dirty="0"/>
          </a:p>
        </p:txBody>
      </p:sp>
    </p:spTree>
    <p:extLst>
      <p:ext uri="{BB962C8B-B14F-4D97-AF65-F5344CB8AC3E}">
        <p14:creationId xmlns:p14="http://schemas.microsoft.com/office/powerpoint/2010/main" val="3669569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27DC-A330-3E48-B0D4-FD7A6DE55275}"/>
              </a:ext>
            </a:extLst>
          </p:cNvPr>
          <p:cNvSpPr>
            <a:spLocks noGrp="1"/>
          </p:cNvSpPr>
          <p:nvPr>
            <p:ph type="title"/>
          </p:nvPr>
        </p:nvSpPr>
        <p:spPr>
          <a:xfrm>
            <a:off x="1866090" y="2805532"/>
            <a:ext cx="8698343" cy="1571160"/>
          </a:xfrm>
        </p:spPr>
        <p:txBody>
          <a:bodyPr>
            <a:normAutofit/>
          </a:bodyPr>
          <a:lstStyle/>
          <a:p>
            <a:pPr algn="ctr"/>
            <a:r>
              <a:rPr lang="en-US" sz="8000" dirty="0"/>
              <a:t>THANK YOU</a:t>
            </a:r>
          </a:p>
        </p:txBody>
      </p:sp>
    </p:spTree>
    <p:extLst>
      <p:ext uri="{BB962C8B-B14F-4D97-AF65-F5344CB8AC3E}">
        <p14:creationId xmlns:p14="http://schemas.microsoft.com/office/powerpoint/2010/main" val="60867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5EC90-D3C1-EE47-975B-C390A355A63B}"/>
              </a:ext>
            </a:extLst>
          </p:cNvPr>
          <p:cNvSpPr>
            <a:spLocks noGrp="1"/>
          </p:cNvSpPr>
          <p:nvPr>
            <p:ph type="title"/>
          </p:nvPr>
        </p:nvSpPr>
        <p:spPr/>
        <p:txBody>
          <a:bodyPr>
            <a:normAutofit/>
          </a:bodyPr>
          <a:lstStyle/>
          <a:p>
            <a:pPr algn="l"/>
            <a:r>
              <a:rPr lang="en-IN" sz="5400" dirty="0"/>
              <a:t>Why Encryption?</a:t>
            </a:r>
            <a:endParaRPr lang="en-US" sz="5400" dirty="0"/>
          </a:p>
        </p:txBody>
      </p:sp>
      <p:sp>
        <p:nvSpPr>
          <p:cNvPr id="3" name="Content Placeholder 2">
            <a:extLst>
              <a:ext uri="{FF2B5EF4-FFF2-40B4-BE49-F238E27FC236}">
                <a16:creationId xmlns:a16="http://schemas.microsoft.com/office/drawing/2014/main" id="{5B10386F-0BF5-3F44-BD25-CF2CBDF9F71A}"/>
              </a:ext>
            </a:extLst>
          </p:cNvPr>
          <p:cNvSpPr>
            <a:spLocks noGrp="1"/>
          </p:cNvSpPr>
          <p:nvPr>
            <p:ph idx="1"/>
          </p:nvPr>
        </p:nvSpPr>
        <p:spPr>
          <a:xfrm>
            <a:off x="2611808" y="2052115"/>
            <a:ext cx="7958331" cy="4153375"/>
          </a:xfrm>
        </p:spPr>
        <p:txBody>
          <a:bodyPr>
            <a:normAutofit/>
          </a:bodyPr>
          <a:lstStyle/>
          <a:p>
            <a:r>
              <a:rPr lang="en-IN" sz="3200" dirty="0"/>
              <a:t>Encryption, is the process of changing information in such a way as to make it unreadable by anyone except those possessing special knowledge (usually referred to as a "key") that allows them to change the information back to its original, readable form.</a:t>
            </a:r>
          </a:p>
        </p:txBody>
      </p:sp>
    </p:spTree>
    <p:extLst>
      <p:ext uri="{BB962C8B-B14F-4D97-AF65-F5344CB8AC3E}">
        <p14:creationId xmlns:p14="http://schemas.microsoft.com/office/powerpoint/2010/main" val="201211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9C23B-5326-1A42-902E-11FD5A8F03C0}"/>
              </a:ext>
            </a:extLst>
          </p:cNvPr>
          <p:cNvSpPr>
            <a:spLocks noGrp="1"/>
          </p:cNvSpPr>
          <p:nvPr>
            <p:ph type="title"/>
          </p:nvPr>
        </p:nvSpPr>
        <p:spPr/>
        <p:txBody>
          <a:bodyPr>
            <a:normAutofit/>
          </a:bodyPr>
          <a:lstStyle/>
          <a:p>
            <a:pPr algn="l"/>
            <a:r>
              <a:rPr lang="en-IN" sz="5400" dirty="0"/>
              <a:t>why is it important?</a:t>
            </a:r>
            <a:endParaRPr lang="en-US" sz="5400" dirty="0"/>
          </a:p>
        </p:txBody>
      </p:sp>
      <p:sp>
        <p:nvSpPr>
          <p:cNvPr id="3" name="Content Placeholder 2">
            <a:extLst>
              <a:ext uri="{FF2B5EF4-FFF2-40B4-BE49-F238E27FC236}">
                <a16:creationId xmlns:a16="http://schemas.microsoft.com/office/drawing/2014/main" id="{755294A5-99CF-6741-AB70-693F6B71AB43}"/>
              </a:ext>
            </a:extLst>
          </p:cNvPr>
          <p:cNvSpPr>
            <a:spLocks noGrp="1"/>
          </p:cNvSpPr>
          <p:nvPr>
            <p:ph idx="1"/>
          </p:nvPr>
        </p:nvSpPr>
        <p:spPr>
          <a:xfrm>
            <a:off x="2773599" y="2052116"/>
            <a:ext cx="7796540" cy="4339806"/>
          </a:xfrm>
        </p:spPr>
        <p:txBody>
          <a:bodyPr>
            <a:normAutofit/>
          </a:bodyPr>
          <a:lstStyle/>
          <a:p>
            <a:r>
              <a:rPr lang="en-IN" sz="2800" dirty="0"/>
              <a:t>Encryption is important because it allows you to securely protect data that you don't want anyone else to have access to. Businesses use it to protect corporate secrets, governments use it to secure classified information, and many individuals use it to protect personal information to guard against things like identity theft.</a:t>
            </a:r>
          </a:p>
        </p:txBody>
      </p:sp>
    </p:spTree>
    <p:extLst>
      <p:ext uri="{BB962C8B-B14F-4D97-AF65-F5344CB8AC3E}">
        <p14:creationId xmlns:p14="http://schemas.microsoft.com/office/powerpoint/2010/main" val="123187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93A6-8C61-894E-9A69-EB1B91B68EEC}"/>
              </a:ext>
            </a:extLst>
          </p:cNvPr>
          <p:cNvSpPr>
            <a:spLocks noGrp="1"/>
          </p:cNvSpPr>
          <p:nvPr>
            <p:ph type="title"/>
          </p:nvPr>
        </p:nvSpPr>
        <p:spPr/>
        <p:txBody>
          <a:bodyPr>
            <a:normAutofit/>
          </a:bodyPr>
          <a:lstStyle/>
          <a:p>
            <a:pPr algn="l"/>
            <a:r>
              <a:rPr lang="en-IN" sz="5400" dirty="0"/>
              <a:t>The two Major Players?</a:t>
            </a:r>
            <a:endParaRPr lang="en-US" sz="5400" dirty="0"/>
          </a:p>
        </p:txBody>
      </p:sp>
      <p:sp>
        <p:nvSpPr>
          <p:cNvPr id="3" name="Content Placeholder 2">
            <a:extLst>
              <a:ext uri="{FF2B5EF4-FFF2-40B4-BE49-F238E27FC236}">
                <a16:creationId xmlns:a16="http://schemas.microsoft.com/office/drawing/2014/main" id="{F36A1B6A-0E8C-0440-9146-27AAF6525D02}"/>
              </a:ext>
            </a:extLst>
          </p:cNvPr>
          <p:cNvSpPr>
            <a:spLocks noGrp="1"/>
          </p:cNvSpPr>
          <p:nvPr>
            <p:ph idx="1"/>
          </p:nvPr>
        </p:nvSpPr>
        <p:spPr>
          <a:xfrm>
            <a:off x="616325" y="1885285"/>
            <a:ext cx="7796540" cy="3997828"/>
          </a:xfrm>
        </p:spPr>
        <p:txBody>
          <a:bodyPr anchor="ctr">
            <a:normAutofit/>
          </a:bodyPr>
          <a:lstStyle/>
          <a:p>
            <a:pPr algn="ctr"/>
            <a:r>
              <a:rPr lang="en-US" sz="5400" dirty="0"/>
              <a:t>AES</a:t>
            </a:r>
          </a:p>
          <a:p>
            <a:pPr algn="ctr"/>
            <a:r>
              <a:rPr lang="en-US" sz="5400" dirty="0"/>
              <a:t>RSA</a:t>
            </a:r>
          </a:p>
        </p:txBody>
      </p:sp>
    </p:spTree>
    <p:extLst>
      <p:ext uri="{BB962C8B-B14F-4D97-AF65-F5344CB8AC3E}">
        <p14:creationId xmlns:p14="http://schemas.microsoft.com/office/powerpoint/2010/main" val="347354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C56A-D482-BA44-9310-FDC2A9E85D18}"/>
              </a:ext>
            </a:extLst>
          </p:cNvPr>
          <p:cNvSpPr>
            <a:spLocks noGrp="1"/>
          </p:cNvSpPr>
          <p:nvPr>
            <p:ph type="title"/>
          </p:nvPr>
        </p:nvSpPr>
        <p:spPr/>
        <p:txBody>
          <a:bodyPr>
            <a:normAutofit/>
          </a:bodyPr>
          <a:lstStyle/>
          <a:p>
            <a:pPr algn="ctr"/>
            <a:r>
              <a:rPr lang="en-US" sz="5400" dirty="0"/>
              <a:t>AES</a:t>
            </a:r>
          </a:p>
        </p:txBody>
      </p:sp>
      <p:sp>
        <p:nvSpPr>
          <p:cNvPr id="3" name="Content Placeholder 2">
            <a:extLst>
              <a:ext uri="{FF2B5EF4-FFF2-40B4-BE49-F238E27FC236}">
                <a16:creationId xmlns:a16="http://schemas.microsoft.com/office/drawing/2014/main" id="{B7FB4720-1525-6941-A8CA-22524B28A369}"/>
              </a:ext>
            </a:extLst>
          </p:cNvPr>
          <p:cNvSpPr>
            <a:spLocks noGrp="1"/>
          </p:cNvSpPr>
          <p:nvPr>
            <p:ph idx="1"/>
          </p:nvPr>
        </p:nvSpPr>
        <p:spPr/>
        <p:txBody>
          <a:bodyPr>
            <a:normAutofit/>
          </a:bodyPr>
          <a:lstStyle/>
          <a:p>
            <a:r>
              <a:rPr lang="en-IN" sz="3200" dirty="0"/>
              <a:t>Advanced Encryption Standard (AES)</a:t>
            </a:r>
          </a:p>
          <a:p>
            <a:r>
              <a:rPr lang="en-IN" sz="3200" dirty="0"/>
              <a:t>Three different key lengths: 128, 192 and 256 bits.</a:t>
            </a:r>
          </a:p>
          <a:p>
            <a:r>
              <a:rPr lang="en-IN" sz="3200" dirty="0"/>
              <a:t>AES is a Symmetric-key algorithm.</a:t>
            </a:r>
            <a:endParaRPr lang="en-IN" sz="3200" dirty="0">
              <a:ln w="0">
                <a:noFill/>
              </a:ln>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8550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D9200-6270-114A-AEEF-F6FBDF948CC5}"/>
              </a:ext>
            </a:extLst>
          </p:cNvPr>
          <p:cNvSpPr>
            <a:spLocks noGrp="1"/>
          </p:cNvSpPr>
          <p:nvPr>
            <p:ph type="title"/>
          </p:nvPr>
        </p:nvSpPr>
        <p:spPr/>
        <p:txBody>
          <a:bodyPr>
            <a:normAutofit/>
          </a:bodyPr>
          <a:lstStyle/>
          <a:p>
            <a:pPr algn="ctr"/>
            <a:r>
              <a:rPr lang="en-US" sz="5400" dirty="0"/>
              <a:t>RSA</a:t>
            </a:r>
          </a:p>
        </p:txBody>
      </p:sp>
      <p:sp>
        <p:nvSpPr>
          <p:cNvPr id="3" name="Content Placeholder 2">
            <a:extLst>
              <a:ext uri="{FF2B5EF4-FFF2-40B4-BE49-F238E27FC236}">
                <a16:creationId xmlns:a16="http://schemas.microsoft.com/office/drawing/2014/main" id="{34BC68C4-8236-AB4D-95AA-37A441576680}"/>
              </a:ext>
            </a:extLst>
          </p:cNvPr>
          <p:cNvSpPr>
            <a:spLocks noGrp="1"/>
          </p:cNvSpPr>
          <p:nvPr>
            <p:ph idx="1"/>
          </p:nvPr>
        </p:nvSpPr>
        <p:spPr/>
        <p:txBody>
          <a:bodyPr>
            <a:normAutofit/>
          </a:bodyPr>
          <a:lstStyle/>
          <a:p>
            <a:r>
              <a:rPr lang="en-IN" sz="3600" dirty="0"/>
              <a:t>RSA (</a:t>
            </a:r>
            <a:r>
              <a:rPr lang="en-IN" sz="3600" dirty="0" err="1"/>
              <a:t>Rivest</a:t>
            </a:r>
            <a:r>
              <a:rPr lang="en-IN" sz="3600" dirty="0"/>
              <a:t>–Shamir–</a:t>
            </a:r>
            <a:r>
              <a:rPr lang="en-IN" sz="3600" dirty="0" err="1"/>
              <a:t>Adleman</a:t>
            </a:r>
            <a:r>
              <a:rPr lang="en-IN" sz="3600" dirty="0"/>
              <a:t>)</a:t>
            </a:r>
          </a:p>
          <a:p>
            <a:r>
              <a:rPr lang="en-IN" sz="3600" dirty="0"/>
              <a:t>Two keys (Public and Private)</a:t>
            </a:r>
          </a:p>
          <a:p>
            <a:r>
              <a:rPr lang="en-IN" sz="3600" dirty="0"/>
              <a:t>Asymmetric-key  Algorithm</a:t>
            </a:r>
          </a:p>
        </p:txBody>
      </p:sp>
    </p:spTree>
    <p:extLst>
      <p:ext uri="{BB962C8B-B14F-4D97-AF65-F5344CB8AC3E}">
        <p14:creationId xmlns:p14="http://schemas.microsoft.com/office/powerpoint/2010/main" val="1380568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2C99-EA2D-E441-B850-0D9DF1A655C0}"/>
              </a:ext>
            </a:extLst>
          </p:cNvPr>
          <p:cNvSpPr>
            <a:spLocks noGrp="1"/>
          </p:cNvSpPr>
          <p:nvPr>
            <p:ph type="title"/>
          </p:nvPr>
        </p:nvSpPr>
        <p:spPr>
          <a:xfrm>
            <a:off x="2182989" y="593567"/>
            <a:ext cx="7958331" cy="1077229"/>
          </a:xfrm>
        </p:spPr>
        <p:txBody>
          <a:bodyPr>
            <a:normAutofit/>
          </a:bodyPr>
          <a:lstStyle/>
          <a:p>
            <a:pPr algn="ctr"/>
            <a:r>
              <a:rPr lang="en-IN" sz="4800" dirty="0"/>
              <a:t>Time chart</a:t>
            </a:r>
            <a:endParaRPr lang="en-US" sz="4800" dirty="0"/>
          </a:p>
        </p:txBody>
      </p:sp>
      <p:pic>
        <p:nvPicPr>
          <p:cNvPr id="5" name="Picture 4">
            <a:extLst>
              <a:ext uri="{FF2B5EF4-FFF2-40B4-BE49-F238E27FC236}">
                <a16:creationId xmlns:a16="http://schemas.microsoft.com/office/drawing/2014/main" id="{8AEBA5D8-1073-A140-B448-44F37BB59443}"/>
              </a:ext>
            </a:extLst>
          </p:cNvPr>
          <p:cNvPicPr>
            <a:picLocks noChangeAspect="1"/>
          </p:cNvPicPr>
          <p:nvPr/>
        </p:nvPicPr>
        <p:blipFill>
          <a:blip r:embed="rId2"/>
          <a:stretch>
            <a:fillRect/>
          </a:stretch>
        </p:blipFill>
        <p:spPr>
          <a:xfrm>
            <a:off x="1674989" y="1485899"/>
            <a:ext cx="9218788" cy="5121549"/>
          </a:xfrm>
          <a:prstGeom prst="rect">
            <a:avLst/>
          </a:prstGeom>
        </p:spPr>
      </p:pic>
    </p:spTree>
    <p:extLst>
      <p:ext uri="{BB962C8B-B14F-4D97-AF65-F5344CB8AC3E}">
        <p14:creationId xmlns:p14="http://schemas.microsoft.com/office/powerpoint/2010/main" val="770634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C335-3833-1943-8CA4-144A527DCD86}"/>
              </a:ext>
            </a:extLst>
          </p:cNvPr>
          <p:cNvSpPr>
            <a:spLocks noGrp="1"/>
          </p:cNvSpPr>
          <p:nvPr>
            <p:ph type="title"/>
          </p:nvPr>
        </p:nvSpPr>
        <p:spPr>
          <a:xfrm>
            <a:off x="2182831" y="2964234"/>
            <a:ext cx="7958331" cy="1077229"/>
          </a:xfrm>
        </p:spPr>
        <p:txBody>
          <a:bodyPr>
            <a:normAutofit/>
          </a:bodyPr>
          <a:lstStyle/>
          <a:p>
            <a:pPr algn="ctr"/>
            <a:r>
              <a:rPr lang="en-IN" sz="6600" dirty="0"/>
              <a:t>How we are Better..</a:t>
            </a:r>
            <a:endParaRPr lang="en-US" sz="6600" dirty="0"/>
          </a:p>
        </p:txBody>
      </p:sp>
    </p:spTree>
    <p:extLst>
      <p:ext uri="{BB962C8B-B14F-4D97-AF65-F5344CB8AC3E}">
        <p14:creationId xmlns:p14="http://schemas.microsoft.com/office/powerpoint/2010/main" val="41523279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103</TotalTime>
  <Words>252</Words>
  <Application>Microsoft Macintosh PowerPoint</Application>
  <PresentationFormat>Widescreen</PresentationFormat>
  <Paragraphs>62</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MS Shell Dlg 2</vt:lpstr>
      <vt:lpstr>Wingdings</vt:lpstr>
      <vt:lpstr>Wingdings 3</vt:lpstr>
      <vt:lpstr>Madison</vt:lpstr>
      <vt:lpstr>An Enhanced Data Security Algorithm using Novel Approach </vt:lpstr>
      <vt:lpstr>What is Information?</vt:lpstr>
      <vt:lpstr>Why Encryption?</vt:lpstr>
      <vt:lpstr>why is it important?</vt:lpstr>
      <vt:lpstr>The two Major Players?</vt:lpstr>
      <vt:lpstr>AES</vt:lpstr>
      <vt:lpstr>RSA</vt:lpstr>
      <vt:lpstr>Time chart</vt:lpstr>
      <vt:lpstr>How we are Better..</vt:lpstr>
      <vt:lpstr>Time chart</vt:lpstr>
      <vt:lpstr>Our Advantage over AES and RSA</vt:lpstr>
      <vt:lpstr>Triangle Bond</vt:lpstr>
      <vt:lpstr>Our Improvements</vt:lpstr>
      <vt:lpstr>V3 (  Encryption )</vt:lpstr>
      <vt:lpstr>V3 (  Decryption )</vt:lpstr>
      <vt:lpstr>V6 (  Encryption )</vt:lpstr>
      <vt:lpstr>Breaking into two</vt:lpstr>
      <vt:lpstr>V6 (  Decryption )</vt:lpstr>
      <vt:lpstr>Why we need to improve ?</vt:lpstr>
      <vt:lpstr>Highlights</vt:lpstr>
      <vt:lpstr>Who Are Going to Use Cryptography</vt:lpstr>
      <vt:lpstr>PowerPoint Presentation</vt:lpstr>
      <vt:lpstr>Who Are Going to Use Cryptography</vt:lpstr>
      <vt:lpstr>THANK YOU</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Enhanced Data Security Algorithm using Novel Approach </dc:title>
  <dc:creator>Hari</dc:creator>
  <cp:lastModifiedBy>Hari</cp:lastModifiedBy>
  <cp:revision>8</cp:revision>
  <dcterms:created xsi:type="dcterms:W3CDTF">2019-08-22T03:22:40Z</dcterms:created>
  <dcterms:modified xsi:type="dcterms:W3CDTF">2019-08-22T05:06:04Z</dcterms:modified>
</cp:coreProperties>
</file>