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13758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96505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90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00286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874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190005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244312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229454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89427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00325-ED6A-4532-A41E-5A69330CDFD4}" type="datetimeFigureOut">
              <a:rPr lang="en-US" smtClean="0"/>
              <a:t>04-Dec-20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46502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D00325-ED6A-4532-A41E-5A69330CDFD4}" type="datetimeFigureOut">
              <a:rPr lang="en-US" smtClean="0"/>
              <a:t>04-Dec-20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04165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D00325-ED6A-4532-A41E-5A69330CDFD4}" type="datetimeFigureOut">
              <a:rPr lang="en-US" smtClean="0"/>
              <a:t>04-Dec-20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166208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D00325-ED6A-4532-A41E-5A69330CDFD4}" type="datetimeFigureOut">
              <a:rPr lang="en-US" smtClean="0"/>
              <a:t>04-Dec-20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3631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00325-ED6A-4532-A41E-5A69330CDFD4}" type="datetimeFigureOut">
              <a:rPr lang="en-US" smtClean="0"/>
              <a:t>04-Dec-20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226476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00325-ED6A-4532-A41E-5A69330CDFD4}" type="datetimeFigureOut">
              <a:rPr lang="en-US" smtClean="0"/>
              <a:t>04-Dec-20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389712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00325-ED6A-4532-A41E-5A69330CDFD4}" type="datetimeFigureOut">
              <a:rPr lang="en-US" smtClean="0"/>
              <a:t>04-Dec-20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90337-101E-44CF-A0E2-7B3F214FDCBB}" type="slidenum">
              <a:rPr lang="en-US" smtClean="0"/>
              <a:t>‹#›</a:t>
            </a:fld>
            <a:endParaRPr lang="en-US"/>
          </a:p>
        </p:txBody>
      </p:sp>
    </p:spTree>
    <p:extLst>
      <p:ext uri="{BB962C8B-B14F-4D97-AF65-F5344CB8AC3E}">
        <p14:creationId xmlns:p14="http://schemas.microsoft.com/office/powerpoint/2010/main" val="149884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D00325-ED6A-4532-A41E-5A69330CDFD4}" type="datetimeFigureOut">
              <a:rPr lang="en-US" smtClean="0"/>
              <a:t>04-Dec-20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690337-101E-44CF-A0E2-7B3F214FDCBB}" type="slidenum">
              <a:rPr lang="en-US" smtClean="0"/>
              <a:t>‹#›</a:t>
            </a:fld>
            <a:endParaRPr lang="en-US"/>
          </a:p>
        </p:txBody>
      </p:sp>
    </p:spTree>
    <p:extLst>
      <p:ext uri="{BB962C8B-B14F-4D97-AF65-F5344CB8AC3E}">
        <p14:creationId xmlns:p14="http://schemas.microsoft.com/office/powerpoint/2010/main" val="912604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608" y="329183"/>
            <a:ext cx="9144000" cy="967931"/>
          </a:xfrm>
        </p:spPr>
        <p:txBody>
          <a:bodyPr/>
          <a:lstStyle/>
          <a:p>
            <a:r>
              <a:rPr lang="en-US" dirty="0" smtClean="0"/>
              <a:t>IVY PROFESSIONAL SCHOOL</a:t>
            </a:r>
            <a:endParaRPr lang="en-US" dirty="0"/>
          </a:p>
        </p:txBody>
      </p:sp>
      <p:sp>
        <p:nvSpPr>
          <p:cNvPr id="3" name="Subtitle 2"/>
          <p:cNvSpPr>
            <a:spLocks noGrp="1"/>
          </p:cNvSpPr>
          <p:nvPr>
            <p:ph type="subTitle" idx="1"/>
          </p:nvPr>
        </p:nvSpPr>
        <p:spPr>
          <a:xfrm>
            <a:off x="0" y="1161288"/>
            <a:ext cx="11750040" cy="6108192"/>
          </a:xfrm>
        </p:spPr>
        <p:txBody>
          <a:bodyPr>
            <a:normAutofit/>
          </a:bodyPr>
          <a:lstStyle/>
          <a:p>
            <a:pPr algn="ctr"/>
            <a:endParaRPr lang="en-US" sz="3600" dirty="0" smtClean="0"/>
          </a:p>
          <a:p>
            <a:pPr algn="l"/>
            <a:r>
              <a:rPr lang="en-US" sz="3600" dirty="0" smtClean="0"/>
              <a:t>                ADVANCE EXCEL INTERNSHIP</a:t>
            </a:r>
          </a:p>
          <a:p>
            <a:pPr algn="l"/>
            <a:r>
              <a:rPr lang="en-US" dirty="0" smtClean="0"/>
              <a:t>                                                                          ON </a:t>
            </a:r>
          </a:p>
          <a:p>
            <a:pPr algn="l"/>
            <a:r>
              <a:rPr lang="en-US" dirty="0" smtClean="0"/>
              <a:t>                                                   LONDON_HOUSE_SALES PROJECT</a:t>
            </a:r>
          </a:p>
          <a:p>
            <a:endParaRPr lang="en-US" dirty="0"/>
          </a:p>
          <a:p>
            <a:endParaRPr lang="en-US" dirty="0" smtClean="0"/>
          </a:p>
          <a:p>
            <a:pPr algn="l"/>
            <a:endParaRPr lang="en-US" dirty="0" smtClean="0"/>
          </a:p>
          <a:p>
            <a:pPr algn="l"/>
            <a:endParaRPr lang="en-US" dirty="0"/>
          </a:p>
          <a:p>
            <a:pPr algn="l"/>
            <a:r>
              <a:rPr lang="en-US" dirty="0"/>
              <a:t> </a:t>
            </a:r>
            <a:r>
              <a:rPr lang="en-US" dirty="0" smtClean="0"/>
              <a:t>  Submitted To :- Mrs. Eeshani Sood Agarwal                    Submitted By :- Arun Deepak Tirkey </a:t>
            </a:r>
          </a:p>
          <a:p>
            <a:pPr algn="l"/>
            <a:r>
              <a:rPr lang="en-US" dirty="0" smtClean="0"/>
              <a:t>                                         and                                        Student </a:t>
            </a:r>
            <a:r>
              <a:rPr lang="en-US" dirty="0"/>
              <a:t>Id :-  3644</a:t>
            </a:r>
            <a:endParaRPr lang="en-US" dirty="0" smtClean="0"/>
          </a:p>
          <a:p>
            <a:pPr algn="l"/>
            <a:r>
              <a:rPr lang="en-US" dirty="0"/>
              <a:t> </a:t>
            </a:r>
            <a:r>
              <a:rPr lang="en-US" dirty="0" smtClean="0"/>
              <a:t>                          Mr Yajat Goswami</a:t>
            </a:r>
            <a:r>
              <a:rPr lang="en-US" dirty="0"/>
              <a:t> </a:t>
            </a:r>
            <a:r>
              <a:rPr lang="en-US" dirty="0" smtClean="0"/>
              <a:t>                                Branch :- Delhi</a:t>
            </a:r>
            <a:endParaRPr lang="en-US" dirty="0"/>
          </a:p>
        </p:txBody>
      </p:sp>
    </p:spTree>
    <p:extLst>
      <p:ext uri="{BB962C8B-B14F-4D97-AF65-F5344CB8AC3E}">
        <p14:creationId xmlns:p14="http://schemas.microsoft.com/office/powerpoint/2010/main" val="17230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Dataset</a:t>
            </a:r>
            <a:endParaRPr lang="en-US" dirty="0"/>
          </a:p>
        </p:txBody>
      </p:sp>
      <p:sp>
        <p:nvSpPr>
          <p:cNvPr id="3" name="Content Placeholder 2"/>
          <p:cNvSpPr>
            <a:spLocks noGrp="1"/>
          </p:cNvSpPr>
          <p:nvPr>
            <p:ph idx="1"/>
          </p:nvPr>
        </p:nvSpPr>
        <p:spPr>
          <a:xfrm>
            <a:off x="595038" y="2178877"/>
            <a:ext cx="9317058" cy="3880773"/>
          </a:xfrm>
        </p:spPr>
        <p:txBody>
          <a:bodyPr>
            <a:normAutofit/>
          </a:bodyPr>
          <a:lstStyle/>
          <a:p>
            <a:r>
              <a:rPr lang="en-US" dirty="0" smtClean="0"/>
              <a:t>Dataset of LONDON_HOUSE_SALES having rows </a:t>
            </a:r>
            <a:r>
              <a:rPr lang="en-US" b="1" dirty="0" smtClean="0"/>
              <a:t>77954</a:t>
            </a:r>
            <a:r>
              <a:rPr lang="en-US" dirty="0" smtClean="0"/>
              <a:t> in 2014 and </a:t>
            </a:r>
            <a:r>
              <a:rPr lang="en-US" b="1" dirty="0" smtClean="0"/>
              <a:t>71155</a:t>
            </a:r>
            <a:r>
              <a:rPr lang="en-US" dirty="0" smtClean="0"/>
              <a:t> in 2015.</a:t>
            </a:r>
          </a:p>
          <a:p>
            <a:endParaRPr lang="en-US" dirty="0" smtClean="0"/>
          </a:p>
          <a:p>
            <a:r>
              <a:rPr lang="en-US" dirty="0" smtClean="0"/>
              <a:t>It has feature </a:t>
            </a:r>
            <a:r>
              <a:rPr lang="en-US" dirty="0"/>
              <a:t>name </a:t>
            </a:r>
            <a:r>
              <a:rPr lang="en-US" dirty="0" smtClean="0"/>
              <a:t>as ‘unique_id’, ‘Sale price’, ‘Sales date’, ‘Postcode’,</a:t>
            </a:r>
            <a:r>
              <a:rPr lang="en-US" dirty="0"/>
              <a:t>	</a:t>
            </a:r>
            <a:r>
              <a:rPr lang="en-US" dirty="0" smtClean="0"/>
              <a:t>‘property type’, ‘new_build’, ‘estate_type’, ‘district’.</a:t>
            </a:r>
          </a:p>
          <a:p>
            <a:endParaRPr lang="en-US" dirty="0" smtClean="0"/>
          </a:p>
          <a:p>
            <a:r>
              <a:rPr lang="en-US" dirty="0" smtClean="0"/>
              <a:t>It also has data dictionary for column’s </a:t>
            </a:r>
            <a:r>
              <a:rPr lang="en-US" dirty="0"/>
              <a:t>value as  </a:t>
            </a:r>
            <a:r>
              <a:rPr lang="en-US" dirty="0" smtClean="0"/>
              <a:t>                                         ‘property type’ {C:Cottage,   F:Flat, D:Detached, S:Semi-detached, T:Terrace house}, ‘estate_type’    {F:Freehold, L:Leasehold},                                                 ‘new_build’      {Y:Yes, N:No}</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864792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Objective</a:t>
            </a:r>
            <a:endParaRPr lang="en-US" dirty="0"/>
          </a:p>
        </p:txBody>
      </p:sp>
      <p:sp>
        <p:nvSpPr>
          <p:cNvPr id="3" name="Content Placeholder 2"/>
          <p:cNvSpPr>
            <a:spLocks noGrp="1"/>
          </p:cNvSpPr>
          <p:nvPr>
            <p:ph idx="1"/>
          </p:nvPr>
        </p:nvSpPr>
        <p:spPr>
          <a:xfrm>
            <a:off x="677334" y="1940560"/>
            <a:ext cx="9015306" cy="4224527"/>
          </a:xfrm>
        </p:spPr>
        <p:txBody>
          <a:bodyPr>
            <a:noAutofit/>
          </a:bodyPr>
          <a:lstStyle/>
          <a:p>
            <a:pPr>
              <a:buFont typeface="+mj-lt"/>
              <a:buAutoNum type="arabicParenR"/>
            </a:pPr>
            <a:r>
              <a:rPr lang="en-US" dirty="0"/>
              <a:t>What is the total sales in 2014 and </a:t>
            </a:r>
            <a:r>
              <a:rPr lang="en-US" dirty="0" smtClean="0"/>
              <a:t>2015 ?</a:t>
            </a:r>
            <a:endParaRPr lang="en-US" dirty="0"/>
          </a:p>
          <a:p>
            <a:pPr>
              <a:buFont typeface="+mj-lt"/>
              <a:buAutoNum type="arabicParenR"/>
            </a:pPr>
            <a:r>
              <a:rPr lang="en-US" dirty="0"/>
              <a:t>What is the monthly sales in property_type </a:t>
            </a:r>
            <a:r>
              <a:rPr lang="en-US" dirty="0" smtClean="0"/>
              <a:t>wise ?</a:t>
            </a:r>
            <a:endParaRPr lang="en-US" dirty="0"/>
          </a:p>
          <a:p>
            <a:pPr>
              <a:buFont typeface="+mj-lt"/>
              <a:buAutoNum type="arabicParenR"/>
            </a:pPr>
            <a:r>
              <a:rPr lang="en-US" dirty="0"/>
              <a:t>What is the sales in estate_type wise with district to see whether </a:t>
            </a:r>
            <a:r>
              <a:rPr lang="en-US" dirty="0" smtClean="0"/>
              <a:t>leasehold </a:t>
            </a:r>
            <a:r>
              <a:rPr lang="en-US" dirty="0"/>
              <a:t>property having low </a:t>
            </a:r>
            <a:r>
              <a:rPr lang="en-US" dirty="0" smtClean="0"/>
              <a:t>sale price </a:t>
            </a:r>
            <a:r>
              <a:rPr lang="en-US" dirty="0"/>
              <a:t>or vise </a:t>
            </a:r>
            <a:r>
              <a:rPr lang="en-US" dirty="0" smtClean="0"/>
              <a:t>versa ?</a:t>
            </a:r>
            <a:endParaRPr lang="en-US" dirty="0"/>
          </a:p>
          <a:p>
            <a:pPr>
              <a:buFont typeface="+mj-lt"/>
              <a:buAutoNum type="arabicParenR"/>
            </a:pPr>
            <a:r>
              <a:rPr lang="en-US" dirty="0"/>
              <a:t>Which district having less and more </a:t>
            </a:r>
            <a:r>
              <a:rPr lang="en-US" dirty="0" smtClean="0"/>
              <a:t>sales ?</a:t>
            </a:r>
            <a:endParaRPr lang="en-US" dirty="0"/>
          </a:p>
          <a:p>
            <a:pPr>
              <a:buFont typeface="+mj-lt"/>
              <a:buAutoNum type="arabicParenR"/>
            </a:pPr>
            <a:r>
              <a:rPr lang="en-US" dirty="0"/>
              <a:t>Proportion of sale_price with respect to property_type</a:t>
            </a:r>
            <a:r>
              <a:rPr lang="en-US" dirty="0" smtClean="0"/>
              <a:t>.</a:t>
            </a:r>
            <a:endParaRPr lang="en-US" dirty="0"/>
          </a:p>
          <a:p>
            <a:pPr>
              <a:buFont typeface="+mj-lt"/>
              <a:buAutoNum type="arabicParenR"/>
            </a:pPr>
            <a:r>
              <a:rPr lang="en-US" dirty="0"/>
              <a:t>Which district having down trends in 2014 and </a:t>
            </a:r>
            <a:r>
              <a:rPr lang="en-US" dirty="0" smtClean="0"/>
              <a:t>2015 ?</a:t>
            </a:r>
            <a:endParaRPr lang="en-US" dirty="0"/>
          </a:p>
          <a:p>
            <a:pPr>
              <a:buFont typeface="+mj-lt"/>
              <a:buAutoNum type="arabicParenR"/>
            </a:pPr>
            <a:r>
              <a:rPr lang="en-US" dirty="0"/>
              <a:t>What is the total number of hotels sold in </a:t>
            </a:r>
            <a:r>
              <a:rPr lang="en-US" dirty="0" smtClean="0"/>
              <a:t>district ?</a:t>
            </a:r>
            <a:endParaRPr lang="en-US" dirty="0"/>
          </a:p>
          <a:p>
            <a:pPr>
              <a:buFont typeface="+mj-lt"/>
              <a:buAutoNum type="arabicParenR"/>
            </a:pPr>
            <a:r>
              <a:rPr lang="en-US" dirty="0"/>
              <a:t>What is the average sales in </a:t>
            </a:r>
            <a:r>
              <a:rPr lang="en-US" dirty="0" smtClean="0"/>
              <a:t>district ?</a:t>
            </a:r>
            <a:endParaRPr lang="en-US" dirty="0"/>
          </a:p>
          <a:p>
            <a:pPr>
              <a:buFont typeface="+mj-lt"/>
              <a:buAutoNum type="arabicParenR"/>
            </a:pPr>
            <a:r>
              <a:rPr lang="en-US" dirty="0"/>
              <a:t>Compare 2014 and </a:t>
            </a:r>
            <a:r>
              <a:rPr lang="en-US" dirty="0" smtClean="0"/>
              <a:t>2015 </a:t>
            </a:r>
            <a:r>
              <a:rPr lang="en-US" dirty="0"/>
              <a:t>year to find quarterly sales in topmost pricey district.</a:t>
            </a:r>
          </a:p>
        </p:txBody>
      </p:sp>
    </p:spTree>
    <p:extLst>
      <p:ext uri="{BB962C8B-B14F-4D97-AF65-F5344CB8AC3E}">
        <p14:creationId xmlns:p14="http://schemas.microsoft.com/office/powerpoint/2010/main" val="3027467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288"/>
          </a:xfrm>
        </p:spPr>
        <p:txBody>
          <a:bodyPr/>
          <a:lstStyle/>
          <a:p>
            <a:pPr algn="ctr"/>
            <a:r>
              <a:rPr lang="en-US" dirty="0" smtClean="0"/>
              <a:t>ANSWER FROM PIVOT</a:t>
            </a:r>
            <a:endParaRPr lang="en-US" dirty="0"/>
          </a:p>
        </p:txBody>
      </p:sp>
      <p:sp>
        <p:nvSpPr>
          <p:cNvPr id="3" name="Content Placeholder 2"/>
          <p:cNvSpPr>
            <a:spLocks noGrp="1"/>
          </p:cNvSpPr>
          <p:nvPr>
            <p:ph idx="1"/>
          </p:nvPr>
        </p:nvSpPr>
        <p:spPr>
          <a:xfrm>
            <a:off x="677334" y="1847089"/>
            <a:ext cx="8596668" cy="4782312"/>
          </a:xfrm>
        </p:spPr>
        <p:txBody>
          <a:bodyPr>
            <a:normAutofit lnSpcReduction="10000"/>
          </a:bodyPr>
          <a:lstStyle/>
          <a:p>
            <a:pPr marL="0" indent="0">
              <a:buNone/>
            </a:pPr>
            <a:r>
              <a:rPr lang="en-US" dirty="0" smtClean="0"/>
              <a:t>Answer 1 :- Total sales in both year will be found from subtotal of year in pivot table1 of ‘pivot 1’ sheet.</a:t>
            </a:r>
          </a:p>
          <a:p>
            <a:pPr marL="0" indent="0">
              <a:buNone/>
            </a:pPr>
            <a:r>
              <a:rPr lang="en-US" dirty="0" smtClean="0"/>
              <a:t>Answer 2 :- From pivot table1 of ‘pivot 1’ sheet.</a:t>
            </a:r>
          </a:p>
          <a:p>
            <a:pPr marL="0" indent="0">
              <a:buNone/>
            </a:pPr>
            <a:r>
              <a:rPr lang="en-US" dirty="0" smtClean="0"/>
              <a:t>Answer 3 :- Will get after applying filter to Estate_Type category in pivot table2 of ‘pivot 1’ sheet.</a:t>
            </a:r>
          </a:p>
          <a:p>
            <a:pPr marL="0" indent="0">
              <a:buNone/>
            </a:pPr>
            <a:r>
              <a:rPr lang="en-US" dirty="0" smtClean="0"/>
              <a:t>Answer 4 :- It can be seen from </a:t>
            </a:r>
            <a:r>
              <a:rPr lang="en-US" dirty="0"/>
              <a:t>pivot table2 of ‘pivot 1’ </a:t>
            </a:r>
            <a:r>
              <a:rPr lang="en-US" dirty="0" smtClean="0"/>
              <a:t>sheet. As most sale district is CITY OF WESTMINISTRY and least sale district is SUTTON.</a:t>
            </a:r>
          </a:p>
          <a:p>
            <a:pPr marL="0" indent="0">
              <a:buNone/>
            </a:pPr>
            <a:r>
              <a:rPr lang="en-US" dirty="0" smtClean="0"/>
              <a:t>ANSWER 5 :- </a:t>
            </a:r>
            <a:r>
              <a:rPr lang="en-US" dirty="0"/>
              <a:t>From pivot </a:t>
            </a:r>
            <a:r>
              <a:rPr lang="en-US" dirty="0" smtClean="0"/>
              <a:t>table2 </a:t>
            </a:r>
            <a:r>
              <a:rPr lang="en-US" dirty="0"/>
              <a:t>of ‘pivot </a:t>
            </a:r>
            <a:r>
              <a:rPr lang="en-US" dirty="0" smtClean="0"/>
              <a:t>2’ </a:t>
            </a:r>
            <a:r>
              <a:rPr lang="en-US" dirty="0"/>
              <a:t>sheet</a:t>
            </a:r>
            <a:r>
              <a:rPr lang="en-US" dirty="0" smtClean="0"/>
              <a:t>.</a:t>
            </a:r>
          </a:p>
          <a:p>
            <a:pPr marL="0" indent="0">
              <a:buNone/>
            </a:pPr>
            <a:r>
              <a:rPr lang="en-US" dirty="0" smtClean="0"/>
              <a:t>ANSWER 6 :- Trends can be seen from chart3.</a:t>
            </a:r>
          </a:p>
          <a:p>
            <a:pPr marL="0" indent="0">
              <a:buNone/>
            </a:pPr>
            <a:r>
              <a:rPr lang="en-US" dirty="0" smtClean="0"/>
              <a:t>ANSWER 7 :- Number of house sold in district </a:t>
            </a:r>
            <a:r>
              <a:rPr lang="en-US" dirty="0"/>
              <a:t>can be seen </a:t>
            </a:r>
            <a:r>
              <a:rPr lang="en-US" dirty="0" smtClean="0"/>
              <a:t>in chart5.</a:t>
            </a:r>
          </a:p>
          <a:p>
            <a:pPr marL="0" indent="0">
              <a:buNone/>
            </a:pPr>
            <a:r>
              <a:rPr lang="en-US" dirty="0" smtClean="0"/>
              <a:t>ANSWER 8 :- Average sale of house in district can be seen in chart6.</a:t>
            </a:r>
          </a:p>
          <a:p>
            <a:pPr marL="0" indent="0">
              <a:buNone/>
            </a:pPr>
            <a:r>
              <a:rPr lang="en-US" dirty="0" smtClean="0"/>
              <a:t>ANSWER 9 :- Topmost pricey district can be found from chart6 then set filter of that city and collapse quarterly sales to get clear comparison graph of 2014 and 2015.</a:t>
            </a:r>
          </a:p>
          <a:p>
            <a:endParaRPr lang="en-US" dirty="0"/>
          </a:p>
          <a:p>
            <a:endParaRPr lang="en-US" dirty="0" smtClean="0"/>
          </a:p>
          <a:p>
            <a:endParaRPr lang="en-US" dirty="0"/>
          </a:p>
          <a:p>
            <a:endParaRPr lang="en-US" dirty="0"/>
          </a:p>
          <a:p>
            <a:pPr marL="0" indent="0">
              <a:buNone/>
            </a:pPr>
            <a:endParaRPr lang="en-US" dirty="0" smtClean="0"/>
          </a:p>
          <a:p>
            <a:pPr>
              <a:buFont typeface="+mj-lt"/>
              <a:buAutoNum type="arabicParenR"/>
            </a:pPr>
            <a:endParaRPr lang="en-US" dirty="0"/>
          </a:p>
        </p:txBody>
      </p:sp>
    </p:spTree>
    <p:extLst>
      <p:ext uri="{BB962C8B-B14F-4D97-AF65-F5344CB8AC3E}">
        <p14:creationId xmlns:p14="http://schemas.microsoft.com/office/powerpoint/2010/main" val="3330130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FOLLOWED</a:t>
            </a:r>
            <a:endParaRPr lang="en-US" dirty="0"/>
          </a:p>
        </p:txBody>
      </p:sp>
      <p:sp>
        <p:nvSpPr>
          <p:cNvPr id="3" name="Content Placeholder 2"/>
          <p:cNvSpPr>
            <a:spLocks noGrp="1"/>
          </p:cNvSpPr>
          <p:nvPr>
            <p:ph idx="1"/>
          </p:nvPr>
        </p:nvSpPr>
        <p:spPr/>
        <p:txBody>
          <a:bodyPr>
            <a:normAutofit lnSpcReduction="10000"/>
          </a:bodyPr>
          <a:lstStyle/>
          <a:p>
            <a:r>
              <a:rPr lang="en-US" dirty="0" smtClean="0"/>
              <a:t>Firstly, data was cleaned by replacing blank space with NULL. Postcode feature was showing blank space and this was also insignificant feature as District feature gives the same.</a:t>
            </a:r>
          </a:p>
          <a:p>
            <a:r>
              <a:rPr lang="en-US" dirty="0" smtClean="0"/>
              <a:t>Secondly, merged two dataset into one using consolidate function.</a:t>
            </a:r>
          </a:p>
          <a:p>
            <a:r>
              <a:rPr lang="en-US" dirty="0" smtClean="0"/>
              <a:t>Thirdly, wrote down 12 objective and according to it built pivot summary.  Validate objective’s answer from pivot table.</a:t>
            </a:r>
          </a:p>
          <a:p>
            <a:r>
              <a:rPr lang="en-US" dirty="0" smtClean="0"/>
              <a:t>Fourthly, built dashboard on pivot table summary and chose bar chart for comparison, line chart for trend and pie chart for proportion. Added slicer for district and timeline for year to got separate insight according to selected category.</a:t>
            </a:r>
          </a:p>
          <a:p>
            <a:r>
              <a:rPr lang="en-US" dirty="0" smtClean="0"/>
              <a:t>Fifthly, removed similar </a:t>
            </a:r>
            <a:r>
              <a:rPr lang="en-US" smtClean="0"/>
              <a:t>looking charts.</a:t>
            </a:r>
            <a:endParaRPr lang="en-US" dirty="0" smtClean="0"/>
          </a:p>
          <a:p>
            <a:r>
              <a:rPr lang="en-US" dirty="0" smtClean="0"/>
              <a:t>Lastly, business insight was introduced from dashboard.</a:t>
            </a:r>
          </a:p>
          <a:p>
            <a:endParaRPr lang="en-US" dirty="0" smtClean="0"/>
          </a:p>
          <a:p>
            <a:endParaRPr lang="en-US" dirty="0" smtClean="0"/>
          </a:p>
          <a:p>
            <a:endParaRPr lang="en-US" dirty="0"/>
          </a:p>
        </p:txBody>
      </p:sp>
    </p:spTree>
    <p:extLst>
      <p:ext uri="{BB962C8B-B14F-4D97-AF65-F5344CB8AC3E}">
        <p14:creationId xmlns:p14="http://schemas.microsoft.com/office/powerpoint/2010/main" val="2081416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lstStyle/>
          <a:p>
            <a:pPr algn="ctr"/>
            <a:r>
              <a:rPr lang="en-US" dirty="0" smtClean="0"/>
              <a:t>DASHBOARD</a:t>
            </a:r>
            <a:endParaRPr lang="en-US" dirty="0"/>
          </a:p>
        </p:txBody>
      </p:sp>
      <p:sp>
        <p:nvSpPr>
          <p:cNvPr id="5" name="TextBox 4"/>
          <p:cNvSpPr txBox="1"/>
          <p:nvPr/>
        </p:nvSpPr>
        <p:spPr>
          <a:xfrm>
            <a:off x="973011" y="1234440"/>
            <a:ext cx="1700145" cy="369332"/>
          </a:xfrm>
          <a:prstGeom prst="rect">
            <a:avLst/>
          </a:prstGeom>
          <a:noFill/>
        </p:spPr>
        <p:txBody>
          <a:bodyPr wrap="none" rtlCol="0">
            <a:spAutoFit/>
          </a:bodyPr>
          <a:lstStyle/>
          <a:p>
            <a:r>
              <a:rPr lang="en-US" dirty="0" smtClean="0"/>
              <a:t>SCREENSHOT 1</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011" y="1603772"/>
            <a:ext cx="8527605" cy="5182325"/>
          </a:xfrm>
        </p:spPr>
      </p:pic>
    </p:spTree>
    <p:extLst>
      <p:ext uri="{BB962C8B-B14F-4D97-AF65-F5344CB8AC3E}">
        <p14:creationId xmlns:p14="http://schemas.microsoft.com/office/powerpoint/2010/main" val="413262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440" y="1132888"/>
            <a:ext cx="1700145" cy="369332"/>
          </a:xfrm>
          <a:prstGeom prst="rect">
            <a:avLst/>
          </a:prstGeom>
          <a:noFill/>
        </p:spPr>
        <p:txBody>
          <a:bodyPr wrap="none" rtlCol="0">
            <a:spAutoFit/>
          </a:bodyPr>
          <a:lstStyle/>
          <a:p>
            <a:r>
              <a:rPr lang="en-US" dirty="0" smtClean="0"/>
              <a:t>SCREENSHOT 2</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441" y="1502220"/>
            <a:ext cx="8678319" cy="5191188"/>
          </a:xfrm>
        </p:spPr>
      </p:pic>
    </p:spTree>
    <p:extLst>
      <p:ext uri="{BB962C8B-B14F-4D97-AF65-F5344CB8AC3E}">
        <p14:creationId xmlns:p14="http://schemas.microsoft.com/office/powerpoint/2010/main" val="391473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INSIGHT</a:t>
            </a:r>
            <a:endParaRPr lang="en-US" dirty="0"/>
          </a:p>
        </p:txBody>
      </p:sp>
      <p:sp>
        <p:nvSpPr>
          <p:cNvPr id="3" name="Content Placeholder 2"/>
          <p:cNvSpPr>
            <a:spLocks noGrp="1"/>
          </p:cNvSpPr>
          <p:nvPr>
            <p:ph idx="1"/>
          </p:nvPr>
        </p:nvSpPr>
        <p:spPr>
          <a:xfrm>
            <a:off x="1056206" y="1560170"/>
            <a:ext cx="9175930" cy="4237606"/>
          </a:xfrm>
        </p:spPr>
        <p:txBody>
          <a:bodyPr>
            <a:noAutofit/>
          </a:bodyPr>
          <a:lstStyle/>
          <a:p>
            <a:pPr marL="0" indent="0">
              <a:buNone/>
            </a:pPr>
            <a:r>
              <a:rPr lang="en-US" sz="1400" dirty="0" smtClean="0"/>
              <a:t>As </a:t>
            </a:r>
            <a:r>
              <a:rPr lang="en-US" sz="1400" dirty="0"/>
              <a:t>seen from PropertyType-Sales chart quarter 3 is showing high sales in </a:t>
            </a:r>
            <a:r>
              <a:rPr lang="en-US" sz="1400" dirty="0" smtClean="0"/>
              <a:t>both 2014 </a:t>
            </a:r>
            <a:r>
              <a:rPr lang="en-US" sz="1400" dirty="0"/>
              <a:t>and 2015 </a:t>
            </a:r>
            <a:r>
              <a:rPr lang="en-US" sz="1400" dirty="0" smtClean="0"/>
              <a:t>. So, company </a:t>
            </a:r>
            <a:r>
              <a:rPr lang="en-US" sz="1400" dirty="0"/>
              <a:t>should focus in this quarter most and deploy more strength in it if needed.															</a:t>
            </a:r>
          </a:p>
          <a:p>
            <a:pPr marL="0" indent="0">
              <a:lnSpc>
                <a:spcPct val="120000"/>
              </a:lnSpc>
              <a:spcBef>
                <a:spcPts val="0"/>
              </a:spcBef>
              <a:buNone/>
            </a:pPr>
            <a:r>
              <a:rPr lang="en-US" sz="1400" dirty="0" smtClean="0"/>
              <a:t>Districtwise </a:t>
            </a:r>
            <a:r>
              <a:rPr lang="en-US" sz="1400" dirty="0"/>
              <a:t>sale in both year is almost </a:t>
            </a:r>
            <a:r>
              <a:rPr lang="en-US" sz="1400" dirty="0" smtClean="0"/>
              <a:t>equal.</a:t>
            </a:r>
          </a:p>
          <a:p>
            <a:pPr marL="0" indent="0">
              <a:lnSpc>
                <a:spcPct val="120000"/>
              </a:lnSpc>
              <a:spcBef>
                <a:spcPts val="0"/>
              </a:spcBef>
              <a:buNone/>
            </a:pPr>
            <a:r>
              <a:rPr lang="en-US" sz="1400" dirty="0" smtClean="0"/>
              <a:t>Most </a:t>
            </a:r>
            <a:r>
              <a:rPr lang="en-US" sz="1400" dirty="0"/>
              <a:t>revenue generating district is CITY OF WESTMINISTRY followed with KENSINGTON AND CHELSEA and WANDSWORTH </a:t>
            </a:r>
            <a:r>
              <a:rPr lang="en-US" sz="1400" dirty="0" smtClean="0"/>
              <a:t>respectively. These </a:t>
            </a:r>
            <a:r>
              <a:rPr lang="en-US" sz="1400" dirty="0"/>
              <a:t>are the hotspot for </a:t>
            </a:r>
            <a:r>
              <a:rPr lang="en-US" sz="1400" dirty="0" smtClean="0"/>
              <a:t>client.											</a:t>
            </a:r>
          </a:p>
          <a:p>
            <a:pPr marL="0" indent="0">
              <a:lnSpc>
                <a:spcPct val="120000"/>
              </a:lnSpc>
              <a:spcBef>
                <a:spcPts val="0"/>
              </a:spcBef>
              <a:buNone/>
            </a:pPr>
            <a:r>
              <a:rPr lang="en-US" sz="1400" dirty="0" smtClean="0"/>
              <a:t>From trends, FLAT segment is the most valuable and should priorities in advertisement. After that TERRACE_HOUSE is priorities.											</a:t>
            </a:r>
          </a:p>
          <a:p>
            <a:pPr marL="0" indent="0">
              <a:lnSpc>
                <a:spcPct val="120000"/>
              </a:lnSpc>
              <a:spcBef>
                <a:spcPts val="0"/>
              </a:spcBef>
              <a:buNone/>
            </a:pPr>
            <a:r>
              <a:rPr lang="en-US" sz="1400" dirty="0" smtClean="0"/>
              <a:t>Also in flat segment , it's having high demand throughout year and generate high revenue.						</a:t>
            </a:r>
          </a:p>
          <a:p>
            <a:pPr marL="0" indent="0">
              <a:buNone/>
            </a:pPr>
            <a:r>
              <a:rPr lang="en-US" sz="1400" dirty="0" smtClean="0"/>
              <a:t>Client </a:t>
            </a:r>
            <a:r>
              <a:rPr lang="en-US" sz="1400" dirty="0"/>
              <a:t>preference in PROPERTY_TYPE is FLAT -&gt; TERRACE_HOUSE -&gt; COTTAGE -&gt; SEMI_DETACHED -&gt; </a:t>
            </a:r>
            <a:r>
              <a:rPr lang="en-US" sz="1400" dirty="0" smtClean="0"/>
              <a:t>DETACHED</a:t>
            </a:r>
          </a:p>
          <a:p>
            <a:pPr marL="0" indent="0">
              <a:buNone/>
            </a:pPr>
            <a:r>
              <a:rPr lang="en-US" sz="1400" dirty="0"/>
              <a:t>						</a:t>
            </a:r>
          </a:p>
          <a:p>
            <a:pPr marL="0" indent="0">
              <a:buNone/>
            </a:pPr>
            <a:r>
              <a:rPr lang="en-US" sz="1400" dirty="0" smtClean="0"/>
              <a:t>More </a:t>
            </a:r>
            <a:r>
              <a:rPr lang="en-US" sz="1400" dirty="0"/>
              <a:t>number of client are investing in WANDERSWORTH and LAMBETH. So, if client wants cheap property then can suggest in that district as from charts average price is low and counts of buying is high		</a:t>
            </a:r>
          </a:p>
        </p:txBody>
      </p:sp>
      <p:sp>
        <p:nvSpPr>
          <p:cNvPr id="6" name="TextBox 5"/>
          <p:cNvSpPr txBox="1"/>
          <p:nvPr/>
        </p:nvSpPr>
        <p:spPr>
          <a:xfrm>
            <a:off x="340" y="2313432"/>
            <a:ext cx="1055866" cy="369332"/>
          </a:xfrm>
          <a:prstGeom prst="rect">
            <a:avLst/>
          </a:prstGeom>
          <a:noFill/>
        </p:spPr>
        <p:txBody>
          <a:bodyPr wrap="none" rtlCol="0">
            <a:spAutoFit/>
          </a:bodyPr>
          <a:lstStyle/>
          <a:p>
            <a:r>
              <a:rPr lang="en-US" dirty="0" smtClean="0"/>
              <a:t>CHART 2</a:t>
            </a:r>
            <a:endParaRPr lang="en-US" dirty="0"/>
          </a:p>
        </p:txBody>
      </p:sp>
      <p:sp>
        <p:nvSpPr>
          <p:cNvPr id="7" name="Rectangle 6"/>
          <p:cNvSpPr/>
          <p:nvPr/>
        </p:nvSpPr>
        <p:spPr>
          <a:xfrm>
            <a:off x="340" y="1588230"/>
            <a:ext cx="1083829" cy="50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1</a:t>
            </a:r>
            <a:endParaRPr lang="en-US" dirty="0"/>
          </a:p>
        </p:txBody>
      </p:sp>
      <p:sp>
        <p:nvSpPr>
          <p:cNvPr id="8" name="Rectangle 7"/>
          <p:cNvSpPr/>
          <p:nvPr/>
        </p:nvSpPr>
        <p:spPr>
          <a:xfrm>
            <a:off x="340" y="2386928"/>
            <a:ext cx="1083829" cy="49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2</a:t>
            </a:r>
            <a:endParaRPr lang="en-US" dirty="0"/>
          </a:p>
        </p:txBody>
      </p:sp>
      <p:sp>
        <p:nvSpPr>
          <p:cNvPr id="9" name="Rectangle 8"/>
          <p:cNvSpPr/>
          <p:nvPr/>
        </p:nvSpPr>
        <p:spPr>
          <a:xfrm>
            <a:off x="340" y="3221773"/>
            <a:ext cx="10841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3 &amp; CHART 1</a:t>
            </a:r>
            <a:endParaRPr lang="en-US" dirty="0"/>
          </a:p>
        </p:txBody>
      </p:sp>
      <p:sp>
        <p:nvSpPr>
          <p:cNvPr id="10" name="Rectangle 9"/>
          <p:cNvSpPr/>
          <p:nvPr/>
        </p:nvSpPr>
        <p:spPr>
          <a:xfrm>
            <a:off x="340" y="4327569"/>
            <a:ext cx="1084169" cy="47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4</a:t>
            </a:r>
            <a:endParaRPr lang="en-US" dirty="0"/>
          </a:p>
        </p:txBody>
      </p:sp>
      <p:sp>
        <p:nvSpPr>
          <p:cNvPr id="11" name="Rectangle 10"/>
          <p:cNvSpPr/>
          <p:nvPr/>
        </p:nvSpPr>
        <p:spPr>
          <a:xfrm>
            <a:off x="-4499" y="4987132"/>
            <a:ext cx="1060705" cy="838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5 &amp; CHART 6</a:t>
            </a:r>
            <a:endParaRPr lang="en-US" dirty="0"/>
          </a:p>
        </p:txBody>
      </p:sp>
    </p:spTree>
    <p:extLst>
      <p:ext uri="{BB962C8B-B14F-4D97-AF65-F5344CB8AC3E}">
        <p14:creationId xmlns:p14="http://schemas.microsoft.com/office/powerpoint/2010/main" val="75766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246" y="2282952"/>
            <a:ext cx="6537282" cy="2764536"/>
          </a:xfrm>
        </p:spPr>
        <p:txBody>
          <a:bodyPr>
            <a:noAutofit/>
          </a:bodyPr>
          <a:lstStyle/>
          <a:p>
            <a:r>
              <a:rPr lang="en-US" sz="8800" dirty="0" smtClean="0"/>
              <a:t>THANK YOU</a:t>
            </a:r>
            <a:endParaRPr lang="en-US" sz="8800" dirty="0"/>
          </a:p>
        </p:txBody>
      </p:sp>
    </p:spTree>
    <p:extLst>
      <p:ext uri="{BB962C8B-B14F-4D97-AF65-F5344CB8AC3E}">
        <p14:creationId xmlns:p14="http://schemas.microsoft.com/office/powerpoint/2010/main" val="3591482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373</TotalTime>
  <Words>539</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IVY PROFESSIONAL SCHOOL</vt:lpstr>
      <vt:lpstr>About Dataset</vt:lpstr>
      <vt:lpstr> Objective</vt:lpstr>
      <vt:lpstr>ANSWER FROM PIVOT</vt:lpstr>
      <vt:lpstr>STEPS FOLLOWED</vt:lpstr>
      <vt:lpstr>DASHBOARD</vt:lpstr>
      <vt:lpstr>PowerPoint Presentation</vt:lpstr>
      <vt:lpstr>BUSINESS INSIGHT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IVY PROFESSIONAL SCHOOL</dc:title>
  <dc:creator>Arun</dc:creator>
  <cp:lastModifiedBy>Arun</cp:lastModifiedBy>
  <cp:revision>29</cp:revision>
  <dcterms:created xsi:type="dcterms:W3CDTF">2020-12-03T12:15:48Z</dcterms:created>
  <dcterms:modified xsi:type="dcterms:W3CDTF">2020-12-04T16:42:42Z</dcterms:modified>
</cp:coreProperties>
</file>