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68" r:id="rId2"/>
    <p:sldId id="267" r:id="rId3"/>
    <p:sldId id="257" r:id="rId4"/>
    <p:sldId id="258" r:id="rId5"/>
    <p:sldId id="259" r:id="rId6"/>
    <p:sldId id="269" r:id="rId7"/>
    <p:sldId id="260" r:id="rId8"/>
    <p:sldId id="261" r:id="rId9"/>
    <p:sldId id="262" r:id="rId10"/>
    <p:sldId id="263" r:id="rId11"/>
    <p:sldId id="264" r:id="rId12"/>
    <p:sldId id="270" r:id="rId13"/>
    <p:sldId id="272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3268-B369-43CC-9F32-5905D8990A19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C222744-48AA-4F0C-9D74-C95FF6641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09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3268-B369-43CC-9F32-5905D8990A19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222744-48AA-4F0C-9D74-C95FF6641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55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3268-B369-43CC-9F32-5905D8990A19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222744-48AA-4F0C-9D74-C95FF6641F1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2146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3268-B369-43CC-9F32-5905D8990A19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222744-48AA-4F0C-9D74-C95FF6641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706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3268-B369-43CC-9F32-5905D8990A19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222744-48AA-4F0C-9D74-C95FF6641F1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5101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3268-B369-43CC-9F32-5905D8990A19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222744-48AA-4F0C-9D74-C95FF6641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538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3268-B369-43CC-9F32-5905D8990A19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2744-48AA-4F0C-9D74-C95FF6641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719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3268-B369-43CC-9F32-5905D8990A19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2744-48AA-4F0C-9D74-C95FF6641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50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3268-B369-43CC-9F32-5905D8990A19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2744-48AA-4F0C-9D74-C95FF6641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86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3268-B369-43CC-9F32-5905D8990A19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222744-48AA-4F0C-9D74-C95FF6641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53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3268-B369-43CC-9F32-5905D8990A19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222744-48AA-4F0C-9D74-C95FF6641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78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3268-B369-43CC-9F32-5905D8990A19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222744-48AA-4F0C-9D74-C95FF6641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17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3268-B369-43CC-9F32-5905D8990A19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2744-48AA-4F0C-9D74-C95FF6641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67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3268-B369-43CC-9F32-5905D8990A19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2744-48AA-4F0C-9D74-C95FF6641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3268-B369-43CC-9F32-5905D8990A19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2744-48AA-4F0C-9D74-C95FF6641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945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3268-B369-43CC-9F32-5905D8990A19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222744-48AA-4F0C-9D74-C95FF6641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58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B3268-B369-43CC-9F32-5905D8990A19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C222744-48AA-4F0C-9D74-C95FF6641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30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VID-1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D349-5065-4122-A9C0-D89FA5432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9277" y="314633"/>
            <a:ext cx="8915399" cy="311436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300" b="1" dirty="0">
                <a:solidFill>
                  <a:schemeClr val="accent1"/>
                </a:solidFill>
              </a:rPr>
              <a:t>IVY PROFESSIONAL SCHOOL</a:t>
            </a:r>
            <a:br>
              <a:rPr lang="en-IN" dirty="0"/>
            </a:br>
            <a:r>
              <a:rPr lang="en-IN" sz="5300" dirty="0"/>
              <a:t>ML INTERNSHIP</a:t>
            </a:r>
            <a:br>
              <a:rPr lang="en-IN" dirty="0"/>
            </a:br>
            <a:r>
              <a:rPr lang="en-IN" sz="4400" dirty="0"/>
              <a:t>ON</a:t>
            </a:r>
            <a:br>
              <a:rPr lang="en-IN" dirty="0"/>
            </a:br>
            <a:r>
              <a:rPr lang="en-IN" sz="4000" dirty="0"/>
              <a:t>FAKE NEWS DETECTION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1E947-3E2B-483D-B165-AF0283052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9277" y="4693419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Submitted To:-                                                          Submitted from:-</a:t>
            </a:r>
          </a:p>
          <a:p>
            <a:pPr algn="l"/>
            <a:r>
              <a:rPr lang="en-IN" dirty="0" err="1"/>
              <a:t>Eeshani</a:t>
            </a:r>
            <a:r>
              <a:rPr lang="en-IN" dirty="0"/>
              <a:t> </a:t>
            </a:r>
            <a:r>
              <a:rPr lang="en-IN" dirty="0" err="1"/>
              <a:t>Sood</a:t>
            </a:r>
            <a:r>
              <a:rPr lang="en-IN" dirty="0"/>
              <a:t> Agrawal                                              Arun Deepak </a:t>
            </a:r>
            <a:r>
              <a:rPr lang="en-IN" dirty="0" err="1"/>
              <a:t>Tirkey</a:t>
            </a:r>
            <a:endParaRPr lang="en-IN" dirty="0"/>
          </a:p>
          <a:p>
            <a:pPr algn="l"/>
            <a:r>
              <a:rPr lang="en-IN" dirty="0"/>
              <a:t>             And                                                                 Student ID :- 3644</a:t>
            </a:r>
          </a:p>
          <a:p>
            <a:pPr algn="l"/>
            <a:r>
              <a:rPr lang="en-IN" dirty="0"/>
              <a:t>Mohammad Rakib                                                    Branch :- Delhi</a:t>
            </a:r>
          </a:p>
        </p:txBody>
      </p:sp>
    </p:spTree>
    <p:extLst>
      <p:ext uri="{BB962C8B-B14F-4D97-AF65-F5344CB8AC3E}">
        <p14:creationId xmlns:p14="http://schemas.microsoft.com/office/powerpoint/2010/main" val="1898767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2831E-1CB7-4DF5-8DC6-2C58B008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Page 8 –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Wordclouds of real news in each subject.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4E9E9E-BB5D-452B-BFB6-0781AD3C1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67" y="2133600"/>
            <a:ext cx="5197491" cy="3778250"/>
          </a:xfrm>
        </p:spPr>
      </p:pic>
      <p:graphicFrame>
        <p:nvGraphicFramePr>
          <p:cNvPr id="4" name="Table 23">
            <a:extLst>
              <a:ext uri="{FF2B5EF4-FFF2-40B4-BE49-F238E27FC236}">
                <a16:creationId xmlns:a16="http://schemas.microsoft.com/office/drawing/2014/main" id="{8733F329-0B8E-4600-8F77-1F1F7ED6A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770871"/>
              </p:ext>
            </p:extLst>
          </p:nvPr>
        </p:nvGraphicFramePr>
        <p:xfrm>
          <a:off x="-41170" y="0"/>
          <a:ext cx="12233170" cy="6904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585">
                  <a:extLst>
                    <a:ext uri="{9D8B030D-6E8A-4147-A177-3AD203B41FA5}">
                      <a16:colId xmlns:a16="http://schemas.microsoft.com/office/drawing/2014/main" val="718981056"/>
                    </a:ext>
                  </a:extLst>
                </a:gridCol>
                <a:gridCol w="6116585">
                  <a:extLst>
                    <a:ext uri="{9D8B030D-6E8A-4147-A177-3AD203B41FA5}">
                      <a16:colId xmlns:a16="http://schemas.microsoft.com/office/drawing/2014/main" val="2220173318"/>
                    </a:ext>
                  </a:extLst>
                </a:gridCol>
              </a:tblGrid>
              <a:tr h="93893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Wordclouds of real news in each subject</a:t>
                      </a:r>
                      <a:endParaRPr lang="en-IN" sz="4400" dirty="0"/>
                    </a:p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867526"/>
                  </a:ext>
                </a:extLst>
              </a:tr>
              <a:tr h="2934178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World News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Political News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655430"/>
                  </a:ext>
                </a:extLst>
              </a:tr>
              <a:tr h="2934178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Political 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News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85127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D238013-BEDE-4139-9CEE-DF8D1E6B7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305" y="4363977"/>
            <a:ext cx="5861863" cy="24751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A78512-6AF1-4F70-AF04-C44FEEF7A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170" y="4298459"/>
            <a:ext cx="5861867" cy="25406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4EB3D1-6167-4FCC-98AB-A2BBD5931A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306" y="1341101"/>
            <a:ext cx="5861863" cy="26330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1A54E1-94EA-4455-A5CD-E33E4841D4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170" y="1341101"/>
            <a:ext cx="5861866" cy="263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7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8E3C-CA32-4D0C-9714-EE85198B4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937"/>
            <a:ext cx="10515600" cy="134568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Numerical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Format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70000-6975-4708-AA97-C89CB8B4D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839" y="1461831"/>
            <a:ext cx="11098161" cy="4351338"/>
          </a:xfrm>
        </p:spPr>
        <p:txBody>
          <a:bodyPr/>
          <a:lstStyle/>
          <a:p>
            <a:pPr algn="just"/>
            <a:r>
              <a:rPr lang="en-US" sz="2400" dirty="0"/>
              <a:t>Filtered text are then converted to numerical format using Python library called sklearn. In this library CountVectorizer method is placed in feature_extraction.text file. CountVectorizer method is used to form matrix of text in 0 and 1 form.</a:t>
            </a:r>
            <a:endParaRPr lang="en-US" sz="2000" dirty="0"/>
          </a:p>
          <a:p>
            <a:pPr lvl="1" algn="just"/>
            <a:endParaRPr lang="en-US" sz="2000" dirty="0">
              <a:solidFill>
                <a:srgbClr val="000000"/>
              </a:solidFill>
            </a:endParaRPr>
          </a:p>
          <a:p>
            <a:pPr lvl="1" algn="just"/>
            <a:r>
              <a:rPr lang="en-US" sz="2000" dirty="0">
                <a:solidFill>
                  <a:srgbClr val="000000"/>
                </a:solidFill>
              </a:rPr>
              <a:t>Figure :-</a:t>
            </a:r>
            <a:endParaRPr lang="en-US" sz="2000" b="0" dirty="0">
              <a:solidFill>
                <a:srgbClr val="000000"/>
              </a:solidFill>
              <a:effectLst/>
            </a:endParaRPr>
          </a:p>
          <a:p>
            <a:pPr marL="914400" lvl="2" indent="0" algn="just">
              <a:buNone/>
            </a:pPr>
            <a:endParaRPr lang="en-US" sz="1600" dirty="0">
              <a:effectLst/>
            </a:endParaRPr>
          </a:p>
          <a:p>
            <a:pPr algn="just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7C79D1-1587-4346-8BCB-D48EA78FE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379" y="3574056"/>
            <a:ext cx="4838361" cy="223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59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3066-20AE-4091-BC16-508612CA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670" y="115021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Machine Learning Models 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00FAF-AFE5-4ACD-9411-5EFB4DE7F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006" y="885602"/>
            <a:ext cx="8064324" cy="510309"/>
          </a:xfrm>
        </p:spPr>
        <p:txBody>
          <a:bodyPr>
            <a:normAutofit/>
          </a:bodyPr>
          <a:lstStyle/>
          <a:p>
            <a:r>
              <a:rPr lang="en-IN" sz="1800" dirty="0"/>
              <a:t>Parameters, Confusion Matrix, Classification Report and F1 score :-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25FB29-BD8C-41B1-B804-7AF5E378B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964" y="1395911"/>
            <a:ext cx="5098009" cy="26684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5750BD-3105-4804-9B56-8F7CB3140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513" y="1395911"/>
            <a:ext cx="5098009" cy="26684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30BDFA-183D-46F9-8261-C4C6414D99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681" y="4163377"/>
            <a:ext cx="5098009" cy="26684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742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4487D-E202-4B07-AE3F-0E3C8F5CD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10687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Machine Learning Models 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9D2A9-EF56-49BD-AE32-53B4F5601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848" y="840509"/>
            <a:ext cx="8915400" cy="547254"/>
          </a:xfrm>
        </p:spPr>
        <p:txBody>
          <a:bodyPr/>
          <a:lstStyle/>
          <a:p>
            <a:r>
              <a:rPr lang="en-IN" sz="1800" dirty="0"/>
              <a:t>Parameters, Confusion Matrix, Classification Report and F1 score :-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CE56C3-77E3-4B51-8069-BDD3A12A3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2" y="1264112"/>
            <a:ext cx="5576837" cy="27394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82C1F2-0119-4B55-9B5A-C0EC385BA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951" y="1264112"/>
            <a:ext cx="5447483" cy="27394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1188F5E-1ADF-4E95-A541-772C9E9EE8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97" y="4118572"/>
            <a:ext cx="5818196" cy="27394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6664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BBD5B-8BE3-457A-8D2E-D0A6D7734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445"/>
            <a:ext cx="10515600" cy="12473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Final Model Selection</a:t>
            </a:r>
            <a:b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49987-A08B-43F2-BA6F-045A543BD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7836"/>
            <a:ext cx="10515600" cy="4351338"/>
          </a:xfrm>
        </p:spPr>
        <p:txBody>
          <a:bodyPr/>
          <a:lstStyle/>
          <a:p>
            <a:pPr algn="just"/>
            <a:r>
              <a:rPr lang="en-IN" sz="2000" dirty="0"/>
              <a:t>Among them I choose </a:t>
            </a:r>
            <a:r>
              <a:rPr lang="en-IN" sz="2000" b="1" dirty="0"/>
              <a:t>AdaBoost model </a:t>
            </a:r>
            <a:r>
              <a:rPr lang="en-IN" sz="2000" dirty="0"/>
              <a:t>as final model because of its less False Positive and Negative value. In terms of accuracy all are in range of above 95%.</a:t>
            </a:r>
          </a:p>
          <a:p>
            <a:pPr lvl="1" algn="just"/>
            <a:r>
              <a:rPr lang="en-IN" sz="1800" dirty="0"/>
              <a:t>Parameters, Confusion Matrix, Classification Report and F1 score:-</a:t>
            </a:r>
          </a:p>
          <a:p>
            <a:pPr lvl="2" algn="just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6AC383-A761-41B1-BD61-B6AC2DB42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927" y="2827431"/>
            <a:ext cx="7857092" cy="38827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4472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18BB7-7E28-4603-80E0-3DE288FBC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Difficulty came across and Suggestion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4C72-9D08-4488-895F-C118BE7F3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097" y="2133600"/>
            <a:ext cx="9341515" cy="3777622"/>
          </a:xfrm>
        </p:spPr>
        <p:txBody>
          <a:bodyPr>
            <a:normAutofit/>
          </a:bodyPr>
          <a:lstStyle/>
          <a:p>
            <a:pPr algn="just"/>
            <a:r>
              <a:rPr lang="en-IN" sz="2000" dirty="0"/>
              <a:t>Difficulty I face while in this project was :-</a:t>
            </a:r>
          </a:p>
          <a:p>
            <a:pPr lvl="1" algn="just"/>
            <a:r>
              <a:rPr lang="en-IN" sz="1800" dirty="0"/>
              <a:t>Firstly, when I was correcting words in for loop, that time I didn’t knew about tqdm library of python and cant find out how much process was done.</a:t>
            </a:r>
          </a:p>
          <a:p>
            <a:pPr lvl="1" algn="just"/>
            <a:r>
              <a:rPr lang="en-IN" sz="1800" dirty="0"/>
              <a:t>Secondly, no stemming library was working correctly and after finding a lot in internet. I got across </a:t>
            </a:r>
            <a:r>
              <a:rPr lang="en-I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krovetzstemmer</a:t>
            </a:r>
            <a:r>
              <a:rPr lang="en-I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0" dirty="0">
                <a:solidFill>
                  <a:srgbClr val="000000"/>
                </a:solidFill>
                <a:effectLst/>
              </a:rPr>
              <a:t>and this was working as expected.</a:t>
            </a:r>
          </a:p>
          <a:p>
            <a:pPr lvl="1" algn="just"/>
            <a:endParaRPr lang="en-IN" sz="1800" dirty="0"/>
          </a:p>
          <a:p>
            <a:pPr algn="just"/>
            <a:r>
              <a:rPr lang="en-IN" sz="2000" dirty="0"/>
              <a:t>This is very time consuming project. Correcting words in news_text takes 9 hrs in Google Colab Pro as this having 30k rows and each record have long news details. Model fitting of each algorithms takes average of 2 hrs approx.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603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DEAD-93A7-4A25-AE1E-1A445CDC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545" y="555284"/>
            <a:ext cx="8911687" cy="1280890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Problem Statement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D950-ECC5-490F-8987-E9111578A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235" y="1648691"/>
            <a:ext cx="10808855" cy="5209309"/>
          </a:xfrm>
        </p:spPr>
        <p:txBody>
          <a:bodyPr>
            <a:normAutofit fontScale="92500" lnSpcReduction="20000"/>
          </a:bodyPr>
          <a:lstStyle/>
          <a:p>
            <a:r>
              <a:rPr lang="en-IN" sz="2600" b="1" dirty="0"/>
              <a:t>What is fake news ?</a:t>
            </a:r>
          </a:p>
          <a:p>
            <a:pPr marL="400050" lvl="1" indent="0" algn="just">
              <a:buNone/>
            </a:pPr>
            <a:r>
              <a:rPr lang="en-US" sz="1900" b="1" i="0" dirty="0">
                <a:solidFill>
                  <a:srgbClr val="444444"/>
                </a:solidFill>
                <a:effectLst/>
              </a:rPr>
              <a:t>Answer - </a:t>
            </a:r>
            <a:r>
              <a:rPr lang="en-US" sz="1900" b="0" i="0" dirty="0">
                <a:solidFill>
                  <a:srgbClr val="444444"/>
                </a:solidFill>
                <a:effectLst/>
              </a:rPr>
              <a:t>Fake news, also known as junk news or pseudo-news, is a type of yellow journalism or propaganda that consists of deliberate disinformation or hoaxes spread via traditional news media (print and broadcast) or online social media.</a:t>
            </a:r>
            <a:endParaRPr lang="en-IN" sz="1900" dirty="0"/>
          </a:p>
          <a:p>
            <a:pPr marL="400050" lvl="1" indent="0" algn="just">
              <a:buNone/>
            </a:pPr>
            <a:r>
              <a:rPr lang="en-US" sz="1900" b="1" i="0" dirty="0">
                <a:solidFill>
                  <a:srgbClr val="202122"/>
                </a:solidFill>
                <a:effectLst/>
              </a:rPr>
              <a:t>Incident </a:t>
            </a:r>
            <a:r>
              <a:rPr lang="en-US" sz="1900" b="0" i="0" dirty="0">
                <a:solidFill>
                  <a:srgbClr val="202122"/>
                </a:solidFill>
                <a:effectLst/>
              </a:rPr>
              <a:t>- Misinformation related to coronavirus </a:t>
            </a:r>
            <a:r>
              <a:rPr lang="en-US" sz="1900" b="0" i="0" strike="noStrike" dirty="0">
                <a:solidFill>
                  <a:srgbClr val="0645AD"/>
                </a:solidFill>
                <a:effectLst/>
                <a:hlinkClick r:id="rId2" tooltip="COVID-19"/>
              </a:rPr>
              <a:t>COVID-19</a:t>
            </a:r>
            <a:r>
              <a:rPr lang="en-US" sz="1900" b="0" i="0" dirty="0">
                <a:solidFill>
                  <a:srgbClr val="202122"/>
                </a:solidFill>
                <a:effectLst/>
              </a:rPr>
              <a:t> pandemic is in the form of social media messages related to home remedies that have not been verified, fake advisories and conspiracy theories.</a:t>
            </a:r>
          </a:p>
          <a:p>
            <a:pPr marL="400050" lvl="1" indent="0" algn="just">
              <a:buNone/>
            </a:pPr>
            <a:endParaRPr lang="en-IN" sz="1900" dirty="0"/>
          </a:p>
          <a:p>
            <a:pPr algn="just"/>
            <a:r>
              <a:rPr lang="en-IN" sz="2600" b="1" dirty="0"/>
              <a:t>Problem statement of this project is :-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sz="1900" dirty="0"/>
              <a:t>If we get any news, how do we determine whether it is fake or real ?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IN" sz="1800" dirty="0"/>
          </a:p>
          <a:p>
            <a:pPr algn="just"/>
            <a:r>
              <a:rPr lang="en-IN" sz="2400" dirty="0"/>
              <a:t>To classify target variable, real news data are given Label = 1 and fake news data are given Label = 0.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To get insights in Text data, Word Cloud are used after cleaning, correcting and filtering word data.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976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1ED62-AFE7-403F-88B6-1854E2980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ataset and Processes</a:t>
            </a:r>
            <a:endParaRPr lang="en-IN" sz="8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31E7A-A101-4936-BEBD-9A3A176B1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063" y="1396912"/>
            <a:ext cx="10734964" cy="4867130"/>
          </a:xfrm>
        </p:spPr>
        <p:txBody>
          <a:bodyPr>
            <a:normAutofit/>
          </a:bodyPr>
          <a:lstStyle/>
          <a:p>
            <a:pPr algn="just"/>
            <a:r>
              <a:rPr lang="en-IN" sz="2000" dirty="0"/>
              <a:t>Initially dataset consist of </a:t>
            </a:r>
            <a:r>
              <a:rPr lang="en-IN" sz="2000" b="1" dirty="0"/>
              <a:t>45452 rows </a:t>
            </a:r>
            <a:r>
              <a:rPr lang="en-IN" sz="2000" dirty="0"/>
              <a:t>and </a:t>
            </a:r>
            <a:r>
              <a:rPr lang="en-IN" sz="2000" b="1" dirty="0"/>
              <a:t>4 columns </a:t>
            </a:r>
            <a:r>
              <a:rPr lang="en-IN" sz="2000" dirty="0"/>
              <a:t>where Title, News_text, Subject and Label are columns.</a:t>
            </a:r>
          </a:p>
          <a:p>
            <a:pPr algn="just"/>
            <a:r>
              <a:rPr lang="en-IN" sz="2000" dirty="0"/>
              <a:t>Label variable is introduced to specify which rows are fake and real.</a:t>
            </a:r>
          </a:p>
          <a:p>
            <a:pPr algn="just"/>
            <a:r>
              <a:rPr lang="en-IN" sz="2000" dirty="0"/>
              <a:t>After consolidate both real and fake data, they are cleaned and this process having removing useless words in a sentence, correcting incorrect words and stemming and lemmatization of words.</a:t>
            </a:r>
          </a:p>
          <a:p>
            <a:pPr algn="just"/>
            <a:r>
              <a:rPr lang="en-IN" sz="2000" dirty="0"/>
              <a:t>Finally, data  are numerically structured in 0 and 1 form for modelling and this consists of </a:t>
            </a:r>
            <a:r>
              <a:rPr lang="en-IN" sz="2000" b="1" dirty="0"/>
              <a:t>39085 rows </a:t>
            </a:r>
            <a:r>
              <a:rPr lang="en-IN" sz="2000" dirty="0"/>
              <a:t>and </a:t>
            </a:r>
            <a:r>
              <a:rPr lang="en-IN" sz="2000" b="1" dirty="0"/>
              <a:t>10010 columns</a:t>
            </a:r>
            <a:r>
              <a:rPr lang="en-IN" sz="20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395F0-38A5-4DB1-BEEF-6289968D0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914" y="4485300"/>
            <a:ext cx="3795937" cy="2471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F51D78-7721-411D-AC97-D7605BECA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152" y="4012610"/>
            <a:ext cx="4170785" cy="284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6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8BDED-05DC-4D26-89A4-55AEA8C2C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90"/>
            <a:ext cx="10515600" cy="12271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Words in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ews_text</a:t>
            </a:r>
            <a:endParaRPr lang="en-IN" sz="8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B617A-A866-4129-8B25-D31040BE4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202" y="1151370"/>
            <a:ext cx="10515600" cy="4351338"/>
          </a:xfrm>
        </p:spPr>
        <p:txBody>
          <a:bodyPr/>
          <a:lstStyle/>
          <a:p>
            <a:pPr algn="just"/>
            <a:r>
              <a:rPr lang="en-IN" sz="2000" dirty="0"/>
              <a:t>Real Data</a:t>
            </a:r>
          </a:p>
          <a:p>
            <a:pPr marL="457200" lvl="1" indent="0" algn="just">
              <a:buNone/>
            </a:pPr>
            <a:r>
              <a:rPr lang="en-IN" sz="1800" dirty="0"/>
              <a:t>Major frequent words are :-</a:t>
            </a:r>
          </a:p>
          <a:p>
            <a:pPr lvl="2" algn="just"/>
            <a:r>
              <a:rPr lang="en-IN" sz="1600" dirty="0"/>
              <a:t>Rule, trade, Lebanon, federal, nomination, president, court, Wednesday, judge, judicial</a:t>
            </a:r>
          </a:p>
          <a:p>
            <a:pPr lvl="2" algn="just"/>
            <a:r>
              <a:rPr lang="en-IN" sz="1600" dirty="0"/>
              <a:t>This tells more news about election and constitution of USA .</a:t>
            </a:r>
          </a:p>
          <a:p>
            <a:pPr algn="just"/>
            <a:r>
              <a:rPr lang="en-IN" sz="2000" dirty="0"/>
              <a:t>Fake Data</a:t>
            </a:r>
          </a:p>
          <a:p>
            <a:pPr lvl="1" algn="just"/>
            <a:r>
              <a:rPr lang="en-IN" sz="1800" dirty="0"/>
              <a:t>Major frequent words are:-</a:t>
            </a:r>
          </a:p>
          <a:p>
            <a:pPr lvl="2" algn="just"/>
            <a:r>
              <a:rPr lang="en-IN" sz="1600" dirty="0"/>
              <a:t>Republican, state, Donald trump, candidate, democrat, poll, America, vote</a:t>
            </a:r>
          </a:p>
          <a:p>
            <a:pPr lvl="2" algn="just"/>
            <a:r>
              <a:rPr lang="en-IN" sz="1600" dirty="0"/>
              <a:t>This tells  major dataset consist of both party of America in their polls campaign.</a:t>
            </a:r>
          </a:p>
          <a:p>
            <a:pPr lvl="1" algn="just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75B9AA-B911-45A1-BAEE-E75943DFF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780" y="4245294"/>
            <a:ext cx="4153685" cy="22597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41D550-1165-459F-93BF-90EE910194AE}"/>
              </a:ext>
            </a:extLst>
          </p:cNvPr>
          <p:cNvSpPr txBox="1"/>
          <p:nvPr/>
        </p:nvSpPr>
        <p:spPr>
          <a:xfrm>
            <a:off x="3137682" y="6504996"/>
            <a:ext cx="118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REAL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6E374-E5E7-4F75-A6A3-8D8BC1CA461C}"/>
              </a:ext>
            </a:extLst>
          </p:cNvPr>
          <p:cNvSpPr txBox="1"/>
          <p:nvPr/>
        </p:nvSpPr>
        <p:spPr>
          <a:xfrm>
            <a:off x="7940903" y="6496192"/>
            <a:ext cx="117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FAKE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53E423-044C-4DA3-9068-8DC64C992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758" y="4262887"/>
            <a:ext cx="4282996" cy="225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0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569F-E8D5-4D61-A469-EF8F213AE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768" y="311723"/>
            <a:ext cx="8202463" cy="112593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Mis-Spelled Words in Real Data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60971D-4397-4AA8-95D6-8A8EB93C8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979" y="1437663"/>
            <a:ext cx="8167185" cy="50993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46A654-32CD-45C6-848C-EC6FCE11E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09" y="1437663"/>
            <a:ext cx="2542027" cy="509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4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37F2-5A8B-4A22-992D-ACD80C0E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859" y="372003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Mis-Spelled Words in Fake Data</a:t>
            </a:r>
            <a:endParaRPr lang="en-IN" sz="4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E42E38-0202-4021-9DDF-082FA63CD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36" y="1368038"/>
            <a:ext cx="2435445" cy="48987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CA4A2D-BA09-4300-9EAA-EF541315D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509" y="1368038"/>
            <a:ext cx="8155709" cy="489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2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006A1-47AF-4410-BB95-8275288EA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4613"/>
            <a:ext cx="8911687" cy="128089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Text Cleaning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9C503D-75EA-41A2-B5E8-9809D3C36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107" y="2253948"/>
            <a:ext cx="6096001" cy="2728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E17211-56ED-4580-81C4-47F33F8FC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" y="2253948"/>
            <a:ext cx="5809671" cy="2728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685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0391CA71-7472-4989-81E4-48F28DFB2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045725"/>
              </p:ext>
            </p:extLst>
          </p:nvPr>
        </p:nvGraphicFramePr>
        <p:xfrm>
          <a:off x="19665" y="-2"/>
          <a:ext cx="12192000" cy="685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9698318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373600146"/>
                    </a:ext>
                  </a:extLst>
                </a:gridCol>
              </a:tblGrid>
              <a:tr h="78523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Plots on WordClouds</a:t>
                      </a:r>
                      <a:endParaRPr lang="en-IN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Fake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923259"/>
                  </a:ext>
                </a:extLst>
              </a:tr>
              <a:tr h="659597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Unigram WordCloud (Real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Unigram WordCloud (Fake Data)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303720"/>
                  </a:ext>
                </a:extLst>
              </a:tr>
              <a:tr h="234589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8274"/>
                  </a:ext>
                </a:extLst>
              </a:tr>
              <a:tr h="659597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Bigram and Trigram WordCloud (Real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Bigram and Trigram WordCloud (Fake Data)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669061"/>
                  </a:ext>
                </a:extLst>
              </a:tr>
              <a:tr h="240767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941053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7D581007-B334-4684-883E-4D16732FD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4318"/>
            <a:ext cx="6066503" cy="27724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8EB02E0-5D41-47EF-B8CB-49CCC253A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163" y="4181376"/>
            <a:ext cx="6066501" cy="25884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F2911D2-54E8-4238-B13A-EB726C429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164" y="1114318"/>
            <a:ext cx="6066501" cy="277247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D9FE840-3F71-4ED6-A283-904117A04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58" y="4222003"/>
            <a:ext cx="5919019" cy="250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0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072102C3-71D5-4106-9907-0A9EEBCF5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298579"/>
              </p:ext>
            </p:extLst>
          </p:nvPr>
        </p:nvGraphicFramePr>
        <p:xfrm>
          <a:off x="-41169" y="0"/>
          <a:ext cx="12192000" cy="6807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2226211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1898105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20173318"/>
                    </a:ext>
                  </a:extLst>
                </a:gridCol>
              </a:tblGrid>
              <a:tr h="938937">
                <a:tc gridSpan="3"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Wordclouds of fake news in each subject</a:t>
                      </a:r>
                      <a:endParaRPr lang="en-IN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867526"/>
                  </a:ext>
                </a:extLst>
              </a:tr>
              <a:tr h="2934178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Government News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Left News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US News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655430"/>
                  </a:ext>
                </a:extLst>
              </a:tr>
              <a:tr h="2934178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Middle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Politics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News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851279"/>
                  </a:ext>
                </a:extLst>
              </a:tr>
            </a:tbl>
          </a:graphicData>
        </a:graphic>
      </p:graphicFrame>
      <p:pic>
        <p:nvPicPr>
          <p:cNvPr id="27" name="Picture 26">
            <a:extLst>
              <a:ext uri="{FF2B5EF4-FFF2-40B4-BE49-F238E27FC236}">
                <a16:creationId xmlns:a16="http://schemas.microsoft.com/office/drawing/2014/main" id="{E8FAFF82-C589-4DA0-B1E1-7DB528564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168" y="1224172"/>
            <a:ext cx="3985273" cy="264589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8D008C6-D43E-41C5-97BA-4B0DA68BA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169" y="4161399"/>
            <a:ext cx="3985273" cy="264589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14B7506-1E36-4346-B5DA-78C00773D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6233" y="4161398"/>
            <a:ext cx="4119326" cy="264589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6236530-04B4-4247-8E5A-21FA5B17D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7896" y="4161397"/>
            <a:ext cx="3985272" cy="264589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6F6F3BF-5403-4BF4-82FC-961C4B497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6727" y="1256367"/>
            <a:ext cx="3985273" cy="264589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18D1B6A-256E-4A25-80BA-14DDBCBF2C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6233" y="1224172"/>
            <a:ext cx="4119326" cy="26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7589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864</TotalTime>
  <Words>690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Century Gothic</vt:lpstr>
      <vt:lpstr>Courier New</vt:lpstr>
      <vt:lpstr>Times New Roman</vt:lpstr>
      <vt:lpstr>Wingdings</vt:lpstr>
      <vt:lpstr>Wingdings 3</vt:lpstr>
      <vt:lpstr>Wisp</vt:lpstr>
      <vt:lpstr>IVY PROFESSIONAL SCHOOL ML INTERNSHIP ON FAKE NEWS DETECTION</vt:lpstr>
      <vt:lpstr>Problem Statement</vt:lpstr>
      <vt:lpstr>Dataset and Processes</vt:lpstr>
      <vt:lpstr>Words in News_text</vt:lpstr>
      <vt:lpstr>Mis-Spelled Words in Real Data </vt:lpstr>
      <vt:lpstr>Mis-Spelled Words in Fake Data</vt:lpstr>
      <vt:lpstr>Text Cleaning </vt:lpstr>
      <vt:lpstr>PowerPoint Presentation</vt:lpstr>
      <vt:lpstr>PowerPoint Presentation</vt:lpstr>
      <vt:lpstr>Page 8 – Wordclouds of real news in each subject. </vt:lpstr>
      <vt:lpstr>Numerical Format </vt:lpstr>
      <vt:lpstr>Machine Learning Models </vt:lpstr>
      <vt:lpstr>Machine Learning Models </vt:lpstr>
      <vt:lpstr>Final Model Selection </vt:lpstr>
      <vt:lpstr>Difficulty came across and Suggestion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</dc:creator>
  <cp:lastModifiedBy>ARUN</cp:lastModifiedBy>
  <cp:revision>49</cp:revision>
  <dcterms:created xsi:type="dcterms:W3CDTF">2021-04-07T14:09:40Z</dcterms:created>
  <dcterms:modified xsi:type="dcterms:W3CDTF">2021-04-14T19:40:59Z</dcterms:modified>
</cp:coreProperties>
</file>