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1" r:id="rId2"/>
    <p:sldId id="262" r:id="rId3"/>
    <p:sldId id="268" r:id="rId4"/>
    <p:sldId id="271" r:id="rId5"/>
    <p:sldId id="263" r:id="rId6"/>
    <p:sldId id="266" r:id="rId7"/>
    <p:sldId id="267" r:id="rId8"/>
    <p:sldId id="272" r:id="rId9"/>
    <p:sldId id="264" r:id="rId10"/>
    <p:sldId id="274" r:id="rId11"/>
    <p:sldId id="269" r:id="rId12"/>
    <p:sldId id="265" r:id="rId13"/>
    <p:sldId id="27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2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42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1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0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2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9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9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5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153400" cy="211870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ritannic Bold" pitchFamily="34" charset="0"/>
              </a:rPr>
              <a:t> </a:t>
            </a:r>
            <a:r>
              <a:rPr lang="en-US" sz="4000" dirty="0" smtClean="0">
                <a:latin typeface="Britannic Bold" pitchFamily="34" charset="0"/>
              </a:rPr>
              <a:t>     </a:t>
            </a:r>
            <a:r>
              <a:rPr lang="en-US" sz="4000" b="1" dirty="0" smtClean="0">
                <a:latin typeface="Britannic Bold" panose="020B0903060703020204" pitchFamily="34" charset="0"/>
              </a:rPr>
              <a:t>Credit </a:t>
            </a:r>
            <a:r>
              <a:rPr lang="en-US" sz="4000" b="1" dirty="0">
                <a:latin typeface="Britannic Bold" panose="020B0903060703020204" pitchFamily="34" charset="0"/>
              </a:rPr>
              <a:t>card </a:t>
            </a:r>
            <a:r>
              <a:rPr lang="en-US" sz="4000" b="1" dirty="0" smtClean="0">
                <a:latin typeface="Britannic Bold" panose="020B0903060703020204" pitchFamily="34" charset="0"/>
              </a:rPr>
              <a:t>applications</a:t>
            </a:r>
            <a:r>
              <a:rPr lang="en-US" sz="4000" dirty="0" smtClean="0">
                <a:latin typeface="Britannic Bold" pitchFamily="34" charset="0"/>
              </a:rPr>
              <a:t/>
            </a:r>
            <a:br>
              <a:rPr lang="en-US" sz="4000" dirty="0" smtClean="0">
                <a:latin typeface="Britannic Bold" pitchFamily="34" charset="0"/>
              </a:rPr>
            </a:br>
            <a:r>
              <a:rPr lang="en-US" sz="4000" dirty="0" smtClean="0">
                <a:latin typeface="Britannic Bold" pitchFamily="34" charset="0"/>
              </a:rPr>
              <a:t>Project</a:t>
            </a:r>
            <a:endParaRPr lang="en-IN" sz="40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00200" y="4876800"/>
            <a:ext cx="6511131" cy="9906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b="1" dirty="0" smtClean="0"/>
              <a:t>BY :-ARUN DEEPAK TIRKEY</a:t>
            </a:r>
          </a:p>
          <a:p>
            <a:pPr algn="r"/>
            <a:r>
              <a:rPr lang="en-IN" b="1" dirty="0" smtClean="0"/>
              <a:t>ROLL NO :- 3468</a:t>
            </a:r>
          </a:p>
          <a:p>
            <a:pPr algn="r"/>
            <a:r>
              <a:rPr lang="en-IN" b="1" dirty="0" smtClean="0"/>
              <a:t>CAMPUS :- DELHI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6591985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 smtClean="0">
                <a:latin typeface="Cambria" pitchFamily="18" charset="0"/>
                <a:ea typeface="Cambria" pitchFamily="18" charset="0"/>
              </a:rPr>
              <a:t>      TESTS</a:t>
            </a:r>
          </a:p>
          <a:p>
            <a:r>
              <a:rPr lang="en-IN" b="1" i="1" dirty="0" smtClean="0">
                <a:latin typeface="Cambria" pitchFamily="18" charset="0"/>
                <a:ea typeface="Cambria" pitchFamily="18" charset="0"/>
              </a:rPr>
              <a:t>Accuracy  score of test data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=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    85%</a:t>
            </a:r>
          </a:p>
          <a:p>
            <a:endParaRPr lang="en-IN" b="1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b="1" i="1" dirty="0" smtClean="0">
                <a:latin typeface="Cambria" pitchFamily="18" charset="0"/>
                <a:ea typeface="Cambria" pitchFamily="18" charset="0"/>
              </a:rPr>
              <a:t>Confusion matrix of test data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=  </a:t>
            </a:r>
            <a:endParaRPr lang="en-IN" i="1" dirty="0">
              <a:latin typeface="Cambria" pitchFamily="18" charset="0"/>
              <a:ea typeface="Cambria" pitchFamily="18" charset="0"/>
            </a:endParaRPr>
          </a:p>
          <a:p>
            <a:endParaRPr lang="en-IN" i="1" dirty="0">
              <a:latin typeface="Cambria" pitchFamily="18" charset="0"/>
              <a:ea typeface="Cambria" pitchFamily="18" charset="0"/>
            </a:endParaRPr>
          </a:p>
          <a:p>
            <a:endParaRPr lang="en-IN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b="1" dirty="0" smtClean="0">
                <a:latin typeface="Cambria" pitchFamily="18" charset="0"/>
                <a:ea typeface="Cambria" pitchFamily="18" charset="0"/>
              </a:rPr>
              <a:t>Classification Report of test data =</a:t>
            </a:r>
            <a:endParaRPr lang="en-IN" b="1" dirty="0">
              <a:latin typeface="Cambria" pitchFamily="18" charset="0"/>
              <a:ea typeface="Cambria" pitchFamily="18" charset="0"/>
            </a:endParaRPr>
          </a:p>
          <a:p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endParaRPr lang="en-IN" i="1" dirty="0">
              <a:latin typeface="Cambria" pitchFamily="18" charset="0"/>
              <a:ea typeface="Cambria" pitchFamily="18" charset="0"/>
            </a:endParaRPr>
          </a:p>
          <a:p>
            <a:endParaRPr lang="en-IN" i="1" dirty="0" smtClean="0">
              <a:latin typeface="Cambria" pitchFamily="18" charset="0"/>
              <a:ea typeface="Cambria" pitchFamily="18" charset="0"/>
            </a:endParaRPr>
          </a:p>
          <a:p>
            <a:endParaRPr lang="en-IN" i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895600"/>
            <a:ext cx="1360714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01" y="4876800"/>
            <a:ext cx="492618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            Variable relationships: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5791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1800" b="1" i="1" dirty="0" smtClean="0">
                <a:latin typeface="Cambria" pitchFamily="18" charset="0"/>
                <a:ea typeface="Cambria" pitchFamily="18" charset="0"/>
              </a:rPr>
              <a:t>Positive variables</a:t>
            </a:r>
            <a:r>
              <a:rPr lang="en-US" sz="1800" i="1" dirty="0" smtClean="0">
                <a:latin typeface="Cambria" pitchFamily="18" charset="0"/>
                <a:ea typeface="Cambria" pitchFamily="18" charset="0"/>
              </a:rPr>
              <a:t>: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Mention the variables with positive coefficients of your final model here.</a:t>
            </a:r>
          </a:p>
          <a:p>
            <a:pPr marL="0" indent="0">
              <a:buNone/>
            </a:pPr>
            <a:r>
              <a:rPr lang="en-US" sz="1600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i="1" dirty="0" smtClean="0">
                <a:latin typeface="Cambria" pitchFamily="18" charset="0"/>
                <a:ea typeface="Cambria" pitchFamily="18" charset="0"/>
              </a:rPr>
              <a:t>                        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BankCustomer, EducationLevel, PriorDefault, CreditScore, Income</a:t>
            </a:r>
          </a:p>
          <a:p>
            <a:pPr marL="0" indent="0">
              <a:buNone/>
            </a:pPr>
            <a:endParaRPr lang="en-IN" sz="1800" i="1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Cambria" pitchFamily="18" charset="0"/>
              <a:ea typeface="Cambria" pitchFamily="18" charset="0"/>
            </a:endParaRPr>
          </a:p>
          <a:p>
            <a:r>
              <a:rPr lang="en-US" sz="1800" b="1" i="1" dirty="0" smtClean="0">
                <a:latin typeface="Cambria" pitchFamily="18" charset="0"/>
                <a:ea typeface="Cambria" pitchFamily="18" charset="0"/>
              </a:rPr>
              <a:t>Negative Variables</a:t>
            </a:r>
            <a:r>
              <a:rPr lang="en-US" sz="1800" i="1" dirty="0" smtClean="0">
                <a:latin typeface="Cambria" pitchFamily="18" charset="0"/>
                <a:ea typeface="Cambria" pitchFamily="18" charset="0"/>
              </a:rPr>
              <a:t>: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Mention the variables with negative coefficients of your final model here.</a:t>
            </a:r>
          </a:p>
          <a:p>
            <a:pPr marL="400050" lvl="1" indent="0">
              <a:buNone/>
            </a:pPr>
            <a:r>
              <a:rPr lang="en-IN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               </a:t>
            </a:r>
            <a:r>
              <a:rPr lang="en-US" sz="1800" i="1" dirty="0" smtClean="0">
                <a:latin typeface="Cambria" pitchFamily="18" charset="0"/>
                <a:ea typeface="Cambria" pitchFamily="18" charset="0"/>
              </a:rPr>
              <a:t>Debt</a:t>
            </a:r>
            <a:r>
              <a:rPr lang="en-US" sz="1800" i="1" dirty="0">
                <a:latin typeface="Cambria" pitchFamily="18" charset="0"/>
                <a:ea typeface="Cambria" pitchFamily="18" charset="0"/>
              </a:rPr>
              <a:t>, Married</a:t>
            </a:r>
          </a:p>
          <a:p>
            <a:endParaRPr lang="en-IN" i="1" dirty="0">
              <a:latin typeface="Cambria" pitchFamily="18" charset="0"/>
              <a:ea typeface="Cambria" pitchFamily="18" charset="0"/>
            </a:endParaRPr>
          </a:p>
          <a:p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        BUSINESS RECOMMENDATIONS: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800600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b="1" i="1" dirty="0">
                <a:latin typeface="Cambria" pitchFamily="18" charset="0"/>
                <a:ea typeface="Cambria" pitchFamily="18" charset="0"/>
              </a:rPr>
              <a:t>Debt 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variable is negative as debt of a customer tells possibility of no bill payment in future and its coefficient is -1.4587 .</a:t>
            </a:r>
          </a:p>
          <a:p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Married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variable contribute highest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the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ApprovalStatus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which is coefficient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negative 5.9327.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implies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married couple gets less approval.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BankCustomer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variable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contribute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third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highest to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ApprovalStatus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which is coefficient positive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3.6853. This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implies that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customer holding same bank account having more Approval changes.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EducationalLevel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variable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contribute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least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ApprovalStatus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which is coefficient positive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0.4488.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implies that customer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having any education level doesn’t affect approval changes that much.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PriorDefault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variable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contribute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second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highest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ApprovalStatus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which is coefficient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positive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3.8833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implies that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PriorDefault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have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huge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impact on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ApprovalStatus as this tell the track record of customer and possibility of future default.</a:t>
            </a:r>
            <a:endParaRPr lang="en-IN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543800" cy="5454022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CreditScore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variable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contribute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third highest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the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ApprovalStatus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which is coefficient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positive 2.9429 .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More scores improves better approval probability.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Income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variable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contribute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highest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ApprovalStatus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which is coefficient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positive 6.9531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 This is major factor to decide approval.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7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00200" y="1981200"/>
            <a:ext cx="5648623" cy="120430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         THANK YOU.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                        </a:t>
            </a:r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OBJECTIVE</a:t>
            </a:r>
            <a:endParaRPr lang="en-IN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520940" cy="392857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Segoe UI Semibold" pitchFamily="34" charset="0"/>
              <a:ea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Segoe UI Semibold" pitchFamily="34" charset="0"/>
                <a:ea typeface="Cambria" pitchFamily="18" charset="0"/>
              </a:rPr>
              <a:t> 1) 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This is an Credit card approval data and we are intended to frame a classification model that can give us a regressed prediction of  the Approval Status such that we can predict which customer application will be approved for credit card or not.</a:t>
            </a:r>
          </a:p>
          <a:p>
            <a:pPr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</a:rPr>
              <a:t>                            </a:t>
            </a:r>
          </a:p>
          <a:p>
            <a:pPr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</a:rPr>
              <a:t>2) Considering this objective, we are running a </a:t>
            </a:r>
            <a:r>
              <a:rPr lang="en-IN" b="1" dirty="0" smtClean="0">
                <a:latin typeface="Cambria" pitchFamily="18" charset="0"/>
                <a:ea typeface="Cambria" pitchFamily="18" charset="0"/>
              </a:rPr>
              <a:t>LOGISTIC REGRESSION MODEL 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on </a:t>
            </a:r>
            <a:r>
              <a:rPr lang="en-IN" b="0" i="1" dirty="0" smtClean="0">
                <a:latin typeface="Cambria" pitchFamily="18" charset="0"/>
                <a:ea typeface="Cambria" pitchFamily="18" charset="0"/>
              </a:rPr>
              <a:t>target/dependent variable Y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, to analyse the influence of several independent factors that affect </a:t>
            </a:r>
            <a:r>
              <a:rPr lang="en-IN" dirty="0">
                <a:latin typeface="Cambria" pitchFamily="18" charset="0"/>
                <a:ea typeface="Cambria" pitchFamily="18" charset="0"/>
              </a:rPr>
              <a:t>Y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Segoe UI Semibold" pitchFamily="34" charset="0"/>
              <a:cs typeface="Segoe UI Semibold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421" y="68580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            DEPENDENT VARIABLE</a:t>
            </a:r>
            <a:endParaRPr lang="en-US" sz="3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421" y="1371600"/>
            <a:ext cx="7635240" cy="4538172"/>
          </a:xfrm>
        </p:spPr>
        <p:txBody>
          <a:bodyPr/>
          <a:lstStyle/>
          <a:p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Dependent variable of this model is APPROVAL STATUS.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As this describe after checking details of customer application whether he will be approved for credit card or not.</a:t>
            </a:r>
          </a:p>
          <a:p>
            <a:r>
              <a:rPr lang="en-US" i="1" dirty="0" smtClean="0">
                <a:latin typeface="Cambria" pitchFamily="18" charset="0"/>
                <a:ea typeface="Cambria" pitchFamily="18" charset="0"/>
              </a:rPr>
              <a:t>This is the dependent variable as all the variables contribute to form APPROVAL STATUS.</a:t>
            </a:r>
          </a:p>
          <a:p>
            <a:endParaRPr lang="en-US" i="1" dirty="0" smtClean="0">
              <a:latin typeface="Cambria" pitchFamily="18" charset="0"/>
              <a:ea typeface="Cambria" pitchFamily="18" charset="0"/>
            </a:endParaRPr>
          </a:p>
          <a:p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83820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Cambria" pitchFamily="18" charset="0"/>
                <a:ea typeface="Cambria" pitchFamily="18" charset="0"/>
              </a:rPr>
              <a:t>Count of variables and observations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76400"/>
            <a:ext cx="7520940" cy="3156477"/>
          </a:xfrm>
        </p:spPr>
        <p:txBody>
          <a:bodyPr>
            <a:normAutofit/>
          </a:bodyPr>
          <a:lstStyle/>
          <a:p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endParaRPr lang="en-IN" dirty="0">
              <a:latin typeface="Cambria" pitchFamily="18" charset="0"/>
              <a:ea typeface="Cambria" pitchFamily="18" charset="0"/>
            </a:endParaRPr>
          </a:p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 690 Observations</a:t>
            </a:r>
            <a:endParaRPr lang="en-IN" dirty="0">
              <a:latin typeface="Cambria" pitchFamily="18" charset="0"/>
              <a:ea typeface="Cambria" pitchFamily="18" charset="0"/>
            </a:endParaRPr>
          </a:p>
          <a:p>
            <a:endParaRPr lang="en-IN" dirty="0">
              <a:latin typeface="Cambria" pitchFamily="18" charset="0"/>
              <a:ea typeface="Cambria" pitchFamily="18" charset="0"/>
            </a:endParaRPr>
          </a:p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16 Variables</a:t>
            </a:r>
          </a:p>
        </p:txBody>
      </p:sp>
    </p:spTree>
    <p:extLst>
      <p:ext uri="{BB962C8B-B14F-4D97-AF65-F5344CB8AC3E}">
        <p14:creationId xmlns:p14="http://schemas.microsoft.com/office/powerpoint/2010/main" val="21522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              SIGNIFICANT VARIABLES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520940" cy="3579849"/>
          </a:xfrm>
        </p:spPr>
        <p:txBody>
          <a:bodyPr>
            <a:normAutofit/>
          </a:bodyPr>
          <a:lstStyle/>
          <a:p>
            <a:endParaRPr lang="en-IN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i="1" dirty="0" smtClean="0">
                <a:latin typeface="Cambria" pitchFamily="18" charset="0"/>
                <a:ea typeface="Cambria" pitchFamily="18" charset="0"/>
              </a:rPr>
              <a:t>       Debt</a:t>
            </a:r>
            <a:endParaRPr lang="en-IN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i="1" dirty="0">
                <a:latin typeface="Cambria" pitchFamily="18" charset="0"/>
                <a:ea typeface="Cambria" pitchFamily="18" charset="0"/>
              </a:rPr>
              <a:t>      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Married</a:t>
            </a:r>
            <a:endParaRPr lang="en-IN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i="1" dirty="0">
                <a:latin typeface="Cambria" pitchFamily="18" charset="0"/>
                <a:ea typeface="Cambria" pitchFamily="18" charset="0"/>
              </a:rPr>
              <a:t>      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BankCustomer</a:t>
            </a:r>
            <a:endParaRPr lang="en-IN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i="1" dirty="0">
                <a:latin typeface="Cambria" pitchFamily="18" charset="0"/>
                <a:ea typeface="Cambria" pitchFamily="18" charset="0"/>
              </a:rPr>
              <a:t>     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 EducationLevel</a:t>
            </a:r>
            <a:endParaRPr lang="en-IN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i="1" dirty="0">
                <a:latin typeface="Cambria" pitchFamily="18" charset="0"/>
                <a:ea typeface="Cambria" pitchFamily="18" charset="0"/>
              </a:rPr>
              <a:t>      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PriorDefault</a:t>
            </a:r>
            <a:endParaRPr lang="en-IN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i="1" dirty="0">
                <a:latin typeface="Cambria" pitchFamily="18" charset="0"/>
                <a:ea typeface="Cambria" pitchFamily="18" charset="0"/>
              </a:rPr>
              <a:t>      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CreditScore</a:t>
            </a:r>
            <a:endParaRPr lang="en-IN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IN" i="1" dirty="0">
                <a:latin typeface="Cambria" pitchFamily="18" charset="0"/>
                <a:ea typeface="Cambria" pitchFamily="18" charset="0"/>
              </a:rPr>
              <a:t>      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Income</a:t>
            </a:r>
            <a:endParaRPr lang="en-IN" i="1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              INSIGNIFICANT VARIABLES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382000" cy="4861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  	     Employed</a:t>
            </a:r>
            <a:endParaRPr lang="en-US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       Age</a:t>
            </a:r>
            <a:endParaRPr lang="en-US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       Ethnicity</a:t>
            </a:r>
            <a:endParaRPr lang="en-US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       Citizen</a:t>
            </a:r>
            <a:endParaRPr lang="en-US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       YearsEmployed</a:t>
            </a:r>
            <a:endParaRPr lang="en-US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      Gender</a:t>
            </a:r>
            <a:endParaRPr lang="en-US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      DriverLicense</a:t>
            </a:r>
            <a:endParaRPr lang="en-US" i="1" dirty="0">
              <a:latin typeface="Cambria" pitchFamily="18" charset="0"/>
              <a:ea typeface="Cambria" pitchFamily="18" charset="0"/>
            </a:endParaRPr>
          </a:p>
          <a:p>
            <a:pPr>
              <a:buAutoNum type="arabicParenR"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      Zipcode</a:t>
            </a:r>
            <a:endParaRPr lang="en-US" i="1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 Explanation of significant variables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520940" cy="5105400"/>
          </a:xfrm>
        </p:spPr>
        <p:txBody>
          <a:bodyPr anchor="ctr">
            <a:normAutofit/>
          </a:bodyPr>
          <a:lstStyle/>
          <a:p>
            <a:pPr>
              <a:buAutoNum type="arabicParenR"/>
            </a:pPr>
            <a:r>
              <a:rPr lang="en-IN" i="1" dirty="0" smtClean="0">
                <a:latin typeface="Cambria" pitchFamily="18" charset="0"/>
                <a:ea typeface="Cambria" pitchFamily="18" charset="0"/>
              </a:rPr>
              <a:t>Debt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:- As debt feature decreases, it tends to increase the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change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of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Credit Approval</a:t>
            </a:r>
            <a:endParaRPr lang="en-IN" i="1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 3" charset="2"/>
              <a:buAutoNum type="arabicParenR"/>
            </a:pPr>
            <a:r>
              <a:rPr lang="en-IN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Married :- </a:t>
            </a:r>
            <a:r>
              <a:rPr lang="en-IN" i="1" dirty="0">
                <a:latin typeface="Cambria" pitchFamily="18" charset="0"/>
                <a:ea typeface="Cambria" pitchFamily="18" charset="0"/>
              </a:rPr>
              <a:t>As debt feature decreases, it tends to increase the change of Credit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Approval</a:t>
            </a:r>
            <a:endParaRPr lang="en-IN" i="1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 3" charset="2"/>
              <a:buAutoNum type="arabicParenR"/>
            </a:pPr>
            <a:r>
              <a:rPr lang="en-IN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BankCustomer</a:t>
            </a:r>
            <a:r>
              <a:rPr lang="en-IN" i="1" dirty="0">
                <a:latin typeface="Cambria" pitchFamily="18" charset="0"/>
                <a:ea typeface="Cambria" pitchFamily="18" charset="0"/>
              </a:rPr>
              <a:t> :- As debt feature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increase, </a:t>
            </a:r>
            <a:r>
              <a:rPr lang="en-IN" i="1" dirty="0">
                <a:latin typeface="Cambria" pitchFamily="18" charset="0"/>
                <a:ea typeface="Cambria" pitchFamily="18" charset="0"/>
              </a:rPr>
              <a:t>it tends to increase the change of Credit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Approval</a:t>
            </a:r>
            <a:endParaRPr lang="en-IN" i="1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 3" charset="2"/>
              <a:buAutoNum type="arabicParenR"/>
            </a:pPr>
            <a:r>
              <a:rPr lang="en-IN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EducationLevel</a:t>
            </a:r>
            <a:r>
              <a:rPr lang="en-IN" i="1" dirty="0">
                <a:latin typeface="Cambria" pitchFamily="18" charset="0"/>
                <a:ea typeface="Cambria" pitchFamily="18" charset="0"/>
              </a:rPr>
              <a:t> :- As debt feature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increase, </a:t>
            </a:r>
            <a:r>
              <a:rPr lang="en-IN" i="1" dirty="0">
                <a:latin typeface="Cambria" pitchFamily="18" charset="0"/>
                <a:ea typeface="Cambria" pitchFamily="18" charset="0"/>
              </a:rPr>
              <a:t>it tends to increase the change of Credit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Approval</a:t>
            </a:r>
            <a:endParaRPr lang="en-IN" i="1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 3" charset="2"/>
              <a:buAutoNum type="arabicParenR"/>
            </a:pPr>
            <a:r>
              <a:rPr lang="en-IN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PriorDefault</a:t>
            </a:r>
            <a:r>
              <a:rPr lang="en-IN" i="1" dirty="0">
                <a:latin typeface="Cambria" pitchFamily="18" charset="0"/>
                <a:ea typeface="Cambria" pitchFamily="18" charset="0"/>
              </a:rPr>
              <a:t> :- As debt feature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increase, </a:t>
            </a:r>
            <a:r>
              <a:rPr lang="en-IN" i="1" dirty="0">
                <a:latin typeface="Cambria" pitchFamily="18" charset="0"/>
                <a:ea typeface="Cambria" pitchFamily="18" charset="0"/>
              </a:rPr>
              <a:t>it tends to increase the change of Credit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Approval</a:t>
            </a:r>
            <a:endParaRPr lang="en-IN" i="1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 3" charset="2"/>
              <a:buAutoNum type="arabicParenR"/>
            </a:pPr>
            <a:r>
              <a:rPr lang="en-IN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CreditScore</a:t>
            </a:r>
            <a:r>
              <a:rPr lang="en-IN" i="1" dirty="0">
                <a:latin typeface="Cambria" pitchFamily="18" charset="0"/>
                <a:ea typeface="Cambria" pitchFamily="18" charset="0"/>
              </a:rPr>
              <a:t> :- As debt feature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increase, </a:t>
            </a:r>
            <a:r>
              <a:rPr lang="en-IN" i="1" dirty="0">
                <a:latin typeface="Cambria" pitchFamily="18" charset="0"/>
                <a:ea typeface="Cambria" pitchFamily="18" charset="0"/>
              </a:rPr>
              <a:t>it tends to increase the change of Credit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Approval</a:t>
            </a:r>
            <a:endParaRPr lang="en-IN" i="1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 3" charset="2"/>
              <a:buAutoNum type="arabicParenR"/>
            </a:pPr>
            <a:r>
              <a:rPr lang="en-IN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900" i="1" dirty="0" smtClean="0">
                <a:latin typeface="Cambria" pitchFamily="18" charset="0"/>
                <a:ea typeface="Cambria" pitchFamily="18" charset="0"/>
              </a:rPr>
              <a:t>Income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 :- </a:t>
            </a:r>
            <a:r>
              <a:rPr lang="en-IN" sz="1900" i="1" dirty="0">
                <a:latin typeface="Cambria" pitchFamily="18" charset="0"/>
                <a:ea typeface="Cambria" pitchFamily="18" charset="0"/>
              </a:rPr>
              <a:t>As debt feature </a:t>
            </a:r>
            <a:r>
              <a:rPr lang="en-IN" sz="1900" i="1" dirty="0" smtClean="0">
                <a:latin typeface="Cambria" pitchFamily="18" charset="0"/>
                <a:ea typeface="Cambria" pitchFamily="18" charset="0"/>
              </a:rPr>
              <a:t>increase, </a:t>
            </a:r>
            <a:r>
              <a:rPr lang="en-IN" sz="1900" i="1" dirty="0">
                <a:latin typeface="Cambria" pitchFamily="18" charset="0"/>
                <a:ea typeface="Cambria" pitchFamily="18" charset="0"/>
              </a:rPr>
              <a:t>it tends to increase the change of Credit Approval</a:t>
            </a:r>
          </a:p>
          <a:p>
            <a:pPr>
              <a:buAutoNum type="arabicParenR"/>
            </a:pPr>
            <a:endParaRPr lang="en-US" sz="2300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54864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Cambria" pitchFamily="18" charset="0"/>
                <a:ea typeface="Cambria" pitchFamily="18" charset="0"/>
              </a:rPr>
              <a:t>Graphical display of significant variables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848600" cy="3810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Significant </a:t>
            </a:r>
            <a:r>
              <a:rPr lang="en-US" dirty="0"/>
              <a:t>variable</a:t>
            </a:r>
          </a:p>
          <a:p>
            <a:endParaRPr lang="en-IN" dirty="0" smtClean="0">
              <a:latin typeface="Cambria" pitchFamily="18" charset="0"/>
              <a:ea typeface="Cambria" pitchFamily="18" charset="0"/>
            </a:endParaRPr>
          </a:p>
          <a:p>
            <a:endParaRPr lang="en-IN" i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0"/>
            <a:ext cx="6248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                   RESULTS OBTAINED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520940" cy="5334000"/>
          </a:xfrm>
        </p:spPr>
        <p:txBody>
          <a:bodyPr>
            <a:normAutofit fontScale="92500"/>
          </a:bodyPr>
          <a:lstStyle/>
          <a:p>
            <a:endParaRPr lang="en-IN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b="1" i="1" dirty="0">
                <a:latin typeface="Cambria" pitchFamily="18" charset="0"/>
                <a:ea typeface="Cambria" pitchFamily="18" charset="0"/>
              </a:rPr>
              <a:t>Debt</a:t>
            </a:r>
            <a:r>
              <a:rPr lang="en-IN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:-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 Debt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coefficient is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negative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and value is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second highest. As credit card approval tends to decide by this factor.</a:t>
            </a:r>
            <a:endParaRPr lang="en-IN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b="1" i="1" dirty="0" smtClean="0">
                <a:latin typeface="Cambria" pitchFamily="18" charset="0"/>
                <a:ea typeface="Cambria" pitchFamily="18" charset="0"/>
              </a:rPr>
              <a:t>Married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:- Married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coefficient is negative and so higher in value .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Customer having marriage tends to get less approval.</a:t>
            </a:r>
            <a:endParaRPr lang="en-IN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b="1" i="1" dirty="0" smtClean="0">
                <a:latin typeface="Cambria" pitchFamily="18" charset="0"/>
                <a:ea typeface="Cambria" pitchFamily="18" charset="0"/>
              </a:rPr>
              <a:t>BankCustomer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:-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BankCustomer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coefficient is positive and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third highest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in value.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Customer having bank account in that bank have more changes to get credit.</a:t>
            </a:r>
          </a:p>
          <a:p>
            <a:r>
              <a:rPr lang="en-IN" b="1" i="1" dirty="0" smtClean="0">
                <a:latin typeface="Cambria" pitchFamily="18" charset="0"/>
                <a:ea typeface="Cambria" pitchFamily="18" charset="0"/>
              </a:rPr>
              <a:t>EducationalLevel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:- EducationalLevel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coefficient is </a:t>
            </a:r>
            <a:r>
              <a:rPr lang="en-IN" i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positive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and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less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in value.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It having less influence than other variable.</a:t>
            </a:r>
            <a:endParaRPr lang="en-IN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b="1" i="1" dirty="0" smtClean="0">
                <a:latin typeface="Cambria" pitchFamily="18" charset="0"/>
                <a:ea typeface="Cambria" pitchFamily="18" charset="0"/>
              </a:rPr>
              <a:t>PriorDefault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:- PriorDefault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coefficient is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positive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and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second highest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in value.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It is also decision factor as it tell whether the customer pay the bill in future.</a:t>
            </a:r>
            <a:endParaRPr lang="en-IN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b="1" i="1" dirty="0" smtClean="0">
                <a:latin typeface="Cambria" pitchFamily="18" charset="0"/>
                <a:ea typeface="Cambria" pitchFamily="18" charset="0"/>
              </a:rPr>
              <a:t>CreditScore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:- CreditScore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coefficient is positive and high in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value. This score tells the customer  participation and earn score . This too affect approval</a:t>
            </a:r>
            <a:endParaRPr lang="en-IN" i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b="1" i="1" dirty="0" smtClean="0">
                <a:latin typeface="Cambria" pitchFamily="18" charset="0"/>
                <a:ea typeface="Cambria" pitchFamily="18" charset="0"/>
              </a:rPr>
              <a:t>Income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:- Income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is  </a:t>
            </a:r>
            <a:r>
              <a:rPr lang="en-IN" i="1" dirty="0" smtClean="0">
                <a:latin typeface="Cambria" pitchFamily="18" charset="0"/>
                <a:ea typeface="Cambria" pitchFamily="18" charset="0"/>
              </a:rPr>
              <a:t>positive and highest in value. Income is the most important decision factor for approval.</a:t>
            </a:r>
            <a:endParaRPr lang="en-IN" i="1" dirty="0" smtClean="0">
              <a:latin typeface="Cambria" pitchFamily="18" charset="0"/>
              <a:ea typeface="Cambria" pitchFamily="18" charset="0"/>
            </a:endParaRPr>
          </a:p>
          <a:p>
            <a:endParaRPr lang="en-IN" i="1" dirty="0">
              <a:latin typeface="Cambria" pitchFamily="18" charset="0"/>
              <a:ea typeface="Cambria" pitchFamily="18" charset="0"/>
            </a:endParaRPr>
          </a:p>
          <a:p>
            <a:endParaRPr lang="en-IN" i="1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2086</TotalTime>
  <Words>724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Britannic Bold</vt:lpstr>
      <vt:lpstr>Cambria</vt:lpstr>
      <vt:lpstr>Century Gothic</vt:lpstr>
      <vt:lpstr>Segoe UI Semibold</vt:lpstr>
      <vt:lpstr>Wingdings 3</vt:lpstr>
      <vt:lpstr>Wisp</vt:lpstr>
      <vt:lpstr>      Credit card applications Project</vt:lpstr>
      <vt:lpstr>                        OBJECTIVE</vt:lpstr>
      <vt:lpstr>            DEPENDENT VARIABLE</vt:lpstr>
      <vt:lpstr>Count of variables and observations</vt:lpstr>
      <vt:lpstr>              SIGNIFICANT VARIABLES</vt:lpstr>
      <vt:lpstr>              INSIGNIFICANT VARIABLES</vt:lpstr>
      <vt:lpstr> Explanation of significant variables</vt:lpstr>
      <vt:lpstr>Graphical display of significant variables</vt:lpstr>
      <vt:lpstr>                   RESULTS OBTAINED</vt:lpstr>
      <vt:lpstr>PowerPoint Presentation</vt:lpstr>
      <vt:lpstr>            Variable relationships:</vt:lpstr>
      <vt:lpstr>        BUSINESS RECOMMENDATIONS:</vt:lpstr>
      <vt:lpstr>PowerPoint Presentation</vt:lpstr>
      <vt:lpstr>         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MARKET CUSTOMER VALUE ANALYSIS</dc:title>
  <dc:creator>Mim Roy</dc:creator>
  <cp:lastModifiedBy>Arun</cp:lastModifiedBy>
  <cp:revision>86</cp:revision>
  <dcterms:created xsi:type="dcterms:W3CDTF">2006-08-16T00:00:00Z</dcterms:created>
  <dcterms:modified xsi:type="dcterms:W3CDTF">2020-12-13T15:42:21Z</dcterms:modified>
</cp:coreProperties>
</file>