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3" r:id="rId3"/>
    <p:sldId id="271" r:id="rId4"/>
    <p:sldId id="267" r:id="rId5"/>
    <p:sldId id="269" r:id="rId6"/>
    <p:sldId id="285" r:id="rId7"/>
    <p:sldId id="281" r:id="rId8"/>
    <p:sldId id="289" r:id="rId9"/>
    <p:sldId id="290" r:id="rId10"/>
    <p:sldId id="284" r:id="rId11"/>
    <p:sldId id="273" r:id="rId12"/>
    <p:sldId id="274" r:id="rId13"/>
    <p:sldId id="275" r:id="rId14"/>
    <p:sldId id="276" r:id="rId15"/>
    <p:sldId id="277" r:id="rId16"/>
    <p:sldId id="286" r:id="rId17"/>
    <p:sldId id="292" r:id="rId18"/>
    <p:sldId id="293" r:id="rId19"/>
    <p:sldId id="288" r:id="rId20"/>
    <p:sldId id="294"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6FF9"/>
    <a:srgbClr val="B94F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0167F2-7657-4F3F-94D0-B36F6214161B}" type="doc">
      <dgm:prSet loTypeId="urn:microsoft.com/office/officeart/2005/8/layout/vList2" loCatId="Inbox" qsTypeId="urn:microsoft.com/office/officeart/2005/8/quickstyle/simple4" qsCatId="simple" csTypeId="urn:microsoft.com/office/officeart/2005/8/colors/accent5_4" csCatId="accent5" phldr="1"/>
      <dgm:spPr/>
      <dgm:t>
        <a:bodyPr/>
        <a:lstStyle/>
        <a:p>
          <a:endParaRPr lang="en-US"/>
        </a:p>
      </dgm:t>
    </dgm:pt>
    <dgm:pt modelId="{890535D7-83E9-4D97-B7F0-10F1570FCA31}">
      <dgm:prSet custT="1"/>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dgm:spPr>
      <dgm:t>
        <a:bodyPr/>
        <a:lstStyle/>
        <a:p>
          <a:r>
            <a:rPr lang="en-US" sz="2100" kern="1200" baseline="0" dirty="0">
              <a:solidFill>
                <a:schemeClr val="bg1"/>
              </a:solidFill>
              <a:latin typeface="Maiandra GD" panose="020E0502030308020204" pitchFamily="34" charset="0"/>
            </a:rPr>
            <a:t>The project is incorporated on randomized data from H1B 2015, 2016 and 2017 files. We can extend the scope and </a:t>
          </a:r>
          <a:r>
            <a:rPr lang="en-US" sz="2100" kern="1200" baseline="0" dirty="0">
              <a:solidFill>
                <a:prstClr val="white"/>
              </a:solidFill>
              <a:latin typeface="Maiandra GD" panose="020E0502030308020204" pitchFamily="34" charset="0"/>
              <a:ea typeface="+mn-ea"/>
              <a:cs typeface="+mn-cs"/>
            </a:rPr>
            <a:t>apply this model on the entire population and see, if there has been a change in any of the predictor’s significance. </a:t>
          </a:r>
        </a:p>
      </dgm:t>
    </dgm:pt>
    <dgm:pt modelId="{6449FEBB-F472-4658-8614-A717EC26FBA0}" type="parTrans" cxnId="{7195B247-BA0C-4DB7-A289-3A9986C1FBEC}">
      <dgm:prSet/>
      <dgm:spPr/>
      <dgm:t>
        <a:bodyPr/>
        <a:lstStyle/>
        <a:p>
          <a:endParaRPr lang="en-US"/>
        </a:p>
      </dgm:t>
    </dgm:pt>
    <dgm:pt modelId="{66727796-12D6-4959-8419-C7D51545344D}" type="sibTrans" cxnId="{7195B247-BA0C-4DB7-A289-3A9986C1FBEC}">
      <dgm:prSet/>
      <dgm:spPr/>
      <dgm:t>
        <a:bodyPr/>
        <a:lstStyle/>
        <a:p>
          <a:endParaRPr lang="en-US"/>
        </a:p>
      </dgm:t>
    </dgm:pt>
    <dgm:pt modelId="{D44AC4B1-949C-4FCC-82F4-875B52DF8E85}">
      <dgm:prSet custT="1"/>
      <dgm:spPr>
        <a:gradFill flip="none" rotWithShape="0">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dgm:spPr>
      <dgm:t>
        <a:bodyPr/>
        <a:lstStyle/>
        <a:p>
          <a:r>
            <a:rPr lang="en-US" sz="2100" kern="1200" baseline="0" dirty="0">
              <a:solidFill>
                <a:prstClr val="white"/>
              </a:solidFill>
              <a:latin typeface="Maiandra GD" panose="020E0502030308020204" pitchFamily="34" charset="0"/>
              <a:ea typeface="+mn-ea"/>
              <a:cs typeface="+mn-cs"/>
            </a:rPr>
            <a:t>For any particular employer, we can design a customized model where the employer can predict whether the applicant will be certified. </a:t>
          </a:r>
        </a:p>
      </dgm:t>
    </dgm:pt>
    <dgm:pt modelId="{9739D9D6-616E-4215-8548-6F2460CB1B8E}" type="parTrans" cxnId="{B7459D81-8271-4EA9-8DBD-03A1F466FB59}">
      <dgm:prSet/>
      <dgm:spPr/>
      <dgm:t>
        <a:bodyPr/>
        <a:lstStyle/>
        <a:p>
          <a:endParaRPr lang="en-US"/>
        </a:p>
      </dgm:t>
    </dgm:pt>
    <dgm:pt modelId="{5FCB3E2E-1F52-4E56-A13A-B2D9A9F5B7FD}" type="sibTrans" cxnId="{B7459D81-8271-4EA9-8DBD-03A1F466FB59}">
      <dgm:prSet/>
      <dgm:spPr/>
      <dgm:t>
        <a:bodyPr/>
        <a:lstStyle/>
        <a:p>
          <a:endParaRPr lang="en-US"/>
        </a:p>
      </dgm:t>
    </dgm:pt>
    <dgm:pt modelId="{0DE81165-1643-4089-BF99-81C0D6D5B50A}">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dgm:spPr>
      <dgm:t>
        <a:bodyPr/>
        <a:lstStyle/>
        <a:p>
          <a:r>
            <a:rPr lang="en-US" baseline="0" dirty="0">
              <a:solidFill>
                <a:schemeClr val="bg1"/>
              </a:solidFill>
              <a:latin typeface="Maiandra GD" panose="020E0502030308020204" pitchFamily="34" charset="0"/>
            </a:rPr>
            <a:t>If the living expense of each state of the US is also included in the data, this can be combined with the salary in the application and then we can build predictive models on which states have the most comfortable lives and where can employees consider relocating.</a:t>
          </a:r>
          <a:r>
            <a:rPr lang="en-US" baseline="0" dirty="0">
              <a:solidFill>
                <a:schemeClr val="bg1"/>
              </a:solidFill>
              <a:latin typeface="Times New Roman" panose="02020603050405020304" pitchFamily="18" charset="0"/>
            </a:rPr>
            <a:t> </a:t>
          </a:r>
        </a:p>
      </dgm:t>
    </dgm:pt>
    <dgm:pt modelId="{F0860D69-6013-4180-B975-22F78A58384A}" type="parTrans" cxnId="{9DB1C309-E047-471E-B7E3-D417308CC28B}">
      <dgm:prSet/>
      <dgm:spPr/>
      <dgm:t>
        <a:bodyPr/>
        <a:lstStyle/>
        <a:p>
          <a:endParaRPr lang="en-US"/>
        </a:p>
      </dgm:t>
    </dgm:pt>
    <dgm:pt modelId="{E0B7D20C-74DD-4385-A7C2-497937E94E18}" type="sibTrans" cxnId="{9DB1C309-E047-471E-B7E3-D417308CC28B}">
      <dgm:prSet/>
      <dgm:spPr/>
      <dgm:t>
        <a:bodyPr/>
        <a:lstStyle/>
        <a:p>
          <a:endParaRPr lang="en-US"/>
        </a:p>
      </dgm:t>
    </dgm:pt>
    <dgm:pt modelId="{736899E2-F93E-435E-B5F6-276E447D74F6}" type="pres">
      <dgm:prSet presAssocID="{120167F2-7657-4F3F-94D0-B36F6214161B}" presName="linear" presStyleCnt="0">
        <dgm:presLayoutVars>
          <dgm:animLvl val="lvl"/>
          <dgm:resizeHandles val="exact"/>
        </dgm:presLayoutVars>
      </dgm:prSet>
      <dgm:spPr/>
    </dgm:pt>
    <dgm:pt modelId="{784720BD-80A1-49BA-8BA7-9D0AF896D5A0}" type="pres">
      <dgm:prSet presAssocID="{890535D7-83E9-4D97-B7F0-10F1570FCA31}" presName="parentText" presStyleLbl="node1" presStyleIdx="0" presStyleCnt="3" custLinFactY="-67240" custLinFactNeighborX="-2090" custLinFactNeighborY="-100000">
        <dgm:presLayoutVars>
          <dgm:chMax val="0"/>
          <dgm:bulletEnabled val="1"/>
        </dgm:presLayoutVars>
      </dgm:prSet>
      <dgm:spPr/>
    </dgm:pt>
    <dgm:pt modelId="{9313E9DE-065A-475A-B3F9-E9697448064F}" type="pres">
      <dgm:prSet presAssocID="{66727796-12D6-4959-8419-C7D51545344D}" presName="spacer" presStyleCnt="0"/>
      <dgm:spPr/>
    </dgm:pt>
    <dgm:pt modelId="{EF5E8E3F-C8A4-44BB-BFB9-4BF024C7908A}" type="pres">
      <dgm:prSet presAssocID="{0DE81165-1643-4089-BF99-81C0D6D5B50A}" presName="parentText" presStyleLbl="node1" presStyleIdx="1" presStyleCnt="3" custLinFactNeighborY="-72983">
        <dgm:presLayoutVars>
          <dgm:chMax val="0"/>
          <dgm:bulletEnabled val="1"/>
        </dgm:presLayoutVars>
      </dgm:prSet>
      <dgm:spPr/>
    </dgm:pt>
    <dgm:pt modelId="{D1C5E032-14D2-4D41-A8BF-2E9A24517575}" type="pres">
      <dgm:prSet presAssocID="{E0B7D20C-74DD-4385-A7C2-497937E94E18}" presName="spacer" presStyleCnt="0"/>
      <dgm:spPr/>
    </dgm:pt>
    <dgm:pt modelId="{21D3B62E-1AE3-4391-949B-E1F88FE151E3}" type="pres">
      <dgm:prSet presAssocID="{D44AC4B1-949C-4FCC-82F4-875B52DF8E85}" presName="parentText" presStyleLbl="node1" presStyleIdx="2" presStyleCnt="3" custLinFactY="796" custLinFactNeighborY="100000">
        <dgm:presLayoutVars>
          <dgm:chMax val="0"/>
          <dgm:bulletEnabled val="1"/>
        </dgm:presLayoutVars>
      </dgm:prSet>
      <dgm:spPr/>
    </dgm:pt>
  </dgm:ptLst>
  <dgm:cxnLst>
    <dgm:cxn modelId="{9DB1C309-E047-471E-B7E3-D417308CC28B}" srcId="{120167F2-7657-4F3F-94D0-B36F6214161B}" destId="{0DE81165-1643-4089-BF99-81C0D6D5B50A}" srcOrd="1" destOrd="0" parTransId="{F0860D69-6013-4180-B975-22F78A58384A}" sibTransId="{E0B7D20C-74DD-4385-A7C2-497937E94E18}"/>
    <dgm:cxn modelId="{7195B247-BA0C-4DB7-A289-3A9986C1FBEC}" srcId="{120167F2-7657-4F3F-94D0-B36F6214161B}" destId="{890535D7-83E9-4D97-B7F0-10F1570FCA31}" srcOrd="0" destOrd="0" parTransId="{6449FEBB-F472-4658-8614-A717EC26FBA0}" sibTransId="{66727796-12D6-4959-8419-C7D51545344D}"/>
    <dgm:cxn modelId="{D6A4E149-922B-4C1F-9B57-2C7B6F3D24D4}" type="presOf" srcId="{D44AC4B1-949C-4FCC-82F4-875B52DF8E85}" destId="{21D3B62E-1AE3-4391-949B-E1F88FE151E3}" srcOrd="0" destOrd="0" presId="urn:microsoft.com/office/officeart/2005/8/layout/vList2"/>
    <dgm:cxn modelId="{69F1377B-C60B-49FF-8DF5-1009FCD35F03}" type="presOf" srcId="{890535D7-83E9-4D97-B7F0-10F1570FCA31}" destId="{784720BD-80A1-49BA-8BA7-9D0AF896D5A0}" srcOrd="0" destOrd="0" presId="urn:microsoft.com/office/officeart/2005/8/layout/vList2"/>
    <dgm:cxn modelId="{B7459D81-8271-4EA9-8DBD-03A1F466FB59}" srcId="{120167F2-7657-4F3F-94D0-B36F6214161B}" destId="{D44AC4B1-949C-4FCC-82F4-875B52DF8E85}" srcOrd="2" destOrd="0" parTransId="{9739D9D6-616E-4215-8548-6F2460CB1B8E}" sibTransId="{5FCB3E2E-1F52-4E56-A13A-B2D9A9F5B7FD}"/>
    <dgm:cxn modelId="{7BD4F5E1-0C24-4F32-81FE-206AD337E5F8}" type="presOf" srcId="{0DE81165-1643-4089-BF99-81C0D6D5B50A}" destId="{EF5E8E3F-C8A4-44BB-BFB9-4BF024C7908A}" srcOrd="0" destOrd="0" presId="urn:microsoft.com/office/officeart/2005/8/layout/vList2"/>
    <dgm:cxn modelId="{202F6DE6-22A8-4CDC-9D4A-C92D27DC4CF4}" type="presOf" srcId="{120167F2-7657-4F3F-94D0-B36F6214161B}" destId="{736899E2-F93E-435E-B5F6-276E447D74F6}" srcOrd="0" destOrd="0" presId="urn:microsoft.com/office/officeart/2005/8/layout/vList2"/>
    <dgm:cxn modelId="{6E8BD094-8344-48EE-9C77-92D55664F94A}" type="presParOf" srcId="{736899E2-F93E-435E-B5F6-276E447D74F6}" destId="{784720BD-80A1-49BA-8BA7-9D0AF896D5A0}" srcOrd="0" destOrd="0" presId="urn:microsoft.com/office/officeart/2005/8/layout/vList2"/>
    <dgm:cxn modelId="{70413647-81F7-4EF7-8AB3-3C21F337F783}" type="presParOf" srcId="{736899E2-F93E-435E-B5F6-276E447D74F6}" destId="{9313E9DE-065A-475A-B3F9-E9697448064F}" srcOrd="1" destOrd="0" presId="urn:microsoft.com/office/officeart/2005/8/layout/vList2"/>
    <dgm:cxn modelId="{6CCC6428-2AEA-4A2B-BA5C-C09B5E577AF0}" type="presParOf" srcId="{736899E2-F93E-435E-B5F6-276E447D74F6}" destId="{EF5E8E3F-C8A4-44BB-BFB9-4BF024C7908A}" srcOrd="2" destOrd="0" presId="urn:microsoft.com/office/officeart/2005/8/layout/vList2"/>
    <dgm:cxn modelId="{B2AC5251-BA6F-4E30-BB25-AB4AC902D7FC}" type="presParOf" srcId="{736899E2-F93E-435E-B5F6-276E447D74F6}" destId="{D1C5E032-14D2-4D41-A8BF-2E9A24517575}" srcOrd="3" destOrd="0" presId="urn:microsoft.com/office/officeart/2005/8/layout/vList2"/>
    <dgm:cxn modelId="{499580E0-5A93-48AB-B366-F2AE9144A35D}" type="presParOf" srcId="{736899E2-F93E-435E-B5F6-276E447D74F6}" destId="{21D3B62E-1AE3-4391-949B-E1F88FE151E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0167F2-7657-4F3F-94D0-B36F6214161B}" type="doc">
      <dgm:prSet loTypeId="urn:microsoft.com/office/officeart/2005/8/layout/vList2" loCatId="Inbox" qsTypeId="urn:microsoft.com/office/officeart/2005/8/quickstyle/simple4" qsCatId="simple" csTypeId="urn:microsoft.com/office/officeart/2005/8/colors/accent5_4" csCatId="accent5" phldr="1"/>
      <dgm:spPr/>
      <dgm:t>
        <a:bodyPr/>
        <a:lstStyle/>
        <a:p>
          <a:endParaRPr lang="en-US"/>
        </a:p>
      </dgm:t>
    </dgm:pt>
    <dgm:pt modelId="{736899E2-F93E-435E-B5F6-276E447D74F6}" type="pres">
      <dgm:prSet presAssocID="{120167F2-7657-4F3F-94D0-B36F6214161B}" presName="linear" presStyleCnt="0">
        <dgm:presLayoutVars>
          <dgm:animLvl val="lvl"/>
          <dgm:resizeHandles val="exact"/>
        </dgm:presLayoutVars>
      </dgm:prSet>
      <dgm:spPr/>
    </dgm:pt>
  </dgm:ptLst>
  <dgm:cxnLst>
    <dgm:cxn modelId="{202F6DE6-22A8-4CDC-9D4A-C92D27DC4CF4}" type="presOf" srcId="{120167F2-7657-4F3F-94D0-B36F6214161B}" destId="{736899E2-F93E-435E-B5F6-276E447D74F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4720BD-80A1-49BA-8BA7-9D0AF896D5A0}">
      <dsp:nvSpPr>
        <dsp:cNvPr id="0" name=""/>
        <dsp:cNvSpPr/>
      </dsp:nvSpPr>
      <dsp:spPr>
        <a:xfrm>
          <a:off x="0" y="0"/>
          <a:ext cx="10515600" cy="114660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solidFill>
                <a:schemeClr val="bg1"/>
              </a:solidFill>
              <a:latin typeface="Maiandra GD" panose="020E0502030308020204" pitchFamily="34" charset="0"/>
            </a:rPr>
            <a:t>The project is incorporated on randomized data from H1B 2015, 2016 and 2017 files. We can extend the scope and </a:t>
          </a:r>
          <a:r>
            <a:rPr lang="en-US" sz="2100" kern="1200" baseline="0" dirty="0">
              <a:solidFill>
                <a:prstClr val="white"/>
              </a:solidFill>
              <a:latin typeface="Maiandra GD" panose="020E0502030308020204" pitchFamily="34" charset="0"/>
              <a:ea typeface="+mn-ea"/>
              <a:cs typeface="+mn-cs"/>
            </a:rPr>
            <a:t>apply this model on the entire population and see, if there has been a change in any of the predictor’s significance. </a:t>
          </a:r>
        </a:p>
      </dsp:txBody>
      <dsp:txXfrm>
        <a:off x="55972" y="55972"/>
        <a:ext cx="10403656" cy="1034656"/>
      </dsp:txXfrm>
    </dsp:sp>
    <dsp:sp modelId="{EF5E8E3F-C8A4-44BB-BFB9-4BF024C7908A}">
      <dsp:nvSpPr>
        <dsp:cNvPr id="0" name=""/>
        <dsp:cNvSpPr/>
      </dsp:nvSpPr>
      <dsp:spPr>
        <a:xfrm>
          <a:off x="0" y="1461905"/>
          <a:ext cx="10515600" cy="114660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solidFill>
                <a:schemeClr val="bg1"/>
              </a:solidFill>
              <a:latin typeface="Maiandra GD" panose="020E0502030308020204" pitchFamily="34" charset="0"/>
            </a:rPr>
            <a:t>If the living expense of each state of the US is also included in the data, this can be combined with the salary in the application and then we can build predictive models on which states have the most comfortable lives and where can employees consider relocating.</a:t>
          </a:r>
          <a:r>
            <a:rPr lang="en-US" sz="2000" kern="1200" baseline="0" dirty="0">
              <a:solidFill>
                <a:schemeClr val="bg1"/>
              </a:solidFill>
              <a:latin typeface="Times New Roman" panose="02020603050405020304" pitchFamily="18" charset="0"/>
            </a:rPr>
            <a:t> </a:t>
          </a:r>
        </a:p>
      </dsp:txBody>
      <dsp:txXfrm>
        <a:off x="55972" y="1517877"/>
        <a:ext cx="10403656" cy="1034656"/>
      </dsp:txXfrm>
    </dsp:sp>
    <dsp:sp modelId="{21D3B62E-1AE3-4391-949B-E1F88FE151E3}">
      <dsp:nvSpPr>
        <dsp:cNvPr id="0" name=""/>
        <dsp:cNvSpPr/>
      </dsp:nvSpPr>
      <dsp:spPr>
        <a:xfrm>
          <a:off x="0" y="2774870"/>
          <a:ext cx="10515600" cy="1146600"/>
        </a:xfrm>
        <a:prstGeom prst="roundRect">
          <a:avLst/>
        </a:prstGeom>
        <a:gradFill flip="none" rotWithShape="0">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solidFill>
                <a:prstClr val="white"/>
              </a:solidFill>
              <a:latin typeface="Maiandra GD" panose="020E0502030308020204" pitchFamily="34" charset="0"/>
              <a:ea typeface="+mn-ea"/>
              <a:cs typeface="+mn-cs"/>
            </a:rPr>
            <a:t>For any particular employer, we can design a customized model where the employer can predict whether the applicant will be certified. </a:t>
          </a:r>
        </a:p>
      </dsp:txBody>
      <dsp:txXfrm>
        <a:off x="55972" y="2830842"/>
        <a:ext cx="10403656"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CFFF-D460-4110-8B06-85D5725128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1DC058-2EBC-4321-98B6-5D4FAB1F98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43DB08-AA22-41CB-9315-CEA3933C74D4}"/>
              </a:ext>
            </a:extLst>
          </p:cNvPr>
          <p:cNvSpPr>
            <a:spLocks noGrp="1"/>
          </p:cNvSpPr>
          <p:nvPr>
            <p:ph type="dt" sz="half" idx="10"/>
          </p:nvPr>
        </p:nvSpPr>
        <p:spPr/>
        <p:txBody>
          <a:bodyPr/>
          <a:lstStyle/>
          <a:p>
            <a:fld id="{DE607270-380E-4146-A58D-E92E88781E2F}" type="datetimeFigureOut">
              <a:rPr lang="en-US" smtClean="0"/>
              <a:t>11/6/2018</a:t>
            </a:fld>
            <a:endParaRPr lang="en-US" dirty="0"/>
          </a:p>
        </p:txBody>
      </p:sp>
      <p:sp>
        <p:nvSpPr>
          <p:cNvPr id="5" name="Footer Placeholder 4">
            <a:extLst>
              <a:ext uri="{FF2B5EF4-FFF2-40B4-BE49-F238E27FC236}">
                <a16:creationId xmlns:a16="http://schemas.microsoft.com/office/drawing/2014/main" id="{422B35D1-93F0-46E3-8A94-F7459ADB03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902410-0AC3-4AF8-B84E-B0A0BB3E1909}"/>
              </a:ext>
            </a:extLst>
          </p:cNvPr>
          <p:cNvSpPr>
            <a:spLocks noGrp="1"/>
          </p:cNvSpPr>
          <p:nvPr>
            <p:ph type="sldNum" sz="quarter" idx="12"/>
          </p:nvPr>
        </p:nvSpPr>
        <p:spPr/>
        <p:txBody>
          <a:bodyPr/>
          <a:lstStyle/>
          <a:p>
            <a:fld id="{20A946F7-AEFA-4832-A611-97B95AEBA4A0}" type="slidenum">
              <a:rPr lang="en-US" smtClean="0"/>
              <a:t>‹#›</a:t>
            </a:fld>
            <a:endParaRPr lang="en-US" dirty="0"/>
          </a:p>
        </p:txBody>
      </p:sp>
    </p:spTree>
    <p:extLst>
      <p:ext uri="{BB962C8B-B14F-4D97-AF65-F5344CB8AC3E}">
        <p14:creationId xmlns:p14="http://schemas.microsoft.com/office/powerpoint/2010/main" val="26592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75596-0DCC-458C-A4F0-CB224B4771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DBEF72-A01B-4AC6-9E23-5725EBEEF7E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0FD57-C875-4962-85F7-A781D2F55C65}"/>
              </a:ext>
            </a:extLst>
          </p:cNvPr>
          <p:cNvSpPr>
            <a:spLocks noGrp="1"/>
          </p:cNvSpPr>
          <p:nvPr>
            <p:ph type="dt" sz="half" idx="10"/>
          </p:nvPr>
        </p:nvSpPr>
        <p:spPr/>
        <p:txBody>
          <a:bodyPr/>
          <a:lstStyle/>
          <a:p>
            <a:fld id="{DE607270-380E-4146-A58D-E92E88781E2F}" type="datetimeFigureOut">
              <a:rPr lang="en-US" smtClean="0"/>
              <a:t>11/6/2018</a:t>
            </a:fld>
            <a:endParaRPr lang="en-US" dirty="0"/>
          </a:p>
        </p:txBody>
      </p:sp>
      <p:sp>
        <p:nvSpPr>
          <p:cNvPr id="5" name="Footer Placeholder 4">
            <a:extLst>
              <a:ext uri="{FF2B5EF4-FFF2-40B4-BE49-F238E27FC236}">
                <a16:creationId xmlns:a16="http://schemas.microsoft.com/office/drawing/2014/main" id="{114D96F9-9673-4D3A-9078-BFF2CD45E9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4AE7A2-2E4E-476B-9678-8DAC84A474C9}"/>
              </a:ext>
            </a:extLst>
          </p:cNvPr>
          <p:cNvSpPr>
            <a:spLocks noGrp="1"/>
          </p:cNvSpPr>
          <p:nvPr>
            <p:ph type="sldNum" sz="quarter" idx="12"/>
          </p:nvPr>
        </p:nvSpPr>
        <p:spPr/>
        <p:txBody>
          <a:bodyPr/>
          <a:lstStyle/>
          <a:p>
            <a:fld id="{20A946F7-AEFA-4832-A611-97B95AEBA4A0}" type="slidenum">
              <a:rPr lang="en-US" smtClean="0"/>
              <a:t>‹#›</a:t>
            </a:fld>
            <a:endParaRPr lang="en-US" dirty="0"/>
          </a:p>
        </p:txBody>
      </p:sp>
    </p:spTree>
    <p:extLst>
      <p:ext uri="{BB962C8B-B14F-4D97-AF65-F5344CB8AC3E}">
        <p14:creationId xmlns:p14="http://schemas.microsoft.com/office/powerpoint/2010/main" val="202393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2E33E2-10F6-4F8F-ABD0-C6F7B111F1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F103E8-37D4-4C49-BDD8-75B4810ADE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E6DC7-482A-4545-B6FE-9F4CB251D0E7}"/>
              </a:ext>
            </a:extLst>
          </p:cNvPr>
          <p:cNvSpPr>
            <a:spLocks noGrp="1"/>
          </p:cNvSpPr>
          <p:nvPr>
            <p:ph type="dt" sz="half" idx="10"/>
          </p:nvPr>
        </p:nvSpPr>
        <p:spPr/>
        <p:txBody>
          <a:bodyPr/>
          <a:lstStyle/>
          <a:p>
            <a:fld id="{DE607270-380E-4146-A58D-E92E88781E2F}" type="datetimeFigureOut">
              <a:rPr lang="en-US" smtClean="0"/>
              <a:t>11/6/2018</a:t>
            </a:fld>
            <a:endParaRPr lang="en-US" dirty="0"/>
          </a:p>
        </p:txBody>
      </p:sp>
      <p:sp>
        <p:nvSpPr>
          <p:cNvPr id="5" name="Footer Placeholder 4">
            <a:extLst>
              <a:ext uri="{FF2B5EF4-FFF2-40B4-BE49-F238E27FC236}">
                <a16:creationId xmlns:a16="http://schemas.microsoft.com/office/drawing/2014/main" id="{8811D3D7-F94F-444D-8B63-719EBD8F4D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995A17-2042-47FE-910C-219D72994FA4}"/>
              </a:ext>
            </a:extLst>
          </p:cNvPr>
          <p:cNvSpPr>
            <a:spLocks noGrp="1"/>
          </p:cNvSpPr>
          <p:nvPr>
            <p:ph type="sldNum" sz="quarter" idx="12"/>
          </p:nvPr>
        </p:nvSpPr>
        <p:spPr/>
        <p:txBody>
          <a:bodyPr/>
          <a:lstStyle/>
          <a:p>
            <a:fld id="{20A946F7-AEFA-4832-A611-97B95AEBA4A0}" type="slidenum">
              <a:rPr lang="en-US" smtClean="0"/>
              <a:t>‹#›</a:t>
            </a:fld>
            <a:endParaRPr lang="en-US" dirty="0"/>
          </a:p>
        </p:txBody>
      </p:sp>
    </p:spTree>
    <p:extLst>
      <p:ext uri="{BB962C8B-B14F-4D97-AF65-F5344CB8AC3E}">
        <p14:creationId xmlns:p14="http://schemas.microsoft.com/office/powerpoint/2010/main" val="205571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7E3C-E960-43E4-B7A2-7FFCF03C05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5AADC9-48BF-4A00-A383-258AB1838D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51FC9-7119-4A0D-B57B-DD2517F972B1}"/>
              </a:ext>
            </a:extLst>
          </p:cNvPr>
          <p:cNvSpPr>
            <a:spLocks noGrp="1"/>
          </p:cNvSpPr>
          <p:nvPr>
            <p:ph type="dt" sz="half" idx="10"/>
          </p:nvPr>
        </p:nvSpPr>
        <p:spPr/>
        <p:txBody>
          <a:bodyPr/>
          <a:lstStyle/>
          <a:p>
            <a:fld id="{DE607270-380E-4146-A58D-E92E88781E2F}" type="datetimeFigureOut">
              <a:rPr lang="en-US" smtClean="0"/>
              <a:t>11/6/2018</a:t>
            </a:fld>
            <a:endParaRPr lang="en-US" dirty="0"/>
          </a:p>
        </p:txBody>
      </p:sp>
      <p:sp>
        <p:nvSpPr>
          <p:cNvPr id="5" name="Footer Placeholder 4">
            <a:extLst>
              <a:ext uri="{FF2B5EF4-FFF2-40B4-BE49-F238E27FC236}">
                <a16:creationId xmlns:a16="http://schemas.microsoft.com/office/drawing/2014/main" id="{5929400B-AD02-484E-883E-248C151948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26078DA-3FDB-4917-9576-FE5B67FFB60B}"/>
              </a:ext>
            </a:extLst>
          </p:cNvPr>
          <p:cNvSpPr>
            <a:spLocks noGrp="1"/>
          </p:cNvSpPr>
          <p:nvPr>
            <p:ph type="sldNum" sz="quarter" idx="12"/>
          </p:nvPr>
        </p:nvSpPr>
        <p:spPr/>
        <p:txBody>
          <a:bodyPr/>
          <a:lstStyle/>
          <a:p>
            <a:fld id="{20A946F7-AEFA-4832-A611-97B95AEBA4A0}" type="slidenum">
              <a:rPr lang="en-US" smtClean="0"/>
              <a:t>‹#›</a:t>
            </a:fld>
            <a:endParaRPr lang="en-US" dirty="0"/>
          </a:p>
        </p:txBody>
      </p:sp>
    </p:spTree>
    <p:extLst>
      <p:ext uri="{BB962C8B-B14F-4D97-AF65-F5344CB8AC3E}">
        <p14:creationId xmlns:p14="http://schemas.microsoft.com/office/powerpoint/2010/main" val="3964612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1A44-916D-4FAB-BC87-B7071A38A9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306BF1-A60C-4EFA-9E59-485E120F56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743F92-91AF-41CE-8C45-2FC94355D48C}"/>
              </a:ext>
            </a:extLst>
          </p:cNvPr>
          <p:cNvSpPr>
            <a:spLocks noGrp="1"/>
          </p:cNvSpPr>
          <p:nvPr>
            <p:ph type="dt" sz="half" idx="10"/>
          </p:nvPr>
        </p:nvSpPr>
        <p:spPr/>
        <p:txBody>
          <a:bodyPr/>
          <a:lstStyle/>
          <a:p>
            <a:fld id="{DE607270-380E-4146-A58D-E92E88781E2F}" type="datetimeFigureOut">
              <a:rPr lang="en-US" smtClean="0"/>
              <a:t>11/6/2018</a:t>
            </a:fld>
            <a:endParaRPr lang="en-US" dirty="0"/>
          </a:p>
        </p:txBody>
      </p:sp>
      <p:sp>
        <p:nvSpPr>
          <p:cNvPr id="5" name="Footer Placeholder 4">
            <a:extLst>
              <a:ext uri="{FF2B5EF4-FFF2-40B4-BE49-F238E27FC236}">
                <a16:creationId xmlns:a16="http://schemas.microsoft.com/office/drawing/2014/main" id="{66793AF9-AA90-4CA9-B0FF-F61121730B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944135-CCEE-4524-B34E-8A0AF0EC9B11}"/>
              </a:ext>
            </a:extLst>
          </p:cNvPr>
          <p:cNvSpPr>
            <a:spLocks noGrp="1"/>
          </p:cNvSpPr>
          <p:nvPr>
            <p:ph type="sldNum" sz="quarter" idx="12"/>
          </p:nvPr>
        </p:nvSpPr>
        <p:spPr/>
        <p:txBody>
          <a:bodyPr/>
          <a:lstStyle/>
          <a:p>
            <a:fld id="{20A946F7-AEFA-4832-A611-97B95AEBA4A0}" type="slidenum">
              <a:rPr lang="en-US" smtClean="0"/>
              <a:t>‹#›</a:t>
            </a:fld>
            <a:endParaRPr lang="en-US" dirty="0"/>
          </a:p>
        </p:txBody>
      </p:sp>
    </p:spTree>
    <p:extLst>
      <p:ext uri="{BB962C8B-B14F-4D97-AF65-F5344CB8AC3E}">
        <p14:creationId xmlns:p14="http://schemas.microsoft.com/office/powerpoint/2010/main" val="40323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CFA1-27BD-473E-847D-032401391A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69AFE6-25D9-4A77-81F8-0F17DC64EE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0362F6-1AF1-49A1-8CDE-FFE4079527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A7DF93-F52E-40F1-95A0-DF8E3AB912D7}"/>
              </a:ext>
            </a:extLst>
          </p:cNvPr>
          <p:cNvSpPr>
            <a:spLocks noGrp="1"/>
          </p:cNvSpPr>
          <p:nvPr>
            <p:ph type="dt" sz="half" idx="10"/>
          </p:nvPr>
        </p:nvSpPr>
        <p:spPr/>
        <p:txBody>
          <a:bodyPr/>
          <a:lstStyle/>
          <a:p>
            <a:fld id="{DE607270-380E-4146-A58D-E92E88781E2F}" type="datetimeFigureOut">
              <a:rPr lang="en-US" smtClean="0"/>
              <a:t>11/6/2018</a:t>
            </a:fld>
            <a:endParaRPr lang="en-US" dirty="0"/>
          </a:p>
        </p:txBody>
      </p:sp>
      <p:sp>
        <p:nvSpPr>
          <p:cNvPr id="6" name="Footer Placeholder 5">
            <a:extLst>
              <a:ext uri="{FF2B5EF4-FFF2-40B4-BE49-F238E27FC236}">
                <a16:creationId xmlns:a16="http://schemas.microsoft.com/office/drawing/2014/main" id="{97E4CA3C-1987-4BF0-884C-2A202D43AF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FCF53B-8FD7-421B-BE8E-FDC6F636BB9A}"/>
              </a:ext>
            </a:extLst>
          </p:cNvPr>
          <p:cNvSpPr>
            <a:spLocks noGrp="1"/>
          </p:cNvSpPr>
          <p:nvPr>
            <p:ph type="sldNum" sz="quarter" idx="12"/>
          </p:nvPr>
        </p:nvSpPr>
        <p:spPr/>
        <p:txBody>
          <a:bodyPr/>
          <a:lstStyle/>
          <a:p>
            <a:fld id="{20A946F7-AEFA-4832-A611-97B95AEBA4A0}" type="slidenum">
              <a:rPr lang="en-US" smtClean="0"/>
              <a:t>‹#›</a:t>
            </a:fld>
            <a:endParaRPr lang="en-US" dirty="0"/>
          </a:p>
        </p:txBody>
      </p:sp>
    </p:spTree>
    <p:extLst>
      <p:ext uri="{BB962C8B-B14F-4D97-AF65-F5344CB8AC3E}">
        <p14:creationId xmlns:p14="http://schemas.microsoft.com/office/powerpoint/2010/main" val="3430326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17AE-E585-4F18-B699-10EF60D7C1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B8037C-92FC-4D33-BF53-A5078F9A06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C383D7-EDCD-431B-97FA-BF728432511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D44FA9-4116-49AB-B0AA-96851ED223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1596CE-CA95-403A-AEE4-7187CA1A057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915FC6-A06A-49AF-ACD0-06A0CF7A7D01}"/>
              </a:ext>
            </a:extLst>
          </p:cNvPr>
          <p:cNvSpPr>
            <a:spLocks noGrp="1"/>
          </p:cNvSpPr>
          <p:nvPr>
            <p:ph type="dt" sz="half" idx="10"/>
          </p:nvPr>
        </p:nvSpPr>
        <p:spPr/>
        <p:txBody>
          <a:bodyPr/>
          <a:lstStyle/>
          <a:p>
            <a:fld id="{DE607270-380E-4146-A58D-E92E88781E2F}" type="datetimeFigureOut">
              <a:rPr lang="en-US" smtClean="0"/>
              <a:t>11/6/2018</a:t>
            </a:fld>
            <a:endParaRPr lang="en-US" dirty="0"/>
          </a:p>
        </p:txBody>
      </p:sp>
      <p:sp>
        <p:nvSpPr>
          <p:cNvPr id="8" name="Footer Placeholder 7">
            <a:extLst>
              <a:ext uri="{FF2B5EF4-FFF2-40B4-BE49-F238E27FC236}">
                <a16:creationId xmlns:a16="http://schemas.microsoft.com/office/drawing/2014/main" id="{3E5D1C1A-7D5E-4290-90B8-0387043E16C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BDB7268-5C52-41B3-A038-FA9CF765101B}"/>
              </a:ext>
            </a:extLst>
          </p:cNvPr>
          <p:cNvSpPr>
            <a:spLocks noGrp="1"/>
          </p:cNvSpPr>
          <p:nvPr>
            <p:ph type="sldNum" sz="quarter" idx="12"/>
          </p:nvPr>
        </p:nvSpPr>
        <p:spPr/>
        <p:txBody>
          <a:bodyPr/>
          <a:lstStyle/>
          <a:p>
            <a:fld id="{20A946F7-AEFA-4832-A611-97B95AEBA4A0}" type="slidenum">
              <a:rPr lang="en-US" smtClean="0"/>
              <a:t>‹#›</a:t>
            </a:fld>
            <a:endParaRPr lang="en-US" dirty="0"/>
          </a:p>
        </p:txBody>
      </p:sp>
    </p:spTree>
    <p:extLst>
      <p:ext uri="{BB962C8B-B14F-4D97-AF65-F5344CB8AC3E}">
        <p14:creationId xmlns:p14="http://schemas.microsoft.com/office/powerpoint/2010/main" val="271248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F0BC-2AD9-4AD5-8B99-A1E484E0B3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725977-6AC3-4292-9D85-8F72C3BB54E8}"/>
              </a:ext>
            </a:extLst>
          </p:cNvPr>
          <p:cNvSpPr>
            <a:spLocks noGrp="1"/>
          </p:cNvSpPr>
          <p:nvPr>
            <p:ph type="dt" sz="half" idx="10"/>
          </p:nvPr>
        </p:nvSpPr>
        <p:spPr/>
        <p:txBody>
          <a:bodyPr/>
          <a:lstStyle/>
          <a:p>
            <a:fld id="{DE607270-380E-4146-A58D-E92E88781E2F}" type="datetimeFigureOut">
              <a:rPr lang="en-US" smtClean="0"/>
              <a:t>11/6/2018</a:t>
            </a:fld>
            <a:endParaRPr lang="en-US" dirty="0"/>
          </a:p>
        </p:txBody>
      </p:sp>
      <p:sp>
        <p:nvSpPr>
          <p:cNvPr id="4" name="Footer Placeholder 3">
            <a:extLst>
              <a:ext uri="{FF2B5EF4-FFF2-40B4-BE49-F238E27FC236}">
                <a16:creationId xmlns:a16="http://schemas.microsoft.com/office/drawing/2014/main" id="{DB542668-7A42-4D17-BA56-7BA4264BFF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3FE39CD-2229-4847-A833-DA1BC27C7CED}"/>
              </a:ext>
            </a:extLst>
          </p:cNvPr>
          <p:cNvSpPr>
            <a:spLocks noGrp="1"/>
          </p:cNvSpPr>
          <p:nvPr>
            <p:ph type="sldNum" sz="quarter" idx="12"/>
          </p:nvPr>
        </p:nvSpPr>
        <p:spPr/>
        <p:txBody>
          <a:bodyPr/>
          <a:lstStyle/>
          <a:p>
            <a:fld id="{20A946F7-AEFA-4832-A611-97B95AEBA4A0}" type="slidenum">
              <a:rPr lang="en-US" smtClean="0"/>
              <a:t>‹#›</a:t>
            </a:fld>
            <a:endParaRPr lang="en-US" dirty="0"/>
          </a:p>
        </p:txBody>
      </p:sp>
    </p:spTree>
    <p:extLst>
      <p:ext uri="{BB962C8B-B14F-4D97-AF65-F5344CB8AC3E}">
        <p14:creationId xmlns:p14="http://schemas.microsoft.com/office/powerpoint/2010/main" val="42507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6E670-E08B-4054-B5E6-B326328A1BF2}"/>
              </a:ext>
            </a:extLst>
          </p:cNvPr>
          <p:cNvSpPr>
            <a:spLocks noGrp="1"/>
          </p:cNvSpPr>
          <p:nvPr>
            <p:ph type="dt" sz="half" idx="10"/>
          </p:nvPr>
        </p:nvSpPr>
        <p:spPr/>
        <p:txBody>
          <a:bodyPr/>
          <a:lstStyle/>
          <a:p>
            <a:fld id="{DE607270-380E-4146-A58D-E92E88781E2F}" type="datetimeFigureOut">
              <a:rPr lang="en-US" smtClean="0"/>
              <a:t>11/6/2018</a:t>
            </a:fld>
            <a:endParaRPr lang="en-US" dirty="0"/>
          </a:p>
        </p:txBody>
      </p:sp>
      <p:sp>
        <p:nvSpPr>
          <p:cNvPr id="3" name="Footer Placeholder 2">
            <a:extLst>
              <a:ext uri="{FF2B5EF4-FFF2-40B4-BE49-F238E27FC236}">
                <a16:creationId xmlns:a16="http://schemas.microsoft.com/office/drawing/2014/main" id="{3E430725-CDB7-4DC3-8D53-52D59FD8710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355A8FE-3BB4-47C3-89E3-E299EAA1CC7B}"/>
              </a:ext>
            </a:extLst>
          </p:cNvPr>
          <p:cNvSpPr>
            <a:spLocks noGrp="1"/>
          </p:cNvSpPr>
          <p:nvPr>
            <p:ph type="sldNum" sz="quarter" idx="12"/>
          </p:nvPr>
        </p:nvSpPr>
        <p:spPr/>
        <p:txBody>
          <a:bodyPr/>
          <a:lstStyle/>
          <a:p>
            <a:fld id="{20A946F7-AEFA-4832-A611-97B95AEBA4A0}" type="slidenum">
              <a:rPr lang="en-US" smtClean="0"/>
              <a:t>‹#›</a:t>
            </a:fld>
            <a:endParaRPr lang="en-US" dirty="0"/>
          </a:p>
        </p:txBody>
      </p:sp>
    </p:spTree>
    <p:extLst>
      <p:ext uri="{BB962C8B-B14F-4D97-AF65-F5344CB8AC3E}">
        <p14:creationId xmlns:p14="http://schemas.microsoft.com/office/powerpoint/2010/main" val="981673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BC6E-5969-49D1-91A8-1CE00C7479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22865C-B9EC-4C6A-A3CA-AB2B328213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2F9D36-AE43-42D3-9352-9528C35E6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D224AF-4B94-446B-B48F-724778FBF692}"/>
              </a:ext>
            </a:extLst>
          </p:cNvPr>
          <p:cNvSpPr>
            <a:spLocks noGrp="1"/>
          </p:cNvSpPr>
          <p:nvPr>
            <p:ph type="dt" sz="half" idx="10"/>
          </p:nvPr>
        </p:nvSpPr>
        <p:spPr/>
        <p:txBody>
          <a:bodyPr/>
          <a:lstStyle/>
          <a:p>
            <a:fld id="{DE607270-380E-4146-A58D-E92E88781E2F}" type="datetimeFigureOut">
              <a:rPr lang="en-US" smtClean="0"/>
              <a:t>11/6/2018</a:t>
            </a:fld>
            <a:endParaRPr lang="en-US" dirty="0"/>
          </a:p>
        </p:txBody>
      </p:sp>
      <p:sp>
        <p:nvSpPr>
          <p:cNvPr id="6" name="Footer Placeholder 5">
            <a:extLst>
              <a:ext uri="{FF2B5EF4-FFF2-40B4-BE49-F238E27FC236}">
                <a16:creationId xmlns:a16="http://schemas.microsoft.com/office/drawing/2014/main" id="{5BCE21B5-BB7D-45EC-984E-9935C82E7E2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1FAA2E-749D-467D-A989-30345C771B2C}"/>
              </a:ext>
            </a:extLst>
          </p:cNvPr>
          <p:cNvSpPr>
            <a:spLocks noGrp="1"/>
          </p:cNvSpPr>
          <p:nvPr>
            <p:ph type="sldNum" sz="quarter" idx="12"/>
          </p:nvPr>
        </p:nvSpPr>
        <p:spPr/>
        <p:txBody>
          <a:bodyPr/>
          <a:lstStyle/>
          <a:p>
            <a:fld id="{20A946F7-AEFA-4832-A611-97B95AEBA4A0}" type="slidenum">
              <a:rPr lang="en-US" smtClean="0"/>
              <a:t>‹#›</a:t>
            </a:fld>
            <a:endParaRPr lang="en-US" dirty="0"/>
          </a:p>
        </p:txBody>
      </p:sp>
    </p:spTree>
    <p:extLst>
      <p:ext uri="{BB962C8B-B14F-4D97-AF65-F5344CB8AC3E}">
        <p14:creationId xmlns:p14="http://schemas.microsoft.com/office/powerpoint/2010/main" val="546209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9F84-4FF5-4CC2-A7E3-9E70E6C848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EC9C80-F0FB-4174-B1C8-E814AF51EB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8DB146E-16D6-457E-B3A0-8E47F33029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F328F3-5EA2-47CB-B3F1-50D3A7B55852}"/>
              </a:ext>
            </a:extLst>
          </p:cNvPr>
          <p:cNvSpPr>
            <a:spLocks noGrp="1"/>
          </p:cNvSpPr>
          <p:nvPr>
            <p:ph type="dt" sz="half" idx="10"/>
          </p:nvPr>
        </p:nvSpPr>
        <p:spPr/>
        <p:txBody>
          <a:bodyPr/>
          <a:lstStyle/>
          <a:p>
            <a:fld id="{DE607270-380E-4146-A58D-E92E88781E2F}" type="datetimeFigureOut">
              <a:rPr lang="en-US" smtClean="0"/>
              <a:t>11/6/2018</a:t>
            </a:fld>
            <a:endParaRPr lang="en-US" dirty="0"/>
          </a:p>
        </p:txBody>
      </p:sp>
      <p:sp>
        <p:nvSpPr>
          <p:cNvPr id="6" name="Footer Placeholder 5">
            <a:extLst>
              <a:ext uri="{FF2B5EF4-FFF2-40B4-BE49-F238E27FC236}">
                <a16:creationId xmlns:a16="http://schemas.microsoft.com/office/drawing/2014/main" id="{683D5A2C-C880-4297-B353-F054491D95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F9D876-46C8-42A6-B1BC-AD8E53DCA685}"/>
              </a:ext>
            </a:extLst>
          </p:cNvPr>
          <p:cNvSpPr>
            <a:spLocks noGrp="1"/>
          </p:cNvSpPr>
          <p:nvPr>
            <p:ph type="sldNum" sz="quarter" idx="12"/>
          </p:nvPr>
        </p:nvSpPr>
        <p:spPr/>
        <p:txBody>
          <a:bodyPr/>
          <a:lstStyle/>
          <a:p>
            <a:fld id="{20A946F7-AEFA-4832-A611-97B95AEBA4A0}" type="slidenum">
              <a:rPr lang="en-US" smtClean="0"/>
              <a:t>‹#›</a:t>
            </a:fld>
            <a:endParaRPr lang="en-US" dirty="0"/>
          </a:p>
        </p:txBody>
      </p:sp>
    </p:spTree>
    <p:extLst>
      <p:ext uri="{BB962C8B-B14F-4D97-AF65-F5344CB8AC3E}">
        <p14:creationId xmlns:p14="http://schemas.microsoft.com/office/powerpoint/2010/main" val="100741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5B6EB4-3138-4EE2-B624-38ED258C47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E09120-34B9-48FF-A9B2-76821476F6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87EDE-4AB7-42D7-AA0C-D994F74A4F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607270-380E-4146-A58D-E92E88781E2F}" type="datetimeFigureOut">
              <a:rPr lang="en-US" smtClean="0"/>
              <a:t>11/6/2018</a:t>
            </a:fld>
            <a:endParaRPr lang="en-US" dirty="0"/>
          </a:p>
        </p:txBody>
      </p:sp>
      <p:sp>
        <p:nvSpPr>
          <p:cNvPr id="5" name="Footer Placeholder 4">
            <a:extLst>
              <a:ext uri="{FF2B5EF4-FFF2-40B4-BE49-F238E27FC236}">
                <a16:creationId xmlns:a16="http://schemas.microsoft.com/office/drawing/2014/main" id="{7B49978D-714D-4964-8DB7-BC4F8D9F85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DE8C3E0-F5A4-445E-9D59-5DF42CEAD9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946F7-AEFA-4832-A611-97B95AEBA4A0}" type="slidenum">
              <a:rPr lang="en-US" smtClean="0"/>
              <a:t>‹#›</a:t>
            </a:fld>
            <a:endParaRPr lang="en-US" dirty="0"/>
          </a:p>
        </p:txBody>
      </p:sp>
    </p:spTree>
    <p:extLst>
      <p:ext uri="{BB962C8B-B14F-4D97-AF65-F5344CB8AC3E}">
        <p14:creationId xmlns:p14="http://schemas.microsoft.com/office/powerpoint/2010/main" val="3899747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5.xml"/><Relationship Id="rId6" Type="http://schemas.openxmlformats.org/officeDocument/2006/relationships/image" Target="../media/image35.jp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6.xml"/><Relationship Id="rId5" Type="http://schemas.openxmlformats.org/officeDocument/2006/relationships/image" Target="../media/image37.jpg"/><Relationship Id="rId4" Type="http://schemas.openxmlformats.org/officeDocument/2006/relationships/image" Target="../media/image36.jp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38.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xceljet.net/excel-functions/excel-text-function"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s://public.tableau.com/profile/arundhathi.patil#!/vizhome/AnalysisonH1Bvisaapplications/Story2"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4D6F2-C658-4AB0-959F-2B45E402AEC0}"/>
              </a:ext>
            </a:extLst>
          </p:cNvPr>
          <p:cNvSpPr>
            <a:spLocks noGrp="1"/>
          </p:cNvSpPr>
          <p:nvPr>
            <p:ph type="ctrTitle"/>
          </p:nvPr>
        </p:nvSpPr>
        <p:spPr>
          <a:xfrm>
            <a:off x="4387349" y="1200152"/>
            <a:ext cx="7452226" cy="4552948"/>
          </a:xfrm>
          <a:effectLst/>
          <a:scene3d>
            <a:camera prst="orthographicFront"/>
            <a:lightRig rig="threePt" dir="t"/>
          </a:scene3d>
          <a:sp3d prstMaterial="metal"/>
        </p:spPr>
        <p:txBody>
          <a:bodyPr anchor="ctr">
            <a:normAutofit/>
          </a:bodyPr>
          <a:lstStyle/>
          <a:p>
            <a:pPr>
              <a:spcBef>
                <a:spcPts val="1000"/>
              </a:spcBef>
            </a:pPr>
            <a:r>
              <a:rPr lang="en-US" sz="7200" b="1" dirty="0">
                <a:latin typeface="Maiandra GD" panose="020E0502030308020204" pitchFamily="34" charset="0"/>
                <a:ea typeface="+mn-ea"/>
                <a:cs typeface="+mn-cs"/>
              </a:rPr>
              <a:t>Predictive Analysis on H1B Data using SAS Miner</a:t>
            </a:r>
          </a:p>
        </p:txBody>
      </p:sp>
      <p:sp>
        <p:nvSpPr>
          <p:cNvPr id="3" name="Subtitle 2">
            <a:extLst>
              <a:ext uri="{FF2B5EF4-FFF2-40B4-BE49-F238E27FC236}">
                <a16:creationId xmlns:a16="http://schemas.microsoft.com/office/drawing/2014/main" id="{0763C04A-7B42-4F6F-B116-8C3AF6CA0FDF}"/>
              </a:ext>
            </a:extLst>
          </p:cNvPr>
          <p:cNvSpPr>
            <a:spLocks noGrp="1"/>
          </p:cNvSpPr>
          <p:nvPr>
            <p:ph type="subTitle" idx="1"/>
          </p:nvPr>
        </p:nvSpPr>
        <p:spPr>
          <a:xfrm>
            <a:off x="849963" y="1200152"/>
            <a:ext cx="2816535" cy="4457696"/>
          </a:xfrm>
        </p:spPr>
        <p:txBody>
          <a:bodyPr anchor="ctr">
            <a:normAutofit/>
          </a:bodyPr>
          <a:lstStyle/>
          <a:p>
            <a:pPr algn="l"/>
            <a:r>
              <a:rPr lang="en-US" b="1" dirty="0">
                <a:latin typeface="Maiandra GD" panose="020E0502030308020204" pitchFamily="34" charset="0"/>
                <a:cs typeface="Times New Roman" panose="02020603050405020304" pitchFamily="18" charset="0"/>
              </a:rPr>
              <a:t>Arundhati Patil</a:t>
            </a:r>
          </a:p>
          <a:p>
            <a:pPr algn="l"/>
            <a:r>
              <a:rPr lang="en-US" b="1" dirty="0">
                <a:latin typeface="Maiandra GD" panose="020E0502030308020204" pitchFamily="34" charset="0"/>
                <a:cs typeface="Times New Roman" panose="02020603050405020304" pitchFamily="18" charset="0"/>
              </a:rPr>
              <a:t>Palak Tater</a:t>
            </a:r>
          </a:p>
          <a:p>
            <a:pPr algn="l"/>
            <a:r>
              <a:rPr lang="en-US" b="1" dirty="0">
                <a:latin typeface="Maiandra GD" panose="020E0502030308020204" pitchFamily="34" charset="0"/>
                <a:cs typeface="Times New Roman" panose="02020603050405020304" pitchFamily="18" charset="0"/>
              </a:rPr>
              <a:t>Shruti Sridharan</a:t>
            </a:r>
          </a:p>
          <a:p>
            <a:pPr algn="l"/>
            <a:r>
              <a:rPr lang="en-US" b="1" dirty="0">
                <a:latin typeface="Maiandra GD" panose="020E0502030308020204" pitchFamily="34" charset="0"/>
                <a:cs typeface="Times New Roman" panose="02020603050405020304" pitchFamily="18" charset="0"/>
              </a:rPr>
              <a:t>Varsha Sharma</a:t>
            </a:r>
          </a:p>
          <a:p>
            <a:pPr algn="l"/>
            <a:endParaRPr lang="en-US" b="1" dirty="0">
              <a:latin typeface="Maiandra GD" panose="020E050203030802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712D3E8F-5E2E-4DB0-80D8-2BF64F319A64}"/>
              </a:ext>
            </a:extLst>
          </p:cNvPr>
          <p:cNvSpPr/>
          <p:nvPr/>
        </p:nvSpPr>
        <p:spPr>
          <a:xfrm>
            <a:off x="5819318" y="6073258"/>
            <a:ext cx="6372662"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https://public.enigma.com/spotlight/newsworthy/h1-b-visa-applications</a:t>
            </a:r>
          </a:p>
        </p:txBody>
      </p:sp>
    </p:spTree>
    <p:extLst>
      <p:ext uri="{BB962C8B-B14F-4D97-AF65-F5344CB8AC3E}">
        <p14:creationId xmlns:p14="http://schemas.microsoft.com/office/powerpoint/2010/main" val="3127308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pic>
        <p:nvPicPr>
          <p:cNvPr id="12" name="Picture 11" descr="A screenshot of a cell phone&#10;&#10;Description generated with very high confidence">
            <a:extLst>
              <a:ext uri="{FF2B5EF4-FFF2-40B4-BE49-F238E27FC236}">
                <a16:creationId xmlns:a16="http://schemas.microsoft.com/office/drawing/2014/main" id="{78D4AD28-22F7-4D5B-8558-85E0264F1B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517" y="537104"/>
            <a:ext cx="10755226" cy="4658375"/>
          </a:xfrm>
          <a:prstGeom prst="rect">
            <a:avLst/>
          </a:prstGeom>
        </p:spPr>
      </p:pic>
      <p:sp>
        <p:nvSpPr>
          <p:cNvPr id="13" name="Rectangle: Rounded Corners 12">
            <a:extLst>
              <a:ext uri="{FF2B5EF4-FFF2-40B4-BE49-F238E27FC236}">
                <a16:creationId xmlns:a16="http://schemas.microsoft.com/office/drawing/2014/main" id="{C273A232-1D20-42AD-8BDF-2DA6D17FC628}"/>
              </a:ext>
            </a:extLst>
          </p:cNvPr>
          <p:cNvSpPr/>
          <p:nvPr/>
        </p:nvSpPr>
        <p:spPr>
          <a:xfrm>
            <a:off x="3011156" y="5398939"/>
            <a:ext cx="5710814" cy="1169377"/>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aiandra GD" panose="020E0502030308020204" pitchFamily="34" charset="0"/>
              </a:rPr>
              <a:t>These are the Job titles that have the maximum number of H1B applications certified in Descending order.</a:t>
            </a:r>
            <a:endParaRPr lang="en-US" dirty="0"/>
          </a:p>
        </p:txBody>
      </p:sp>
    </p:spTree>
    <p:extLst>
      <p:ext uri="{BB962C8B-B14F-4D97-AF65-F5344CB8AC3E}">
        <p14:creationId xmlns:p14="http://schemas.microsoft.com/office/powerpoint/2010/main" val="2978698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64E79D5-759A-4F65-AB12-FB2551F12243}"/>
              </a:ext>
            </a:extLst>
          </p:cNvPr>
          <p:cNvSpPr/>
          <p:nvPr/>
        </p:nvSpPr>
        <p:spPr>
          <a:xfrm>
            <a:off x="2050056" y="207240"/>
            <a:ext cx="8053808" cy="830997"/>
          </a:xfrm>
          <a:prstGeom prst="rect">
            <a:avLst/>
          </a:prstGeom>
        </p:spPr>
        <p:txBody>
          <a:bodyPr wrap="none">
            <a:spAutoFit/>
          </a:bodyPr>
          <a:lstStyle/>
          <a:p>
            <a:r>
              <a:rPr lang="en-US" sz="4800" b="1" dirty="0">
                <a:latin typeface="Maiandra GD" panose="020E0502030308020204" pitchFamily="34" charset="0"/>
                <a:cs typeface="Times New Roman" panose="02020603050405020304" pitchFamily="18" charset="0"/>
              </a:rPr>
              <a:t>Project Diagram in SAS </a:t>
            </a:r>
            <a:r>
              <a:rPr lang="en-US" sz="4800" b="1" dirty="0">
                <a:latin typeface="Maiandra GD" panose="020E0502030308020204" pitchFamily="34" charset="0"/>
              </a:rPr>
              <a:t>Miner</a:t>
            </a:r>
          </a:p>
        </p:txBody>
      </p:sp>
      <p:sp>
        <p:nvSpPr>
          <p:cNvPr id="5" name="Rectangle 4">
            <a:extLst>
              <a:ext uri="{FF2B5EF4-FFF2-40B4-BE49-F238E27FC236}">
                <a16:creationId xmlns:a16="http://schemas.microsoft.com/office/drawing/2014/main" id="{BC76D6A1-6737-42B3-A086-83DAD83B312E}"/>
              </a:ext>
            </a:extLst>
          </p:cNvPr>
          <p:cNvSpPr/>
          <p:nvPr/>
        </p:nvSpPr>
        <p:spPr>
          <a:xfrm>
            <a:off x="1040523" y="1245475"/>
            <a:ext cx="10799379" cy="707886"/>
          </a:xfrm>
          <a:prstGeom prst="rect">
            <a:avLst/>
          </a:prstGeom>
        </p:spPr>
        <p:txBody>
          <a:bodyPr wrap="square">
            <a:spAutoFit/>
          </a:bodyPr>
          <a:lstStyle/>
          <a:p>
            <a:r>
              <a:rPr lang="en-US" sz="2000" b="1" dirty="0">
                <a:latin typeface="Maiandra GD" panose="020E0502030308020204" pitchFamily="34" charset="0"/>
                <a:cs typeface="Times New Roman" panose="02020603050405020304" pitchFamily="18" charset="0"/>
              </a:rPr>
              <a:t>In our predictive analysis we use SEMMA steps of SAS EM i.e. Sample, Explore, Modify, Model and Assess</a:t>
            </a:r>
          </a:p>
        </p:txBody>
      </p:sp>
      <p:pic>
        <p:nvPicPr>
          <p:cNvPr id="10" name="Picture 9" descr="A picture containing screenshot&#10;&#10;Description generated with very high confidence">
            <a:extLst>
              <a:ext uri="{FF2B5EF4-FFF2-40B4-BE49-F238E27FC236}">
                <a16:creationId xmlns:a16="http://schemas.microsoft.com/office/drawing/2014/main" id="{AAE5E58E-E3F3-4530-8EC6-D8B7FBF64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56" y="2310888"/>
            <a:ext cx="11636539" cy="3301637"/>
          </a:xfrm>
          <a:prstGeom prst="rect">
            <a:avLst/>
          </a:prstGeom>
        </p:spPr>
      </p:pic>
    </p:spTree>
    <p:extLst>
      <p:ext uri="{BB962C8B-B14F-4D97-AF65-F5344CB8AC3E}">
        <p14:creationId xmlns:p14="http://schemas.microsoft.com/office/powerpoint/2010/main" val="38453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3997B2-0F2C-4EAE-8472-5A2A5515A34D}"/>
              </a:ext>
            </a:extLst>
          </p:cNvPr>
          <p:cNvSpPr/>
          <p:nvPr/>
        </p:nvSpPr>
        <p:spPr>
          <a:xfrm>
            <a:off x="1058726" y="467341"/>
            <a:ext cx="2544479" cy="584775"/>
          </a:xfrm>
          <a:prstGeom prst="rect">
            <a:avLst/>
          </a:prstGeom>
        </p:spPr>
        <p:txBody>
          <a:bodyPr wrap="none">
            <a:spAutoFit/>
          </a:bodyPr>
          <a:lstStyle/>
          <a:p>
            <a:r>
              <a:rPr lang="en-US" sz="3200" b="1" dirty="0">
                <a:latin typeface="Maiandra GD" panose="020E0502030308020204" pitchFamily="34" charset="0"/>
              </a:rPr>
              <a:t>Decision Tree</a:t>
            </a:r>
          </a:p>
        </p:txBody>
      </p:sp>
      <p:sp>
        <p:nvSpPr>
          <p:cNvPr id="7" name="Rectangle 6">
            <a:extLst>
              <a:ext uri="{FF2B5EF4-FFF2-40B4-BE49-F238E27FC236}">
                <a16:creationId xmlns:a16="http://schemas.microsoft.com/office/drawing/2014/main" id="{EDC5E12F-FB51-4D2B-AE76-5985D8B55EA0}"/>
              </a:ext>
            </a:extLst>
          </p:cNvPr>
          <p:cNvSpPr/>
          <p:nvPr/>
        </p:nvSpPr>
        <p:spPr>
          <a:xfrm>
            <a:off x="793531" y="1028121"/>
            <a:ext cx="5843752" cy="1592359"/>
          </a:xfrm>
          <a:prstGeom prst="rect">
            <a:avLst/>
          </a:prstGeom>
        </p:spPr>
        <p:txBody>
          <a:bodyPr wrap="square">
            <a:spAutoFit/>
          </a:bodyPr>
          <a:lstStyle/>
          <a:p>
            <a:pPr marL="285750" marR="0">
              <a:lnSpc>
                <a:spcPct val="107000"/>
              </a:lnSpc>
              <a:spcBef>
                <a:spcPts val="0"/>
              </a:spcBef>
              <a:spcAft>
                <a:spcPts val="0"/>
              </a:spcAft>
            </a:pPr>
            <a:r>
              <a:rPr lang="en-US" sz="2000" b="1" dirty="0">
                <a:effectLst/>
                <a:latin typeface="Maiandra GD" panose="020E0502030308020204" pitchFamily="34" charset="0"/>
                <a:ea typeface="Calibri" panose="020F0502020204030204" pitchFamily="34" charset="0"/>
                <a:cs typeface="Times New Roman" panose="02020603050405020304" pitchFamily="18" charset="0"/>
              </a:rPr>
              <a:t>Decision tree run result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a:lnSpc>
                <a:spcPct val="107000"/>
              </a:lnSpc>
              <a:spcBef>
                <a:spcPts val="0"/>
              </a:spcBef>
              <a:spcAft>
                <a:spcPts val="0"/>
              </a:spcAft>
            </a:pPr>
            <a:r>
              <a:rPr lang="en-US" spc="-5" dirty="0">
                <a:latin typeface="Georgia" panose="02040502050405020303"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285750">
              <a:lnSpc>
                <a:spcPct val="107000"/>
              </a:lnSpc>
              <a:spcBef>
                <a:spcPts val="0"/>
              </a:spcBef>
              <a:spcAft>
                <a:spcPts val="800"/>
              </a:spcAft>
              <a:buFont typeface="Arial" panose="020B0604020202020204" pitchFamily="34" charset="0"/>
              <a:buChar char="•"/>
            </a:pPr>
            <a:r>
              <a:rPr lang="en-US" b="1" spc="-5" dirty="0">
                <a:latin typeface="Maiandra GD" panose="020E0502030308020204" pitchFamily="34" charset="0"/>
                <a:ea typeface="Calibri" panose="020F0502020204030204" pitchFamily="34" charset="0"/>
                <a:cs typeface="Times New Roman" panose="02020603050405020304" pitchFamily="18" charset="0"/>
              </a:rPr>
              <a:t>Fit Statistics shows that the misclassification rate for training and validation dataset is 0.160 and 0.170, respectively</a:t>
            </a:r>
            <a:r>
              <a:rPr lang="en-US" b="1" spc="-5" dirty="0">
                <a:latin typeface="Georgia" panose="02040502050405020303" pitchFamily="18" charset="0"/>
                <a:ea typeface="Calibri" panose="020F0502020204030204" pitchFamily="34" charset="0"/>
                <a:cs typeface="Times New Roman" panose="02020603050405020304" pitchFamily="18" charset="0"/>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0AF7F6E1-0AF7-4B0A-9E03-228F142C8678}"/>
              </a:ext>
            </a:extLst>
          </p:cNvPr>
          <p:cNvPicPr/>
          <p:nvPr/>
        </p:nvPicPr>
        <p:blipFill>
          <a:blip r:embed="rId3" cstate="print"/>
          <a:srcRect/>
          <a:stretch>
            <a:fillRect/>
          </a:stretch>
        </p:blipFill>
        <p:spPr bwMode="auto">
          <a:xfrm>
            <a:off x="6510502" y="1173113"/>
            <a:ext cx="5376698" cy="1349376"/>
          </a:xfrm>
          <a:prstGeom prst="rect">
            <a:avLst/>
          </a:prstGeom>
          <a:noFill/>
          <a:ln w="9525">
            <a:noFill/>
            <a:miter lim="800000"/>
            <a:headEnd/>
            <a:tailEnd/>
          </a:ln>
        </p:spPr>
      </p:pic>
      <p:sp>
        <p:nvSpPr>
          <p:cNvPr id="9" name="Rectangle 8">
            <a:extLst>
              <a:ext uri="{FF2B5EF4-FFF2-40B4-BE49-F238E27FC236}">
                <a16:creationId xmlns:a16="http://schemas.microsoft.com/office/drawing/2014/main" id="{9B6F588A-315B-4852-8181-A1FDF3560D7F}"/>
              </a:ext>
            </a:extLst>
          </p:cNvPr>
          <p:cNvSpPr/>
          <p:nvPr/>
        </p:nvSpPr>
        <p:spPr>
          <a:xfrm>
            <a:off x="793531" y="2720718"/>
            <a:ext cx="5544207" cy="1855764"/>
          </a:xfrm>
          <a:prstGeom prst="rect">
            <a:avLst/>
          </a:prstGeom>
        </p:spPr>
        <p:txBody>
          <a:bodyPr wrap="square">
            <a:spAutoFit/>
          </a:bodyPr>
          <a:lstStyle/>
          <a:p>
            <a:pPr marL="571500" marR="0" indent="-285750">
              <a:lnSpc>
                <a:spcPct val="107000"/>
              </a:lnSpc>
              <a:spcBef>
                <a:spcPts val="0"/>
              </a:spcBef>
              <a:spcAft>
                <a:spcPts val="800"/>
              </a:spcAft>
              <a:buFont typeface="Arial" panose="020B0604020202020204" pitchFamily="34" charset="0"/>
              <a:buChar char="•"/>
            </a:pPr>
            <a:r>
              <a:rPr lang="en-US" b="1" spc="-5" dirty="0">
                <a:latin typeface="Maiandra GD" panose="020E0502030308020204" pitchFamily="34" charset="0"/>
                <a:ea typeface="Calibri" panose="020F0502020204030204" pitchFamily="34" charset="0"/>
                <a:cs typeface="Times New Roman" panose="02020603050405020304" pitchFamily="18" charset="0"/>
              </a:rPr>
              <a:t>Misclassification Rate is inversely proportional to number of leaves. As number of leaves increases, misclassification rate decreases. Subtree assessment plot shows that if number of leaves are between 20 and 40, we will get lowest misclassification rate</a:t>
            </a:r>
            <a:r>
              <a:rPr lang="en-US" spc="-5" dirty="0">
                <a:latin typeface="Georgia" panose="02040502050405020303"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C5DE9CE7-C70C-406A-AF0A-720FD1F1D38D}"/>
              </a:ext>
            </a:extLst>
          </p:cNvPr>
          <p:cNvPicPr/>
          <p:nvPr/>
        </p:nvPicPr>
        <p:blipFill>
          <a:blip r:embed="rId4" cstate="print"/>
          <a:srcRect/>
          <a:stretch>
            <a:fillRect/>
          </a:stretch>
        </p:blipFill>
        <p:spPr bwMode="auto">
          <a:xfrm>
            <a:off x="6510502" y="2720718"/>
            <a:ext cx="3649980" cy="1797050"/>
          </a:xfrm>
          <a:prstGeom prst="rect">
            <a:avLst/>
          </a:prstGeom>
          <a:noFill/>
          <a:ln w="9525">
            <a:noFill/>
            <a:miter lim="800000"/>
            <a:headEnd/>
            <a:tailEnd/>
          </a:ln>
        </p:spPr>
      </p:pic>
      <p:sp>
        <p:nvSpPr>
          <p:cNvPr id="12" name="Rectangle 11">
            <a:extLst>
              <a:ext uri="{FF2B5EF4-FFF2-40B4-BE49-F238E27FC236}">
                <a16:creationId xmlns:a16="http://schemas.microsoft.com/office/drawing/2014/main" id="{6E75B9B2-5614-4181-AB67-FF47494DE9D3}"/>
              </a:ext>
            </a:extLst>
          </p:cNvPr>
          <p:cNvSpPr/>
          <p:nvPr/>
        </p:nvSpPr>
        <p:spPr>
          <a:xfrm>
            <a:off x="793531" y="4774711"/>
            <a:ext cx="5716971" cy="1587550"/>
          </a:xfrm>
          <a:prstGeom prst="rect">
            <a:avLst/>
          </a:prstGeom>
        </p:spPr>
        <p:txBody>
          <a:bodyPr wrap="square">
            <a:spAutoFit/>
          </a:bodyPr>
          <a:lstStyle/>
          <a:p>
            <a:pPr marL="285750" marR="0">
              <a:lnSpc>
                <a:spcPct val="107000"/>
              </a:lnSpc>
              <a:spcBef>
                <a:spcPts val="0"/>
              </a:spcBef>
              <a:spcAft>
                <a:spcPts val="0"/>
              </a:spcAft>
            </a:pPr>
            <a:r>
              <a:rPr lang="en-US" sz="2000" b="1" dirty="0">
                <a:effectLst/>
                <a:latin typeface="Maiandra GD" panose="020E0502030308020204" pitchFamily="34" charset="0"/>
                <a:ea typeface="Calibri" panose="020F0502020204030204" pitchFamily="34" charset="0"/>
                <a:cs typeface="Times New Roman" panose="02020603050405020304" pitchFamily="18" charset="0"/>
              </a:rPr>
              <a:t>Confusion Matrix </a:t>
            </a:r>
            <a:endParaRPr lang="en-US" sz="2000" dirty="0">
              <a:effectLst/>
              <a:latin typeface="Maiandra GD" panose="020E0502030308020204" pitchFamily="34" charset="0"/>
              <a:ea typeface="Calibri" panose="020F0502020204030204" pitchFamily="34" charset="0"/>
              <a:cs typeface="Times New Roman" panose="02020603050405020304" pitchFamily="18" charset="0"/>
            </a:endParaRPr>
          </a:p>
          <a:p>
            <a:pPr marL="571500" marR="0" indent="-285750">
              <a:lnSpc>
                <a:spcPct val="107000"/>
              </a:lnSpc>
              <a:spcBef>
                <a:spcPts val="0"/>
              </a:spcBef>
              <a:spcAft>
                <a:spcPts val="800"/>
              </a:spcAft>
              <a:buFont typeface="Arial" panose="020B0604020202020204" pitchFamily="34" charset="0"/>
              <a:buChar char="•"/>
            </a:pPr>
            <a:r>
              <a:rPr lang="en-US" b="1" spc="-5" dirty="0">
                <a:latin typeface="Maiandra GD" panose="020E0502030308020204" pitchFamily="34" charset="0"/>
                <a:ea typeface="Calibri" panose="020F0502020204030204" pitchFamily="34" charset="0"/>
                <a:cs typeface="Times New Roman" panose="02020603050405020304" pitchFamily="18" charset="0"/>
              </a:rPr>
              <a:t>As number of Denied cases are low compared to number of Registered cases; confusion matrix result will provide better picture of prediction analysis.</a:t>
            </a:r>
            <a:endParaRPr lang="en-US" sz="2000" b="1" dirty="0">
              <a:effectLst/>
              <a:latin typeface="Maiandra GD" panose="020E050203030802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47EF45C1-2F38-45BB-BC27-E71DF7F2827A}"/>
              </a:ext>
            </a:extLst>
          </p:cNvPr>
          <p:cNvPicPr/>
          <p:nvPr/>
        </p:nvPicPr>
        <p:blipFill>
          <a:blip r:embed="rId5" cstate="print"/>
          <a:srcRect/>
          <a:stretch>
            <a:fillRect/>
          </a:stretch>
        </p:blipFill>
        <p:spPr bwMode="auto">
          <a:xfrm>
            <a:off x="6510502" y="4818429"/>
            <a:ext cx="4133850" cy="1732915"/>
          </a:xfrm>
          <a:prstGeom prst="rect">
            <a:avLst/>
          </a:prstGeom>
          <a:noFill/>
          <a:ln w="9525">
            <a:noFill/>
            <a:miter lim="800000"/>
            <a:headEnd/>
            <a:tailEnd/>
          </a:ln>
        </p:spPr>
      </p:pic>
    </p:spTree>
    <p:extLst>
      <p:ext uri="{BB962C8B-B14F-4D97-AF65-F5344CB8AC3E}">
        <p14:creationId xmlns:p14="http://schemas.microsoft.com/office/powerpoint/2010/main" val="2183962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440219-06E0-445C-B4DF-B58C8B213957}"/>
              </a:ext>
            </a:extLst>
          </p:cNvPr>
          <p:cNvSpPr/>
          <p:nvPr/>
        </p:nvSpPr>
        <p:spPr>
          <a:xfrm>
            <a:off x="816533" y="415206"/>
            <a:ext cx="6096000" cy="1846275"/>
          </a:xfrm>
          <a:prstGeom prst="rect">
            <a:avLst/>
          </a:prstGeom>
        </p:spPr>
        <p:txBody>
          <a:bodyPr>
            <a:spAutoFit/>
          </a:bodyPr>
          <a:lstStyle/>
          <a:p>
            <a:pPr marL="0" marR="0" lvl="2">
              <a:lnSpc>
                <a:spcPct val="107000"/>
              </a:lnSpc>
              <a:spcBef>
                <a:spcPts val="0"/>
              </a:spcBef>
              <a:spcAft>
                <a:spcPts val="0"/>
              </a:spcAft>
            </a:pPr>
            <a:r>
              <a:rPr lang="en-US" sz="3200" b="1" dirty="0">
                <a:latin typeface="Maiandra GD" panose="020E0502030308020204" pitchFamily="34" charset="0"/>
              </a:rPr>
              <a:t>Neural Network</a:t>
            </a:r>
          </a:p>
          <a:p>
            <a:pPr marL="0" marR="0" lvl="2">
              <a:lnSpc>
                <a:spcPct val="107000"/>
              </a:lnSpc>
              <a:spcBef>
                <a:spcPts val="0"/>
              </a:spcBef>
              <a:spcAft>
                <a:spcPts val="0"/>
              </a:spcAft>
            </a:pPr>
            <a:endParaRPr lang="en-US" sz="3200" b="1" dirty="0">
              <a:latin typeface="Maiandra GD" panose="020E0502030308020204" pitchFamily="34" charset="0"/>
            </a:endParaRPr>
          </a:p>
          <a:p>
            <a:pPr marL="0" marR="0" lvl="2">
              <a:lnSpc>
                <a:spcPct val="107000"/>
              </a:lnSpc>
              <a:spcBef>
                <a:spcPts val="0"/>
              </a:spcBef>
              <a:spcAft>
                <a:spcPts val="0"/>
              </a:spcAft>
            </a:pPr>
            <a:r>
              <a:rPr lang="en-US" sz="3200" b="1" dirty="0">
                <a:latin typeface="Maiandra GD" panose="020E0502030308020204" pitchFamily="34" charset="0"/>
              </a:rPr>
              <a:t> </a:t>
            </a:r>
          </a:p>
          <a:p>
            <a:pPr marL="685800" marR="0">
              <a:lnSpc>
                <a:spcPct val="107000"/>
              </a:lnSpc>
              <a:spcBef>
                <a:spcPts val="0"/>
              </a:spcBef>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56EB50CB-33DF-4CE7-BC42-629D1B2D4430}"/>
              </a:ext>
            </a:extLst>
          </p:cNvPr>
          <p:cNvSpPr/>
          <p:nvPr/>
        </p:nvSpPr>
        <p:spPr>
          <a:xfrm>
            <a:off x="541283" y="956396"/>
            <a:ext cx="6096000" cy="4406719"/>
          </a:xfrm>
          <a:prstGeom prst="rect">
            <a:avLst/>
          </a:prstGeom>
        </p:spPr>
        <p:txBody>
          <a:bodyPr>
            <a:spAutoFit/>
          </a:bodyPr>
          <a:lstStyle/>
          <a:p>
            <a:pPr marL="285750" marR="0">
              <a:lnSpc>
                <a:spcPct val="107000"/>
              </a:lnSpc>
              <a:spcBef>
                <a:spcPts val="0"/>
              </a:spcBef>
              <a:spcAft>
                <a:spcPts val="0"/>
              </a:spcAft>
            </a:pPr>
            <a:r>
              <a:rPr lang="en-US" sz="2000" b="1" dirty="0">
                <a:effectLst/>
                <a:latin typeface="Maiandra GD" panose="020E0502030308020204" pitchFamily="34" charset="0"/>
                <a:ea typeface="Calibri" panose="020F0502020204030204" pitchFamily="34" charset="0"/>
                <a:cs typeface="Times New Roman" panose="02020603050405020304" pitchFamily="18" charset="0"/>
              </a:rPr>
              <a:t>Neural Network run result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a:lnSpc>
                <a:spcPct val="107000"/>
              </a:lnSpc>
              <a:spcBef>
                <a:spcPts val="0"/>
              </a:spcBef>
              <a:spcAft>
                <a:spcPts val="0"/>
              </a:spcAft>
            </a:pPr>
            <a:r>
              <a:rPr lang="en-US" spc="-5" dirty="0">
                <a:latin typeface="Georgia" panose="02040502050405020303"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indent="-285750">
              <a:lnSpc>
                <a:spcPct val="107000"/>
              </a:lnSpc>
              <a:spcBef>
                <a:spcPts val="0"/>
              </a:spcBef>
              <a:spcAft>
                <a:spcPts val="800"/>
              </a:spcAft>
              <a:buFont typeface="Arial" panose="020B0604020202020204" pitchFamily="34" charset="0"/>
              <a:buChar char="•"/>
            </a:pPr>
            <a:r>
              <a:rPr lang="en-US" b="1" spc="-5" dirty="0">
                <a:latin typeface="Maiandra GD" panose="020E0502030308020204" pitchFamily="34" charset="0"/>
                <a:ea typeface="Calibri" panose="020F0502020204030204" pitchFamily="34" charset="0"/>
                <a:cs typeface="Times New Roman" panose="02020603050405020304" pitchFamily="18" charset="0"/>
              </a:rPr>
              <a:t>Fit Statistics shows that the misclassification rate for training and validation dataset is 0.162(Train) and 0.179(Validation), respectively</a:t>
            </a:r>
            <a:r>
              <a:rPr lang="en-US" b="1" spc="-5" dirty="0">
                <a:latin typeface="Georgia" panose="02040502050405020303" pitchFamily="18" charset="0"/>
                <a:ea typeface="Calibri" panose="020F0502020204030204" pitchFamily="34" charset="0"/>
                <a:cs typeface="Times New Roman" panose="02020603050405020304" pitchFamily="18" charset="0"/>
              </a:rPr>
              <a:t>.</a:t>
            </a:r>
            <a:endParaRPr lang="en-US" sz="2000" b="1" spc="-5" dirty="0">
              <a:effectLst/>
              <a:latin typeface="Georgia" panose="02040502050405020303" pitchFamily="18" charset="0"/>
              <a:ea typeface="Calibri" panose="020F0502020204030204" pitchFamily="34" charset="0"/>
              <a:cs typeface="Times New Roman" panose="02020603050405020304" pitchFamily="18" charset="0"/>
            </a:endParaRPr>
          </a:p>
          <a:p>
            <a:pPr marL="571500" indent="-285750">
              <a:lnSpc>
                <a:spcPct val="107000"/>
              </a:lnSpc>
              <a:spcAft>
                <a:spcPts val="800"/>
              </a:spcAft>
              <a:buFont typeface="Arial" panose="020B0604020202020204" pitchFamily="34" charset="0"/>
              <a:buChar char="•"/>
            </a:pPr>
            <a:r>
              <a:rPr lang="en-US" b="1" spc="-5" dirty="0">
                <a:latin typeface="Maiandra GD" panose="020E0502030308020204" pitchFamily="34" charset="0"/>
                <a:cs typeface="Times New Roman" panose="02020603050405020304" pitchFamily="18" charset="0"/>
              </a:rPr>
              <a:t>Here around 67% of the Certified case status have been classified correctly and around 17% of the Denied case status have been classified correctly</a:t>
            </a:r>
            <a:r>
              <a:rPr lang="en-US" dirty="0"/>
              <a:t>.</a:t>
            </a:r>
          </a:p>
          <a:p>
            <a:pPr marL="285750">
              <a:lnSpc>
                <a:spcPct val="107000"/>
              </a:lnSpc>
              <a:spcAft>
                <a:spcPts val="800"/>
              </a:spcAft>
            </a:pPr>
            <a:r>
              <a:rPr lang="en-US" b="1" spc="-5" dirty="0">
                <a:latin typeface="Maiandra GD" panose="020E0502030308020204" pitchFamily="34" charset="0"/>
                <a:cs typeface="Times New Roman" panose="02020603050405020304" pitchFamily="18" charset="0"/>
              </a:rPr>
              <a:t>Confusion Matrix</a:t>
            </a:r>
          </a:p>
          <a:p>
            <a:pPr marL="571500" indent="-285750">
              <a:lnSpc>
                <a:spcPct val="107000"/>
              </a:lnSpc>
              <a:spcAft>
                <a:spcPts val="800"/>
              </a:spcAft>
              <a:buFont typeface="Arial" panose="020B0604020202020204" pitchFamily="34" charset="0"/>
              <a:buChar char="•"/>
            </a:pPr>
            <a:r>
              <a:rPr lang="en-US" b="1" spc="-5" dirty="0">
                <a:latin typeface="Maiandra GD" panose="020E0502030308020204" pitchFamily="34" charset="0"/>
                <a:cs typeface="Times New Roman" panose="02020603050405020304" pitchFamily="18" charset="0"/>
              </a:rPr>
              <a:t>As number of Denied cases are low compared to number of Registered cases; confusion matrix result will provides better picture of prediction analysis.</a:t>
            </a:r>
          </a:p>
          <a:p>
            <a:pPr marL="571500" marR="0" indent="-285750">
              <a:lnSpc>
                <a:spcPct val="107000"/>
              </a:lnSpc>
              <a:spcBef>
                <a:spcPts val="0"/>
              </a:spcBef>
              <a:spcAft>
                <a:spcPts val="800"/>
              </a:spcAft>
              <a:buFont typeface="Arial" panose="020B0604020202020204" pitchFamily="34" charset="0"/>
              <a:buChar char="•"/>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DB2A76B-395D-4317-9673-706532604112}"/>
              </a:ext>
            </a:extLst>
          </p:cNvPr>
          <p:cNvPicPr/>
          <p:nvPr/>
        </p:nvPicPr>
        <p:blipFill>
          <a:blip r:embed="rId3" cstate="print"/>
          <a:stretch>
            <a:fillRect/>
          </a:stretch>
        </p:blipFill>
        <p:spPr>
          <a:xfrm>
            <a:off x="6416556" y="155220"/>
            <a:ext cx="4600844" cy="2540644"/>
          </a:xfrm>
          <a:prstGeom prst="rect">
            <a:avLst/>
          </a:prstGeom>
        </p:spPr>
      </p:pic>
      <p:pic>
        <p:nvPicPr>
          <p:cNvPr id="5" name="Picture 4">
            <a:extLst>
              <a:ext uri="{FF2B5EF4-FFF2-40B4-BE49-F238E27FC236}">
                <a16:creationId xmlns:a16="http://schemas.microsoft.com/office/drawing/2014/main" id="{F4311DDB-217B-4BA8-8787-C04E876C6A96}"/>
              </a:ext>
            </a:extLst>
          </p:cNvPr>
          <p:cNvPicPr/>
          <p:nvPr/>
        </p:nvPicPr>
        <p:blipFill>
          <a:blip r:embed="rId4" cstate="print"/>
          <a:stretch>
            <a:fillRect/>
          </a:stretch>
        </p:blipFill>
        <p:spPr>
          <a:xfrm>
            <a:off x="6415270" y="2771533"/>
            <a:ext cx="4178300" cy="2081530"/>
          </a:xfrm>
          <a:prstGeom prst="rect">
            <a:avLst/>
          </a:prstGeom>
        </p:spPr>
      </p:pic>
      <p:pic>
        <p:nvPicPr>
          <p:cNvPr id="6" name="Picture 5">
            <a:extLst>
              <a:ext uri="{FF2B5EF4-FFF2-40B4-BE49-F238E27FC236}">
                <a16:creationId xmlns:a16="http://schemas.microsoft.com/office/drawing/2014/main" id="{2CBBD5FD-802D-4AC6-864E-C196E7F29849}"/>
              </a:ext>
            </a:extLst>
          </p:cNvPr>
          <p:cNvPicPr/>
          <p:nvPr/>
        </p:nvPicPr>
        <p:blipFill>
          <a:blip r:embed="rId5" cstate="print"/>
          <a:stretch>
            <a:fillRect/>
          </a:stretch>
        </p:blipFill>
        <p:spPr>
          <a:xfrm>
            <a:off x="6415270" y="4967130"/>
            <a:ext cx="5526459" cy="1627358"/>
          </a:xfrm>
          <a:prstGeom prst="rect">
            <a:avLst/>
          </a:prstGeom>
        </p:spPr>
      </p:pic>
    </p:spTree>
    <p:extLst>
      <p:ext uri="{BB962C8B-B14F-4D97-AF65-F5344CB8AC3E}">
        <p14:creationId xmlns:p14="http://schemas.microsoft.com/office/powerpoint/2010/main" val="46883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5000"/>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1E5D0B-90BA-4AB6-8F39-6502BAC6D3DE}"/>
              </a:ext>
            </a:extLst>
          </p:cNvPr>
          <p:cNvSpPr/>
          <p:nvPr/>
        </p:nvSpPr>
        <p:spPr>
          <a:xfrm>
            <a:off x="467083" y="375009"/>
            <a:ext cx="6688434" cy="461665"/>
          </a:xfrm>
          <a:prstGeom prst="rect">
            <a:avLst/>
          </a:prstGeom>
        </p:spPr>
        <p:txBody>
          <a:bodyPr wrap="none">
            <a:spAutoFit/>
          </a:bodyPr>
          <a:lstStyle/>
          <a:p>
            <a:r>
              <a:rPr lang="en-US" sz="2400" b="1" dirty="0">
                <a:solidFill>
                  <a:srgbClr val="000000"/>
                </a:solidFill>
                <a:latin typeface="Maiandra GD" panose="020E0502030308020204" pitchFamily="34" charset="0"/>
                <a:ea typeface="Calibri" panose="020F0502020204030204" pitchFamily="34" charset="0"/>
              </a:rPr>
              <a:t>Random Forest Model using HP Random Forest </a:t>
            </a:r>
            <a:endParaRPr lang="en-US" sz="2400" b="1" dirty="0">
              <a:latin typeface="Maiandra GD" panose="020E0502030308020204" pitchFamily="34" charset="0"/>
            </a:endParaRPr>
          </a:p>
        </p:txBody>
      </p:sp>
      <p:sp>
        <p:nvSpPr>
          <p:cNvPr id="10" name="Rectangle 9">
            <a:extLst>
              <a:ext uri="{FF2B5EF4-FFF2-40B4-BE49-F238E27FC236}">
                <a16:creationId xmlns:a16="http://schemas.microsoft.com/office/drawing/2014/main" id="{7D3CF63F-4C13-4FB9-8D8C-86FE12354FF0}"/>
              </a:ext>
            </a:extLst>
          </p:cNvPr>
          <p:cNvSpPr/>
          <p:nvPr/>
        </p:nvSpPr>
        <p:spPr>
          <a:xfrm>
            <a:off x="210207" y="1495236"/>
            <a:ext cx="6096000" cy="4578946"/>
          </a:xfrm>
          <a:prstGeom prst="rect">
            <a:avLst/>
          </a:prstGeom>
        </p:spPr>
        <p:txBody>
          <a:bodyPr>
            <a:spAutoFit/>
          </a:bodyPr>
          <a:lstStyle/>
          <a:p>
            <a:pPr marL="571500" marR="0" indent="-285750">
              <a:lnSpc>
                <a:spcPct val="107000"/>
              </a:lnSpc>
              <a:spcBef>
                <a:spcPts val="0"/>
              </a:spcBef>
              <a:spcAft>
                <a:spcPts val="800"/>
              </a:spcAft>
              <a:buFont typeface="Arial" panose="020B0604020202020204" pitchFamily="34" charset="0"/>
              <a:buChar char="•"/>
            </a:pPr>
            <a:r>
              <a:rPr lang="en-US" b="1" spc="-5" dirty="0">
                <a:latin typeface="Maiandra GD" panose="020E0502030308020204" pitchFamily="34" charset="0"/>
                <a:cs typeface="Times New Roman" panose="02020603050405020304" pitchFamily="18" charset="0"/>
              </a:rPr>
              <a:t>Fit Statistics shows that the misclassification rate for training and validation dataset is 0.17 (Train) and 0.18(Validation), respectively.</a:t>
            </a:r>
          </a:p>
          <a:p>
            <a:pPr marL="571500" indent="-285750">
              <a:lnSpc>
                <a:spcPct val="107000"/>
              </a:lnSpc>
              <a:spcAft>
                <a:spcPts val="800"/>
              </a:spcAft>
              <a:buFont typeface="Arial" panose="020B0604020202020204" pitchFamily="34" charset="0"/>
              <a:buChar char="•"/>
            </a:pPr>
            <a:r>
              <a:rPr lang="en-US" b="1" spc="-5" dirty="0">
                <a:latin typeface="Maiandra GD" panose="020E0502030308020204" pitchFamily="34" charset="0"/>
                <a:cs typeface="Times New Roman" panose="02020603050405020304" pitchFamily="18" charset="0"/>
              </a:rPr>
              <a:t>Around 68% of the Certified case status have been classified correctly and around 14% of the Denied case status have been classified correctly .</a:t>
            </a:r>
          </a:p>
          <a:p>
            <a:pPr marL="285750">
              <a:lnSpc>
                <a:spcPct val="107000"/>
              </a:lnSpc>
              <a:spcAft>
                <a:spcPts val="800"/>
              </a:spcAft>
            </a:pPr>
            <a:endParaRPr lang="en-US" b="1" spc="-5" dirty="0">
              <a:latin typeface="Maiandra GD" panose="020E0502030308020204" pitchFamily="34" charset="0"/>
              <a:cs typeface="Times New Roman" panose="02020603050405020304" pitchFamily="18" charset="0"/>
            </a:endParaRPr>
          </a:p>
          <a:p>
            <a:pPr marL="285750">
              <a:lnSpc>
                <a:spcPct val="107000"/>
              </a:lnSpc>
              <a:spcAft>
                <a:spcPts val="800"/>
              </a:spcAft>
            </a:pPr>
            <a:r>
              <a:rPr lang="en-US" b="1" spc="-5" dirty="0">
                <a:latin typeface="Maiandra GD" panose="020E0502030308020204" pitchFamily="34" charset="0"/>
                <a:cs typeface="Times New Roman" panose="02020603050405020304" pitchFamily="18" charset="0"/>
              </a:rPr>
              <a:t>Confusion Matrix</a:t>
            </a:r>
          </a:p>
          <a:p>
            <a:pPr marL="571500" indent="-285750">
              <a:lnSpc>
                <a:spcPct val="107000"/>
              </a:lnSpc>
              <a:spcAft>
                <a:spcPts val="800"/>
              </a:spcAft>
              <a:buFont typeface="Arial" panose="020B0604020202020204" pitchFamily="34" charset="0"/>
              <a:buChar char="•"/>
            </a:pPr>
            <a:r>
              <a:rPr lang="en-US" b="1" spc="-5" dirty="0">
                <a:latin typeface="Maiandra GD" panose="020E0502030308020204" pitchFamily="34" charset="0"/>
                <a:cs typeface="Times New Roman" panose="02020603050405020304" pitchFamily="18" charset="0"/>
              </a:rPr>
              <a:t>As number of Denied cases are low compared to number of Registered cases; confusion matrix result will provides better picture of prediction analysis.</a:t>
            </a:r>
          </a:p>
          <a:p>
            <a:pPr marL="285750">
              <a:lnSpc>
                <a:spcPct val="107000"/>
              </a:lnSpc>
              <a:spcAft>
                <a:spcPts val="800"/>
              </a:spcAft>
            </a:pPr>
            <a:endParaRPr lang="en-US" dirty="0"/>
          </a:p>
          <a:p>
            <a:pPr marL="571500" marR="0" indent="-285750">
              <a:lnSpc>
                <a:spcPct val="107000"/>
              </a:lnSpc>
              <a:spcBef>
                <a:spcPts val="0"/>
              </a:spcBef>
              <a:spcAft>
                <a:spcPts val="800"/>
              </a:spcAft>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64B835F2-5445-426D-86F0-BEA7BE292136}"/>
              </a:ext>
            </a:extLst>
          </p:cNvPr>
          <p:cNvSpPr/>
          <p:nvPr/>
        </p:nvSpPr>
        <p:spPr>
          <a:xfrm>
            <a:off x="467083" y="1063944"/>
            <a:ext cx="2662011"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Random Forest run result </a:t>
            </a:r>
            <a:endParaRPr lang="en-US" dirty="0"/>
          </a:p>
        </p:txBody>
      </p:sp>
      <p:pic>
        <p:nvPicPr>
          <p:cNvPr id="12" name="Picture 11">
            <a:extLst>
              <a:ext uri="{FF2B5EF4-FFF2-40B4-BE49-F238E27FC236}">
                <a16:creationId xmlns:a16="http://schemas.microsoft.com/office/drawing/2014/main" id="{AD153534-2E58-478E-A5DA-48916718A52F}"/>
              </a:ext>
            </a:extLst>
          </p:cNvPr>
          <p:cNvPicPr/>
          <p:nvPr/>
        </p:nvPicPr>
        <p:blipFill>
          <a:blip r:embed="rId4" cstate="print"/>
          <a:srcRect/>
          <a:stretch>
            <a:fillRect/>
          </a:stretch>
        </p:blipFill>
        <p:spPr bwMode="auto">
          <a:xfrm>
            <a:off x="6306207" y="759880"/>
            <a:ext cx="5517930" cy="1892847"/>
          </a:xfrm>
          <a:prstGeom prst="rect">
            <a:avLst/>
          </a:prstGeom>
          <a:noFill/>
          <a:ln w="9525">
            <a:noFill/>
            <a:miter lim="800000"/>
            <a:headEnd/>
            <a:tailEnd/>
          </a:ln>
        </p:spPr>
      </p:pic>
      <p:pic>
        <p:nvPicPr>
          <p:cNvPr id="13" name="Picture 12">
            <a:extLst>
              <a:ext uri="{FF2B5EF4-FFF2-40B4-BE49-F238E27FC236}">
                <a16:creationId xmlns:a16="http://schemas.microsoft.com/office/drawing/2014/main" id="{12EC0CA5-3BDC-4E62-A012-C96FBB157C54}"/>
              </a:ext>
            </a:extLst>
          </p:cNvPr>
          <p:cNvPicPr/>
          <p:nvPr/>
        </p:nvPicPr>
        <p:blipFill>
          <a:blip r:embed="rId5" cstate="print"/>
          <a:srcRect/>
          <a:stretch>
            <a:fillRect/>
          </a:stretch>
        </p:blipFill>
        <p:spPr bwMode="auto">
          <a:xfrm>
            <a:off x="6359419" y="4782024"/>
            <a:ext cx="3130550" cy="1950720"/>
          </a:xfrm>
          <a:prstGeom prst="rect">
            <a:avLst/>
          </a:prstGeom>
          <a:noFill/>
          <a:ln w="9525">
            <a:noFill/>
            <a:miter lim="800000"/>
            <a:headEnd/>
            <a:tailEnd/>
          </a:ln>
        </p:spPr>
      </p:pic>
      <p:pic>
        <p:nvPicPr>
          <p:cNvPr id="14" name="Picture 13">
            <a:extLst>
              <a:ext uri="{FF2B5EF4-FFF2-40B4-BE49-F238E27FC236}">
                <a16:creationId xmlns:a16="http://schemas.microsoft.com/office/drawing/2014/main" id="{67D7EC5E-42B4-4566-831E-E98A85269222}"/>
              </a:ext>
            </a:extLst>
          </p:cNvPr>
          <p:cNvPicPr/>
          <p:nvPr/>
        </p:nvPicPr>
        <p:blipFill>
          <a:blip r:embed="rId6" cstate="print"/>
          <a:srcRect/>
          <a:stretch>
            <a:fillRect/>
          </a:stretch>
        </p:blipFill>
        <p:spPr bwMode="auto">
          <a:xfrm>
            <a:off x="6339684" y="2700015"/>
            <a:ext cx="4110990" cy="2025650"/>
          </a:xfrm>
          <a:prstGeom prst="rect">
            <a:avLst/>
          </a:prstGeom>
          <a:noFill/>
          <a:ln w="9525">
            <a:noFill/>
            <a:miter lim="800000"/>
            <a:headEnd/>
            <a:tailEnd/>
          </a:ln>
        </p:spPr>
      </p:pic>
    </p:spTree>
    <p:extLst>
      <p:ext uri="{BB962C8B-B14F-4D97-AF65-F5344CB8AC3E}">
        <p14:creationId xmlns:p14="http://schemas.microsoft.com/office/powerpoint/2010/main" val="133106608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5000"/>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E3CD5F-AFFD-473E-97E1-B4BBD44D5DE0}"/>
              </a:ext>
            </a:extLst>
          </p:cNvPr>
          <p:cNvSpPr/>
          <p:nvPr/>
        </p:nvSpPr>
        <p:spPr>
          <a:xfrm>
            <a:off x="536028" y="710961"/>
            <a:ext cx="6663559" cy="1987532"/>
          </a:xfrm>
          <a:prstGeom prst="rect">
            <a:avLst/>
          </a:prstGeom>
        </p:spPr>
        <p:txBody>
          <a:bodyPr wrap="square">
            <a:spAutoFit/>
          </a:bodyPr>
          <a:lstStyle/>
          <a:p>
            <a:pPr marR="0" lvl="0">
              <a:lnSpc>
                <a:spcPct val="107000"/>
              </a:lnSpc>
              <a:spcBef>
                <a:spcPts val="0"/>
              </a:spcBef>
              <a:spcAft>
                <a:spcPts val="0"/>
              </a:spcAft>
            </a:pPr>
            <a:r>
              <a:rPr lang="en-US" sz="2400" b="1" dirty="0">
                <a:solidFill>
                  <a:srgbClr val="000000"/>
                </a:solidFill>
                <a:latin typeface="Maiandra GD" panose="020E0502030308020204" pitchFamily="34" charset="0"/>
              </a:rPr>
              <a:t>Evaluation Result</a:t>
            </a:r>
          </a:p>
          <a:p>
            <a:pPr marL="45720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a:lnSpc>
                <a:spcPct val="107000"/>
              </a:lnSpc>
              <a:spcBef>
                <a:spcPts val="0"/>
              </a:spcBef>
              <a:spcAft>
                <a:spcPts val="0"/>
              </a:spcAft>
            </a:pPr>
            <a:r>
              <a:rPr lang="en-US" b="1" spc="-5" dirty="0">
                <a:latin typeface="Maiandra GD" panose="020E0502030308020204" pitchFamily="34" charset="0"/>
                <a:cs typeface="Times New Roman" panose="02020603050405020304" pitchFamily="18" charset="0"/>
              </a:rPr>
              <a:t>By comparing Decision Tree Model, Neural Network Model and Random Forest Model, we can conclude that Decision Tree is predicting more accurately.</a:t>
            </a:r>
          </a:p>
          <a:p>
            <a:pPr marL="285750" marR="0">
              <a:lnSpc>
                <a:spcPct val="107000"/>
              </a:lnSpc>
              <a:spcBef>
                <a:spcPts val="0"/>
              </a:spcBef>
              <a:spcAft>
                <a:spcPts val="800"/>
              </a:spcAft>
            </a:pPr>
            <a:r>
              <a:rPr lang="en-US" spc="-5" dirty="0">
                <a:latin typeface="Georgia" panose="02040502050405020303"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7E5E610B-5876-4EC5-AC17-69E896879999}"/>
              </a:ext>
            </a:extLst>
          </p:cNvPr>
          <p:cNvPicPr/>
          <p:nvPr/>
        </p:nvPicPr>
        <p:blipFill>
          <a:blip r:embed="rId4" cstate="print"/>
          <a:srcRect/>
          <a:stretch>
            <a:fillRect/>
          </a:stretch>
        </p:blipFill>
        <p:spPr bwMode="auto">
          <a:xfrm>
            <a:off x="909144" y="2677795"/>
            <a:ext cx="10373711" cy="2693648"/>
          </a:xfrm>
          <a:prstGeom prst="rect">
            <a:avLst/>
          </a:prstGeom>
          <a:noFill/>
          <a:ln w="9525">
            <a:noFill/>
            <a:miter lim="800000"/>
            <a:headEnd/>
            <a:tailEnd/>
          </a:ln>
        </p:spPr>
      </p:pic>
    </p:spTree>
    <p:extLst>
      <p:ext uri="{BB962C8B-B14F-4D97-AF65-F5344CB8AC3E}">
        <p14:creationId xmlns:p14="http://schemas.microsoft.com/office/powerpoint/2010/main" val="198129458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5000"/>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E46B5C-2D22-4F7A-8D54-537675082C40}"/>
              </a:ext>
            </a:extLst>
          </p:cNvPr>
          <p:cNvSpPr/>
          <p:nvPr/>
        </p:nvSpPr>
        <p:spPr>
          <a:xfrm>
            <a:off x="153226" y="123160"/>
            <a:ext cx="7606378" cy="461408"/>
          </a:xfrm>
          <a:prstGeom prst="rect">
            <a:avLst/>
          </a:prstGeom>
        </p:spPr>
        <p:txBody>
          <a:bodyPr wrap="none">
            <a:spAutoFit/>
          </a:bodyPr>
          <a:lstStyle/>
          <a:p>
            <a:pPr>
              <a:lnSpc>
                <a:spcPct val="107000"/>
              </a:lnSpc>
            </a:pPr>
            <a:r>
              <a:rPr lang="en-US" sz="2400" b="1" dirty="0">
                <a:solidFill>
                  <a:srgbClr val="000000"/>
                </a:solidFill>
                <a:latin typeface="Maiandra GD" panose="020E0502030308020204" pitchFamily="34" charset="0"/>
              </a:rPr>
              <a:t>Interesting insights from SAS Miner Predictive Modelling</a:t>
            </a:r>
          </a:p>
        </p:txBody>
      </p:sp>
      <p:sp>
        <p:nvSpPr>
          <p:cNvPr id="3" name="TextBox 2">
            <a:extLst>
              <a:ext uri="{FF2B5EF4-FFF2-40B4-BE49-F238E27FC236}">
                <a16:creationId xmlns:a16="http://schemas.microsoft.com/office/drawing/2014/main" id="{F7F36DA3-D0FC-4BBB-A5CB-810334341049}"/>
              </a:ext>
            </a:extLst>
          </p:cNvPr>
          <p:cNvSpPr txBox="1"/>
          <p:nvPr/>
        </p:nvSpPr>
        <p:spPr>
          <a:xfrm>
            <a:off x="870438" y="984738"/>
            <a:ext cx="11104685" cy="3693319"/>
          </a:xfrm>
          <a:prstGeom prst="rect">
            <a:avLst/>
          </a:prstGeom>
          <a:noFill/>
        </p:spPr>
        <p:txBody>
          <a:bodyPr wrap="square" rtlCol="0">
            <a:spAutoFit/>
          </a:bodyPr>
          <a:lstStyle/>
          <a:p>
            <a:pPr marL="285750" indent="-285750">
              <a:buFont typeface="Arial" panose="020B0604020202020204" pitchFamily="34" charset="0"/>
              <a:buChar char="•"/>
            </a:pPr>
            <a:r>
              <a:rPr lang="en-US" b="1" spc="-5" dirty="0">
                <a:latin typeface="Maiandra GD" panose="020E0502030308020204" pitchFamily="34" charset="0"/>
                <a:cs typeface="Times New Roman" panose="02020603050405020304" pitchFamily="18" charset="0"/>
              </a:rPr>
              <a:t>Based on the Chi Square plot, we noted that the categorical variable that affected the target variable value the most is Employer_name followed by Job_title, Workshire_city, soc_name,Day_of_case_Filing, H1b_Dependent , employer_state and willful_violator.</a:t>
            </a:r>
          </a:p>
          <a:p>
            <a:pPr marL="285750" indent="-285750">
              <a:buFont typeface="Arial" panose="020B0604020202020204" pitchFamily="34" charset="0"/>
              <a:buChar char="•"/>
            </a:pPr>
            <a:endParaRPr lang="en-US" b="1" spc="-5" dirty="0">
              <a:latin typeface="Maiandra GD" panose="020E0502030308020204" pitchFamily="34" charset="0"/>
              <a:cs typeface="Times New Roman" panose="02020603050405020304" pitchFamily="18" charset="0"/>
            </a:endParaRPr>
          </a:p>
          <a:p>
            <a:endParaRPr lang="en-US" b="1" spc="-5" dirty="0">
              <a:latin typeface="Maiandra GD" panose="020E0502030308020204" pitchFamily="34" charset="0"/>
              <a:cs typeface="Times New Roman" panose="02020603050405020304" pitchFamily="18" charset="0"/>
            </a:endParaRPr>
          </a:p>
          <a:p>
            <a:endParaRPr lang="en-US" b="1" spc="-5" dirty="0">
              <a:latin typeface="Maiandra GD" panose="020E0502030308020204" pitchFamily="34" charset="0"/>
              <a:cs typeface="Times New Roman" panose="02020603050405020304" pitchFamily="18" charset="0"/>
            </a:endParaRPr>
          </a:p>
          <a:p>
            <a:endParaRPr lang="en-US" b="1" spc="-5" dirty="0">
              <a:latin typeface="Maiandra GD" panose="020E0502030308020204" pitchFamily="34" charset="0"/>
              <a:cs typeface="Times New Roman" panose="02020603050405020304" pitchFamily="18" charset="0"/>
            </a:endParaRPr>
          </a:p>
          <a:p>
            <a:endParaRPr lang="en-US" b="1" spc="-5" dirty="0">
              <a:latin typeface="Maiandra GD" panose="020E0502030308020204" pitchFamily="34" charset="0"/>
              <a:cs typeface="Times New Roman" panose="02020603050405020304" pitchFamily="18" charset="0"/>
            </a:endParaRPr>
          </a:p>
          <a:p>
            <a:endParaRPr lang="en-US" b="1" spc="-5" dirty="0">
              <a:latin typeface="Maiandra GD" panose="020E0502030308020204" pitchFamily="34" charset="0"/>
              <a:cs typeface="Times New Roman" panose="02020603050405020304" pitchFamily="18" charset="0"/>
            </a:endParaRPr>
          </a:p>
          <a:p>
            <a:pPr marL="285750" indent="-285750">
              <a:buFont typeface="Arial" panose="020B0604020202020204" pitchFamily="34" charset="0"/>
              <a:buChar char="•"/>
            </a:pPr>
            <a:r>
              <a:rPr lang="en-US" b="1" spc="-5" dirty="0">
                <a:latin typeface="Maiandra GD" panose="020E0502030308020204" pitchFamily="34" charset="0"/>
                <a:cs typeface="Times New Roman" panose="02020603050405020304" pitchFamily="18" charset="0"/>
              </a:rPr>
              <a:t>Based on the Variable Worth Plot,( the worth of each input is calculated from the p-value corresponding to the calculated Chi-Square test statistic</a:t>
            </a:r>
            <a:r>
              <a:rPr lang="en-US" dirty="0"/>
              <a:t>)</a:t>
            </a:r>
            <a:r>
              <a:rPr lang="en-US" b="1" spc="-5" dirty="0">
                <a:latin typeface="Maiandra GD" panose="020E0502030308020204" pitchFamily="34" charset="0"/>
                <a:cs typeface="Times New Roman" panose="02020603050405020304" pitchFamily="18" charset="0"/>
              </a:rPr>
              <a:t> we noted that the day_of_case_filing, Employer_name and SOC_name, job_title and workshire_city.</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0D1951CF-77FC-48C9-8240-0AC02204AE3B}"/>
              </a:ext>
            </a:extLst>
          </p:cNvPr>
          <p:cNvPicPr/>
          <p:nvPr/>
        </p:nvPicPr>
        <p:blipFill>
          <a:blip r:embed="rId4" cstate="print"/>
          <a:srcRect/>
          <a:stretch>
            <a:fillRect/>
          </a:stretch>
        </p:blipFill>
        <p:spPr bwMode="auto">
          <a:xfrm>
            <a:off x="3129209" y="1943099"/>
            <a:ext cx="5761648" cy="1485901"/>
          </a:xfrm>
          <a:prstGeom prst="rect">
            <a:avLst/>
          </a:prstGeom>
          <a:noFill/>
          <a:ln w="9525">
            <a:noFill/>
            <a:miter lim="800000"/>
            <a:headEnd/>
            <a:tailEnd/>
          </a:ln>
        </p:spPr>
      </p:pic>
      <p:pic>
        <p:nvPicPr>
          <p:cNvPr id="5" name="Picture 4">
            <a:extLst>
              <a:ext uri="{FF2B5EF4-FFF2-40B4-BE49-F238E27FC236}">
                <a16:creationId xmlns:a16="http://schemas.microsoft.com/office/drawing/2014/main" id="{6168AE30-AA0C-41C9-A8AF-ABA4667DD3CF}"/>
              </a:ext>
            </a:extLst>
          </p:cNvPr>
          <p:cNvPicPr/>
          <p:nvPr/>
        </p:nvPicPr>
        <p:blipFill>
          <a:blip r:embed="rId5" cstate="print"/>
          <a:srcRect/>
          <a:stretch>
            <a:fillRect/>
          </a:stretch>
        </p:blipFill>
        <p:spPr bwMode="auto">
          <a:xfrm>
            <a:off x="3129209" y="4365381"/>
            <a:ext cx="5969000" cy="1485900"/>
          </a:xfrm>
          <a:prstGeom prst="rect">
            <a:avLst/>
          </a:prstGeom>
          <a:noFill/>
          <a:ln w="9525">
            <a:noFill/>
            <a:miter lim="800000"/>
            <a:headEnd/>
            <a:tailEnd/>
          </a:ln>
        </p:spPr>
      </p:pic>
      <p:sp>
        <p:nvSpPr>
          <p:cNvPr id="6" name="TextBox 5">
            <a:extLst>
              <a:ext uri="{FF2B5EF4-FFF2-40B4-BE49-F238E27FC236}">
                <a16:creationId xmlns:a16="http://schemas.microsoft.com/office/drawing/2014/main" id="{90989A09-3C7E-43D0-BF96-A80568E7D859}"/>
              </a:ext>
            </a:extLst>
          </p:cNvPr>
          <p:cNvSpPr txBox="1"/>
          <p:nvPr/>
        </p:nvSpPr>
        <p:spPr>
          <a:xfrm flipH="1">
            <a:off x="1226065" y="5886313"/>
            <a:ext cx="9775288" cy="923330"/>
          </a:xfrm>
          <a:prstGeom prst="rect">
            <a:avLst/>
          </a:prstGeom>
          <a:noFill/>
        </p:spPr>
        <p:txBody>
          <a:bodyPr wrap="square" rtlCol="0">
            <a:spAutoFit/>
          </a:bodyPr>
          <a:lstStyle/>
          <a:p>
            <a:r>
              <a:rPr lang="en-US" b="1" spc="-5" dirty="0">
                <a:latin typeface="Maiandra GD" panose="020E0502030308020204" pitchFamily="34" charset="0"/>
                <a:cs typeface="Times New Roman" panose="02020603050405020304" pitchFamily="18" charset="0"/>
              </a:rPr>
              <a:t>Both Chi-Square plot and variable worth plot show that Employer_Name, JOB_TITLE and SOC_Name are the most important variable since they have the highest Chi-Square value and also the highest worth</a:t>
            </a:r>
            <a:r>
              <a:rPr lang="en-US" dirty="0"/>
              <a:t>.</a:t>
            </a:r>
          </a:p>
        </p:txBody>
      </p:sp>
    </p:spTree>
    <p:extLst>
      <p:ext uri="{BB962C8B-B14F-4D97-AF65-F5344CB8AC3E}">
        <p14:creationId xmlns:p14="http://schemas.microsoft.com/office/powerpoint/2010/main" val="311373151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5000"/>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E46B5C-2D22-4F7A-8D54-537675082C40}"/>
              </a:ext>
            </a:extLst>
          </p:cNvPr>
          <p:cNvSpPr/>
          <p:nvPr/>
        </p:nvSpPr>
        <p:spPr>
          <a:xfrm>
            <a:off x="153226" y="123160"/>
            <a:ext cx="8884996" cy="461408"/>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Maiandra GD" panose="020E0502030308020204" pitchFamily="34" charset="0"/>
                <a:ea typeface="+mn-ea"/>
                <a:cs typeface="+mn-cs"/>
              </a:rPr>
              <a:t>Interesting insights from SAS Miner Predictive Modelling – Contd.</a:t>
            </a:r>
          </a:p>
        </p:txBody>
      </p:sp>
      <p:sp>
        <p:nvSpPr>
          <p:cNvPr id="7" name="Rectangle 6">
            <a:extLst>
              <a:ext uri="{FF2B5EF4-FFF2-40B4-BE49-F238E27FC236}">
                <a16:creationId xmlns:a16="http://schemas.microsoft.com/office/drawing/2014/main" id="{F47F2466-61C3-4EC6-8D34-002F5B327053}"/>
              </a:ext>
            </a:extLst>
          </p:cNvPr>
          <p:cNvSpPr/>
          <p:nvPr/>
        </p:nvSpPr>
        <p:spPr>
          <a:xfrm>
            <a:off x="259004" y="782515"/>
            <a:ext cx="11109450" cy="1477328"/>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5" normalizeH="0" baseline="0" noProof="0" dirty="0">
                <a:ln>
                  <a:noFill/>
                </a:ln>
                <a:solidFill>
                  <a:prstClr val="black"/>
                </a:solidFill>
                <a:effectLst/>
                <a:uLnTx/>
                <a:uFillTx/>
                <a:latin typeface="Maiandra GD" panose="020E0502030308020204" pitchFamily="34" charset="0"/>
                <a:ea typeface="+mn-ea"/>
                <a:cs typeface="Times New Roman" panose="02020603050405020304" pitchFamily="18" charset="0"/>
              </a:rPr>
              <a:t>70% applications were approved if day of case filing is Monday or Tuesday or Wednesday.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5" normalizeH="0" baseline="0" noProof="0" dirty="0">
                <a:ln>
                  <a:noFill/>
                </a:ln>
                <a:solidFill>
                  <a:prstClr val="black"/>
                </a:solidFill>
                <a:effectLst/>
                <a:uLnTx/>
                <a:uFillTx/>
                <a:latin typeface="Maiandra GD" panose="020E0502030308020204" pitchFamily="34" charset="0"/>
                <a:ea typeface="+mn-ea"/>
                <a:cs typeface="Times New Roman" panose="02020603050405020304" pitchFamily="18" charset="0"/>
              </a:rPr>
              <a:t>50% applications were denied if case is filed on Friday.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5" normalizeH="0" baseline="0" noProof="0" dirty="0">
                <a:ln>
                  <a:noFill/>
                </a:ln>
                <a:solidFill>
                  <a:prstClr val="black"/>
                </a:solidFill>
                <a:effectLst/>
                <a:uLnTx/>
                <a:uFillTx/>
                <a:latin typeface="Maiandra GD" panose="020E0502030308020204" pitchFamily="34" charset="0"/>
                <a:ea typeface="+mn-ea"/>
                <a:cs typeface="Times New Roman" panose="02020603050405020304" pitchFamily="18" charset="0"/>
              </a:rPr>
              <a:t>90% applications were approved if case is filed on Saturday or Sunday.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5" normalizeH="0" baseline="0" noProof="0" dirty="0">
                <a:ln>
                  <a:noFill/>
                </a:ln>
                <a:solidFill>
                  <a:prstClr val="black"/>
                </a:solidFill>
                <a:effectLst/>
                <a:uLnTx/>
                <a:uFillTx/>
                <a:latin typeface="Maiandra GD" panose="020E0502030308020204" pitchFamily="34"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5" normalizeH="0" baseline="0" noProof="0" dirty="0">
                <a:ln>
                  <a:noFill/>
                </a:ln>
                <a:solidFill>
                  <a:prstClr val="black"/>
                </a:solidFill>
                <a:effectLst/>
                <a:uLnTx/>
                <a:uFillTx/>
                <a:latin typeface="Maiandra GD" panose="020E0502030308020204" pitchFamily="34" charset="0"/>
                <a:ea typeface="+mn-ea"/>
                <a:cs typeface="Times New Roman" panose="02020603050405020304" pitchFamily="18" charset="0"/>
              </a:rPr>
              <a:t>     </a:t>
            </a:r>
          </a:p>
        </p:txBody>
      </p:sp>
      <p:pic>
        <p:nvPicPr>
          <p:cNvPr id="8" name="Picture 7">
            <a:extLst>
              <a:ext uri="{FF2B5EF4-FFF2-40B4-BE49-F238E27FC236}">
                <a16:creationId xmlns:a16="http://schemas.microsoft.com/office/drawing/2014/main" id="{9753BA6C-DB1C-4BF8-88E2-4ED4EB1C23D5}"/>
              </a:ext>
            </a:extLst>
          </p:cNvPr>
          <p:cNvPicPr/>
          <p:nvPr/>
        </p:nvPicPr>
        <p:blipFill>
          <a:blip r:embed="rId4" cstate="print"/>
          <a:srcRect/>
          <a:stretch>
            <a:fillRect/>
          </a:stretch>
        </p:blipFill>
        <p:spPr bwMode="auto">
          <a:xfrm>
            <a:off x="737381" y="1885217"/>
            <a:ext cx="3489960" cy="2876550"/>
          </a:xfrm>
          <a:prstGeom prst="rect">
            <a:avLst/>
          </a:prstGeom>
          <a:noFill/>
          <a:ln w="9525">
            <a:noFill/>
            <a:miter lim="800000"/>
            <a:headEnd/>
            <a:tailEnd/>
          </a:ln>
        </p:spPr>
      </p:pic>
      <p:pic>
        <p:nvPicPr>
          <p:cNvPr id="9" name="Picture 8">
            <a:extLst>
              <a:ext uri="{FF2B5EF4-FFF2-40B4-BE49-F238E27FC236}">
                <a16:creationId xmlns:a16="http://schemas.microsoft.com/office/drawing/2014/main" id="{1079B8D6-520A-417E-BAB4-AF5CB311D04A}"/>
              </a:ext>
            </a:extLst>
          </p:cNvPr>
          <p:cNvPicPr/>
          <p:nvPr/>
        </p:nvPicPr>
        <p:blipFill>
          <a:blip r:embed="rId5" cstate="print"/>
          <a:srcRect/>
          <a:stretch>
            <a:fillRect/>
          </a:stretch>
        </p:blipFill>
        <p:spPr bwMode="auto">
          <a:xfrm>
            <a:off x="4517623" y="4856187"/>
            <a:ext cx="3154045" cy="885190"/>
          </a:xfrm>
          <a:prstGeom prst="rect">
            <a:avLst/>
          </a:prstGeom>
          <a:noFill/>
          <a:ln w="9525">
            <a:noFill/>
            <a:miter lim="800000"/>
            <a:headEnd/>
            <a:tailEnd/>
          </a:ln>
        </p:spPr>
      </p:pic>
      <p:sp>
        <p:nvSpPr>
          <p:cNvPr id="5" name="AutoShape 2" descr="blob:https://web.whatsapp.com/67eed731-6167-41bf-9a91-9784301d975f">
            <a:extLst>
              <a:ext uri="{FF2B5EF4-FFF2-40B4-BE49-F238E27FC236}">
                <a16:creationId xmlns:a16="http://schemas.microsoft.com/office/drawing/2014/main" id="{2A836412-38D1-4152-BD5A-5F052E24D05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A screenshot of a cell phone&#10;&#10;Description generated with very high confidence">
            <a:extLst>
              <a:ext uri="{FF2B5EF4-FFF2-40B4-BE49-F238E27FC236}">
                <a16:creationId xmlns:a16="http://schemas.microsoft.com/office/drawing/2014/main" id="{8D4E03AA-51C3-422A-ABE2-ECC60A56C4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5724" y="1879870"/>
            <a:ext cx="7043820" cy="2876550"/>
          </a:xfrm>
          <a:prstGeom prst="rect">
            <a:avLst/>
          </a:prstGeom>
        </p:spPr>
      </p:pic>
    </p:spTree>
    <p:extLst>
      <p:ext uri="{BB962C8B-B14F-4D97-AF65-F5344CB8AC3E}">
        <p14:creationId xmlns:p14="http://schemas.microsoft.com/office/powerpoint/2010/main" val="196593405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5000"/>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E46B5C-2D22-4F7A-8D54-537675082C40}"/>
              </a:ext>
            </a:extLst>
          </p:cNvPr>
          <p:cNvSpPr/>
          <p:nvPr/>
        </p:nvSpPr>
        <p:spPr>
          <a:xfrm>
            <a:off x="153226" y="123160"/>
            <a:ext cx="8884996" cy="461408"/>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Maiandra GD" panose="020E0502030308020204" pitchFamily="34" charset="0"/>
                <a:ea typeface="+mn-ea"/>
                <a:cs typeface="+mn-cs"/>
              </a:rPr>
              <a:t>Interesting insights from SAS Miner Predictive Modelling – Contd.</a:t>
            </a:r>
          </a:p>
        </p:txBody>
      </p:sp>
      <p:sp>
        <p:nvSpPr>
          <p:cNvPr id="3" name="TextBox 2">
            <a:extLst>
              <a:ext uri="{FF2B5EF4-FFF2-40B4-BE49-F238E27FC236}">
                <a16:creationId xmlns:a16="http://schemas.microsoft.com/office/drawing/2014/main" id="{6AB139DA-A254-4E44-BC9A-B9804B84B866}"/>
              </a:ext>
            </a:extLst>
          </p:cNvPr>
          <p:cNvSpPr txBox="1"/>
          <p:nvPr/>
        </p:nvSpPr>
        <p:spPr>
          <a:xfrm>
            <a:off x="413238" y="817685"/>
            <a:ext cx="10524393" cy="2585323"/>
          </a:xfrm>
          <a:prstGeom prst="rect">
            <a:avLst/>
          </a:prstGeom>
          <a:noFill/>
        </p:spPr>
        <p:txBody>
          <a:bodyPr wrap="square" rtlCol="0">
            <a:spAutoFit/>
          </a:bodyPr>
          <a:lstStyle/>
          <a:p>
            <a:pPr marL="285750" indent="-285750">
              <a:buFont typeface="Arial" panose="020B0604020202020204" pitchFamily="34" charset="0"/>
              <a:buChar char="•"/>
            </a:pPr>
            <a:r>
              <a:rPr lang="en-US" b="1" spc="-5" dirty="0">
                <a:latin typeface="Maiandra GD" panose="020E0502030308020204" pitchFamily="34" charset="0"/>
                <a:cs typeface="Times New Roman" panose="02020603050405020304" pitchFamily="18" charset="0"/>
              </a:rPr>
              <a:t>72% cases were approved if prevailing wage is greater than $41000.</a:t>
            </a:r>
          </a:p>
          <a:p>
            <a:pPr marL="285750" indent="-285750">
              <a:buFont typeface="Arial" panose="020B0604020202020204" pitchFamily="34" charset="0"/>
              <a:buChar char="•"/>
            </a:pPr>
            <a:endParaRPr lang="en-US" b="1" spc="-5" dirty="0">
              <a:latin typeface="Maiandra GD" panose="020E0502030308020204" pitchFamily="34" charset="0"/>
              <a:cs typeface="Times New Roman" panose="02020603050405020304" pitchFamily="18" charset="0"/>
            </a:endParaRPr>
          </a:p>
          <a:p>
            <a:pPr marL="285750" indent="-285750">
              <a:buFont typeface="Arial" panose="020B0604020202020204" pitchFamily="34" charset="0"/>
              <a:buChar char="•"/>
            </a:pPr>
            <a:endParaRPr lang="en-US" b="1" spc="-5" dirty="0">
              <a:latin typeface="Maiandra GD" panose="020E0502030308020204" pitchFamily="34" charset="0"/>
              <a:cs typeface="Times New Roman" panose="02020603050405020304" pitchFamily="18" charset="0"/>
            </a:endParaRPr>
          </a:p>
          <a:p>
            <a:pPr marL="285750" indent="-285750">
              <a:buFont typeface="Arial" panose="020B0604020202020204" pitchFamily="34" charset="0"/>
              <a:buChar char="•"/>
            </a:pPr>
            <a:endParaRPr lang="en-US" b="1" spc="-5" dirty="0">
              <a:latin typeface="Maiandra GD" panose="020E0502030308020204" pitchFamily="34" charset="0"/>
              <a:cs typeface="Times New Roman" panose="02020603050405020304" pitchFamily="18" charset="0"/>
            </a:endParaRPr>
          </a:p>
          <a:p>
            <a:endParaRPr lang="en-US" b="1" spc="-5" dirty="0">
              <a:latin typeface="Maiandra GD" panose="020E0502030308020204" pitchFamily="34" charset="0"/>
              <a:cs typeface="Times New Roman" panose="02020603050405020304" pitchFamily="18" charset="0"/>
            </a:endParaRPr>
          </a:p>
          <a:p>
            <a:endParaRPr lang="en-US" dirty="0"/>
          </a:p>
          <a:p>
            <a:endParaRPr lang="en-US" dirty="0"/>
          </a:p>
          <a:p>
            <a:endParaRPr lang="en-US" dirty="0"/>
          </a:p>
          <a:p>
            <a:endParaRPr lang="en-US" dirty="0"/>
          </a:p>
        </p:txBody>
      </p:sp>
      <p:sp>
        <p:nvSpPr>
          <p:cNvPr id="10" name="Rectangle 9">
            <a:extLst>
              <a:ext uri="{FF2B5EF4-FFF2-40B4-BE49-F238E27FC236}">
                <a16:creationId xmlns:a16="http://schemas.microsoft.com/office/drawing/2014/main" id="{B39F8183-8613-4E32-B81A-D60165E694C6}"/>
              </a:ext>
            </a:extLst>
          </p:cNvPr>
          <p:cNvSpPr/>
          <p:nvPr/>
        </p:nvSpPr>
        <p:spPr>
          <a:xfrm>
            <a:off x="413238" y="3203848"/>
            <a:ext cx="11456377" cy="2044662"/>
          </a:xfrm>
          <a:prstGeom prst="rect">
            <a:avLst/>
          </a:prstGeom>
        </p:spPr>
        <p:txBody>
          <a:bodyPr wrap="square">
            <a:spAutoFit/>
          </a:bodyPr>
          <a:lstStyle/>
          <a:p>
            <a:pPr marL="285750" indent="-285750">
              <a:lnSpc>
                <a:spcPct val="115000"/>
              </a:lnSpc>
              <a:spcAft>
                <a:spcPts val="1000"/>
              </a:spcAft>
              <a:buFont typeface="Arial" panose="020B0604020202020204" pitchFamily="34" charset="0"/>
              <a:buChar char="•"/>
            </a:pPr>
            <a:r>
              <a:rPr lang="en-US" b="1" spc="-5" dirty="0">
                <a:latin typeface="Maiandra GD" panose="020E0502030308020204" pitchFamily="34" charset="0"/>
                <a:cs typeface="Times New Roman" panose="02020603050405020304" pitchFamily="18" charset="0"/>
              </a:rPr>
              <a:t>Day of Case filing, Year of Case filing, Employer Name, Prevailing wage and H1B dependent are the most important features in deciding case status.</a:t>
            </a:r>
          </a:p>
          <a:p>
            <a:pPr marL="285750" indent="-285750">
              <a:lnSpc>
                <a:spcPct val="115000"/>
              </a:lnSpc>
              <a:spcAft>
                <a:spcPts val="1000"/>
              </a:spcAft>
              <a:buFont typeface="Arial" panose="020B0604020202020204" pitchFamily="34" charset="0"/>
              <a:buChar char="•"/>
            </a:pPr>
            <a:endParaRPr lang="en-US" b="1" spc="-5" dirty="0">
              <a:latin typeface="Maiandra GD" panose="020E050203030802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endParaRPr lang="en-US" b="1" spc="-5" dirty="0">
              <a:latin typeface="Maiandra GD" panose="020E050203030802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endParaRPr lang="en-US" b="1" spc="-5" dirty="0">
              <a:latin typeface="Maiandra GD" panose="020E0502030308020204" pitchFamily="34" charset="0"/>
              <a:cs typeface="Times New Roman" panose="02020603050405020304" pitchFamily="18" charset="0"/>
            </a:endParaRPr>
          </a:p>
        </p:txBody>
      </p:sp>
      <p:pic>
        <p:nvPicPr>
          <p:cNvPr id="14" name="Picture 13" descr="A picture containing screenshot&#10;&#10;Description generated with very high confidence">
            <a:extLst>
              <a:ext uri="{FF2B5EF4-FFF2-40B4-BE49-F238E27FC236}">
                <a16:creationId xmlns:a16="http://schemas.microsoft.com/office/drawing/2014/main" id="{99FACE63-519D-4F9D-BE99-66550AD807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0595" y="1111359"/>
            <a:ext cx="4501661" cy="2042629"/>
          </a:xfrm>
          <a:prstGeom prst="rect">
            <a:avLst/>
          </a:prstGeom>
        </p:spPr>
      </p:pic>
      <p:pic>
        <p:nvPicPr>
          <p:cNvPr id="16" name="Picture 15" descr="A screenshot of a cell phone&#10;&#10;Description generated with high confidence">
            <a:extLst>
              <a:ext uri="{FF2B5EF4-FFF2-40B4-BE49-F238E27FC236}">
                <a16:creationId xmlns:a16="http://schemas.microsoft.com/office/drawing/2014/main" id="{25885EDF-23A1-45DD-B6C0-700B027C57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0595" y="3772852"/>
            <a:ext cx="4501661" cy="1635681"/>
          </a:xfrm>
          <a:prstGeom prst="rect">
            <a:avLst/>
          </a:prstGeom>
        </p:spPr>
      </p:pic>
    </p:spTree>
    <p:extLst>
      <p:ext uri="{BB962C8B-B14F-4D97-AF65-F5344CB8AC3E}">
        <p14:creationId xmlns:p14="http://schemas.microsoft.com/office/powerpoint/2010/main" val="407057432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AED133-7167-40C6-B52E-E4FB610D8126}"/>
              </a:ext>
            </a:extLst>
          </p:cNvPr>
          <p:cNvSpPr/>
          <p:nvPr/>
        </p:nvSpPr>
        <p:spPr>
          <a:xfrm>
            <a:off x="723899" y="249995"/>
            <a:ext cx="8858251" cy="468141"/>
          </a:xfrm>
          <a:prstGeom prst="rect">
            <a:avLst/>
          </a:prstGeom>
        </p:spPr>
        <p:txBody>
          <a:bodyPr wrap="square">
            <a:spAutoFit/>
          </a:bodyPr>
          <a:lstStyle/>
          <a:p>
            <a:pPr>
              <a:lnSpc>
                <a:spcPct val="107000"/>
              </a:lnSpc>
            </a:pPr>
            <a:r>
              <a:rPr lang="en-US" sz="2400" b="1" dirty="0">
                <a:solidFill>
                  <a:srgbClr val="000000"/>
                </a:solidFill>
                <a:latin typeface="Maiandra GD" panose="020E0502030308020204" pitchFamily="34" charset="0"/>
              </a:rPr>
              <a:t>Future Scope &amp; Business Value Recommendations</a:t>
            </a:r>
          </a:p>
        </p:txBody>
      </p:sp>
      <p:graphicFrame>
        <p:nvGraphicFramePr>
          <p:cNvPr id="3" name="Content Placeholder 2">
            <a:extLst>
              <a:ext uri="{FF2B5EF4-FFF2-40B4-BE49-F238E27FC236}">
                <a16:creationId xmlns:a16="http://schemas.microsoft.com/office/drawing/2014/main" id="{ED145450-B2B2-45DD-A4FE-69210CE55DB9}"/>
              </a:ext>
            </a:extLst>
          </p:cNvPr>
          <p:cNvGraphicFramePr>
            <a:graphicFrameLocks/>
          </p:cNvGraphicFramePr>
          <p:nvPr>
            <p:extLst>
              <p:ext uri="{D42A27DB-BD31-4B8C-83A1-F6EECF244321}">
                <p14:modId xmlns:p14="http://schemas.microsoft.com/office/powerpoint/2010/main" val="1935238336"/>
              </p:ext>
            </p:extLst>
          </p:nvPr>
        </p:nvGraphicFramePr>
        <p:xfrm>
          <a:off x="723899" y="826720"/>
          <a:ext cx="10515600" cy="415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Group 3">
            <a:extLst>
              <a:ext uri="{FF2B5EF4-FFF2-40B4-BE49-F238E27FC236}">
                <a16:creationId xmlns:a16="http://schemas.microsoft.com/office/drawing/2014/main" id="{5A3297BC-892F-4E69-814E-8DD2FE69183A}"/>
              </a:ext>
            </a:extLst>
          </p:cNvPr>
          <p:cNvGrpSpPr/>
          <p:nvPr/>
        </p:nvGrpSpPr>
        <p:grpSpPr>
          <a:xfrm>
            <a:off x="723899" y="4981208"/>
            <a:ext cx="10515600" cy="1130219"/>
            <a:chOff x="0" y="2772310"/>
            <a:chExt cx="10515600" cy="1130219"/>
          </a:xfrm>
        </p:grpSpPr>
        <p:sp>
          <p:nvSpPr>
            <p:cNvPr id="5" name="Rectangle: Rounded Corners 4">
              <a:extLst>
                <a:ext uri="{FF2B5EF4-FFF2-40B4-BE49-F238E27FC236}">
                  <a16:creationId xmlns:a16="http://schemas.microsoft.com/office/drawing/2014/main" id="{DB7D0A13-5D64-4D5D-980B-D575F9D04740}"/>
                </a:ext>
              </a:extLst>
            </p:cNvPr>
            <p:cNvSpPr/>
            <p:nvPr/>
          </p:nvSpPr>
          <p:spPr>
            <a:xfrm>
              <a:off x="0" y="2772310"/>
              <a:ext cx="10515600" cy="1130219"/>
            </a:xfrm>
            <a:prstGeom prst="roundRect">
              <a:avLst/>
            </a:prstGeom>
            <a:gradFill flip="none" rotWithShape="0">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p:spPr>
          <p:style>
            <a:lnRef idx="0">
              <a:schemeClr val="lt1">
                <a:hueOff val="0"/>
                <a:satOff val="0"/>
                <a:lumOff val="0"/>
                <a:alphaOff val="0"/>
              </a:schemeClr>
            </a:lnRef>
            <a:fillRef idx="3">
              <a:scrgbClr r="0" g="0" b="0"/>
            </a:fillRef>
            <a:effectRef idx="2">
              <a:schemeClr val="accent5">
                <a:shade val="50000"/>
                <a:hueOff val="222839"/>
                <a:satOff val="5970"/>
                <a:lumOff val="26302"/>
                <a:alphaOff val="0"/>
              </a:schemeClr>
            </a:effectRef>
            <a:fontRef idx="minor">
              <a:schemeClr val="lt1"/>
            </a:fontRef>
          </p:style>
        </p:sp>
        <p:sp>
          <p:nvSpPr>
            <p:cNvPr id="6" name="Rectangle: Rounded Corners 4">
              <a:extLst>
                <a:ext uri="{FF2B5EF4-FFF2-40B4-BE49-F238E27FC236}">
                  <a16:creationId xmlns:a16="http://schemas.microsoft.com/office/drawing/2014/main" id="{33B80069-CC51-4445-AACF-F697255F97AF}"/>
                </a:ext>
              </a:extLst>
            </p:cNvPr>
            <p:cNvSpPr txBox="1"/>
            <p:nvPr/>
          </p:nvSpPr>
          <p:spPr>
            <a:xfrm>
              <a:off x="55173" y="2827483"/>
              <a:ext cx="10405254" cy="10198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solidFill>
                    <a:prstClr val="white"/>
                  </a:solidFill>
                  <a:latin typeface="Maiandra GD" panose="020E0502030308020204" pitchFamily="34" charset="0"/>
                </a:rPr>
                <a:t>In the future, the cases of 2018 could be utilized as test dataset to see the trend for different job titles and different salary range.</a:t>
              </a:r>
            </a:p>
          </p:txBody>
        </p:sp>
      </p:grpSp>
    </p:spTree>
    <p:extLst>
      <p:ext uri="{BB962C8B-B14F-4D97-AF65-F5344CB8AC3E}">
        <p14:creationId xmlns:p14="http://schemas.microsoft.com/office/powerpoint/2010/main" val="1839616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H1B">
            <a:extLst>
              <a:ext uri="{FF2B5EF4-FFF2-40B4-BE49-F238E27FC236}">
                <a16:creationId xmlns:a16="http://schemas.microsoft.com/office/drawing/2014/main" id="{A031A847-BD7E-4C7A-8804-40FD1F61E213}"/>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747"/>
          <a:stretch/>
        </p:blipFill>
        <p:spPr bwMode="auto">
          <a:xfrm>
            <a:off x="-19030" y="1"/>
            <a:ext cx="12191980" cy="6857999"/>
          </a:xfrm>
          <a:prstGeom prst="rect">
            <a:avLst/>
          </a:prstGeom>
          <a:blipFill dpi="0" rotWithShape="1">
            <a:blip r:embed="rId3">
              <a:alphaModFix amt="0"/>
            </a:blip>
            <a:srcRect/>
            <a:tile tx="0" ty="0" sx="100000" sy="100000" flip="none" algn="tl"/>
          </a:blipFill>
          <a:effectLst>
            <a:outerShdw blurRad="76200" dist="12700" dir="8100000" sy="-23000" kx="800400" algn="br" rotWithShape="0">
              <a:prstClr val="black">
                <a:alpha val="20000"/>
              </a:prstClr>
            </a:outerShdw>
          </a:effectLst>
          <a:scene3d>
            <a:camera prst="orthographicFront"/>
            <a:lightRig rig="threePt" dir="t"/>
          </a:scene3d>
          <a:sp3d>
            <a:bevelT/>
          </a:sp3d>
          <a:extLst/>
        </p:spPr>
      </p:pic>
      <p:pic>
        <p:nvPicPr>
          <p:cNvPr id="3" name="Picture 2" descr="A screenshot of a social media post&#10;&#10;Description generated with very high confidence">
            <a:extLst>
              <a:ext uri="{FF2B5EF4-FFF2-40B4-BE49-F238E27FC236}">
                <a16:creationId xmlns:a16="http://schemas.microsoft.com/office/drawing/2014/main" id="{B866E965-22F8-4338-8D86-143ECD7A9E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420" y="228014"/>
            <a:ext cx="11668061" cy="6432329"/>
          </a:xfrm>
          <a:prstGeom prst="rect">
            <a:avLst/>
          </a:prstGeom>
        </p:spPr>
      </p:pic>
      <p:sp>
        <p:nvSpPr>
          <p:cNvPr id="4" name="TextBox 3">
            <a:extLst>
              <a:ext uri="{FF2B5EF4-FFF2-40B4-BE49-F238E27FC236}">
                <a16:creationId xmlns:a16="http://schemas.microsoft.com/office/drawing/2014/main" id="{9885D053-5459-45B4-AFA1-93B400DFAEE6}"/>
              </a:ext>
            </a:extLst>
          </p:cNvPr>
          <p:cNvSpPr txBox="1"/>
          <p:nvPr/>
        </p:nvSpPr>
        <p:spPr>
          <a:xfrm flipH="1">
            <a:off x="4712312" y="3073155"/>
            <a:ext cx="7129169" cy="3570208"/>
          </a:xfrm>
          <a:prstGeom prst="rect">
            <a:avLst/>
          </a:prstGeom>
          <a:gradFill>
            <a:gsLst>
              <a:gs pos="100000">
                <a:schemeClr val="accent1">
                  <a:satMod val="110000"/>
                  <a:lumMod val="100000"/>
                  <a:shade val="100000"/>
                  <a:alpha val="68000"/>
                </a:schemeClr>
              </a:gs>
              <a:gs pos="100000">
                <a:schemeClr val="accent1">
                  <a:lumMod val="99000"/>
                  <a:satMod val="120000"/>
                  <a:shade val="78000"/>
                </a:schemeClr>
              </a:gs>
            </a:gsLst>
          </a:grad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dirty="0">
                <a:latin typeface="Maiandra GD" panose="020E0502030308020204" pitchFamily="34" charset="0"/>
              </a:rPr>
              <a:t>Motivation</a:t>
            </a:r>
          </a:p>
          <a:p>
            <a:pPr marL="285750" indent="-285750">
              <a:buFont typeface="Arial" panose="020B0604020202020204" pitchFamily="34" charset="0"/>
              <a:buChar char="•"/>
            </a:pPr>
            <a:r>
              <a:rPr lang="en-US" b="1" dirty="0">
                <a:solidFill>
                  <a:schemeClr val="tx1"/>
                </a:solidFill>
                <a:latin typeface="Maiandra GD" panose="020E0502030308020204" pitchFamily="34" charset="0"/>
                <a:cs typeface="Times New Roman" panose="02020603050405020304" pitchFamily="18" charset="0"/>
              </a:rPr>
              <a:t>Immigration remains a contentious topic in U.S. politics, especially after President Trump’s order suspending the immigration of nations from Iran, Iraq, Syria, Libya, Somalia, and Sudan.</a:t>
            </a:r>
          </a:p>
          <a:p>
            <a:pPr marL="285750" indent="-285750">
              <a:buFont typeface="Arial" panose="020B0604020202020204" pitchFamily="34" charset="0"/>
              <a:buChar char="•"/>
            </a:pPr>
            <a:r>
              <a:rPr lang="en-US" b="1" dirty="0">
                <a:solidFill>
                  <a:schemeClr val="tx1"/>
                </a:solidFill>
                <a:latin typeface="Maiandra GD" panose="020E0502030308020204" pitchFamily="34" charset="0"/>
                <a:cs typeface="Times New Roman" panose="02020603050405020304" pitchFamily="18" charset="0"/>
              </a:rPr>
              <a:t>The Office of Foreign Labor Certification (OFLC) generates program data that is useful information about the immigration programs including the H1-B visa. Since H1-B visa petition is closely related to international students we hoped that we can get a general idea about the relation between H1-B visa application status and features like job title, prevailing wage, etc..</a:t>
            </a:r>
          </a:p>
          <a:p>
            <a:endParaRPr lang="en-US" b="1" dirty="0">
              <a:solidFill>
                <a:schemeClr val="tx1"/>
              </a:solidFill>
              <a:latin typeface="Maiandra GD" panose="020E0502030308020204" pitchFamily="34" charset="0"/>
              <a:cs typeface="Times New Roman" panose="02020603050405020304" pitchFamily="18" charset="0"/>
            </a:endParaRPr>
          </a:p>
          <a:p>
            <a:endParaRPr lang="en-US" dirty="0"/>
          </a:p>
        </p:txBody>
      </p:sp>
      <p:sp>
        <p:nvSpPr>
          <p:cNvPr id="9" name="Rectangle 8">
            <a:extLst>
              <a:ext uri="{FF2B5EF4-FFF2-40B4-BE49-F238E27FC236}">
                <a16:creationId xmlns:a16="http://schemas.microsoft.com/office/drawing/2014/main" id="{54F4D0E7-0607-4452-8DCA-48CBDEBE9FE6}"/>
              </a:ext>
            </a:extLst>
          </p:cNvPr>
          <p:cNvSpPr/>
          <p:nvPr/>
        </p:nvSpPr>
        <p:spPr>
          <a:xfrm>
            <a:off x="3104229" y="1103586"/>
            <a:ext cx="2585545" cy="804629"/>
          </a:xfrm>
          <a:prstGeom prst="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2172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AAF4C-C155-454B-AF2B-97B73A901EC8}"/>
              </a:ext>
            </a:extLst>
          </p:cNvPr>
          <p:cNvSpPr txBox="1">
            <a:spLocks/>
          </p:cNvSpPr>
          <p:nvPr/>
        </p:nvSpPr>
        <p:spPr>
          <a:xfrm>
            <a:off x="486508" y="307731"/>
            <a:ext cx="1992923" cy="4710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7000"/>
              </a:lnSpc>
            </a:pPr>
            <a:r>
              <a:rPr lang="en-US" sz="2400" b="1" dirty="0">
                <a:solidFill>
                  <a:srgbClr val="000000"/>
                </a:solidFill>
                <a:latin typeface="Maiandra GD" panose="020E0502030308020204" pitchFamily="34" charset="0"/>
                <a:ea typeface="+mn-ea"/>
                <a:cs typeface="+mn-cs"/>
              </a:rPr>
              <a:t>Conclusion</a:t>
            </a:r>
          </a:p>
        </p:txBody>
      </p:sp>
      <p:sp>
        <p:nvSpPr>
          <p:cNvPr id="3" name="Content Placeholder 2">
            <a:extLst>
              <a:ext uri="{FF2B5EF4-FFF2-40B4-BE49-F238E27FC236}">
                <a16:creationId xmlns:a16="http://schemas.microsoft.com/office/drawing/2014/main" id="{0065DA4F-45DD-49DC-8BAC-4AFBEFEFEC68}"/>
              </a:ext>
            </a:extLst>
          </p:cNvPr>
          <p:cNvSpPr txBox="1">
            <a:spLocks/>
          </p:cNvSpPr>
          <p:nvPr/>
        </p:nvSpPr>
        <p:spPr>
          <a:xfrm>
            <a:off x="407377" y="2852772"/>
            <a:ext cx="10896600" cy="21094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solidFill>
                <a:schemeClr val="tx2"/>
              </a:solidFill>
            </a:endParaRPr>
          </a:p>
        </p:txBody>
      </p:sp>
      <p:grpSp>
        <p:nvGrpSpPr>
          <p:cNvPr id="4" name="Group 3">
            <a:extLst>
              <a:ext uri="{FF2B5EF4-FFF2-40B4-BE49-F238E27FC236}">
                <a16:creationId xmlns:a16="http://schemas.microsoft.com/office/drawing/2014/main" id="{D24BBB9F-5E7A-4FA5-8C5D-230755AC322F}"/>
              </a:ext>
            </a:extLst>
          </p:cNvPr>
          <p:cNvGrpSpPr/>
          <p:nvPr/>
        </p:nvGrpSpPr>
        <p:grpSpPr>
          <a:xfrm>
            <a:off x="533400" y="910370"/>
            <a:ext cx="10515600" cy="1130219"/>
            <a:chOff x="0" y="2772310"/>
            <a:chExt cx="10515600" cy="1130219"/>
          </a:xfrm>
        </p:grpSpPr>
        <p:sp>
          <p:nvSpPr>
            <p:cNvPr id="5" name="Rectangle: Rounded Corners 4">
              <a:extLst>
                <a:ext uri="{FF2B5EF4-FFF2-40B4-BE49-F238E27FC236}">
                  <a16:creationId xmlns:a16="http://schemas.microsoft.com/office/drawing/2014/main" id="{FA789F11-ABBE-4468-A600-6E2025A300E2}"/>
                </a:ext>
              </a:extLst>
            </p:cNvPr>
            <p:cNvSpPr/>
            <p:nvPr/>
          </p:nvSpPr>
          <p:spPr>
            <a:xfrm>
              <a:off x="0" y="2772310"/>
              <a:ext cx="10515600" cy="1130219"/>
            </a:xfrm>
            <a:prstGeom prst="roundRect">
              <a:avLst/>
            </a:prstGeom>
            <a:gradFill flip="none" rotWithShape="0">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p:spPr>
          <p:style>
            <a:lnRef idx="0">
              <a:schemeClr val="lt1">
                <a:hueOff val="0"/>
                <a:satOff val="0"/>
                <a:lumOff val="0"/>
                <a:alphaOff val="0"/>
              </a:schemeClr>
            </a:lnRef>
            <a:fillRef idx="3">
              <a:scrgbClr r="0" g="0" b="0"/>
            </a:fillRef>
            <a:effectRef idx="2">
              <a:schemeClr val="accent5">
                <a:shade val="50000"/>
                <a:hueOff val="222839"/>
                <a:satOff val="5970"/>
                <a:lumOff val="26302"/>
                <a:alphaOff val="0"/>
              </a:schemeClr>
            </a:effectRef>
            <a:fontRef idx="minor">
              <a:schemeClr val="lt1"/>
            </a:fontRef>
          </p:style>
        </p:sp>
        <p:sp>
          <p:nvSpPr>
            <p:cNvPr id="6" name="Rectangle: Rounded Corners 4">
              <a:extLst>
                <a:ext uri="{FF2B5EF4-FFF2-40B4-BE49-F238E27FC236}">
                  <a16:creationId xmlns:a16="http://schemas.microsoft.com/office/drawing/2014/main" id="{8E8103A2-1239-4CCA-8EF3-227E9E1A4FDD}"/>
                </a:ext>
              </a:extLst>
            </p:cNvPr>
            <p:cNvSpPr txBox="1"/>
            <p:nvPr/>
          </p:nvSpPr>
          <p:spPr>
            <a:xfrm>
              <a:off x="55173" y="2827483"/>
              <a:ext cx="10405254" cy="10198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lvl="0" defTabSz="933450">
                <a:lnSpc>
                  <a:spcPct val="90000"/>
                </a:lnSpc>
                <a:spcBef>
                  <a:spcPct val="0"/>
                </a:spcBef>
                <a:spcAft>
                  <a:spcPct val="35000"/>
                </a:spcAft>
              </a:pPr>
              <a:r>
                <a:rPr lang="en-US" sz="2000" dirty="0">
                  <a:solidFill>
                    <a:prstClr val="white"/>
                  </a:solidFill>
                  <a:latin typeface="Maiandra GD" panose="020E0502030308020204" pitchFamily="34" charset="0"/>
                </a:rPr>
                <a:t>Our model and Analysis provide a whole picture of different approval rates compared with different conditions based on previous data. The utilization of machine learning algorithm’s enabled us to analyze the data based on training and learning steps</a:t>
              </a:r>
              <a:r>
                <a:rPr lang="en-US" sz="2100" dirty="0">
                  <a:solidFill>
                    <a:prstClr val="white"/>
                  </a:solidFill>
                  <a:latin typeface="Maiandra GD" panose="020E0502030308020204" pitchFamily="34" charset="0"/>
                </a:rPr>
                <a:t>.</a:t>
              </a:r>
            </a:p>
          </p:txBody>
        </p:sp>
      </p:grpSp>
      <p:sp>
        <p:nvSpPr>
          <p:cNvPr id="8" name="Rectangle: Rounded Corners 7">
            <a:extLst>
              <a:ext uri="{FF2B5EF4-FFF2-40B4-BE49-F238E27FC236}">
                <a16:creationId xmlns:a16="http://schemas.microsoft.com/office/drawing/2014/main" id="{38E707F2-861C-4A97-B2BA-7C0E890E5F8F}"/>
              </a:ext>
            </a:extLst>
          </p:cNvPr>
          <p:cNvSpPr/>
          <p:nvPr/>
        </p:nvSpPr>
        <p:spPr>
          <a:xfrm>
            <a:off x="478226" y="2227325"/>
            <a:ext cx="10570773" cy="2109445"/>
          </a:xfrm>
          <a:prstGeom prst="roundRect">
            <a:avLst/>
          </a:prstGeom>
          <a:gradFill flip="none" rotWithShape="0">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p:spPr>
        <p:style>
          <a:lnRef idx="0">
            <a:schemeClr val="lt1">
              <a:hueOff val="0"/>
              <a:satOff val="0"/>
              <a:lumOff val="0"/>
              <a:alphaOff val="0"/>
            </a:schemeClr>
          </a:lnRef>
          <a:fillRef idx="3">
            <a:scrgbClr r="0" g="0" b="0"/>
          </a:fillRef>
          <a:effectRef idx="2">
            <a:schemeClr val="accent5">
              <a:shade val="50000"/>
              <a:hueOff val="222839"/>
              <a:satOff val="5970"/>
              <a:lumOff val="26302"/>
              <a:alphaOff val="0"/>
            </a:schemeClr>
          </a:effectRef>
          <a:fontRef idx="minor">
            <a:schemeClr val="lt1"/>
          </a:fontRef>
        </p:style>
        <p:txBody>
          <a:bodyPr/>
          <a:lstStyle/>
          <a:p>
            <a:r>
              <a:rPr lang="en-US" sz="2000" dirty="0">
                <a:solidFill>
                  <a:schemeClr val="bg1"/>
                </a:solidFill>
                <a:latin typeface="Maiandra GD" panose="020E0502030308020204" pitchFamily="34" charset="0"/>
              </a:rPr>
              <a:t>In this work, Decision Tree, Random Forest and Neural network were considered for determining the status of H1-B visa applications. Model comparison classifier performs a good collation to combine all these models and predict accuracy. We achieved a best of classification accuracy with decision tree model. We inferred that the state of worksite, year of application, prevailing wages, employer name and SOC-name play an important role in determining the case status of an H-1B application.</a:t>
            </a:r>
          </a:p>
          <a:p>
            <a:endParaRPr lang="en-US" dirty="0"/>
          </a:p>
        </p:txBody>
      </p:sp>
    </p:spTree>
    <p:extLst>
      <p:ext uri="{BB962C8B-B14F-4D97-AF65-F5344CB8AC3E}">
        <p14:creationId xmlns:p14="http://schemas.microsoft.com/office/powerpoint/2010/main" val="4188258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ED145450-B2B2-45DD-A4FE-69210CE55DB9}"/>
              </a:ext>
            </a:extLst>
          </p:cNvPr>
          <p:cNvGraphicFramePr>
            <a:graphicFrameLocks/>
          </p:cNvGraphicFramePr>
          <p:nvPr>
            <p:extLst>
              <p:ext uri="{D42A27DB-BD31-4B8C-83A1-F6EECF244321}">
                <p14:modId xmlns:p14="http://schemas.microsoft.com/office/powerpoint/2010/main" val="1627586776"/>
              </p:ext>
            </p:extLst>
          </p:nvPr>
        </p:nvGraphicFramePr>
        <p:xfrm>
          <a:off x="723899" y="826720"/>
          <a:ext cx="10515600" cy="415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D01D6AE9-C6B3-44B7-BEA1-58FA5C4B13A4}"/>
              </a:ext>
            </a:extLst>
          </p:cNvPr>
          <p:cNvSpPr/>
          <p:nvPr/>
        </p:nvSpPr>
        <p:spPr>
          <a:xfrm>
            <a:off x="3809999" y="2062237"/>
            <a:ext cx="7905750" cy="2516240"/>
          </a:xfrm>
          <a:prstGeom prst="rect">
            <a:avLst/>
          </a:prstGeom>
          <a:solidFill>
            <a:schemeClr val="dk1"/>
          </a:solidFill>
          <a:ln>
            <a:noFill/>
          </a:ln>
          <a:effectLst>
            <a:softEdge rad="76200"/>
          </a:effectLst>
          <a:scene3d>
            <a:camera prst="orthographicFront"/>
            <a:lightRig rig="threePt" dir="t"/>
          </a:scene3d>
          <a:sp3d>
            <a:bevelT w="279400" h="127000" prst="slope"/>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ln w="22225">
                <a:solidFill>
                  <a:schemeClr val="accent2"/>
                </a:solidFill>
                <a:prstDash val="solid"/>
              </a:ln>
              <a:solidFill>
                <a:srgbClr val="FF0000"/>
              </a:solidFill>
              <a:latin typeface="Maiandra GD" panose="020E0502030308020204" pitchFamily="34" charset="0"/>
            </a:endParaRPr>
          </a:p>
        </p:txBody>
      </p:sp>
      <p:pic>
        <p:nvPicPr>
          <p:cNvPr id="9" name="Picture 8">
            <a:extLst>
              <a:ext uri="{FF2B5EF4-FFF2-40B4-BE49-F238E27FC236}">
                <a16:creationId xmlns:a16="http://schemas.microsoft.com/office/drawing/2014/main" id="{9263172B-98CB-4E74-8CA3-3DF44CE9CE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787" y="1363849"/>
            <a:ext cx="2957513" cy="3913017"/>
          </a:xfrm>
          <a:prstGeom prst="rect">
            <a:avLst/>
          </a:prstGeom>
        </p:spPr>
      </p:pic>
      <p:sp>
        <p:nvSpPr>
          <p:cNvPr id="12" name="Rectangle 11">
            <a:extLst>
              <a:ext uri="{FF2B5EF4-FFF2-40B4-BE49-F238E27FC236}">
                <a16:creationId xmlns:a16="http://schemas.microsoft.com/office/drawing/2014/main" id="{B3445182-10BA-4460-B789-DAFDB5955FEF}"/>
              </a:ext>
            </a:extLst>
          </p:cNvPr>
          <p:cNvSpPr/>
          <p:nvPr/>
        </p:nvSpPr>
        <p:spPr>
          <a:xfrm>
            <a:off x="4200523" y="2535527"/>
            <a:ext cx="7124702" cy="1938992"/>
          </a:xfrm>
          <a:prstGeom prst="rect">
            <a:avLst/>
          </a:prstGeom>
        </p:spPr>
        <p:txBody>
          <a:bodyPr wrap="square">
            <a:spAutoFit/>
          </a:bodyPr>
          <a:lstStyle/>
          <a:p>
            <a:pPr lvl="0"/>
            <a:r>
              <a:rPr lang="en-US" dirty="0">
                <a:solidFill>
                  <a:schemeClr val="bg1"/>
                </a:solidFill>
                <a:latin typeface="Maiandra GD" panose="020E0502030308020204" pitchFamily="34" charset="0"/>
              </a:rPr>
              <a:t>Considering that the approval/denial of H1B visa applications are determined on so many attributes, the question that arises is </a:t>
            </a:r>
          </a:p>
          <a:p>
            <a:pPr lvl="0"/>
            <a:endParaRPr lang="en-US" dirty="0">
              <a:solidFill>
                <a:schemeClr val="bg1"/>
              </a:solidFill>
              <a:latin typeface="Maiandra GD" panose="020E0502030308020204" pitchFamily="34" charset="0"/>
            </a:endParaRPr>
          </a:p>
          <a:p>
            <a:pPr lvl="0"/>
            <a:endParaRPr lang="en-US" dirty="0">
              <a:solidFill>
                <a:schemeClr val="bg1"/>
              </a:solidFill>
              <a:latin typeface="Maiandra GD" panose="020E0502030308020204" pitchFamily="34" charset="0"/>
            </a:endParaRPr>
          </a:p>
          <a:p>
            <a:pPr lvl="0" algn="ctr"/>
            <a:r>
              <a:rPr lang="en-US" sz="2400" dirty="0">
                <a:solidFill>
                  <a:schemeClr val="bg1"/>
                </a:solidFill>
                <a:latin typeface="Maiandra GD" panose="020E0502030308020204" pitchFamily="34" charset="0"/>
              </a:rPr>
              <a:t>           IS H1B VISA REALLY A LOTTERY ? IF NOT, WHY IS EVEN CALLED SO?</a:t>
            </a:r>
            <a:endParaRPr lang="en-US" dirty="0"/>
          </a:p>
        </p:txBody>
      </p:sp>
    </p:spTree>
    <p:extLst>
      <p:ext uri="{BB962C8B-B14F-4D97-AF65-F5344CB8AC3E}">
        <p14:creationId xmlns:p14="http://schemas.microsoft.com/office/powerpoint/2010/main" val="4094233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6E6CAC3-DA72-4233-89EF-017063C75FB5}"/>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atin typeface="Maiandra GD" panose="020E0502030308020204" pitchFamily="34" charset="0"/>
                <a:cs typeface="Times New Roman" panose="02020603050405020304" pitchFamily="18" charset="0"/>
              </a:rPr>
              <a:t>Objective</a:t>
            </a:r>
          </a:p>
        </p:txBody>
      </p:sp>
      <p:sp>
        <p:nvSpPr>
          <p:cNvPr id="4" name="Content Placeholder 2">
            <a:extLst>
              <a:ext uri="{FF2B5EF4-FFF2-40B4-BE49-F238E27FC236}">
                <a16:creationId xmlns:a16="http://schemas.microsoft.com/office/drawing/2014/main" id="{2A06D0B1-0533-4627-BC16-109EA5FA3F43}"/>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a:t>
            </a:r>
          </a:p>
        </p:txBody>
      </p:sp>
      <p:sp>
        <p:nvSpPr>
          <p:cNvPr id="2" name="Rectangle 1">
            <a:extLst>
              <a:ext uri="{FF2B5EF4-FFF2-40B4-BE49-F238E27FC236}">
                <a16:creationId xmlns:a16="http://schemas.microsoft.com/office/drawing/2014/main" id="{7812AC54-DBCD-4549-9E9D-B5ECCA203A39}"/>
              </a:ext>
            </a:extLst>
          </p:cNvPr>
          <p:cNvSpPr/>
          <p:nvPr/>
        </p:nvSpPr>
        <p:spPr>
          <a:xfrm>
            <a:off x="792481" y="1765300"/>
            <a:ext cx="10515600" cy="2585323"/>
          </a:xfrm>
          <a:prstGeom prst="rect">
            <a:avLst/>
          </a:prstGeom>
        </p:spPr>
        <p:txBody>
          <a:bodyPr wrap="square">
            <a:spAutoFit/>
          </a:bodyPr>
          <a:lstStyle/>
          <a:p>
            <a:pPr marL="285750" indent="-285750">
              <a:buFont typeface="Arial" panose="020B0604020202020204" pitchFamily="34" charset="0"/>
              <a:buChar char="•"/>
            </a:pPr>
            <a:r>
              <a:rPr lang="en-US" sz="2400" b="1" dirty="0">
                <a:latin typeface="Maiandra GD" panose="020E0502030308020204" pitchFamily="34" charset="0"/>
                <a:cs typeface="Times New Roman" panose="02020603050405020304" pitchFamily="18" charset="0"/>
              </a:rPr>
              <a:t>This project is a classification problem since we have to predict whether a given case would be “Certified” or “Denied”.</a:t>
            </a:r>
          </a:p>
          <a:p>
            <a:pPr marL="285750" indent="-285750">
              <a:buFont typeface="Arial" panose="020B0604020202020204" pitchFamily="34" charset="0"/>
              <a:buChar char="•"/>
            </a:pPr>
            <a:r>
              <a:rPr lang="en-US" sz="2400" b="1" dirty="0">
                <a:latin typeface="Maiandra GD" panose="020E0502030308020204" pitchFamily="34" charset="0"/>
              </a:rPr>
              <a:t>Mine H1B Visa application data</a:t>
            </a:r>
          </a:p>
          <a:p>
            <a:pPr marL="285750" indent="-285750">
              <a:buFont typeface="Arial" panose="020B0604020202020204" pitchFamily="34" charset="0"/>
              <a:buChar char="•"/>
            </a:pPr>
            <a:r>
              <a:rPr lang="en-US" sz="2400" b="1" dirty="0">
                <a:latin typeface="Maiandra GD" panose="020E0502030308020204" pitchFamily="34" charset="0"/>
              </a:rPr>
              <a:t>Use SAS Enterprise Miner </a:t>
            </a:r>
          </a:p>
          <a:p>
            <a:pPr marL="742950" lvl="1" indent="-285750">
              <a:buFont typeface="Arial" panose="020B0604020202020204" pitchFamily="34" charset="0"/>
              <a:buChar char="•"/>
            </a:pPr>
            <a:r>
              <a:rPr lang="en-US" sz="2400" b="1" dirty="0">
                <a:latin typeface="Maiandra GD" panose="020E0502030308020204" pitchFamily="34" charset="0"/>
              </a:rPr>
              <a:t>To create models and understand patterns in the H1B visa case status</a:t>
            </a:r>
          </a:p>
          <a:p>
            <a:pPr marL="742950" lvl="1" indent="-285750">
              <a:buFont typeface="Arial" panose="020B0604020202020204" pitchFamily="34" charset="0"/>
              <a:buChar char="•"/>
            </a:pPr>
            <a:r>
              <a:rPr lang="en-US" sz="2400" b="1" dirty="0">
                <a:latin typeface="Maiandra GD" panose="020E0502030308020204" pitchFamily="34" charset="0"/>
              </a:rPr>
              <a:t>To identify important factors affecting the H1B visa decision.</a:t>
            </a:r>
          </a:p>
          <a:p>
            <a:pPr lvl="1"/>
            <a:endParaRPr lang="en-US" dirty="0"/>
          </a:p>
        </p:txBody>
      </p:sp>
      <p:sp>
        <p:nvSpPr>
          <p:cNvPr id="5" name="TextBox 4">
            <a:extLst>
              <a:ext uri="{FF2B5EF4-FFF2-40B4-BE49-F238E27FC236}">
                <a16:creationId xmlns:a16="http://schemas.microsoft.com/office/drawing/2014/main" id="{71CDA2F5-6D59-4EA7-8C22-4B24837E850E}"/>
              </a:ext>
            </a:extLst>
          </p:cNvPr>
          <p:cNvSpPr txBox="1"/>
          <p:nvPr/>
        </p:nvSpPr>
        <p:spPr>
          <a:xfrm flipH="1">
            <a:off x="883919" y="4051738"/>
            <a:ext cx="9710509" cy="2954655"/>
          </a:xfrm>
          <a:prstGeom prst="rect">
            <a:avLst/>
          </a:prstGeom>
          <a:noFill/>
        </p:spPr>
        <p:txBody>
          <a:bodyPr wrap="square" rtlCol="0">
            <a:spAutoFit/>
          </a:bodyPr>
          <a:lstStyle/>
          <a:p>
            <a:r>
              <a:rPr lang="en-US" sz="2400" b="1" dirty="0">
                <a:latin typeface="Maiandra GD" panose="020E0502030308020204" pitchFamily="34" charset="0"/>
              </a:rPr>
              <a:t>After analyzing the data, we can derive the following insights:</a:t>
            </a:r>
          </a:p>
          <a:p>
            <a:pPr marL="285750" indent="-285750">
              <a:buFont typeface="Wingdings" panose="05000000000000000000" pitchFamily="2" charset="2"/>
              <a:buChar char="ü"/>
            </a:pPr>
            <a:r>
              <a:rPr lang="en-US" sz="2400" b="1" dirty="0">
                <a:latin typeface="Maiandra GD" panose="020E0502030308020204" pitchFamily="34" charset="0"/>
              </a:rPr>
              <a:t>What factors are affecting the most in H1B visa case decisions?</a:t>
            </a:r>
          </a:p>
          <a:p>
            <a:pPr marL="285750" indent="-285750">
              <a:buFont typeface="Wingdings" panose="05000000000000000000" pitchFamily="2" charset="2"/>
              <a:buChar char="ü"/>
            </a:pPr>
            <a:r>
              <a:rPr lang="en-US" sz="2400" b="1" dirty="0">
                <a:latin typeface="Maiandra GD" panose="020E0502030308020204" pitchFamily="34" charset="0"/>
              </a:rPr>
              <a:t>How are prevailing wages affecting the visa applications?</a:t>
            </a:r>
          </a:p>
          <a:p>
            <a:pPr marL="285750" indent="-285750">
              <a:buFont typeface="Wingdings" panose="05000000000000000000" pitchFamily="2" charset="2"/>
              <a:buChar char="ü"/>
            </a:pPr>
            <a:r>
              <a:rPr lang="en-US" sz="2400" b="1" dirty="0">
                <a:latin typeface="Maiandra GD" panose="020E0502030308020204" pitchFamily="34" charset="0"/>
              </a:rPr>
              <a:t>Which are the leading geographical demographics in H1B applications every year?</a:t>
            </a:r>
          </a:p>
          <a:p>
            <a:pPr marL="285750" indent="-285750">
              <a:buFont typeface="Wingdings" panose="05000000000000000000" pitchFamily="2" charset="2"/>
              <a:buChar char="ü"/>
            </a:pPr>
            <a:r>
              <a:rPr lang="en-US" sz="2400" b="1" dirty="0">
                <a:latin typeface="Maiandra GD" panose="020E0502030308020204" pitchFamily="34" charset="0"/>
              </a:rPr>
              <a:t>Which job titles have the most H1B applications and trends in the data?</a:t>
            </a:r>
          </a:p>
          <a:p>
            <a:endParaRPr lang="en-US" dirty="0"/>
          </a:p>
        </p:txBody>
      </p:sp>
    </p:spTree>
    <p:extLst>
      <p:ext uri="{BB962C8B-B14F-4D97-AF65-F5344CB8AC3E}">
        <p14:creationId xmlns:p14="http://schemas.microsoft.com/office/powerpoint/2010/main" val="394490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down)">
                                      <p:cBhvr>
                                        <p:cTn id="7" dur="500"/>
                                        <p:tgtEl>
                                          <p:spTgt spid="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 calcmode="lin" valueType="num">
                                      <p:cBhvr additive="base">
                                        <p:cTn id="1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pic>
        <p:nvPicPr>
          <p:cNvPr id="3" name="Picture 2" descr="Image result for Preprocessing">
            <a:extLst>
              <a:ext uri="{FF2B5EF4-FFF2-40B4-BE49-F238E27FC236}">
                <a16:creationId xmlns:a16="http://schemas.microsoft.com/office/drawing/2014/main" id="{711D30C2-5897-4C35-9141-334E35F1FD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314" r="32805"/>
          <a:stretch/>
        </p:blipFill>
        <p:spPr bwMode="auto">
          <a:xfrm>
            <a:off x="6492114" y="10"/>
            <a:ext cx="5699887" cy="405923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BEEA4730-6D39-4A5C-BAC1-B7AFA69F96BA}"/>
              </a:ext>
            </a:extLst>
          </p:cNvPr>
          <p:cNvSpPr txBox="1">
            <a:spLocks/>
          </p:cNvSpPr>
          <p:nvPr/>
        </p:nvSpPr>
        <p:spPr>
          <a:xfrm>
            <a:off x="419363" y="14584"/>
            <a:ext cx="5676637" cy="340489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b="1" dirty="0">
                <a:latin typeface="Maiandra GD" panose="020E0502030308020204" pitchFamily="34" charset="0"/>
                <a:ea typeface="+mj-ea"/>
                <a:cs typeface="Times New Roman" panose="02020603050405020304" pitchFamily="18" charset="0"/>
              </a:rPr>
              <a:t>Removing N/As</a:t>
            </a:r>
          </a:p>
          <a:p>
            <a:pPr marL="342900" indent="-342900" algn="l">
              <a:buFont typeface="Arial" panose="020B0604020202020204" pitchFamily="34" charset="0"/>
              <a:buChar char="•"/>
            </a:pPr>
            <a:r>
              <a:rPr lang="en-US" b="1" dirty="0">
                <a:latin typeface="Maiandra GD" panose="020E0502030308020204" pitchFamily="34" charset="0"/>
                <a:ea typeface="+mj-ea"/>
                <a:cs typeface="Times New Roman" panose="02020603050405020304" pitchFamily="18" charset="0"/>
              </a:rPr>
              <a:t>Correcting Class Imbalance</a:t>
            </a:r>
          </a:p>
          <a:p>
            <a:pPr marL="342900" indent="-342900" algn="l">
              <a:buFont typeface="Arial" panose="020B0604020202020204" pitchFamily="34" charset="0"/>
              <a:buChar char="•"/>
            </a:pPr>
            <a:r>
              <a:rPr lang="en-US" b="1" dirty="0">
                <a:latin typeface="Maiandra GD" panose="020E0502030308020204" pitchFamily="34" charset="0"/>
                <a:ea typeface="+mj-ea"/>
                <a:cs typeface="Times New Roman" panose="02020603050405020304" pitchFamily="18" charset="0"/>
              </a:rPr>
              <a:t>Removing Insignificant Variables </a:t>
            </a:r>
          </a:p>
          <a:p>
            <a:pPr marL="342900" indent="-342900" algn="l">
              <a:buFont typeface="Arial" panose="020B0604020202020204" pitchFamily="34" charset="0"/>
              <a:buChar char="•"/>
            </a:pPr>
            <a:r>
              <a:rPr lang="en-US" b="1" dirty="0">
                <a:latin typeface="Maiandra GD" panose="020E0502030308020204" pitchFamily="34" charset="0"/>
                <a:ea typeface="+mj-ea"/>
                <a:cs typeface="Times New Roman" panose="02020603050405020304" pitchFamily="18" charset="0"/>
              </a:rPr>
              <a:t>Designed New Variables</a:t>
            </a:r>
          </a:p>
          <a:p>
            <a:pPr marL="342900" indent="-342900" algn="l">
              <a:buFont typeface="Arial" panose="020B0604020202020204" pitchFamily="34" charset="0"/>
              <a:buChar char="•"/>
            </a:pPr>
            <a:r>
              <a:rPr lang="en-US" b="1" dirty="0">
                <a:latin typeface="Maiandra GD" panose="020E0502030308020204" pitchFamily="34" charset="0"/>
                <a:ea typeface="+mj-ea"/>
                <a:cs typeface="Times New Roman" panose="02020603050405020304" pitchFamily="18" charset="0"/>
              </a:rPr>
              <a:t>Parsing and Sample Randomization</a:t>
            </a:r>
          </a:p>
          <a:p>
            <a:pPr marL="342900" indent="-342900" algn="l">
              <a:buFont typeface="Arial" panose="020B0604020202020204" pitchFamily="34" charset="0"/>
              <a:buChar char="•"/>
            </a:pPr>
            <a:r>
              <a:rPr lang="en-US" b="1" dirty="0">
                <a:latin typeface="Maiandra GD" panose="020E0502030308020204" pitchFamily="34" charset="0"/>
                <a:ea typeface="+mj-ea"/>
                <a:cs typeface="Times New Roman" panose="02020603050405020304" pitchFamily="18" charset="0"/>
              </a:rPr>
              <a:t>Removed Case Sensitivity</a:t>
            </a:r>
          </a:p>
          <a:p>
            <a:endParaRPr lang="en-US" sz="1800" dirty="0"/>
          </a:p>
        </p:txBody>
      </p:sp>
      <p:sp>
        <p:nvSpPr>
          <p:cNvPr id="7" name="Rectangle 6">
            <a:extLst>
              <a:ext uri="{FF2B5EF4-FFF2-40B4-BE49-F238E27FC236}">
                <a16:creationId xmlns:a16="http://schemas.microsoft.com/office/drawing/2014/main" id="{26C777AD-64DF-4A41-B58F-64DDE176E8CF}"/>
              </a:ext>
            </a:extLst>
          </p:cNvPr>
          <p:cNvSpPr/>
          <p:nvPr/>
        </p:nvSpPr>
        <p:spPr>
          <a:xfrm>
            <a:off x="962023" y="3876675"/>
            <a:ext cx="3324227" cy="2324100"/>
          </a:xfrm>
          <a:prstGeom prst="rect">
            <a:avLst/>
          </a:prstGeom>
          <a:solidFill>
            <a:srgbClr val="92D050">
              <a:alpha val="68000"/>
            </a:srgbClr>
          </a:solidFill>
          <a:effectLst>
            <a:softEdge rad="508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a:p>
            <a:pPr algn="ctr"/>
            <a:r>
              <a:rPr lang="en-US" dirty="0">
                <a:latin typeface="Maiandra GD" panose="020E0502030308020204" pitchFamily="34" charset="0"/>
              </a:rPr>
              <a:t>Dataset Population:</a:t>
            </a:r>
          </a:p>
          <a:p>
            <a:pPr algn="ctr"/>
            <a:r>
              <a:rPr lang="en-US" dirty="0">
                <a:latin typeface="Maiandra GD" panose="020E0502030308020204" pitchFamily="34" charset="0"/>
              </a:rPr>
              <a:t>H1B analysis of 2015,2016 &amp;2017</a:t>
            </a:r>
          </a:p>
          <a:p>
            <a:pPr algn="ctr"/>
            <a:r>
              <a:rPr lang="en-US" dirty="0">
                <a:latin typeface="Maiandra GD" panose="020E0502030308020204" pitchFamily="34" charset="0"/>
              </a:rPr>
              <a:t>1891306 Case ID’s,</a:t>
            </a:r>
          </a:p>
          <a:p>
            <a:pPr algn="ctr"/>
            <a:r>
              <a:rPr lang="en-US" dirty="0">
                <a:latin typeface="Maiandra GD" panose="020E0502030308020204" pitchFamily="34" charset="0"/>
              </a:rPr>
              <a:t>41 attributes </a:t>
            </a:r>
          </a:p>
          <a:p>
            <a:pPr algn="ctr"/>
            <a:endParaRPr lang="en-US" dirty="0"/>
          </a:p>
        </p:txBody>
      </p:sp>
      <p:sp>
        <p:nvSpPr>
          <p:cNvPr id="8" name="Rectangle 7">
            <a:extLst>
              <a:ext uri="{FF2B5EF4-FFF2-40B4-BE49-F238E27FC236}">
                <a16:creationId xmlns:a16="http://schemas.microsoft.com/office/drawing/2014/main" id="{6CA56332-89F0-42DE-A42D-1B6842F4AF5C}"/>
              </a:ext>
            </a:extLst>
          </p:cNvPr>
          <p:cNvSpPr/>
          <p:nvPr/>
        </p:nvSpPr>
        <p:spPr>
          <a:xfrm>
            <a:off x="5010148" y="3876674"/>
            <a:ext cx="3324227" cy="2324100"/>
          </a:xfrm>
          <a:prstGeom prst="rect">
            <a:avLst/>
          </a:prstGeom>
          <a:solidFill>
            <a:srgbClr val="92D050">
              <a:alpha val="68000"/>
            </a:srgbClr>
          </a:solidFill>
          <a:effectLst>
            <a:softEdge rad="508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latin typeface="Maiandra GD" panose="020E0502030308020204" pitchFamily="34" charset="0"/>
              </a:rPr>
              <a:t>Randomized Data selection 13692 Case ID’s </a:t>
            </a:r>
          </a:p>
          <a:p>
            <a:pPr algn="ctr"/>
            <a:r>
              <a:rPr lang="en-US" dirty="0">
                <a:latin typeface="Maiandra GD" panose="020E0502030308020204" pitchFamily="34" charset="0"/>
              </a:rPr>
              <a:t>14 attributes , 1 Target &amp; 13 Independent explanatory variables</a:t>
            </a:r>
          </a:p>
          <a:p>
            <a:pPr algn="ctr"/>
            <a:endParaRPr lang="en-US" dirty="0"/>
          </a:p>
        </p:txBody>
      </p:sp>
    </p:spTree>
    <p:extLst>
      <p:ext uri="{BB962C8B-B14F-4D97-AF65-F5344CB8AC3E}">
        <p14:creationId xmlns:p14="http://schemas.microsoft.com/office/powerpoint/2010/main" val="598385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78CEFB-D542-4B14-BADE-343777CB8761}"/>
              </a:ext>
            </a:extLst>
          </p:cNvPr>
          <p:cNvSpPr/>
          <p:nvPr/>
        </p:nvSpPr>
        <p:spPr>
          <a:xfrm>
            <a:off x="1408385" y="400946"/>
            <a:ext cx="8019393" cy="830997"/>
          </a:xfrm>
          <a:prstGeom prst="rect">
            <a:avLst/>
          </a:prstGeom>
        </p:spPr>
        <p:txBody>
          <a:bodyPr wrap="square">
            <a:spAutoFit/>
          </a:bodyPr>
          <a:lstStyle/>
          <a:p>
            <a:pPr algn="ctr"/>
            <a:r>
              <a:rPr lang="en-US" sz="4800" b="1" dirty="0">
                <a:latin typeface="Maiandra GD" panose="020E0502030308020204" pitchFamily="34" charset="0"/>
              </a:rPr>
              <a:t>Challenges Faced</a:t>
            </a:r>
          </a:p>
        </p:txBody>
      </p:sp>
      <p:sp>
        <p:nvSpPr>
          <p:cNvPr id="3" name="TextBox 2">
            <a:extLst>
              <a:ext uri="{FF2B5EF4-FFF2-40B4-BE49-F238E27FC236}">
                <a16:creationId xmlns:a16="http://schemas.microsoft.com/office/drawing/2014/main" id="{3A52113C-1902-4C6F-B223-AFBA5BAB47C0}"/>
              </a:ext>
            </a:extLst>
          </p:cNvPr>
          <p:cNvSpPr txBox="1"/>
          <p:nvPr/>
        </p:nvSpPr>
        <p:spPr>
          <a:xfrm>
            <a:off x="382128" y="1513489"/>
            <a:ext cx="6448096" cy="4524315"/>
          </a:xfrm>
          <a:prstGeom prst="rect">
            <a:avLst/>
          </a:prstGeom>
          <a:noFill/>
        </p:spPr>
        <p:txBody>
          <a:bodyPr wrap="square" rtlCol="0">
            <a:spAutoFit/>
          </a:bodyPr>
          <a:lstStyle/>
          <a:p>
            <a:endParaRPr lang="en-US" sz="2400" dirty="0">
              <a:latin typeface="Maiandra GD" panose="020E0502030308020204" pitchFamily="34" charset="0"/>
            </a:endParaRPr>
          </a:p>
          <a:p>
            <a:pPr marL="285750" indent="-285750">
              <a:buFont typeface="Arial" panose="020B0604020202020204" pitchFamily="34" charset="0"/>
              <a:buChar char="•"/>
            </a:pPr>
            <a:r>
              <a:rPr lang="en-US" sz="2400" b="1" dirty="0">
                <a:latin typeface="Maiandra GD" panose="020E0502030308020204" pitchFamily="34" charset="0"/>
              </a:rPr>
              <a:t>To compare wages of any two records in our data set, we converted them to the same time scale of payment (i.e. yearly)</a:t>
            </a:r>
          </a:p>
          <a:p>
            <a:pPr marL="285750" indent="-285750">
              <a:buFont typeface="Arial" panose="020B0604020202020204" pitchFamily="34" charset="0"/>
              <a:buChar char="•"/>
            </a:pPr>
            <a:r>
              <a:rPr lang="en-US" sz="2400" b="1" dirty="0">
                <a:latin typeface="Maiandra GD" panose="020E0502030308020204" pitchFamily="34" charset="0"/>
              </a:rPr>
              <a:t>Extracted year of Submission from date of case submitted by PARSING the data</a:t>
            </a:r>
          </a:p>
          <a:p>
            <a:pPr marL="285750" indent="-285750">
              <a:buFont typeface="Arial" panose="020B0604020202020204" pitchFamily="34" charset="0"/>
              <a:buChar char="•"/>
            </a:pPr>
            <a:r>
              <a:rPr lang="en-US" sz="2400" b="1" dirty="0">
                <a:latin typeface="Maiandra GD" panose="020E0502030308020204" pitchFamily="34" charset="0"/>
              </a:rPr>
              <a:t>Extracted day of submission by using the formula =</a:t>
            </a:r>
            <a:r>
              <a:rPr lang="en-US" sz="2400" b="1" u="sng" dirty="0">
                <a:latin typeface="Maiandra GD" panose="020E0502030308020204" pitchFamily="34" charset="0"/>
                <a:hlinkClick r:id="rId3"/>
              </a:rPr>
              <a:t>TEXT</a:t>
            </a:r>
            <a:r>
              <a:rPr lang="en-US" sz="2400" b="1" dirty="0">
                <a:latin typeface="Maiandra GD" panose="020E0502030308020204" pitchFamily="34" charset="0"/>
              </a:rPr>
              <a:t>(B4,"ddd")</a:t>
            </a:r>
          </a:p>
          <a:p>
            <a:pPr marL="285750" indent="-285750">
              <a:buFont typeface="Arial" panose="020B0604020202020204" pitchFamily="34" charset="0"/>
              <a:buChar char="•"/>
            </a:pPr>
            <a:r>
              <a:rPr lang="en-US" sz="2400" b="1" dirty="0">
                <a:latin typeface="Maiandra GD" panose="020E0502030308020204" pitchFamily="34" charset="0"/>
              </a:rPr>
              <a:t>Segregated target variable Case Status into positive class(1) and Negative class (0) with Certified, Certified-Withdrawn as Positive class and Denied as Negative class</a:t>
            </a:r>
          </a:p>
        </p:txBody>
      </p:sp>
      <p:pic>
        <p:nvPicPr>
          <p:cNvPr id="4" name="Picture 3">
            <a:extLst>
              <a:ext uri="{FF2B5EF4-FFF2-40B4-BE49-F238E27FC236}">
                <a16:creationId xmlns:a16="http://schemas.microsoft.com/office/drawing/2014/main" id="{39BF47B3-9B1A-4EBF-B3AF-4C953AEE165B}"/>
              </a:ext>
            </a:extLst>
          </p:cNvPr>
          <p:cNvPicPr>
            <a:picLocks noChangeAspect="1"/>
          </p:cNvPicPr>
          <p:nvPr/>
        </p:nvPicPr>
        <p:blipFill>
          <a:blip r:embed="rId4"/>
          <a:stretch>
            <a:fillRect/>
          </a:stretch>
        </p:blipFill>
        <p:spPr>
          <a:xfrm>
            <a:off x="7802440" y="942651"/>
            <a:ext cx="4324791" cy="2308324"/>
          </a:xfrm>
          <a:prstGeom prst="rect">
            <a:avLst/>
          </a:prstGeom>
        </p:spPr>
      </p:pic>
      <p:pic>
        <p:nvPicPr>
          <p:cNvPr id="5" name="Picture 4">
            <a:extLst>
              <a:ext uri="{FF2B5EF4-FFF2-40B4-BE49-F238E27FC236}">
                <a16:creationId xmlns:a16="http://schemas.microsoft.com/office/drawing/2014/main" id="{DD6BBED0-1249-484E-9B22-EDA2834C790E}"/>
              </a:ext>
            </a:extLst>
          </p:cNvPr>
          <p:cNvPicPr>
            <a:picLocks noChangeAspect="1"/>
          </p:cNvPicPr>
          <p:nvPr/>
        </p:nvPicPr>
        <p:blipFill>
          <a:blip r:embed="rId5"/>
          <a:stretch>
            <a:fillRect/>
          </a:stretch>
        </p:blipFill>
        <p:spPr>
          <a:xfrm>
            <a:off x="7231381" y="4477074"/>
            <a:ext cx="4895850" cy="1438275"/>
          </a:xfrm>
          <a:prstGeom prst="rect">
            <a:avLst/>
          </a:prstGeom>
        </p:spPr>
      </p:pic>
      <p:sp>
        <p:nvSpPr>
          <p:cNvPr id="7" name="Rectangle 6">
            <a:extLst>
              <a:ext uri="{FF2B5EF4-FFF2-40B4-BE49-F238E27FC236}">
                <a16:creationId xmlns:a16="http://schemas.microsoft.com/office/drawing/2014/main" id="{77D32724-A675-4E52-A3B1-84446C8BA41A}"/>
              </a:ext>
            </a:extLst>
          </p:cNvPr>
          <p:cNvSpPr/>
          <p:nvPr/>
        </p:nvSpPr>
        <p:spPr>
          <a:xfrm>
            <a:off x="467083" y="1096053"/>
            <a:ext cx="304892" cy="584775"/>
          </a:xfrm>
          <a:prstGeom prst="rect">
            <a:avLst/>
          </a:prstGeom>
        </p:spPr>
        <p:txBody>
          <a:bodyPr wrap="none">
            <a:spAutoFit/>
          </a:bodyPr>
          <a:lstStyle/>
          <a:p>
            <a:r>
              <a:rPr lang="en-US" sz="3200" b="1" dirty="0">
                <a:latin typeface="Maiandra GD" panose="020E0502030308020204" pitchFamily="34" charset="0"/>
              </a:rPr>
              <a:t> </a:t>
            </a:r>
          </a:p>
        </p:txBody>
      </p:sp>
    </p:spTree>
    <p:extLst>
      <p:ext uri="{BB962C8B-B14F-4D97-AF65-F5344CB8AC3E}">
        <p14:creationId xmlns:p14="http://schemas.microsoft.com/office/powerpoint/2010/main" val="277121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5000"/>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E051A8-50C6-4A46-AEA9-417243289DAF}"/>
              </a:ext>
            </a:extLst>
          </p:cNvPr>
          <p:cNvSpPr/>
          <p:nvPr/>
        </p:nvSpPr>
        <p:spPr>
          <a:xfrm>
            <a:off x="126850" y="114368"/>
            <a:ext cx="5847113" cy="461408"/>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Maiandra GD" panose="020E0502030308020204" pitchFamily="34" charset="0"/>
                <a:ea typeface="+mn-ea"/>
                <a:cs typeface="+mn-cs"/>
              </a:rPr>
              <a:t>Let’s do some Exploratory Data Analysis…</a:t>
            </a:r>
          </a:p>
        </p:txBody>
      </p:sp>
      <p:sp>
        <p:nvSpPr>
          <p:cNvPr id="21" name="Rectangle: Rounded Corners 20">
            <a:extLst>
              <a:ext uri="{FF2B5EF4-FFF2-40B4-BE49-F238E27FC236}">
                <a16:creationId xmlns:a16="http://schemas.microsoft.com/office/drawing/2014/main" id="{A8CCB383-C7D4-467F-AFDE-D3C84B2EC1C0}"/>
              </a:ext>
            </a:extLst>
          </p:cNvPr>
          <p:cNvSpPr/>
          <p:nvPr/>
        </p:nvSpPr>
        <p:spPr>
          <a:xfrm>
            <a:off x="1825263" y="4390006"/>
            <a:ext cx="8071338" cy="141082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r>
              <a:rPr lang="en-US" b="1" dirty="0"/>
              <a:t>n </a:t>
            </a:r>
            <a:r>
              <a:rPr lang="en-US" dirty="0"/>
              <a:t>2015, there were 4460 applications filed out of which 2858 were certified and 1274 were denied. In 2016, highest number of applications (4939) were filed, out of which 3215 were certified and 1436 were denied.  In 2017, there was a decrease in the number of applications as compared to previous years(3703). Here 2560 applications were certified and the remaining rejected.</a:t>
            </a:r>
          </a:p>
        </p:txBody>
      </p:sp>
      <p:pic>
        <p:nvPicPr>
          <p:cNvPr id="7" name="Picture 6">
            <a:extLst>
              <a:ext uri="{FF2B5EF4-FFF2-40B4-BE49-F238E27FC236}">
                <a16:creationId xmlns:a16="http://schemas.microsoft.com/office/drawing/2014/main" id="{8F7BAE4B-EC73-4C71-81F2-45ECA0D7C22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03428" y="808960"/>
            <a:ext cx="3367405" cy="3297048"/>
          </a:xfrm>
          <a:prstGeom prst="rect">
            <a:avLst/>
          </a:prstGeom>
          <a:noFill/>
          <a:ln>
            <a:noFill/>
          </a:ln>
        </p:spPr>
      </p:pic>
      <p:pic>
        <p:nvPicPr>
          <p:cNvPr id="3" name="Picture 2">
            <a:extLst>
              <a:ext uri="{FF2B5EF4-FFF2-40B4-BE49-F238E27FC236}">
                <a16:creationId xmlns:a16="http://schemas.microsoft.com/office/drawing/2014/main" id="{79581168-01B2-4DAA-8718-FA9D3B42F383}"/>
              </a:ext>
            </a:extLst>
          </p:cNvPr>
          <p:cNvPicPr>
            <a:picLocks noChangeAspect="1"/>
          </p:cNvPicPr>
          <p:nvPr/>
        </p:nvPicPr>
        <p:blipFill>
          <a:blip r:embed="rId5"/>
          <a:stretch>
            <a:fillRect/>
          </a:stretch>
        </p:blipFill>
        <p:spPr>
          <a:xfrm>
            <a:off x="3965965" y="808960"/>
            <a:ext cx="3961794" cy="3297048"/>
          </a:xfrm>
          <a:prstGeom prst="rect">
            <a:avLst/>
          </a:prstGeom>
        </p:spPr>
      </p:pic>
      <p:pic>
        <p:nvPicPr>
          <p:cNvPr id="5" name="Picture 4">
            <a:extLst>
              <a:ext uri="{FF2B5EF4-FFF2-40B4-BE49-F238E27FC236}">
                <a16:creationId xmlns:a16="http://schemas.microsoft.com/office/drawing/2014/main" id="{50C64D7A-F43A-41BB-BFC4-5065D1FE7588}"/>
              </a:ext>
            </a:extLst>
          </p:cNvPr>
          <p:cNvPicPr>
            <a:picLocks noChangeAspect="1"/>
          </p:cNvPicPr>
          <p:nvPr/>
        </p:nvPicPr>
        <p:blipFill>
          <a:blip r:embed="rId6"/>
          <a:stretch>
            <a:fillRect/>
          </a:stretch>
        </p:blipFill>
        <p:spPr>
          <a:xfrm>
            <a:off x="8022891" y="808960"/>
            <a:ext cx="3867697" cy="3297047"/>
          </a:xfrm>
          <a:prstGeom prst="rect">
            <a:avLst/>
          </a:prstGeom>
        </p:spPr>
      </p:pic>
      <p:sp>
        <p:nvSpPr>
          <p:cNvPr id="4" name="Rectangle 3">
            <a:extLst>
              <a:ext uri="{FF2B5EF4-FFF2-40B4-BE49-F238E27FC236}">
                <a16:creationId xmlns:a16="http://schemas.microsoft.com/office/drawing/2014/main" id="{3FFD507A-3A84-43A0-A07F-AB3AA021465D}"/>
              </a:ext>
            </a:extLst>
          </p:cNvPr>
          <p:cNvSpPr/>
          <p:nvPr/>
        </p:nvSpPr>
        <p:spPr>
          <a:xfrm>
            <a:off x="0" y="6158847"/>
            <a:ext cx="11207786" cy="646331"/>
          </a:xfrm>
          <a:prstGeom prst="rect">
            <a:avLst/>
          </a:prstGeom>
        </p:spPr>
        <p:txBody>
          <a:bodyPr wrap="square">
            <a:spAutoFit/>
          </a:bodyPr>
          <a:lstStyle/>
          <a:p>
            <a:r>
              <a:rPr lang="en-US" dirty="0">
                <a:latin typeface="Maiandra GD" panose="020E0502030308020204" pitchFamily="34" charset="0"/>
              </a:rPr>
              <a:t>Link to Tableau Visualization Dashboard</a:t>
            </a:r>
            <a:endParaRPr lang="en-US" dirty="0">
              <a:latin typeface="Maiandra GD" panose="020E0502030308020204" pitchFamily="34" charset="0"/>
              <a:hlinkClick r:id="rId7"/>
            </a:endParaRPr>
          </a:p>
          <a:p>
            <a:r>
              <a:rPr lang="en-US" dirty="0">
                <a:latin typeface="Maiandra GD" panose="020E0502030308020204" pitchFamily="34" charset="0"/>
                <a:hlinkClick r:id="rId7"/>
              </a:rPr>
              <a:t>https://public.tableau.com/profile/arundhathi.patil#!/vizhome/AnalysisonH1Bvisaapplications/Story2</a:t>
            </a:r>
            <a:endParaRPr lang="en-US" dirty="0">
              <a:latin typeface="Maiandra GD" panose="020E0502030308020204" pitchFamily="34" charset="0"/>
            </a:endParaRPr>
          </a:p>
        </p:txBody>
      </p:sp>
    </p:spTree>
    <p:extLst>
      <p:ext uri="{BB962C8B-B14F-4D97-AF65-F5344CB8AC3E}">
        <p14:creationId xmlns:p14="http://schemas.microsoft.com/office/powerpoint/2010/main" val="323141436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pic>
        <p:nvPicPr>
          <p:cNvPr id="3" name="Picture 2" descr="A close up of a map&#10;&#10;Description generated with very high confidence">
            <a:extLst>
              <a:ext uri="{FF2B5EF4-FFF2-40B4-BE49-F238E27FC236}">
                <a16:creationId xmlns:a16="http://schemas.microsoft.com/office/drawing/2014/main" id="{EC5644C4-6AF4-4A00-85A6-3F1AB7F27D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34" y="2641157"/>
            <a:ext cx="5156896" cy="2640017"/>
          </a:xfrm>
          <a:prstGeom prst="rect">
            <a:avLst/>
          </a:prstGeom>
        </p:spPr>
      </p:pic>
      <p:pic>
        <p:nvPicPr>
          <p:cNvPr id="5" name="Picture 4" descr="A close up of a map&#10;&#10;Description generated with very high confidence">
            <a:extLst>
              <a:ext uri="{FF2B5EF4-FFF2-40B4-BE49-F238E27FC236}">
                <a16:creationId xmlns:a16="http://schemas.microsoft.com/office/drawing/2014/main" id="{6D39E901-8C3C-40A9-B048-F49B0FACC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332" y="140212"/>
            <a:ext cx="5156898" cy="2365595"/>
          </a:xfrm>
          <a:prstGeom prst="rect">
            <a:avLst/>
          </a:prstGeom>
        </p:spPr>
      </p:pic>
      <p:pic>
        <p:nvPicPr>
          <p:cNvPr id="7" name="Picture 6" descr="A close up of a map&#10;&#10;Description generated with very high confidence">
            <a:extLst>
              <a:ext uri="{FF2B5EF4-FFF2-40B4-BE49-F238E27FC236}">
                <a16:creationId xmlns:a16="http://schemas.microsoft.com/office/drawing/2014/main" id="{5F866BD0-AD05-4C84-9BAC-2482955463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4744" y="1550521"/>
            <a:ext cx="5409558" cy="2550232"/>
          </a:xfrm>
          <a:prstGeom prst="rect">
            <a:avLst/>
          </a:prstGeom>
        </p:spPr>
      </p:pic>
      <p:pic>
        <p:nvPicPr>
          <p:cNvPr id="9" name="Picture 8" descr="A close up of a map&#10;&#10;Description generated with very high confidence">
            <a:extLst>
              <a:ext uri="{FF2B5EF4-FFF2-40B4-BE49-F238E27FC236}">
                <a16:creationId xmlns:a16="http://schemas.microsoft.com/office/drawing/2014/main" id="{CC96B898-2D2E-4616-921E-B979BCB514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4744" y="4187444"/>
            <a:ext cx="5409558" cy="2516924"/>
          </a:xfrm>
          <a:prstGeom prst="rect">
            <a:avLst/>
          </a:prstGeom>
        </p:spPr>
      </p:pic>
      <p:sp>
        <p:nvSpPr>
          <p:cNvPr id="10" name="Rectangle: Rounded Corners 9">
            <a:extLst>
              <a:ext uri="{FF2B5EF4-FFF2-40B4-BE49-F238E27FC236}">
                <a16:creationId xmlns:a16="http://schemas.microsoft.com/office/drawing/2014/main" id="{F620359C-B603-4EE5-8ECA-5B108E307E72}"/>
              </a:ext>
            </a:extLst>
          </p:cNvPr>
          <p:cNvSpPr/>
          <p:nvPr/>
        </p:nvSpPr>
        <p:spPr>
          <a:xfrm>
            <a:off x="6129913" y="153632"/>
            <a:ext cx="5767754" cy="1169377"/>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atin typeface="Maiandra GD" panose="020E0502030308020204" pitchFamily="34" charset="0"/>
              </a:rPr>
              <a:t>States like California, New York, Texas and Illinois show a decreasing trend in the number of H1B applications. However generally these states have the maximum concentration of employers.</a:t>
            </a:r>
          </a:p>
        </p:txBody>
      </p:sp>
      <p:sp>
        <p:nvSpPr>
          <p:cNvPr id="19" name="Rectangle: Rounded Corners 18">
            <a:extLst>
              <a:ext uri="{FF2B5EF4-FFF2-40B4-BE49-F238E27FC236}">
                <a16:creationId xmlns:a16="http://schemas.microsoft.com/office/drawing/2014/main" id="{F400F747-F022-4FAB-87AC-9C14BB403AD5}"/>
              </a:ext>
            </a:extLst>
          </p:cNvPr>
          <p:cNvSpPr/>
          <p:nvPr/>
        </p:nvSpPr>
        <p:spPr>
          <a:xfrm>
            <a:off x="294332" y="5401407"/>
            <a:ext cx="5710814" cy="11693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3642DC8-8AF9-4DB5-882F-B27577451323}"/>
              </a:ext>
            </a:extLst>
          </p:cNvPr>
          <p:cNvSpPr/>
          <p:nvPr/>
        </p:nvSpPr>
        <p:spPr>
          <a:xfrm>
            <a:off x="294332" y="5416524"/>
            <a:ext cx="5710814" cy="1169377"/>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aiandra GD" panose="020E0502030308020204" pitchFamily="34" charset="0"/>
              </a:rPr>
              <a:t>Despite the changes in visa regulations proposed by the new government, states like Washington, Montana, Idaho and North Dakota have a increasing trend  in the number of H1B applications filed</a:t>
            </a:r>
            <a:r>
              <a:rPr lang="en-US" dirty="0"/>
              <a:t>.</a:t>
            </a:r>
          </a:p>
        </p:txBody>
      </p:sp>
    </p:spTree>
    <p:extLst>
      <p:ext uri="{BB962C8B-B14F-4D97-AF65-F5344CB8AC3E}">
        <p14:creationId xmlns:p14="http://schemas.microsoft.com/office/powerpoint/2010/main" val="1710216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BE077A5C-20F9-4DF8-9A07-00EF06EBD9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392" y="100661"/>
            <a:ext cx="5798737" cy="4357039"/>
          </a:xfrm>
          <a:prstGeom prst="rect">
            <a:avLst/>
          </a:prstGeom>
        </p:spPr>
      </p:pic>
      <p:pic>
        <p:nvPicPr>
          <p:cNvPr id="5" name="Picture 4" descr="A screenshot of a cell phone&#10;&#10;Description generated with very high confidence">
            <a:extLst>
              <a:ext uri="{FF2B5EF4-FFF2-40B4-BE49-F238E27FC236}">
                <a16:creationId xmlns:a16="http://schemas.microsoft.com/office/drawing/2014/main" id="{5DBD8C92-D578-4E89-BF5B-E927BFF509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336" y="117705"/>
            <a:ext cx="5543587" cy="4339995"/>
          </a:xfrm>
          <a:prstGeom prst="rect">
            <a:avLst/>
          </a:prstGeom>
        </p:spPr>
      </p:pic>
      <p:sp>
        <p:nvSpPr>
          <p:cNvPr id="11" name="Rectangle: Rounded Corners 10">
            <a:extLst>
              <a:ext uri="{FF2B5EF4-FFF2-40B4-BE49-F238E27FC236}">
                <a16:creationId xmlns:a16="http://schemas.microsoft.com/office/drawing/2014/main" id="{036903B5-B1B6-4CB4-A66A-A382AF231D0F}"/>
              </a:ext>
            </a:extLst>
          </p:cNvPr>
          <p:cNvSpPr/>
          <p:nvPr/>
        </p:nvSpPr>
        <p:spPr>
          <a:xfrm>
            <a:off x="2986034" y="4759569"/>
            <a:ext cx="5932716" cy="1403839"/>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aiandra GD" panose="020E0502030308020204" pitchFamily="34" charset="0"/>
              </a:rPr>
              <a:t>California State has 1496 Certified cases in which Google and HCL America are the ones with most certified cases and there are 735 Denied cases in which Global Logic INC ,Google and Qualcomm have the most number of denied cases.</a:t>
            </a:r>
          </a:p>
        </p:txBody>
      </p:sp>
    </p:spTree>
    <p:extLst>
      <p:ext uri="{BB962C8B-B14F-4D97-AF65-F5344CB8AC3E}">
        <p14:creationId xmlns:p14="http://schemas.microsoft.com/office/powerpoint/2010/main" val="306261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3C352CA0-3F91-4CDB-B597-31ACC23D8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978" y="471074"/>
            <a:ext cx="5678057" cy="3898701"/>
          </a:xfrm>
          <a:prstGeom prst="rect">
            <a:avLst/>
          </a:prstGeom>
        </p:spPr>
      </p:pic>
      <p:pic>
        <p:nvPicPr>
          <p:cNvPr id="5" name="Picture 4" descr="A screenshot of a social media post&#10;&#10;Description generated with very high confidence">
            <a:extLst>
              <a:ext uri="{FF2B5EF4-FFF2-40B4-BE49-F238E27FC236}">
                <a16:creationId xmlns:a16="http://schemas.microsoft.com/office/drawing/2014/main" id="{E4AAA710-6652-4B50-818E-68CF3F63CC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965" y="471075"/>
            <a:ext cx="5278794" cy="3898702"/>
          </a:xfrm>
          <a:prstGeom prst="rect">
            <a:avLst/>
          </a:prstGeom>
        </p:spPr>
      </p:pic>
      <p:sp>
        <p:nvSpPr>
          <p:cNvPr id="10" name="Rectangle: Rounded Corners 9">
            <a:extLst>
              <a:ext uri="{FF2B5EF4-FFF2-40B4-BE49-F238E27FC236}">
                <a16:creationId xmlns:a16="http://schemas.microsoft.com/office/drawing/2014/main" id="{C406DC5B-B8FF-4A10-BD45-62C7D66D5E53}"/>
              </a:ext>
            </a:extLst>
          </p:cNvPr>
          <p:cNvSpPr/>
          <p:nvPr/>
        </p:nvSpPr>
        <p:spPr>
          <a:xfrm>
            <a:off x="3018620" y="4724400"/>
            <a:ext cx="5932716" cy="1403839"/>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aiandra GD" panose="020E0502030308020204" pitchFamily="34" charset="0"/>
              </a:rPr>
              <a:t>Texas state has 1378 Certified cases in which Infosys and Tech Mahindra are the ones with most certified cases and there are 433 Denied cases in which Cognizant and KPMG have the most number of denied cases.</a:t>
            </a:r>
          </a:p>
        </p:txBody>
      </p:sp>
    </p:spTree>
    <p:extLst>
      <p:ext uri="{BB962C8B-B14F-4D97-AF65-F5344CB8AC3E}">
        <p14:creationId xmlns:p14="http://schemas.microsoft.com/office/powerpoint/2010/main" val="88307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1793</TotalTime>
  <Words>1434</Words>
  <Application>Microsoft Office PowerPoint</Application>
  <PresentationFormat>Widescreen</PresentationFormat>
  <Paragraphs>119</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Georgia</vt:lpstr>
      <vt:lpstr>Maiandra GD</vt:lpstr>
      <vt:lpstr>Times New Roman</vt:lpstr>
      <vt:lpstr>Wingdings</vt:lpstr>
      <vt:lpstr>Office Theme</vt:lpstr>
      <vt:lpstr>Predictive Analysis on H1B Data using SAS Miner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H1B visa Really a Lottery?</dc:title>
  <dc:creator>Palak Tater</dc:creator>
  <cp:lastModifiedBy>Palak Tater</cp:lastModifiedBy>
  <cp:revision>46</cp:revision>
  <dcterms:created xsi:type="dcterms:W3CDTF">2018-11-04T14:56:15Z</dcterms:created>
  <dcterms:modified xsi:type="dcterms:W3CDTF">2018-11-06T17:53:07Z</dcterms:modified>
</cp:coreProperties>
</file>