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5" roundtripDataSignature="AMtx7mg0gUrLrUd1EeMDHohBk28FVz9d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D7C75D-3983-4F79-8BC1-295D07324BE1}">
  <a:tblStyle styleId="{26D7C75D-3983-4F79-8BC1-295D07324BE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b9c2963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b9c2963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b9c2963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b9c2963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401700" y="16642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Preliminary Figures and Tables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Generated using 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(R script attached)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214275" y="960325"/>
            <a:ext cx="15300" cy="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229575" y="255700"/>
            <a:ext cx="60054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 10 Handheld Gaming Publishers by sales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5100" y="1102875"/>
            <a:ext cx="5779902" cy="30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9250" y="960325"/>
            <a:ext cx="6605500" cy="418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229500" y="152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Market Share of Top Handheld Game Publishers</a:t>
            </a:r>
            <a:endParaRPr/>
          </a:p>
        </p:txBody>
      </p:sp>
      <p:pic>
        <p:nvPicPr>
          <p:cNvPr id="68" name="Google Shape;6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50" y="913600"/>
            <a:ext cx="7865800" cy="422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228625" y="8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Trend Analysis</a:t>
            </a:r>
            <a:endParaRPr/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657725"/>
            <a:ext cx="8520598" cy="44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TABLE 1 : Top Handheld Publishers</a:t>
            </a:r>
            <a:endParaRPr/>
          </a:p>
        </p:txBody>
      </p:sp>
      <p:graphicFrame>
        <p:nvGraphicFramePr>
          <p:cNvPr id="80" name="Google Shape;80;p5"/>
          <p:cNvGraphicFramePr/>
          <p:nvPr/>
        </p:nvGraphicFramePr>
        <p:xfrm>
          <a:off x="1648575" y="132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{26D7C75D-3983-4F79-8BC1-295D07324BE1}</a:tableStyleId>
              </a:tblPr>
              <a:tblGrid>
                <a:gridCol w="2743200"/>
                <a:gridCol w="186690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Publisher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Total_Sales (millions)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THQ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98.99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Nintendo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90.36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Ubisoft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75.61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Activision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69.1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Electronic Arts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64.15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Konami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54.27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Sony Computer Entertainment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44.75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Sega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42.52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Disney Interactive Studios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40.29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Majesco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36.42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TABLE 2: Top Hand Held games</a:t>
            </a:r>
            <a:endParaRPr/>
          </a:p>
        </p:txBody>
      </p:sp>
      <p:graphicFrame>
        <p:nvGraphicFramePr>
          <p:cNvPr id="86" name="Google Shape;86;p7"/>
          <p:cNvGraphicFramePr/>
          <p:nvPr/>
        </p:nvGraphicFramePr>
        <p:xfrm>
          <a:off x="844675" y="153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{26D7C75D-3983-4F79-8BC1-295D07324BE1}</a:tableStyleId>
              </a:tblPr>
              <a:tblGrid>
                <a:gridCol w="2609850"/>
                <a:gridCol w="819150"/>
                <a:gridCol w="2247900"/>
                <a:gridCol w="150495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Name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Platform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Publisher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rgbClr val="FFFFFF"/>
                          </a:solidFill>
                        </a:rPr>
                        <a:t>Global_Sales (millions)</a:t>
                      </a:r>
                      <a:endParaRPr b="1" sz="12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Grand Theft Auto: Liberty City Stories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PSP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Rockstar Games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7.72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Cooking Mama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DS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Majesco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5.66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Mario &amp; Sonic at the Olympic Games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DS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Sega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5.1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Grand Theft Auto: Vice City Stories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PSP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Rockstar Games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5.08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LEGO Star Wars: The Complete Saga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DS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LucasArts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4.77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Namco Museum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GBA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Namco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4.24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Daxter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PSP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Sony Computer Entertainment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4.23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Ratchet &amp; Clank: Size Matters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PSP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Sony Computer Entertainment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3.75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Midnight Club 3: DUB Edition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PSP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Rockstar Games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3.66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MySims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DS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Electronic Arts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3.66</a:t>
                      </a:r>
                      <a:endParaRPr sz="1200" u="none" cap="none" strike="noStrike"/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b9c29638d_0_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Insights from </a:t>
            </a:r>
            <a:r>
              <a:rPr lang="en" u="sng"/>
              <a:t>Interactive</a:t>
            </a:r>
            <a:r>
              <a:rPr lang="en" u="sng"/>
              <a:t> dashboard build using Tableau for preliminary analysis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Regional Sales Distribution (Top Chart)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Global Sales Trends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Sports</a:t>
            </a:r>
            <a:r>
              <a:rPr lang="en" sz="1100">
                <a:solidFill>
                  <a:schemeClr val="dk1"/>
                </a:solidFill>
              </a:rPr>
              <a:t> (1,228M), </a:t>
            </a:r>
            <a:r>
              <a:rPr b="1" lang="en" sz="1100">
                <a:solidFill>
                  <a:schemeClr val="dk1"/>
                </a:solidFill>
              </a:rPr>
              <a:t>Action</a:t>
            </a:r>
            <a:r>
              <a:rPr lang="en" sz="1100">
                <a:solidFill>
                  <a:schemeClr val="dk1"/>
                </a:solidFill>
              </a:rPr>
              <a:t> (1,207M), and </a:t>
            </a:r>
            <a:r>
              <a:rPr b="1" lang="en" sz="1100">
                <a:solidFill>
                  <a:schemeClr val="dk1"/>
                </a:solidFill>
              </a:rPr>
              <a:t>Shooter</a:t>
            </a:r>
            <a:r>
              <a:rPr lang="en" sz="1100">
                <a:solidFill>
                  <a:schemeClr val="dk1"/>
                </a:solidFill>
              </a:rPr>
              <a:t> (1,052M) are the top-selling genres globally.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Puzzle</a:t>
            </a:r>
            <a:r>
              <a:rPr lang="en" sz="1100">
                <a:solidFill>
                  <a:schemeClr val="dk1"/>
                </a:solidFill>
              </a:rPr>
              <a:t> (133M) and </a:t>
            </a:r>
            <a:r>
              <a:rPr b="1" lang="en" sz="1100">
                <a:solidFill>
                  <a:schemeClr val="dk1"/>
                </a:solidFill>
              </a:rPr>
              <a:t>Visual Novel</a:t>
            </a:r>
            <a:r>
              <a:rPr lang="en" sz="1100">
                <a:solidFill>
                  <a:schemeClr val="dk1"/>
                </a:solidFill>
              </a:rPr>
              <a:t> (3M) have significantly lower sales.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Regional Preferences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North America (NA)</a:t>
            </a:r>
            <a:r>
              <a:rPr lang="en" sz="1100">
                <a:solidFill>
                  <a:schemeClr val="dk1"/>
                </a:solidFill>
              </a:rPr>
              <a:t> dominates sales across almost all genres, especially </a:t>
            </a:r>
            <a:r>
              <a:rPr b="1" lang="en" sz="1100">
                <a:solidFill>
                  <a:schemeClr val="dk1"/>
                </a:solidFill>
              </a:rPr>
              <a:t>Sports (628M) and Shooter (566M)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Japan (JP)</a:t>
            </a:r>
            <a:r>
              <a:rPr lang="en" sz="1100">
                <a:solidFill>
                  <a:schemeClr val="dk1"/>
                </a:solidFill>
              </a:rPr>
              <a:t> has relatively lower sales, with the highest being </a:t>
            </a:r>
            <a:r>
              <a:rPr b="1" lang="en" sz="1100">
                <a:solidFill>
                  <a:schemeClr val="dk1"/>
                </a:solidFill>
              </a:rPr>
              <a:t>Role-Playing (162.8M)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Fighting (63.4M)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PAL regions</a:t>
            </a:r>
            <a:r>
              <a:rPr lang="en" sz="1100">
                <a:solidFill>
                  <a:schemeClr val="dk1"/>
                </a:solidFill>
              </a:rPr>
              <a:t> (Europe, Australia) show strong sales in </a:t>
            </a:r>
            <a:r>
              <a:rPr b="1" lang="en" sz="1100">
                <a:solidFill>
                  <a:schemeClr val="dk1"/>
                </a:solidFill>
              </a:rPr>
              <a:t>Sports (354.1M) and Action (367M)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Other regions</a:t>
            </a:r>
            <a:r>
              <a:rPr lang="en" sz="1100">
                <a:solidFill>
                  <a:schemeClr val="dk1"/>
                </a:solidFill>
              </a:rPr>
              <a:t> contribute the least to total sales.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Sales by Genre (Bottom Left)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Sports, Action, and Shooter genres</a:t>
            </a:r>
            <a:r>
              <a:rPr lang="en" sz="1100">
                <a:solidFill>
                  <a:schemeClr val="dk1"/>
                </a:solidFill>
              </a:rPr>
              <a:t> continue to dominate.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Role-Playing and Racing</a:t>
            </a:r>
            <a:r>
              <a:rPr lang="en" sz="1100">
                <a:solidFill>
                  <a:schemeClr val="dk1"/>
                </a:solidFill>
              </a:rPr>
              <a:t> are mid-tier performers.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Adventure and Fighting games</a:t>
            </a:r>
            <a:r>
              <a:rPr lang="en" sz="1100">
                <a:solidFill>
                  <a:schemeClr val="dk1"/>
                </a:solidFill>
              </a:rPr>
              <a:t> are less dominant globally.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Handheld Platform Sales Trend (Bottom Right)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b="1" lang="en" sz="1100">
                <a:solidFill>
                  <a:schemeClr val="dk1"/>
                </a:solidFill>
              </a:rPr>
              <a:t> DS</a:t>
            </a:r>
            <a:r>
              <a:rPr lang="en" sz="1100">
                <a:solidFill>
                  <a:schemeClr val="dk1"/>
                </a:solidFill>
              </a:rPr>
              <a:t> had the largest peak around </a:t>
            </a:r>
            <a:r>
              <a:rPr b="1" lang="en" sz="1100">
                <a:solidFill>
                  <a:schemeClr val="dk1"/>
                </a:solidFill>
              </a:rPr>
              <a:t>2005-2010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Other handheld platforms followed a similar pattern but at a lower scale.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Handheld gaming sales significantly dropped after </a:t>
            </a:r>
            <a:r>
              <a:rPr b="1" lang="en" sz="1100">
                <a:solidFill>
                  <a:schemeClr val="dk1"/>
                </a:solidFill>
              </a:rPr>
              <a:t>2015</a:t>
            </a:r>
            <a:r>
              <a:rPr lang="en" sz="1100">
                <a:solidFill>
                  <a:schemeClr val="dk1"/>
                </a:solidFill>
              </a:rPr>
              <a:t>, likely due to mobile gaming and next-gen consoles.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b9c29638d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3b9c29638d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g33b9c29638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675"/>
            <a:ext cx="90810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