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7"/>
  </p:notesMasterIdLst>
  <p:sldIdLst>
    <p:sldId id="256" r:id="rId2"/>
    <p:sldId id="270" r:id="rId3"/>
    <p:sldId id="284" r:id="rId4"/>
    <p:sldId id="257" r:id="rId5"/>
    <p:sldId id="277" r:id="rId6"/>
    <p:sldId id="275" r:id="rId7"/>
    <p:sldId id="269" r:id="rId8"/>
    <p:sldId id="278" r:id="rId9"/>
    <p:sldId id="279" r:id="rId10"/>
    <p:sldId id="280" r:id="rId11"/>
    <p:sldId id="281" r:id="rId12"/>
    <p:sldId id="282" r:id="rId13"/>
    <p:sldId id="285" r:id="rId14"/>
    <p:sldId id="28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70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F593-1DB7-4648-9FC4-CE251E2DBA00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946F-1EBA-3E43-AD0A-6E228CF9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2.3.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looking, sitting, close&#10;&#10;Description automatically generated">
            <a:extLst>
              <a:ext uri="{FF2B5EF4-FFF2-40B4-BE49-F238E27FC236}">
                <a16:creationId xmlns:a16="http://schemas.microsoft.com/office/drawing/2014/main" id="{FC68B89D-57AC-3C4D-A7C8-4DDFE03E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19592" r="440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6C59D-40FB-0E48-993C-822CE854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1640187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 dirty="0"/>
              <a:t>COVID-19</a:t>
            </a:r>
            <a:br>
              <a:rPr lang="en-US" sz="5800" dirty="0"/>
            </a:br>
            <a:r>
              <a:rPr lang="en-US" sz="5800" dirty="0"/>
              <a:t>Data Visualization Tutorial</a:t>
            </a:r>
            <a:endParaRPr lang="en-US" sz="5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6AD8-77FA-3441-894B-90F9D57B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330263"/>
            <a:ext cx="8655200" cy="6831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Arundhati Chakraborty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7148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26818-CD45-9446-AF0F-38755EAB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7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1489" y="642594"/>
            <a:ext cx="5342133" cy="55728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7099" y="804672"/>
            <a:ext cx="5010912" cy="524865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E2A7-5866-D546-A548-7FF7C474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304" y="1050247"/>
            <a:ext cx="4472921" cy="1371600"/>
          </a:xfrm>
        </p:spPr>
        <p:txBody>
          <a:bodyPr>
            <a:normAutofit/>
          </a:bodyPr>
          <a:lstStyle/>
          <a:p>
            <a:r>
              <a:rPr lang="en-US" sz="3100" b="0"/>
              <a:t>Building the server and Routes </a:t>
            </a:r>
            <a:br>
              <a:rPr lang="en-US" sz="3100" b="0"/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88B3-17FA-BC44-9433-51EE7181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04" y="2605741"/>
            <a:ext cx="4472922" cy="3131672"/>
          </a:xfrm>
        </p:spPr>
        <p:txBody>
          <a:bodyPr>
            <a:normAutofit/>
          </a:bodyPr>
          <a:lstStyle/>
          <a:p>
            <a:r>
              <a:rPr lang="en-US" dirty="0"/>
              <a:t>We are using Python Flask for building a server that interact with MongoDB and render the html page that contains our charts. Modifying </a:t>
            </a:r>
            <a:r>
              <a:rPr lang="en-US" dirty="0" err="1"/>
              <a:t>app.py</a:t>
            </a:r>
            <a:r>
              <a:rPr lang="en-US" dirty="0"/>
              <a:t> folder to include the MongoDB query to retrieve all the records from MongoDB along the attributes using separate routes for each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3F9-151F-5843-BB60-9FC1E683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600" b="0"/>
              <a:t>Front-end side preparation</a:t>
            </a:r>
            <a:br>
              <a:rPr lang="en-US" sz="3600" b="0"/>
            </a:b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B5F41-4C30-A047-BDC2-9C9586B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91" y="1206900"/>
            <a:ext cx="3794767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66D1-E509-B849-B6D2-6440A7F0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Now that we have the server side code and the MongoDB query ready, we will start building the front end code.</a:t>
            </a:r>
          </a:p>
          <a:p>
            <a:r>
              <a:rPr lang="en-US" dirty="0"/>
              <a:t>For building the charts, we will be mainly using  these list of </a:t>
            </a:r>
            <a:r>
              <a:rPr lang="en-US" dirty="0" err="1"/>
              <a:t>Javascript</a:t>
            </a:r>
            <a:r>
              <a:rPr lang="en-US" dirty="0"/>
              <a:t> libraries d3.js, </a:t>
            </a:r>
            <a:r>
              <a:rPr lang="en-US" dirty="0" err="1"/>
              <a:t>Leaflet.js</a:t>
            </a:r>
            <a:r>
              <a:rPr lang="en-US" dirty="0"/>
              <a:t>, </a:t>
            </a:r>
            <a:r>
              <a:rPr lang="en-US" dirty="0" err="1"/>
              <a:t>Plotly.js</a:t>
            </a:r>
            <a:r>
              <a:rPr lang="en-US" dirty="0"/>
              <a:t>, Google charts, dc Charts ( for filtering the data set) and D3 to do header   animation</a:t>
            </a:r>
          </a:p>
          <a:p>
            <a:r>
              <a:rPr lang="en-US" dirty="0"/>
              <a:t>We will also be using </a:t>
            </a:r>
            <a:r>
              <a:rPr lang="en-US" dirty="0">
                <a:hlinkClick r:id="rId3"/>
              </a:rPr>
              <a:t>Bootstrap</a:t>
            </a:r>
            <a:r>
              <a:rPr lang="en-US" dirty="0"/>
              <a:t> for responsiveness, CSS for styling</a:t>
            </a:r>
          </a:p>
          <a:p>
            <a:r>
              <a:rPr lang="en-US" dirty="0"/>
              <a:t>Below is the folder structure of our project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B8C-0212-D543-A334-84DB8E6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B274-F7AD-B541-97A3-AA7349B2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D3.json () promise calls to get the data from the routes to create individual charts :</a:t>
            </a:r>
          </a:p>
          <a:p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B5FFD71-1E96-2245-985B-2EC495F6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58" y="2634581"/>
            <a:ext cx="6832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1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14D2-8E8E-7945-84F5-BAE10426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20ABB7-E015-EE44-8FA4-E717BB5B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06" y="2242845"/>
            <a:ext cx="5507794" cy="305105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24FF0D1-DEE3-3B42-895F-194C1100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26" y="2242845"/>
            <a:ext cx="5292168" cy="30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5253-9737-314E-A405-B2D75088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with filtering </a:t>
            </a:r>
            <a:br>
              <a:rPr lang="en-US" b="0" dirty="0"/>
            </a:br>
            <a:r>
              <a:rPr lang="en-US" b="0" dirty="0"/>
              <a:t>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9FBE16-B331-0346-8666-DE6A29A62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24" y="2211723"/>
            <a:ext cx="5407324" cy="322655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5396DA-58CD-134A-BA1E-50266899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15" y="2211723"/>
            <a:ext cx="5535461" cy="32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close up of a pen&#10;&#10;Description automatically generated">
            <a:extLst>
              <a:ext uri="{FF2B5EF4-FFF2-40B4-BE49-F238E27FC236}">
                <a16:creationId xmlns:a16="http://schemas.microsoft.com/office/drawing/2014/main" id="{8FEB52D0-23ED-894E-98C3-613370C5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83CC-2A2B-DC4F-92C9-ADE35757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66899"/>
            <a:ext cx="10058400" cy="5085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Contents   </a:t>
            </a:r>
          </a:p>
          <a:p>
            <a:pPr marL="0" indent="0">
              <a:buNone/>
            </a:pPr>
            <a:r>
              <a:rPr lang="en-US" sz="3600" dirty="0"/>
              <a:t>                       </a:t>
            </a:r>
            <a:r>
              <a:rPr lang="en-US" sz="2000" dirty="0"/>
              <a:t>1. Goal, </a:t>
            </a:r>
            <a:r>
              <a:rPr lang="en-US" sz="1800" dirty="0"/>
              <a:t>Description, data source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2. Libraries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3. Style guide, wireframe</a:t>
            </a:r>
          </a:p>
          <a:p>
            <a:pPr marL="0" indent="0">
              <a:buNone/>
            </a:pPr>
            <a:r>
              <a:rPr lang="en-US" sz="1800" dirty="0"/>
              <a:t>		              4. Accidents by state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5. Steps followed storing data in MongoDB, building server, connecting FE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6. building charts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7. conclusion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770C06-0DB5-BD47-9A41-E0DD9EF12930}"/>
              </a:ext>
            </a:extLst>
          </p:cNvPr>
          <p:cNvCxnSpPr/>
          <p:nvPr/>
        </p:nvCxnSpPr>
        <p:spPr>
          <a:xfrm>
            <a:off x="3705101" y="1631697"/>
            <a:ext cx="0" cy="389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5862-690B-204F-AE83-934AA3D4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D5E1-3CE2-D54E-AB2C-563292F5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visualization plays an important role in data analysis workflows. It enables data analysts to effectively discover patterns in large datasets through graphical means, and to represent these findings in a meaningful and effective way. Data visualization is an interdisciplinary field, which requires design, web development, database and coding skills.</a:t>
            </a:r>
          </a:p>
          <a:p>
            <a:pPr marL="0" indent="0">
              <a:buNone/>
            </a:pPr>
            <a:r>
              <a:rPr lang="en-US" dirty="0"/>
              <a:t>The goal of this Project Presentation is to introduce the building blocks for creating a meaningful interactive data visualization.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2B1-9E35-EF45-B515-647911F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9061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B890-7A1F-F749-88F5-1830073E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Interactive Data Visualization with various </a:t>
            </a:r>
            <a:r>
              <a:rPr lang="en-US" sz="1900" dirty="0" err="1"/>
              <a:t>js</a:t>
            </a:r>
            <a:r>
              <a:rPr lang="en-US" sz="1900" dirty="0"/>
              <a:t> libraries, Python, and MongoDB to display the </a:t>
            </a:r>
          </a:p>
          <a:p>
            <a:pPr marL="0" indent="0">
              <a:buNone/>
            </a:pPr>
            <a:r>
              <a:rPr lang="en-US" sz="1900" dirty="0"/>
              <a:t> covid-19 cases around the globe and in United States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b="1" dirty="0"/>
              <a:t> The Dataset includes: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 * Time Series Data From John Hopkins</a:t>
            </a:r>
          </a:p>
          <a:p>
            <a:pPr marL="0" indent="0">
              <a:buNone/>
            </a:pPr>
            <a:r>
              <a:rPr lang="en-US" dirty="0"/>
              <a:t>         * confirmed cases, death, recovered globally</a:t>
            </a:r>
          </a:p>
          <a:p>
            <a:pPr marL="0" indent="0">
              <a:buNone/>
            </a:pPr>
            <a:r>
              <a:rPr lang="en-US" dirty="0"/>
              <a:t>         * confirmed and deaths in United States</a:t>
            </a:r>
          </a:p>
          <a:p>
            <a:pPr marL="0" indent="0">
              <a:buNone/>
            </a:pPr>
            <a:r>
              <a:rPr lang="en-US" dirty="0"/>
              <a:t>     * states and County data for united states from New York 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 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CSSEGISandData</a:t>
            </a:r>
            <a:r>
              <a:rPr lang="en-US" dirty="0">
                <a:hlinkClick r:id="rId2"/>
              </a:rPr>
              <a:t>/COVID-19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nytimes</a:t>
            </a:r>
            <a:r>
              <a:rPr lang="en-US" dirty="0">
                <a:hlinkClick r:id="rId3"/>
              </a:rPr>
              <a:t>/covid-19-data</a:t>
            </a:r>
            <a:endParaRPr lang="en-US" dirty="0"/>
          </a:p>
          <a:p>
            <a:pPr marL="274320" lvl="1" indent="0">
              <a:lnSpc>
                <a:spcPct val="110000"/>
              </a:lnSpc>
              <a:spcBef>
                <a:spcPts val="900"/>
              </a:spcBef>
              <a:buFont typeface="Garamond" pitchFamily="18" charset="0"/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5907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910-9618-1347-A681-C8050388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4" y="642594"/>
            <a:ext cx="11101589" cy="1134691"/>
          </a:xfrm>
        </p:spPr>
        <p:txBody>
          <a:bodyPr>
            <a:normAutofit/>
          </a:bodyPr>
          <a:lstStyle/>
          <a:p>
            <a:r>
              <a:rPr lang="en-US" dirty="0"/>
              <a:t>Libraries:</a:t>
            </a:r>
            <a:endParaRPr lang="en-US" b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D03F61-F07C-314D-956C-42C0919C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057459"/>
          </a:xfrm>
        </p:spPr>
        <p:txBody>
          <a:bodyPr>
            <a:normAutofit/>
          </a:bodyPr>
          <a:lstStyle/>
          <a:p>
            <a:r>
              <a:rPr lang="en-US" dirty="0"/>
              <a:t>D3, Leaflet, </a:t>
            </a:r>
            <a:r>
              <a:rPr lang="en-US" dirty="0" err="1"/>
              <a:t>Plotly</a:t>
            </a:r>
            <a:r>
              <a:rPr lang="en-US" dirty="0"/>
              <a:t>, DC charts, Google Charts (visualization)</a:t>
            </a:r>
          </a:p>
          <a:p>
            <a:r>
              <a:rPr lang="en-US" dirty="0"/>
              <a:t> </a:t>
            </a:r>
            <a:r>
              <a:rPr lang="en-US" dirty="0" err="1"/>
              <a:t>Axios</a:t>
            </a:r>
            <a:r>
              <a:rPr lang="en-US" dirty="0"/>
              <a:t> (library to call Promises in </a:t>
            </a:r>
            <a:r>
              <a:rPr lang="en-US" dirty="0" err="1"/>
              <a:t>js</a:t>
            </a:r>
            <a:r>
              <a:rPr lang="en-US" dirty="0"/>
              <a:t>), </a:t>
            </a:r>
            <a:r>
              <a:rPr lang="en-US" dirty="0" err="1"/>
              <a:t>Lodash</a:t>
            </a:r>
            <a:r>
              <a:rPr lang="en-US" dirty="0"/>
              <a:t> (helper functions)</a:t>
            </a:r>
          </a:p>
          <a:p>
            <a:r>
              <a:rPr lang="en-US" dirty="0" err="1"/>
              <a:t>pymongo</a:t>
            </a:r>
            <a:r>
              <a:rPr lang="en-US" dirty="0"/>
              <a:t> to interact with MongoDB (Notebook)</a:t>
            </a:r>
          </a:p>
          <a:p>
            <a:r>
              <a:rPr lang="en-US" dirty="0"/>
              <a:t> Flask to build the server and routing</a:t>
            </a:r>
          </a:p>
          <a:p>
            <a:r>
              <a:rPr lang="en-US" dirty="0"/>
              <a:t> utility files in python to grab csv and convert to json before pushing it to database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0008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2628-531A-4946-9B08-3B13163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54BCF-4811-194A-B42B-A91DEFAD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9946" y="2103438"/>
            <a:ext cx="4812108" cy="3849687"/>
          </a:xfrm>
        </p:spPr>
      </p:pic>
    </p:spTree>
    <p:extLst>
      <p:ext uri="{BB962C8B-B14F-4D97-AF65-F5344CB8AC3E}">
        <p14:creationId xmlns:p14="http://schemas.microsoft.com/office/powerpoint/2010/main" val="234835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5ED-68B5-814F-BD1C-61A0A26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br>
              <a:rPr lang="en-US" dirty="0"/>
            </a:br>
            <a:r>
              <a:rPr lang="en-US" dirty="0"/>
              <a:t>Wireframe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EE8F2-B2AD-0447-9E5D-B9B0C5A7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76" y="2103438"/>
            <a:ext cx="2334248" cy="3849687"/>
          </a:xfrm>
        </p:spPr>
      </p:pic>
    </p:spTree>
    <p:extLst>
      <p:ext uri="{BB962C8B-B14F-4D97-AF65-F5344CB8AC3E}">
        <p14:creationId xmlns:p14="http://schemas.microsoft.com/office/powerpoint/2010/main" val="16356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CD5-66D8-644C-9495-6D159C9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and understanding the data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FF07-9FA1-4642-BAD3-A28D54D5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After downloading the csv files from the JH and NYT </a:t>
            </a:r>
            <a:r>
              <a:rPr lang="en-US" dirty="0" err="1"/>
              <a:t>github</a:t>
            </a:r>
            <a:r>
              <a:rPr lang="en-US" dirty="0"/>
              <a:t> page, used python script to grab the files and convert to json.</a:t>
            </a:r>
          </a:p>
          <a:p>
            <a:pPr>
              <a:buFontTx/>
              <a:buChar char="-"/>
            </a:pPr>
            <a:r>
              <a:rPr lang="en-US" dirty="0"/>
              <a:t>The attributes being used is :</a:t>
            </a:r>
          </a:p>
          <a:p>
            <a:pPr marL="0" indent="0">
              <a:buNone/>
            </a:pPr>
            <a:r>
              <a:rPr lang="en-US" dirty="0"/>
              <a:t>      time series dates till now, Country, </a:t>
            </a:r>
            <a:r>
              <a:rPr lang="en-US" dirty="0" err="1"/>
              <a:t>Provice_State</a:t>
            </a:r>
            <a:r>
              <a:rPr lang="en-US" dirty="0"/>
              <a:t>, Counties, confirmed cases, Death and Recovered.</a:t>
            </a:r>
          </a:p>
          <a:p>
            <a:pPr>
              <a:buFontTx/>
              <a:buChar char="-"/>
            </a:pPr>
            <a:r>
              <a:rPr lang="en-US" dirty="0"/>
              <a:t>Now that we have the data, next step is  storing and querying the data using MongoDB :</a:t>
            </a:r>
          </a:p>
          <a:p>
            <a:pPr marL="0" indent="0">
              <a:buNone/>
            </a:pPr>
            <a:r>
              <a:rPr lang="en-US" dirty="0"/>
              <a:t>     - separate databases for confirmed, deaths, recovered global data till date</a:t>
            </a:r>
          </a:p>
          <a:p>
            <a:pPr marL="0" indent="0">
              <a:buNone/>
            </a:pPr>
            <a:r>
              <a:rPr lang="en-US" dirty="0"/>
              <a:t>     - separate database for confirmed and deaths for United States till now</a:t>
            </a:r>
          </a:p>
          <a:p>
            <a:pPr marL="0" indent="0">
              <a:buNone/>
            </a:pPr>
            <a:r>
              <a:rPr lang="en-US" dirty="0"/>
              <a:t>     - separate database for counties and States of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Used </a:t>
            </a:r>
            <a:r>
              <a:rPr lang="en-US" dirty="0" err="1"/>
              <a:t>PyMongo</a:t>
            </a:r>
            <a:r>
              <a:rPr lang="en-US" dirty="0"/>
              <a:t> for connecting to MongoDB and querying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FAF-A811-824E-B381-EE60838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b="0" dirty="0"/>
            </a:br>
            <a:br>
              <a:rPr lang="en-US" sz="3100" b="0" dirty="0"/>
            </a:br>
            <a:r>
              <a:rPr lang="en-US" sz="3100" b="0" dirty="0"/>
              <a:t>Storing the data in MongoDB and Interacting with database using </a:t>
            </a:r>
            <a:r>
              <a:rPr lang="en-US" sz="3100" b="0" dirty="0" err="1"/>
              <a:t>PyMongo</a:t>
            </a:r>
            <a:br>
              <a:rPr lang="en-US" b="0" dirty="0"/>
            </a:br>
            <a:br>
              <a:rPr lang="en-US" b="0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8B164F-3C64-3847-B3D6-55D29E36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45" y="2103438"/>
            <a:ext cx="7013510" cy="3849687"/>
          </a:xfrm>
        </p:spPr>
      </p:pic>
    </p:spTree>
    <p:extLst>
      <p:ext uri="{BB962C8B-B14F-4D97-AF65-F5344CB8AC3E}">
        <p14:creationId xmlns:p14="http://schemas.microsoft.com/office/powerpoint/2010/main" val="153845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7E2E8"/>
      </a:lt2>
      <a:accent1>
        <a:srgbClr val="83AD79"/>
      </a:accent1>
      <a:accent2>
        <a:srgbClr val="91AA69"/>
      </a:accent2>
      <a:accent3>
        <a:srgbClr val="A5A374"/>
      </a:accent3>
      <a:accent4>
        <a:srgbClr val="BF9C71"/>
      </a:accent4>
      <a:accent5>
        <a:srgbClr val="CA928A"/>
      </a:accent5>
      <a:accent6>
        <a:srgbClr val="C1778C"/>
      </a:accent6>
      <a:hlink>
        <a:srgbClr val="A169AE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645</Words>
  <Application>Microsoft Macintosh PowerPoint</Application>
  <PresentationFormat>Widescreen</PresentationFormat>
  <Paragraphs>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Schoolbook</vt:lpstr>
      <vt:lpstr>Franklin Gothic Book</vt:lpstr>
      <vt:lpstr>Garamond</vt:lpstr>
      <vt:lpstr>SavonVTI</vt:lpstr>
      <vt:lpstr>COVID-19 Data Visualization Tutorial</vt:lpstr>
      <vt:lpstr>PowerPoint Presentation</vt:lpstr>
      <vt:lpstr>Project Goal</vt:lpstr>
      <vt:lpstr>Description</vt:lpstr>
      <vt:lpstr>Libraries:</vt:lpstr>
      <vt:lpstr>Style Guide</vt:lpstr>
      <vt:lpstr>Initial  Wireframe</vt:lpstr>
      <vt:lpstr>Getting and understanding the data </vt:lpstr>
      <vt:lpstr>  Storing the data in MongoDB and Interacting with database using PyMongo  </vt:lpstr>
      <vt:lpstr>Building the server and Routes  </vt:lpstr>
      <vt:lpstr>Front-end side preparation </vt:lpstr>
      <vt:lpstr>Building the charts </vt:lpstr>
      <vt:lpstr>Building the charts ( continued)</vt:lpstr>
      <vt:lpstr>Building the charts with filtering  ( continued)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Visualization of the Outbreak</dc:title>
  <dc:creator>Arundhati Chakraborty</dc:creator>
  <cp:lastModifiedBy>Arundhati Chakraborty</cp:lastModifiedBy>
  <cp:revision>12</cp:revision>
  <dcterms:created xsi:type="dcterms:W3CDTF">2020-04-06T22:28:09Z</dcterms:created>
  <dcterms:modified xsi:type="dcterms:W3CDTF">2020-04-07T23:53:54Z</dcterms:modified>
</cp:coreProperties>
</file>