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12/6/2022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BD29C-CD84-4E36-A4CF-6C28EC3AEBC0}"/>
              </a:ext>
            </a:extLst>
          </p:cNvPr>
          <p:cNvSpPr>
            <a:spLocks noGrp="1"/>
          </p:cNvSpPr>
          <p:nvPr>
            <p:ph type="ctrTitle"/>
          </p:nvPr>
        </p:nvSpPr>
        <p:spPr/>
        <p:txBody>
          <a:bodyPr/>
          <a:lstStyle/>
          <a:p>
            <a:r>
              <a:rPr lang="en-US" dirty="0"/>
              <a:t>Home Loan Prediction using Machine Learning</a:t>
            </a:r>
          </a:p>
        </p:txBody>
      </p:sp>
      <p:sp>
        <p:nvSpPr>
          <p:cNvPr id="3" name="Subtitle 2">
            <a:extLst>
              <a:ext uri="{FF2B5EF4-FFF2-40B4-BE49-F238E27FC236}">
                <a16:creationId xmlns:a16="http://schemas.microsoft.com/office/drawing/2014/main" id="{E1ADA856-D516-47E4-91D0-E50D4F6922FB}"/>
              </a:ext>
            </a:extLst>
          </p:cNvPr>
          <p:cNvSpPr>
            <a:spLocks noGrp="1"/>
          </p:cNvSpPr>
          <p:nvPr>
            <p:ph type="subTitle" idx="1"/>
          </p:nvPr>
        </p:nvSpPr>
        <p:spPr>
          <a:xfrm>
            <a:off x="5980386" y="6072326"/>
            <a:ext cx="3293617" cy="363983"/>
          </a:xfrm>
        </p:spPr>
        <p:txBody>
          <a:bodyPr>
            <a:normAutofit lnSpcReduction="10000"/>
          </a:bodyPr>
          <a:lstStyle/>
          <a:p>
            <a:r>
              <a:rPr lang="en-US" dirty="0">
                <a:solidFill>
                  <a:schemeClr val="tx1"/>
                </a:solidFill>
              </a:rPr>
              <a:t>By:- Arundhati </a:t>
            </a:r>
            <a:r>
              <a:rPr lang="en-US" dirty="0" err="1">
                <a:solidFill>
                  <a:schemeClr val="tx1"/>
                </a:solidFill>
              </a:rPr>
              <a:t>Ghanade</a:t>
            </a:r>
            <a:endParaRPr lang="en-US" dirty="0">
              <a:solidFill>
                <a:schemeClr val="tx1"/>
              </a:solidFill>
            </a:endParaRPr>
          </a:p>
        </p:txBody>
      </p:sp>
    </p:spTree>
    <p:extLst>
      <p:ext uri="{BB962C8B-B14F-4D97-AF65-F5344CB8AC3E}">
        <p14:creationId xmlns:p14="http://schemas.microsoft.com/office/powerpoint/2010/main" val="2598498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25054-9B93-4CD5-8284-5BB9CD03DA59}"/>
              </a:ext>
            </a:extLst>
          </p:cNvPr>
          <p:cNvSpPr>
            <a:spLocks noGrp="1"/>
          </p:cNvSpPr>
          <p:nvPr>
            <p:ph type="title"/>
          </p:nvPr>
        </p:nvSpPr>
        <p:spPr>
          <a:xfrm>
            <a:off x="677334" y="609600"/>
            <a:ext cx="8596668" cy="793072"/>
          </a:xfrm>
        </p:spPr>
        <p:txBody>
          <a:bodyPr>
            <a:normAutofit fontScale="90000"/>
          </a:bodyPr>
          <a:lstStyle/>
          <a:p>
            <a:r>
              <a:rPr lang="en-US" dirty="0"/>
              <a:t>FEATURES PRESENT IN LOAN PREDICTION</a:t>
            </a:r>
            <a:br>
              <a:rPr lang="en-US" dirty="0"/>
            </a:br>
            <a:br>
              <a:rPr lang="en-US" dirty="0"/>
            </a:br>
            <a:endParaRPr lang="en-US" dirty="0"/>
          </a:p>
        </p:txBody>
      </p:sp>
      <p:sp>
        <p:nvSpPr>
          <p:cNvPr id="3" name="Content Placeholder 2">
            <a:extLst>
              <a:ext uri="{FF2B5EF4-FFF2-40B4-BE49-F238E27FC236}">
                <a16:creationId xmlns:a16="http://schemas.microsoft.com/office/drawing/2014/main" id="{858B18D0-51BE-4239-A6F7-892485567710}"/>
              </a:ext>
            </a:extLst>
          </p:cNvPr>
          <p:cNvSpPr>
            <a:spLocks noGrp="1"/>
          </p:cNvSpPr>
          <p:nvPr>
            <p:ph idx="1"/>
          </p:nvPr>
        </p:nvSpPr>
        <p:spPr>
          <a:xfrm>
            <a:off x="677334" y="1402673"/>
            <a:ext cx="8596668" cy="4638690"/>
          </a:xfrm>
        </p:spPr>
        <p:txBody>
          <a:bodyPr>
            <a:normAutofit fontScale="92500" lnSpcReduction="20000"/>
          </a:bodyPr>
          <a:lstStyle/>
          <a:p>
            <a:pPr fontAlgn="base"/>
            <a:r>
              <a:rPr lang="en-US" dirty="0" err="1"/>
              <a:t>Loan_ID</a:t>
            </a:r>
            <a:r>
              <a:rPr lang="en-US" dirty="0"/>
              <a:t> – The ID number generated by the bank which is giving loan. </a:t>
            </a:r>
          </a:p>
          <a:p>
            <a:pPr fontAlgn="base"/>
            <a:r>
              <a:rPr lang="en-US" dirty="0"/>
              <a:t>Gender – Whether the person taking loan is male or female.</a:t>
            </a:r>
          </a:p>
          <a:p>
            <a:pPr fontAlgn="base"/>
            <a:r>
              <a:rPr lang="en-US" dirty="0"/>
              <a:t>Married – Whether the person is married or unmarried.</a:t>
            </a:r>
          </a:p>
          <a:p>
            <a:pPr fontAlgn="base"/>
            <a:r>
              <a:rPr lang="en-US" dirty="0"/>
              <a:t>Dependents – Family members who stay with the person.</a:t>
            </a:r>
          </a:p>
          <a:p>
            <a:pPr fontAlgn="base"/>
            <a:r>
              <a:rPr lang="en-US" dirty="0"/>
              <a:t>Education – Educational qualification of the person taking loan.</a:t>
            </a:r>
          </a:p>
          <a:p>
            <a:pPr fontAlgn="base"/>
            <a:r>
              <a:rPr lang="en-US" dirty="0" err="1"/>
              <a:t>Self_Employed</a:t>
            </a:r>
            <a:r>
              <a:rPr lang="en-US" dirty="0"/>
              <a:t> – Whether the person is self-employed or not.</a:t>
            </a:r>
          </a:p>
          <a:p>
            <a:pPr fontAlgn="base"/>
            <a:r>
              <a:rPr lang="en-US" dirty="0" err="1"/>
              <a:t>ApplicantIncome</a:t>
            </a:r>
            <a:r>
              <a:rPr lang="en-US" dirty="0"/>
              <a:t> – The basic salary or income of the applicant per month.</a:t>
            </a:r>
          </a:p>
          <a:p>
            <a:pPr fontAlgn="base"/>
            <a:r>
              <a:rPr lang="en-US" dirty="0" err="1"/>
              <a:t>CoapplicantIncome</a:t>
            </a:r>
            <a:r>
              <a:rPr lang="en-US" dirty="0"/>
              <a:t> – The basic income or family members.</a:t>
            </a:r>
          </a:p>
          <a:p>
            <a:pPr fontAlgn="base"/>
            <a:r>
              <a:rPr lang="en-US" dirty="0" err="1"/>
              <a:t>LoanAmount</a:t>
            </a:r>
            <a:r>
              <a:rPr lang="en-US" dirty="0"/>
              <a:t> – The amount of loan for which loan is applied.</a:t>
            </a:r>
          </a:p>
          <a:p>
            <a:pPr fontAlgn="base"/>
            <a:r>
              <a:rPr lang="en-US" dirty="0" err="1"/>
              <a:t>Loan_Amount_Term</a:t>
            </a:r>
            <a:r>
              <a:rPr lang="en-US" dirty="0"/>
              <a:t> – How much time does the loan applicant take to pay the loan.</a:t>
            </a:r>
          </a:p>
          <a:p>
            <a:pPr fontAlgn="base"/>
            <a:r>
              <a:rPr lang="en-US" dirty="0" err="1"/>
              <a:t>Credit_History</a:t>
            </a:r>
            <a:r>
              <a:rPr lang="en-US" dirty="0"/>
              <a:t> – Whether the loan applicant has taken loan previously from same bank.</a:t>
            </a:r>
          </a:p>
          <a:p>
            <a:pPr fontAlgn="base"/>
            <a:r>
              <a:rPr lang="en-US" dirty="0" err="1"/>
              <a:t>Property_Area</a:t>
            </a:r>
            <a:r>
              <a:rPr lang="en-US" dirty="0"/>
              <a:t> – This is about the area where the person stays ( Rural/Urban).</a:t>
            </a:r>
            <a:br>
              <a:rPr lang="en-US" dirty="0"/>
            </a:br>
            <a:br>
              <a:rPr lang="en-US" dirty="0"/>
            </a:br>
            <a:endParaRPr lang="en-US" dirty="0"/>
          </a:p>
          <a:p>
            <a:endParaRPr lang="en-US" dirty="0"/>
          </a:p>
        </p:txBody>
      </p:sp>
    </p:spTree>
    <p:extLst>
      <p:ext uri="{BB962C8B-B14F-4D97-AF65-F5344CB8AC3E}">
        <p14:creationId xmlns:p14="http://schemas.microsoft.com/office/powerpoint/2010/main" val="832834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3EB7D-FE2C-4835-B167-8929CE955152}"/>
              </a:ext>
            </a:extLst>
          </p:cNvPr>
          <p:cNvSpPr>
            <a:spLocks noGrp="1"/>
          </p:cNvSpPr>
          <p:nvPr>
            <p:ph type="title"/>
          </p:nvPr>
        </p:nvSpPr>
        <p:spPr>
          <a:xfrm>
            <a:off x="677334" y="609600"/>
            <a:ext cx="8596668" cy="899604"/>
          </a:xfrm>
        </p:spPr>
        <p:txBody>
          <a:bodyPr>
            <a:normAutofit fontScale="90000"/>
          </a:bodyPr>
          <a:lstStyle/>
          <a:p>
            <a:r>
              <a:rPr lang="en-US" dirty="0"/>
              <a:t>Labels</a:t>
            </a:r>
            <a:br>
              <a:rPr lang="en-US" dirty="0"/>
            </a:br>
            <a:br>
              <a:rPr lang="en-US" dirty="0"/>
            </a:br>
            <a:endParaRPr lang="en-US" dirty="0"/>
          </a:p>
        </p:txBody>
      </p:sp>
      <p:sp>
        <p:nvSpPr>
          <p:cNvPr id="3" name="Content Placeholder 2">
            <a:extLst>
              <a:ext uri="{FF2B5EF4-FFF2-40B4-BE49-F238E27FC236}">
                <a16:creationId xmlns:a16="http://schemas.microsoft.com/office/drawing/2014/main" id="{E9BB0CAA-44B6-4C45-A837-5B8ADE17DACE}"/>
              </a:ext>
            </a:extLst>
          </p:cNvPr>
          <p:cNvSpPr>
            <a:spLocks noGrp="1"/>
          </p:cNvSpPr>
          <p:nvPr>
            <p:ph idx="1"/>
          </p:nvPr>
        </p:nvSpPr>
        <p:spPr/>
        <p:txBody>
          <a:bodyPr/>
          <a:lstStyle/>
          <a:p>
            <a:r>
              <a:rPr lang="en-US" dirty="0"/>
              <a:t>LOAN_STATUS – Based on the mentioned features, the machine learning algorithm decides whether the person should be give loan or not.</a:t>
            </a:r>
          </a:p>
          <a:p>
            <a:endParaRPr lang="en-US" dirty="0"/>
          </a:p>
        </p:txBody>
      </p:sp>
    </p:spTree>
    <p:extLst>
      <p:ext uri="{BB962C8B-B14F-4D97-AF65-F5344CB8AC3E}">
        <p14:creationId xmlns:p14="http://schemas.microsoft.com/office/powerpoint/2010/main" val="3735494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B7640-1F10-4297-8931-3E7C29AE75E4}"/>
              </a:ext>
            </a:extLst>
          </p:cNvPr>
          <p:cNvSpPr>
            <a:spLocks noGrp="1"/>
          </p:cNvSpPr>
          <p:nvPr>
            <p:ph type="title"/>
          </p:nvPr>
        </p:nvSpPr>
        <p:spPr>
          <a:xfrm>
            <a:off x="677334" y="609600"/>
            <a:ext cx="8596668" cy="908482"/>
          </a:xfrm>
        </p:spPr>
        <p:txBody>
          <a:bodyPr>
            <a:normAutofit fontScale="90000"/>
          </a:bodyPr>
          <a:lstStyle/>
          <a:p>
            <a:r>
              <a:rPr lang="en-US" dirty="0"/>
              <a:t>Visualizing data using google </a:t>
            </a:r>
            <a:r>
              <a:rPr lang="en-US" dirty="0" err="1"/>
              <a:t>Colab</a:t>
            </a:r>
            <a:br>
              <a:rPr lang="en-US" dirty="0"/>
            </a:br>
            <a:br>
              <a:rPr lang="en-US" dirty="0"/>
            </a:br>
            <a:endParaRPr lang="en-US" dirty="0"/>
          </a:p>
        </p:txBody>
      </p:sp>
      <p:sp>
        <p:nvSpPr>
          <p:cNvPr id="3" name="Content Placeholder 2">
            <a:extLst>
              <a:ext uri="{FF2B5EF4-FFF2-40B4-BE49-F238E27FC236}">
                <a16:creationId xmlns:a16="http://schemas.microsoft.com/office/drawing/2014/main" id="{933794F0-B96D-4FCE-BFAA-0C025F6761E4}"/>
              </a:ext>
            </a:extLst>
          </p:cNvPr>
          <p:cNvSpPr>
            <a:spLocks noGrp="1"/>
          </p:cNvSpPr>
          <p:nvPr>
            <p:ph idx="1"/>
          </p:nvPr>
        </p:nvSpPr>
        <p:spPr/>
        <p:txBody>
          <a:bodyPr/>
          <a:lstStyle/>
          <a:p>
            <a:r>
              <a:rPr lang="en-US" dirty="0"/>
              <a:t>   </a:t>
            </a:r>
          </a:p>
        </p:txBody>
      </p:sp>
      <p:pic>
        <p:nvPicPr>
          <p:cNvPr id="4" name="Picture 3">
            <a:extLst>
              <a:ext uri="{FF2B5EF4-FFF2-40B4-BE49-F238E27FC236}">
                <a16:creationId xmlns:a16="http://schemas.microsoft.com/office/drawing/2014/main" id="{A6FBF3A9-5FA2-4BF3-A1E5-DE9CDC7991F7}"/>
              </a:ext>
            </a:extLst>
          </p:cNvPr>
          <p:cNvPicPr>
            <a:picLocks noChangeAspect="1"/>
          </p:cNvPicPr>
          <p:nvPr/>
        </p:nvPicPr>
        <p:blipFill>
          <a:blip r:embed="rId2"/>
          <a:stretch>
            <a:fillRect/>
          </a:stretch>
        </p:blipFill>
        <p:spPr>
          <a:xfrm>
            <a:off x="911116" y="1518082"/>
            <a:ext cx="2752725" cy="3914775"/>
          </a:xfrm>
          <a:prstGeom prst="rect">
            <a:avLst/>
          </a:prstGeom>
        </p:spPr>
      </p:pic>
      <p:pic>
        <p:nvPicPr>
          <p:cNvPr id="5" name="Picture 4">
            <a:extLst>
              <a:ext uri="{FF2B5EF4-FFF2-40B4-BE49-F238E27FC236}">
                <a16:creationId xmlns:a16="http://schemas.microsoft.com/office/drawing/2014/main" id="{05B4F5E9-699C-4AF0-9FF7-05EEAE0862FF}"/>
              </a:ext>
            </a:extLst>
          </p:cNvPr>
          <p:cNvPicPr>
            <a:picLocks noChangeAspect="1"/>
          </p:cNvPicPr>
          <p:nvPr/>
        </p:nvPicPr>
        <p:blipFill>
          <a:blip r:embed="rId3"/>
          <a:stretch>
            <a:fillRect/>
          </a:stretch>
        </p:blipFill>
        <p:spPr>
          <a:xfrm>
            <a:off x="4096674" y="1680006"/>
            <a:ext cx="6324600" cy="3590925"/>
          </a:xfrm>
          <a:prstGeom prst="rect">
            <a:avLst/>
          </a:prstGeom>
        </p:spPr>
      </p:pic>
    </p:spTree>
    <p:extLst>
      <p:ext uri="{BB962C8B-B14F-4D97-AF65-F5344CB8AC3E}">
        <p14:creationId xmlns:p14="http://schemas.microsoft.com/office/powerpoint/2010/main" val="1077372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F4B1E-F0EA-49A2-AAE2-62990EAA2486}"/>
              </a:ext>
            </a:extLst>
          </p:cNvPr>
          <p:cNvSpPr>
            <a:spLocks noGrp="1"/>
          </p:cNvSpPr>
          <p:nvPr>
            <p:ph type="title"/>
          </p:nvPr>
        </p:nvSpPr>
        <p:spPr>
          <a:xfrm>
            <a:off x="677334" y="609600"/>
            <a:ext cx="8596668" cy="739806"/>
          </a:xfrm>
        </p:spPr>
        <p:txBody>
          <a:bodyPr>
            <a:normAutofit fontScale="90000"/>
          </a:bodyPr>
          <a:lstStyle/>
          <a:p>
            <a:r>
              <a:rPr lang="en-US" dirty="0"/>
              <a:t>Visualizing data using google </a:t>
            </a:r>
            <a:r>
              <a:rPr lang="en-US" dirty="0" err="1"/>
              <a:t>Colab</a:t>
            </a:r>
            <a:br>
              <a:rPr lang="en-US" dirty="0"/>
            </a:br>
            <a:br>
              <a:rPr lang="en-US" dirty="0"/>
            </a:br>
            <a:endParaRPr lang="en-US" dirty="0"/>
          </a:p>
        </p:txBody>
      </p:sp>
      <p:pic>
        <p:nvPicPr>
          <p:cNvPr id="4" name="Content Placeholder 3">
            <a:extLst>
              <a:ext uri="{FF2B5EF4-FFF2-40B4-BE49-F238E27FC236}">
                <a16:creationId xmlns:a16="http://schemas.microsoft.com/office/drawing/2014/main" id="{EBE7CBA4-41AC-4DB2-B881-1440C4E2B957}"/>
              </a:ext>
            </a:extLst>
          </p:cNvPr>
          <p:cNvPicPr>
            <a:picLocks noGrp="1" noChangeAspect="1"/>
          </p:cNvPicPr>
          <p:nvPr>
            <p:ph idx="1"/>
          </p:nvPr>
        </p:nvPicPr>
        <p:blipFill>
          <a:blip r:embed="rId2"/>
          <a:stretch>
            <a:fillRect/>
          </a:stretch>
        </p:blipFill>
        <p:spPr>
          <a:xfrm>
            <a:off x="599851" y="1663438"/>
            <a:ext cx="5307800" cy="3881437"/>
          </a:xfrm>
          <a:prstGeom prst="rect">
            <a:avLst/>
          </a:prstGeom>
        </p:spPr>
      </p:pic>
      <p:pic>
        <p:nvPicPr>
          <p:cNvPr id="5" name="Picture 4">
            <a:extLst>
              <a:ext uri="{FF2B5EF4-FFF2-40B4-BE49-F238E27FC236}">
                <a16:creationId xmlns:a16="http://schemas.microsoft.com/office/drawing/2014/main" id="{9A26713A-101C-4E5F-8B9A-E2B9C535708D}"/>
              </a:ext>
            </a:extLst>
          </p:cNvPr>
          <p:cNvPicPr>
            <a:picLocks noChangeAspect="1"/>
          </p:cNvPicPr>
          <p:nvPr/>
        </p:nvPicPr>
        <p:blipFill>
          <a:blip r:embed="rId3"/>
          <a:stretch>
            <a:fillRect/>
          </a:stretch>
        </p:blipFill>
        <p:spPr>
          <a:xfrm>
            <a:off x="6284351" y="1563672"/>
            <a:ext cx="5057775" cy="4210050"/>
          </a:xfrm>
          <a:prstGeom prst="rect">
            <a:avLst/>
          </a:prstGeom>
        </p:spPr>
      </p:pic>
    </p:spTree>
    <p:extLst>
      <p:ext uri="{BB962C8B-B14F-4D97-AF65-F5344CB8AC3E}">
        <p14:creationId xmlns:p14="http://schemas.microsoft.com/office/powerpoint/2010/main" val="2833108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71BC1-6C40-4C2D-9EA5-5E6879A562A8}"/>
              </a:ext>
            </a:extLst>
          </p:cNvPr>
          <p:cNvSpPr>
            <a:spLocks noGrp="1"/>
          </p:cNvSpPr>
          <p:nvPr>
            <p:ph type="title"/>
          </p:nvPr>
        </p:nvSpPr>
        <p:spPr>
          <a:xfrm>
            <a:off x="677334" y="609600"/>
            <a:ext cx="8596668" cy="766439"/>
          </a:xfrm>
        </p:spPr>
        <p:txBody>
          <a:bodyPr>
            <a:normAutofit fontScale="90000"/>
          </a:bodyPr>
          <a:lstStyle/>
          <a:p>
            <a:r>
              <a:rPr lang="en-US" dirty="0"/>
              <a:t>Visualizing data using google </a:t>
            </a:r>
            <a:r>
              <a:rPr lang="en-US" dirty="0" err="1"/>
              <a:t>Colab</a:t>
            </a:r>
            <a:br>
              <a:rPr lang="en-US" dirty="0"/>
            </a:br>
            <a:br>
              <a:rPr lang="en-US" dirty="0"/>
            </a:br>
            <a:endParaRPr lang="en-US" dirty="0"/>
          </a:p>
        </p:txBody>
      </p:sp>
      <p:pic>
        <p:nvPicPr>
          <p:cNvPr id="4" name="Content Placeholder 3">
            <a:extLst>
              <a:ext uri="{FF2B5EF4-FFF2-40B4-BE49-F238E27FC236}">
                <a16:creationId xmlns:a16="http://schemas.microsoft.com/office/drawing/2014/main" id="{6787ACB8-3C3B-4426-BABA-4DD44C7864CA}"/>
              </a:ext>
            </a:extLst>
          </p:cNvPr>
          <p:cNvPicPr>
            <a:picLocks noGrp="1" noChangeAspect="1"/>
          </p:cNvPicPr>
          <p:nvPr>
            <p:ph idx="1"/>
          </p:nvPr>
        </p:nvPicPr>
        <p:blipFill>
          <a:blip r:embed="rId2"/>
          <a:stretch>
            <a:fillRect/>
          </a:stretch>
        </p:blipFill>
        <p:spPr>
          <a:xfrm>
            <a:off x="677862" y="1819923"/>
            <a:ext cx="10792087" cy="4971494"/>
          </a:xfrm>
          <a:prstGeom prst="rect">
            <a:avLst/>
          </a:prstGeom>
        </p:spPr>
      </p:pic>
    </p:spTree>
    <p:extLst>
      <p:ext uri="{BB962C8B-B14F-4D97-AF65-F5344CB8AC3E}">
        <p14:creationId xmlns:p14="http://schemas.microsoft.com/office/powerpoint/2010/main" val="3868703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84F05-D758-457F-848B-AF2180A0ADB0}"/>
              </a:ext>
            </a:extLst>
          </p:cNvPr>
          <p:cNvSpPr>
            <a:spLocks noGrp="1"/>
          </p:cNvSpPr>
          <p:nvPr>
            <p:ph type="title"/>
          </p:nvPr>
        </p:nvSpPr>
        <p:spPr>
          <a:xfrm>
            <a:off x="677334" y="609600"/>
            <a:ext cx="8596668" cy="837460"/>
          </a:xfrm>
        </p:spPr>
        <p:txBody>
          <a:bodyPr>
            <a:normAutofit fontScale="90000"/>
          </a:bodyPr>
          <a:lstStyle/>
          <a:p>
            <a:r>
              <a:rPr lang="en-US" dirty="0"/>
              <a:t>Visualizing data using google </a:t>
            </a:r>
            <a:r>
              <a:rPr lang="en-US" dirty="0" err="1"/>
              <a:t>Colab</a:t>
            </a:r>
            <a:br>
              <a:rPr lang="en-US" dirty="0"/>
            </a:br>
            <a:br>
              <a:rPr lang="en-US" dirty="0"/>
            </a:br>
            <a:endParaRPr lang="en-US" dirty="0"/>
          </a:p>
        </p:txBody>
      </p:sp>
      <p:pic>
        <p:nvPicPr>
          <p:cNvPr id="4" name="Content Placeholder 3">
            <a:extLst>
              <a:ext uri="{FF2B5EF4-FFF2-40B4-BE49-F238E27FC236}">
                <a16:creationId xmlns:a16="http://schemas.microsoft.com/office/drawing/2014/main" id="{541BCBED-D02B-456B-B55D-555A973A4BAD}"/>
              </a:ext>
            </a:extLst>
          </p:cNvPr>
          <p:cNvPicPr>
            <a:picLocks noGrp="1" noChangeAspect="1"/>
          </p:cNvPicPr>
          <p:nvPr>
            <p:ph idx="1"/>
          </p:nvPr>
        </p:nvPicPr>
        <p:blipFill>
          <a:blip r:embed="rId2"/>
          <a:stretch>
            <a:fillRect/>
          </a:stretch>
        </p:blipFill>
        <p:spPr>
          <a:xfrm>
            <a:off x="677862" y="1748902"/>
            <a:ext cx="10561267" cy="4056288"/>
          </a:xfrm>
          <a:prstGeom prst="rect">
            <a:avLst/>
          </a:prstGeom>
        </p:spPr>
      </p:pic>
    </p:spTree>
    <p:extLst>
      <p:ext uri="{BB962C8B-B14F-4D97-AF65-F5344CB8AC3E}">
        <p14:creationId xmlns:p14="http://schemas.microsoft.com/office/powerpoint/2010/main" val="3209036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DEF37-B084-4E76-9B16-B2ACBAAFE528}"/>
              </a:ext>
            </a:extLst>
          </p:cNvPr>
          <p:cNvSpPr>
            <a:spLocks noGrp="1"/>
          </p:cNvSpPr>
          <p:nvPr>
            <p:ph type="title"/>
          </p:nvPr>
        </p:nvSpPr>
        <p:spPr>
          <a:xfrm>
            <a:off x="677334" y="609600"/>
            <a:ext cx="8596668" cy="784194"/>
          </a:xfrm>
        </p:spPr>
        <p:txBody>
          <a:bodyPr>
            <a:normAutofit fontScale="90000"/>
          </a:bodyPr>
          <a:lstStyle/>
          <a:p>
            <a:r>
              <a:rPr lang="en-US" dirty="0"/>
              <a:t>Visualizing data using google </a:t>
            </a:r>
            <a:r>
              <a:rPr lang="en-US" dirty="0" err="1"/>
              <a:t>Colab</a:t>
            </a:r>
            <a:br>
              <a:rPr lang="en-US" dirty="0"/>
            </a:br>
            <a:br>
              <a:rPr lang="en-US" dirty="0"/>
            </a:br>
            <a:endParaRPr lang="en-US" dirty="0"/>
          </a:p>
        </p:txBody>
      </p:sp>
      <p:pic>
        <p:nvPicPr>
          <p:cNvPr id="4" name="Content Placeholder 3">
            <a:extLst>
              <a:ext uri="{FF2B5EF4-FFF2-40B4-BE49-F238E27FC236}">
                <a16:creationId xmlns:a16="http://schemas.microsoft.com/office/drawing/2014/main" id="{75619DA8-4DAA-457A-A0F4-DE46599F5BAD}"/>
              </a:ext>
            </a:extLst>
          </p:cNvPr>
          <p:cNvPicPr>
            <a:picLocks noGrp="1" noChangeAspect="1"/>
          </p:cNvPicPr>
          <p:nvPr>
            <p:ph idx="1"/>
          </p:nvPr>
        </p:nvPicPr>
        <p:blipFill>
          <a:blip r:embed="rId2"/>
          <a:stretch>
            <a:fillRect/>
          </a:stretch>
        </p:blipFill>
        <p:spPr>
          <a:xfrm>
            <a:off x="677862" y="1500326"/>
            <a:ext cx="9558091" cy="5078027"/>
          </a:xfrm>
          <a:prstGeom prst="rect">
            <a:avLst/>
          </a:prstGeom>
        </p:spPr>
      </p:pic>
    </p:spTree>
    <p:extLst>
      <p:ext uri="{BB962C8B-B14F-4D97-AF65-F5344CB8AC3E}">
        <p14:creationId xmlns:p14="http://schemas.microsoft.com/office/powerpoint/2010/main" val="2304177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1E7F1-D658-4A9C-ADF7-6E15A703A947}"/>
              </a:ext>
            </a:extLst>
          </p:cNvPr>
          <p:cNvSpPr>
            <a:spLocks noGrp="1"/>
          </p:cNvSpPr>
          <p:nvPr>
            <p:ph type="title"/>
          </p:nvPr>
        </p:nvSpPr>
        <p:spPr>
          <a:xfrm>
            <a:off x="677334" y="609600"/>
            <a:ext cx="8596668" cy="890726"/>
          </a:xfrm>
        </p:spPr>
        <p:txBody>
          <a:bodyPr>
            <a:normAutofit fontScale="90000"/>
          </a:bodyPr>
          <a:lstStyle/>
          <a:p>
            <a:r>
              <a:rPr lang="en-US" dirty="0"/>
              <a:t>Visualizing data using google </a:t>
            </a:r>
            <a:r>
              <a:rPr lang="en-US" dirty="0" err="1"/>
              <a:t>Colab</a:t>
            </a:r>
            <a:br>
              <a:rPr lang="en-US" dirty="0"/>
            </a:br>
            <a:br>
              <a:rPr lang="en-US" dirty="0"/>
            </a:br>
            <a:endParaRPr lang="en-US" dirty="0"/>
          </a:p>
        </p:txBody>
      </p:sp>
      <p:pic>
        <p:nvPicPr>
          <p:cNvPr id="4" name="Content Placeholder 3">
            <a:extLst>
              <a:ext uri="{FF2B5EF4-FFF2-40B4-BE49-F238E27FC236}">
                <a16:creationId xmlns:a16="http://schemas.microsoft.com/office/drawing/2014/main" id="{563E2562-6BAD-40B5-95EC-D3CB0A1548A3}"/>
              </a:ext>
            </a:extLst>
          </p:cNvPr>
          <p:cNvPicPr>
            <a:picLocks noGrp="1" noChangeAspect="1"/>
          </p:cNvPicPr>
          <p:nvPr>
            <p:ph idx="1"/>
          </p:nvPr>
        </p:nvPicPr>
        <p:blipFill>
          <a:blip r:embed="rId2"/>
          <a:stretch>
            <a:fillRect/>
          </a:stretch>
        </p:blipFill>
        <p:spPr>
          <a:xfrm>
            <a:off x="677863" y="2059619"/>
            <a:ext cx="10765454" cy="4456591"/>
          </a:xfrm>
          <a:prstGeom prst="rect">
            <a:avLst/>
          </a:prstGeom>
        </p:spPr>
      </p:pic>
    </p:spTree>
    <p:extLst>
      <p:ext uri="{BB962C8B-B14F-4D97-AF65-F5344CB8AC3E}">
        <p14:creationId xmlns:p14="http://schemas.microsoft.com/office/powerpoint/2010/main" val="947451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3D3A6-E1A5-4F45-ABC2-577B333B78DB}"/>
              </a:ext>
            </a:extLst>
          </p:cNvPr>
          <p:cNvSpPr>
            <a:spLocks noGrp="1"/>
          </p:cNvSpPr>
          <p:nvPr>
            <p:ph type="title"/>
          </p:nvPr>
        </p:nvSpPr>
        <p:spPr/>
        <p:txBody>
          <a:bodyPr>
            <a:normAutofit fontScale="90000"/>
          </a:bodyPr>
          <a:lstStyle/>
          <a:p>
            <a:r>
              <a:rPr lang="en-US" dirty="0"/>
              <a:t>Explanation of the Code using Google </a:t>
            </a:r>
            <a:r>
              <a:rPr lang="en-US" dirty="0" err="1"/>
              <a:t>Colab</a:t>
            </a:r>
            <a:br>
              <a:rPr lang="en-US" dirty="0"/>
            </a:br>
            <a:br>
              <a:rPr lang="en-US" dirty="0"/>
            </a:br>
            <a:endParaRPr lang="en-US" dirty="0"/>
          </a:p>
        </p:txBody>
      </p:sp>
      <p:sp>
        <p:nvSpPr>
          <p:cNvPr id="3" name="Content Placeholder 2">
            <a:extLst>
              <a:ext uri="{FF2B5EF4-FFF2-40B4-BE49-F238E27FC236}">
                <a16:creationId xmlns:a16="http://schemas.microsoft.com/office/drawing/2014/main" id="{A4FFFC36-9A4D-4AF8-902B-E1650F8415FA}"/>
              </a:ext>
            </a:extLst>
          </p:cNvPr>
          <p:cNvSpPr>
            <a:spLocks noGrp="1"/>
          </p:cNvSpPr>
          <p:nvPr>
            <p:ph idx="1"/>
          </p:nvPr>
        </p:nvSpPr>
        <p:spPr/>
        <p:txBody>
          <a:bodyPr/>
          <a:lstStyle/>
          <a:p>
            <a:pPr fontAlgn="base"/>
            <a:r>
              <a:rPr lang="en-US" dirty="0"/>
              <a:t>The dataset is trained and tested with 3 methods </a:t>
            </a:r>
          </a:p>
          <a:p>
            <a:pPr fontAlgn="base"/>
            <a:r>
              <a:rPr lang="en-US" dirty="0"/>
              <a:t>Loan prediction using logistic regression</a:t>
            </a:r>
          </a:p>
          <a:p>
            <a:pPr fontAlgn="base"/>
            <a:r>
              <a:rPr lang="en-US" dirty="0"/>
              <a:t>Loan prediction using random forest classification</a:t>
            </a:r>
          </a:p>
          <a:p>
            <a:pPr fontAlgn="base"/>
            <a:r>
              <a:rPr lang="en-US" dirty="0"/>
              <a:t>Loan prediction using decision tree classification</a:t>
            </a:r>
          </a:p>
          <a:p>
            <a:br>
              <a:rPr lang="en-US" dirty="0"/>
            </a:br>
            <a:endParaRPr lang="en-US" dirty="0"/>
          </a:p>
        </p:txBody>
      </p:sp>
    </p:spTree>
    <p:extLst>
      <p:ext uri="{BB962C8B-B14F-4D97-AF65-F5344CB8AC3E}">
        <p14:creationId xmlns:p14="http://schemas.microsoft.com/office/powerpoint/2010/main" val="2299255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2CE-3EC6-411E-81C6-AD1ABAD53B38}"/>
              </a:ext>
            </a:extLst>
          </p:cNvPr>
          <p:cNvSpPr>
            <a:spLocks noGrp="1"/>
          </p:cNvSpPr>
          <p:nvPr>
            <p:ph type="title"/>
          </p:nvPr>
        </p:nvSpPr>
        <p:spPr>
          <a:xfrm>
            <a:off x="677334" y="609600"/>
            <a:ext cx="8596668" cy="739806"/>
          </a:xfrm>
        </p:spPr>
        <p:txBody>
          <a:bodyPr>
            <a:normAutofit fontScale="90000"/>
          </a:bodyPr>
          <a:lstStyle/>
          <a:p>
            <a:r>
              <a:rPr lang="en-US" dirty="0"/>
              <a:t>Loan prediction using Logistic Regression</a:t>
            </a:r>
            <a:br>
              <a:rPr lang="en-US" dirty="0"/>
            </a:br>
            <a:br>
              <a:rPr lang="en-US" dirty="0"/>
            </a:br>
            <a:endParaRPr lang="en-US" dirty="0"/>
          </a:p>
        </p:txBody>
      </p:sp>
      <p:sp>
        <p:nvSpPr>
          <p:cNvPr id="3" name="Content Placeholder 2">
            <a:extLst>
              <a:ext uri="{FF2B5EF4-FFF2-40B4-BE49-F238E27FC236}">
                <a16:creationId xmlns:a16="http://schemas.microsoft.com/office/drawing/2014/main" id="{365490BF-8805-4896-B4BB-53759EF825F9}"/>
              </a:ext>
            </a:extLst>
          </p:cNvPr>
          <p:cNvSpPr>
            <a:spLocks noGrp="1"/>
          </p:cNvSpPr>
          <p:nvPr>
            <p:ph idx="1"/>
          </p:nvPr>
        </p:nvSpPr>
        <p:spPr>
          <a:xfrm>
            <a:off x="1292394" y="1246189"/>
            <a:ext cx="9372188" cy="3880773"/>
          </a:xfrm>
        </p:spPr>
        <p:txBody>
          <a:bodyPr/>
          <a:lstStyle/>
          <a:p>
            <a:pPr fontAlgn="base"/>
            <a:r>
              <a:rPr lang="en-US" dirty="0"/>
              <a:t># take a look at the top 5 rows of the train set, notice the column "</a:t>
            </a:r>
            <a:r>
              <a:rPr lang="en-US" dirty="0" err="1"/>
              <a:t>Loan_Status</a:t>
            </a:r>
            <a:r>
              <a:rPr lang="en-US" dirty="0"/>
              <a:t>"</a:t>
            </a:r>
          </a:p>
          <a:p>
            <a:pPr fontAlgn="base"/>
            <a:r>
              <a:rPr lang="en-US" dirty="0" err="1"/>
              <a:t>train.head</a:t>
            </a:r>
            <a:r>
              <a:rPr lang="en-US" dirty="0"/>
              <a:t>()</a:t>
            </a:r>
          </a:p>
          <a:p>
            <a:br>
              <a:rPr lang="en-US" dirty="0"/>
            </a:br>
            <a:endParaRPr lang="en-US" dirty="0"/>
          </a:p>
        </p:txBody>
      </p:sp>
      <p:pic>
        <p:nvPicPr>
          <p:cNvPr id="4" name="Picture 3">
            <a:extLst>
              <a:ext uri="{FF2B5EF4-FFF2-40B4-BE49-F238E27FC236}">
                <a16:creationId xmlns:a16="http://schemas.microsoft.com/office/drawing/2014/main" id="{F5F8B4E0-B44F-42A7-9AEB-4E5893FF2E24}"/>
              </a:ext>
            </a:extLst>
          </p:cNvPr>
          <p:cNvPicPr>
            <a:picLocks noChangeAspect="1"/>
          </p:cNvPicPr>
          <p:nvPr/>
        </p:nvPicPr>
        <p:blipFill>
          <a:blip r:embed="rId2"/>
          <a:stretch>
            <a:fillRect/>
          </a:stretch>
        </p:blipFill>
        <p:spPr>
          <a:xfrm>
            <a:off x="1292394" y="2336137"/>
            <a:ext cx="9820275" cy="3705225"/>
          </a:xfrm>
          <a:prstGeom prst="rect">
            <a:avLst/>
          </a:prstGeom>
        </p:spPr>
      </p:pic>
    </p:spTree>
    <p:extLst>
      <p:ext uri="{BB962C8B-B14F-4D97-AF65-F5344CB8AC3E}">
        <p14:creationId xmlns:p14="http://schemas.microsoft.com/office/powerpoint/2010/main" val="2063673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B6590-5338-49F5-867E-422B4373A8CA}"/>
              </a:ext>
            </a:extLst>
          </p:cNvPr>
          <p:cNvSpPr>
            <a:spLocks noGrp="1"/>
          </p:cNvSpPr>
          <p:nvPr>
            <p:ph type="title"/>
          </p:nvPr>
        </p:nvSpPr>
        <p:spPr/>
        <p:txBody>
          <a:bodyPr>
            <a:normAutofit fontScale="90000"/>
          </a:bodyPr>
          <a:lstStyle/>
          <a:p>
            <a:r>
              <a:rPr lang="en-US" dirty="0"/>
              <a:t>Content</a:t>
            </a:r>
            <a:br>
              <a:rPr lang="en-US" dirty="0"/>
            </a:br>
            <a:br>
              <a:rPr lang="en-US" dirty="0"/>
            </a:br>
            <a:endParaRPr lang="en-US" dirty="0"/>
          </a:p>
        </p:txBody>
      </p:sp>
      <p:sp>
        <p:nvSpPr>
          <p:cNvPr id="3" name="Content Placeholder 2">
            <a:extLst>
              <a:ext uri="{FF2B5EF4-FFF2-40B4-BE49-F238E27FC236}">
                <a16:creationId xmlns:a16="http://schemas.microsoft.com/office/drawing/2014/main" id="{6C7F3556-5729-4936-BC02-3DFA2B8D0DC0}"/>
              </a:ext>
            </a:extLst>
          </p:cNvPr>
          <p:cNvSpPr>
            <a:spLocks noGrp="1"/>
          </p:cNvSpPr>
          <p:nvPr>
            <p:ph idx="1"/>
          </p:nvPr>
        </p:nvSpPr>
        <p:spPr>
          <a:xfrm>
            <a:off x="677334" y="1597981"/>
            <a:ext cx="8596668" cy="4443381"/>
          </a:xfrm>
        </p:spPr>
        <p:txBody>
          <a:bodyPr>
            <a:normAutofit fontScale="85000" lnSpcReduction="20000"/>
          </a:bodyPr>
          <a:lstStyle/>
          <a:p>
            <a:pPr fontAlgn="base"/>
            <a:r>
              <a:rPr lang="en-US" dirty="0"/>
              <a:t>Introduction</a:t>
            </a:r>
          </a:p>
          <a:p>
            <a:pPr fontAlgn="base"/>
            <a:r>
              <a:rPr lang="en-US" dirty="0"/>
              <a:t>The classification problem</a:t>
            </a:r>
          </a:p>
          <a:p>
            <a:pPr fontAlgn="base"/>
            <a:r>
              <a:rPr lang="en-US" dirty="0"/>
              <a:t>Steps involved in machine learning</a:t>
            </a:r>
          </a:p>
          <a:p>
            <a:pPr fontAlgn="base"/>
            <a:r>
              <a:rPr lang="en-US" dirty="0"/>
              <a:t>Features </a:t>
            </a:r>
          </a:p>
          <a:p>
            <a:pPr fontAlgn="base"/>
            <a:r>
              <a:rPr lang="en-US" dirty="0"/>
              <a:t>Labels</a:t>
            </a:r>
          </a:p>
          <a:p>
            <a:pPr fontAlgn="base"/>
            <a:r>
              <a:rPr lang="en-US" dirty="0"/>
              <a:t>Visualizing data using Google </a:t>
            </a:r>
            <a:r>
              <a:rPr lang="en-US" dirty="0" err="1"/>
              <a:t>Colab</a:t>
            </a:r>
            <a:endParaRPr lang="en-US" dirty="0"/>
          </a:p>
          <a:p>
            <a:pPr fontAlgn="base"/>
            <a:r>
              <a:rPr lang="en-US" dirty="0"/>
              <a:t>Explanation of the Code using Google </a:t>
            </a:r>
            <a:r>
              <a:rPr lang="en-US" dirty="0" err="1"/>
              <a:t>Colab</a:t>
            </a:r>
            <a:endParaRPr lang="en-US" dirty="0"/>
          </a:p>
          <a:p>
            <a:pPr fontAlgn="base"/>
            <a:r>
              <a:rPr lang="en-US" dirty="0"/>
              <a:t>Models of training and testing the dataset</a:t>
            </a:r>
          </a:p>
          <a:p>
            <a:pPr fontAlgn="base"/>
            <a:r>
              <a:rPr lang="en-US" dirty="0"/>
              <a:t>Loan prediction using logistic regression</a:t>
            </a:r>
          </a:p>
          <a:p>
            <a:pPr fontAlgn="base"/>
            <a:r>
              <a:rPr lang="en-US" dirty="0"/>
              <a:t>Loan prediction using random forest classification</a:t>
            </a:r>
          </a:p>
          <a:p>
            <a:pPr fontAlgn="base"/>
            <a:r>
              <a:rPr lang="en-US" dirty="0"/>
              <a:t>Loan prediction using decision tree classification</a:t>
            </a:r>
          </a:p>
          <a:p>
            <a:pPr fontAlgn="base"/>
            <a:r>
              <a:rPr lang="en-US" dirty="0"/>
              <a:t>Loan Prediction models Comparison</a:t>
            </a:r>
          </a:p>
          <a:p>
            <a:br>
              <a:rPr lang="en-US" dirty="0"/>
            </a:br>
            <a:br>
              <a:rPr lang="en-US" dirty="0"/>
            </a:br>
            <a:endParaRPr lang="en-US" dirty="0"/>
          </a:p>
        </p:txBody>
      </p:sp>
    </p:spTree>
    <p:extLst>
      <p:ext uri="{BB962C8B-B14F-4D97-AF65-F5344CB8AC3E}">
        <p14:creationId xmlns:p14="http://schemas.microsoft.com/office/powerpoint/2010/main" val="2879742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BD557-43F1-4739-9649-96699F364636}"/>
              </a:ext>
            </a:extLst>
          </p:cNvPr>
          <p:cNvSpPr>
            <a:spLocks noGrp="1"/>
          </p:cNvSpPr>
          <p:nvPr>
            <p:ph type="title"/>
          </p:nvPr>
        </p:nvSpPr>
        <p:spPr>
          <a:xfrm>
            <a:off x="677334" y="609600"/>
            <a:ext cx="8596668" cy="677662"/>
          </a:xfrm>
        </p:spPr>
        <p:txBody>
          <a:bodyPr>
            <a:normAutofit fontScale="90000"/>
          </a:bodyPr>
          <a:lstStyle/>
          <a:p>
            <a:r>
              <a:rPr lang="en-US" dirty="0"/>
              <a:t>Loan prediction using Logistic Regression</a:t>
            </a:r>
            <a:br>
              <a:rPr lang="en-US" dirty="0"/>
            </a:br>
            <a:br>
              <a:rPr lang="en-US" dirty="0"/>
            </a:br>
            <a:endParaRPr lang="en-US" dirty="0"/>
          </a:p>
        </p:txBody>
      </p:sp>
      <p:sp>
        <p:nvSpPr>
          <p:cNvPr id="3" name="Content Placeholder 2">
            <a:extLst>
              <a:ext uri="{FF2B5EF4-FFF2-40B4-BE49-F238E27FC236}">
                <a16:creationId xmlns:a16="http://schemas.microsoft.com/office/drawing/2014/main" id="{98ED1BD9-7135-4093-B32B-75B3B6BFAD35}"/>
              </a:ext>
            </a:extLst>
          </p:cNvPr>
          <p:cNvSpPr>
            <a:spLocks noGrp="1"/>
          </p:cNvSpPr>
          <p:nvPr>
            <p:ph idx="1"/>
          </p:nvPr>
        </p:nvSpPr>
        <p:spPr>
          <a:xfrm>
            <a:off x="961419" y="1166290"/>
            <a:ext cx="12719070" cy="3880773"/>
          </a:xfrm>
        </p:spPr>
        <p:txBody>
          <a:bodyPr/>
          <a:lstStyle/>
          <a:p>
            <a:pPr fontAlgn="base"/>
            <a:r>
              <a:rPr lang="en-US" dirty="0"/>
              <a:t># take a look at the top 5 rows of the test set, notice the </a:t>
            </a:r>
            <a:r>
              <a:rPr lang="en-US" dirty="0" err="1"/>
              <a:t>absense</a:t>
            </a:r>
            <a:r>
              <a:rPr lang="en-US" dirty="0"/>
              <a:t> of "</a:t>
            </a:r>
            <a:r>
              <a:rPr lang="en-US" dirty="0" err="1"/>
              <a:t>Loan_Status</a:t>
            </a:r>
            <a:r>
              <a:rPr lang="en-US" dirty="0"/>
              <a:t>" that we will predict</a:t>
            </a:r>
          </a:p>
          <a:p>
            <a:pPr fontAlgn="base"/>
            <a:r>
              <a:rPr lang="en-US" dirty="0" err="1"/>
              <a:t>test.head</a:t>
            </a:r>
            <a:r>
              <a:rPr lang="en-US" dirty="0"/>
              <a:t>()</a:t>
            </a:r>
          </a:p>
          <a:p>
            <a:endParaRPr lang="en-US" dirty="0"/>
          </a:p>
        </p:txBody>
      </p:sp>
      <p:pic>
        <p:nvPicPr>
          <p:cNvPr id="4" name="Picture 3">
            <a:extLst>
              <a:ext uri="{FF2B5EF4-FFF2-40B4-BE49-F238E27FC236}">
                <a16:creationId xmlns:a16="http://schemas.microsoft.com/office/drawing/2014/main" id="{AE1FE47A-B637-49B5-BE4B-41D0C2073B2C}"/>
              </a:ext>
            </a:extLst>
          </p:cNvPr>
          <p:cNvPicPr>
            <a:picLocks noChangeAspect="1"/>
          </p:cNvPicPr>
          <p:nvPr/>
        </p:nvPicPr>
        <p:blipFill>
          <a:blip r:embed="rId2"/>
          <a:stretch>
            <a:fillRect/>
          </a:stretch>
        </p:blipFill>
        <p:spPr>
          <a:xfrm>
            <a:off x="1290637" y="2095129"/>
            <a:ext cx="9610725" cy="4500979"/>
          </a:xfrm>
          <a:prstGeom prst="rect">
            <a:avLst/>
          </a:prstGeom>
        </p:spPr>
      </p:pic>
    </p:spTree>
    <p:extLst>
      <p:ext uri="{BB962C8B-B14F-4D97-AF65-F5344CB8AC3E}">
        <p14:creationId xmlns:p14="http://schemas.microsoft.com/office/powerpoint/2010/main" val="796516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DBDF4-EEE1-4146-92C5-D6A124B5DA3C}"/>
              </a:ext>
            </a:extLst>
          </p:cNvPr>
          <p:cNvSpPr>
            <a:spLocks noGrp="1"/>
          </p:cNvSpPr>
          <p:nvPr>
            <p:ph type="title"/>
          </p:nvPr>
        </p:nvSpPr>
        <p:spPr>
          <a:xfrm>
            <a:off x="677334" y="609600"/>
            <a:ext cx="8596668" cy="668784"/>
          </a:xfrm>
        </p:spPr>
        <p:txBody>
          <a:bodyPr>
            <a:normAutofit fontScale="90000"/>
          </a:bodyPr>
          <a:lstStyle/>
          <a:p>
            <a:r>
              <a:rPr lang="en-US" dirty="0"/>
              <a:t>Loan prediction using Logistic Regression</a:t>
            </a:r>
            <a:br>
              <a:rPr lang="en-US" dirty="0"/>
            </a:br>
            <a:br>
              <a:rPr lang="en-US" dirty="0"/>
            </a:br>
            <a:endParaRPr lang="en-US" dirty="0"/>
          </a:p>
        </p:txBody>
      </p:sp>
      <p:pic>
        <p:nvPicPr>
          <p:cNvPr id="4" name="Content Placeholder 3">
            <a:extLst>
              <a:ext uri="{FF2B5EF4-FFF2-40B4-BE49-F238E27FC236}">
                <a16:creationId xmlns:a16="http://schemas.microsoft.com/office/drawing/2014/main" id="{75531872-36AD-41BF-816F-7307D6899359}"/>
              </a:ext>
            </a:extLst>
          </p:cNvPr>
          <p:cNvPicPr>
            <a:picLocks noGrp="1" noChangeAspect="1"/>
          </p:cNvPicPr>
          <p:nvPr>
            <p:ph idx="1"/>
          </p:nvPr>
        </p:nvPicPr>
        <p:blipFill>
          <a:blip r:embed="rId2"/>
          <a:stretch>
            <a:fillRect/>
          </a:stretch>
        </p:blipFill>
        <p:spPr>
          <a:xfrm>
            <a:off x="872643" y="1835654"/>
            <a:ext cx="10638705" cy="4716066"/>
          </a:xfrm>
          <a:prstGeom prst="rect">
            <a:avLst/>
          </a:prstGeom>
        </p:spPr>
      </p:pic>
    </p:spTree>
    <p:extLst>
      <p:ext uri="{BB962C8B-B14F-4D97-AF65-F5344CB8AC3E}">
        <p14:creationId xmlns:p14="http://schemas.microsoft.com/office/powerpoint/2010/main" val="2967803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F3DB6-EA51-49A8-93E7-33713A9A261E}"/>
              </a:ext>
            </a:extLst>
          </p:cNvPr>
          <p:cNvSpPr>
            <a:spLocks noGrp="1"/>
          </p:cNvSpPr>
          <p:nvPr>
            <p:ph type="title"/>
          </p:nvPr>
        </p:nvSpPr>
        <p:spPr/>
        <p:txBody>
          <a:bodyPr>
            <a:normAutofit fontScale="90000"/>
          </a:bodyPr>
          <a:lstStyle/>
          <a:p>
            <a:r>
              <a:rPr lang="en-US" dirty="0"/>
              <a:t>Loan prediction using Logistic Regression </a:t>
            </a:r>
            <a:br>
              <a:rPr lang="en-US" dirty="0"/>
            </a:br>
            <a:br>
              <a:rPr lang="en-US" dirty="0"/>
            </a:br>
            <a:endParaRPr lang="en-US" dirty="0"/>
          </a:p>
        </p:txBody>
      </p:sp>
      <p:pic>
        <p:nvPicPr>
          <p:cNvPr id="4" name="Content Placeholder 3">
            <a:extLst>
              <a:ext uri="{FF2B5EF4-FFF2-40B4-BE49-F238E27FC236}">
                <a16:creationId xmlns:a16="http://schemas.microsoft.com/office/drawing/2014/main" id="{3892B0C2-338E-40E3-8BAD-21229A70F121}"/>
              </a:ext>
            </a:extLst>
          </p:cNvPr>
          <p:cNvPicPr>
            <a:picLocks noGrp="1" noChangeAspect="1"/>
          </p:cNvPicPr>
          <p:nvPr>
            <p:ph idx="1"/>
          </p:nvPr>
        </p:nvPicPr>
        <p:blipFill>
          <a:blip r:embed="rId2"/>
          <a:stretch>
            <a:fillRect/>
          </a:stretch>
        </p:blipFill>
        <p:spPr>
          <a:xfrm>
            <a:off x="1684452" y="2160588"/>
            <a:ext cx="6583133" cy="3881437"/>
          </a:xfrm>
          <a:prstGeom prst="rect">
            <a:avLst/>
          </a:prstGeom>
        </p:spPr>
      </p:pic>
    </p:spTree>
    <p:extLst>
      <p:ext uri="{BB962C8B-B14F-4D97-AF65-F5344CB8AC3E}">
        <p14:creationId xmlns:p14="http://schemas.microsoft.com/office/powerpoint/2010/main" val="708801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514B-4190-4FA8-9D4F-52AAAFF7524C}"/>
              </a:ext>
            </a:extLst>
          </p:cNvPr>
          <p:cNvSpPr>
            <a:spLocks noGrp="1"/>
          </p:cNvSpPr>
          <p:nvPr>
            <p:ph type="title"/>
          </p:nvPr>
        </p:nvSpPr>
        <p:spPr>
          <a:xfrm>
            <a:off x="677334" y="609600"/>
            <a:ext cx="8596668" cy="748683"/>
          </a:xfrm>
        </p:spPr>
        <p:txBody>
          <a:bodyPr>
            <a:normAutofit fontScale="90000"/>
          </a:bodyPr>
          <a:lstStyle/>
          <a:p>
            <a:r>
              <a:rPr lang="en-US" dirty="0"/>
              <a:t>Loan prediction using Logistic Regression</a:t>
            </a:r>
            <a:br>
              <a:rPr lang="en-US" dirty="0"/>
            </a:br>
            <a:br>
              <a:rPr lang="en-US" dirty="0"/>
            </a:br>
            <a:endParaRPr lang="en-US" dirty="0"/>
          </a:p>
        </p:txBody>
      </p:sp>
      <p:sp>
        <p:nvSpPr>
          <p:cNvPr id="3" name="Content Placeholder 2">
            <a:extLst>
              <a:ext uri="{FF2B5EF4-FFF2-40B4-BE49-F238E27FC236}">
                <a16:creationId xmlns:a16="http://schemas.microsoft.com/office/drawing/2014/main" id="{02CE90E2-B712-4A5D-B254-CD51A6924A1F}"/>
              </a:ext>
            </a:extLst>
          </p:cNvPr>
          <p:cNvSpPr>
            <a:spLocks noGrp="1"/>
          </p:cNvSpPr>
          <p:nvPr>
            <p:ph idx="1"/>
          </p:nvPr>
        </p:nvSpPr>
        <p:spPr>
          <a:xfrm>
            <a:off x="677334" y="2160589"/>
            <a:ext cx="8596668" cy="4266844"/>
          </a:xfrm>
        </p:spPr>
        <p:txBody>
          <a:bodyPr>
            <a:normAutofit fontScale="85000" lnSpcReduction="20000"/>
          </a:bodyPr>
          <a:lstStyle/>
          <a:p>
            <a:r>
              <a:rPr lang="en-US" dirty="0"/>
              <a:t> # Check Accuracy </a:t>
            </a:r>
          </a:p>
          <a:p>
            <a:r>
              <a:rPr lang="en-US" dirty="0"/>
              <a:t>     from </a:t>
            </a:r>
            <a:r>
              <a:rPr lang="en-US" dirty="0" err="1"/>
              <a:t>sklearn.metrics</a:t>
            </a:r>
            <a:r>
              <a:rPr lang="en-US" dirty="0"/>
              <a:t> import </a:t>
            </a:r>
            <a:r>
              <a:rPr lang="en-US" dirty="0" err="1"/>
              <a:t>accuracy_score</a:t>
            </a:r>
            <a:endParaRPr lang="en-US" dirty="0"/>
          </a:p>
          <a:p>
            <a:r>
              <a:rPr lang="en-US" dirty="0"/>
              <a:t>     </a:t>
            </a:r>
            <a:r>
              <a:rPr lang="en-US" dirty="0" err="1"/>
              <a:t>accuracy_score</a:t>
            </a:r>
            <a:r>
              <a:rPr lang="en-US" dirty="0"/>
              <a:t>(</a:t>
            </a:r>
            <a:r>
              <a:rPr lang="en-US" dirty="0" err="1"/>
              <a:t>y_test,y_pred</a:t>
            </a:r>
            <a:r>
              <a:rPr lang="en-US" dirty="0"/>
              <a:t>)</a:t>
            </a:r>
          </a:p>
          <a:p>
            <a:r>
              <a:rPr lang="en-US" dirty="0"/>
              <a:t>     </a:t>
            </a:r>
          </a:p>
          <a:p>
            <a:r>
              <a:rPr lang="en-US" dirty="0"/>
              <a:t>     0.8373983739837398</a:t>
            </a:r>
          </a:p>
          <a:p>
            <a:br>
              <a:rPr lang="en-US" dirty="0"/>
            </a:br>
            <a:r>
              <a:rPr lang="en-US" dirty="0"/>
              <a:t> # Applying k-Fold Cross Validation</a:t>
            </a:r>
          </a:p>
          <a:p>
            <a:r>
              <a:rPr lang="en-US" dirty="0"/>
              <a:t>     from </a:t>
            </a:r>
            <a:r>
              <a:rPr lang="en-US" dirty="0" err="1"/>
              <a:t>sklearn.model_selection</a:t>
            </a:r>
            <a:r>
              <a:rPr lang="en-US" dirty="0"/>
              <a:t> import </a:t>
            </a:r>
            <a:r>
              <a:rPr lang="en-US" dirty="0" err="1"/>
              <a:t>cross_val_score</a:t>
            </a:r>
            <a:endParaRPr lang="en-US" dirty="0"/>
          </a:p>
          <a:p>
            <a:r>
              <a:rPr lang="en-US" dirty="0"/>
              <a:t>     accuracies = </a:t>
            </a:r>
            <a:r>
              <a:rPr lang="en-US" dirty="0" err="1"/>
              <a:t>cross_val_score</a:t>
            </a:r>
            <a:r>
              <a:rPr lang="en-US" dirty="0"/>
              <a:t>(estimator = classifier, X = </a:t>
            </a:r>
            <a:r>
              <a:rPr lang="en-US" dirty="0" err="1"/>
              <a:t>X_train</a:t>
            </a:r>
            <a:r>
              <a:rPr lang="en-US" dirty="0"/>
              <a:t>, y = </a:t>
            </a:r>
            <a:r>
              <a:rPr lang="en-US" dirty="0" err="1"/>
              <a:t>y_train</a:t>
            </a:r>
            <a:r>
              <a:rPr lang="en-US" dirty="0"/>
              <a:t>, cv = 10)</a:t>
            </a:r>
          </a:p>
          <a:p>
            <a:r>
              <a:rPr lang="en-US" dirty="0"/>
              <a:t>     </a:t>
            </a:r>
            <a:r>
              <a:rPr lang="en-US" dirty="0" err="1"/>
              <a:t>accuracies.mean</a:t>
            </a:r>
            <a:r>
              <a:rPr lang="en-US" dirty="0"/>
              <a:t>()</a:t>
            </a:r>
          </a:p>
          <a:p>
            <a:r>
              <a:rPr lang="en-US" dirty="0"/>
              <a:t>     # </a:t>
            </a:r>
            <a:r>
              <a:rPr lang="en-US" dirty="0" err="1"/>
              <a:t>accuracies.std</a:t>
            </a:r>
            <a:r>
              <a:rPr lang="en-US" dirty="0"/>
              <a:t>()</a:t>
            </a:r>
          </a:p>
          <a:p>
            <a:br>
              <a:rPr lang="en-US" dirty="0"/>
            </a:br>
            <a:r>
              <a:rPr lang="en-US" dirty="0"/>
              <a:t>     0.8024081632653062</a:t>
            </a:r>
          </a:p>
          <a:p>
            <a:br>
              <a:rPr lang="en-US" dirty="0"/>
            </a:br>
            <a:endParaRPr lang="en-US" dirty="0"/>
          </a:p>
        </p:txBody>
      </p:sp>
    </p:spTree>
    <p:extLst>
      <p:ext uri="{BB962C8B-B14F-4D97-AF65-F5344CB8AC3E}">
        <p14:creationId xmlns:p14="http://schemas.microsoft.com/office/powerpoint/2010/main" val="102685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7C0FE-3F48-4CE8-87F9-E07F1706888A}"/>
              </a:ext>
            </a:extLst>
          </p:cNvPr>
          <p:cNvSpPr>
            <a:spLocks noGrp="1"/>
          </p:cNvSpPr>
          <p:nvPr>
            <p:ph type="title"/>
          </p:nvPr>
        </p:nvSpPr>
        <p:spPr>
          <a:xfrm>
            <a:off x="677334" y="609600"/>
            <a:ext cx="8596668" cy="1086035"/>
          </a:xfrm>
        </p:spPr>
        <p:txBody>
          <a:bodyPr>
            <a:normAutofit fontScale="90000"/>
          </a:bodyPr>
          <a:lstStyle/>
          <a:p>
            <a:r>
              <a:rPr lang="en-US" dirty="0"/>
              <a:t>Loan prediction using random forest classification</a:t>
            </a:r>
            <a:br>
              <a:rPr lang="en-US" dirty="0"/>
            </a:br>
            <a:br>
              <a:rPr lang="en-US" dirty="0"/>
            </a:br>
            <a:br>
              <a:rPr lang="en-US" dirty="0"/>
            </a:br>
            <a:br>
              <a:rPr lang="en-US" dirty="0"/>
            </a:br>
            <a:endParaRPr lang="en-US" dirty="0"/>
          </a:p>
        </p:txBody>
      </p:sp>
      <p:sp>
        <p:nvSpPr>
          <p:cNvPr id="3" name="Content Placeholder 2">
            <a:extLst>
              <a:ext uri="{FF2B5EF4-FFF2-40B4-BE49-F238E27FC236}">
                <a16:creationId xmlns:a16="http://schemas.microsoft.com/office/drawing/2014/main" id="{4E76DFEC-B5E9-4750-A837-F14244E4A408}"/>
              </a:ext>
            </a:extLst>
          </p:cNvPr>
          <p:cNvSpPr>
            <a:spLocks noGrp="1"/>
          </p:cNvSpPr>
          <p:nvPr>
            <p:ph idx="1"/>
          </p:nvPr>
        </p:nvSpPr>
        <p:spPr>
          <a:xfrm>
            <a:off x="677334" y="2160589"/>
            <a:ext cx="8596668" cy="2216102"/>
          </a:xfrm>
        </p:spPr>
        <p:txBody>
          <a:bodyPr>
            <a:normAutofit/>
          </a:bodyPr>
          <a:lstStyle/>
          <a:p>
            <a:pPr fontAlgn="base"/>
            <a:r>
              <a:rPr lang="en-US" dirty="0"/>
              <a:t># Printing values of whether loan is accepted or rejected</a:t>
            </a:r>
          </a:p>
          <a:p>
            <a:pPr fontAlgn="base"/>
            <a:r>
              <a:rPr lang="en-US" dirty="0" err="1"/>
              <a:t>y_pred</a:t>
            </a:r>
            <a:r>
              <a:rPr lang="en-US" dirty="0"/>
              <a:t> [:100]</a:t>
            </a:r>
          </a:p>
          <a:p>
            <a:br>
              <a:rPr lang="en-US" dirty="0"/>
            </a:br>
            <a:endParaRPr lang="en-US" dirty="0"/>
          </a:p>
        </p:txBody>
      </p:sp>
      <p:pic>
        <p:nvPicPr>
          <p:cNvPr id="4" name="Picture 3">
            <a:extLst>
              <a:ext uri="{FF2B5EF4-FFF2-40B4-BE49-F238E27FC236}">
                <a16:creationId xmlns:a16="http://schemas.microsoft.com/office/drawing/2014/main" id="{079A47E8-F9A3-401C-AA06-C1325B85A1EB}"/>
              </a:ext>
            </a:extLst>
          </p:cNvPr>
          <p:cNvPicPr>
            <a:picLocks noChangeAspect="1"/>
          </p:cNvPicPr>
          <p:nvPr/>
        </p:nvPicPr>
        <p:blipFill>
          <a:blip r:embed="rId2"/>
          <a:stretch>
            <a:fillRect/>
          </a:stretch>
        </p:blipFill>
        <p:spPr>
          <a:xfrm>
            <a:off x="1115350" y="3268640"/>
            <a:ext cx="8629650" cy="3158793"/>
          </a:xfrm>
          <a:prstGeom prst="rect">
            <a:avLst/>
          </a:prstGeom>
        </p:spPr>
      </p:pic>
    </p:spTree>
    <p:extLst>
      <p:ext uri="{BB962C8B-B14F-4D97-AF65-F5344CB8AC3E}">
        <p14:creationId xmlns:p14="http://schemas.microsoft.com/office/powerpoint/2010/main" val="488569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537A4-51D7-4053-9F2F-90CDD6766D7F}"/>
              </a:ext>
            </a:extLst>
          </p:cNvPr>
          <p:cNvSpPr>
            <a:spLocks noGrp="1"/>
          </p:cNvSpPr>
          <p:nvPr>
            <p:ph type="title"/>
          </p:nvPr>
        </p:nvSpPr>
        <p:spPr/>
        <p:txBody>
          <a:bodyPr>
            <a:normAutofit fontScale="90000"/>
          </a:bodyPr>
          <a:lstStyle/>
          <a:p>
            <a:r>
              <a:rPr lang="en-US" dirty="0"/>
              <a:t>Loan prediction using random forest classification</a:t>
            </a:r>
            <a:br>
              <a:rPr lang="en-US" dirty="0"/>
            </a:br>
            <a:br>
              <a:rPr lang="en-US" dirty="0"/>
            </a:br>
            <a:endParaRPr lang="en-US" dirty="0"/>
          </a:p>
        </p:txBody>
      </p:sp>
      <p:pic>
        <p:nvPicPr>
          <p:cNvPr id="4" name="Content Placeholder 3">
            <a:extLst>
              <a:ext uri="{FF2B5EF4-FFF2-40B4-BE49-F238E27FC236}">
                <a16:creationId xmlns:a16="http://schemas.microsoft.com/office/drawing/2014/main" id="{BC0BFD3A-C24F-4E7F-970E-29FE31DE0C2F}"/>
              </a:ext>
            </a:extLst>
          </p:cNvPr>
          <p:cNvPicPr>
            <a:picLocks noGrp="1" noChangeAspect="1"/>
          </p:cNvPicPr>
          <p:nvPr>
            <p:ph idx="1"/>
          </p:nvPr>
        </p:nvPicPr>
        <p:blipFill>
          <a:blip r:embed="rId2"/>
          <a:stretch>
            <a:fillRect/>
          </a:stretch>
        </p:blipFill>
        <p:spPr>
          <a:xfrm>
            <a:off x="890562" y="2116199"/>
            <a:ext cx="8457624" cy="4373378"/>
          </a:xfrm>
          <a:prstGeom prst="rect">
            <a:avLst/>
          </a:prstGeom>
        </p:spPr>
      </p:pic>
    </p:spTree>
    <p:extLst>
      <p:ext uri="{BB962C8B-B14F-4D97-AF65-F5344CB8AC3E}">
        <p14:creationId xmlns:p14="http://schemas.microsoft.com/office/powerpoint/2010/main" val="109359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ED071-7A8F-40E6-AFF5-A328F14D3B41}"/>
              </a:ext>
            </a:extLst>
          </p:cNvPr>
          <p:cNvSpPr>
            <a:spLocks noGrp="1"/>
          </p:cNvSpPr>
          <p:nvPr>
            <p:ph type="title"/>
          </p:nvPr>
        </p:nvSpPr>
        <p:spPr>
          <a:xfrm>
            <a:off x="677334" y="609600"/>
            <a:ext cx="8596668" cy="1006136"/>
          </a:xfrm>
        </p:spPr>
        <p:txBody>
          <a:bodyPr>
            <a:normAutofit fontScale="90000"/>
          </a:bodyPr>
          <a:lstStyle/>
          <a:p>
            <a:r>
              <a:rPr lang="en-US" dirty="0"/>
              <a:t>Loan prediction using random forest classification</a:t>
            </a:r>
            <a:br>
              <a:rPr lang="en-US" dirty="0"/>
            </a:br>
            <a:br>
              <a:rPr lang="en-US" dirty="0"/>
            </a:br>
            <a:endParaRPr lang="en-US" dirty="0"/>
          </a:p>
        </p:txBody>
      </p:sp>
      <p:sp>
        <p:nvSpPr>
          <p:cNvPr id="3" name="Content Placeholder 2">
            <a:extLst>
              <a:ext uri="{FF2B5EF4-FFF2-40B4-BE49-F238E27FC236}">
                <a16:creationId xmlns:a16="http://schemas.microsoft.com/office/drawing/2014/main" id="{D1316D4F-B12D-4CAF-A06E-FFC12BA00596}"/>
              </a:ext>
            </a:extLst>
          </p:cNvPr>
          <p:cNvSpPr>
            <a:spLocks noGrp="1"/>
          </p:cNvSpPr>
          <p:nvPr>
            <p:ph idx="1"/>
          </p:nvPr>
        </p:nvSpPr>
        <p:spPr>
          <a:xfrm flipH="1">
            <a:off x="10662082" y="4332302"/>
            <a:ext cx="2734322" cy="1709059"/>
          </a:xfrm>
        </p:spPr>
        <p:txBody>
          <a:bodyPr/>
          <a:lstStyle/>
          <a:p>
            <a:r>
              <a:rPr lang="en-US" dirty="0"/>
              <a:t>.</a:t>
            </a:r>
          </a:p>
        </p:txBody>
      </p:sp>
      <p:sp>
        <p:nvSpPr>
          <p:cNvPr id="4" name="Rectangle 3">
            <a:extLst>
              <a:ext uri="{FF2B5EF4-FFF2-40B4-BE49-F238E27FC236}">
                <a16:creationId xmlns:a16="http://schemas.microsoft.com/office/drawing/2014/main" id="{19F4B54E-8F6C-41CD-A7D2-1BBC1DF15578}"/>
              </a:ext>
            </a:extLst>
          </p:cNvPr>
          <p:cNvSpPr/>
          <p:nvPr/>
        </p:nvSpPr>
        <p:spPr>
          <a:xfrm>
            <a:off x="517863" y="1750760"/>
            <a:ext cx="9647068" cy="5529719"/>
          </a:xfrm>
          <a:prstGeom prst="rect">
            <a:avLst/>
          </a:prstGeom>
        </p:spPr>
        <p:txBody>
          <a:bodyPr wrap="square">
            <a:spAutoFit/>
          </a:bodyPr>
          <a:lstStyle/>
          <a:p>
            <a:r>
              <a:rPr lang="en-US" dirty="0">
                <a:solidFill>
                  <a:srgbClr val="3F3F3F"/>
                </a:solidFill>
                <a:latin typeface="Trebuchet MS" panose="020B0603020202020204" pitchFamily="34" charset="0"/>
              </a:rPr>
              <a:t>  # Check Accuracy </a:t>
            </a:r>
            <a:endParaRPr lang="en-US" dirty="0"/>
          </a:p>
          <a:p>
            <a:pPr>
              <a:spcBef>
                <a:spcPts val="1000"/>
              </a:spcBef>
            </a:pPr>
            <a:r>
              <a:rPr lang="en-US" dirty="0">
                <a:solidFill>
                  <a:srgbClr val="3F3F3F"/>
                </a:solidFill>
                <a:latin typeface="Trebuchet MS" panose="020B0603020202020204" pitchFamily="34" charset="0"/>
              </a:rPr>
              <a:t>     from </a:t>
            </a:r>
            <a:r>
              <a:rPr lang="en-US" dirty="0" err="1">
                <a:solidFill>
                  <a:srgbClr val="3F3F3F"/>
                </a:solidFill>
                <a:latin typeface="Trebuchet MS" panose="020B0603020202020204" pitchFamily="34" charset="0"/>
              </a:rPr>
              <a:t>sklearn.metrics</a:t>
            </a:r>
            <a:r>
              <a:rPr lang="en-US" dirty="0">
                <a:solidFill>
                  <a:srgbClr val="3F3F3F"/>
                </a:solidFill>
                <a:latin typeface="Trebuchet MS" panose="020B0603020202020204" pitchFamily="34" charset="0"/>
              </a:rPr>
              <a:t> import </a:t>
            </a:r>
            <a:r>
              <a:rPr lang="en-US" dirty="0" err="1">
                <a:solidFill>
                  <a:srgbClr val="3F3F3F"/>
                </a:solidFill>
                <a:latin typeface="Trebuchet MS" panose="020B0603020202020204" pitchFamily="34" charset="0"/>
              </a:rPr>
              <a:t>accuracy_score</a:t>
            </a:r>
            <a:endParaRPr lang="en-US" dirty="0"/>
          </a:p>
          <a:p>
            <a:pPr>
              <a:spcBef>
                <a:spcPts val="1000"/>
              </a:spcBef>
            </a:pPr>
            <a:r>
              <a:rPr lang="en-US" dirty="0">
                <a:solidFill>
                  <a:srgbClr val="3F3F3F"/>
                </a:solidFill>
                <a:latin typeface="Trebuchet MS" panose="020B0603020202020204" pitchFamily="34" charset="0"/>
              </a:rPr>
              <a:t>     </a:t>
            </a:r>
            <a:r>
              <a:rPr lang="en-US" dirty="0" err="1">
                <a:solidFill>
                  <a:srgbClr val="3F3F3F"/>
                </a:solidFill>
                <a:latin typeface="Trebuchet MS" panose="020B0603020202020204" pitchFamily="34" charset="0"/>
              </a:rPr>
              <a:t>accuracy_score</a:t>
            </a:r>
            <a:r>
              <a:rPr lang="en-US" dirty="0">
                <a:solidFill>
                  <a:srgbClr val="3F3F3F"/>
                </a:solidFill>
                <a:latin typeface="Trebuchet MS" panose="020B0603020202020204" pitchFamily="34" charset="0"/>
              </a:rPr>
              <a:t>(</a:t>
            </a:r>
            <a:r>
              <a:rPr lang="en-US" dirty="0" err="1">
                <a:solidFill>
                  <a:srgbClr val="3F3F3F"/>
                </a:solidFill>
                <a:latin typeface="Trebuchet MS" panose="020B0603020202020204" pitchFamily="34" charset="0"/>
              </a:rPr>
              <a:t>y_test,y_pred</a:t>
            </a:r>
            <a:r>
              <a:rPr lang="en-US" dirty="0">
                <a:solidFill>
                  <a:srgbClr val="3F3F3F"/>
                </a:solidFill>
                <a:latin typeface="Trebuchet MS" panose="020B0603020202020204" pitchFamily="34" charset="0"/>
              </a:rPr>
              <a:t>)</a:t>
            </a:r>
            <a:endParaRPr lang="en-US" dirty="0"/>
          </a:p>
          <a:p>
            <a:pPr>
              <a:spcBef>
                <a:spcPts val="1000"/>
              </a:spcBef>
            </a:pPr>
            <a:r>
              <a:rPr lang="en-US" dirty="0">
                <a:solidFill>
                  <a:srgbClr val="3F3F3F"/>
                </a:solidFill>
                <a:latin typeface="Trebuchet MS" panose="020B0603020202020204" pitchFamily="34" charset="0"/>
              </a:rPr>
              <a:t>    </a:t>
            </a:r>
            <a:endParaRPr lang="en-US" dirty="0"/>
          </a:p>
          <a:p>
            <a:pPr>
              <a:spcBef>
                <a:spcPts val="1000"/>
              </a:spcBef>
            </a:pPr>
            <a:r>
              <a:rPr lang="en-US" dirty="0">
                <a:solidFill>
                  <a:srgbClr val="3F3F3F"/>
                </a:solidFill>
                <a:latin typeface="Trebuchet MS" panose="020B0603020202020204" pitchFamily="34" charset="0"/>
              </a:rPr>
              <a:t>     0.6910569105691057</a:t>
            </a:r>
            <a:endParaRPr lang="en-US" dirty="0"/>
          </a:p>
          <a:p>
            <a:pPr>
              <a:spcBef>
                <a:spcPts val="1000"/>
              </a:spcBef>
            </a:pPr>
            <a:r>
              <a:rPr lang="en-US" dirty="0">
                <a:solidFill>
                  <a:srgbClr val="3F3F3F"/>
                </a:solidFill>
                <a:latin typeface="Trebuchet MS" panose="020B0603020202020204" pitchFamily="34" charset="0"/>
              </a:rPr>
              <a:t>  # Applying k-Fold Cross Validation</a:t>
            </a:r>
            <a:endParaRPr lang="en-US" dirty="0"/>
          </a:p>
          <a:p>
            <a:pPr>
              <a:spcBef>
                <a:spcPts val="1000"/>
              </a:spcBef>
            </a:pPr>
            <a:r>
              <a:rPr lang="en-US" dirty="0">
                <a:solidFill>
                  <a:srgbClr val="3F3F3F"/>
                </a:solidFill>
                <a:latin typeface="Trebuchet MS" panose="020B0603020202020204" pitchFamily="34" charset="0"/>
              </a:rPr>
              <a:t>     from </a:t>
            </a:r>
            <a:r>
              <a:rPr lang="en-US" dirty="0" err="1">
                <a:solidFill>
                  <a:srgbClr val="3F3F3F"/>
                </a:solidFill>
                <a:latin typeface="Trebuchet MS" panose="020B0603020202020204" pitchFamily="34" charset="0"/>
              </a:rPr>
              <a:t>sklearn.model_selection</a:t>
            </a:r>
            <a:r>
              <a:rPr lang="en-US" dirty="0">
                <a:solidFill>
                  <a:srgbClr val="3F3F3F"/>
                </a:solidFill>
                <a:latin typeface="Trebuchet MS" panose="020B0603020202020204" pitchFamily="34" charset="0"/>
              </a:rPr>
              <a:t> import </a:t>
            </a:r>
            <a:r>
              <a:rPr lang="en-US" dirty="0" err="1">
                <a:solidFill>
                  <a:srgbClr val="3F3F3F"/>
                </a:solidFill>
                <a:latin typeface="Trebuchet MS" panose="020B0603020202020204" pitchFamily="34" charset="0"/>
              </a:rPr>
              <a:t>cross_val_score</a:t>
            </a:r>
            <a:endParaRPr lang="en-US" dirty="0"/>
          </a:p>
          <a:p>
            <a:pPr>
              <a:spcBef>
                <a:spcPts val="1000"/>
              </a:spcBef>
            </a:pPr>
            <a:r>
              <a:rPr lang="en-US" dirty="0">
                <a:solidFill>
                  <a:srgbClr val="3F3F3F"/>
                </a:solidFill>
                <a:latin typeface="Trebuchet MS" panose="020B0603020202020204" pitchFamily="34" charset="0"/>
              </a:rPr>
              <a:t>     accuracies = </a:t>
            </a:r>
            <a:r>
              <a:rPr lang="en-US" dirty="0" err="1">
                <a:solidFill>
                  <a:srgbClr val="3F3F3F"/>
                </a:solidFill>
                <a:latin typeface="Trebuchet MS" panose="020B0603020202020204" pitchFamily="34" charset="0"/>
              </a:rPr>
              <a:t>cross_val_score</a:t>
            </a:r>
            <a:r>
              <a:rPr lang="en-US" dirty="0">
                <a:solidFill>
                  <a:srgbClr val="3F3F3F"/>
                </a:solidFill>
                <a:latin typeface="Trebuchet MS" panose="020B0603020202020204" pitchFamily="34" charset="0"/>
              </a:rPr>
              <a:t>(estimator = classifier, X = </a:t>
            </a:r>
            <a:r>
              <a:rPr lang="en-US" dirty="0" err="1">
                <a:solidFill>
                  <a:srgbClr val="3F3F3F"/>
                </a:solidFill>
                <a:latin typeface="Trebuchet MS" panose="020B0603020202020204" pitchFamily="34" charset="0"/>
              </a:rPr>
              <a:t>X_train</a:t>
            </a:r>
            <a:r>
              <a:rPr lang="en-US" dirty="0">
                <a:solidFill>
                  <a:srgbClr val="3F3F3F"/>
                </a:solidFill>
                <a:latin typeface="Trebuchet MS" panose="020B0603020202020204" pitchFamily="34" charset="0"/>
              </a:rPr>
              <a:t>, y = </a:t>
            </a:r>
            <a:r>
              <a:rPr lang="en-US" dirty="0" err="1">
                <a:solidFill>
                  <a:srgbClr val="3F3F3F"/>
                </a:solidFill>
                <a:latin typeface="Trebuchet MS" panose="020B0603020202020204" pitchFamily="34" charset="0"/>
              </a:rPr>
              <a:t>y_train</a:t>
            </a:r>
            <a:r>
              <a:rPr lang="en-US" dirty="0">
                <a:solidFill>
                  <a:srgbClr val="3F3F3F"/>
                </a:solidFill>
                <a:latin typeface="Trebuchet MS" panose="020B0603020202020204" pitchFamily="34" charset="0"/>
              </a:rPr>
              <a:t>, cv = 10)</a:t>
            </a:r>
            <a:endParaRPr lang="en-US" dirty="0"/>
          </a:p>
          <a:p>
            <a:pPr>
              <a:spcBef>
                <a:spcPts val="1000"/>
              </a:spcBef>
            </a:pPr>
            <a:r>
              <a:rPr lang="en-US" dirty="0">
                <a:solidFill>
                  <a:srgbClr val="3F3F3F"/>
                </a:solidFill>
                <a:latin typeface="Trebuchet MS" panose="020B0603020202020204" pitchFamily="34" charset="0"/>
              </a:rPr>
              <a:t>   </a:t>
            </a:r>
            <a:br>
              <a:rPr lang="en-US" dirty="0">
                <a:solidFill>
                  <a:srgbClr val="3F3F3F"/>
                </a:solidFill>
                <a:latin typeface="Trebuchet MS" panose="020B0603020202020204" pitchFamily="34" charset="0"/>
              </a:rPr>
            </a:br>
            <a:r>
              <a:rPr lang="en-US" dirty="0">
                <a:solidFill>
                  <a:srgbClr val="3F3F3F"/>
                </a:solidFill>
                <a:latin typeface="Trebuchet MS" panose="020B0603020202020204" pitchFamily="34" charset="0"/>
              </a:rPr>
              <a:t>    </a:t>
            </a:r>
            <a:r>
              <a:rPr lang="en-US" dirty="0" err="1">
                <a:solidFill>
                  <a:srgbClr val="3F3F3F"/>
                </a:solidFill>
                <a:latin typeface="Trebuchet MS" panose="020B0603020202020204" pitchFamily="34" charset="0"/>
              </a:rPr>
              <a:t>accuracies.mean</a:t>
            </a:r>
            <a:r>
              <a:rPr lang="en-US" dirty="0">
                <a:solidFill>
                  <a:srgbClr val="3F3F3F"/>
                </a:solidFill>
                <a:latin typeface="Trebuchet MS" panose="020B0603020202020204" pitchFamily="34" charset="0"/>
              </a:rPr>
              <a:t>()</a:t>
            </a:r>
            <a:endParaRPr lang="en-US" dirty="0"/>
          </a:p>
          <a:p>
            <a:pPr>
              <a:spcBef>
                <a:spcPts val="1000"/>
              </a:spcBef>
            </a:pPr>
            <a:r>
              <a:rPr lang="en-US" dirty="0">
                <a:solidFill>
                  <a:srgbClr val="3F3F3F"/>
                </a:solidFill>
                <a:latin typeface="Trebuchet MS" panose="020B0603020202020204" pitchFamily="34" charset="0"/>
              </a:rPr>
              <a:t>     # </a:t>
            </a:r>
            <a:r>
              <a:rPr lang="en-US" dirty="0" err="1">
                <a:solidFill>
                  <a:srgbClr val="3F3F3F"/>
                </a:solidFill>
                <a:latin typeface="Trebuchet MS" panose="020B0603020202020204" pitchFamily="34" charset="0"/>
              </a:rPr>
              <a:t>accuracies.std</a:t>
            </a:r>
            <a:r>
              <a:rPr lang="en-US" dirty="0">
                <a:solidFill>
                  <a:srgbClr val="3F3F3F"/>
                </a:solidFill>
                <a:latin typeface="Trebuchet MS" panose="020B0603020202020204" pitchFamily="34" charset="0"/>
              </a:rPr>
              <a:t>()</a:t>
            </a:r>
            <a:endParaRPr lang="en-US" dirty="0"/>
          </a:p>
          <a:p>
            <a:pPr>
              <a:spcBef>
                <a:spcPts val="1000"/>
              </a:spcBef>
            </a:pPr>
            <a:br>
              <a:rPr lang="en-US" dirty="0"/>
            </a:br>
            <a:r>
              <a:rPr lang="en-US" dirty="0">
                <a:solidFill>
                  <a:srgbClr val="3F3F3F"/>
                </a:solidFill>
                <a:latin typeface="Trebuchet MS" panose="020B0603020202020204" pitchFamily="34" charset="0"/>
              </a:rPr>
              <a:t>    0.7148163265306122</a:t>
            </a:r>
            <a:endParaRPr lang="en-US" dirty="0"/>
          </a:p>
          <a:p>
            <a:br>
              <a:rPr lang="en-US" dirty="0"/>
            </a:br>
            <a:endParaRPr lang="en-US" dirty="0"/>
          </a:p>
        </p:txBody>
      </p:sp>
    </p:spTree>
    <p:extLst>
      <p:ext uri="{BB962C8B-B14F-4D97-AF65-F5344CB8AC3E}">
        <p14:creationId xmlns:p14="http://schemas.microsoft.com/office/powerpoint/2010/main" val="20275292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2CB7E-915E-4579-9A55-107254CA6F93}"/>
              </a:ext>
            </a:extLst>
          </p:cNvPr>
          <p:cNvSpPr>
            <a:spLocks noGrp="1"/>
          </p:cNvSpPr>
          <p:nvPr>
            <p:ph type="title"/>
          </p:nvPr>
        </p:nvSpPr>
        <p:spPr>
          <a:xfrm>
            <a:off x="677334" y="609600"/>
            <a:ext cx="8596668" cy="1032769"/>
          </a:xfrm>
        </p:spPr>
        <p:txBody>
          <a:bodyPr>
            <a:normAutofit fontScale="90000"/>
          </a:bodyPr>
          <a:lstStyle/>
          <a:p>
            <a:r>
              <a:rPr lang="en-US"/>
              <a:t>Loan Prediction using Decision Tree Classification</a:t>
            </a:r>
            <a:br>
              <a:rPr lang="en-US"/>
            </a:br>
            <a:br>
              <a:rPr lang="en-US"/>
            </a:br>
            <a:endParaRPr lang="en-US"/>
          </a:p>
        </p:txBody>
      </p:sp>
      <p:pic>
        <p:nvPicPr>
          <p:cNvPr id="4" name="Content Placeholder 3">
            <a:extLst>
              <a:ext uri="{FF2B5EF4-FFF2-40B4-BE49-F238E27FC236}">
                <a16:creationId xmlns:a16="http://schemas.microsoft.com/office/drawing/2014/main" id="{CC04BD57-7C5E-4D00-904C-54F069238B18}"/>
              </a:ext>
            </a:extLst>
          </p:cNvPr>
          <p:cNvPicPr>
            <a:picLocks noGrp="1" noChangeAspect="1"/>
          </p:cNvPicPr>
          <p:nvPr>
            <p:ph idx="1"/>
          </p:nvPr>
        </p:nvPicPr>
        <p:blipFill>
          <a:blip r:embed="rId2"/>
          <a:stretch>
            <a:fillRect/>
          </a:stretch>
        </p:blipFill>
        <p:spPr>
          <a:xfrm>
            <a:off x="562453" y="2066218"/>
            <a:ext cx="8596312" cy="3430984"/>
          </a:xfrm>
          <a:prstGeom prst="rect">
            <a:avLst/>
          </a:prstGeom>
        </p:spPr>
      </p:pic>
    </p:spTree>
    <p:extLst>
      <p:ext uri="{BB962C8B-B14F-4D97-AF65-F5344CB8AC3E}">
        <p14:creationId xmlns:p14="http://schemas.microsoft.com/office/powerpoint/2010/main" val="25356807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8A3D8-5698-4B3A-8084-A3485961347D}"/>
              </a:ext>
            </a:extLst>
          </p:cNvPr>
          <p:cNvSpPr>
            <a:spLocks noGrp="1"/>
          </p:cNvSpPr>
          <p:nvPr>
            <p:ph type="title"/>
          </p:nvPr>
        </p:nvSpPr>
        <p:spPr>
          <a:xfrm>
            <a:off x="677334" y="609600"/>
            <a:ext cx="8596668" cy="961748"/>
          </a:xfrm>
        </p:spPr>
        <p:txBody>
          <a:bodyPr>
            <a:normAutofit fontScale="90000"/>
          </a:bodyPr>
          <a:lstStyle/>
          <a:p>
            <a:r>
              <a:rPr lang="en-US" dirty="0"/>
              <a:t>Loan Prediction using Decision Tree Classification</a:t>
            </a:r>
            <a:br>
              <a:rPr lang="en-US" dirty="0"/>
            </a:br>
            <a:br>
              <a:rPr lang="en-US" dirty="0"/>
            </a:br>
            <a:endParaRPr lang="en-US" dirty="0"/>
          </a:p>
        </p:txBody>
      </p:sp>
      <p:pic>
        <p:nvPicPr>
          <p:cNvPr id="4" name="Content Placeholder 3">
            <a:extLst>
              <a:ext uri="{FF2B5EF4-FFF2-40B4-BE49-F238E27FC236}">
                <a16:creationId xmlns:a16="http://schemas.microsoft.com/office/drawing/2014/main" id="{FC4676D2-BB52-4298-9A0D-8A62E59D51BD}"/>
              </a:ext>
            </a:extLst>
          </p:cNvPr>
          <p:cNvPicPr>
            <a:picLocks noGrp="1" noChangeAspect="1"/>
          </p:cNvPicPr>
          <p:nvPr>
            <p:ph idx="1"/>
          </p:nvPr>
        </p:nvPicPr>
        <p:blipFill>
          <a:blip r:embed="rId2"/>
          <a:stretch>
            <a:fillRect/>
          </a:stretch>
        </p:blipFill>
        <p:spPr>
          <a:xfrm>
            <a:off x="1039704" y="2009668"/>
            <a:ext cx="5795254" cy="3881437"/>
          </a:xfrm>
          <a:prstGeom prst="rect">
            <a:avLst/>
          </a:prstGeom>
        </p:spPr>
      </p:pic>
    </p:spTree>
    <p:extLst>
      <p:ext uri="{BB962C8B-B14F-4D97-AF65-F5344CB8AC3E}">
        <p14:creationId xmlns:p14="http://schemas.microsoft.com/office/powerpoint/2010/main" val="463262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9A671-F845-48C6-9A9E-216BF7F1CB88}"/>
              </a:ext>
            </a:extLst>
          </p:cNvPr>
          <p:cNvSpPr>
            <a:spLocks noGrp="1"/>
          </p:cNvSpPr>
          <p:nvPr>
            <p:ph type="title"/>
          </p:nvPr>
        </p:nvSpPr>
        <p:spPr/>
        <p:txBody>
          <a:bodyPr>
            <a:normAutofit fontScale="90000"/>
          </a:bodyPr>
          <a:lstStyle/>
          <a:p>
            <a:r>
              <a:rPr lang="en-US" dirty="0"/>
              <a:t>Loan Prediction using Decision Tree Classification</a:t>
            </a:r>
            <a:br>
              <a:rPr lang="en-US" dirty="0"/>
            </a:br>
            <a:br>
              <a:rPr lang="en-US" dirty="0"/>
            </a:br>
            <a:endParaRPr lang="en-US" dirty="0"/>
          </a:p>
        </p:txBody>
      </p:sp>
      <p:sp>
        <p:nvSpPr>
          <p:cNvPr id="3" name="Content Placeholder 2">
            <a:extLst>
              <a:ext uri="{FF2B5EF4-FFF2-40B4-BE49-F238E27FC236}">
                <a16:creationId xmlns:a16="http://schemas.microsoft.com/office/drawing/2014/main" id="{A687F28B-661A-4003-B5AF-65FAF985DB06}"/>
              </a:ext>
            </a:extLst>
          </p:cNvPr>
          <p:cNvSpPr>
            <a:spLocks noGrp="1"/>
          </p:cNvSpPr>
          <p:nvPr>
            <p:ph idx="1"/>
          </p:nvPr>
        </p:nvSpPr>
        <p:spPr/>
        <p:txBody>
          <a:bodyPr>
            <a:normAutofit fontScale="70000" lnSpcReduction="20000"/>
          </a:bodyPr>
          <a:lstStyle/>
          <a:p>
            <a:r>
              <a:rPr lang="en-US" dirty="0"/>
              <a:t>   # Check Accuracy </a:t>
            </a:r>
          </a:p>
          <a:p>
            <a:r>
              <a:rPr lang="en-US" dirty="0"/>
              <a:t>     from </a:t>
            </a:r>
            <a:r>
              <a:rPr lang="en-US" dirty="0" err="1"/>
              <a:t>sklearn.metrics</a:t>
            </a:r>
            <a:r>
              <a:rPr lang="en-US" dirty="0"/>
              <a:t> import </a:t>
            </a:r>
            <a:r>
              <a:rPr lang="en-US" dirty="0" err="1"/>
              <a:t>accuracy_score</a:t>
            </a:r>
            <a:endParaRPr lang="en-US" dirty="0"/>
          </a:p>
          <a:p>
            <a:r>
              <a:rPr lang="en-US" dirty="0"/>
              <a:t>     </a:t>
            </a:r>
            <a:r>
              <a:rPr lang="en-US" dirty="0" err="1"/>
              <a:t>accuracy_score</a:t>
            </a:r>
            <a:r>
              <a:rPr lang="en-US" dirty="0"/>
              <a:t>(</a:t>
            </a:r>
            <a:r>
              <a:rPr lang="en-US" dirty="0" err="1"/>
              <a:t>y_test,y_pred</a:t>
            </a:r>
            <a:r>
              <a:rPr lang="en-US" dirty="0"/>
              <a:t>)</a:t>
            </a:r>
          </a:p>
          <a:p>
            <a:br>
              <a:rPr lang="en-US" dirty="0"/>
            </a:br>
            <a:r>
              <a:rPr lang="en-US" dirty="0"/>
              <a:t>     0.8292682926829268</a:t>
            </a:r>
          </a:p>
          <a:p>
            <a:r>
              <a:rPr lang="en-US" dirty="0"/>
              <a:t>     # Applying k-Fold Cross Validation</a:t>
            </a:r>
          </a:p>
          <a:p>
            <a:r>
              <a:rPr lang="en-US" dirty="0"/>
              <a:t>     from </a:t>
            </a:r>
            <a:r>
              <a:rPr lang="en-US" dirty="0" err="1"/>
              <a:t>sklearn.model_selection</a:t>
            </a:r>
            <a:r>
              <a:rPr lang="en-US" dirty="0"/>
              <a:t> import </a:t>
            </a:r>
            <a:r>
              <a:rPr lang="en-US" dirty="0" err="1"/>
              <a:t>cross_val_score</a:t>
            </a:r>
            <a:endParaRPr lang="en-US" dirty="0"/>
          </a:p>
          <a:p>
            <a:r>
              <a:rPr lang="en-US" dirty="0"/>
              <a:t>     accuracies = </a:t>
            </a:r>
            <a:r>
              <a:rPr lang="en-US" dirty="0" err="1"/>
              <a:t>cross_val_score</a:t>
            </a:r>
            <a:r>
              <a:rPr lang="en-US" dirty="0"/>
              <a:t>(estimator = classifier, X = </a:t>
            </a:r>
            <a:r>
              <a:rPr lang="en-US" dirty="0" err="1"/>
              <a:t>X_train</a:t>
            </a:r>
            <a:r>
              <a:rPr lang="en-US" dirty="0"/>
              <a:t>, y = </a:t>
            </a:r>
            <a:r>
              <a:rPr lang="en-US" dirty="0" err="1"/>
              <a:t>y_train</a:t>
            </a:r>
            <a:r>
              <a:rPr lang="en-US" dirty="0"/>
              <a:t>, cv = 10)</a:t>
            </a:r>
          </a:p>
          <a:p>
            <a:r>
              <a:rPr lang="en-US" dirty="0"/>
              <a:t>  </a:t>
            </a:r>
            <a:br>
              <a:rPr lang="en-US" dirty="0"/>
            </a:br>
            <a:r>
              <a:rPr lang="en-US" dirty="0"/>
              <a:t>    </a:t>
            </a:r>
            <a:r>
              <a:rPr lang="en-US" dirty="0" err="1"/>
              <a:t>accuracies.mean</a:t>
            </a:r>
            <a:r>
              <a:rPr lang="en-US" dirty="0"/>
              <a:t>()</a:t>
            </a:r>
          </a:p>
          <a:p>
            <a:r>
              <a:rPr lang="en-US" dirty="0"/>
              <a:t>    # </a:t>
            </a:r>
            <a:r>
              <a:rPr lang="en-US" dirty="0" err="1"/>
              <a:t>accuracies.std</a:t>
            </a:r>
            <a:r>
              <a:rPr lang="en-US" dirty="0"/>
              <a:t>()</a:t>
            </a:r>
          </a:p>
          <a:p>
            <a:r>
              <a:rPr lang="en-US" dirty="0"/>
              <a:t>    </a:t>
            </a:r>
          </a:p>
          <a:p>
            <a:r>
              <a:rPr lang="en-US" dirty="0"/>
              <a:t>     0.7922448979591836</a:t>
            </a:r>
          </a:p>
          <a:p>
            <a:br>
              <a:rPr lang="en-US" dirty="0"/>
            </a:br>
            <a:endParaRPr lang="en-US" dirty="0"/>
          </a:p>
        </p:txBody>
      </p:sp>
    </p:spTree>
    <p:extLst>
      <p:ext uri="{BB962C8B-B14F-4D97-AF65-F5344CB8AC3E}">
        <p14:creationId xmlns:p14="http://schemas.microsoft.com/office/powerpoint/2010/main" val="9679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7412D-1B0C-46FC-8820-CC073ED0ADDB}"/>
              </a:ext>
            </a:extLst>
          </p:cNvPr>
          <p:cNvSpPr>
            <a:spLocks noGrp="1"/>
          </p:cNvSpPr>
          <p:nvPr>
            <p:ph type="title"/>
          </p:nvPr>
        </p:nvSpPr>
        <p:spPr>
          <a:xfrm>
            <a:off x="872642" y="1071239"/>
            <a:ext cx="8596668" cy="730928"/>
          </a:xfrm>
        </p:spPr>
        <p:txBody>
          <a:bodyPr>
            <a:normAutofit fontScale="90000"/>
          </a:bodyPr>
          <a:lstStyle/>
          <a:p>
            <a:r>
              <a:rPr lang="en-US" dirty="0"/>
              <a:t>INTRODUCTION</a:t>
            </a:r>
            <a:br>
              <a:rPr lang="en-US" dirty="0"/>
            </a:br>
            <a:br>
              <a:rPr lang="en-US" dirty="0"/>
            </a:br>
            <a:endParaRPr lang="en-US" dirty="0"/>
          </a:p>
        </p:txBody>
      </p:sp>
      <p:sp>
        <p:nvSpPr>
          <p:cNvPr id="3" name="Content Placeholder 2">
            <a:extLst>
              <a:ext uri="{FF2B5EF4-FFF2-40B4-BE49-F238E27FC236}">
                <a16:creationId xmlns:a16="http://schemas.microsoft.com/office/drawing/2014/main" id="{92C48012-E833-4DAA-BBF0-051A2A0B8DB5}"/>
              </a:ext>
            </a:extLst>
          </p:cNvPr>
          <p:cNvSpPr>
            <a:spLocks noGrp="1"/>
          </p:cNvSpPr>
          <p:nvPr>
            <p:ph idx="1"/>
          </p:nvPr>
        </p:nvSpPr>
        <p:spPr>
          <a:xfrm>
            <a:off x="677334" y="2183907"/>
            <a:ext cx="8596668" cy="3857455"/>
          </a:xfrm>
        </p:spPr>
        <p:txBody>
          <a:bodyPr>
            <a:normAutofit fontScale="92500" lnSpcReduction="20000"/>
          </a:bodyPr>
          <a:lstStyle/>
          <a:p>
            <a:pPr fontAlgn="base"/>
            <a:r>
              <a:rPr lang="en-US" dirty="0"/>
              <a:t>Loan-Prediction</a:t>
            </a:r>
          </a:p>
          <a:p>
            <a:pPr fontAlgn="base"/>
            <a:r>
              <a:rPr lang="en-US" dirty="0"/>
              <a:t>Understanding the problem statement is the first and foremost step. This would help you give an intuition of what you will face ahead of time. Let us see the problem statement.</a:t>
            </a:r>
          </a:p>
          <a:p>
            <a:pPr fontAlgn="base"/>
            <a:r>
              <a:rPr lang="en-US" dirty="0"/>
              <a:t>Dream Housing Finance company deals in all home loans. They have presence across all urban, semi urban and rural areas. Customer first apply for home loan after that company validates the customer eligibility for loan. Company wants to automate the loan eligibility process (real time) based on customer detail provided while filling online application form. These details are Gender, Marital Status, Education, Number of Dependents, Income, Loan Amount, Credit History and others. To automate this process, they have given a problem to identify the customers segments, those are eligible for loan amount so that they can specifically target these customers.</a:t>
            </a:r>
          </a:p>
          <a:p>
            <a:br>
              <a:rPr lang="en-US" dirty="0"/>
            </a:br>
            <a:endParaRPr lang="en-US" dirty="0"/>
          </a:p>
        </p:txBody>
      </p:sp>
    </p:spTree>
    <p:extLst>
      <p:ext uri="{BB962C8B-B14F-4D97-AF65-F5344CB8AC3E}">
        <p14:creationId xmlns:p14="http://schemas.microsoft.com/office/powerpoint/2010/main" val="11399335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79935-2752-4523-BDC1-571E7BA0C11B}"/>
              </a:ext>
            </a:extLst>
          </p:cNvPr>
          <p:cNvSpPr>
            <a:spLocks noGrp="1"/>
          </p:cNvSpPr>
          <p:nvPr>
            <p:ph type="title"/>
          </p:nvPr>
        </p:nvSpPr>
        <p:spPr>
          <a:xfrm>
            <a:off x="677334" y="609600"/>
            <a:ext cx="8596668" cy="757561"/>
          </a:xfrm>
        </p:spPr>
        <p:txBody>
          <a:bodyPr>
            <a:normAutofit fontScale="90000"/>
          </a:bodyPr>
          <a:lstStyle/>
          <a:p>
            <a:r>
              <a:rPr lang="en-US" dirty="0"/>
              <a:t>Loan prediction models comparison</a:t>
            </a:r>
            <a:br>
              <a:rPr lang="en-US" dirty="0"/>
            </a:br>
            <a:br>
              <a:rPr lang="en-US" dirty="0"/>
            </a:br>
            <a:endParaRPr lang="en-US" dirty="0"/>
          </a:p>
        </p:txBody>
      </p:sp>
      <p:graphicFrame>
        <p:nvGraphicFramePr>
          <p:cNvPr id="4" name="Content Placeholder 3">
            <a:extLst>
              <a:ext uri="{FF2B5EF4-FFF2-40B4-BE49-F238E27FC236}">
                <a16:creationId xmlns:a16="http://schemas.microsoft.com/office/drawing/2014/main" id="{75E7B32B-53E6-4A66-BCCF-D18638A6530B}"/>
              </a:ext>
            </a:extLst>
          </p:cNvPr>
          <p:cNvGraphicFramePr>
            <a:graphicFrameLocks noGrp="1"/>
          </p:cNvGraphicFramePr>
          <p:nvPr>
            <p:ph idx="1"/>
            <p:extLst>
              <p:ext uri="{D42A27DB-BD31-4B8C-83A1-F6EECF244321}">
                <p14:modId xmlns:p14="http://schemas.microsoft.com/office/powerpoint/2010/main" val="4269279483"/>
              </p:ext>
            </p:extLst>
          </p:nvPr>
        </p:nvGraphicFramePr>
        <p:xfrm>
          <a:off x="562453" y="1438160"/>
          <a:ext cx="8596311" cy="3319938"/>
        </p:xfrm>
        <a:graphic>
          <a:graphicData uri="http://schemas.openxmlformats.org/drawingml/2006/table">
            <a:tbl>
              <a:tblPr/>
              <a:tblGrid>
                <a:gridCol w="2865437">
                  <a:extLst>
                    <a:ext uri="{9D8B030D-6E8A-4147-A177-3AD203B41FA5}">
                      <a16:colId xmlns:a16="http://schemas.microsoft.com/office/drawing/2014/main" val="4051739354"/>
                    </a:ext>
                  </a:extLst>
                </a:gridCol>
                <a:gridCol w="2865437">
                  <a:extLst>
                    <a:ext uri="{9D8B030D-6E8A-4147-A177-3AD203B41FA5}">
                      <a16:colId xmlns:a16="http://schemas.microsoft.com/office/drawing/2014/main" val="358379258"/>
                    </a:ext>
                  </a:extLst>
                </a:gridCol>
                <a:gridCol w="2865437">
                  <a:extLst>
                    <a:ext uri="{9D8B030D-6E8A-4147-A177-3AD203B41FA5}">
                      <a16:colId xmlns:a16="http://schemas.microsoft.com/office/drawing/2014/main" val="2552327780"/>
                    </a:ext>
                  </a:extLst>
                </a:gridCol>
              </a:tblGrid>
              <a:tr h="761603">
                <a:tc>
                  <a:txBody>
                    <a:bodyPr/>
                    <a:lstStyle/>
                    <a:p>
                      <a:pPr rtl="0" fontAlgn="t">
                        <a:spcBef>
                          <a:spcPts val="0"/>
                        </a:spcBef>
                        <a:spcAft>
                          <a:spcPts val="0"/>
                        </a:spcAft>
                      </a:pPr>
                      <a:r>
                        <a:rPr lang="en-US" sz="1800" b="1" i="0" u="none" strike="noStrike">
                          <a:solidFill>
                            <a:srgbClr val="FFFFFF"/>
                          </a:solidFill>
                          <a:effectLst/>
                          <a:latin typeface="Trebuchet MS" panose="020B0603020202020204" pitchFamily="34" charset="0"/>
                        </a:rPr>
                        <a:t>Loan Prediction</a:t>
                      </a:r>
                      <a:endParaRPr lang="en-US" sz="1800">
                        <a:effectLst/>
                      </a:endParaRPr>
                    </a:p>
                  </a:txBody>
                  <a:tcPr marL="75406" marR="75406" marT="37703" marB="37703">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30480" cap="flat" cmpd="sng" algn="ctr">
                      <a:solidFill>
                        <a:srgbClr val="FFFFFF"/>
                      </a:solidFill>
                      <a:prstDash val="solid"/>
                      <a:round/>
                      <a:headEnd type="none" w="med" len="med"/>
                      <a:tailEnd type="none" w="med" len="med"/>
                    </a:lnB>
                    <a:solidFill>
                      <a:srgbClr val="90C226"/>
                    </a:solidFill>
                  </a:tcPr>
                </a:tc>
                <a:tc>
                  <a:txBody>
                    <a:bodyPr/>
                    <a:lstStyle/>
                    <a:p>
                      <a:pPr rtl="0" fontAlgn="t">
                        <a:spcBef>
                          <a:spcPts val="0"/>
                        </a:spcBef>
                        <a:spcAft>
                          <a:spcPts val="0"/>
                        </a:spcAft>
                      </a:pPr>
                      <a:r>
                        <a:rPr lang="en-US" sz="1800" b="1" i="0" u="none" strike="noStrike">
                          <a:solidFill>
                            <a:srgbClr val="FFFFFF"/>
                          </a:solidFill>
                          <a:effectLst/>
                          <a:latin typeface="Trebuchet MS" panose="020B0603020202020204" pitchFamily="34" charset="0"/>
                        </a:rPr>
                        <a:t>Accuracy </a:t>
                      </a:r>
                      <a:endParaRPr lang="en-US" sz="1800">
                        <a:effectLst/>
                      </a:endParaRPr>
                    </a:p>
                  </a:txBody>
                  <a:tcPr marL="75406" marR="75406" marT="37703" marB="37703">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30480" cap="flat" cmpd="sng" algn="ctr">
                      <a:solidFill>
                        <a:srgbClr val="FFFFFF"/>
                      </a:solidFill>
                      <a:prstDash val="solid"/>
                      <a:round/>
                      <a:headEnd type="none" w="med" len="med"/>
                      <a:tailEnd type="none" w="med" len="med"/>
                    </a:lnB>
                    <a:solidFill>
                      <a:srgbClr val="90C226"/>
                    </a:solidFill>
                  </a:tcPr>
                </a:tc>
                <a:tc>
                  <a:txBody>
                    <a:bodyPr/>
                    <a:lstStyle/>
                    <a:p>
                      <a:pPr rtl="0" fontAlgn="t">
                        <a:spcBef>
                          <a:spcPts val="0"/>
                        </a:spcBef>
                        <a:spcAft>
                          <a:spcPts val="0"/>
                        </a:spcAft>
                      </a:pPr>
                      <a:r>
                        <a:rPr lang="en-US" sz="1800" b="1" i="0" u="none" strike="noStrike">
                          <a:solidFill>
                            <a:srgbClr val="FFFFFF"/>
                          </a:solidFill>
                          <a:effectLst/>
                          <a:latin typeface="Trebuchet MS" panose="020B0603020202020204" pitchFamily="34" charset="0"/>
                        </a:rPr>
                        <a:t>Accuracy using K-fold Cross Validation</a:t>
                      </a:r>
                      <a:endParaRPr lang="en-US" sz="1800">
                        <a:effectLst/>
                      </a:endParaRPr>
                    </a:p>
                  </a:txBody>
                  <a:tcPr marL="75406" marR="75406" marT="37703" marB="37703">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30480" cap="flat" cmpd="sng" algn="ctr">
                      <a:solidFill>
                        <a:srgbClr val="FFFFFF"/>
                      </a:solidFill>
                      <a:prstDash val="solid"/>
                      <a:round/>
                      <a:headEnd type="none" w="med" len="med"/>
                      <a:tailEnd type="none" w="med" len="med"/>
                    </a:lnB>
                    <a:solidFill>
                      <a:srgbClr val="90C226"/>
                    </a:solidFill>
                  </a:tcPr>
                </a:tc>
                <a:extLst>
                  <a:ext uri="{0D108BD9-81ED-4DB2-BD59-A6C34878D82A}">
                    <a16:rowId xmlns:a16="http://schemas.microsoft.com/office/drawing/2014/main" val="4284760117"/>
                  </a:ext>
                </a:extLst>
              </a:tr>
              <a:tr h="889794">
                <a:tc>
                  <a:txBody>
                    <a:bodyPr/>
                    <a:lstStyle/>
                    <a:p>
                      <a:pPr rtl="0" fontAlgn="t">
                        <a:spcBef>
                          <a:spcPts val="0"/>
                        </a:spcBef>
                        <a:spcAft>
                          <a:spcPts val="0"/>
                        </a:spcAft>
                      </a:pPr>
                      <a:r>
                        <a:rPr lang="en-US" sz="1800" b="0" i="0" u="none" strike="noStrike">
                          <a:solidFill>
                            <a:srgbClr val="000000"/>
                          </a:solidFill>
                          <a:effectLst/>
                          <a:latin typeface="Trebuchet MS" panose="020B0603020202020204" pitchFamily="34" charset="0"/>
                        </a:rPr>
                        <a:t>Using Logistic Regression</a:t>
                      </a:r>
                      <a:endParaRPr lang="en-US" sz="1800">
                        <a:effectLst/>
                      </a:endParaRPr>
                    </a:p>
                  </a:txBody>
                  <a:tcPr marL="75406" marR="75406" marT="37703" marB="37703">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30480"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DBE9CB"/>
                    </a:solidFill>
                  </a:tcPr>
                </a:tc>
                <a:tc>
                  <a:txBody>
                    <a:bodyPr/>
                    <a:lstStyle/>
                    <a:p>
                      <a:pPr rtl="0" fontAlgn="t">
                        <a:spcBef>
                          <a:spcPts val="0"/>
                        </a:spcBef>
                        <a:spcAft>
                          <a:spcPts val="0"/>
                        </a:spcAft>
                      </a:pPr>
                      <a:r>
                        <a:rPr lang="en-US" sz="1800" b="0" i="0" u="none" strike="noStrike">
                          <a:solidFill>
                            <a:srgbClr val="000000"/>
                          </a:solidFill>
                          <a:effectLst/>
                          <a:latin typeface="Trebuchet MS" panose="020B0603020202020204" pitchFamily="34" charset="0"/>
                        </a:rPr>
                        <a:t>0.8373983739837398</a:t>
                      </a:r>
                      <a:endParaRPr lang="en-US" sz="1800">
                        <a:effectLst/>
                      </a:endParaRPr>
                    </a:p>
                  </a:txBody>
                  <a:tcPr marL="75406" marR="75406" marT="37703" marB="37703">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30480"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DBE9CB"/>
                    </a:solidFill>
                  </a:tcPr>
                </a:tc>
                <a:tc>
                  <a:txBody>
                    <a:bodyPr/>
                    <a:lstStyle/>
                    <a:p>
                      <a:pPr rtl="0" fontAlgn="t">
                        <a:spcBef>
                          <a:spcPts val="0"/>
                        </a:spcBef>
                        <a:spcAft>
                          <a:spcPts val="0"/>
                        </a:spcAft>
                      </a:pPr>
                      <a:r>
                        <a:rPr lang="en-US" sz="1800" b="0" i="0" u="none" strike="noStrike">
                          <a:solidFill>
                            <a:srgbClr val="000000"/>
                          </a:solidFill>
                          <a:effectLst/>
                          <a:latin typeface="Trebuchet MS" panose="020B0603020202020204" pitchFamily="34" charset="0"/>
                        </a:rPr>
                        <a:t>0.8024081632653062</a:t>
                      </a:r>
                      <a:endParaRPr lang="en-US" sz="1800">
                        <a:effectLst/>
                      </a:endParaRPr>
                    </a:p>
                    <a:p>
                      <a:pPr fontAlgn="t"/>
                      <a:br>
                        <a:rPr lang="en-US" sz="1800">
                          <a:effectLst/>
                        </a:rPr>
                      </a:br>
                      <a:endParaRPr lang="en-US" sz="1800">
                        <a:effectLst/>
                      </a:endParaRPr>
                    </a:p>
                  </a:txBody>
                  <a:tcPr marL="75406" marR="75406" marT="37703" marB="37703">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30480"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DBE9CB"/>
                    </a:solidFill>
                  </a:tcPr>
                </a:tc>
                <a:extLst>
                  <a:ext uri="{0D108BD9-81ED-4DB2-BD59-A6C34878D82A}">
                    <a16:rowId xmlns:a16="http://schemas.microsoft.com/office/drawing/2014/main" val="2337785844"/>
                  </a:ext>
                </a:extLst>
              </a:tr>
              <a:tr h="889794">
                <a:tc>
                  <a:txBody>
                    <a:bodyPr/>
                    <a:lstStyle/>
                    <a:p>
                      <a:pPr rtl="0" fontAlgn="t">
                        <a:spcBef>
                          <a:spcPts val="0"/>
                        </a:spcBef>
                        <a:spcAft>
                          <a:spcPts val="0"/>
                        </a:spcAft>
                      </a:pPr>
                      <a:r>
                        <a:rPr lang="en-US" sz="1800" b="0" i="0" u="none" strike="noStrike">
                          <a:solidFill>
                            <a:srgbClr val="000000"/>
                          </a:solidFill>
                          <a:effectLst/>
                          <a:latin typeface="Trebuchet MS" panose="020B0603020202020204" pitchFamily="34" charset="0"/>
                        </a:rPr>
                        <a:t>Using Random Forest Classification</a:t>
                      </a:r>
                      <a:endParaRPr lang="en-US" sz="1800">
                        <a:effectLst/>
                      </a:endParaRPr>
                    </a:p>
                  </a:txBody>
                  <a:tcPr marL="75406" marR="75406" marT="37703" marB="37703">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EEF4E7"/>
                    </a:solidFill>
                  </a:tcPr>
                </a:tc>
                <a:tc>
                  <a:txBody>
                    <a:bodyPr/>
                    <a:lstStyle/>
                    <a:p>
                      <a:pPr rtl="0" fontAlgn="t">
                        <a:spcBef>
                          <a:spcPts val="0"/>
                        </a:spcBef>
                        <a:spcAft>
                          <a:spcPts val="0"/>
                        </a:spcAft>
                      </a:pPr>
                      <a:r>
                        <a:rPr lang="en-US" sz="1800" b="0" i="0" u="none" strike="noStrike">
                          <a:solidFill>
                            <a:srgbClr val="000000"/>
                          </a:solidFill>
                          <a:effectLst/>
                          <a:latin typeface="Trebuchet MS" panose="020B0603020202020204" pitchFamily="34" charset="0"/>
                        </a:rPr>
                        <a:t>0.6910569105691057</a:t>
                      </a:r>
                      <a:endParaRPr lang="en-US" sz="1800">
                        <a:effectLst/>
                      </a:endParaRPr>
                    </a:p>
                    <a:p>
                      <a:pPr fontAlgn="t"/>
                      <a:br>
                        <a:rPr lang="en-US" sz="1800">
                          <a:effectLst/>
                        </a:rPr>
                      </a:br>
                      <a:endParaRPr lang="en-US" sz="1800">
                        <a:effectLst/>
                      </a:endParaRPr>
                    </a:p>
                  </a:txBody>
                  <a:tcPr marL="75406" marR="75406" marT="37703" marB="37703">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EEF4E7"/>
                    </a:solidFill>
                  </a:tcPr>
                </a:tc>
                <a:tc>
                  <a:txBody>
                    <a:bodyPr/>
                    <a:lstStyle/>
                    <a:p>
                      <a:pPr rtl="0" fontAlgn="t">
                        <a:spcBef>
                          <a:spcPts val="0"/>
                        </a:spcBef>
                        <a:spcAft>
                          <a:spcPts val="0"/>
                        </a:spcAft>
                      </a:pPr>
                      <a:r>
                        <a:rPr lang="en-US" sz="1800" b="0" i="0" u="none" strike="noStrike">
                          <a:solidFill>
                            <a:srgbClr val="000000"/>
                          </a:solidFill>
                          <a:effectLst/>
                          <a:latin typeface="Trebuchet MS" panose="020B0603020202020204" pitchFamily="34" charset="0"/>
                        </a:rPr>
                        <a:t>0.7148163265306122</a:t>
                      </a:r>
                      <a:endParaRPr lang="en-US" sz="1800">
                        <a:effectLst/>
                      </a:endParaRPr>
                    </a:p>
                    <a:p>
                      <a:pPr fontAlgn="t"/>
                      <a:br>
                        <a:rPr lang="en-US" sz="1800">
                          <a:effectLst/>
                        </a:rPr>
                      </a:br>
                      <a:endParaRPr lang="en-US" sz="1800">
                        <a:effectLst/>
                      </a:endParaRPr>
                    </a:p>
                  </a:txBody>
                  <a:tcPr marL="75406" marR="75406" marT="37703" marB="37703">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EEF4E7"/>
                    </a:solidFill>
                  </a:tcPr>
                </a:tc>
                <a:extLst>
                  <a:ext uri="{0D108BD9-81ED-4DB2-BD59-A6C34878D82A}">
                    <a16:rowId xmlns:a16="http://schemas.microsoft.com/office/drawing/2014/main" val="913417469"/>
                  </a:ext>
                </a:extLst>
              </a:tr>
              <a:tr h="761603">
                <a:tc>
                  <a:txBody>
                    <a:bodyPr/>
                    <a:lstStyle/>
                    <a:p>
                      <a:pPr rtl="0" fontAlgn="t">
                        <a:spcBef>
                          <a:spcPts val="0"/>
                        </a:spcBef>
                        <a:spcAft>
                          <a:spcPts val="0"/>
                        </a:spcAft>
                      </a:pPr>
                      <a:r>
                        <a:rPr lang="en-US" sz="1800" b="0" i="0" u="none" strike="noStrike">
                          <a:solidFill>
                            <a:srgbClr val="000000"/>
                          </a:solidFill>
                          <a:effectLst/>
                          <a:latin typeface="Trebuchet MS" panose="020B0603020202020204" pitchFamily="34" charset="0"/>
                        </a:rPr>
                        <a:t>Using Decision Tree Classification</a:t>
                      </a:r>
                      <a:endParaRPr lang="en-US" sz="1800">
                        <a:effectLst/>
                      </a:endParaRPr>
                    </a:p>
                  </a:txBody>
                  <a:tcPr marL="75406" marR="75406" marT="37703" marB="37703">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DBE9CB"/>
                    </a:solidFill>
                  </a:tcPr>
                </a:tc>
                <a:tc>
                  <a:txBody>
                    <a:bodyPr/>
                    <a:lstStyle/>
                    <a:p>
                      <a:pPr rtl="0" fontAlgn="t">
                        <a:spcBef>
                          <a:spcPts val="0"/>
                        </a:spcBef>
                        <a:spcAft>
                          <a:spcPts val="0"/>
                        </a:spcAft>
                      </a:pPr>
                      <a:r>
                        <a:rPr lang="en-US" sz="1800" b="0" i="0" u="none" strike="noStrike">
                          <a:solidFill>
                            <a:srgbClr val="000000"/>
                          </a:solidFill>
                          <a:effectLst/>
                          <a:latin typeface="Trebuchet MS" panose="020B0603020202020204" pitchFamily="34" charset="0"/>
                        </a:rPr>
                        <a:t>0.8292682926829268</a:t>
                      </a:r>
                      <a:endParaRPr lang="en-US" sz="1800">
                        <a:effectLst/>
                      </a:endParaRPr>
                    </a:p>
                  </a:txBody>
                  <a:tcPr marL="75406" marR="75406" marT="37703" marB="37703">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DBE9CB"/>
                    </a:solidFill>
                  </a:tcPr>
                </a:tc>
                <a:tc>
                  <a:txBody>
                    <a:bodyPr/>
                    <a:lstStyle/>
                    <a:p>
                      <a:pPr rtl="0" fontAlgn="t">
                        <a:spcBef>
                          <a:spcPts val="0"/>
                        </a:spcBef>
                        <a:spcAft>
                          <a:spcPts val="0"/>
                        </a:spcAft>
                      </a:pPr>
                      <a:r>
                        <a:rPr lang="en-US" sz="1800" b="0" i="0" u="none" strike="noStrike" dirty="0">
                          <a:solidFill>
                            <a:srgbClr val="000000"/>
                          </a:solidFill>
                          <a:effectLst/>
                          <a:latin typeface="Trebuchet MS" panose="020B0603020202020204" pitchFamily="34" charset="0"/>
                        </a:rPr>
                        <a:t>0.7922448979591836</a:t>
                      </a:r>
                      <a:endParaRPr lang="en-US" sz="1800" dirty="0">
                        <a:effectLst/>
                      </a:endParaRPr>
                    </a:p>
                  </a:txBody>
                  <a:tcPr marL="75406" marR="75406" marT="37703" marB="37703">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DBE9CB"/>
                    </a:solidFill>
                  </a:tcPr>
                </a:tc>
                <a:extLst>
                  <a:ext uri="{0D108BD9-81ED-4DB2-BD59-A6C34878D82A}">
                    <a16:rowId xmlns:a16="http://schemas.microsoft.com/office/drawing/2014/main" val="3354592586"/>
                  </a:ext>
                </a:extLst>
              </a:tr>
            </a:tbl>
          </a:graphicData>
        </a:graphic>
      </p:graphicFrame>
      <p:sp>
        <p:nvSpPr>
          <p:cNvPr id="5" name="Rectangle 1">
            <a:extLst>
              <a:ext uri="{FF2B5EF4-FFF2-40B4-BE49-F238E27FC236}">
                <a16:creationId xmlns:a16="http://schemas.microsoft.com/office/drawing/2014/main" id="{DAE2C76D-934A-485D-AA39-F097975FB3BB}"/>
              </a:ext>
            </a:extLst>
          </p:cNvPr>
          <p:cNvSpPr>
            <a:spLocks noChangeArrowheads="1"/>
          </p:cNvSpPr>
          <p:nvPr/>
        </p:nvSpPr>
        <p:spPr bwMode="auto">
          <a:xfrm>
            <a:off x="-115410" y="-100317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a:extLst>
              <a:ext uri="{FF2B5EF4-FFF2-40B4-BE49-F238E27FC236}">
                <a16:creationId xmlns:a16="http://schemas.microsoft.com/office/drawing/2014/main" id="{2CDB6D49-FEF9-4C83-B961-7EDB0512E215}"/>
              </a:ext>
            </a:extLst>
          </p:cNvPr>
          <p:cNvSpPr/>
          <p:nvPr/>
        </p:nvSpPr>
        <p:spPr>
          <a:xfrm>
            <a:off x="562453" y="4945264"/>
            <a:ext cx="6096000" cy="1477328"/>
          </a:xfrm>
          <a:prstGeom prst="rect">
            <a:avLst/>
          </a:prstGeom>
        </p:spPr>
        <p:txBody>
          <a:bodyPr>
            <a:spAutoFit/>
          </a:bodyPr>
          <a:lstStyle/>
          <a:p>
            <a:r>
              <a:rPr lang="en-US" dirty="0">
                <a:solidFill>
                  <a:srgbClr val="000000"/>
                </a:solidFill>
                <a:latin typeface="Trebuchet MS" panose="020B0603020202020204" pitchFamily="34" charset="0"/>
              </a:rPr>
              <a:t>This means that from the above accuracy table, we can conclude that logistic regression is best model for the loan prediction problem.</a:t>
            </a:r>
            <a:endParaRPr lang="en-US" dirty="0"/>
          </a:p>
          <a:p>
            <a:br>
              <a:rPr lang="en-US" dirty="0"/>
            </a:br>
            <a:endParaRPr lang="en-US" dirty="0"/>
          </a:p>
        </p:txBody>
      </p:sp>
    </p:spTree>
    <p:extLst>
      <p:ext uri="{BB962C8B-B14F-4D97-AF65-F5344CB8AC3E}">
        <p14:creationId xmlns:p14="http://schemas.microsoft.com/office/powerpoint/2010/main" val="30941717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62362-1172-471D-8F99-FC87AED5CA9F}"/>
              </a:ext>
            </a:extLst>
          </p:cNvPr>
          <p:cNvSpPr>
            <a:spLocks noGrp="1"/>
          </p:cNvSpPr>
          <p:nvPr>
            <p:ph type="title"/>
          </p:nvPr>
        </p:nvSpPr>
        <p:spPr>
          <a:xfrm>
            <a:off x="1937963" y="2997694"/>
            <a:ext cx="8596668" cy="1320800"/>
          </a:xfrm>
        </p:spPr>
        <p:txBody>
          <a:bodyPr>
            <a:noAutofit/>
          </a:bodyPr>
          <a:lstStyle/>
          <a:p>
            <a:r>
              <a:rPr lang="en-US" sz="9600" dirty="0"/>
              <a:t>Thank You</a:t>
            </a:r>
          </a:p>
        </p:txBody>
      </p:sp>
      <p:sp>
        <p:nvSpPr>
          <p:cNvPr id="3" name="Content Placeholder 2">
            <a:extLst>
              <a:ext uri="{FF2B5EF4-FFF2-40B4-BE49-F238E27FC236}">
                <a16:creationId xmlns:a16="http://schemas.microsoft.com/office/drawing/2014/main" id="{2D4A1501-8DCF-4DE0-9A26-4356DD9FABDF}"/>
              </a:ext>
            </a:extLst>
          </p:cNvPr>
          <p:cNvSpPr>
            <a:spLocks noGrp="1"/>
          </p:cNvSpPr>
          <p:nvPr>
            <p:ph idx="1"/>
          </p:nvPr>
        </p:nvSpPr>
        <p:spPr/>
        <p:txBody>
          <a:bodyPr/>
          <a:lstStyle/>
          <a:p>
            <a:pPr marL="0" indent="0">
              <a:buNone/>
            </a:pPr>
            <a:r>
              <a:rPr lang="en-US" dirty="0"/>
              <a:t>.</a:t>
            </a:r>
          </a:p>
        </p:txBody>
      </p:sp>
    </p:spTree>
    <p:extLst>
      <p:ext uri="{BB962C8B-B14F-4D97-AF65-F5344CB8AC3E}">
        <p14:creationId xmlns:p14="http://schemas.microsoft.com/office/powerpoint/2010/main" val="114156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7267A-DCC4-4BC6-A563-422E971BB865}"/>
              </a:ext>
            </a:extLst>
          </p:cNvPr>
          <p:cNvSpPr>
            <a:spLocks noGrp="1"/>
          </p:cNvSpPr>
          <p:nvPr>
            <p:ph type="title"/>
          </p:nvPr>
        </p:nvSpPr>
        <p:spPr>
          <a:xfrm>
            <a:off x="677334" y="946952"/>
            <a:ext cx="8596668" cy="722050"/>
          </a:xfrm>
        </p:spPr>
        <p:txBody>
          <a:bodyPr>
            <a:normAutofit fontScale="90000"/>
          </a:bodyPr>
          <a:lstStyle/>
          <a:p>
            <a:r>
              <a:rPr lang="en-US" dirty="0"/>
              <a:t>The Classification problem</a:t>
            </a:r>
            <a:br>
              <a:rPr lang="en-US" dirty="0"/>
            </a:br>
            <a:br>
              <a:rPr lang="en-US" dirty="0"/>
            </a:br>
            <a:endParaRPr lang="en-US" dirty="0"/>
          </a:p>
        </p:txBody>
      </p:sp>
      <p:sp>
        <p:nvSpPr>
          <p:cNvPr id="3" name="Content Placeholder 2">
            <a:extLst>
              <a:ext uri="{FF2B5EF4-FFF2-40B4-BE49-F238E27FC236}">
                <a16:creationId xmlns:a16="http://schemas.microsoft.com/office/drawing/2014/main" id="{830AB6FF-D6C9-4249-A6EE-6D9B7A929447}"/>
              </a:ext>
            </a:extLst>
          </p:cNvPr>
          <p:cNvSpPr>
            <a:spLocks noGrp="1"/>
          </p:cNvSpPr>
          <p:nvPr>
            <p:ph idx="1"/>
          </p:nvPr>
        </p:nvSpPr>
        <p:spPr/>
        <p:txBody>
          <a:bodyPr>
            <a:normAutofit fontScale="92500" lnSpcReduction="10000"/>
          </a:bodyPr>
          <a:lstStyle/>
          <a:p>
            <a:pPr fontAlgn="base"/>
            <a:r>
              <a:rPr lang="en-US" dirty="0"/>
              <a:t>It is a classification problem where we have to predict whether a loan would be approved or not. In a classification problem, we have to predict discrete values based on a given set of independent variable(s). Classification can be of two types:</a:t>
            </a:r>
          </a:p>
          <a:p>
            <a:pPr fontAlgn="base"/>
            <a:r>
              <a:rPr lang="en-US" dirty="0"/>
              <a:t>Binary Classification : In this classification we have to predict either of the two given classes. For example: classifying the gender as male or female, predicting the result as win or loss, etc. Multiclass Classification : Here we have to classify the data into three or more classes. For example: classifying a movie's genre as comedy, action or romantic, classify fruits as oranges, apples, or pears, etc.</a:t>
            </a:r>
          </a:p>
          <a:p>
            <a:pPr fontAlgn="base"/>
            <a:r>
              <a:rPr lang="en-US" dirty="0"/>
              <a:t>Loan prediction is a very common real-life problem that each retail bank faces </a:t>
            </a:r>
            <a:r>
              <a:rPr lang="en-US" dirty="0" err="1"/>
              <a:t>atleast</a:t>
            </a:r>
            <a:r>
              <a:rPr lang="en-US" dirty="0"/>
              <a:t> once in its lifetime. If done correctly, it can save a lot of man hours at the end of a retail bank.</a:t>
            </a:r>
          </a:p>
          <a:p>
            <a:br>
              <a:rPr lang="en-US" dirty="0"/>
            </a:br>
            <a:endParaRPr lang="en-US" dirty="0"/>
          </a:p>
        </p:txBody>
      </p:sp>
    </p:spTree>
    <p:extLst>
      <p:ext uri="{BB962C8B-B14F-4D97-AF65-F5344CB8AC3E}">
        <p14:creationId xmlns:p14="http://schemas.microsoft.com/office/powerpoint/2010/main" val="1539180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27AE7-96C2-49D2-AD9B-04E7A58F3749}"/>
              </a:ext>
            </a:extLst>
          </p:cNvPr>
          <p:cNvSpPr>
            <a:spLocks noGrp="1"/>
          </p:cNvSpPr>
          <p:nvPr>
            <p:ph type="title"/>
          </p:nvPr>
        </p:nvSpPr>
        <p:spPr>
          <a:xfrm>
            <a:off x="588558" y="1009095"/>
            <a:ext cx="8596668" cy="864093"/>
          </a:xfrm>
        </p:spPr>
        <p:txBody>
          <a:bodyPr>
            <a:normAutofit fontScale="90000"/>
          </a:bodyPr>
          <a:lstStyle/>
          <a:p>
            <a:r>
              <a:rPr lang="en-US" dirty="0"/>
              <a:t>Steps involved in machine learning</a:t>
            </a:r>
            <a:br>
              <a:rPr lang="en-US" dirty="0"/>
            </a:br>
            <a:br>
              <a:rPr lang="en-US" dirty="0"/>
            </a:br>
            <a:endParaRPr lang="en-US" dirty="0"/>
          </a:p>
        </p:txBody>
      </p:sp>
      <p:sp>
        <p:nvSpPr>
          <p:cNvPr id="3" name="Content Placeholder 2">
            <a:extLst>
              <a:ext uri="{FF2B5EF4-FFF2-40B4-BE49-F238E27FC236}">
                <a16:creationId xmlns:a16="http://schemas.microsoft.com/office/drawing/2014/main" id="{19506B4C-0DEE-4B24-B571-8BB6A8F0C742}"/>
              </a:ext>
            </a:extLst>
          </p:cNvPr>
          <p:cNvSpPr>
            <a:spLocks noGrp="1"/>
          </p:cNvSpPr>
          <p:nvPr>
            <p:ph idx="1"/>
          </p:nvPr>
        </p:nvSpPr>
        <p:spPr>
          <a:xfrm>
            <a:off x="677334" y="1873189"/>
            <a:ext cx="8596668" cy="4168174"/>
          </a:xfrm>
        </p:spPr>
        <p:txBody>
          <a:bodyPr>
            <a:normAutofit fontScale="85000" lnSpcReduction="20000"/>
          </a:bodyPr>
          <a:lstStyle/>
          <a:p>
            <a:r>
              <a:rPr lang="en-US" b="1" dirty="0"/>
              <a:t>   </a:t>
            </a:r>
            <a:endParaRPr lang="en-US" dirty="0"/>
          </a:p>
          <a:p>
            <a:r>
              <a:rPr lang="en-US" b="1" dirty="0"/>
              <a:t>    1 - Data Collection</a:t>
            </a:r>
            <a:endParaRPr lang="en-US" dirty="0"/>
          </a:p>
          <a:p>
            <a:pPr fontAlgn="base"/>
            <a:r>
              <a:rPr lang="en-US" dirty="0"/>
              <a:t>The quantity &amp; quality of your data dictate how accurate our model is</a:t>
            </a:r>
          </a:p>
          <a:p>
            <a:pPr fontAlgn="base"/>
            <a:r>
              <a:rPr lang="en-US" dirty="0"/>
              <a:t>The outcome of this step is generally a representation of data (Guo simplifies to specifying a table) which we will use for training</a:t>
            </a:r>
          </a:p>
          <a:p>
            <a:pPr fontAlgn="base"/>
            <a:r>
              <a:rPr lang="en-US" dirty="0"/>
              <a:t>Using pre-collected data, by way of datasets from Kaggle, UCI, etc., still fits into this step</a:t>
            </a:r>
          </a:p>
          <a:p>
            <a:r>
              <a:rPr lang="en-US" dirty="0"/>
              <a:t> </a:t>
            </a:r>
            <a:br>
              <a:rPr lang="en-US" dirty="0"/>
            </a:br>
            <a:r>
              <a:rPr lang="en-US" b="1" dirty="0"/>
              <a:t>2 - Data Preparation</a:t>
            </a:r>
            <a:endParaRPr lang="en-US" dirty="0"/>
          </a:p>
          <a:p>
            <a:pPr fontAlgn="base"/>
            <a:r>
              <a:rPr lang="en-US" dirty="0"/>
              <a:t>Wrangle data and prepare it for training</a:t>
            </a:r>
          </a:p>
          <a:p>
            <a:pPr fontAlgn="base"/>
            <a:r>
              <a:rPr lang="en-US" dirty="0"/>
              <a:t>Clean that which may require it (remove duplicates, correct errors, deal with missing values, normalization, data type conversions, etc.)</a:t>
            </a:r>
          </a:p>
          <a:p>
            <a:pPr fontAlgn="base"/>
            <a:r>
              <a:rPr lang="en-US" dirty="0"/>
              <a:t>Randomize data, which erases the effects of the particular order in which we collected and/or otherwise prepared our data.</a:t>
            </a:r>
          </a:p>
          <a:p>
            <a:br>
              <a:rPr lang="en-US" dirty="0"/>
            </a:br>
            <a:endParaRPr lang="en-US" dirty="0"/>
          </a:p>
        </p:txBody>
      </p:sp>
    </p:spTree>
    <p:extLst>
      <p:ext uri="{BB962C8B-B14F-4D97-AF65-F5344CB8AC3E}">
        <p14:creationId xmlns:p14="http://schemas.microsoft.com/office/powerpoint/2010/main" val="328661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65143-8DA0-496F-9F0A-7A70778B331D}"/>
              </a:ext>
            </a:extLst>
          </p:cNvPr>
          <p:cNvSpPr>
            <a:spLocks noGrp="1"/>
          </p:cNvSpPr>
          <p:nvPr>
            <p:ph type="title"/>
          </p:nvPr>
        </p:nvSpPr>
        <p:spPr>
          <a:xfrm>
            <a:off x="677334" y="911440"/>
            <a:ext cx="8596668" cy="872971"/>
          </a:xfrm>
        </p:spPr>
        <p:txBody>
          <a:bodyPr>
            <a:normAutofit fontScale="90000"/>
          </a:bodyPr>
          <a:lstStyle/>
          <a:p>
            <a:r>
              <a:rPr lang="en-US" dirty="0"/>
              <a:t>Steps involved in machine learning</a:t>
            </a:r>
            <a:br>
              <a:rPr lang="en-US" dirty="0"/>
            </a:br>
            <a:br>
              <a:rPr lang="en-US" dirty="0"/>
            </a:br>
            <a:endParaRPr lang="en-US" dirty="0"/>
          </a:p>
        </p:txBody>
      </p:sp>
      <p:sp>
        <p:nvSpPr>
          <p:cNvPr id="3" name="Content Placeholder 2">
            <a:extLst>
              <a:ext uri="{FF2B5EF4-FFF2-40B4-BE49-F238E27FC236}">
                <a16:creationId xmlns:a16="http://schemas.microsoft.com/office/drawing/2014/main" id="{055F70B2-47A7-45FA-BCD4-DA256CFC931A}"/>
              </a:ext>
            </a:extLst>
          </p:cNvPr>
          <p:cNvSpPr>
            <a:spLocks noGrp="1"/>
          </p:cNvSpPr>
          <p:nvPr>
            <p:ph idx="1"/>
          </p:nvPr>
        </p:nvSpPr>
        <p:spPr>
          <a:xfrm>
            <a:off x="677334" y="1970843"/>
            <a:ext cx="8596668" cy="4070519"/>
          </a:xfrm>
        </p:spPr>
        <p:txBody>
          <a:bodyPr>
            <a:normAutofit fontScale="92500" lnSpcReduction="10000"/>
          </a:bodyPr>
          <a:lstStyle/>
          <a:p>
            <a:r>
              <a:rPr lang="en-US" b="1" dirty="0"/>
              <a:t>   3 - Choose a Model</a:t>
            </a:r>
            <a:endParaRPr lang="en-US" dirty="0"/>
          </a:p>
          <a:p>
            <a:pPr fontAlgn="base"/>
            <a:r>
              <a:rPr lang="en-US" dirty="0"/>
              <a:t>Different algorithms are for different tasks; choose the right one</a:t>
            </a:r>
          </a:p>
          <a:p>
            <a:pPr fontAlgn="base"/>
            <a:r>
              <a:rPr lang="en-US" dirty="0"/>
              <a:t> </a:t>
            </a:r>
            <a:br>
              <a:rPr lang="en-US" dirty="0"/>
            </a:br>
            <a:r>
              <a:rPr lang="en-US" b="1" dirty="0"/>
              <a:t>4 - Train the Model</a:t>
            </a:r>
            <a:endParaRPr lang="en-US" dirty="0"/>
          </a:p>
          <a:p>
            <a:pPr fontAlgn="base"/>
            <a:r>
              <a:rPr lang="en-US" dirty="0"/>
              <a:t>The goal of training is to answer a question or make a prediction correctly as often as possible</a:t>
            </a:r>
          </a:p>
          <a:p>
            <a:pPr fontAlgn="base"/>
            <a:r>
              <a:rPr lang="en-US" dirty="0"/>
              <a:t>Linear regression example: algorithm would need to learn values for </a:t>
            </a:r>
            <a:r>
              <a:rPr lang="en-US" i="1" dirty="0"/>
              <a:t>m</a:t>
            </a:r>
            <a:r>
              <a:rPr lang="en-US" dirty="0"/>
              <a:t> (or </a:t>
            </a:r>
            <a:r>
              <a:rPr lang="en-US" i="1" dirty="0"/>
              <a:t>W</a:t>
            </a:r>
            <a:r>
              <a:rPr lang="en-US" dirty="0"/>
              <a:t>) and </a:t>
            </a:r>
            <a:r>
              <a:rPr lang="en-US" i="1" dirty="0"/>
              <a:t>b</a:t>
            </a:r>
            <a:r>
              <a:rPr lang="en-US" dirty="0"/>
              <a:t> (</a:t>
            </a:r>
            <a:r>
              <a:rPr lang="en-US" i="1" dirty="0"/>
              <a:t>x</a:t>
            </a:r>
            <a:r>
              <a:rPr lang="en-US" dirty="0"/>
              <a:t> is input, </a:t>
            </a:r>
            <a:r>
              <a:rPr lang="en-US" i="1" dirty="0"/>
              <a:t>y</a:t>
            </a:r>
            <a:r>
              <a:rPr lang="en-US" dirty="0"/>
              <a:t> is output)</a:t>
            </a:r>
          </a:p>
          <a:p>
            <a:pPr fontAlgn="base"/>
            <a:r>
              <a:rPr lang="en-US" dirty="0"/>
              <a:t>Each iteration of process is a training step </a:t>
            </a:r>
            <a:br>
              <a:rPr lang="en-US" dirty="0"/>
            </a:br>
            <a:br>
              <a:rPr lang="en-US" dirty="0"/>
            </a:br>
            <a:endParaRPr lang="en-US" dirty="0"/>
          </a:p>
          <a:p>
            <a:br>
              <a:rPr lang="en-US" dirty="0"/>
            </a:br>
            <a:endParaRPr lang="en-US" dirty="0"/>
          </a:p>
        </p:txBody>
      </p:sp>
    </p:spTree>
    <p:extLst>
      <p:ext uri="{BB962C8B-B14F-4D97-AF65-F5344CB8AC3E}">
        <p14:creationId xmlns:p14="http://schemas.microsoft.com/office/powerpoint/2010/main" val="4024853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A3D8E-C550-4E13-ACDF-CD33C29FBC57}"/>
              </a:ext>
            </a:extLst>
          </p:cNvPr>
          <p:cNvSpPr>
            <a:spLocks noGrp="1"/>
          </p:cNvSpPr>
          <p:nvPr>
            <p:ph type="title"/>
          </p:nvPr>
        </p:nvSpPr>
        <p:spPr>
          <a:xfrm>
            <a:off x="677334" y="929196"/>
            <a:ext cx="8596668" cy="846338"/>
          </a:xfrm>
        </p:spPr>
        <p:txBody>
          <a:bodyPr>
            <a:normAutofit fontScale="90000"/>
          </a:bodyPr>
          <a:lstStyle/>
          <a:p>
            <a:r>
              <a:rPr lang="en-US" dirty="0"/>
              <a:t>Steps involved in machine learning</a:t>
            </a:r>
            <a:br>
              <a:rPr lang="en-US" dirty="0"/>
            </a:br>
            <a:br>
              <a:rPr lang="en-US" dirty="0"/>
            </a:br>
            <a:endParaRPr lang="en-US" dirty="0"/>
          </a:p>
        </p:txBody>
      </p:sp>
      <p:sp>
        <p:nvSpPr>
          <p:cNvPr id="3" name="Content Placeholder 2">
            <a:extLst>
              <a:ext uri="{FF2B5EF4-FFF2-40B4-BE49-F238E27FC236}">
                <a16:creationId xmlns:a16="http://schemas.microsoft.com/office/drawing/2014/main" id="{32A4AE52-6FC7-4716-BFD4-CB18F0BB4899}"/>
              </a:ext>
            </a:extLst>
          </p:cNvPr>
          <p:cNvSpPr>
            <a:spLocks noGrp="1"/>
          </p:cNvSpPr>
          <p:nvPr>
            <p:ph idx="1"/>
          </p:nvPr>
        </p:nvSpPr>
        <p:spPr>
          <a:xfrm>
            <a:off x="677334" y="2104008"/>
            <a:ext cx="8596668" cy="4252404"/>
          </a:xfrm>
        </p:spPr>
        <p:txBody>
          <a:bodyPr/>
          <a:lstStyle/>
          <a:p>
            <a:r>
              <a:rPr lang="en-US" b="1" dirty="0"/>
              <a:t>   5 - Evaluate the Model</a:t>
            </a:r>
            <a:endParaRPr lang="en-US" dirty="0"/>
          </a:p>
          <a:p>
            <a:pPr fontAlgn="base"/>
            <a:r>
              <a:rPr lang="en-US" dirty="0"/>
              <a:t>Uses some metric or combination of metrics to "measure" objective performance of model</a:t>
            </a:r>
          </a:p>
          <a:p>
            <a:pPr fontAlgn="base"/>
            <a:r>
              <a:rPr lang="en-US" dirty="0"/>
              <a:t>Test the model against previously unseen data</a:t>
            </a:r>
          </a:p>
          <a:p>
            <a:pPr fontAlgn="base"/>
            <a:r>
              <a:rPr lang="en-US" dirty="0"/>
              <a:t>This unseen data is meant to be somewhat representative of model performance in the real world, but still helps tune the model (as opposed to test data, which does not)</a:t>
            </a:r>
          </a:p>
          <a:p>
            <a:pPr fontAlgn="base"/>
            <a:r>
              <a:rPr lang="en-US" dirty="0"/>
              <a:t>Good train/evaluate split 80/20, 70/30, or similar, depending on domain, data availability, dataset particulars, etc. </a:t>
            </a:r>
          </a:p>
          <a:p>
            <a:endParaRPr lang="en-US" dirty="0"/>
          </a:p>
        </p:txBody>
      </p:sp>
    </p:spTree>
    <p:extLst>
      <p:ext uri="{BB962C8B-B14F-4D97-AF65-F5344CB8AC3E}">
        <p14:creationId xmlns:p14="http://schemas.microsoft.com/office/powerpoint/2010/main" val="1471205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483F4-CADF-4A40-A1BC-14E750434EC6}"/>
              </a:ext>
            </a:extLst>
          </p:cNvPr>
          <p:cNvSpPr>
            <a:spLocks noGrp="1"/>
          </p:cNvSpPr>
          <p:nvPr>
            <p:ph type="title"/>
          </p:nvPr>
        </p:nvSpPr>
        <p:spPr>
          <a:xfrm>
            <a:off x="677334" y="609600"/>
            <a:ext cx="8596668" cy="757561"/>
          </a:xfrm>
        </p:spPr>
        <p:txBody>
          <a:bodyPr>
            <a:normAutofit fontScale="90000"/>
          </a:bodyPr>
          <a:lstStyle/>
          <a:p>
            <a:r>
              <a:rPr lang="en-US" dirty="0"/>
              <a:t>Steps involved in machine learning</a:t>
            </a:r>
            <a:br>
              <a:rPr lang="en-US" dirty="0"/>
            </a:br>
            <a:br>
              <a:rPr lang="en-US" dirty="0"/>
            </a:br>
            <a:endParaRPr lang="en-US" dirty="0"/>
          </a:p>
        </p:txBody>
      </p:sp>
      <p:sp>
        <p:nvSpPr>
          <p:cNvPr id="3" name="Content Placeholder 2">
            <a:extLst>
              <a:ext uri="{FF2B5EF4-FFF2-40B4-BE49-F238E27FC236}">
                <a16:creationId xmlns:a16="http://schemas.microsoft.com/office/drawing/2014/main" id="{5303C14D-FE3A-4475-A504-17094D7E9A7C}"/>
              </a:ext>
            </a:extLst>
          </p:cNvPr>
          <p:cNvSpPr>
            <a:spLocks noGrp="1"/>
          </p:cNvSpPr>
          <p:nvPr>
            <p:ph idx="1"/>
          </p:nvPr>
        </p:nvSpPr>
        <p:spPr/>
        <p:txBody>
          <a:bodyPr>
            <a:normAutofit fontScale="92500" lnSpcReduction="20000"/>
          </a:bodyPr>
          <a:lstStyle/>
          <a:p>
            <a:r>
              <a:rPr lang="en-US" b="1" dirty="0"/>
              <a:t>   6 - Parameter Tuning</a:t>
            </a:r>
            <a:endParaRPr lang="en-US" dirty="0"/>
          </a:p>
          <a:p>
            <a:pPr fontAlgn="base"/>
            <a:r>
              <a:rPr lang="en-US" dirty="0"/>
              <a:t>This step refers to </a:t>
            </a:r>
            <a:r>
              <a:rPr lang="en-US" i="1" dirty="0"/>
              <a:t>hyper-parameter</a:t>
            </a:r>
            <a:r>
              <a:rPr lang="en-US" dirty="0"/>
              <a:t> tuning, which is an "art form" as opposed to a science</a:t>
            </a:r>
          </a:p>
          <a:p>
            <a:pPr fontAlgn="base"/>
            <a:r>
              <a:rPr lang="en-US" dirty="0"/>
              <a:t>Tune model parameters for improved performance</a:t>
            </a:r>
          </a:p>
          <a:p>
            <a:pPr fontAlgn="base"/>
            <a:r>
              <a:rPr lang="en-US" dirty="0"/>
              <a:t>Simple model hyper-parameters may include: number of training steps, learning rate, initialization values and distribution, etc.</a:t>
            </a:r>
          </a:p>
          <a:p>
            <a:r>
              <a:rPr lang="en-US" dirty="0"/>
              <a:t> </a:t>
            </a:r>
            <a:br>
              <a:rPr lang="en-US" dirty="0"/>
            </a:br>
            <a:r>
              <a:rPr lang="en-US" dirty="0"/>
              <a:t>  </a:t>
            </a:r>
            <a:r>
              <a:rPr lang="en-US" b="1" dirty="0"/>
              <a:t>7 - Make Predictions</a:t>
            </a:r>
            <a:endParaRPr lang="en-US" dirty="0"/>
          </a:p>
          <a:p>
            <a:pPr fontAlgn="base"/>
            <a:r>
              <a:rPr lang="en-US" dirty="0"/>
              <a:t>Using further (test set) data which have, until this point, been withheld from the model (and for which class labels are known), are used to test the model; a better approximation of how the model will perform in the real world.</a:t>
            </a:r>
          </a:p>
          <a:p>
            <a:br>
              <a:rPr lang="en-US" dirty="0"/>
            </a:br>
            <a:endParaRPr lang="en-US" dirty="0"/>
          </a:p>
        </p:txBody>
      </p:sp>
    </p:spTree>
    <p:extLst>
      <p:ext uri="{BB962C8B-B14F-4D97-AF65-F5344CB8AC3E}">
        <p14:creationId xmlns:p14="http://schemas.microsoft.com/office/powerpoint/2010/main" val="3238872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419D7-BA96-4CA4-9561-4EC2B5DBD934}"/>
              </a:ext>
            </a:extLst>
          </p:cNvPr>
          <p:cNvSpPr>
            <a:spLocks noGrp="1"/>
          </p:cNvSpPr>
          <p:nvPr>
            <p:ph type="title"/>
          </p:nvPr>
        </p:nvSpPr>
        <p:spPr/>
        <p:txBody>
          <a:bodyPr>
            <a:normAutofit fontScale="90000"/>
          </a:bodyPr>
          <a:lstStyle/>
          <a:p>
            <a:r>
              <a:rPr lang="en-US" dirty="0"/>
              <a:t>DATASETS</a:t>
            </a:r>
            <a:br>
              <a:rPr lang="en-US" dirty="0"/>
            </a:br>
            <a:br>
              <a:rPr lang="en-US" dirty="0"/>
            </a:br>
            <a:endParaRPr lang="en-US" dirty="0"/>
          </a:p>
        </p:txBody>
      </p:sp>
      <p:sp>
        <p:nvSpPr>
          <p:cNvPr id="3" name="Content Placeholder 2">
            <a:extLst>
              <a:ext uri="{FF2B5EF4-FFF2-40B4-BE49-F238E27FC236}">
                <a16:creationId xmlns:a16="http://schemas.microsoft.com/office/drawing/2014/main" id="{208B8C4B-E447-4B62-A996-6C0B69D1F211}"/>
              </a:ext>
            </a:extLst>
          </p:cNvPr>
          <p:cNvSpPr>
            <a:spLocks noGrp="1"/>
          </p:cNvSpPr>
          <p:nvPr>
            <p:ph idx="1"/>
          </p:nvPr>
        </p:nvSpPr>
        <p:spPr/>
        <p:txBody>
          <a:bodyPr/>
          <a:lstStyle/>
          <a:p>
            <a:pPr fontAlgn="base"/>
            <a:r>
              <a:rPr lang="en-US" dirty="0"/>
              <a:t>Here we have two datasets. First is train_dataset.csv, test_dataset.csv.</a:t>
            </a:r>
          </a:p>
          <a:p>
            <a:pPr fontAlgn="base"/>
            <a:r>
              <a:rPr lang="en-US" dirty="0"/>
              <a:t>These are datasets of loan approval applications which are featured with annual income, married or not, dependents are there or not, educated or not, credit history present or not, loan amount etc.</a:t>
            </a:r>
          </a:p>
          <a:p>
            <a:pPr fontAlgn="base"/>
            <a:r>
              <a:rPr lang="en-US" dirty="0"/>
              <a:t>The outcome of the dataset is represented by loan status in the train dataset.</a:t>
            </a:r>
          </a:p>
          <a:p>
            <a:pPr fontAlgn="base"/>
            <a:r>
              <a:rPr lang="en-US" dirty="0"/>
              <a:t>This column is absent in test_dataset.csv as we need to assign loan status with the help of training dataset.</a:t>
            </a:r>
          </a:p>
          <a:p>
            <a:br>
              <a:rPr lang="en-US" dirty="0"/>
            </a:br>
            <a:endParaRPr lang="en-US" dirty="0"/>
          </a:p>
        </p:txBody>
      </p:sp>
    </p:spTree>
    <p:extLst>
      <p:ext uri="{BB962C8B-B14F-4D97-AF65-F5344CB8AC3E}">
        <p14:creationId xmlns:p14="http://schemas.microsoft.com/office/powerpoint/2010/main" val="33948218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47</TotalTime>
  <Words>676</Words>
  <Application>Microsoft Office PowerPoint</Application>
  <PresentationFormat>Widescreen</PresentationFormat>
  <Paragraphs>169</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Trebuchet MS</vt:lpstr>
      <vt:lpstr>Wingdings 3</vt:lpstr>
      <vt:lpstr>Facet</vt:lpstr>
      <vt:lpstr>Home Loan Prediction using Machine Learning</vt:lpstr>
      <vt:lpstr>Content  </vt:lpstr>
      <vt:lpstr>INTRODUCTION  </vt:lpstr>
      <vt:lpstr>The Classification problem  </vt:lpstr>
      <vt:lpstr>Steps involved in machine learning  </vt:lpstr>
      <vt:lpstr>Steps involved in machine learning  </vt:lpstr>
      <vt:lpstr>Steps involved in machine learning  </vt:lpstr>
      <vt:lpstr>Steps involved in machine learning  </vt:lpstr>
      <vt:lpstr>DATASETS  </vt:lpstr>
      <vt:lpstr>FEATURES PRESENT IN LOAN PREDICTION  </vt:lpstr>
      <vt:lpstr>Labels  </vt:lpstr>
      <vt:lpstr>Visualizing data using google Colab  </vt:lpstr>
      <vt:lpstr>Visualizing data using google Colab  </vt:lpstr>
      <vt:lpstr>Visualizing data using google Colab  </vt:lpstr>
      <vt:lpstr>Visualizing data using google Colab  </vt:lpstr>
      <vt:lpstr>Visualizing data using google Colab  </vt:lpstr>
      <vt:lpstr>Visualizing data using google Colab  </vt:lpstr>
      <vt:lpstr>Explanation of the Code using Google Colab  </vt:lpstr>
      <vt:lpstr>Loan prediction using Logistic Regression  </vt:lpstr>
      <vt:lpstr>Loan prediction using Logistic Regression  </vt:lpstr>
      <vt:lpstr>Loan prediction using Logistic Regression  </vt:lpstr>
      <vt:lpstr>Loan prediction using Logistic Regression   </vt:lpstr>
      <vt:lpstr>Loan prediction using Logistic Regression  </vt:lpstr>
      <vt:lpstr>Loan prediction using random forest classification    </vt:lpstr>
      <vt:lpstr>Loan prediction using random forest classification  </vt:lpstr>
      <vt:lpstr>Loan prediction using random forest classification  </vt:lpstr>
      <vt:lpstr>Loan Prediction using Decision Tree Classification  </vt:lpstr>
      <vt:lpstr>Loan Prediction using Decision Tree Classification  </vt:lpstr>
      <vt:lpstr>Loan Prediction using Decision Tree Classification  </vt:lpstr>
      <vt:lpstr>Loan prediction models comparison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Loan Prediction using Machine Learning</dc:title>
  <dc:creator>Dell</dc:creator>
  <cp:lastModifiedBy>Dell</cp:lastModifiedBy>
  <cp:revision>6</cp:revision>
  <dcterms:created xsi:type="dcterms:W3CDTF">2022-12-05T19:53:35Z</dcterms:created>
  <dcterms:modified xsi:type="dcterms:W3CDTF">2022-12-05T20:40:47Z</dcterms:modified>
</cp:coreProperties>
</file>