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3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wu1WJz+IbArrC55nVE7ycsTn2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slide" Target="slides/slide18.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5"/>
        <p:cNvGrpSpPr/>
        <p:nvPr/>
      </p:nvGrpSpPr>
      <p:grpSpPr>
        <a:xfrm>
          <a:off x="0" y="0"/>
          <a:ext cx="0" cy="0"/>
          <a:chOff x="0" y="0"/>
          <a:chExt cx="0" cy="0"/>
        </a:xfrm>
      </p:grpSpPr>
      <p:pic>
        <p:nvPicPr>
          <p:cNvPr id="16" name="Google Shape;16;p29"/>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7" name="Google Shape;17;p2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3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8"/>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39"/>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9"/>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4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1" name="Google Shape;91;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4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4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4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3" name="Google Shape;103;p4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p4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4"/>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4"/>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p4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4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4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4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4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4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p4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4" name="Google Shape;134;p4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5" name="Google Shape;135;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8"/>
        <p:cNvGrpSpPr/>
        <p:nvPr/>
      </p:nvGrpSpPr>
      <p:grpSpPr>
        <a:xfrm>
          <a:off x="0" y="0"/>
          <a:ext cx="0" cy="0"/>
          <a:chOff x="0" y="0"/>
          <a:chExt cx="0" cy="0"/>
        </a:xfrm>
      </p:grpSpPr>
      <p:sp>
        <p:nvSpPr>
          <p:cNvPr id="139" name="Google Shape;139;p4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9"/>
          <p:cNvSpPr>
            <a:spLocks noGrp="1"/>
          </p:cNvSpPr>
          <p:nvPr>
            <p:ph type="pic" idx="2"/>
          </p:nvPr>
        </p:nvSpPr>
        <p:spPr>
          <a:xfrm>
            <a:off x="3887788" y="987425"/>
            <a:ext cx="4629150" cy="4873625"/>
          </a:xfrm>
          <a:prstGeom prst="rect">
            <a:avLst/>
          </a:prstGeom>
          <a:noFill/>
          <a:ln>
            <a:noFill/>
          </a:ln>
        </p:spPr>
      </p:sp>
      <p:sp>
        <p:nvSpPr>
          <p:cNvPr id="141" name="Google Shape;141;p4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5"/>
        <p:cNvGrpSpPr/>
        <p:nvPr/>
      </p:nvGrpSpPr>
      <p:grpSpPr>
        <a:xfrm>
          <a:off x="0" y="0"/>
          <a:ext cx="0" cy="0"/>
          <a:chOff x="0" y="0"/>
          <a:chExt cx="0" cy="0"/>
        </a:xfrm>
      </p:grpSpPr>
      <p:sp>
        <p:nvSpPr>
          <p:cNvPr id="146" name="Google Shape;146;p5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5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sp>
        <p:nvSpPr>
          <p:cNvPr id="152" name="Google Shape;152;p5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5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5"/>
        <p:cNvGrpSpPr/>
        <p:nvPr/>
      </p:nvGrpSpPr>
      <p:grpSpPr>
        <a:xfrm>
          <a:off x="0" y="0"/>
          <a:ext cx="0" cy="0"/>
          <a:chOff x="0" y="0"/>
          <a:chExt cx="0" cy="0"/>
        </a:xfrm>
      </p:grpSpPr>
      <p:sp>
        <p:nvSpPr>
          <p:cNvPr id="166" name="Google Shape;166;p53"/>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67" name="Google Shape;167;p53"/>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168" name="Google Shape;168;p5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9" name="Google Shape;169;p5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70"/>
        <p:cNvGrpSpPr/>
        <p:nvPr/>
      </p:nvGrpSpPr>
      <p:grpSpPr>
        <a:xfrm>
          <a:off x="0" y="0"/>
          <a:ext cx="0" cy="0"/>
          <a:chOff x="0" y="0"/>
          <a:chExt cx="0" cy="0"/>
        </a:xfrm>
      </p:grpSpPr>
      <p:sp>
        <p:nvSpPr>
          <p:cNvPr id="171" name="Google Shape;171;p5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72" name="Google Shape;172;p54"/>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73" name="Google Shape;173;p54"/>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4" name="Google Shape;174;p5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75"/>
        <p:cNvGrpSpPr/>
        <p:nvPr/>
      </p:nvGrpSpPr>
      <p:grpSpPr>
        <a:xfrm>
          <a:off x="0" y="0"/>
          <a:ext cx="0" cy="0"/>
          <a:chOff x="0" y="0"/>
          <a:chExt cx="0" cy="0"/>
        </a:xfrm>
      </p:grpSpPr>
      <p:sp>
        <p:nvSpPr>
          <p:cNvPr id="176" name="Google Shape;176;p55"/>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77" name="Google Shape;177;p55"/>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178" name="Google Shape;178;p55"/>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9" name="Google Shape;179;p55"/>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80"/>
        <p:cNvGrpSpPr/>
        <p:nvPr/>
      </p:nvGrpSpPr>
      <p:grpSpPr>
        <a:xfrm>
          <a:off x="0" y="0"/>
          <a:ext cx="0" cy="0"/>
          <a:chOff x="0" y="0"/>
          <a:chExt cx="0" cy="0"/>
        </a:xfrm>
      </p:grpSpPr>
      <p:sp>
        <p:nvSpPr>
          <p:cNvPr id="181" name="Google Shape;181;p5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82" name="Google Shape;182;p56"/>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183" name="Google Shape;183;p56"/>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184" name="Google Shape;184;p56"/>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5" name="Google Shape;185;p5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86"/>
        <p:cNvGrpSpPr/>
        <p:nvPr/>
      </p:nvGrpSpPr>
      <p:grpSpPr>
        <a:xfrm>
          <a:off x="0" y="0"/>
          <a:ext cx="0" cy="0"/>
          <a:chOff x="0" y="0"/>
          <a:chExt cx="0" cy="0"/>
        </a:xfrm>
      </p:grpSpPr>
      <p:sp>
        <p:nvSpPr>
          <p:cNvPr id="187" name="Google Shape;187;p57"/>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88" name="Google Shape;188;p57"/>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89" name="Google Shape;189;p5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190" name="Google Shape;190;p57"/>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91" name="Google Shape;191;p57"/>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192" name="Google Shape;192;p57"/>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93" name="Google Shape;193;p5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94"/>
        <p:cNvGrpSpPr/>
        <p:nvPr/>
      </p:nvGrpSpPr>
      <p:grpSpPr>
        <a:xfrm>
          <a:off x="0" y="0"/>
          <a:ext cx="0" cy="0"/>
          <a:chOff x="0" y="0"/>
          <a:chExt cx="0" cy="0"/>
        </a:xfrm>
      </p:grpSpPr>
      <p:sp>
        <p:nvSpPr>
          <p:cNvPr id="195" name="Google Shape;195;p5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196" name="Google Shape;196;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97" name="Google Shape;197;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98"/>
        <p:cNvGrpSpPr/>
        <p:nvPr/>
      </p:nvGrpSpPr>
      <p:grpSpPr>
        <a:xfrm>
          <a:off x="0" y="0"/>
          <a:ext cx="0" cy="0"/>
          <a:chOff x="0" y="0"/>
          <a:chExt cx="0" cy="0"/>
        </a:xfrm>
      </p:grpSpPr>
      <p:pic>
        <p:nvPicPr>
          <p:cNvPr id="199" name="Google Shape;199;p59"/>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00" name="Google Shape;200;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1"/>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01"/>
        <p:cNvGrpSpPr/>
        <p:nvPr/>
      </p:nvGrpSpPr>
      <p:grpSpPr>
        <a:xfrm>
          <a:off x="0" y="0"/>
          <a:ext cx="0" cy="0"/>
          <a:chOff x="0" y="0"/>
          <a:chExt cx="0" cy="0"/>
        </a:xfrm>
      </p:grpSpPr>
      <p:sp>
        <p:nvSpPr>
          <p:cNvPr id="202" name="Google Shape;202;p60"/>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03" name="Google Shape;203;p60"/>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204" name="Google Shape;204;p60"/>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205" name="Google Shape;205;p60"/>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06" name="Google Shape;206;p60"/>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07"/>
        <p:cNvGrpSpPr/>
        <p:nvPr/>
      </p:nvGrpSpPr>
      <p:grpSpPr>
        <a:xfrm>
          <a:off x="0" y="0"/>
          <a:ext cx="0" cy="0"/>
          <a:chOff x="0" y="0"/>
          <a:chExt cx="0" cy="0"/>
        </a:xfrm>
      </p:grpSpPr>
      <p:sp>
        <p:nvSpPr>
          <p:cNvPr id="208" name="Google Shape;208;p61"/>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09" name="Google Shape;209;p61"/>
          <p:cNvSpPr>
            <a:spLocks noGrp="1"/>
          </p:cNvSpPr>
          <p:nvPr>
            <p:ph type="pic" idx="2"/>
          </p:nvPr>
        </p:nvSpPr>
        <p:spPr>
          <a:xfrm>
            <a:off x="1792288" y="612775"/>
            <a:ext cx="5486400" cy="4114800"/>
          </a:xfrm>
          <a:prstGeom prst="rect">
            <a:avLst/>
          </a:prstGeom>
          <a:noFill/>
          <a:ln>
            <a:noFill/>
          </a:ln>
        </p:spPr>
      </p:sp>
      <p:sp>
        <p:nvSpPr>
          <p:cNvPr id="210" name="Google Shape;210;p61"/>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211" name="Google Shape;211;p61"/>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2" name="Google Shape;21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213"/>
        <p:cNvGrpSpPr/>
        <p:nvPr/>
      </p:nvGrpSpPr>
      <p:grpSpPr>
        <a:xfrm>
          <a:off x="0" y="0"/>
          <a:ext cx="0" cy="0"/>
          <a:chOff x="0" y="0"/>
          <a:chExt cx="0" cy="0"/>
        </a:xfrm>
      </p:grpSpPr>
      <p:sp>
        <p:nvSpPr>
          <p:cNvPr id="214" name="Google Shape;214;p6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15" name="Google Shape;215;p62"/>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16" name="Google Shape;216;p62"/>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7" name="Google Shape;217;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18"/>
        <p:cNvGrpSpPr/>
        <p:nvPr/>
      </p:nvGrpSpPr>
      <p:grpSpPr>
        <a:xfrm>
          <a:off x="0" y="0"/>
          <a:ext cx="0" cy="0"/>
          <a:chOff x="0" y="0"/>
          <a:chExt cx="0" cy="0"/>
        </a:xfrm>
      </p:grpSpPr>
      <p:sp>
        <p:nvSpPr>
          <p:cNvPr id="219" name="Google Shape;219;p63"/>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20" name="Google Shape;220;p63"/>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21" name="Google Shape;221;p63"/>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22" name="Google Shape;222;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223"/>
        <p:cNvGrpSpPr/>
        <p:nvPr/>
      </p:nvGrpSpPr>
      <p:grpSpPr>
        <a:xfrm>
          <a:off x="0" y="0"/>
          <a:ext cx="0" cy="0"/>
          <a:chOff x="0" y="0"/>
          <a:chExt cx="0" cy="0"/>
        </a:xfrm>
      </p:grpSpPr>
      <p:sp>
        <p:nvSpPr>
          <p:cNvPr id="224" name="Google Shape;224;p6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25" name="Google Shape;225;p64"/>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26" name="Google Shape;226;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7"/>
        <p:cNvGrpSpPr/>
        <p:nvPr/>
      </p:nvGrpSpPr>
      <p:grpSpPr>
        <a:xfrm>
          <a:off x="0" y="0"/>
          <a:ext cx="0" cy="0"/>
          <a:chOff x="0" y="0"/>
          <a:chExt cx="0" cy="0"/>
        </a:xfrm>
      </p:grpSpPr>
      <p:sp>
        <p:nvSpPr>
          <p:cNvPr id="228" name="Google Shape;228;p65"/>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29"/>
        <p:cNvGrpSpPr/>
        <p:nvPr/>
      </p:nvGrpSpPr>
      <p:grpSpPr>
        <a:xfrm>
          <a:off x="0" y="0"/>
          <a:ext cx="0" cy="0"/>
          <a:chOff x="0" y="0"/>
          <a:chExt cx="0" cy="0"/>
        </a:xfrm>
      </p:grpSpPr>
      <p:sp>
        <p:nvSpPr>
          <p:cNvPr id="230" name="Google Shape;230;p6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3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2"/>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33"/>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3"/>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33"/>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36"/>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3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7"/>
          <p:cNvSpPr>
            <a:spLocks noGrp="1"/>
          </p:cNvSpPr>
          <p:nvPr>
            <p:ph type="pic" idx="2"/>
          </p:nvPr>
        </p:nvSpPr>
        <p:spPr>
          <a:xfrm>
            <a:off x="3887391" y="987428"/>
            <a:ext cx="4629150" cy="4873625"/>
          </a:xfrm>
          <a:prstGeom prst="rect">
            <a:avLst/>
          </a:prstGeom>
          <a:noFill/>
          <a:ln>
            <a:noFill/>
          </a:ln>
        </p:spPr>
      </p:sp>
      <p:sp>
        <p:nvSpPr>
          <p:cNvPr id="65" name="Google Shape;65;p3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2.jp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3" name="Google Shape;83;p4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86" name="Google Shape;86;p40"/>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87" name="Google Shape;87;p40"/>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159" name="Google Shape;159;p5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160" name="Google Shape;160;p52"/>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161" name="Google Shape;161;p52"/>
          <p:cNvCxnSpPr/>
          <p:nvPr/>
        </p:nvCxnSpPr>
        <p:spPr>
          <a:xfrm>
            <a:off x="469900" y="992188"/>
            <a:ext cx="8504238" cy="0"/>
          </a:xfrm>
          <a:prstGeom prst="straightConnector1">
            <a:avLst/>
          </a:prstGeom>
          <a:noFill/>
          <a:ln>
            <a:noFill/>
          </a:ln>
        </p:spPr>
      </p:cxnSp>
      <p:sp>
        <p:nvSpPr>
          <p:cNvPr id="162" name="Google Shape;162;p52"/>
          <p:cNvSpPr/>
          <p:nvPr/>
        </p:nvSpPr>
        <p:spPr>
          <a:xfrm>
            <a:off x="414339" y="6670419"/>
            <a:ext cx="268287" cy="9233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163" name="Google Shape;163;p52"/>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4" name="Google Shape;164;p52"/>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
          <p:cNvSpPr txBox="1"/>
          <p:nvPr/>
        </p:nvSpPr>
        <p:spPr>
          <a:xfrm>
            <a:off x="-697584" y="308238"/>
            <a:ext cx="11151333" cy="10928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4400" b="1" i="0" u="none" strike="noStrike" cap="none" dirty="0">
                <a:solidFill>
                  <a:schemeClr val="dk1"/>
                </a:solidFill>
                <a:latin typeface="Arial"/>
                <a:ea typeface="Arial"/>
                <a:cs typeface="Arial"/>
                <a:sym typeface="Arial"/>
              </a:rPr>
              <a:t>       </a:t>
            </a:r>
            <a:r>
              <a:rPr lang="en-US" sz="3600" b="1" i="0" u="none" strike="noStrike" cap="none" dirty="0">
                <a:solidFill>
                  <a:schemeClr val="dk1"/>
                </a:solidFill>
                <a:latin typeface="Arial"/>
                <a:ea typeface="Arial"/>
                <a:cs typeface="Arial"/>
                <a:sym typeface="Arial"/>
              </a:rPr>
              <a:t>Forecasting </a:t>
            </a:r>
            <a:r>
              <a:rPr lang="en-US" sz="3600" b="1" i="0" u="none" strike="noStrike" cap="none" dirty="0">
                <a:solidFill>
                  <a:srgbClr val="000000"/>
                </a:solidFill>
                <a:latin typeface="Arial"/>
                <a:ea typeface="Arial"/>
                <a:cs typeface="Arial"/>
                <a:sym typeface="Arial"/>
              </a:rPr>
              <a:t>Internet Traffic Prediction</a:t>
            </a:r>
            <a:endParaRPr sz="3600" b="1" i="0" u="none" strike="noStrike" cap="none" dirty="0">
              <a:solidFill>
                <a:srgbClr val="000000"/>
              </a:solidFill>
              <a:latin typeface="Arial"/>
              <a:ea typeface="Arial"/>
              <a:cs typeface="Arial"/>
              <a:sym typeface="Arial"/>
            </a:endParaRPr>
          </a:p>
        </p:txBody>
      </p:sp>
      <p:pic>
        <p:nvPicPr>
          <p:cNvPr id="236" name="Google Shape;236;p1"/>
          <p:cNvPicPr preferRelativeResize="0"/>
          <p:nvPr/>
        </p:nvPicPr>
        <p:blipFill rotWithShape="1">
          <a:blip r:embed="rId3">
            <a:alphaModFix/>
          </a:blip>
          <a:srcRect/>
          <a:stretch/>
        </p:blipFill>
        <p:spPr>
          <a:xfrm>
            <a:off x="9860225" y="102559"/>
            <a:ext cx="1187051" cy="411359"/>
          </a:xfrm>
          <a:prstGeom prst="rect">
            <a:avLst/>
          </a:prstGeom>
          <a:noFill/>
          <a:ln>
            <a:noFill/>
          </a:ln>
        </p:spPr>
      </p:pic>
      <p:sp>
        <p:nvSpPr>
          <p:cNvPr id="237" name="Google Shape;237;p1"/>
          <p:cNvSpPr txBox="1"/>
          <p:nvPr/>
        </p:nvSpPr>
        <p:spPr>
          <a:xfrm>
            <a:off x="6725265" y="3148451"/>
            <a:ext cx="4322011" cy="23391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2776"/>
                </a:solidFill>
                <a:latin typeface="Verdana"/>
                <a:ea typeface="Verdana"/>
                <a:cs typeface="Verdana"/>
                <a:sym typeface="Verdana"/>
              </a:rPr>
              <a:t>Team no 6</a:t>
            </a:r>
            <a:endParaRPr sz="2400" b="1" i="0" u="none" strike="noStrike" cap="none" dirty="0">
              <a:solidFill>
                <a:srgbClr val="002776"/>
              </a:solidFill>
              <a:latin typeface="Verdana"/>
              <a:ea typeface="Verdana"/>
              <a:cs typeface="Verdana"/>
              <a:sym typeface="Verdana"/>
            </a:endParaRPr>
          </a:p>
          <a:p>
            <a:pPr marL="228600" marR="0" lvl="0" indent="-228600" algn="l" rtl="0">
              <a:lnSpc>
                <a:spcPct val="100000"/>
              </a:lnSpc>
              <a:spcBef>
                <a:spcPts val="0"/>
              </a:spcBef>
              <a:spcAft>
                <a:spcPts val="0"/>
              </a:spcAft>
              <a:buClr>
                <a:srgbClr val="002776"/>
              </a:buClr>
              <a:buSzPts val="1400"/>
              <a:buFont typeface="Arial"/>
              <a:buAutoNum type="arabicPeriod"/>
            </a:pPr>
            <a:r>
              <a:rPr lang="en-US" sz="1400" b="1" i="0" u="none" strike="noStrike" cap="none" dirty="0" err="1">
                <a:solidFill>
                  <a:srgbClr val="002776"/>
                </a:solidFill>
                <a:latin typeface="Verdana"/>
                <a:ea typeface="Verdana"/>
                <a:cs typeface="Verdana"/>
                <a:sym typeface="Verdana"/>
              </a:rPr>
              <a:t>Chaitali</a:t>
            </a:r>
            <a:r>
              <a:rPr lang="en-US" sz="1400" b="1" i="0" u="none" strike="noStrike" cap="none" dirty="0">
                <a:solidFill>
                  <a:srgbClr val="002776"/>
                </a:solidFill>
                <a:latin typeface="Verdana"/>
                <a:ea typeface="Verdana"/>
                <a:cs typeface="Verdana"/>
                <a:sym typeface="Verdana"/>
              </a:rPr>
              <a:t> </a:t>
            </a:r>
            <a:r>
              <a:rPr lang="en-US" sz="1400" b="1" i="0" u="none" strike="noStrike" cap="none" dirty="0" err="1">
                <a:solidFill>
                  <a:srgbClr val="002776"/>
                </a:solidFill>
                <a:latin typeface="Verdana"/>
                <a:ea typeface="Verdana"/>
                <a:cs typeface="Verdana"/>
                <a:sym typeface="Verdana"/>
              </a:rPr>
              <a:t>Shirke</a:t>
            </a:r>
            <a:endParaRPr dirty="0"/>
          </a:p>
          <a:p>
            <a:pPr marL="228600" marR="0" lvl="0" indent="-228600" algn="l" rtl="0">
              <a:lnSpc>
                <a:spcPct val="100000"/>
              </a:lnSpc>
              <a:spcBef>
                <a:spcPts val="0"/>
              </a:spcBef>
              <a:spcAft>
                <a:spcPts val="0"/>
              </a:spcAft>
              <a:buClr>
                <a:srgbClr val="002776"/>
              </a:buClr>
              <a:buSzPts val="1400"/>
              <a:buFont typeface="Arial"/>
              <a:buAutoNum type="arabicPeriod"/>
            </a:pPr>
            <a:r>
              <a:rPr lang="en-US" sz="1400" b="1" i="0" u="none" strike="noStrike" cap="none" dirty="0">
                <a:solidFill>
                  <a:srgbClr val="002776"/>
                </a:solidFill>
                <a:latin typeface="Verdana"/>
                <a:ea typeface="Verdana"/>
                <a:cs typeface="Verdana"/>
                <a:sym typeface="Verdana"/>
              </a:rPr>
              <a:t>Ashwini Shivdas</a:t>
            </a:r>
            <a:endParaRPr sz="1400" b="1" i="0" u="none" strike="noStrike" cap="none" dirty="0">
              <a:solidFill>
                <a:srgbClr val="002776"/>
              </a:solidFill>
              <a:latin typeface="Verdana"/>
              <a:ea typeface="Verdana"/>
              <a:cs typeface="Verdana"/>
              <a:sym typeface="Verdana"/>
            </a:endParaRPr>
          </a:p>
          <a:p>
            <a:pPr marL="228600" marR="0" lvl="0" indent="-228600" algn="l" rtl="0">
              <a:lnSpc>
                <a:spcPct val="100000"/>
              </a:lnSpc>
              <a:spcBef>
                <a:spcPts val="0"/>
              </a:spcBef>
              <a:spcAft>
                <a:spcPts val="0"/>
              </a:spcAft>
              <a:buClr>
                <a:srgbClr val="002776"/>
              </a:buClr>
              <a:buSzPts val="1400"/>
              <a:buFont typeface="Arial"/>
              <a:buAutoNum type="arabicPeriod"/>
            </a:pPr>
            <a:r>
              <a:rPr lang="en-US" sz="1400" b="1" i="0" u="none" strike="noStrike" cap="none" dirty="0">
                <a:solidFill>
                  <a:srgbClr val="002776"/>
                </a:solidFill>
                <a:latin typeface="Verdana"/>
                <a:ea typeface="Verdana"/>
                <a:cs typeface="Verdana"/>
                <a:sym typeface="Verdana"/>
              </a:rPr>
              <a:t>Arundhati </a:t>
            </a:r>
            <a:r>
              <a:rPr lang="en-US" sz="1400" b="1" i="0" u="none" strike="noStrike" cap="none" dirty="0" err="1">
                <a:solidFill>
                  <a:srgbClr val="002776"/>
                </a:solidFill>
                <a:latin typeface="Verdana"/>
                <a:ea typeface="Verdana"/>
                <a:cs typeface="Verdana"/>
                <a:sym typeface="Verdana"/>
              </a:rPr>
              <a:t>Ghanade</a:t>
            </a:r>
            <a:endParaRPr sz="1400" b="1" i="0" u="none" strike="noStrike" cap="none" dirty="0">
              <a:solidFill>
                <a:srgbClr val="002776"/>
              </a:solidFill>
              <a:latin typeface="Verdana"/>
              <a:ea typeface="Verdana"/>
              <a:cs typeface="Verdana"/>
              <a:sym typeface="Verdana"/>
            </a:endParaRPr>
          </a:p>
          <a:p>
            <a:pPr marL="228600" marR="0" lvl="0" indent="-228600" algn="l" rtl="0">
              <a:lnSpc>
                <a:spcPct val="100000"/>
              </a:lnSpc>
              <a:spcBef>
                <a:spcPts val="0"/>
              </a:spcBef>
              <a:spcAft>
                <a:spcPts val="0"/>
              </a:spcAft>
              <a:buClr>
                <a:srgbClr val="002776"/>
              </a:buClr>
              <a:buSzPts val="1400"/>
              <a:buFont typeface="Arial"/>
              <a:buAutoNum type="arabicPeriod"/>
            </a:pPr>
            <a:r>
              <a:rPr lang="en-US" sz="1400" b="1" i="0" u="none" strike="noStrike" cap="none" dirty="0" err="1">
                <a:solidFill>
                  <a:srgbClr val="002776"/>
                </a:solidFill>
                <a:latin typeface="Verdana"/>
                <a:ea typeface="Verdana"/>
                <a:cs typeface="Verdana"/>
                <a:sym typeface="Verdana"/>
              </a:rPr>
              <a:t>Roshani</a:t>
            </a:r>
            <a:r>
              <a:rPr lang="en-US" sz="1400" b="1" i="0" u="none" strike="noStrike" cap="none" dirty="0">
                <a:solidFill>
                  <a:srgbClr val="002776"/>
                </a:solidFill>
                <a:latin typeface="Verdana"/>
                <a:ea typeface="Verdana"/>
                <a:cs typeface="Verdana"/>
                <a:sym typeface="Verdana"/>
              </a:rPr>
              <a:t> TV</a:t>
            </a:r>
            <a:endParaRPr sz="1400" b="1" i="0" u="none" strike="noStrike" cap="none" dirty="0">
              <a:solidFill>
                <a:srgbClr val="002776"/>
              </a:solidFill>
              <a:latin typeface="Verdana"/>
              <a:ea typeface="Verdana"/>
              <a:cs typeface="Verdana"/>
              <a:sym typeface="Verdana"/>
            </a:endParaRPr>
          </a:p>
          <a:p>
            <a:pPr marL="228600" marR="0" lvl="0" indent="-228600" algn="l" rtl="0">
              <a:lnSpc>
                <a:spcPct val="100000"/>
              </a:lnSpc>
              <a:spcBef>
                <a:spcPts val="0"/>
              </a:spcBef>
              <a:spcAft>
                <a:spcPts val="0"/>
              </a:spcAft>
              <a:buClr>
                <a:srgbClr val="002776"/>
              </a:buClr>
              <a:buSzPts val="1400"/>
              <a:buFont typeface="Arial"/>
              <a:buAutoNum type="arabicPeriod"/>
            </a:pPr>
            <a:r>
              <a:rPr lang="en-US" sz="1400" b="1" i="0" u="none" strike="noStrike" cap="none" dirty="0">
                <a:solidFill>
                  <a:srgbClr val="002776"/>
                </a:solidFill>
                <a:latin typeface="Verdana"/>
                <a:ea typeface="Verdana"/>
                <a:cs typeface="Verdana"/>
                <a:sym typeface="Verdana"/>
              </a:rPr>
              <a:t>Shanaz Hossain dewan</a:t>
            </a:r>
            <a:endParaRPr dirty="0"/>
          </a:p>
          <a:p>
            <a:pPr marL="228600" marR="0" lvl="0" indent="-228600" algn="l" rtl="0">
              <a:lnSpc>
                <a:spcPct val="100000"/>
              </a:lnSpc>
              <a:spcBef>
                <a:spcPts val="0"/>
              </a:spcBef>
              <a:spcAft>
                <a:spcPts val="0"/>
              </a:spcAft>
              <a:buClr>
                <a:srgbClr val="002776"/>
              </a:buClr>
              <a:buSzPts val="1400"/>
              <a:buFont typeface="Arial"/>
              <a:buAutoNum type="arabicPeriod"/>
            </a:pPr>
            <a:r>
              <a:rPr lang="en-US" sz="1400" b="1" i="0" u="none" strike="noStrike" cap="none" dirty="0">
                <a:solidFill>
                  <a:srgbClr val="002776"/>
                </a:solidFill>
                <a:latin typeface="Verdana"/>
                <a:ea typeface="Verdana"/>
                <a:cs typeface="Verdana"/>
                <a:sym typeface="Verdana"/>
              </a:rPr>
              <a:t>Krushna </a:t>
            </a:r>
            <a:r>
              <a:rPr lang="en-US" sz="1400" b="1" i="0" u="none" strike="noStrike" cap="none" dirty="0" err="1">
                <a:solidFill>
                  <a:srgbClr val="002776"/>
                </a:solidFill>
                <a:latin typeface="Verdana"/>
                <a:ea typeface="Verdana"/>
                <a:cs typeface="Verdana"/>
                <a:sym typeface="Verdana"/>
              </a:rPr>
              <a:t>Naphade</a:t>
            </a:r>
            <a:endParaRPr sz="1400" b="1" i="0" u="none" strike="noStrike" cap="none" dirty="0">
              <a:solidFill>
                <a:srgbClr val="002776"/>
              </a:solidFill>
              <a:latin typeface="Verdana"/>
              <a:ea typeface="Verdana"/>
              <a:cs typeface="Verdana"/>
              <a:sym typeface="Verdana"/>
            </a:endParaRPr>
          </a:p>
          <a:p>
            <a:pPr marL="228600" marR="0" lvl="0" indent="-228600" algn="l" rtl="0">
              <a:lnSpc>
                <a:spcPct val="100000"/>
              </a:lnSpc>
              <a:spcBef>
                <a:spcPts val="0"/>
              </a:spcBef>
              <a:spcAft>
                <a:spcPts val="0"/>
              </a:spcAft>
              <a:buClr>
                <a:srgbClr val="002776"/>
              </a:buClr>
              <a:buSzPts val="1400"/>
              <a:buFont typeface="Arial"/>
              <a:buAutoNum type="arabicPeriod"/>
            </a:pPr>
            <a:r>
              <a:rPr lang="en-US" sz="1400" b="1" i="0" u="none" strike="noStrike" cap="none" dirty="0">
                <a:solidFill>
                  <a:srgbClr val="002776"/>
                </a:solidFill>
                <a:latin typeface="Verdana"/>
                <a:ea typeface="Verdana"/>
                <a:cs typeface="Verdana"/>
                <a:sym typeface="Verdana"/>
              </a:rPr>
              <a:t>Akash </a:t>
            </a:r>
            <a:r>
              <a:rPr lang="en-US" sz="1400" b="1" i="0" u="none" strike="noStrike" cap="none" dirty="0" err="1">
                <a:solidFill>
                  <a:srgbClr val="002776"/>
                </a:solidFill>
                <a:latin typeface="Verdana"/>
                <a:ea typeface="Verdana"/>
                <a:cs typeface="Verdana"/>
                <a:sym typeface="Verdana"/>
              </a:rPr>
              <a:t>Yallatti</a:t>
            </a:r>
            <a:endParaRPr sz="1400" b="1" i="0" u="none" strike="noStrike" cap="none" dirty="0">
              <a:solidFill>
                <a:srgbClr val="002776"/>
              </a:solidFill>
              <a:latin typeface="Verdana"/>
              <a:ea typeface="Verdana"/>
              <a:cs typeface="Verdana"/>
              <a:sym typeface="Verdana"/>
            </a:endParaRPr>
          </a:p>
          <a:p>
            <a:pPr marL="228600" marR="0" lvl="0" indent="-139700" algn="l" rtl="0">
              <a:lnSpc>
                <a:spcPct val="100000"/>
              </a:lnSpc>
              <a:spcBef>
                <a:spcPts val="0"/>
              </a:spcBef>
              <a:spcAft>
                <a:spcPts val="0"/>
              </a:spcAft>
              <a:buClr>
                <a:srgbClr val="002776"/>
              </a:buClr>
              <a:buSzPts val="1400"/>
              <a:buFont typeface="Arial"/>
              <a:buNone/>
            </a:pPr>
            <a:endParaRPr sz="1400" b="0" i="0" u="none" strike="noStrike" cap="none" dirty="0">
              <a:solidFill>
                <a:srgbClr val="000000"/>
              </a:solidFill>
              <a:latin typeface="Arial"/>
              <a:ea typeface="Arial"/>
              <a:cs typeface="Arial"/>
              <a:sym typeface="Arial"/>
            </a:endParaRPr>
          </a:p>
          <a:p>
            <a:pPr marL="228600" marR="0" lvl="0" indent="-139700" algn="l" rtl="0">
              <a:lnSpc>
                <a:spcPct val="100000"/>
              </a:lnSpc>
              <a:spcBef>
                <a:spcPts val="0"/>
              </a:spcBef>
              <a:spcAft>
                <a:spcPts val="0"/>
              </a:spcAft>
              <a:buClr>
                <a:srgbClr val="002776"/>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8" name="Google Shape;238;p1"/>
          <p:cNvSpPr txBox="1"/>
          <p:nvPr/>
        </p:nvSpPr>
        <p:spPr>
          <a:xfrm>
            <a:off x="-116540" y="3235765"/>
            <a:ext cx="3417138"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rgbClr val="002776"/>
                </a:solidFill>
                <a:latin typeface="Verdana"/>
                <a:ea typeface="Verdana"/>
                <a:cs typeface="Verdana"/>
                <a:sym typeface="Verdana"/>
              </a:rPr>
              <a:t>Mentor - </a:t>
            </a:r>
            <a:r>
              <a:rPr lang="en-US" sz="2000" b="1" i="0" u="none" strike="noStrike" cap="none" dirty="0" err="1">
                <a:solidFill>
                  <a:srgbClr val="002776"/>
                </a:solidFill>
                <a:latin typeface="Verdana"/>
                <a:ea typeface="Verdana"/>
                <a:cs typeface="Verdana"/>
                <a:sym typeface="Verdana"/>
              </a:rPr>
              <a:t>Parth</a:t>
            </a:r>
            <a:r>
              <a:rPr lang="en-US" sz="2000" b="1" i="0" u="none" strike="noStrike" cap="none" dirty="0">
                <a:solidFill>
                  <a:srgbClr val="002776"/>
                </a:solidFill>
                <a:latin typeface="Verdana"/>
                <a:ea typeface="Verdana"/>
                <a:cs typeface="Verdana"/>
                <a:sym typeface="Verdana"/>
              </a:rPr>
              <a:t> Sagar</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1400" b="1" i="0" u="none" strike="noStrike" cap="none" dirty="0">
                <a:solidFill>
                  <a:srgbClr val="002776"/>
                </a:solidFill>
                <a:latin typeface="Verdana"/>
                <a:ea typeface="Verdana"/>
                <a:cs typeface="Verdana"/>
                <a:sym typeface="Verdana"/>
              </a:rPr>
              <a:t>31/03/2022</a:t>
            </a:r>
            <a:endParaRPr sz="10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1" y="0"/>
            <a:ext cx="9143999" cy="7521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55555"/>
              <a:buNone/>
            </a:pPr>
            <a:br>
              <a:rPr lang="en-US" b="1"/>
            </a:br>
            <a:r>
              <a:rPr lang="en-US" sz="3600">
                <a:latin typeface="Times New Roman"/>
                <a:ea typeface="Times New Roman"/>
                <a:cs typeface="Times New Roman"/>
                <a:sym typeface="Times New Roman"/>
              </a:rPr>
              <a:t>2. Eliminating Trend &amp; seasonality : Differencing</a:t>
            </a:r>
            <a:endParaRPr sz="3600"/>
          </a:p>
        </p:txBody>
      </p:sp>
      <p:sp>
        <p:nvSpPr>
          <p:cNvPr id="310" name="Google Shape;310;p10"/>
          <p:cNvSpPr txBox="1">
            <a:spLocks noGrp="1"/>
          </p:cNvSpPr>
          <p:nvPr>
            <p:ph type="body" idx="1"/>
          </p:nvPr>
        </p:nvSpPr>
        <p:spPr>
          <a:xfrm>
            <a:off x="0" y="958646"/>
            <a:ext cx="9144000" cy="5899354"/>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Differencing : </a:t>
            </a:r>
            <a:r>
              <a:rPr lang="en-US" sz="2000">
                <a:latin typeface="Times New Roman"/>
                <a:ea typeface="Times New Roman"/>
                <a:cs typeface="Times New Roman"/>
                <a:sym typeface="Times New Roman"/>
              </a:rPr>
              <a:t>One of the most common methods of dealing with both trend and seasonality is differencing. In this technique, we take the difference of the observation at a particular instant with that at the previous instant. the dataset is a non stationary series.</a:t>
            </a:r>
            <a:endParaRPr/>
          </a:p>
          <a:p>
            <a:pPr marL="0" lvl="0" indent="0" algn="l" rtl="0">
              <a:lnSpc>
                <a:spcPct val="90000"/>
              </a:lnSpc>
              <a:spcBef>
                <a:spcPts val="1000"/>
              </a:spcBef>
              <a:spcAft>
                <a:spcPts val="0"/>
              </a:spcAft>
              <a:buSzPts val="1800"/>
              <a:buNone/>
            </a:pPr>
            <a:r>
              <a:rPr lang="en-US" b="1">
                <a:latin typeface="Times New Roman"/>
                <a:ea typeface="Times New Roman"/>
                <a:cs typeface="Times New Roman"/>
                <a:sym typeface="Times New Roman"/>
              </a:rPr>
              <a:t>1. First order difference:</a:t>
            </a:r>
            <a:endParaRPr>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r>
              <a:rPr lang="en-US" sz="1400"/>
              <a:t>Test Statistic                                    -2.358587</a:t>
            </a:r>
            <a:endParaRPr/>
          </a:p>
          <a:p>
            <a:pPr marL="114300" lvl="0" indent="0" algn="l" rtl="0">
              <a:lnSpc>
                <a:spcPct val="90000"/>
              </a:lnSpc>
              <a:spcBef>
                <a:spcPts val="1000"/>
              </a:spcBef>
              <a:spcAft>
                <a:spcPts val="0"/>
              </a:spcAft>
              <a:buSzPts val="1800"/>
              <a:buNone/>
            </a:pPr>
            <a:r>
              <a:rPr lang="en-US" sz="1400"/>
              <a:t>p-value                                               0.153768</a:t>
            </a:r>
            <a:endParaRPr/>
          </a:p>
          <a:p>
            <a:pPr marL="114300" lvl="0" indent="0" algn="l" rtl="0">
              <a:lnSpc>
                <a:spcPct val="90000"/>
              </a:lnSpc>
              <a:spcBef>
                <a:spcPts val="1000"/>
              </a:spcBef>
              <a:spcAft>
                <a:spcPts val="0"/>
              </a:spcAft>
              <a:buSzPts val="1800"/>
              <a:buNone/>
            </a:pPr>
            <a:r>
              <a:rPr lang="en-US" sz="1400"/>
              <a:t>#Lags Used                                         14.000000</a:t>
            </a:r>
            <a:endParaRPr/>
          </a:p>
          <a:p>
            <a:pPr marL="114300" lvl="0" indent="0" algn="l" rtl="0">
              <a:lnSpc>
                <a:spcPct val="90000"/>
              </a:lnSpc>
              <a:spcBef>
                <a:spcPts val="1000"/>
              </a:spcBef>
              <a:spcAft>
                <a:spcPts val="0"/>
              </a:spcAft>
              <a:buSzPts val="1800"/>
              <a:buNone/>
            </a:pPr>
            <a:r>
              <a:rPr lang="en-US" sz="1400"/>
              <a:t>Number of Observations Used    158.000000</a:t>
            </a:r>
            <a:endParaRPr/>
          </a:p>
          <a:p>
            <a:pPr marL="114300" lvl="0" indent="0" algn="l" rtl="0">
              <a:lnSpc>
                <a:spcPct val="90000"/>
              </a:lnSpc>
              <a:spcBef>
                <a:spcPts val="1000"/>
              </a:spcBef>
              <a:spcAft>
                <a:spcPts val="0"/>
              </a:spcAft>
              <a:buSzPts val="1800"/>
              <a:buNone/>
            </a:pPr>
            <a:r>
              <a:rPr lang="en-US" sz="1400"/>
              <a:t>Critical Value (1%)                           -3.472431</a:t>
            </a:r>
            <a:endParaRPr/>
          </a:p>
          <a:p>
            <a:pPr marL="114300" lvl="0" indent="0" algn="l" rtl="0">
              <a:lnSpc>
                <a:spcPct val="90000"/>
              </a:lnSpc>
              <a:spcBef>
                <a:spcPts val="1000"/>
              </a:spcBef>
              <a:spcAft>
                <a:spcPts val="0"/>
              </a:spcAft>
              <a:buSzPts val="1800"/>
              <a:buNone/>
            </a:pPr>
            <a:r>
              <a:rPr lang="en-US" sz="1400"/>
              <a:t>Critical Value (5%)                            -2.880013</a:t>
            </a:r>
            <a:endParaRPr/>
          </a:p>
          <a:p>
            <a:pPr marL="114300" lvl="0" indent="0" algn="l" rtl="0">
              <a:lnSpc>
                <a:spcPct val="90000"/>
              </a:lnSpc>
              <a:spcBef>
                <a:spcPts val="1000"/>
              </a:spcBef>
              <a:spcAft>
                <a:spcPts val="0"/>
              </a:spcAft>
              <a:buSzPts val="1800"/>
              <a:buNone/>
            </a:pPr>
            <a:r>
              <a:rPr lang="en-US" sz="1400"/>
              <a:t>Critical Value (10%)                             -2.576619</a:t>
            </a:r>
            <a:endParaRPr/>
          </a:p>
          <a:p>
            <a:pPr marL="114300" lvl="0" indent="0" algn="l" rtl="0">
              <a:lnSpc>
                <a:spcPct val="90000"/>
              </a:lnSpc>
              <a:spcBef>
                <a:spcPts val="1000"/>
              </a:spcBef>
              <a:spcAft>
                <a:spcPts val="0"/>
              </a:spcAft>
              <a:buSzPts val="1800"/>
              <a:buNone/>
            </a:pPr>
            <a:r>
              <a:rPr lang="en-US" sz="1400"/>
              <a:t>dtype: float64</a:t>
            </a:r>
            <a:endParaRPr/>
          </a:p>
          <a:p>
            <a:pPr marL="114300" lvl="0" indent="0" algn="l" rtl="0">
              <a:lnSpc>
                <a:spcPct val="90000"/>
              </a:lnSpc>
              <a:spcBef>
                <a:spcPts val="1000"/>
              </a:spcBef>
              <a:spcAft>
                <a:spcPts val="0"/>
              </a:spcAft>
              <a:buSzPts val="1800"/>
              <a:buNone/>
            </a:pPr>
            <a:r>
              <a:rPr lang="en-US" sz="1400"/>
              <a:t>Failed to accept null hypothesis. Data is non-stationary </a:t>
            </a:r>
            <a:endParaRPr/>
          </a:p>
          <a:p>
            <a:pPr marL="114300" lvl="0" indent="0" algn="l" rtl="0">
              <a:lnSpc>
                <a:spcPct val="90000"/>
              </a:lnSpc>
              <a:spcBef>
                <a:spcPts val="1000"/>
              </a:spcBef>
              <a:spcAft>
                <a:spcPts val="0"/>
              </a:spcAft>
              <a:buSzPts val="1800"/>
              <a:buNone/>
            </a:pPr>
            <a:r>
              <a:rPr lang="en-US" sz="1600">
                <a:latin typeface="Times New Roman"/>
                <a:ea typeface="Times New Roman"/>
                <a:cs typeface="Times New Roman"/>
                <a:sym typeface="Times New Roman"/>
              </a:rPr>
              <a:t>The first difference improves the stationarity of the series. Let us use also the seasonal difference to remove the seasonality of the data and see how that impacts stationarity of the data.</a:t>
            </a:r>
            <a:endParaRPr/>
          </a:p>
        </p:txBody>
      </p:sp>
      <p:pic>
        <p:nvPicPr>
          <p:cNvPr id="311" name="Google Shape;311;p10" descr="E:\download (27).png"/>
          <p:cNvPicPr preferRelativeResize="0"/>
          <p:nvPr/>
        </p:nvPicPr>
        <p:blipFill rotWithShape="1">
          <a:blip r:embed="rId3">
            <a:alphaModFix/>
          </a:blip>
          <a:srcRect/>
          <a:stretch/>
        </p:blipFill>
        <p:spPr>
          <a:xfrm>
            <a:off x="4675238" y="2050024"/>
            <a:ext cx="4129549" cy="28611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1"/>
          <p:cNvSpPr txBox="1">
            <a:spLocks noGrp="1"/>
          </p:cNvSpPr>
          <p:nvPr>
            <p:ph type="title"/>
          </p:nvPr>
        </p:nvSpPr>
        <p:spPr>
          <a:xfrm>
            <a:off x="294967" y="589934"/>
            <a:ext cx="9040760" cy="5899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a:t>2. Seasonal first order difference:</a:t>
            </a:r>
            <a:br>
              <a:rPr lang="en-US"/>
            </a:br>
            <a:endParaRPr/>
          </a:p>
        </p:txBody>
      </p:sp>
      <p:sp>
        <p:nvSpPr>
          <p:cNvPr id="317" name="Google Shape;317;p11"/>
          <p:cNvSpPr txBox="1">
            <a:spLocks noGrp="1"/>
          </p:cNvSpPr>
          <p:nvPr>
            <p:ph type="body" idx="1"/>
          </p:nvPr>
        </p:nvSpPr>
        <p:spPr>
          <a:xfrm>
            <a:off x="0" y="929148"/>
            <a:ext cx="9144000" cy="5928852"/>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a:p>
            <a:pPr marL="457200" lvl="0" indent="-228600" algn="l" rtl="0">
              <a:lnSpc>
                <a:spcPct val="90000"/>
              </a:lnSpc>
              <a:spcBef>
                <a:spcPts val="1000"/>
              </a:spcBef>
              <a:spcAft>
                <a:spcPts val="0"/>
              </a:spcAft>
              <a:buClr>
                <a:schemeClr val="dk1"/>
              </a:buClr>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r>
              <a:rPr lang="en-US" sz="1800">
                <a:latin typeface="Times New Roman"/>
                <a:ea typeface="Times New Roman"/>
                <a:cs typeface="Times New Roman"/>
                <a:sym typeface="Times New Roman"/>
              </a:rPr>
              <a:t>Now, if we look the Test Statistic and the p-value, taking the seasonal first order difference has made our the time series dataset stationary. We are considering this seasonal first difference for further analysis because it looks more stationary</a:t>
            </a:r>
            <a:endParaRPr/>
          </a:p>
          <a:p>
            <a:pPr marL="101600" lvl="0" indent="0" algn="l" rtl="0">
              <a:lnSpc>
                <a:spcPct val="90000"/>
              </a:lnSpc>
              <a:spcBef>
                <a:spcPts val="1000"/>
              </a:spcBef>
              <a:spcAft>
                <a:spcPts val="0"/>
              </a:spcAft>
              <a:buSzPts val="1800"/>
              <a:buNone/>
            </a:pPr>
            <a:endParaRPr/>
          </a:p>
        </p:txBody>
      </p:sp>
      <p:pic>
        <p:nvPicPr>
          <p:cNvPr id="318" name="Google Shape;318;p11" descr="E:\download (29).png"/>
          <p:cNvPicPr preferRelativeResize="0"/>
          <p:nvPr/>
        </p:nvPicPr>
        <p:blipFill rotWithShape="1">
          <a:blip r:embed="rId3">
            <a:alphaModFix/>
          </a:blip>
          <a:srcRect/>
          <a:stretch/>
        </p:blipFill>
        <p:spPr>
          <a:xfrm>
            <a:off x="1" y="1056968"/>
            <a:ext cx="4262284" cy="2556387"/>
          </a:xfrm>
          <a:prstGeom prst="rect">
            <a:avLst/>
          </a:prstGeom>
          <a:noFill/>
          <a:ln>
            <a:noFill/>
          </a:ln>
        </p:spPr>
      </p:pic>
      <p:sp>
        <p:nvSpPr>
          <p:cNvPr id="319" name="Google Shape;319;p11"/>
          <p:cNvSpPr/>
          <p:nvPr/>
        </p:nvSpPr>
        <p:spPr>
          <a:xfrm>
            <a:off x="0" y="90100"/>
            <a:ext cx="65" cy="276999"/>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 name="Google Shape;320;p11"/>
          <p:cNvSpPr/>
          <p:nvPr/>
        </p:nvSpPr>
        <p:spPr>
          <a:xfrm>
            <a:off x="4454012" y="2305616"/>
            <a:ext cx="4689988" cy="2246769"/>
          </a:xfrm>
          <a:prstGeom prst="rect">
            <a:avLst/>
          </a:prstGeom>
          <a:noFill/>
          <a:ln>
            <a:noFill/>
          </a:ln>
        </p:spPr>
        <p:txBody>
          <a:bodyPr spcFirstLastPara="1" wrap="square" lIns="91425" tIns="45700" rIns="91425" bIns="45700" anchor="t" anchorCtr="0">
            <a:spAutoFit/>
          </a:bodyPr>
          <a:lstStyle/>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Test Statistic              -6.432838e+00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p-value                      1.680769e-08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#Lags Used                   1.300000e+01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Number of Observations Used  1.570000e+02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Critical Value (1%)         -3.472703e+00</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Critical Value (5%)        -2.880132e+00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Critical Value (10%)        -2.576683e+00</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dtype: float64 </a:t>
            </a:r>
            <a:endParaRPr/>
          </a:p>
          <a:p>
            <a:pPr marL="1016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Failed to reject null hypothesis. Data is stationary</a:t>
            </a:r>
            <a:r>
              <a:rPr lang="en-US" sz="14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2"/>
          <p:cNvSpPr txBox="1">
            <a:spLocks noGrp="1"/>
          </p:cNvSpPr>
          <p:nvPr>
            <p:ph type="title"/>
          </p:nvPr>
        </p:nvSpPr>
        <p:spPr>
          <a:xfrm>
            <a:off x="191729" y="365128"/>
            <a:ext cx="8834284" cy="8147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2800">
                <a:latin typeface="Times New Roman"/>
                <a:ea typeface="Times New Roman"/>
                <a:cs typeface="Times New Roman"/>
                <a:sym typeface="Times New Roman"/>
              </a:rPr>
              <a:t>3. Eliminating Trend &amp; seasonality : Decomposing</a:t>
            </a:r>
            <a:endParaRPr sz="2800"/>
          </a:p>
        </p:txBody>
      </p:sp>
      <p:sp>
        <p:nvSpPr>
          <p:cNvPr id="326" name="Google Shape;326;p12"/>
          <p:cNvSpPr txBox="1">
            <a:spLocks noGrp="1"/>
          </p:cNvSpPr>
          <p:nvPr>
            <p:ph type="body" idx="1"/>
          </p:nvPr>
        </p:nvSpPr>
        <p:spPr>
          <a:xfrm>
            <a:off x="176980" y="1032388"/>
            <a:ext cx="8760543" cy="5412657"/>
          </a:xfrm>
          <a:prstGeom prst="rect">
            <a:avLst/>
          </a:prstGeom>
          <a:noFill/>
          <a:ln>
            <a:noFill/>
          </a:ln>
        </p:spPr>
        <p:txBody>
          <a:bodyPr spcFirstLastPara="1" wrap="square" lIns="91425" tIns="45700" rIns="91425" bIns="45700" anchor="t" anchorCtr="0">
            <a:normAutofit/>
          </a:bodyPr>
          <a:lstStyle/>
          <a:p>
            <a:pPr marL="558800" lvl="0" indent="-457200" algn="l"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In this approach, both trend and seasonality are modeled separately and the remaining part of the series is returned.</a:t>
            </a: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endParaRPr/>
          </a:p>
          <a:p>
            <a:pPr marL="101600" lvl="0" indent="0" algn="l" rtl="0">
              <a:lnSpc>
                <a:spcPct val="90000"/>
              </a:lnSpc>
              <a:spcBef>
                <a:spcPts val="1000"/>
              </a:spcBef>
              <a:spcAft>
                <a:spcPts val="0"/>
              </a:spcAft>
              <a:buSzPts val="1800"/>
              <a:buNone/>
            </a:pPr>
            <a:r>
              <a:rPr lang="en-US" sz="2000">
                <a:latin typeface="Times New Roman"/>
                <a:ea typeface="Times New Roman"/>
                <a:cs typeface="Times New Roman"/>
                <a:sym typeface="Times New Roman"/>
              </a:rPr>
              <a:t>Here we can see that the trend, seasonality are separated out from data and we can model the trend. Let's check stationarity of trend:</a:t>
            </a:r>
            <a:endParaRPr/>
          </a:p>
          <a:p>
            <a:pPr marL="101600" lvl="0" indent="0" algn="l" rtl="0">
              <a:lnSpc>
                <a:spcPct val="90000"/>
              </a:lnSpc>
              <a:spcBef>
                <a:spcPts val="1000"/>
              </a:spcBef>
              <a:spcAft>
                <a:spcPts val="0"/>
              </a:spcAft>
              <a:buSzPts val="1800"/>
              <a:buNone/>
            </a:pPr>
            <a:endParaRPr/>
          </a:p>
        </p:txBody>
      </p:sp>
      <p:pic>
        <p:nvPicPr>
          <p:cNvPr id="327" name="Google Shape;327;p12" descr="E:\download (30).png"/>
          <p:cNvPicPr preferRelativeResize="0"/>
          <p:nvPr/>
        </p:nvPicPr>
        <p:blipFill rotWithShape="1">
          <a:blip r:embed="rId3">
            <a:alphaModFix/>
          </a:blip>
          <a:srcRect/>
          <a:stretch/>
        </p:blipFill>
        <p:spPr>
          <a:xfrm>
            <a:off x="486696" y="1784556"/>
            <a:ext cx="7801897" cy="34224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3"/>
          <p:cNvSpPr txBox="1">
            <a:spLocks noGrp="1"/>
          </p:cNvSpPr>
          <p:nvPr>
            <p:ph type="title"/>
          </p:nvPr>
        </p:nvSpPr>
        <p:spPr>
          <a:xfrm>
            <a:off x="0" y="176982"/>
            <a:ext cx="8913813" cy="8701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200"/>
              <a:t>Data remains Non-stationary</a:t>
            </a:r>
            <a:br>
              <a:rPr lang="en-US" sz="3200"/>
            </a:br>
            <a:endParaRPr sz="3200"/>
          </a:p>
        </p:txBody>
      </p:sp>
      <p:sp>
        <p:nvSpPr>
          <p:cNvPr id="333" name="Google Shape;333;p13"/>
          <p:cNvSpPr txBox="1">
            <a:spLocks noGrp="1"/>
          </p:cNvSpPr>
          <p:nvPr>
            <p:ph type="body" idx="1"/>
          </p:nvPr>
        </p:nvSpPr>
        <p:spPr>
          <a:xfrm>
            <a:off x="103239" y="870156"/>
            <a:ext cx="8834284" cy="5161934"/>
          </a:xfrm>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1000"/>
              </a:spcBef>
              <a:spcAft>
                <a:spcPts val="0"/>
              </a:spcAft>
              <a:buSzPts val="1800"/>
              <a:buNone/>
            </a:pPr>
            <a:r>
              <a:rPr lang="en-US" sz="2000"/>
              <a:t>Data remains Non-stationary</a:t>
            </a:r>
            <a:endParaRPr sz="2000"/>
          </a:p>
        </p:txBody>
      </p:sp>
      <p:pic>
        <p:nvPicPr>
          <p:cNvPr id="334" name="Google Shape;334;p13" descr="E:\download (31).png"/>
          <p:cNvPicPr preferRelativeResize="0"/>
          <p:nvPr/>
        </p:nvPicPr>
        <p:blipFill rotWithShape="1">
          <a:blip r:embed="rId3">
            <a:alphaModFix/>
          </a:blip>
          <a:srcRect/>
          <a:stretch/>
        </p:blipFill>
        <p:spPr>
          <a:xfrm>
            <a:off x="0" y="1720644"/>
            <a:ext cx="5016500" cy="3505200"/>
          </a:xfrm>
          <a:prstGeom prst="rect">
            <a:avLst/>
          </a:prstGeom>
          <a:noFill/>
          <a:ln>
            <a:noFill/>
          </a:ln>
        </p:spPr>
      </p:pic>
      <p:sp>
        <p:nvSpPr>
          <p:cNvPr id="335" name="Google Shape;335;p13"/>
          <p:cNvSpPr/>
          <p:nvPr/>
        </p:nvSpPr>
        <p:spPr>
          <a:xfrm>
            <a:off x="0" y="90100"/>
            <a:ext cx="65" cy="276999"/>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 name="Google Shape;336;p13"/>
          <p:cNvSpPr/>
          <p:nvPr/>
        </p:nvSpPr>
        <p:spPr>
          <a:xfrm>
            <a:off x="5016500" y="2628781"/>
            <a:ext cx="4009512"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Test Statistic -2.358587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p-value 0.153768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#Lags Used 14.000000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Number of Observations Used 158.000000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Critical Value (1%) -3.472431 Critical Value (5%) -2.880013 Critical Value (10%) -2.576619 dtype: float64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Failed to accept null hypothesis. Data is non-stationary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4"/>
          <p:cNvSpPr txBox="1">
            <a:spLocks noGrp="1"/>
          </p:cNvSpPr>
          <p:nvPr>
            <p:ph type="title"/>
          </p:nvPr>
        </p:nvSpPr>
        <p:spPr>
          <a:xfrm>
            <a:off x="628649" y="365127"/>
            <a:ext cx="757699" cy="5640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endParaRPr sz="1200"/>
          </a:p>
        </p:txBody>
      </p:sp>
      <p:sp>
        <p:nvSpPr>
          <p:cNvPr id="342" name="Google Shape;342;p14"/>
          <p:cNvSpPr txBox="1">
            <a:spLocks noGrp="1"/>
          </p:cNvSpPr>
          <p:nvPr>
            <p:ph type="body" idx="1"/>
          </p:nvPr>
        </p:nvSpPr>
        <p:spPr>
          <a:xfrm>
            <a:off x="628650" y="2462982"/>
            <a:ext cx="7886700" cy="1165121"/>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4400" b="1">
                <a:latin typeface="Rockwell"/>
                <a:ea typeface="Rockwell"/>
                <a:cs typeface="Rockwell"/>
                <a:sym typeface="Rockwell"/>
              </a:rPr>
              <a:t>MODEL BUILDING</a:t>
            </a:r>
            <a:endParaRPr sz="4400" b="1">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5"/>
          <p:cNvSpPr txBox="1">
            <a:spLocks noGrp="1"/>
          </p:cNvSpPr>
          <p:nvPr>
            <p:ph type="title"/>
          </p:nvPr>
        </p:nvSpPr>
        <p:spPr>
          <a:xfrm>
            <a:off x="628650" y="365128"/>
            <a:ext cx="7886700" cy="829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           </a:t>
            </a:r>
            <a:r>
              <a:rPr lang="en-US" sz="3600" b="1">
                <a:latin typeface="Times New Roman"/>
                <a:ea typeface="Times New Roman"/>
                <a:cs typeface="Times New Roman"/>
                <a:sym typeface="Times New Roman"/>
              </a:rPr>
              <a:t>Model Building</a:t>
            </a:r>
            <a:endParaRPr sz="3600" b="1"/>
          </a:p>
        </p:txBody>
      </p:sp>
      <p:sp>
        <p:nvSpPr>
          <p:cNvPr id="348" name="Google Shape;348;p15"/>
          <p:cNvSpPr txBox="1">
            <a:spLocks noGrp="1"/>
          </p:cNvSpPr>
          <p:nvPr>
            <p:ph type="body" idx="1"/>
          </p:nvPr>
        </p:nvSpPr>
        <p:spPr>
          <a:xfrm>
            <a:off x="628650" y="1268361"/>
            <a:ext cx="7886700" cy="4908603"/>
          </a:xfrm>
          <a:prstGeom prst="rect">
            <a:avLst/>
          </a:prstGeom>
          <a:noFill/>
          <a:ln>
            <a:noFill/>
          </a:ln>
        </p:spPr>
        <p:txBody>
          <a:bodyPr spcFirstLastPara="1" wrap="square" lIns="91425" tIns="45700" rIns="91425" bIns="45700" anchor="t" anchorCtr="0">
            <a:normAutofit fontScale="85000" lnSpcReduction="10000"/>
          </a:bodyPr>
          <a:lstStyle/>
          <a:p>
            <a:pPr marL="457200" lvl="0" indent="-342900" algn="just" rtl="0">
              <a:lnSpc>
                <a:spcPct val="90000"/>
              </a:lnSpc>
              <a:spcBef>
                <a:spcPts val="1000"/>
              </a:spcBef>
              <a:spcAft>
                <a:spcPts val="0"/>
              </a:spcAft>
              <a:buSzPct val="75630"/>
              <a:buChar char="•"/>
            </a:pPr>
            <a:r>
              <a:rPr lang="en-US">
                <a:latin typeface="Times New Roman"/>
                <a:ea typeface="Times New Roman"/>
                <a:cs typeface="Times New Roman"/>
                <a:sym typeface="Times New Roman"/>
              </a:rPr>
              <a:t>Model building done both on Stationary and non-stationary data set</a:t>
            </a:r>
            <a:endParaRPr/>
          </a:p>
          <a:p>
            <a:pPr marL="457200" lvl="0" indent="-342900" algn="just" rtl="0">
              <a:lnSpc>
                <a:spcPct val="90000"/>
              </a:lnSpc>
              <a:spcBef>
                <a:spcPts val="1000"/>
              </a:spcBef>
              <a:spcAft>
                <a:spcPts val="0"/>
              </a:spcAft>
              <a:buSzPct val="75630"/>
              <a:buChar char="•"/>
            </a:pPr>
            <a:r>
              <a:rPr lang="en-US">
                <a:latin typeface="Times New Roman"/>
                <a:ea typeface="Times New Roman"/>
                <a:cs typeface="Times New Roman"/>
                <a:sym typeface="Times New Roman"/>
              </a:rPr>
              <a:t>Models used:</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ARIMA(Auto Regressive Integrated Moving Average)</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AR(Auto Regressive)</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MA(Moving Average)</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Auto ARIMA</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Simple Exponential smoothing</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Double Exponential smoothing or Holt’s method</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Triple Exponential smoothing or Holt’s –Winter method</a:t>
            </a:r>
            <a:endParaRPr/>
          </a:p>
          <a:p>
            <a:pPr marL="571500" lvl="0" indent="-571500" algn="just" rtl="0">
              <a:lnSpc>
                <a:spcPct val="90000"/>
              </a:lnSpc>
              <a:spcBef>
                <a:spcPts val="1000"/>
              </a:spcBef>
              <a:spcAft>
                <a:spcPts val="0"/>
              </a:spcAft>
              <a:buSzPct val="75630"/>
              <a:buFont typeface="Arial"/>
              <a:buAutoNum type="romanUcPeriod"/>
            </a:pPr>
            <a:r>
              <a:rPr lang="en-US">
                <a:latin typeface="Times New Roman"/>
                <a:ea typeface="Times New Roman"/>
                <a:cs typeface="Times New Roman"/>
                <a:sym typeface="Times New Roman"/>
              </a:rPr>
              <a:t>Last Sample Technique Method (LSTM) using RNN</a:t>
            </a:r>
            <a:endParaRPr/>
          </a:p>
          <a:p>
            <a:pPr marL="114300" lvl="0" indent="0" algn="l" rtl="0">
              <a:lnSpc>
                <a:spcPct val="90000"/>
              </a:lnSpc>
              <a:spcBef>
                <a:spcPts val="1000"/>
              </a:spcBef>
              <a:spcAft>
                <a:spcPts val="0"/>
              </a:spcAft>
              <a:buSzPct val="7563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6"/>
          <p:cNvSpPr txBox="1">
            <a:spLocks noGrp="1"/>
          </p:cNvSpPr>
          <p:nvPr>
            <p:ph type="title"/>
          </p:nvPr>
        </p:nvSpPr>
        <p:spPr>
          <a:xfrm>
            <a:off x="250723" y="1976284"/>
            <a:ext cx="8598309" cy="15928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          Model Building on Stationary data</a:t>
            </a:r>
            <a:endParaRPr sz="3600"/>
          </a:p>
        </p:txBody>
      </p:sp>
      <p:sp>
        <p:nvSpPr>
          <p:cNvPr id="354" name="Google Shape;354;p16"/>
          <p:cNvSpPr txBox="1">
            <a:spLocks noGrp="1"/>
          </p:cNvSpPr>
          <p:nvPr>
            <p:ph type="body" idx="1"/>
          </p:nvPr>
        </p:nvSpPr>
        <p:spPr>
          <a:xfrm>
            <a:off x="206477" y="4439264"/>
            <a:ext cx="8819536" cy="1929429"/>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000"/>
              <a:t>Now building model on stationary after transforming the original data to stationary data</a:t>
            </a:r>
            <a:r>
              <a:rPr lang="en-US"/>
              <a:t>.</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628650" y="365127"/>
            <a:ext cx="7886700" cy="10064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b="1">
                <a:latin typeface="Times New Roman"/>
                <a:ea typeface="Times New Roman"/>
                <a:cs typeface="Times New Roman"/>
                <a:sym typeface="Times New Roman"/>
              </a:rPr>
              <a:t>Plot the ACF and PACF charts</a:t>
            </a:r>
            <a:endParaRPr sz="3600" b="1"/>
          </a:p>
        </p:txBody>
      </p:sp>
      <p:sp>
        <p:nvSpPr>
          <p:cNvPr id="360" name="Google Shape;360;p17"/>
          <p:cNvSpPr txBox="1">
            <a:spLocks noGrp="1"/>
          </p:cNvSpPr>
          <p:nvPr>
            <p:ph type="body" idx="1"/>
          </p:nvPr>
        </p:nvSpPr>
        <p:spPr>
          <a:xfrm>
            <a:off x="162231" y="1799303"/>
            <a:ext cx="8790039" cy="4377661"/>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just" rtl="0">
              <a:lnSpc>
                <a:spcPct val="90000"/>
              </a:lnSpc>
              <a:spcBef>
                <a:spcPts val="1000"/>
              </a:spcBef>
              <a:spcAft>
                <a:spcPts val="0"/>
              </a:spcAft>
              <a:buSzPct val="82949"/>
              <a:buChar char="•"/>
            </a:pPr>
            <a:r>
              <a:rPr lang="en-US" b="1">
                <a:latin typeface="Times New Roman"/>
                <a:ea typeface="Times New Roman"/>
                <a:cs typeface="Times New Roman"/>
                <a:sym typeface="Times New Roman"/>
              </a:rPr>
              <a:t>Autocorrelation Function (ACF)</a:t>
            </a:r>
            <a:r>
              <a:rPr lang="en-US">
                <a:latin typeface="Times New Roman"/>
                <a:ea typeface="Times New Roman"/>
                <a:cs typeface="Times New Roman"/>
                <a:sym typeface="Times New Roman"/>
              </a:rPr>
              <a:t>: It is a measure of the correlation between the  time series with a lagged version of itself.</a:t>
            </a:r>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ct val="82949"/>
              <a:buChar char="•"/>
            </a:pPr>
            <a:r>
              <a:rPr lang="en-US" b="1">
                <a:latin typeface="Times New Roman"/>
                <a:ea typeface="Times New Roman"/>
                <a:cs typeface="Times New Roman"/>
                <a:sym typeface="Times New Roman"/>
              </a:rPr>
              <a:t>Partial Autocorrelation Function (PACF)</a:t>
            </a:r>
            <a:r>
              <a:rPr lang="en-US">
                <a:latin typeface="Times New Roman"/>
                <a:ea typeface="Times New Roman"/>
                <a:cs typeface="Times New Roman"/>
                <a:sym typeface="Times New Roman"/>
              </a:rPr>
              <a:t>: This measures the correlation between the time series with a lagged version of itself but after eliminating the variations already explained by the intervening comparisons.</a:t>
            </a:r>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SzPct val="82949"/>
              <a:buNone/>
            </a:pPr>
            <a:r>
              <a:rPr lang="en-US">
                <a:latin typeface="Times New Roman"/>
                <a:ea typeface="Times New Roman"/>
                <a:cs typeface="Times New Roman"/>
                <a:sym typeface="Times New Roman"/>
              </a:rPr>
              <a:t>In the next step we will be determining the tuning parameters (p and q) of the model by looking at the autocorrelation and partial autocorrelation plots. The plot below provides a brief guide on how to read the autocorrelation and partial autocorrelation graphs in order to select the parameters.</a:t>
            </a:r>
            <a:endParaRPr/>
          </a:p>
          <a:p>
            <a:pPr marL="457200" lvl="0" indent="-228600" algn="l" rtl="0">
              <a:lnSpc>
                <a:spcPct val="90000"/>
              </a:lnSpc>
              <a:spcBef>
                <a:spcPts val="1000"/>
              </a:spcBef>
              <a:spcAft>
                <a:spcPts val="0"/>
              </a:spcAft>
              <a:buClr>
                <a:schemeClr val="dk1"/>
              </a:buClr>
              <a:buSzPct val="82949"/>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8"/>
          <p:cNvSpPr txBox="1">
            <a:spLocks noGrp="1"/>
          </p:cNvSpPr>
          <p:nvPr>
            <p:ph type="title"/>
          </p:nvPr>
        </p:nvSpPr>
        <p:spPr>
          <a:xfrm>
            <a:off x="628650" y="365128"/>
            <a:ext cx="1067415" cy="2690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endParaRPr sz="800"/>
          </a:p>
        </p:txBody>
      </p:sp>
      <p:sp>
        <p:nvSpPr>
          <p:cNvPr id="366" name="Google Shape;366;p18"/>
          <p:cNvSpPr txBox="1">
            <a:spLocks noGrp="1"/>
          </p:cNvSpPr>
          <p:nvPr>
            <p:ph type="body" idx="1"/>
          </p:nvPr>
        </p:nvSpPr>
        <p:spPr>
          <a:xfrm>
            <a:off x="280219" y="825911"/>
            <a:ext cx="8701549" cy="5351054"/>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p – The lag value where the PACF chart crosses the upper confidence interval for the first time. If you notice closely, in this case p=2.</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q – The lag value where the ACF chart crosses the upper confidence interval for the first time. If you notice closely, in this case q=2.</a:t>
            </a:r>
            <a:endParaRPr/>
          </a:p>
          <a:p>
            <a:pPr marL="0" lvl="0" indent="0" algn="l" rtl="0">
              <a:lnSpc>
                <a:spcPct val="90000"/>
              </a:lnSpc>
              <a:spcBef>
                <a:spcPts val="1000"/>
              </a:spcBef>
              <a:spcAft>
                <a:spcPts val="0"/>
              </a:spcAft>
              <a:buSzPts val="1800"/>
              <a:buNone/>
            </a:pPr>
            <a:endParaRPr>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a:p>
        </p:txBody>
      </p:sp>
      <p:pic>
        <p:nvPicPr>
          <p:cNvPr id="367" name="Google Shape;367;p18" descr="E:\download (32).png"/>
          <p:cNvPicPr preferRelativeResize="0"/>
          <p:nvPr/>
        </p:nvPicPr>
        <p:blipFill rotWithShape="1">
          <a:blip r:embed="rId3">
            <a:alphaModFix/>
          </a:blip>
          <a:srcRect/>
          <a:stretch/>
        </p:blipFill>
        <p:spPr>
          <a:xfrm>
            <a:off x="398206" y="2551471"/>
            <a:ext cx="8465575" cy="36281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9"/>
          <p:cNvSpPr txBox="1">
            <a:spLocks noGrp="1"/>
          </p:cNvSpPr>
          <p:nvPr>
            <p:ph type="title"/>
          </p:nvPr>
        </p:nvSpPr>
        <p:spPr>
          <a:xfrm>
            <a:off x="628650" y="365128"/>
            <a:ext cx="7886700" cy="8884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DATA PARTITIONING</a:t>
            </a:r>
            <a:endParaRPr sz="3600"/>
          </a:p>
        </p:txBody>
      </p:sp>
      <p:sp>
        <p:nvSpPr>
          <p:cNvPr id="373" name="Google Shape;373;p19"/>
          <p:cNvSpPr txBox="1">
            <a:spLocks noGrp="1"/>
          </p:cNvSpPr>
          <p:nvPr>
            <p:ph type="body" idx="1"/>
          </p:nvPr>
        </p:nvSpPr>
        <p:spPr>
          <a:xfrm>
            <a:off x="309715" y="1548582"/>
            <a:ext cx="8554065" cy="3510116"/>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Using Seasonal first order difference for building model for stationary data because it shows more stationarity. </a:t>
            </a:r>
            <a:endParaRPr/>
          </a:p>
          <a:p>
            <a:pPr marL="457200" lvl="0" indent="-342900" algn="l" rtl="0">
              <a:lnSpc>
                <a:spcPct val="90000"/>
              </a:lnSpc>
              <a:spcBef>
                <a:spcPts val="1000"/>
              </a:spcBef>
              <a:spcAft>
                <a:spcPts val="0"/>
              </a:spcAft>
              <a:buClr>
                <a:schemeClr val="dk1"/>
              </a:buClr>
              <a:buSzPts val="1800"/>
              <a:buChar char="•"/>
            </a:pPr>
            <a:r>
              <a:rPr lang="en-US" sz="2400"/>
              <a:t>Training Data = Fit the model only to training period</a:t>
            </a:r>
            <a:endParaRPr/>
          </a:p>
          <a:p>
            <a:pPr marL="457200" lvl="0" indent="-342900" algn="l" rtl="0">
              <a:lnSpc>
                <a:spcPct val="90000"/>
              </a:lnSpc>
              <a:spcBef>
                <a:spcPts val="1000"/>
              </a:spcBef>
              <a:spcAft>
                <a:spcPts val="0"/>
              </a:spcAft>
              <a:buClr>
                <a:schemeClr val="dk1"/>
              </a:buClr>
              <a:buSzPts val="1800"/>
              <a:buChar char="•"/>
            </a:pPr>
            <a:r>
              <a:rPr lang="en-US" sz="2400"/>
              <a:t>Validating Data = Assess the model performance on validation</a:t>
            </a:r>
            <a:endParaRPr/>
          </a:p>
          <a:p>
            <a:pPr marL="457200" lvl="0" indent="-342900" algn="l" rtl="0">
              <a:lnSpc>
                <a:spcPct val="90000"/>
              </a:lnSpc>
              <a:spcBef>
                <a:spcPts val="1000"/>
              </a:spcBef>
              <a:spcAft>
                <a:spcPts val="0"/>
              </a:spcAft>
              <a:buClr>
                <a:schemeClr val="dk1"/>
              </a:buClr>
              <a:buSzPts val="1800"/>
              <a:buChar char="•"/>
            </a:pPr>
            <a:r>
              <a:rPr lang="en-US" sz="2400"/>
              <a:t>Deploy model by training on whole dataset</a:t>
            </a:r>
            <a:endParaRPr/>
          </a:p>
          <a:p>
            <a:pPr marL="457200" lvl="0" indent="-342900" algn="l" rtl="0">
              <a:lnSpc>
                <a:spcPct val="90000"/>
              </a:lnSpc>
              <a:spcBef>
                <a:spcPts val="1000"/>
              </a:spcBef>
              <a:spcAft>
                <a:spcPts val="0"/>
              </a:spcAft>
              <a:buClr>
                <a:schemeClr val="dk1"/>
              </a:buClr>
              <a:buSzPts val="1800"/>
              <a:buChar char="•"/>
            </a:pPr>
            <a:r>
              <a:rPr lang="en-US" sz="2400"/>
              <a:t>No random partition That’s because the order sequence of the time series should be intact in order to use it for forecasting.</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txBox="1"/>
          <p:nvPr/>
        </p:nvSpPr>
        <p:spPr>
          <a:xfrm>
            <a:off x="0" y="112649"/>
            <a:ext cx="7462684"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                   </a:t>
            </a:r>
            <a:r>
              <a:rPr lang="en-US" sz="4000" b="1" i="0" u="none" strike="noStrike" cap="none">
                <a:solidFill>
                  <a:srgbClr val="000000"/>
                </a:solidFill>
                <a:latin typeface="Times New Roman"/>
                <a:ea typeface="Times New Roman"/>
                <a:cs typeface="Times New Roman"/>
                <a:sym typeface="Times New Roman"/>
              </a:rPr>
              <a:t>BUSINESS OBJECTIVE</a:t>
            </a:r>
            <a:endParaRPr sz="4000" b="1" i="0" u="none" strike="noStrike" cap="none">
              <a:solidFill>
                <a:srgbClr val="000000"/>
              </a:solidFill>
              <a:latin typeface="Arial"/>
              <a:ea typeface="Arial"/>
              <a:cs typeface="Arial"/>
              <a:sym typeface="Arial"/>
            </a:endParaRPr>
          </a:p>
        </p:txBody>
      </p:sp>
      <p:sp>
        <p:nvSpPr>
          <p:cNvPr id="244" name="Google Shape;244;p2"/>
          <p:cNvSpPr txBox="1"/>
          <p:nvPr/>
        </p:nvSpPr>
        <p:spPr>
          <a:xfrm>
            <a:off x="267366" y="1548581"/>
            <a:ext cx="8647194" cy="224672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Char char="•"/>
            </a:pPr>
            <a:r>
              <a:rPr lang="en-US" sz="2800" b="0" i="0" u="none" strike="noStrike" cap="none">
                <a:solidFill>
                  <a:srgbClr val="000000"/>
                </a:solidFill>
                <a:latin typeface="Arial"/>
                <a:ea typeface="Arial"/>
                <a:cs typeface="Arial"/>
                <a:sym typeface="Arial"/>
              </a:rPr>
              <a:t>In this project we will forecast the Internet traffic using time-series models as ARIMA and Holt-Winters. This project involves comparing the performance of the time-series prediction models designed different approaches. </a:t>
            </a:r>
            <a:endParaRPr/>
          </a:p>
        </p:txBody>
      </p:sp>
      <p:pic>
        <p:nvPicPr>
          <p:cNvPr id="245" name="Google Shape;245;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0"/>
          <p:cNvSpPr txBox="1">
            <a:spLocks noGrp="1"/>
          </p:cNvSpPr>
          <p:nvPr>
            <p:ph type="title"/>
          </p:nvPr>
        </p:nvSpPr>
        <p:spPr>
          <a:xfrm>
            <a:off x="162232" y="365127"/>
            <a:ext cx="874579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Hyper-parameter Tuning using Grid Search</a:t>
            </a:r>
            <a:endParaRPr sz="3600"/>
          </a:p>
        </p:txBody>
      </p:sp>
      <p:sp>
        <p:nvSpPr>
          <p:cNvPr id="379" name="Google Shape;379;p20"/>
          <p:cNvSpPr txBox="1">
            <a:spLocks noGrp="1"/>
          </p:cNvSpPr>
          <p:nvPr>
            <p:ph type="body" idx="1"/>
          </p:nvPr>
        </p:nvSpPr>
        <p:spPr>
          <a:xfrm>
            <a:off x="585627" y="4109663"/>
            <a:ext cx="7715892" cy="1954285"/>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Done Grid search for hyper-parameters to find out optimal order or (p, d ,q) for ARIMA model.</a:t>
            </a:r>
            <a:endParaRPr/>
          </a:p>
          <a:p>
            <a:pPr marL="457200" lvl="0" indent="-342900" algn="l" rtl="0">
              <a:lnSpc>
                <a:spcPct val="90000"/>
              </a:lnSpc>
              <a:spcBef>
                <a:spcPts val="1000"/>
              </a:spcBef>
              <a:spcAft>
                <a:spcPts val="0"/>
              </a:spcAft>
              <a:buClr>
                <a:schemeClr val="dk1"/>
              </a:buClr>
              <a:buSzPts val="1800"/>
              <a:buChar char="•"/>
            </a:pPr>
            <a:r>
              <a:rPr lang="en-US" sz="2400"/>
              <a:t>Best oder found is (0,1,2) with least RMSE.</a:t>
            </a:r>
            <a:endParaRPr/>
          </a:p>
          <a:p>
            <a:pPr marL="114300" lvl="0" indent="0" algn="l" rtl="0">
              <a:lnSpc>
                <a:spcPct val="90000"/>
              </a:lnSpc>
              <a:spcBef>
                <a:spcPts val="1000"/>
              </a:spcBef>
              <a:spcAft>
                <a:spcPts val="0"/>
              </a:spcAft>
              <a:buSzPts val="1800"/>
              <a:buNone/>
            </a:pPr>
            <a:endParaRPr sz="2400"/>
          </a:p>
        </p:txBody>
      </p:sp>
      <p:pic>
        <p:nvPicPr>
          <p:cNvPr id="380" name="Google Shape;380;p20"/>
          <p:cNvPicPr preferRelativeResize="0"/>
          <p:nvPr/>
        </p:nvPicPr>
        <p:blipFill rotWithShape="1">
          <a:blip r:embed="rId3">
            <a:alphaModFix/>
          </a:blip>
          <a:srcRect/>
          <a:stretch/>
        </p:blipFill>
        <p:spPr>
          <a:xfrm>
            <a:off x="1501270" y="5870727"/>
            <a:ext cx="5884606" cy="386442"/>
          </a:xfrm>
          <a:prstGeom prst="rect">
            <a:avLst/>
          </a:prstGeom>
          <a:noFill/>
          <a:ln>
            <a:noFill/>
          </a:ln>
        </p:spPr>
      </p:pic>
      <p:pic>
        <p:nvPicPr>
          <p:cNvPr id="381" name="Google Shape;381;p20"/>
          <p:cNvPicPr preferRelativeResize="0"/>
          <p:nvPr/>
        </p:nvPicPr>
        <p:blipFill rotWithShape="1">
          <a:blip r:embed="rId4">
            <a:alphaModFix/>
          </a:blip>
          <a:srcRect/>
          <a:stretch/>
        </p:blipFill>
        <p:spPr>
          <a:xfrm>
            <a:off x="2551968" y="1690690"/>
            <a:ext cx="3458414" cy="19813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1"/>
          <p:cNvSpPr txBox="1">
            <a:spLocks noGrp="1"/>
          </p:cNvSpPr>
          <p:nvPr>
            <p:ph type="title"/>
          </p:nvPr>
        </p:nvSpPr>
        <p:spPr>
          <a:xfrm>
            <a:off x="1607574" y="365127"/>
            <a:ext cx="6907776" cy="844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a:latin typeface="Times New Roman"/>
                <a:ea typeface="Times New Roman"/>
                <a:cs typeface="Times New Roman"/>
                <a:sym typeface="Times New Roman"/>
              </a:rPr>
              <a:t>1. Model on Stationary Data</a:t>
            </a:r>
            <a:endParaRPr sz="3200"/>
          </a:p>
        </p:txBody>
      </p:sp>
      <p:sp>
        <p:nvSpPr>
          <p:cNvPr id="387" name="Google Shape;387;p21"/>
          <p:cNvSpPr txBox="1">
            <a:spLocks noGrp="1"/>
          </p:cNvSpPr>
          <p:nvPr>
            <p:ph type="body" idx="1"/>
          </p:nvPr>
        </p:nvSpPr>
        <p:spPr>
          <a:xfrm>
            <a:off x="628650" y="1165123"/>
            <a:ext cx="7886700" cy="5011841"/>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400">
                <a:latin typeface="Times New Roman"/>
                <a:ea typeface="Times New Roman"/>
                <a:cs typeface="Times New Roman"/>
                <a:sym typeface="Times New Roman"/>
              </a:rPr>
              <a:t>1.  Auto Regressive Integrated Moving Average (ARIMA)</a:t>
            </a:r>
            <a:endParaRPr/>
          </a:p>
          <a:p>
            <a:pPr marL="114300" lvl="0" indent="0" algn="l" rtl="0">
              <a:lnSpc>
                <a:spcPct val="90000"/>
              </a:lnSpc>
              <a:spcBef>
                <a:spcPts val="1000"/>
              </a:spcBef>
              <a:spcAft>
                <a:spcPts val="0"/>
              </a:spcAft>
              <a:buSzPts val="1800"/>
              <a:buNone/>
            </a:pPr>
            <a:endParaRPr/>
          </a:p>
        </p:txBody>
      </p:sp>
      <p:pic>
        <p:nvPicPr>
          <p:cNvPr id="388" name="Google Shape;388;p21"/>
          <p:cNvPicPr preferRelativeResize="0"/>
          <p:nvPr/>
        </p:nvPicPr>
        <p:blipFill rotWithShape="1">
          <a:blip r:embed="rId3">
            <a:alphaModFix/>
          </a:blip>
          <a:srcRect/>
          <a:stretch/>
        </p:blipFill>
        <p:spPr>
          <a:xfrm>
            <a:off x="604685" y="1695912"/>
            <a:ext cx="3893573" cy="4410075"/>
          </a:xfrm>
          <a:prstGeom prst="rect">
            <a:avLst/>
          </a:prstGeom>
          <a:noFill/>
          <a:ln>
            <a:noFill/>
          </a:ln>
        </p:spPr>
      </p:pic>
      <p:pic>
        <p:nvPicPr>
          <p:cNvPr id="389" name="Google Shape;389;p21"/>
          <p:cNvPicPr preferRelativeResize="0"/>
          <p:nvPr/>
        </p:nvPicPr>
        <p:blipFill rotWithShape="1">
          <a:blip r:embed="rId4">
            <a:alphaModFix/>
          </a:blip>
          <a:srcRect/>
          <a:stretch/>
        </p:blipFill>
        <p:spPr>
          <a:xfrm>
            <a:off x="4498258" y="2005013"/>
            <a:ext cx="4645742" cy="2847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2"/>
          <p:cNvSpPr txBox="1">
            <a:spLocks noGrp="1"/>
          </p:cNvSpPr>
          <p:nvPr>
            <p:ph type="title"/>
          </p:nvPr>
        </p:nvSpPr>
        <p:spPr>
          <a:xfrm>
            <a:off x="324465" y="206477"/>
            <a:ext cx="7506929" cy="8996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endParaRPr sz="1100"/>
          </a:p>
        </p:txBody>
      </p:sp>
      <p:sp>
        <p:nvSpPr>
          <p:cNvPr id="395" name="Google Shape;395;p22"/>
          <p:cNvSpPr txBox="1">
            <a:spLocks noGrp="1"/>
          </p:cNvSpPr>
          <p:nvPr>
            <p:ph type="body" idx="1"/>
          </p:nvPr>
        </p:nvSpPr>
        <p:spPr>
          <a:xfrm>
            <a:off x="162232" y="1825625"/>
            <a:ext cx="8981768" cy="4351339"/>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396" name="Google Shape;396;p22"/>
          <p:cNvPicPr preferRelativeResize="0"/>
          <p:nvPr/>
        </p:nvPicPr>
        <p:blipFill rotWithShape="1">
          <a:blip r:embed="rId3">
            <a:alphaModFix/>
          </a:blip>
          <a:srcRect/>
          <a:stretch/>
        </p:blipFill>
        <p:spPr>
          <a:xfrm>
            <a:off x="0" y="1194620"/>
            <a:ext cx="9144000" cy="3657599"/>
          </a:xfrm>
          <a:prstGeom prst="rect">
            <a:avLst/>
          </a:prstGeom>
          <a:noFill/>
          <a:ln>
            <a:noFill/>
          </a:ln>
        </p:spPr>
      </p:pic>
      <p:pic>
        <p:nvPicPr>
          <p:cNvPr id="397" name="Google Shape;397;p22"/>
          <p:cNvPicPr preferRelativeResize="0"/>
          <p:nvPr/>
        </p:nvPicPr>
        <p:blipFill rotWithShape="1">
          <a:blip r:embed="rId4">
            <a:alphaModFix/>
          </a:blip>
          <a:srcRect/>
          <a:stretch/>
        </p:blipFill>
        <p:spPr>
          <a:xfrm>
            <a:off x="693174" y="5096029"/>
            <a:ext cx="3524865" cy="942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3"/>
          <p:cNvSpPr txBox="1">
            <a:spLocks noGrp="1"/>
          </p:cNvSpPr>
          <p:nvPr>
            <p:ph type="title"/>
          </p:nvPr>
        </p:nvSpPr>
        <p:spPr>
          <a:xfrm>
            <a:off x="221226" y="365127"/>
            <a:ext cx="8294124" cy="9327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a:latin typeface="Times New Roman"/>
                <a:ea typeface="Times New Roman"/>
                <a:cs typeface="Times New Roman"/>
                <a:sym typeface="Times New Roman"/>
              </a:rPr>
              <a:t>Moving Average (MA) Model</a:t>
            </a:r>
            <a:endParaRPr sz="3200"/>
          </a:p>
        </p:txBody>
      </p:sp>
      <p:sp>
        <p:nvSpPr>
          <p:cNvPr id="403" name="Google Shape;403;p23"/>
          <p:cNvSpPr txBox="1">
            <a:spLocks noGrp="1"/>
          </p:cNvSpPr>
          <p:nvPr>
            <p:ph type="body" idx="1"/>
          </p:nvPr>
        </p:nvSpPr>
        <p:spPr>
          <a:xfrm>
            <a:off x="176981" y="1297857"/>
            <a:ext cx="8967019" cy="487910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sz="800"/>
          </a:p>
        </p:txBody>
      </p:sp>
      <p:pic>
        <p:nvPicPr>
          <p:cNvPr id="404" name="Google Shape;404;p23"/>
          <p:cNvPicPr preferRelativeResize="0"/>
          <p:nvPr/>
        </p:nvPicPr>
        <p:blipFill rotWithShape="1">
          <a:blip r:embed="rId3">
            <a:alphaModFix/>
          </a:blip>
          <a:srcRect/>
          <a:stretch/>
        </p:blipFill>
        <p:spPr>
          <a:xfrm>
            <a:off x="353962" y="1976284"/>
            <a:ext cx="4085303" cy="3996813"/>
          </a:xfrm>
          <a:prstGeom prst="rect">
            <a:avLst/>
          </a:prstGeom>
          <a:noFill/>
          <a:ln>
            <a:noFill/>
          </a:ln>
        </p:spPr>
      </p:pic>
      <p:pic>
        <p:nvPicPr>
          <p:cNvPr id="405" name="Google Shape;405;p23"/>
          <p:cNvPicPr preferRelativeResize="0"/>
          <p:nvPr/>
        </p:nvPicPr>
        <p:blipFill rotWithShape="1">
          <a:blip r:embed="rId4">
            <a:alphaModFix/>
          </a:blip>
          <a:srcRect/>
          <a:stretch/>
        </p:blipFill>
        <p:spPr>
          <a:xfrm>
            <a:off x="4203290" y="1799303"/>
            <a:ext cx="4940709" cy="34658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4"/>
          <p:cNvSpPr txBox="1">
            <a:spLocks noGrp="1"/>
          </p:cNvSpPr>
          <p:nvPr>
            <p:ph type="title"/>
          </p:nvPr>
        </p:nvSpPr>
        <p:spPr>
          <a:xfrm>
            <a:off x="0" y="365127"/>
            <a:ext cx="9144000" cy="5492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endParaRPr sz="800"/>
          </a:p>
        </p:txBody>
      </p:sp>
      <p:sp>
        <p:nvSpPr>
          <p:cNvPr id="411" name="Google Shape;411;p24"/>
          <p:cNvSpPr txBox="1">
            <a:spLocks noGrp="1"/>
          </p:cNvSpPr>
          <p:nvPr>
            <p:ph type="body" idx="1"/>
          </p:nvPr>
        </p:nvSpPr>
        <p:spPr>
          <a:xfrm>
            <a:off x="0" y="1209367"/>
            <a:ext cx="9144000" cy="5545393"/>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sz="800"/>
          </a:p>
        </p:txBody>
      </p:sp>
      <p:pic>
        <p:nvPicPr>
          <p:cNvPr id="412" name="Google Shape;412;p24"/>
          <p:cNvPicPr preferRelativeResize="0"/>
          <p:nvPr/>
        </p:nvPicPr>
        <p:blipFill rotWithShape="1">
          <a:blip r:embed="rId3">
            <a:alphaModFix/>
          </a:blip>
          <a:srcRect/>
          <a:stretch/>
        </p:blipFill>
        <p:spPr>
          <a:xfrm>
            <a:off x="0" y="1061884"/>
            <a:ext cx="8943975" cy="4499180"/>
          </a:xfrm>
          <a:prstGeom prst="rect">
            <a:avLst/>
          </a:prstGeom>
          <a:noFill/>
          <a:ln>
            <a:noFill/>
          </a:ln>
        </p:spPr>
      </p:pic>
      <p:pic>
        <p:nvPicPr>
          <p:cNvPr id="413" name="Google Shape;413;p24"/>
          <p:cNvPicPr preferRelativeResize="0"/>
          <p:nvPr/>
        </p:nvPicPr>
        <p:blipFill rotWithShape="1">
          <a:blip r:embed="rId4">
            <a:alphaModFix/>
          </a:blip>
          <a:srcRect/>
          <a:stretch/>
        </p:blipFill>
        <p:spPr>
          <a:xfrm>
            <a:off x="1445343" y="5397911"/>
            <a:ext cx="3628102" cy="109921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6"/>
          <p:cNvSpPr txBox="1">
            <a:spLocks noGrp="1"/>
          </p:cNvSpPr>
          <p:nvPr>
            <p:ph type="title"/>
          </p:nvPr>
        </p:nvSpPr>
        <p:spPr>
          <a:xfrm>
            <a:off x="628650" y="365128"/>
            <a:ext cx="7886700" cy="8737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a:latin typeface="Times New Roman"/>
                <a:ea typeface="Times New Roman"/>
                <a:cs typeface="Times New Roman"/>
                <a:sym typeface="Times New Roman"/>
              </a:rPr>
              <a:t>Comparing models build on stationary data</a:t>
            </a:r>
            <a:endParaRPr sz="3200"/>
          </a:p>
        </p:txBody>
      </p:sp>
      <p:sp>
        <p:nvSpPr>
          <p:cNvPr id="419" name="Google Shape;419;p26"/>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ARIMA gave least RMSE</a:t>
            </a:r>
            <a:endParaRPr/>
          </a:p>
        </p:txBody>
      </p:sp>
      <p:pic>
        <p:nvPicPr>
          <p:cNvPr id="420" name="Google Shape;420;p26"/>
          <p:cNvPicPr preferRelativeResize="0"/>
          <p:nvPr/>
        </p:nvPicPr>
        <p:blipFill rotWithShape="1">
          <a:blip r:embed="rId3">
            <a:alphaModFix/>
          </a:blip>
          <a:srcRect/>
          <a:stretch/>
        </p:blipFill>
        <p:spPr>
          <a:xfrm>
            <a:off x="870155" y="2979173"/>
            <a:ext cx="7624916" cy="2920182"/>
          </a:xfrm>
          <a:prstGeom prst="rect">
            <a:avLst/>
          </a:prstGeom>
          <a:noFill/>
          <a:ln>
            <a:noFill/>
          </a:ln>
        </p:spPr>
      </p:pic>
      <p:sp>
        <p:nvSpPr>
          <p:cNvPr id="421" name="Google Shape;421;p26"/>
          <p:cNvSpPr/>
          <p:nvPr/>
        </p:nvSpPr>
        <p:spPr>
          <a:xfrm>
            <a:off x="759542" y="3637052"/>
            <a:ext cx="7514303" cy="441788"/>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5"/>
          <p:cNvSpPr txBox="1">
            <a:spLocks noGrp="1"/>
          </p:cNvSpPr>
          <p:nvPr>
            <p:ph type="title"/>
          </p:nvPr>
        </p:nvSpPr>
        <p:spPr>
          <a:xfrm>
            <a:off x="628650" y="365128"/>
            <a:ext cx="7886700" cy="829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latin typeface="Times New Roman"/>
                <a:ea typeface="Times New Roman"/>
                <a:cs typeface="Times New Roman"/>
                <a:sym typeface="Times New Roman"/>
              </a:rPr>
              <a:t>Auto ARIMA Model</a:t>
            </a:r>
            <a:endParaRPr sz="3600"/>
          </a:p>
        </p:txBody>
      </p:sp>
      <p:sp>
        <p:nvSpPr>
          <p:cNvPr id="427" name="Google Shape;427;p25"/>
          <p:cNvSpPr txBox="1">
            <a:spLocks noGrp="1"/>
          </p:cNvSpPr>
          <p:nvPr>
            <p:ph type="body" idx="1"/>
          </p:nvPr>
        </p:nvSpPr>
        <p:spPr>
          <a:xfrm>
            <a:off x="0" y="1224117"/>
            <a:ext cx="9144000" cy="495284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428" name="Google Shape;428;p25"/>
          <p:cNvPicPr preferRelativeResize="0"/>
          <p:nvPr/>
        </p:nvPicPr>
        <p:blipFill rotWithShape="1">
          <a:blip r:embed="rId3">
            <a:alphaModFix/>
          </a:blip>
          <a:srcRect/>
          <a:stretch/>
        </p:blipFill>
        <p:spPr>
          <a:xfrm>
            <a:off x="4999703" y="1356852"/>
            <a:ext cx="4144297" cy="3274142"/>
          </a:xfrm>
          <a:prstGeom prst="rect">
            <a:avLst/>
          </a:prstGeom>
          <a:noFill/>
          <a:ln>
            <a:noFill/>
          </a:ln>
        </p:spPr>
      </p:pic>
      <p:pic>
        <p:nvPicPr>
          <p:cNvPr id="429" name="Google Shape;429;p25"/>
          <p:cNvPicPr preferRelativeResize="0"/>
          <p:nvPr/>
        </p:nvPicPr>
        <p:blipFill rotWithShape="1">
          <a:blip r:embed="rId4">
            <a:alphaModFix/>
          </a:blip>
          <a:srcRect/>
          <a:stretch/>
        </p:blipFill>
        <p:spPr>
          <a:xfrm>
            <a:off x="0" y="1276349"/>
            <a:ext cx="5161935" cy="48737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51" name="Google Shape;251;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Project Architecture / Project Flow</a:t>
            </a:r>
            <a:endParaRPr sz="1400" b="0" i="0" u="none" strike="noStrike" cap="none">
              <a:solidFill>
                <a:srgbClr val="000000"/>
              </a:solidFill>
              <a:latin typeface="Arial"/>
              <a:ea typeface="Arial"/>
              <a:cs typeface="Arial"/>
              <a:sym typeface="Arial"/>
            </a:endParaRPr>
          </a:p>
        </p:txBody>
      </p:sp>
      <p:pic>
        <p:nvPicPr>
          <p:cNvPr id="252" name="Google Shape;252;p3"/>
          <p:cNvPicPr preferRelativeResize="0"/>
          <p:nvPr/>
        </p:nvPicPr>
        <p:blipFill rotWithShape="1">
          <a:blip r:embed="rId4">
            <a:alphaModFix/>
          </a:blip>
          <a:srcRect l="3789" t="5945" r="1405" b="4593"/>
          <a:stretch/>
        </p:blipFill>
        <p:spPr>
          <a:xfrm>
            <a:off x="1837130" y="1037689"/>
            <a:ext cx="5469739" cy="547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58" name="Google Shape;258;p4"/>
          <p:cNvSpPr txBox="1"/>
          <p:nvPr/>
        </p:nvSpPr>
        <p:spPr>
          <a:xfrm>
            <a:off x="370390" y="266218"/>
            <a:ext cx="7225029"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EXPLORATORY DATA ANALYSIS</a:t>
            </a:r>
            <a:endParaRPr sz="3200" b="1" i="0" u="none" strike="noStrike" cap="none">
              <a:solidFill>
                <a:srgbClr val="000000"/>
              </a:solidFill>
              <a:latin typeface="Arial"/>
              <a:ea typeface="Arial"/>
              <a:cs typeface="Arial"/>
              <a:sym typeface="Arial"/>
            </a:endParaRPr>
          </a:p>
        </p:txBody>
      </p:sp>
      <p:sp>
        <p:nvSpPr>
          <p:cNvPr id="259" name="Google Shape;259;p4"/>
          <p:cNvSpPr txBox="1"/>
          <p:nvPr/>
        </p:nvSpPr>
        <p:spPr>
          <a:xfrm>
            <a:off x="191730" y="1376737"/>
            <a:ext cx="6150076" cy="25853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Insights of the dataset:</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 173 rows &amp; 2 columns</a:t>
            </a:r>
            <a:endParaRPr/>
          </a:p>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 No Null values and duplicate values observed</a:t>
            </a:r>
            <a:endParaRPr/>
          </a:p>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 No outliers detected</a:t>
            </a:r>
            <a:endParaRPr/>
          </a:p>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 Data doesn’t look normal</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4" descr="data:image/png;base64,iVBORw0KGgoAAAANSUhEUgAAAWcAAAEHCAYAAAByTIfXAAAAOXRFWHRTb2Z0d2FyZQBNYXRwbG90bGliIHZlcnNpb24zLjQuMywgaHR0cHM6Ly9tYXRwbG90bGliLm9yZy/MnkTPAAAACXBIWXMAAAsTAAALEwEAmpwYAAAOX0lEQVR4nO3db4xc1XnH8e9jryEmJCHYgJwFxUGuqBBp+GOlpAkRIqa1oyhqX0QkIsXqP6QqNQbUVlDUVH1RtWmrtuAobSlNYpeUqIGkRant1rRBjaKm1OZPbIJJNtQIDNiwpCEBt/XaT1/caxjW651de8bzzPr7kVZ798y5Z84zO/757pndM5GZSJJqmTfoCUiSDmc4S1JBhrMkFWQ4S1JBhrMkFTTSi0EWL16cS5cu7cVQknTC2LZt2wuZecZUt/UknJcuXcrWrVt7MZQknTAi4skj3eayhiQVZDhLUkGGsyQVZDhLUkGGsyQVZDhLUkGGsyQVZDhLUkGGsyQVZDhLUkGGsyQVZDhLUkGGsyQVZDhLUkGGsyQVZDhLUkGGsyQVZDhLUkGGsyQV1JP3ENSRrVu3jrGxsZ6OuXv3bgBGR0d7Ou4hy5YtY82aNX0ZW9LMGM59NjY2xsM7HuPAKaf3bMz5r/wAgOf+t/ffvvmvvNjzMSXNnuF8HBw45XT2/fgHezbewp0bAXo65uSxJQ2Wa86SVJDhLEkFGc6SVJDhLEkFGc6SVJDhLEkFGc6SVJDhLEkFGc6SVJDhLEkFGc6SVJDhLEkFGc6SVJDhLEkFGc6SVJDhLEkFGc6SVJDhLEkFGc6SVJDhLEkFGc6SVJDhLEkFGc6SVJDhLEkFGc6SVJDhLEkFGc6SVJDhLEkFGc6SVJDhLEkFGc6SVJDhLEkFGc6SVJDhLEkFGc6SVJDhLEkFGc6SVJDhLEkFGc6SVJDhLEkFGc6SVNDAw3ndunWsW7du0NOQDuNzU4M0MugJjI2NDXoK0pR8bmqQBn7lLEk6nOEsSQUZzpJUkOEsSQUZzpJUkOEsSQUZzpJUkOEsSQUZzpJUkOEsSQUZzpJUkOEsSQUZzpJUkOEsSQUZzpJUkOEsSQUZzpJUkOEsSQUZzpJUkOEsSQUZzpJUkOEsSQUZzpJUkOEsSQUZzpJUkOEsSQUZzpJUkOEsSQUZzpJUkOEsSQUZzpJUkOEsSQUZzpJUkOEsSQUZzpJUkOEsSQUZzpJUkOEsSQUZztIxGh8f57rrrmN8fPx1x7M5T0dW+XHq59wMZ+kYrV+/nu3bt7Nhw4bXHc/mPB1Z5cepn3MznKVjMD4+zubNm8lMNm3axKZNm8hMNm/ePO3VVOd53fqeyCo/Tv2e20hPRzsKu3fvZt++faxdu3bQU+mLsbEx5v1fDnoaMzbvf15ibOyHc/b7MRtjY2MsXLhw2j7r16/n4MGDAOzfv//V9gMHDrBhwwZuuOGGrud163siq/w49XtuR33lHBHXRsTWiNj6/PPP92xC0jC57777mJiYACAzyWz+I56YmGDLli0zOq9b3xNZ5cep33M76ivnzLwduB1g+fLlR31pODo6CsCtt956tEOUtnbtWrY9sWfQ05ixg294M8vOPWvOfj9mYyY/PaxYsYKNGzcyMTFBRABNSI+MjHDllVfO6LxufU9klR+nfs/NNWfpGKxevZp585p/RgsWLGBkpLnemT9/Ptdcc82MzuvW90RW+XHq99wMZ+kYLFq0iJUrVxIRrFq1ilWrVhERrFy5kkWLFs3ovG59T2SVH6d+z23gLwhKw2716tXs2rXr1SunzuPZnKepVX6c+jk3w1k6RosWLeK222579evO49mcp6lVfpz6OTeXNSSpIMNZkgoynCWpIMNZkgoynCWpIMNZkgoynCWpIMNZkgoynCWpIMNZkgoynCWpIMNZkgoynCWpIMNZkgoynCWpIMNZkgoynCWpIMNZkgoynCWpIMNZkgoynCWpIMNZkgoynCWpIMNZkgoynCWpIMNZkgoynCWpIMNZkgoynCWpIMNZkgoynCWpIMNZkgoynCWpIMNZkgoynCWpIMNZkgoynCWpIMNZkgoaGfQEli1bNugpSFPyualBGng4r1mzZtBTkKbkc1OD5LKGJBVkOEtSQYazJBVkOEtSQYazJBVkOEtSQYazJBVkOEtSQYazJBVkOEtSQYazJBVkOEtSQYazJBVkOEtSQYazJBVkOEtSQYazJBVkOEtSQYazJBVkOEtSQYazJBVkOEtSQYazJBVkOEtSQYazJBVkOEtSQYazJBVkOEtSQYazJBVkOEtSQYazJBVkOEtSQYazJBVkOEtSQYazJBVkOEtSQYazJBVkOEtSQYazJBVkOEtSQSODnsCJYP4rL7Jw58YejjcO0NMxXxv7ReCsno8raXYM5z5btmxZz8fcvXsCgNHRfoToWX2Zs6TZMZz7bM2aNYOegqQh5JqzJBVkOEtSQYazJBVkOEtSQYazJBVkOEtSQYazJBVkOEtSQYazJBVkOEtSQYazJBVkOEtSQYazJBVkOEtSQYazJBVkOEtSQYazJBVkOEtSQYazJBVkOEtSQZGZxz5IxPPAk+2Xi4EXjnnQGuZSLTC36plLtcDcqsdaZu7tmXnGVDf0JJxfN2DE1sxc3tNBB2Qu1QJzq565VAvMrXqspTdc1pCkggxnSSqoH+F8ex/GHJS5VAvMrXrmUi0wt+qxlh7o+ZqzJOnYuawhSQUZzpJUUNdwjojPRsTeiNjR0XZ6RGyJiO+2n9/acdvNETEWEY9HxM90tF8SEdvb226LiOh9OV1rOScivhYRj0XEoxGxdsjreUNEPBARj7T1/O4w19POY35EPBQRX50Dtexq5/FwRGwd5noi4rSIuDsidrb/ft4zjLVExHnt9+PQx0sRcX3JWjJz2g/g/cDFwI6Otj8EbmqPbwI+1R6fDzwCnAy8A/geML+97QHgPUAAm4BV3e671x/AEuDi9vhNwHfaOQ9rPQGc2h4vAP4DuHRY62nncSPwt8BXh/m51s5jF7B4UttQ1gOsB365PT4JOG1Ya+moaT7wHPD2irXMtIilvD6cHweWtMdLgMfb45uBmzv6/VM7+SXAzo72jwF/OahvSsc8/gG4ci7UA5wCPAj85LDWA5wN/AtwBa+F81DW0t73Lg4P56GrB3gz8F+0v0AwzLVMmv9PA9+oWsvRrjmflZnPArSfz2zbR4GnOvo93baNtseT2wcmIpYCF9FcbQ5tPe0ywMPAXmBLZg5zPX8G/CZwsKNtWGsBSOCfI2JbRFzbtg1jPecCzwOfa5ec7oiINzKctXT6KHBXe1yull6/IDjVmktO0z4QEXEqcA9wfWa+NF3XKdpK1ZOZBzLzQpqrzndHxAXTdC9bT0R8CNibmdtmesoUbSVq6fDezLwYWAV8IiLeP03fyvWM0Cxt/nlmXgS8TPOj/5FUrgWAiDgJ+DDwpW5dp2g7LrUcbTjviYglAO3nvW3708A5Hf3OBp5p28+eov24i4gFNMH8hcz8cts8tPUckpn/DdwPrGQ463kv8OGI2AV8EbgiIu5kOGsBIDOfaT/vBb4CvJvhrOdp4On2pzKAu2nCehhrOWQV8GBm7mm/LlfL0YbzvcDq9ng1zdrtofaPRsTJEfEO4MeAB9ofE34YEZe2r2he03HOcdPe918Dj2Xmn3TcNKz1nBERp7XHC4EVwE6GsJ7MvDkzz87MpTQ/bv5rZn58GGsBiIg3RsSbDh3TrG/uYAjryczngKci4ry26QPAtxnCWjp8jNeWNKBiLTNYNL8LeBbYT/O/xS8Bi2heuPlu+/n0jv630Lyi+Tgdr14Cy2menN8DPs2kFxeO0wsA76P50eNbwMPtxweHuJ6fAB5q69kBfLJtH8p6OuZyOa+9IDiUtdCs0z7SfjwK3DLk9VwIbG2fa38PvHWIazkFGAfe0tFWrhb/fFuSCvIvBCWpIMNZkgoynCWpIMNZkgoynCWpIMNZkgoynNVXEXGg3Zrx0Wi2Nr0xIqZ93kXE2yLi7vb48mi3D53FfV4eEf8+qW0kIvZExJKI2Hjoj3eOcP4dEXF+e/xbs7lvqVf8PWf1VUT8KDNPbY/PpNkO9BuZ+TszPP9y4Ncz80OzuM95wJPAZZm5q21bCfxGZn7gaOc/w/5B8+/qYNfO0jS8ctZxk80eE9cCvxaNpRHx9Yh4sP34KWh2DIyON3do2+a1G6Gf0fH1WEQsnuJ+DtJsaHNVR/OrO5BFswn+4vZPrP+xvaLfERFXtbffHxHLI+IPgIXtlf8X2ttubPvuiIjrO+b7WER8hmbb1nMi4vNtn+0RcUMvH0edGAxnHVeZ+QTN8+5Mms1lrsxm57argNumOe8gcCdwddu0AngkM184wil30QQyEXEyzZ/p3zOpz0rgmcx8V2ZeAGyedJ83Afsy88LMvDoiLgF+gWbP7EuBX4mIi9ru5wEbstm1bTEwmpkXZOY7gc9N+6BIUzCcNQiHtltcAPxVRGynudI9v8t5n6XZYAbgF5km9DLzP4FT2816VgHfzMzvT+q2HVgREZ+KiMsy8wdd7v99wFcy8+XM/BHwZeCy9rYnM/Ob7fETwLkRsa5dTpluW1ppSoazjquIOBc4QHPVfAOwB3gXzSYyJ013bmY+RbO14xU0V6+butzdF2munjs3Ve8c7zvAJTQh/fsR8clu05/mtpc7xv0+TU33A58A7ugyrnQYw1nHTbte/BfAp7N5JfotwLPtksXP07ynWzd30Cxv/F1mHujS9y7g4zRve3XvFPN5G/BKZt4J/DHNHsWT7Y9mD3CAfwN+NiJOabcB/Tng61OMuxiYl5n3AL99hHGlaY0MegKa8xZG8zZaC4AJ4G+AQ3tpfwa4JyI+AnyNjqvPadxLs5zRdR03M78dEa8A2zJzqrHfCfxRRByk2RL3V6foczvwrYh4sF13/jzNG3sC3JGZD0XzlmedRmne0unQxc/N3eYqTeav0mmoRMRy4E8z87KunaUh5pWzhkZE3ERzdXt1t77SsPPKWUMtIm4BPjKp+UuZ+XuDmI/UK4azJBXkb2tIUkGGsyQVZDhLUkGGsyQV9P9nunZQ0nKOwg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1" name="Google Shape;261;p4" descr="E:\download (20).png"/>
          <p:cNvPicPr preferRelativeResize="0"/>
          <p:nvPr/>
        </p:nvPicPr>
        <p:blipFill rotWithShape="1">
          <a:blip r:embed="rId4">
            <a:alphaModFix/>
          </a:blip>
          <a:srcRect/>
          <a:stretch/>
        </p:blipFill>
        <p:spPr>
          <a:xfrm>
            <a:off x="3775587" y="3208184"/>
            <a:ext cx="5183218" cy="334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understanding</a:t>
            </a:r>
            <a:endParaRPr sz="1400" b="0" i="0" u="none" strike="noStrike" cap="none">
              <a:solidFill>
                <a:srgbClr val="000000"/>
              </a:solidFill>
              <a:latin typeface="Arial"/>
              <a:ea typeface="Arial"/>
              <a:cs typeface="Arial"/>
              <a:sym typeface="Arial"/>
            </a:endParaRPr>
          </a:p>
        </p:txBody>
      </p:sp>
      <p:sp>
        <p:nvSpPr>
          <p:cNvPr id="268" name="Google Shape;268;p5"/>
          <p:cNvSpPr txBox="1"/>
          <p:nvPr/>
        </p:nvSpPr>
        <p:spPr>
          <a:xfrm>
            <a:off x="534256" y="1006640"/>
            <a:ext cx="6441897" cy="147732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Date wise plot for daily visitors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5"/>
          <p:cNvSpPr txBox="1"/>
          <p:nvPr/>
        </p:nvSpPr>
        <p:spPr>
          <a:xfrm>
            <a:off x="251717" y="5851360"/>
            <a:ext cx="8640566"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End of February 2022 and start of March 2022 there is sudden increase in daily visitors.</a:t>
            </a:r>
            <a:endParaRPr/>
          </a:p>
        </p:txBody>
      </p:sp>
      <p:pic>
        <p:nvPicPr>
          <p:cNvPr id="270" name="Google Shape;270;p5" descr="E:\download (21).png"/>
          <p:cNvPicPr preferRelativeResize="0"/>
          <p:nvPr/>
        </p:nvPicPr>
        <p:blipFill rotWithShape="1">
          <a:blip r:embed="rId4">
            <a:alphaModFix/>
          </a:blip>
          <a:srcRect/>
          <a:stretch/>
        </p:blipFill>
        <p:spPr>
          <a:xfrm>
            <a:off x="663677" y="1689100"/>
            <a:ext cx="6327673" cy="347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
          <p:cNvSpPr txBox="1"/>
          <p:nvPr/>
        </p:nvSpPr>
        <p:spPr>
          <a:xfrm>
            <a:off x="294967" y="266218"/>
            <a:ext cx="873104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rgbClr val="000000"/>
                </a:solidFill>
                <a:latin typeface="Times New Roman"/>
                <a:ea typeface="Times New Roman"/>
                <a:cs typeface="Times New Roman"/>
                <a:sym typeface="Times New Roman"/>
              </a:rPr>
              <a:t>Transforming to Normal Distribution</a:t>
            </a:r>
            <a:endParaRPr sz="4000" b="1" i="0" u="none" strike="noStrike" cap="none">
              <a:solidFill>
                <a:srgbClr val="000000"/>
              </a:solidFill>
              <a:latin typeface="Arial"/>
              <a:ea typeface="Arial"/>
              <a:cs typeface="Arial"/>
              <a:sym typeface="Arial"/>
            </a:endParaRPr>
          </a:p>
        </p:txBody>
      </p:sp>
      <p:sp>
        <p:nvSpPr>
          <p:cNvPr id="276" name="Google Shape;276;p6"/>
          <p:cNvSpPr txBox="1"/>
          <p:nvPr/>
        </p:nvSpPr>
        <p:spPr>
          <a:xfrm>
            <a:off x="294968" y="4100052"/>
            <a:ext cx="4365521" cy="169277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transformations data is</a:t>
            </a:r>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  Not normal so we moved ahead </a:t>
            </a:r>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  Without transformation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6"/>
          <p:cNvSpPr/>
          <p:nvPr/>
        </p:nvSpPr>
        <p:spPr>
          <a:xfrm>
            <a:off x="294967" y="1238866"/>
            <a:ext cx="53094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Times New Roman"/>
                <a:ea typeface="Times New Roman"/>
                <a:cs typeface="Times New Roman"/>
                <a:sym typeface="Times New Roman"/>
              </a:rPr>
              <a:t>Transforming techniques used:</a:t>
            </a:r>
            <a:endParaRPr/>
          </a:p>
        </p:txBody>
      </p:sp>
      <p:sp>
        <p:nvSpPr>
          <p:cNvPr id="278" name="Google Shape;278;p6"/>
          <p:cNvSpPr/>
          <p:nvPr/>
        </p:nvSpPr>
        <p:spPr>
          <a:xfrm>
            <a:off x="471948" y="1823641"/>
            <a:ext cx="6386052" cy="193899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logarithmic transformation</a:t>
            </a:r>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 Reciprocal transformation</a:t>
            </a:r>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 Square-root transformation</a:t>
            </a:r>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 Exponential transformation</a:t>
            </a:r>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imes New Roman"/>
                <a:ea typeface="Times New Roman"/>
                <a:cs typeface="Times New Roman"/>
                <a:sym typeface="Times New Roman"/>
              </a:rPr>
              <a:t> Box – cox transformation</a:t>
            </a:r>
            <a:endParaRPr/>
          </a:p>
        </p:txBody>
      </p:sp>
      <p:sp>
        <p:nvSpPr>
          <p:cNvPr id="279" name="Google Shape;279;p6"/>
          <p:cNvSpPr/>
          <p:nvPr/>
        </p:nvSpPr>
        <p:spPr>
          <a:xfrm>
            <a:off x="811161" y="3059665"/>
            <a:ext cx="62238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 </a:t>
            </a:r>
            <a:endParaRPr/>
          </a:p>
        </p:txBody>
      </p:sp>
      <p:pic>
        <p:nvPicPr>
          <p:cNvPr id="280" name="Google Shape;280;p6" descr="E:\download (22).png"/>
          <p:cNvPicPr preferRelativeResize="0"/>
          <p:nvPr/>
        </p:nvPicPr>
        <p:blipFill rotWithShape="1">
          <a:blip r:embed="rId3">
            <a:alphaModFix/>
          </a:blip>
          <a:srcRect/>
          <a:stretch/>
        </p:blipFill>
        <p:spPr>
          <a:xfrm>
            <a:off x="4660489" y="1739684"/>
            <a:ext cx="3968544" cy="2639961"/>
          </a:xfrm>
          <a:prstGeom prst="rect">
            <a:avLst/>
          </a:prstGeom>
          <a:noFill/>
          <a:ln>
            <a:noFill/>
          </a:ln>
        </p:spPr>
      </p:pic>
      <p:pic>
        <p:nvPicPr>
          <p:cNvPr id="281" name="Google Shape;281;p6" descr="E:\download (23).png"/>
          <p:cNvPicPr preferRelativeResize="0"/>
          <p:nvPr/>
        </p:nvPicPr>
        <p:blipFill rotWithShape="1">
          <a:blip r:embed="rId4">
            <a:alphaModFix/>
          </a:blip>
          <a:srcRect/>
          <a:stretch/>
        </p:blipFill>
        <p:spPr>
          <a:xfrm>
            <a:off x="4660488" y="4586748"/>
            <a:ext cx="4173796" cy="17698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6134581"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Times New Roman"/>
                <a:ea typeface="Times New Roman"/>
                <a:cs typeface="Times New Roman"/>
                <a:sym typeface="Times New Roman"/>
              </a:rPr>
              <a:t>Stationarity Check</a:t>
            </a:r>
            <a:endParaRPr sz="3600" b="1" i="0" u="none" strike="noStrike" cap="none">
              <a:solidFill>
                <a:srgbClr val="000000"/>
              </a:solidFill>
              <a:latin typeface="Arial"/>
              <a:ea typeface="Arial"/>
              <a:cs typeface="Arial"/>
              <a:sym typeface="Arial"/>
            </a:endParaRPr>
          </a:p>
        </p:txBody>
      </p:sp>
      <p:sp>
        <p:nvSpPr>
          <p:cNvPr id="288" name="Google Shape;288;p7"/>
          <p:cNvSpPr/>
          <p:nvPr/>
        </p:nvSpPr>
        <p:spPr>
          <a:xfrm>
            <a:off x="250723" y="1401097"/>
            <a:ext cx="8708082" cy="22467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Test stationary using Augmented Dickey Fuller’s Test.</a:t>
            </a:r>
            <a:endParaRPr/>
          </a:p>
          <a:p>
            <a:pPr marL="0" marR="0" lvl="0" indent="0" algn="l" rtl="0">
              <a:lnSpc>
                <a:spcPct val="100000"/>
              </a:lnSpc>
              <a:spcBef>
                <a:spcPts val="0"/>
              </a:spcBef>
              <a:spcAft>
                <a:spcPts val="0"/>
              </a:spcAft>
              <a:buNone/>
            </a:pPr>
            <a:endParaRPr sz="2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Visitors mean and the variation in standard deviation (black line) clearly vary with time. This shows that the series has a trend. So, it is not a stationary. Also, the Test Statistic is greater than the critical values with 90%, 95% and 99% confidence levels. Hence, no evidence to accept the null hypothesis. Therefore the series is nonstationary</a:t>
            </a:r>
            <a:endParaRPr sz="2000" b="0" i="0" u="none" strike="noStrike" cap="none">
              <a:solidFill>
                <a:srgbClr val="000000"/>
              </a:solidFill>
              <a:latin typeface="Arial"/>
              <a:ea typeface="Arial"/>
              <a:cs typeface="Arial"/>
              <a:sym typeface="Arial"/>
            </a:endParaRPr>
          </a:p>
        </p:txBody>
      </p:sp>
      <p:pic>
        <p:nvPicPr>
          <p:cNvPr id="289" name="Google Shape;289;p7" descr="E:\download (24).png"/>
          <p:cNvPicPr preferRelativeResize="0"/>
          <p:nvPr/>
        </p:nvPicPr>
        <p:blipFill rotWithShape="1">
          <a:blip r:embed="rId4">
            <a:alphaModFix/>
          </a:blip>
          <a:srcRect/>
          <a:stretch/>
        </p:blipFill>
        <p:spPr>
          <a:xfrm>
            <a:off x="119667" y="3647866"/>
            <a:ext cx="4485097" cy="2684207"/>
          </a:xfrm>
          <a:prstGeom prst="rect">
            <a:avLst/>
          </a:prstGeom>
          <a:noFill/>
          <a:ln>
            <a:noFill/>
          </a:ln>
        </p:spPr>
      </p:pic>
      <p:sp>
        <p:nvSpPr>
          <p:cNvPr id="290" name="Google Shape;290;p7"/>
          <p:cNvSpPr/>
          <p:nvPr/>
        </p:nvSpPr>
        <p:spPr>
          <a:xfrm>
            <a:off x="4778477" y="3429000"/>
            <a:ext cx="4180327"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Test Statistic                                   -2.358587</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p-value                                             0.153768</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#Lags Used                                     14.000000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Number of Observations Used        158.000000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Critical Value (1%)                           -3.472431</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Critical Value (5%)                            -2.880013</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Critical Value (10%)                          -2.576619</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dtype: float64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Failed to accept null hypothesis. Data is non-stationary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8"/>
          <p:cNvSpPr txBox="1">
            <a:spLocks noGrp="1"/>
          </p:cNvSpPr>
          <p:nvPr>
            <p:ph type="title"/>
          </p:nvPr>
        </p:nvSpPr>
        <p:spPr>
          <a:xfrm>
            <a:off x="117987" y="445430"/>
            <a:ext cx="9026013" cy="914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0000"/>
              <a:buNone/>
            </a:pPr>
            <a:r>
              <a:rPr lang="en-US" sz="4000" b="1">
                <a:latin typeface="Times New Roman"/>
                <a:ea typeface="Times New Roman"/>
                <a:cs typeface="Times New Roman"/>
                <a:sym typeface="Times New Roman"/>
              </a:rPr>
              <a:t>Transforming</a:t>
            </a:r>
            <a:r>
              <a:rPr lang="en-US" b="1">
                <a:latin typeface="Times New Roman"/>
                <a:ea typeface="Times New Roman"/>
                <a:cs typeface="Times New Roman"/>
                <a:sym typeface="Times New Roman"/>
              </a:rPr>
              <a:t> the dataset to stationary</a:t>
            </a:r>
            <a:endParaRPr b="1"/>
          </a:p>
        </p:txBody>
      </p:sp>
      <p:sp>
        <p:nvSpPr>
          <p:cNvPr id="296" name="Google Shape;296;p8"/>
          <p:cNvSpPr txBox="1">
            <a:spLocks noGrp="1"/>
          </p:cNvSpPr>
          <p:nvPr>
            <p:ph type="body" idx="1"/>
          </p:nvPr>
        </p:nvSpPr>
        <p:spPr>
          <a:xfrm>
            <a:off x="191729" y="1342104"/>
            <a:ext cx="8533171" cy="4468762"/>
          </a:xfrm>
          <a:prstGeom prst="rect">
            <a:avLst/>
          </a:prstGeom>
          <a:noFill/>
          <a:ln>
            <a:noFill/>
          </a:ln>
        </p:spPr>
        <p:txBody>
          <a:bodyPr spcFirstLastPara="1" wrap="square" lIns="91425" tIns="45700" rIns="91425" bIns="45700" anchor="t" anchorCtr="0">
            <a:normAutofit fontScale="70000" lnSpcReduction="20000"/>
          </a:bodyPr>
          <a:lstStyle/>
          <a:p>
            <a:pPr marL="457200" lvl="0" indent="-342900" algn="just" rtl="0">
              <a:lnSpc>
                <a:spcPct val="90000"/>
              </a:lnSpc>
              <a:spcBef>
                <a:spcPts val="1000"/>
              </a:spcBef>
              <a:spcAft>
                <a:spcPts val="0"/>
              </a:spcAft>
              <a:buSzPct val="91836"/>
              <a:buChar char="•"/>
            </a:pPr>
            <a:r>
              <a:rPr lang="en-US">
                <a:latin typeface="Times New Roman"/>
                <a:ea typeface="Times New Roman"/>
                <a:cs typeface="Times New Roman"/>
                <a:sym typeface="Times New Roman"/>
              </a:rPr>
              <a:t>The most common techniques used to estimate or model trend and then remove it from the time series are: </a:t>
            </a:r>
            <a:endParaRPr/>
          </a:p>
          <a:p>
            <a:pPr marL="0" lvl="0" indent="0" algn="just" rtl="0">
              <a:lnSpc>
                <a:spcPct val="90000"/>
              </a:lnSpc>
              <a:spcBef>
                <a:spcPts val="1000"/>
              </a:spcBef>
              <a:spcAft>
                <a:spcPts val="0"/>
              </a:spcAft>
              <a:buSzPct val="91836"/>
              <a:buNone/>
            </a:pPr>
            <a:r>
              <a:rPr lang="en-US">
                <a:latin typeface="Times New Roman"/>
                <a:ea typeface="Times New Roman"/>
                <a:cs typeface="Times New Roman"/>
                <a:sym typeface="Times New Roman"/>
              </a:rPr>
              <a:t>        Aggregation – taking average for a time period like monthly/weekly average</a:t>
            </a:r>
            <a:endParaRPr/>
          </a:p>
          <a:p>
            <a:pPr marL="0" lvl="0" indent="0" algn="just" rtl="0">
              <a:lnSpc>
                <a:spcPct val="90000"/>
              </a:lnSpc>
              <a:spcBef>
                <a:spcPts val="1000"/>
              </a:spcBef>
              <a:spcAft>
                <a:spcPts val="0"/>
              </a:spcAft>
              <a:buSzPct val="91836"/>
              <a:buNone/>
            </a:pPr>
            <a:r>
              <a:rPr lang="en-US">
                <a:latin typeface="Times New Roman"/>
                <a:ea typeface="Times New Roman"/>
                <a:cs typeface="Times New Roman"/>
                <a:sym typeface="Times New Roman"/>
              </a:rPr>
              <a:t>        Smoothing – taking rolling averages</a:t>
            </a:r>
            <a:endParaRPr/>
          </a:p>
          <a:p>
            <a:pPr marL="0" lvl="0" indent="0" algn="just" rtl="0">
              <a:lnSpc>
                <a:spcPct val="90000"/>
              </a:lnSpc>
              <a:spcBef>
                <a:spcPts val="1000"/>
              </a:spcBef>
              <a:spcAft>
                <a:spcPts val="0"/>
              </a:spcAft>
              <a:buSzPct val="91836"/>
              <a:buNone/>
            </a:pPr>
            <a:r>
              <a:rPr lang="en-US">
                <a:latin typeface="Times New Roman"/>
                <a:ea typeface="Times New Roman"/>
                <a:cs typeface="Times New Roman"/>
                <a:sym typeface="Times New Roman"/>
              </a:rPr>
              <a:t>       Polynomial Fitting – fit a regression model</a:t>
            </a:r>
            <a:endParaRPr/>
          </a:p>
          <a:p>
            <a:pPr marL="457200" lvl="0" indent="-342900" algn="just" rtl="0">
              <a:lnSpc>
                <a:spcPct val="90000"/>
              </a:lnSpc>
              <a:spcBef>
                <a:spcPts val="1000"/>
              </a:spcBef>
              <a:spcAft>
                <a:spcPts val="0"/>
              </a:spcAft>
              <a:buSzPct val="91836"/>
              <a:buChar char="•"/>
            </a:pPr>
            <a:r>
              <a:rPr lang="en-US">
                <a:latin typeface="Times New Roman"/>
                <a:ea typeface="Times New Roman"/>
                <a:cs typeface="Times New Roman"/>
                <a:sym typeface="Times New Roman"/>
              </a:rPr>
              <a:t>We have used smoothing method here. Smoothing refers to taking rolling estimates, i.e. considering the past few instances.</a:t>
            </a:r>
            <a:endParaRPr/>
          </a:p>
          <a:p>
            <a:pPr marL="457200" lvl="0" indent="-342900" algn="just" rtl="0">
              <a:lnSpc>
                <a:spcPct val="90000"/>
              </a:lnSpc>
              <a:spcBef>
                <a:spcPts val="1000"/>
              </a:spcBef>
              <a:spcAft>
                <a:spcPts val="0"/>
              </a:spcAft>
              <a:buSzPct val="91836"/>
              <a:buChar char="•"/>
            </a:pPr>
            <a:r>
              <a:rPr lang="en-US">
                <a:latin typeface="Times New Roman"/>
                <a:ea typeface="Times New Roman"/>
                <a:cs typeface="Times New Roman"/>
                <a:sym typeface="Times New Roman"/>
              </a:rPr>
              <a:t>Two ways of smoothing used here are: 1. Moving Average 2. Eliminating trend &amp; seasonality</a:t>
            </a:r>
            <a:endParaRPr/>
          </a:p>
          <a:p>
            <a:pPr marL="457200" lvl="0" indent="-342900" algn="just" rtl="0">
              <a:lnSpc>
                <a:spcPct val="90000"/>
              </a:lnSpc>
              <a:spcBef>
                <a:spcPts val="1000"/>
              </a:spcBef>
              <a:spcAft>
                <a:spcPts val="0"/>
              </a:spcAft>
              <a:buSzPct val="91836"/>
              <a:buChar char="•"/>
            </a:pPr>
            <a:r>
              <a:rPr lang="en-US">
                <a:latin typeface="Times New Roman"/>
                <a:ea typeface="Times New Roman"/>
                <a:cs typeface="Times New Roman"/>
                <a:sym typeface="Times New Roman"/>
              </a:rPr>
              <a:t>Eliminating trend &amp; seasonality further contains two methods: Differencing &amp; Decomposing.</a:t>
            </a:r>
            <a:endParaRPr/>
          </a:p>
          <a:p>
            <a:pPr marL="457200" lvl="0" indent="-342900" algn="just" rtl="0">
              <a:lnSpc>
                <a:spcPct val="90000"/>
              </a:lnSpc>
              <a:spcBef>
                <a:spcPts val="1000"/>
              </a:spcBef>
              <a:spcAft>
                <a:spcPts val="0"/>
              </a:spcAft>
              <a:buSzPct val="91836"/>
              <a:buChar char="•"/>
            </a:pPr>
            <a:r>
              <a:rPr lang="en-US">
                <a:latin typeface="Times New Roman"/>
                <a:ea typeface="Times New Roman"/>
                <a:cs typeface="Times New Roman"/>
                <a:sym typeface="Times New Roman"/>
              </a:rPr>
              <a:t>We will use other smoothing techniques like Single Exponential smoothing, Double exponential smoothing using Holt-winter Function.</a:t>
            </a:r>
            <a:endParaRPr/>
          </a:p>
          <a:p>
            <a:pPr marL="457200" lvl="0" indent="-342900" algn="just" rtl="0">
              <a:lnSpc>
                <a:spcPct val="90000"/>
              </a:lnSpc>
              <a:spcBef>
                <a:spcPts val="1000"/>
              </a:spcBef>
              <a:spcAft>
                <a:spcPts val="0"/>
              </a:spcAft>
              <a:buSzPct val="91836"/>
              <a:buChar char="•"/>
            </a:pPr>
            <a:r>
              <a:rPr lang="en-US">
                <a:latin typeface="Times New Roman"/>
                <a:ea typeface="Times New Roman"/>
                <a:cs typeface="Times New Roman"/>
                <a:sym typeface="Times New Roman"/>
              </a:rPr>
              <a:t>Lets see how different techniques gives required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9"/>
          <p:cNvSpPr txBox="1">
            <a:spLocks noGrp="1"/>
          </p:cNvSpPr>
          <p:nvPr>
            <p:ph type="title"/>
          </p:nvPr>
        </p:nvSpPr>
        <p:spPr>
          <a:xfrm>
            <a:off x="191729" y="117988"/>
            <a:ext cx="8722087" cy="8406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1. Moving Average</a:t>
            </a:r>
            <a:endParaRPr sz="3200" b="1"/>
          </a:p>
        </p:txBody>
      </p:sp>
      <p:sp>
        <p:nvSpPr>
          <p:cNvPr id="302" name="Google Shape;302;p9"/>
          <p:cNvSpPr txBox="1">
            <a:spLocks noGrp="1"/>
          </p:cNvSpPr>
          <p:nvPr>
            <p:ph type="body" idx="1"/>
          </p:nvPr>
        </p:nvSpPr>
        <p:spPr>
          <a:xfrm>
            <a:off x="0" y="722671"/>
            <a:ext cx="9144000" cy="6135329"/>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just" rtl="0">
              <a:lnSpc>
                <a:spcPct val="90000"/>
              </a:lnSpc>
              <a:spcBef>
                <a:spcPts val="1000"/>
              </a:spcBef>
              <a:spcAft>
                <a:spcPts val="0"/>
              </a:spcAft>
              <a:buSzPct val="97297"/>
              <a:buChar char="•"/>
            </a:pPr>
            <a:r>
              <a:rPr lang="en-US" sz="2000">
                <a:latin typeface="Times New Roman"/>
                <a:ea typeface="Times New Roman"/>
                <a:cs typeface="Times New Roman"/>
                <a:sym typeface="Times New Roman"/>
              </a:rPr>
              <a:t>In this technique, we take average of ‘k’ consecutive values depending on the frequency of time series. Here, we will take the average over the past 5 Months.</a:t>
            </a:r>
            <a:endParaRPr/>
          </a:p>
          <a:p>
            <a:pPr marL="457200" lvl="0" indent="-342900" algn="just" rtl="0">
              <a:lnSpc>
                <a:spcPct val="90000"/>
              </a:lnSpc>
              <a:spcBef>
                <a:spcPts val="1000"/>
              </a:spcBef>
              <a:spcAft>
                <a:spcPts val="0"/>
              </a:spcAft>
              <a:buSzPct val="97297"/>
              <a:buChar char="•"/>
            </a:pPr>
            <a:r>
              <a:rPr lang="en-US" sz="2000">
                <a:latin typeface="Times New Roman"/>
                <a:ea typeface="Times New Roman"/>
                <a:cs typeface="Times New Roman"/>
                <a:sym typeface="Times New Roman"/>
              </a:rPr>
              <a:t>The rolling mean values appear to be highly varying. The Test Statistic is smaller than the 10% 5%, and 1% of critical values. So, we can say with 99% confidence level that the dataset is a non stationary series.</a:t>
            </a:r>
            <a:endParaRPr/>
          </a:p>
          <a:p>
            <a:pPr marL="101600" lvl="0" indent="0" algn="l" rtl="0">
              <a:lnSpc>
                <a:spcPct val="90000"/>
              </a:lnSpc>
              <a:spcBef>
                <a:spcPts val="1000"/>
              </a:spcBef>
              <a:spcAft>
                <a:spcPts val="0"/>
              </a:spcAft>
              <a:buSzPct val="69498"/>
              <a:buNone/>
            </a:pPr>
            <a:endParaRPr/>
          </a:p>
          <a:p>
            <a:pPr marL="101600" lvl="0" indent="0" algn="l" rtl="0">
              <a:lnSpc>
                <a:spcPct val="90000"/>
              </a:lnSpc>
              <a:spcBef>
                <a:spcPts val="1000"/>
              </a:spcBef>
              <a:spcAft>
                <a:spcPts val="0"/>
              </a:spcAft>
              <a:buSzPct val="69498"/>
              <a:buNone/>
            </a:pPr>
            <a:endParaRPr/>
          </a:p>
          <a:p>
            <a:pPr marL="101600" lvl="0" indent="0" algn="l" rtl="0">
              <a:lnSpc>
                <a:spcPct val="90000"/>
              </a:lnSpc>
              <a:spcBef>
                <a:spcPts val="1000"/>
              </a:spcBef>
              <a:spcAft>
                <a:spcPts val="0"/>
              </a:spcAft>
              <a:buSzPct val="69498"/>
              <a:buNone/>
            </a:pPr>
            <a:endParaRPr/>
          </a:p>
          <a:p>
            <a:pPr marL="101600" lvl="0" indent="0" algn="l" rtl="0">
              <a:lnSpc>
                <a:spcPct val="90000"/>
              </a:lnSpc>
              <a:spcBef>
                <a:spcPts val="1000"/>
              </a:spcBef>
              <a:spcAft>
                <a:spcPts val="0"/>
              </a:spcAft>
              <a:buSzPct val="69498"/>
              <a:buNone/>
            </a:pPr>
            <a:endParaRPr/>
          </a:p>
          <a:p>
            <a:pPr marL="101600" lvl="0" indent="0" algn="l" rtl="0">
              <a:lnSpc>
                <a:spcPct val="90000"/>
              </a:lnSpc>
              <a:spcBef>
                <a:spcPts val="1000"/>
              </a:spcBef>
              <a:spcAft>
                <a:spcPts val="0"/>
              </a:spcAft>
              <a:buSzPct val="69498"/>
              <a:buNone/>
            </a:pPr>
            <a:endParaRPr/>
          </a:p>
          <a:p>
            <a:pPr marL="114300" lvl="0" indent="0" algn="l" rtl="0">
              <a:lnSpc>
                <a:spcPct val="90000"/>
              </a:lnSpc>
              <a:spcBef>
                <a:spcPts val="1000"/>
              </a:spcBef>
              <a:spcAft>
                <a:spcPts val="0"/>
              </a:spcAft>
              <a:buSzPct val="149688"/>
              <a:buNone/>
            </a:pPr>
            <a:r>
              <a:rPr lang="en-US" sz="1300"/>
              <a:t> Test Statistic                                   -2.358587</a:t>
            </a:r>
            <a:endParaRPr/>
          </a:p>
          <a:p>
            <a:pPr marL="114300" lvl="0" indent="0" algn="l" rtl="0">
              <a:lnSpc>
                <a:spcPct val="90000"/>
              </a:lnSpc>
              <a:spcBef>
                <a:spcPts val="1000"/>
              </a:spcBef>
              <a:spcAft>
                <a:spcPts val="0"/>
              </a:spcAft>
              <a:buSzPct val="149688"/>
              <a:buNone/>
            </a:pPr>
            <a:r>
              <a:rPr lang="en-US" sz="1300"/>
              <a:t>p-value                                              0.153768</a:t>
            </a:r>
            <a:endParaRPr/>
          </a:p>
          <a:p>
            <a:pPr marL="114300" lvl="0" indent="0" algn="l" rtl="0">
              <a:lnSpc>
                <a:spcPct val="90000"/>
              </a:lnSpc>
              <a:spcBef>
                <a:spcPts val="1000"/>
              </a:spcBef>
              <a:spcAft>
                <a:spcPts val="0"/>
              </a:spcAft>
              <a:buSzPct val="149688"/>
              <a:buNone/>
            </a:pPr>
            <a:r>
              <a:rPr lang="en-US" sz="1300"/>
              <a:t>#Lags Used                                       14.000000</a:t>
            </a:r>
            <a:endParaRPr/>
          </a:p>
          <a:p>
            <a:pPr marL="114300" lvl="0" indent="0" algn="l" rtl="0">
              <a:lnSpc>
                <a:spcPct val="90000"/>
              </a:lnSpc>
              <a:spcBef>
                <a:spcPts val="1000"/>
              </a:spcBef>
              <a:spcAft>
                <a:spcPts val="0"/>
              </a:spcAft>
              <a:buSzPct val="149688"/>
              <a:buNone/>
            </a:pPr>
            <a:r>
              <a:rPr lang="en-US" sz="1300"/>
              <a:t>Number of Observations Used     158.000000</a:t>
            </a:r>
            <a:endParaRPr/>
          </a:p>
          <a:p>
            <a:pPr marL="114300" lvl="0" indent="0" algn="l" rtl="0">
              <a:lnSpc>
                <a:spcPct val="90000"/>
              </a:lnSpc>
              <a:spcBef>
                <a:spcPts val="1000"/>
              </a:spcBef>
              <a:spcAft>
                <a:spcPts val="0"/>
              </a:spcAft>
              <a:buSzPct val="149688"/>
              <a:buNone/>
            </a:pPr>
            <a:r>
              <a:rPr lang="en-US" sz="1300"/>
              <a:t>Critical Value (1%)                            -3.472431</a:t>
            </a:r>
            <a:endParaRPr/>
          </a:p>
          <a:p>
            <a:pPr marL="114300" lvl="0" indent="0" algn="l" rtl="0">
              <a:lnSpc>
                <a:spcPct val="90000"/>
              </a:lnSpc>
              <a:spcBef>
                <a:spcPts val="1000"/>
              </a:spcBef>
              <a:spcAft>
                <a:spcPts val="0"/>
              </a:spcAft>
              <a:buSzPct val="149688"/>
              <a:buNone/>
            </a:pPr>
            <a:r>
              <a:rPr lang="en-US" sz="1300"/>
              <a:t>Critical Value (5%)                             -2.880013</a:t>
            </a:r>
            <a:endParaRPr/>
          </a:p>
          <a:p>
            <a:pPr marL="114300" lvl="0" indent="0" algn="l" rtl="0">
              <a:lnSpc>
                <a:spcPct val="90000"/>
              </a:lnSpc>
              <a:spcBef>
                <a:spcPts val="1000"/>
              </a:spcBef>
              <a:spcAft>
                <a:spcPts val="0"/>
              </a:spcAft>
              <a:buSzPct val="149688"/>
              <a:buNone/>
            </a:pPr>
            <a:r>
              <a:rPr lang="en-US" sz="1300"/>
              <a:t>Critical Value (10%)                            -2.576619</a:t>
            </a:r>
            <a:endParaRPr/>
          </a:p>
          <a:p>
            <a:pPr marL="114300" lvl="0" indent="0" algn="l" rtl="0">
              <a:lnSpc>
                <a:spcPct val="90000"/>
              </a:lnSpc>
              <a:spcBef>
                <a:spcPts val="1000"/>
              </a:spcBef>
              <a:spcAft>
                <a:spcPts val="0"/>
              </a:spcAft>
              <a:buSzPct val="149688"/>
              <a:buNone/>
            </a:pPr>
            <a:r>
              <a:rPr lang="en-US" sz="1300"/>
              <a:t>dtype: float64</a:t>
            </a:r>
            <a:endParaRPr/>
          </a:p>
          <a:p>
            <a:pPr marL="114300" lvl="0" indent="0" algn="l" rtl="0">
              <a:lnSpc>
                <a:spcPct val="90000"/>
              </a:lnSpc>
              <a:spcBef>
                <a:spcPts val="1000"/>
              </a:spcBef>
              <a:spcAft>
                <a:spcPts val="0"/>
              </a:spcAft>
              <a:buSzPct val="149688"/>
              <a:buNone/>
            </a:pPr>
            <a:r>
              <a:rPr lang="en-US" sz="1300"/>
              <a:t>Failed to accept null hypothesis. Data is non-stationary </a:t>
            </a:r>
            <a:endParaRPr/>
          </a:p>
          <a:p>
            <a:pPr marL="101600" lvl="0" indent="0" algn="l" rtl="0">
              <a:lnSpc>
                <a:spcPct val="90000"/>
              </a:lnSpc>
              <a:spcBef>
                <a:spcPts val="1000"/>
              </a:spcBef>
              <a:spcAft>
                <a:spcPts val="0"/>
              </a:spcAft>
              <a:buSzPct val="69498"/>
              <a:buNone/>
            </a:pPr>
            <a:endParaRPr/>
          </a:p>
        </p:txBody>
      </p:sp>
      <p:pic>
        <p:nvPicPr>
          <p:cNvPr id="303" name="Google Shape;303;p9" descr="E:\download (25).png"/>
          <p:cNvPicPr preferRelativeResize="0"/>
          <p:nvPr/>
        </p:nvPicPr>
        <p:blipFill rotWithShape="1">
          <a:blip r:embed="rId3">
            <a:alphaModFix/>
          </a:blip>
          <a:srcRect/>
          <a:stretch/>
        </p:blipFill>
        <p:spPr>
          <a:xfrm>
            <a:off x="309716" y="2042653"/>
            <a:ext cx="3731342" cy="1991032"/>
          </a:xfrm>
          <a:prstGeom prst="rect">
            <a:avLst/>
          </a:prstGeom>
          <a:noFill/>
          <a:ln>
            <a:noFill/>
          </a:ln>
        </p:spPr>
      </p:pic>
      <p:pic>
        <p:nvPicPr>
          <p:cNvPr id="304" name="Google Shape;304;p9" descr="E:\download (26).png"/>
          <p:cNvPicPr preferRelativeResize="0"/>
          <p:nvPr/>
        </p:nvPicPr>
        <p:blipFill rotWithShape="1">
          <a:blip r:embed="rId4">
            <a:alphaModFix/>
          </a:blip>
          <a:srcRect/>
          <a:stretch/>
        </p:blipFill>
        <p:spPr>
          <a:xfrm>
            <a:off x="4616244" y="1836173"/>
            <a:ext cx="4025491" cy="219751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1319</Words>
  <Application>Microsoft Office PowerPoint</Application>
  <PresentationFormat>On-screen Show (4:3)</PresentationFormat>
  <Paragraphs>167</Paragraphs>
  <Slides>26</Slides>
  <Notes>26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Calibri</vt:lpstr>
      <vt:lpstr>Courier New</vt:lpstr>
      <vt:lpstr>Noto Sans Symbols</vt:lpstr>
      <vt:lpstr>Rockwell</vt:lpstr>
      <vt:lpstr>Times New Roman</vt:lpstr>
      <vt:lpstr>Verdana</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Transforming the dataset to stationary</vt:lpstr>
      <vt:lpstr>1. Moving Average</vt:lpstr>
      <vt:lpstr> 2. Eliminating Trend &amp; seasonality : Differencing</vt:lpstr>
      <vt:lpstr>2. Seasonal first order difference: </vt:lpstr>
      <vt:lpstr>3. Eliminating Trend &amp; seasonality : Decomposing</vt:lpstr>
      <vt:lpstr>Data remains Non-stationary </vt:lpstr>
      <vt:lpstr>PowerPoint Presentation</vt:lpstr>
      <vt:lpstr>           Model Building</vt:lpstr>
      <vt:lpstr>          Model Building on Stationary data</vt:lpstr>
      <vt:lpstr>Plot the ACF and PACF charts</vt:lpstr>
      <vt:lpstr>PowerPoint Presentation</vt:lpstr>
      <vt:lpstr>DATA PARTITIONING</vt:lpstr>
      <vt:lpstr>Hyper-parameter Tuning using Grid Search</vt:lpstr>
      <vt:lpstr>1. Model on Stationary Data</vt:lpstr>
      <vt:lpstr>PowerPoint Presentation</vt:lpstr>
      <vt:lpstr>Moving Average (MA) Model</vt:lpstr>
      <vt:lpstr>PowerPoint Presentation</vt:lpstr>
      <vt:lpstr>Comparing models build on stationary data</vt:lpstr>
      <vt:lpstr>Auto ARIMA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Shirke, Chaitali</dc:creator>
  <cp:lastModifiedBy>Dell</cp:lastModifiedBy>
  <cp:revision>8</cp:revision>
  <dcterms:modified xsi:type="dcterms:W3CDTF">2022-04-27T09:40:15Z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2b2348-a379-47d7-bf25-1402d7b08038_Enabled">
    <vt:lpwstr>true</vt:lpwstr>
  </property>
  <property fmtid="{D5CDD505-2E9C-101B-9397-08002B2CF9AE}" pid="3" name="MSIP_Label_162b2348-a379-47d7-bf25-1402d7b08038_SetDate">
    <vt:lpwstr>2022-03-30T10:32:59Z</vt:lpwstr>
  </property>
  <property fmtid="{D5CDD505-2E9C-101B-9397-08002B2CF9AE}" pid="4" name="MSIP_Label_162b2348-a379-47d7-bf25-1402d7b08038_Method">
    <vt:lpwstr>Standard</vt:lpwstr>
  </property>
  <property fmtid="{D5CDD505-2E9C-101B-9397-08002B2CF9AE}" pid="5" name="MSIP_Label_162b2348-a379-47d7-bf25-1402d7b08038_Name">
    <vt:lpwstr>Business</vt:lpwstr>
  </property>
  <property fmtid="{D5CDD505-2E9C-101B-9397-08002B2CF9AE}" pid="6" name="MSIP_Label_162b2348-a379-47d7-bf25-1402d7b08038_SiteId">
    <vt:lpwstr>abf9983b-ca77-4f20-9633-ca9c5a847041</vt:lpwstr>
  </property>
  <property fmtid="{D5CDD505-2E9C-101B-9397-08002B2CF9AE}" pid="7" name="MSIP_Label_162b2348-a379-47d7-bf25-1402d7b08038_ActionId">
    <vt:lpwstr>24fcd1d8-0cbc-4855-888f-799426dab26d</vt:lpwstr>
  </property>
  <property fmtid="{D5CDD505-2E9C-101B-9397-08002B2CF9AE}" pid="8" name="MSIP_Label_162b2348-a379-47d7-bf25-1402d7b08038_ContentBits">
    <vt:lpwstr>0</vt:lpwstr>
  </property>
</Properties>
</file>