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Opening a New Shopping Mall in Toronto, Canada</a:t>
            </a:r>
            <a:endParaRPr lang="en-US" dirty="0"/>
          </a:p>
        </p:txBody>
      </p:sp>
      <p:sp>
        <p:nvSpPr>
          <p:cNvPr id="3" name="Subtitle 2"/>
          <p:cNvSpPr>
            <a:spLocks noGrp="1"/>
          </p:cNvSpPr>
          <p:nvPr>
            <p:ph type="subTitle" idx="1"/>
          </p:nvPr>
        </p:nvSpPr>
        <p:spPr/>
        <p:txBody>
          <a:bodyPr/>
          <a:lstStyle/>
          <a:p>
            <a:r>
              <a:rPr lang="en-IN" altLang="en-US"/>
              <a:t>By:Arundhati Varma</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Business Problem   </a:t>
            </a:r>
            <a:endParaRPr lang="en-US"/>
          </a:p>
        </p:txBody>
      </p:sp>
      <p:sp>
        <p:nvSpPr>
          <p:cNvPr id="3" name="Content Placeholder 2"/>
          <p:cNvSpPr>
            <a:spLocks noGrp="1"/>
          </p:cNvSpPr>
          <p:nvPr>
            <p:ph idx="1"/>
          </p:nvPr>
        </p:nvSpPr>
        <p:spPr/>
        <p:txBody>
          <a:bodyPr/>
          <a:p>
            <a:r>
              <a:rPr lang="en-US"/>
              <a:t> The objective of this capstone project is to analyse and select the best locations in the city of Toronto, Canada to open a new shopping mall. Using data science methodology and machine learning techniques like clustering, this project aims to provide solutions to answer the business question: In the city of Toronto, Canada, if a property developer is looking to open a new shopping mall, where would you recommend that they open it?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Target Audience</a:t>
            </a:r>
            <a:endParaRPr lang="en-US"/>
          </a:p>
        </p:txBody>
      </p:sp>
      <p:sp>
        <p:nvSpPr>
          <p:cNvPr id="3" name="Content Placeholder 2"/>
          <p:cNvSpPr>
            <a:spLocks noGrp="1"/>
          </p:cNvSpPr>
          <p:nvPr>
            <p:ph idx="1"/>
          </p:nvPr>
        </p:nvSpPr>
        <p:spPr/>
        <p:txBody>
          <a:bodyPr/>
          <a:p>
            <a:r>
              <a:rPr lang="en-US"/>
              <a:t>Target Audience of this project This project is particularly useful to property developers and investors looking to open or invest in new shopping malls in the capital city of Canada i.e. Toronto.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To solve the problem</a:t>
            </a:r>
            <a:endParaRPr lang="en-US"/>
          </a:p>
        </p:txBody>
      </p:sp>
      <p:sp>
        <p:nvSpPr>
          <p:cNvPr id="3" name="Content Placeholder 2"/>
          <p:cNvSpPr>
            <a:spLocks noGrp="1"/>
          </p:cNvSpPr>
          <p:nvPr>
            <p:ph idx="1"/>
          </p:nvPr>
        </p:nvSpPr>
        <p:spPr/>
        <p:txBody>
          <a:bodyPr/>
          <a:p>
            <a:r>
              <a:rPr lang="en-US"/>
              <a:t>we will need the following data:</a:t>
            </a:r>
            <a:endParaRPr lang="en-US"/>
          </a:p>
          <a:p>
            <a:r>
              <a:rPr lang="en-US"/>
              <a:t> • List of neighborhoods in Toronto. This defines the scope of this project which is confined to the city of Toronto, the capital city of the country of Canada in Northern America</a:t>
            </a:r>
            <a:endParaRPr lang="en-US"/>
          </a:p>
          <a:p>
            <a:r>
              <a:rPr lang="en-US"/>
              <a:t> • Latitude and longitude coordinates of those neighborhoods. This is required in order to plot the map and also to get the venue data.</a:t>
            </a:r>
            <a:endParaRPr lang="en-US"/>
          </a:p>
          <a:p>
            <a:r>
              <a:rPr lang="en-US"/>
              <a:t> • Venue data, particularly data related to shopping malls. We will use this data to perform clustering on the neighborhoods.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Sources of data</a:t>
            </a:r>
            <a:endParaRPr lang="en-US"/>
          </a:p>
        </p:txBody>
      </p:sp>
      <p:sp>
        <p:nvSpPr>
          <p:cNvPr id="3" name="Content Placeholder 2"/>
          <p:cNvSpPr>
            <a:spLocks noGrp="1"/>
          </p:cNvSpPr>
          <p:nvPr>
            <p:ph idx="1"/>
          </p:nvPr>
        </p:nvSpPr>
        <p:spPr/>
        <p:txBody>
          <a:bodyPr/>
          <a:p>
            <a:r>
              <a:rPr lang="en-US"/>
              <a:t>This Wikipedia page This Wikipedia page ('https://en.wikipedia.org/wiki/List_of_postal_codes_of_Canada:_M') contains a list of neighborhoods in Toronto, with a total of 70 neighborhoods.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a:t>
            </a:r>
            <a:r>
              <a:rPr lang="en-US"/>
              <a:t>ethods to extract </a:t>
            </a:r>
            <a:r>
              <a:rPr lang="en-IN" altLang="en-US"/>
              <a:t>Data</a:t>
            </a:r>
            <a:endParaRPr lang="en-IN" altLang="en-US"/>
          </a:p>
        </p:txBody>
      </p:sp>
      <p:sp>
        <p:nvSpPr>
          <p:cNvPr id="3" name="Content Placeholder 2"/>
          <p:cNvSpPr>
            <a:spLocks noGrp="1"/>
          </p:cNvSpPr>
          <p:nvPr>
            <p:ph idx="1"/>
          </p:nvPr>
        </p:nvSpPr>
        <p:spPr/>
        <p:txBody>
          <a:bodyPr/>
          <a:p>
            <a:r>
              <a:rPr lang="en-US"/>
              <a:t>We will use </a:t>
            </a:r>
            <a:r>
              <a:rPr lang="en-US" b="1"/>
              <a:t>web scraping techniques</a:t>
            </a:r>
            <a:r>
              <a:rPr lang="en-US"/>
              <a:t> to extract the data from the Wikipedia page, with the help of Python requests and </a:t>
            </a:r>
            <a:r>
              <a:rPr lang="en-US" b="1"/>
              <a:t>beautifulsoup packages</a:t>
            </a:r>
            <a:r>
              <a:rPr lang="en-US"/>
              <a:t>. Then we will get the geographical coordinates of the neighborhoods using Python </a:t>
            </a:r>
            <a:r>
              <a:rPr lang="en-US" b="1"/>
              <a:t>Geocoder package</a:t>
            </a:r>
            <a:r>
              <a:rPr lang="en-US"/>
              <a:t> which will give us the latitude and longitude coordinates of the neighborhoods. After that, we will use </a:t>
            </a:r>
            <a:r>
              <a:rPr lang="en-US" b="1"/>
              <a:t>Foursquare API</a:t>
            </a:r>
            <a:r>
              <a:rPr lang="en-US"/>
              <a:t> to get the venue data for those neighborhoods.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sp>
        <p:nvSpPr>
          <p:cNvPr id="3" name="Content Placeholder 2"/>
          <p:cNvSpPr>
            <a:spLocks noGrp="1"/>
          </p:cNvSpPr>
          <p:nvPr>
            <p:ph idx="1"/>
          </p:nvPr>
        </p:nvSpPr>
        <p:spPr/>
        <p:txBody>
          <a:bodyPr/>
          <a:p>
            <a:pPr marL="0" indent="0">
              <a:buNone/>
            </a:pPr>
            <a:r>
              <a:rPr lang="en-US"/>
              <a:t>The results from the k-means clustering show that we can categorize the neighborhoods into 3 clusters based on the frequency of occurrence for “Shopping Mall”:</a:t>
            </a:r>
            <a:endParaRPr lang="en-US"/>
          </a:p>
          <a:p>
            <a:r>
              <a:rPr lang="en-US"/>
              <a:t>Cluster 0: neighborhoods with moderate number of shopping malls </a:t>
            </a:r>
            <a:endParaRPr lang="en-US"/>
          </a:p>
          <a:p>
            <a:r>
              <a:rPr lang="en-US"/>
              <a:t>Cluster 1: neighborhoods with low number to no existence of shopping malls</a:t>
            </a:r>
            <a:endParaRPr lang="en-US"/>
          </a:p>
          <a:p>
            <a:r>
              <a:rPr lang="en-US"/>
              <a:t> Cluster 2: neighborhoods with high concentration of shopping malls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Conclusion</a:t>
            </a:r>
            <a:endParaRPr lang="en-IN" altLang="en-US"/>
          </a:p>
        </p:txBody>
      </p:sp>
      <p:sp>
        <p:nvSpPr>
          <p:cNvPr id="3" name="Content Placeholder 2"/>
          <p:cNvSpPr>
            <a:spLocks noGrp="1"/>
          </p:cNvSpPr>
          <p:nvPr>
            <p:ph idx="1"/>
          </p:nvPr>
        </p:nvSpPr>
        <p:spPr/>
        <p:txBody>
          <a:bodyPr/>
          <a:p>
            <a:r>
              <a:rPr lang="en-IN" altLang="en-US"/>
              <a:t>T</a:t>
            </a:r>
            <a:r>
              <a:rPr lang="en-US"/>
              <a:t>his project recommends property developers to capitalize on these findings to open new shopping malls in neighborhoods in cluster 1 with little to no competition. Property developers with unique selling propositions to stand out from the competition can also open new shopping malls in neighborhoods in cluster 0 with moderate competition. Lastly, property developers are advised to avoid neighborhoods in cluster 2 which already have high concentration of shopping malls and suffering from intense competition.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219835" y="2254885"/>
            <a:ext cx="9271000" cy="2646045"/>
          </a:xfrm>
          <a:prstGeom prst="rect">
            <a:avLst/>
          </a:prstGeom>
          <a:noFill/>
          <a:ln>
            <a:noFill/>
          </a:ln>
        </p:spPr>
        <p:txBody>
          <a:bodyPr wrap="square" rtlCol="0">
            <a:spAutoFit/>
          </a:bodyPr>
          <a:p>
            <a:r>
              <a:rPr lang="en-IN" altLang="en-US" sz="16600" i="1">
                <a:latin typeface="Times New Roman" panose="02020603050405020304" charset="0"/>
                <a:cs typeface="Times New Roman" panose="02020603050405020304" charset="0"/>
              </a:rPr>
              <a:t>Thank You</a:t>
            </a:r>
            <a:endParaRPr lang="en-IN" altLang="en-US" sz="16600" i="1">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1_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2759</Words>
  <Application>WPS Presentation</Application>
  <PresentationFormat>Widescreen</PresentationFormat>
  <Paragraphs>40</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Calibri Light</vt:lpstr>
      <vt:lpstr>Calibri</vt:lpstr>
      <vt:lpstr>Microsoft YaHei</vt:lpstr>
      <vt:lpstr>Arial Unicode MS</vt:lpstr>
      <vt:lpstr>Times New Roman</vt:lpstr>
      <vt:lpstr>1_Gear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New Shopping Mall in Toronto, Canada</dc:title>
  <dc:creator/>
  <cp:lastModifiedBy>google1558001303</cp:lastModifiedBy>
  <cp:revision>1</cp:revision>
  <dcterms:created xsi:type="dcterms:W3CDTF">2020-09-17T15:51:07Z</dcterms:created>
  <dcterms:modified xsi:type="dcterms:W3CDTF">2020-09-17T15:51:07Z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