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5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9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0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1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7B99E05-D5FB-4AC0-A34C-72A3E0C6F94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8AD0D2-E550-4A27-B536-F1791EEAA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1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488" y="3035752"/>
            <a:ext cx="51561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Lead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Score</a:t>
            </a:r>
            <a:r>
              <a:rPr sz="4000" b="1" spc="-10" dirty="0">
                <a:latin typeface="Times New Roman"/>
                <a:cs typeface="Times New Roman"/>
              </a:rPr>
              <a:t> Case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Study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66" y="4910455"/>
            <a:ext cx="1969740" cy="56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sz="1500" b="1" spc="-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Submitted</a:t>
            </a:r>
            <a:r>
              <a:rPr sz="1500" b="1" spc="-3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1500" b="1" spc="-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by</a:t>
            </a:r>
            <a:r>
              <a:rPr sz="1500" b="1" spc="-3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15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: </a:t>
            </a:r>
            <a:r>
              <a:rPr sz="1500" b="1" spc="-36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US" sz="1500" spc="-5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Arundhatti</a:t>
            </a:r>
            <a:r>
              <a:rPr lang="en-US" sz="1500" spc="-5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US" sz="1500" spc="-5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Shingate</a:t>
            </a:r>
            <a:endParaRPr sz="15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6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202" y="854051"/>
            <a:ext cx="98166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/>
              <a:t>Model </a:t>
            </a:r>
            <a:r>
              <a:rPr sz="3200" b="1" dirty="0"/>
              <a:t>Evaluation-</a:t>
            </a:r>
            <a:r>
              <a:rPr sz="3200" b="1" spc="-5" dirty="0"/>
              <a:t> </a:t>
            </a:r>
            <a:r>
              <a:rPr sz="3200" b="1" spc="-10" dirty="0"/>
              <a:t>Precision</a:t>
            </a:r>
            <a:r>
              <a:rPr sz="3200" b="1" spc="15" dirty="0"/>
              <a:t> </a:t>
            </a:r>
            <a:r>
              <a:rPr sz="3200" b="1" spc="-5" dirty="0"/>
              <a:t>and</a:t>
            </a:r>
            <a:r>
              <a:rPr sz="3200" b="1" dirty="0"/>
              <a:t> </a:t>
            </a:r>
            <a:r>
              <a:rPr sz="3200" b="1" spc="-5" dirty="0"/>
              <a:t>Recall</a:t>
            </a:r>
            <a:r>
              <a:rPr sz="3200" b="1" spc="15" dirty="0"/>
              <a:t> </a:t>
            </a:r>
            <a:r>
              <a:rPr sz="3200" b="1" spc="-5" dirty="0"/>
              <a:t>on</a:t>
            </a:r>
            <a:r>
              <a:rPr sz="3200" b="1" spc="-35" dirty="0"/>
              <a:t> </a:t>
            </a:r>
            <a:r>
              <a:rPr sz="3200" b="1" spc="-40" dirty="0"/>
              <a:t>Train</a:t>
            </a:r>
            <a:r>
              <a:rPr sz="3200" b="1" dirty="0"/>
              <a:t> </a:t>
            </a:r>
            <a:r>
              <a:rPr sz="3200" b="1"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504" y="4845406"/>
            <a:ext cx="20590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Precision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79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Vardana"/>
                <a:cs typeface="Times New Roman"/>
              </a:rPr>
              <a:t>Recall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71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82940" y="3037179"/>
            <a:ext cx="1310640" cy="1310640"/>
            <a:chOff x="6716268" y="2097023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7107936" y="2606039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2" y="0"/>
                  </a:moveTo>
                  <a:lnTo>
                    <a:pt x="0" y="147065"/>
                  </a:lnTo>
                  <a:lnTo>
                    <a:pt x="263652" y="294132"/>
                  </a:lnTo>
                  <a:lnTo>
                    <a:pt x="527304" y="147065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36102" y="3769426"/>
            <a:ext cx="10566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000" algn="l"/>
              </a:tabLst>
            </a:pPr>
            <a:r>
              <a:rPr sz="1600" spc="-10" dirty="0" smtClean="0">
                <a:solidFill>
                  <a:srgbClr val="FFFFFF"/>
                </a:solidFill>
                <a:latin typeface="Vardana"/>
                <a:cs typeface="Calibri"/>
              </a:rPr>
              <a:t>72</a:t>
            </a:r>
            <a:r>
              <a:rPr sz="1600" spc="-5" dirty="0" smtClean="0">
                <a:solidFill>
                  <a:srgbClr val="FFFFFF"/>
                </a:solidFill>
                <a:latin typeface="Vardana"/>
                <a:cs typeface="Calibri"/>
              </a:rPr>
              <a:t>5</a:t>
            </a:r>
            <a:r>
              <a:rPr lang="en-US" sz="1600" dirty="0">
                <a:solidFill>
                  <a:srgbClr val="FFFFFF"/>
                </a:solidFill>
                <a:latin typeface="Vardana"/>
                <a:cs typeface="Calibri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Vardana"/>
                <a:cs typeface="Calibri"/>
              </a:rPr>
              <a:t>   </a:t>
            </a:r>
            <a:r>
              <a:rPr sz="1600" spc="-10" dirty="0" smtClean="0">
                <a:solidFill>
                  <a:srgbClr val="FFFFFF"/>
                </a:solidFill>
                <a:latin typeface="Vardana"/>
                <a:cs typeface="Calibri"/>
              </a:rPr>
              <a:t>1737</a:t>
            </a:r>
            <a:endParaRPr sz="1600" dirty="0">
              <a:latin typeface="Vardana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2820" y="2595296"/>
            <a:ext cx="1922391" cy="877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ardana"/>
                <a:cs typeface="Times New Roman"/>
              </a:rPr>
              <a:t>Confusion</a:t>
            </a:r>
            <a:r>
              <a:rPr sz="1500" spc="-8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Matrix</a:t>
            </a:r>
            <a:endParaRPr sz="1500" dirty="0">
              <a:latin typeface="Vardana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Vardana"/>
              <a:cs typeface="Times New Roman"/>
            </a:endParaRPr>
          </a:p>
          <a:p>
            <a:pPr marL="305435">
              <a:lnSpc>
                <a:spcPct val="100000"/>
              </a:lnSpc>
              <a:spcBef>
                <a:spcPts val="1110"/>
              </a:spcBef>
              <a:tabLst>
                <a:tab pos="1028700" algn="l"/>
              </a:tabLst>
            </a:pPr>
            <a:r>
              <a:rPr sz="1600" spc="-10" dirty="0">
                <a:solidFill>
                  <a:srgbClr val="FFFFFF"/>
                </a:solidFill>
                <a:latin typeface="Vardana"/>
                <a:cs typeface="Calibri"/>
              </a:rPr>
              <a:t>3397	461</a:t>
            </a:r>
            <a:endParaRPr sz="1600" dirty="0">
              <a:latin typeface="Vardana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4284" y="2595296"/>
            <a:ext cx="5809767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The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graph</a:t>
            </a:r>
            <a:r>
              <a:rPr sz="1500" spc="-5" dirty="0">
                <a:latin typeface="Vardana"/>
                <a:cs typeface="Times New Roman"/>
              </a:rPr>
              <a:t> depicts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optimal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cut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off </a:t>
            </a:r>
            <a:r>
              <a:rPr sz="1500" dirty="0">
                <a:latin typeface="Vardana"/>
                <a:cs typeface="Times New Roman"/>
              </a:rPr>
              <a:t>of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0.42</a:t>
            </a:r>
            <a:r>
              <a:rPr sz="1500" spc="-5" dirty="0">
                <a:latin typeface="Vardana"/>
                <a:cs typeface="Times New Roman"/>
              </a:rPr>
              <a:t> based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on</a:t>
            </a:r>
            <a:r>
              <a:rPr sz="1500" spc="-10" dirty="0">
                <a:latin typeface="Vardana"/>
                <a:cs typeface="Times New Roman"/>
              </a:rPr>
              <a:t> </a:t>
            </a:r>
            <a:endParaRPr lang="en-US" sz="1500" spc="-10" dirty="0" smtClean="0">
              <a:latin typeface="Vardan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 smtClean="0">
                <a:latin typeface="Vardana"/>
                <a:cs typeface="Times New Roman"/>
              </a:rPr>
              <a:t>Precision</a:t>
            </a:r>
            <a:r>
              <a:rPr sz="1500" spc="-20" dirty="0" smtClean="0">
                <a:latin typeface="Vardana"/>
                <a:cs typeface="Times New Roman"/>
              </a:rPr>
              <a:t> </a:t>
            </a:r>
            <a:r>
              <a:rPr sz="1500" spc="-5" dirty="0" smtClean="0">
                <a:latin typeface="Vardana"/>
                <a:cs typeface="Times New Roman"/>
              </a:rPr>
              <a:t>and</a:t>
            </a:r>
            <a:r>
              <a:rPr lang="en-US" sz="1500" spc="-5" dirty="0" smtClean="0">
                <a:latin typeface="Vardana"/>
                <a:cs typeface="Times New Roman"/>
              </a:rPr>
              <a:t> </a:t>
            </a:r>
            <a:r>
              <a:rPr sz="1500" spc="-10" dirty="0" smtClean="0">
                <a:latin typeface="Vardana"/>
                <a:cs typeface="Times New Roman"/>
              </a:rPr>
              <a:t>Recall</a:t>
            </a:r>
            <a:endParaRPr sz="1500" dirty="0">
              <a:latin typeface="Vardana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036" y="3436695"/>
            <a:ext cx="3598161" cy="23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880" y="804068"/>
            <a:ext cx="9733008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/>
              <a:t>Model</a:t>
            </a:r>
            <a:r>
              <a:rPr sz="3200" b="1" spc="10" dirty="0"/>
              <a:t> </a:t>
            </a:r>
            <a:r>
              <a:rPr sz="3200" b="1" spc="-5" dirty="0"/>
              <a:t>Evaluation</a:t>
            </a:r>
            <a:r>
              <a:rPr sz="3200" b="1" spc="20" dirty="0"/>
              <a:t> </a:t>
            </a:r>
            <a:r>
              <a:rPr sz="3200" b="1" spc="-5" dirty="0"/>
              <a:t>–</a:t>
            </a:r>
            <a:r>
              <a:rPr sz="3200" b="1" spc="10" dirty="0"/>
              <a:t> </a:t>
            </a:r>
            <a:r>
              <a:rPr sz="3200" b="1" spc="-5" dirty="0"/>
              <a:t>Sensitivity</a:t>
            </a:r>
            <a:r>
              <a:rPr sz="3200" b="1" spc="30" dirty="0"/>
              <a:t> </a:t>
            </a:r>
            <a:r>
              <a:rPr sz="3200" b="1" spc="-5" dirty="0"/>
              <a:t>and</a:t>
            </a:r>
            <a:r>
              <a:rPr sz="3200" b="1" spc="20" dirty="0"/>
              <a:t> </a:t>
            </a:r>
            <a:r>
              <a:rPr sz="3200" b="1" spc="-5" dirty="0"/>
              <a:t>Specificity</a:t>
            </a:r>
            <a:r>
              <a:rPr sz="3200" b="1" spc="25" dirty="0"/>
              <a:t> </a:t>
            </a:r>
            <a:r>
              <a:rPr sz="3200" b="1" spc="-5" dirty="0"/>
              <a:t>on</a:t>
            </a:r>
            <a:r>
              <a:rPr sz="3200" b="1" spc="-25" dirty="0"/>
              <a:t> </a:t>
            </a:r>
            <a:r>
              <a:rPr sz="3200" b="1" spc="-60" dirty="0"/>
              <a:t>Test</a:t>
            </a:r>
            <a:r>
              <a:rPr sz="3200" b="1" spc="25" dirty="0"/>
              <a:t> </a:t>
            </a:r>
            <a:r>
              <a:rPr sz="3200" b="1"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493" y="4803059"/>
            <a:ext cx="1991282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Accuracy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81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34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79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Specificity</a:t>
            </a:r>
            <a:r>
              <a:rPr sz="1500" spc="-4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82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67744" y="3020868"/>
            <a:ext cx="1311275" cy="803910"/>
            <a:chOff x="1790445" y="1810257"/>
            <a:chExt cx="1311275" cy="803910"/>
          </a:xfrm>
        </p:grpSpPr>
        <p:sp>
          <p:nvSpPr>
            <p:cNvPr id="5" name="object 5"/>
            <p:cNvSpPr/>
            <p:nvPr/>
          </p:nvSpPr>
          <p:spPr>
            <a:xfrm>
              <a:off x="2182367" y="2318003"/>
              <a:ext cx="527685" cy="295910"/>
            </a:xfrm>
            <a:custGeom>
              <a:avLst/>
              <a:gdLst/>
              <a:ahLst/>
              <a:cxnLst/>
              <a:rect l="l" t="t" r="r" b="b"/>
              <a:pathLst>
                <a:path w="527685" h="295910">
                  <a:moveTo>
                    <a:pt x="263651" y="0"/>
                  </a:moveTo>
                  <a:lnTo>
                    <a:pt x="0" y="147828"/>
                  </a:lnTo>
                  <a:lnTo>
                    <a:pt x="263651" y="295656"/>
                  </a:lnTo>
                  <a:lnTo>
                    <a:pt x="527304" y="14782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70488" y="3182793"/>
            <a:ext cx="10553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sz="1600" spc="-10" dirty="0" smtClean="0">
                <a:solidFill>
                  <a:srgbClr val="FFFFFF"/>
                </a:solidFill>
                <a:latin typeface="Vardana"/>
                <a:cs typeface="Calibri"/>
              </a:rPr>
              <a:t>139</a:t>
            </a:r>
            <a:r>
              <a:rPr sz="1600" spc="-5" dirty="0" smtClean="0">
                <a:solidFill>
                  <a:srgbClr val="FFFFFF"/>
                </a:solidFill>
                <a:latin typeface="Vardana"/>
                <a:cs typeface="Calibri"/>
              </a:rPr>
              <a:t>4</a:t>
            </a:r>
            <a:r>
              <a:rPr lang="en-US" sz="1600" dirty="0">
                <a:solidFill>
                  <a:srgbClr val="FFFFFF"/>
                </a:solidFill>
                <a:latin typeface="Vardana"/>
                <a:cs typeface="Calibri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Vardana"/>
                <a:cs typeface="Calibri"/>
              </a:rPr>
              <a:t>  </a:t>
            </a:r>
            <a:r>
              <a:rPr sz="1600" spc="-10" dirty="0" smtClean="0">
                <a:solidFill>
                  <a:srgbClr val="FFFFFF"/>
                </a:solidFill>
                <a:latin typeface="Vardana"/>
                <a:cs typeface="Calibri"/>
              </a:rPr>
              <a:t>300</a:t>
            </a:r>
            <a:endParaRPr sz="1600" dirty="0">
              <a:latin typeface="Vardana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7744" y="3694477"/>
            <a:ext cx="637540" cy="637540"/>
            <a:chOff x="1790445" y="2483866"/>
            <a:chExt cx="637540" cy="637540"/>
          </a:xfrm>
        </p:grpSpPr>
        <p:sp>
          <p:nvSpPr>
            <p:cNvPr id="12" name="object 12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20779" y="3856021"/>
            <a:ext cx="478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Vardana"/>
                <a:cs typeface="Calibri"/>
              </a:rPr>
              <a:t>218</a:t>
            </a:r>
            <a:endParaRPr sz="1600" dirty="0">
              <a:latin typeface="Vardana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41606" y="3694731"/>
            <a:ext cx="637540" cy="637540"/>
            <a:chOff x="2464307" y="2484120"/>
            <a:chExt cx="637540" cy="637540"/>
          </a:xfrm>
        </p:grpSpPr>
        <p:sp>
          <p:nvSpPr>
            <p:cNvPr id="16" name="object 16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Vardana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93753" y="3856021"/>
            <a:ext cx="4892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Vardana"/>
                <a:cs typeface="Calibri"/>
              </a:rPr>
              <a:t>797</a:t>
            </a:r>
            <a:endParaRPr sz="1600" dirty="0">
              <a:latin typeface="Vardana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7386" y="2460037"/>
            <a:ext cx="1564021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ardana"/>
                <a:cs typeface="Times New Roman"/>
              </a:rPr>
              <a:t>Confusion</a:t>
            </a:r>
            <a:r>
              <a:rPr sz="1500" spc="-8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Matrix</a:t>
            </a:r>
            <a:endParaRPr sz="1500" dirty="0">
              <a:latin typeface="Va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1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7" y="2004668"/>
            <a:ext cx="11399260" cy="301428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76835" indent="-228600">
              <a:lnSpc>
                <a:spcPts val="1620"/>
              </a:lnSpc>
              <a:spcBef>
                <a:spcPts val="305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dirty="0">
                <a:latin typeface="Vardana"/>
                <a:cs typeface="Times New Roman"/>
              </a:rPr>
              <a:t>While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we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have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checked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both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Sensitivity-Specificity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as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well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as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Precision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Recall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Metrics,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we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have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considered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optimal cut </a:t>
            </a:r>
            <a:r>
              <a:rPr sz="1500" spc="-10" dirty="0">
                <a:latin typeface="Vardana"/>
                <a:cs typeface="Times New Roman"/>
              </a:rPr>
              <a:t>off </a:t>
            </a:r>
            <a:r>
              <a:rPr sz="1500" spc="5" dirty="0">
                <a:latin typeface="Vardana"/>
                <a:cs typeface="Times New Roman"/>
              </a:rPr>
              <a:t>based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on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Specificity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for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calculating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final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prediction.</a:t>
            </a:r>
            <a:r>
              <a:rPr sz="1500" spc="-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</a:p>
          <a:p>
            <a:pPr marL="241300" indent="-228600">
              <a:lnSpc>
                <a:spcPts val="1710"/>
              </a:lnSpc>
              <a:spcBef>
                <a:spcPts val="790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15" dirty="0">
                <a:latin typeface="Vardana"/>
                <a:cs typeface="Times New Roman"/>
              </a:rPr>
              <a:t>Accuracy,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Specificity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values </a:t>
            </a:r>
            <a:r>
              <a:rPr sz="1500" dirty="0">
                <a:latin typeface="Vardana"/>
                <a:cs typeface="Times New Roman"/>
              </a:rPr>
              <a:t>of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test</a:t>
            </a:r>
            <a:r>
              <a:rPr sz="1500" dirty="0">
                <a:latin typeface="Vardana"/>
                <a:cs typeface="Times New Roman"/>
              </a:rPr>
              <a:t> set </a:t>
            </a:r>
            <a:r>
              <a:rPr sz="1500" spc="-5" dirty="0">
                <a:latin typeface="Vardana"/>
                <a:cs typeface="Times New Roman"/>
              </a:rPr>
              <a:t>are</a:t>
            </a:r>
            <a:r>
              <a:rPr sz="1500" dirty="0">
                <a:latin typeface="Vardana"/>
                <a:cs typeface="Times New Roman"/>
              </a:rPr>
              <a:t> around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81%, 79%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82%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which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are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approximately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closer</a:t>
            </a:r>
            <a:r>
              <a:rPr sz="1500" spc="-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to the </a:t>
            </a:r>
            <a:r>
              <a:rPr sz="1500" spc="-5" dirty="0">
                <a:latin typeface="Vardana"/>
                <a:cs typeface="Times New Roman"/>
              </a:rPr>
              <a:t>respective</a:t>
            </a:r>
            <a:r>
              <a:rPr sz="1500" spc="5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values</a:t>
            </a:r>
            <a:endParaRPr sz="1500" dirty="0">
              <a:latin typeface="Vardana"/>
              <a:cs typeface="Times New Roman"/>
            </a:endParaRPr>
          </a:p>
          <a:p>
            <a:pPr marL="241300">
              <a:lnSpc>
                <a:spcPts val="1710"/>
              </a:lnSpc>
            </a:pPr>
            <a:r>
              <a:rPr sz="1500" spc="-5" dirty="0">
                <a:latin typeface="Vardana"/>
                <a:cs typeface="Times New Roman"/>
              </a:rPr>
              <a:t>calculated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using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trained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set.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Also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score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calculated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shows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rate on 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final predicted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model is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around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15" dirty="0">
                <a:latin typeface="Vardana"/>
                <a:cs typeface="Times New Roman"/>
              </a:rPr>
              <a:t>80%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(in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train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set)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 </a:t>
            </a:r>
            <a:r>
              <a:rPr sz="1500" dirty="0">
                <a:latin typeface="Vardana"/>
                <a:cs typeface="Times New Roman"/>
              </a:rPr>
              <a:t>79% in </a:t>
            </a:r>
            <a:r>
              <a:rPr sz="1500" spc="-5" dirty="0">
                <a:latin typeface="Vardana"/>
                <a:cs typeface="Times New Roman"/>
              </a:rPr>
              <a:t>test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set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The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top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3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variables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that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contribute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for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getting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converted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in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model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are</a:t>
            </a:r>
            <a:endParaRPr sz="1500" dirty="0">
              <a:latin typeface="Vardana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698500" algn="l"/>
              </a:tabLst>
            </a:pPr>
            <a:r>
              <a:rPr sz="1500" spc="-25" dirty="0">
                <a:latin typeface="Vardana"/>
                <a:cs typeface="Times New Roman"/>
              </a:rPr>
              <a:t>Total </a:t>
            </a:r>
            <a:r>
              <a:rPr sz="1500" spc="-5" dirty="0">
                <a:latin typeface="Vardana"/>
                <a:cs typeface="Times New Roman"/>
              </a:rPr>
              <a:t>time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spent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website</a:t>
            </a:r>
            <a:endParaRPr sz="1500" dirty="0">
              <a:latin typeface="Vardana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698500" algn="l"/>
              </a:tabLst>
            </a:pPr>
            <a:r>
              <a:rPr sz="1500" spc="-5" dirty="0">
                <a:latin typeface="Vardana"/>
                <a:cs typeface="Times New Roman"/>
              </a:rPr>
              <a:t>L</a:t>
            </a:r>
            <a:r>
              <a:rPr sz="1500" spc="-10" dirty="0">
                <a:latin typeface="Vardana"/>
                <a:cs typeface="Times New Roman"/>
              </a:rPr>
              <a:t>ea</a:t>
            </a:r>
            <a:r>
              <a:rPr sz="1500" dirty="0">
                <a:latin typeface="Vardana"/>
                <a:cs typeface="Times New Roman"/>
              </a:rPr>
              <a:t>d</a:t>
            </a:r>
            <a:r>
              <a:rPr sz="1500" spc="-8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Add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F</a:t>
            </a:r>
            <a:r>
              <a:rPr sz="1500" dirty="0">
                <a:latin typeface="Vardana"/>
                <a:cs typeface="Times New Roman"/>
              </a:rPr>
              <a:t>orm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from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Lea</a:t>
            </a:r>
            <a:r>
              <a:rPr sz="1500" dirty="0">
                <a:latin typeface="Vardana"/>
                <a:cs typeface="Times New Roman"/>
              </a:rPr>
              <a:t>d </a:t>
            </a:r>
            <a:r>
              <a:rPr sz="1500" spc="-15" dirty="0">
                <a:latin typeface="Vardana"/>
                <a:cs typeface="Times New Roman"/>
              </a:rPr>
              <a:t>O</a:t>
            </a:r>
            <a:r>
              <a:rPr sz="1500" dirty="0">
                <a:latin typeface="Vardana"/>
                <a:cs typeface="Times New Roman"/>
              </a:rPr>
              <a:t>r</a:t>
            </a:r>
            <a:r>
              <a:rPr sz="1500" spc="5" dirty="0">
                <a:latin typeface="Vardana"/>
                <a:cs typeface="Times New Roman"/>
              </a:rPr>
              <a:t>i</a:t>
            </a:r>
            <a:r>
              <a:rPr sz="1500" dirty="0">
                <a:latin typeface="Vardana"/>
                <a:cs typeface="Times New Roman"/>
              </a:rPr>
              <a:t>gin</a:t>
            </a: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698500" algn="l"/>
              </a:tabLst>
            </a:pPr>
            <a:r>
              <a:rPr sz="1500" spc="-5" dirty="0">
                <a:latin typeface="Vardana"/>
                <a:cs typeface="Times New Roman"/>
              </a:rPr>
              <a:t>Had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Phone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Conversation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from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Last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Notable</a:t>
            </a:r>
            <a:r>
              <a:rPr sz="1500" spc="-9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Activity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Hence overall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this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model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seems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to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be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good.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6297" y="493741"/>
            <a:ext cx="65708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75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232662"/>
            <a:ext cx="10523220" cy="48609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Vardana"/>
                <a:cs typeface="Times New Roman"/>
              </a:rPr>
              <a:t>Problem</a:t>
            </a:r>
            <a:r>
              <a:rPr sz="1500" b="1" spc="-50" dirty="0">
                <a:latin typeface="Vardana"/>
                <a:cs typeface="Times New Roman"/>
              </a:rPr>
              <a:t> </a:t>
            </a:r>
            <a:r>
              <a:rPr sz="1500" b="1" dirty="0">
                <a:latin typeface="Vardana"/>
                <a:cs typeface="Times New Roman"/>
              </a:rPr>
              <a:t>Statement</a:t>
            </a:r>
            <a:r>
              <a:rPr sz="1500" b="1" spc="-5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Vardana"/>
              <a:cs typeface="Times New Roman"/>
            </a:endParaRPr>
          </a:p>
          <a:p>
            <a:pPr marL="36830" marR="105410">
              <a:lnSpc>
                <a:spcPts val="1620"/>
              </a:lnSpc>
            </a:pPr>
            <a:r>
              <a:rPr sz="1500" spc="-5" dirty="0">
                <a:latin typeface="Vardana"/>
                <a:cs typeface="Times New Roman"/>
              </a:rPr>
              <a:t>X Education sells </a:t>
            </a:r>
            <a:r>
              <a:rPr sz="1500" dirty="0">
                <a:latin typeface="Vardana"/>
                <a:cs typeface="Times New Roman"/>
              </a:rPr>
              <a:t>online </a:t>
            </a:r>
            <a:r>
              <a:rPr sz="1500" spc="-5" dirty="0">
                <a:latin typeface="Vardana"/>
                <a:cs typeface="Times New Roman"/>
              </a:rPr>
              <a:t>courses </a:t>
            </a:r>
            <a:r>
              <a:rPr sz="1500" dirty="0">
                <a:latin typeface="Vardana"/>
                <a:cs typeface="Times New Roman"/>
              </a:rPr>
              <a:t>to </a:t>
            </a:r>
            <a:r>
              <a:rPr sz="1500" spc="-5" dirty="0">
                <a:latin typeface="Vardana"/>
                <a:cs typeface="Times New Roman"/>
              </a:rPr>
              <a:t>industry </a:t>
            </a:r>
            <a:r>
              <a:rPr sz="1500" dirty="0">
                <a:latin typeface="Vardana"/>
                <a:cs typeface="Times New Roman"/>
              </a:rPr>
              <a:t>professionals. </a:t>
            </a:r>
            <a:r>
              <a:rPr sz="1500" spc="-5" dirty="0">
                <a:latin typeface="Vardana"/>
                <a:cs typeface="Times New Roman"/>
              </a:rPr>
              <a:t>The company markets its courses </a:t>
            </a:r>
            <a:r>
              <a:rPr sz="1500" dirty="0">
                <a:latin typeface="Vardana"/>
                <a:cs typeface="Times New Roman"/>
              </a:rPr>
              <a:t>on </a:t>
            </a:r>
            <a:r>
              <a:rPr sz="1500" spc="-5" dirty="0">
                <a:latin typeface="Vardana"/>
                <a:cs typeface="Times New Roman"/>
              </a:rPr>
              <a:t>several websites and search engines </a:t>
            </a:r>
            <a:r>
              <a:rPr sz="1500" dirty="0">
                <a:latin typeface="Vardana"/>
                <a:cs typeface="Times New Roman"/>
              </a:rPr>
              <a:t>like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Google.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Vardana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r>
              <a:rPr sz="1500" spc="-5" dirty="0">
                <a:latin typeface="Vardana"/>
                <a:cs typeface="Times New Roman"/>
              </a:rPr>
              <a:t>Once these people </a:t>
            </a:r>
            <a:r>
              <a:rPr sz="1500" dirty="0">
                <a:latin typeface="Vardana"/>
                <a:cs typeface="Times New Roman"/>
              </a:rPr>
              <a:t>land on the </a:t>
            </a:r>
            <a:r>
              <a:rPr sz="1500" spc="-5" dirty="0">
                <a:latin typeface="Vardana"/>
                <a:cs typeface="Times New Roman"/>
              </a:rPr>
              <a:t>website, they might </a:t>
            </a:r>
            <a:r>
              <a:rPr sz="1500" dirty="0">
                <a:latin typeface="Vardana"/>
                <a:cs typeface="Times New Roman"/>
              </a:rPr>
              <a:t>browse the </a:t>
            </a:r>
            <a:r>
              <a:rPr sz="1500" spc="-5" dirty="0">
                <a:latin typeface="Vardana"/>
                <a:cs typeface="Times New Roman"/>
              </a:rPr>
              <a:t>courses </a:t>
            </a:r>
            <a:r>
              <a:rPr sz="1500" dirty="0">
                <a:latin typeface="Vardana"/>
                <a:cs typeface="Times New Roman"/>
              </a:rPr>
              <a:t>or fill up a form for the </a:t>
            </a:r>
            <a:r>
              <a:rPr sz="1500" spc="-5" dirty="0">
                <a:latin typeface="Vardana"/>
                <a:cs typeface="Times New Roman"/>
              </a:rPr>
              <a:t>course </a:t>
            </a:r>
            <a:r>
              <a:rPr sz="1500" dirty="0">
                <a:latin typeface="Vardana"/>
                <a:cs typeface="Times New Roman"/>
              </a:rPr>
              <a:t>or </a:t>
            </a:r>
            <a:r>
              <a:rPr sz="1500" spc="-5" dirty="0">
                <a:latin typeface="Vardana"/>
                <a:cs typeface="Times New Roman"/>
              </a:rPr>
              <a:t>watch some videos. When these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people </a:t>
            </a:r>
            <a:r>
              <a:rPr sz="1500" dirty="0">
                <a:latin typeface="Vardana"/>
                <a:cs typeface="Times New Roman"/>
              </a:rPr>
              <a:t>fill up a form providing </a:t>
            </a:r>
            <a:r>
              <a:rPr sz="1500" spc="-5" dirty="0">
                <a:latin typeface="Vardana"/>
                <a:cs typeface="Times New Roman"/>
              </a:rPr>
              <a:t>their </a:t>
            </a:r>
            <a:r>
              <a:rPr sz="1500" spc="-10" dirty="0">
                <a:latin typeface="Vardana"/>
                <a:cs typeface="Times New Roman"/>
              </a:rPr>
              <a:t>email </a:t>
            </a:r>
            <a:r>
              <a:rPr sz="1500" spc="-5" dirty="0">
                <a:latin typeface="Vardana"/>
                <a:cs typeface="Times New Roman"/>
              </a:rPr>
              <a:t>address </a:t>
            </a:r>
            <a:r>
              <a:rPr sz="1500" dirty="0">
                <a:latin typeface="Vardana"/>
                <a:cs typeface="Times New Roman"/>
              </a:rPr>
              <a:t>or phone </a:t>
            </a:r>
            <a:r>
              <a:rPr sz="1500" spc="-15" dirty="0">
                <a:latin typeface="Vardana"/>
                <a:cs typeface="Times New Roman"/>
              </a:rPr>
              <a:t>number, </a:t>
            </a:r>
            <a:r>
              <a:rPr sz="1500" spc="-5" dirty="0">
                <a:latin typeface="Vardana"/>
                <a:cs typeface="Times New Roman"/>
              </a:rPr>
              <a:t>they are classified </a:t>
            </a:r>
            <a:r>
              <a:rPr sz="1500" dirty="0">
                <a:latin typeface="Vardana"/>
                <a:cs typeface="Times New Roman"/>
              </a:rPr>
              <a:t>to be a </a:t>
            </a:r>
            <a:r>
              <a:rPr sz="1500" spc="-5" dirty="0">
                <a:latin typeface="Vardana"/>
                <a:cs typeface="Times New Roman"/>
              </a:rPr>
              <a:t>lead. </a:t>
            </a:r>
            <a:r>
              <a:rPr sz="1500" spc="-10" dirty="0">
                <a:latin typeface="Vardana"/>
                <a:cs typeface="Times New Roman"/>
              </a:rPr>
              <a:t>Moreover, </a:t>
            </a:r>
            <a:r>
              <a:rPr sz="1500" dirty="0">
                <a:latin typeface="Vardana"/>
                <a:cs typeface="Times New Roman"/>
              </a:rPr>
              <a:t>the </a:t>
            </a:r>
            <a:r>
              <a:rPr sz="1500" spc="-5" dirty="0">
                <a:latin typeface="Vardana"/>
                <a:cs typeface="Times New Roman"/>
              </a:rPr>
              <a:t>company also gets 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leads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through</a:t>
            </a:r>
            <a:r>
              <a:rPr sz="1500" spc="-4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past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referrals.</a:t>
            </a:r>
            <a:endParaRPr sz="1500" dirty="0">
              <a:latin typeface="Vardan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Vardana"/>
              <a:cs typeface="Times New Roman"/>
            </a:endParaRPr>
          </a:p>
          <a:p>
            <a:pPr marL="36830" marR="215265">
              <a:lnSpc>
                <a:spcPts val="1620"/>
              </a:lnSpc>
            </a:pPr>
            <a:r>
              <a:rPr sz="1500" spc="-5" dirty="0">
                <a:latin typeface="Vardana"/>
                <a:cs typeface="Times New Roman"/>
              </a:rPr>
              <a:t>Once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these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are</a:t>
            </a:r>
            <a:r>
              <a:rPr sz="1500" spc="-5" dirty="0">
                <a:latin typeface="Vardana"/>
                <a:cs typeface="Times New Roman"/>
              </a:rPr>
              <a:t> acquired,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employees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from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 </a:t>
            </a:r>
            <a:r>
              <a:rPr sz="1500" spc="-5" dirty="0">
                <a:latin typeface="Vardana"/>
                <a:cs typeface="Times New Roman"/>
              </a:rPr>
              <a:t>sales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team start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making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calls, </a:t>
            </a:r>
            <a:r>
              <a:rPr sz="1500" dirty="0">
                <a:latin typeface="Vardana"/>
                <a:cs typeface="Times New Roman"/>
              </a:rPr>
              <a:t>writing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emails,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etc.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Through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this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process,</a:t>
            </a:r>
            <a:r>
              <a:rPr sz="1500" spc="6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some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of</a:t>
            </a:r>
            <a:r>
              <a:rPr sz="1500" spc="-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leads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get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converted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while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most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do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not.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The typical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rate</a:t>
            </a:r>
            <a:r>
              <a:rPr sz="1500" spc="-5" dirty="0">
                <a:latin typeface="Vardana"/>
                <a:cs typeface="Times New Roman"/>
              </a:rPr>
              <a:t> at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X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education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is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around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5" dirty="0">
                <a:latin typeface="Vardana"/>
                <a:cs typeface="Times New Roman"/>
              </a:rPr>
              <a:t>30%.</a:t>
            </a:r>
            <a:endParaRPr sz="1500" dirty="0">
              <a:latin typeface="Vardan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Vardana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latin typeface="Vardana"/>
                <a:cs typeface="Times New Roman"/>
              </a:rPr>
              <a:t>Business</a:t>
            </a:r>
            <a:r>
              <a:rPr sz="1500" b="1" spc="-35" dirty="0">
                <a:latin typeface="Vardana"/>
                <a:cs typeface="Times New Roman"/>
              </a:rPr>
              <a:t> </a:t>
            </a:r>
            <a:r>
              <a:rPr sz="1500" b="1" spc="-5" dirty="0">
                <a:latin typeface="Vardana"/>
                <a:cs typeface="Times New Roman"/>
              </a:rPr>
              <a:t>Goal</a:t>
            </a:r>
            <a:r>
              <a:rPr sz="1500" spc="-5" dirty="0">
                <a:latin typeface="Vardana"/>
                <a:cs typeface="Times New Roman"/>
              </a:rPr>
              <a:t>:</a:t>
            </a:r>
            <a:endParaRPr sz="1500" dirty="0">
              <a:latin typeface="Vardan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Vardana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spc="-5" dirty="0">
                <a:latin typeface="Vardana"/>
                <a:cs typeface="Times New Roman"/>
              </a:rPr>
              <a:t>X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Education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needs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help</a:t>
            </a:r>
            <a:r>
              <a:rPr sz="1500" dirty="0">
                <a:latin typeface="Vardana"/>
                <a:cs typeface="Times New Roman"/>
              </a:rPr>
              <a:t> in</a:t>
            </a:r>
            <a:r>
              <a:rPr sz="1500" spc="-5" dirty="0">
                <a:latin typeface="Vardana"/>
                <a:cs typeface="Times New Roman"/>
              </a:rPr>
              <a:t> selecting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most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promising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leads,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i.e.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that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are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most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likely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to</a:t>
            </a:r>
            <a:r>
              <a:rPr sz="1500" spc="-5" dirty="0">
                <a:latin typeface="Vardana"/>
                <a:cs typeface="Times New Roman"/>
              </a:rPr>
              <a:t> convert</a:t>
            </a:r>
            <a:r>
              <a:rPr sz="1500" dirty="0">
                <a:latin typeface="Vardana"/>
                <a:cs typeface="Times New Roman"/>
              </a:rPr>
              <a:t> into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paying</a:t>
            </a:r>
            <a:r>
              <a:rPr sz="1500" spc="5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customers.</a:t>
            </a:r>
            <a:endParaRPr sz="1500" dirty="0">
              <a:latin typeface="Vardan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ardana"/>
              <a:cs typeface="Times New Roman"/>
            </a:endParaRPr>
          </a:p>
          <a:p>
            <a:pPr marL="36830" marR="5080">
              <a:lnSpc>
                <a:spcPts val="1620"/>
              </a:lnSpc>
            </a:pPr>
            <a:r>
              <a:rPr sz="1500" spc="-5" dirty="0">
                <a:latin typeface="Vardana"/>
                <a:cs typeface="Times New Roman"/>
              </a:rPr>
              <a:t>The company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needs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model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wherein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you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 score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is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assigned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to</a:t>
            </a:r>
            <a:r>
              <a:rPr sz="1500" spc="-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each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of</a:t>
            </a:r>
            <a:r>
              <a:rPr sz="1500" spc="-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5" dirty="0">
                <a:latin typeface="Vardana"/>
                <a:cs typeface="Times New Roman"/>
              </a:rPr>
              <a:t> leads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such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that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customers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with higher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spc="8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score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have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higher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chance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customers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with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lower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score</a:t>
            </a:r>
            <a:r>
              <a:rPr sz="1500" dirty="0">
                <a:latin typeface="Vardana"/>
                <a:cs typeface="Times New Roman"/>
              </a:rPr>
              <a:t> have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-5" dirty="0">
                <a:latin typeface="Vardana"/>
                <a:cs typeface="Times New Roman"/>
              </a:rPr>
              <a:t> lower</a:t>
            </a:r>
            <a:r>
              <a:rPr sz="1500" dirty="0">
                <a:latin typeface="Vardana"/>
                <a:cs typeface="Times New Roman"/>
              </a:rPr>
              <a:t> conversion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chance.</a:t>
            </a:r>
            <a:endParaRPr sz="1500" dirty="0">
              <a:latin typeface="Vardana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Vardana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spc="-5" dirty="0">
                <a:latin typeface="Vardana"/>
                <a:cs typeface="Times New Roman"/>
              </a:rPr>
              <a:t>The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CEO,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in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particular,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given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ballpark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of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target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rate to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be</a:t>
            </a:r>
            <a:r>
              <a:rPr sz="1500" spc="-5" dirty="0">
                <a:latin typeface="Vardana"/>
                <a:cs typeface="Times New Roman"/>
              </a:rPr>
              <a:t> around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80%.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7006" y="518101"/>
            <a:ext cx="78926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2320" algn="l"/>
              </a:tabLst>
            </a:pPr>
            <a:r>
              <a:rPr sz="3600" b="1" spc="-5" dirty="0"/>
              <a:t>Lead</a:t>
            </a:r>
            <a:r>
              <a:rPr sz="3600" b="1" spc="5" dirty="0"/>
              <a:t> </a:t>
            </a:r>
            <a:r>
              <a:rPr sz="3600" b="1" spc="-10" dirty="0"/>
              <a:t>Score</a:t>
            </a:r>
            <a:r>
              <a:rPr sz="3600" b="1" spc="5" dirty="0"/>
              <a:t> </a:t>
            </a:r>
            <a:r>
              <a:rPr sz="3600" b="1" spc="-5" dirty="0"/>
              <a:t>Case</a:t>
            </a:r>
            <a:r>
              <a:rPr sz="3600" b="1" spc="5" dirty="0"/>
              <a:t> </a:t>
            </a:r>
            <a:r>
              <a:rPr sz="3600" b="1" spc="-5" dirty="0"/>
              <a:t>Study</a:t>
            </a:r>
            <a:r>
              <a:rPr sz="3600" b="1" spc="10" dirty="0"/>
              <a:t> </a:t>
            </a:r>
            <a:r>
              <a:rPr sz="3600" b="1" spc="-5" dirty="0" smtClean="0"/>
              <a:t>for</a:t>
            </a:r>
            <a:r>
              <a:rPr lang="en-US" sz="3600" b="1" spc="-5" dirty="0" smtClean="0"/>
              <a:t> </a:t>
            </a:r>
            <a:r>
              <a:rPr sz="3600" b="1" spc="-5" dirty="0" smtClean="0"/>
              <a:t>X</a:t>
            </a:r>
            <a:r>
              <a:rPr sz="3600" b="1" spc="-50" dirty="0" smtClean="0"/>
              <a:t> </a:t>
            </a:r>
            <a:r>
              <a:rPr sz="3600" b="1" spc="-5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9062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092" y="454885"/>
            <a:ext cx="662402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533271"/>
            <a:ext cx="7964805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Vardana"/>
                <a:cs typeface="Times New Roman"/>
              </a:rPr>
              <a:t>Source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data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for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analysis</a:t>
            </a:r>
            <a:endParaRPr sz="1500" dirty="0">
              <a:latin typeface="Vardana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Clean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prepare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data</a:t>
            </a:r>
            <a:endParaRPr sz="1500" dirty="0">
              <a:latin typeface="Vardana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10" dirty="0">
                <a:latin typeface="Vardana"/>
                <a:cs typeface="Times New Roman"/>
              </a:rPr>
              <a:t>E</a:t>
            </a:r>
            <a:r>
              <a:rPr sz="1500" dirty="0">
                <a:latin typeface="Vardana"/>
                <a:cs typeface="Times New Roman"/>
              </a:rPr>
              <a:t>xpl</a:t>
            </a:r>
            <a:r>
              <a:rPr sz="1500" spc="5" dirty="0">
                <a:latin typeface="Vardana"/>
                <a:cs typeface="Times New Roman"/>
              </a:rPr>
              <a:t>o</a:t>
            </a:r>
            <a:r>
              <a:rPr sz="1500" dirty="0">
                <a:latin typeface="Vardana"/>
                <a:cs typeface="Times New Roman"/>
              </a:rPr>
              <a:t>rato</a:t>
            </a:r>
            <a:r>
              <a:rPr sz="1500" spc="-5" dirty="0">
                <a:latin typeface="Vardana"/>
                <a:cs typeface="Times New Roman"/>
              </a:rPr>
              <a:t>r</a:t>
            </a:r>
            <a:r>
              <a:rPr sz="1500" dirty="0">
                <a:latin typeface="Vardana"/>
                <a:cs typeface="Times New Roman"/>
              </a:rPr>
              <a:t>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ta</a:t>
            </a:r>
            <a:r>
              <a:rPr sz="1500" spc="-8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n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l</a:t>
            </a:r>
            <a:r>
              <a:rPr sz="1500" spc="-5" dirty="0">
                <a:latin typeface="Vardana"/>
                <a:cs typeface="Times New Roman"/>
              </a:rPr>
              <a:t>y</a:t>
            </a:r>
            <a:r>
              <a:rPr sz="1500" dirty="0">
                <a:latin typeface="Vardana"/>
                <a:cs typeface="Times New Roman"/>
              </a:rPr>
              <a:t>sis.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Feature</a:t>
            </a:r>
            <a:r>
              <a:rPr sz="1500" spc="-5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Scaling</a:t>
            </a:r>
            <a:endParaRPr sz="1500" dirty="0">
              <a:latin typeface="Vardana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Splitting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data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into</a:t>
            </a:r>
            <a:r>
              <a:rPr sz="1500" spc="-45" dirty="0">
                <a:latin typeface="Vardana"/>
                <a:cs typeface="Times New Roman"/>
              </a:rPr>
              <a:t> </a:t>
            </a:r>
            <a:r>
              <a:rPr sz="1500" spc="-35" dirty="0">
                <a:latin typeface="Vardana"/>
                <a:cs typeface="Times New Roman"/>
              </a:rPr>
              <a:t>Test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15" dirty="0">
                <a:latin typeface="Vardana"/>
                <a:cs typeface="Times New Roman"/>
              </a:rPr>
              <a:t>Train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dataset.</a:t>
            </a:r>
            <a:endParaRPr sz="1500" dirty="0">
              <a:latin typeface="Vardana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Vardana"/>
                <a:cs typeface="Times New Roman"/>
              </a:rPr>
              <a:t>Building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logistic</a:t>
            </a:r>
            <a:r>
              <a:rPr sz="1500" spc="-4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Regression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model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calculate</a:t>
            </a:r>
            <a:r>
              <a:rPr sz="1500" spc="-10" dirty="0">
                <a:latin typeface="Vardana"/>
                <a:cs typeface="Times New Roman"/>
              </a:rPr>
              <a:t> Lead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Score.</a:t>
            </a:r>
            <a:endParaRPr sz="1500" dirty="0">
              <a:latin typeface="Vardana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Evaluating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model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by using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different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metrics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Specificity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or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Precision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Recall.</a:t>
            </a:r>
            <a:endParaRPr sz="1500" dirty="0">
              <a:latin typeface="Vardana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Vardana"/>
                <a:cs typeface="Times New Roman"/>
              </a:rPr>
              <a:t>Applying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best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model </a:t>
            </a:r>
            <a:r>
              <a:rPr sz="1500" dirty="0">
                <a:latin typeface="Vardana"/>
                <a:cs typeface="Times New Roman"/>
              </a:rPr>
              <a:t>in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35" dirty="0">
                <a:latin typeface="Vardana"/>
                <a:cs typeface="Times New Roman"/>
              </a:rPr>
              <a:t>Test</a:t>
            </a:r>
            <a:r>
              <a:rPr sz="1500" spc="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data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based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on the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 Specificity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Metrics.</a:t>
            </a:r>
            <a:endParaRPr sz="1500" dirty="0">
              <a:latin typeface="Va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0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981" y="306681"/>
            <a:ext cx="84915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10" dirty="0"/>
              <a:t>Problem</a:t>
            </a:r>
            <a:r>
              <a:rPr sz="3600" b="1" spc="-5" dirty="0"/>
              <a:t> solving 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08" y="1083563"/>
            <a:ext cx="2441575" cy="269748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71805" marR="93345" indent="-375285">
              <a:lnSpc>
                <a:spcPct val="100000"/>
              </a:lnSpc>
              <a:spcBef>
                <a:spcPts val="125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Sourcing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Cleaning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3911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>
              <a:latin typeface="Calibri"/>
              <a:cs typeface="Calibri"/>
            </a:endParaRPr>
          </a:p>
          <a:p>
            <a:pPr marL="377825" marR="10350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suitable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duplicate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Outlier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Standardization.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03" y="1083563"/>
            <a:ext cx="2441575" cy="23456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73990" marR="168910" indent="1270" algn="ctr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Feature Scaling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Splitting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Scaling of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endParaRPr sz="14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378460" marR="3956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set.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4576" y="1658111"/>
            <a:ext cx="826135" cy="1064260"/>
            <a:chOff x="3084576" y="1658111"/>
            <a:chExt cx="826135" cy="1064260"/>
          </a:xfrm>
        </p:grpSpPr>
        <p:sp>
          <p:nvSpPr>
            <p:cNvPr id="6" name="object 6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7" y="0"/>
                  </a:moveTo>
                  <a:lnTo>
                    <a:pt x="406907" y="262889"/>
                  </a:lnTo>
                  <a:lnTo>
                    <a:pt x="0" y="262889"/>
                  </a:lnTo>
                  <a:lnTo>
                    <a:pt x="0" y="788669"/>
                  </a:lnTo>
                  <a:lnTo>
                    <a:pt x="406907" y="788669"/>
                  </a:lnTo>
                  <a:lnTo>
                    <a:pt x="406907" y="1051559"/>
                  </a:lnTo>
                  <a:lnTo>
                    <a:pt x="813815" y="525779"/>
                  </a:lnTo>
                  <a:lnTo>
                    <a:pt x="4069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7" y="262889"/>
                  </a:lnTo>
                  <a:lnTo>
                    <a:pt x="406907" y="0"/>
                  </a:lnTo>
                  <a:lnTo>
                    <a:pt x="813815" y="525779"/>
                  </a:lnTo>
                  <a:lnTo>
                    <a:pt x="406907" y="1051559"/>
                  </a:lnTo>
                  <a:lnTo>
                    <a:pt x="406907" y="788669"/>
                  </a:lnTo>
                  <a:lnTo>
                    <a:pt x="0" y="788669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71488" y="1589532"/>
            <a:ext cx="826135" cy="1064260"/>
            <a:chOff x="6571488" y="1589532"/>
            <a:chExt cx="826135" cy="1064260"/>
          </a:xfrm>
        </p:grpSpPr>
        <p:sp>
          <p:nvSpPr>
            <p:cNvPr id="9" name="object 9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8" y="0"/>
                  </a:moveTo>
                  <a:lnTo>
                    <a:pt x="406908" y="262889"/>
                  </a:lnTo>
                  <a:lnTo>
                    <a:pt x="0" y="262889"/>
                  </a:lnTo>
                  <a:lnTo>
                    <a:pt x="0" y="788670"/>
                  </a:lnTo>
                  <a:lnTo>
                    <a:pt x="406908" y="788670"/>
                  </a:lnTo>
                  <a:lnTo>
                    <a:pt x="406908" y="1051560"/>
                  </a:lnTo>
                  <a:lnTo>
                    <a:pt x="813816" y="525780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8" y="262889"/>
                  </a:lnTo>
                  <a:lnTo>
                    <a:pt x="406908" y="0"/>
                  </a:lnTo>
                  <a:lnTo>
                    <a:pt x="813816" y="525780"/>
                  </a:lnTo>
                  <a:lnTo>
                    <a:pt x="406908" y="1051560"/>
                  </a:lnTo>
                  <a:lnTo>
                    <a:pt x="406908" y="788670"/>
                  </a:lnTo>
                  <a:lnTo>
                    <a:pt x="0" y="788670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031" y="999744"/>
            <a:ext cx="2731135" cy="24295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635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RFE</a:t>
            </a:r>
            <a:endParaRPr sz="1400" dirty="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 dirty="0">
              <a:latin typeface="Calibri"/>
              <a:cs typeface="Calibri"/>
            </a:endParaRPr>
          </a:p>
          <a:p>
            <a:pPr marL="378460" marR="939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various metrics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sensitivity,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specificity,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precision 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recall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51519" y="3567684"/>
            <a:ext cx="1146175" cy="814069"/>
            <a:chOff x="8351519" y="3567684"/>
            <a:chExt cx="1146175" cy="814069"/>
          </a:xfrm>
        </p:grpSpPr>
        <p:sp>
          <p:nvSpPr>
            <p:cNvPr id="13" name="object 13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850391" y="0"/>
                  </a:moveTo>
                  <a:lnTo>
                    <a:pt x="283463" y="0"/>
                  </a:lnTo>
                  <a:lnTo>
                    <a:pt x="283463" y="400812"/>
                  </a:lnTo>
                  <a:lnTo>
                    <a:pt x="0" y="400812"/>
                  </a:lnTo>
                  <a:lnTo>
                    <a:pt x="566927" y="801624"/>
                  </a:lnTo>
                  <a:lnTo>
                    <a:pt x="1133855" y="400812"/>
                  </a:lnTo>
                  <a:lnTo>
                    <a:pt x="850391" y="400812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0" y="400812"/>
                  </a:moveTo>
                  <a:lnTo>
                    <a:pt x="283463" y="400812"/>
                  </a:lnTo>
                  <a:lnTo>
                    <a:pt x="283463" y="0"/>
                  </a:lnTo>
                  <a:lnTo>
                    <a:pt x="850391" y="0"/>
                  </a:lnTo>
                  <a:lnTo>
                    <a:pt x="850391" y="400812"/>
                  </a:lnTo>
                  <a:lnTo>
                    <a:pt x="1133855" y="400812"/>
                  </a:lnTo>
                  <a:lnTo>
                    <a:pt x="566927" y="801624"/>
                  </a:lnTo>
                  <a:lnTo>
                    <a:pt x="0" y="4008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1192" y="4460747"/>
            <a:ext cx="3571240" cy="199834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Calibri"/>
              <a:cs typeface="Calibri"/>
            </a:endParaRPr>
          </a:p>
          <a:p>
            <a:pPr marL="378460" marR="32829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Determine 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score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check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if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80%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1400" dirty="0">
              <a:latin typeface="Calibri"/>
              <a:cs typeface="Calibri"/>
            </a:endParaRPr>
          </a:p>
          <a:p>
            <a:pPr marL="378460" marR="1504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final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prediction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set using cut off threshold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sensitivity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specificity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4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9" y="698127"/>
            <a:ext cx="865580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/>
              <a:t>Exploratory</a:t>
            </a:r>
            <a:r>
              <a:rPr sz="3600" b="1" spc="-25" dirty="0"/>
              <a:t> </a:t>
            </a:r>
            <a:r>
              <a:rPr sz="3600" b="1" spc="-5" dirty="0"/>
              <a:t>Data</a:t>
            </a:r>
            <a:r>
              <a:rPr sz="3600" b="1" spc="-125" dirty="0"/>
              <a:t> </a:t>
            </a:r>
            <a:r>
              <a:rPr sz="3600" b="1"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1692101"/>
            <a:ext cx="3948707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latin typeface="Vardana"/>
                <a:cs typeface="Times New Roman"/>
              </a:rPr>
              <a:t>We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have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around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39%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rate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in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25" dirty="0">
                <a:latin typeface="Vardana"/>
                <a:cs typeface="Times New Roman"/>
              </a:rPr>
              <a:t>Total</a:t>
            </a:r>
            <a:endParaRPr sz="1500" dirty="0">
              <a:latin typeface="Vardan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442" y="5373725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6389" y="1631950"/>
            <a:ext cx="7135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The conversion rates were </a:t>
            </a:r>
            <a:r>
              <a:rPr sz="1500" dirty="0">
                <a:latin typeface="Vardana"/>
                <a:cs typeface="Times New Roman"/>
              </a:rPr>
              <a:t>high for </a:t>
            </a:r>
            <a:r>
              <a:rPr sz="1500" spc="-25" dirty="0">
                <a:latin typeface="Vardana"/>
                <a:cs typeface="Times New Roman"/>
              </a:rPr>
              <a:t>Total </a:t>
            </a:r>
            <a:r>
              <a:rPr sz="1500" spc="-15" dirty="0">
                <a:latin typeface="Vardana"/>
                <a:cs typeface="Times New Roman"/>
              </a:rPr>
              <a:t>Visits, </a:t>
            </a:r>
            <a:r>
              <a:rPr sz="1500" spc="-25" dirty="0">
                <a:latin typeface="Vardana"/>
                <a:cs typeface="Times New Roman"/>
              </a:rPr>
              <a:t>Total </a:t>
            </a:r>
            <a:r>
              <a:rPr sz="1500" spc="-20" dirty="0">
                <a:latin typeface="Vardana"/>
                <a:cs typeface="Times New Roman"/>
              </a:rPr>
              <a:t>Time </a:t>
            </a:r>
            <a:r>
              <a:rPr sz="1500" spc="-5" dirty="0">
                <a:latin typeface="Vardana"/>
                <a:cs typeface="Times New Roman"/>
              </a:rPr>
              <a:t>Spent </a:t>
            </a:r>
            <a:r>
              <a:rPr sz="1500" dirty="0">
                <a:latin typeface="Vardana"/>
                <a:cs typeface="Times New Roman"/>
              </a:rPr>
              <a:t>on </a:t>
            </a:r>
            <a:r>
              <a:rPr sz="1500" spc="-20" dirty="0">
                <a:latin typeface="Vardana"/>
                <a:cs typeface="Times New Roman"/>
              </a:rPr>
              <a:t>Website </a:t>
            </a:r>
            <a:r>
              <a:rPr sz="1500" spc="-5" dirty="0">
                <a:latin typeface="Vardana"/>
                <a:cs typeface="Times New Roman"/>
              </a:rPr>
              <a:t>and </a:t>
            </a:r>
            <a:r>
              <a:rPr sz="1500" dirty="0">
                <a:latin typeface="Vardana"/>
                <a:cs typeface="Times New Roman"/>
              </a:rPr>
              <a:t>Page </a:t>
            </a:r>
            <a:r>
              <a:rPr sz="1500" spc="-25" dirty="0">
                <a:latin typeface="Vardana"/>
                <a:cs typeface="Times New Roman"/>
              </a:rPr>
              <a:t>Views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Per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20" dirty="0">
                <a:latin typeface="Vardana"/>
                <a:cs typeface="Times New Roman"/>
              </a:rPr>
              <a:t>Visit</a:t>
            </a:r>
            <a:endParaRPr sz="1500" dirty="0">
              <a:latin typeface="Vardana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54" y="2325365"/>
            <a:ext cx="1158906" cy="2985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332" y="2865232"/>
            <a:ext cx="7187884" cy="16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696877"/>
            <a:ext cx="5197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ardana"/>
                <a:cs typeface="Times New Roman"/>
              </a:rPr>
              <a:t>In </a:t>
            </a:r>
            <a:r>
              <a:rPr sz="1500" spc="-10" dirty="0">
                <a:latin typeface="Vardana"/>
                <a:cs typeface="Times New Roman"/>
              </a:rPr>
              <a:t>Lead </a:t>
            </a:r>
            <a:r>
              <a:rPr sz="1500" dirty="0">
                <a:latin typeface="Vardana"/>
                <a:cs typeface="Times New Roman"/>
              </a:rPr>
              <a:t>Origin, </a:t>
            </a:r>
            <a:r>
              <a:rPr sz="1500" spc="-10" dirty="0">
                <a:latin typeface="Vardana"/>
                <a:cs typeface="Times New Roman"/>
              </a:rPr>
              <a:t>maximum </a:t>
            </a:r>
            <a:r>
              <a:rPr sz="1500" spc="-5" dirty="0">
                <a:latin typeface="Vardana"/>
                <a:cs typeface="Times New Roman"/>
              </a:rPr>
              <a:t>conversion happened </a:t>
            </a:r>
            <a:r>
              <a:rPr sz="1500" dirty="0">
                <a:latin typeface="Vardana"/>
                <a:cs typeface="Times New Roman"/>
              </a:rPr>
              <a:t>from </a:t>
            </a:r>
            <a:r>
              <a:rPr sz="1500" spc="-5" dirty="0">
                <a:latin typeface="Vardana"/>
                <a:cs typeface="Times New Roman"/>
              </a:rPr>
              <a:t>Landing Page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Submission</a:t>
            </a:r>
            <a:endParaRPr sz="1500" dirty="0">
              <a:latin typeface="Vardan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5937" y="4039996"/>
            <a:ext cx="44406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Major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in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lead</a:t>
            </a:r>
            <a:r>
              <a:rPr sz="1500" dirty="0">
                <a:latin typeface="Vardana"/>
                <a:cs typeface="Times New Roman"/>
              </a:rPr>
              <a:t> source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is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from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Google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5127" y="735514"/>
            <a:ext cx="50145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Major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happened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from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Emails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sent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Calls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made</a:t>
            </a:r>
            <a:endParaRPr sz="1500" dirty="0">
              <a:latin typeface="Vardana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21" y="1528089"/>
            <a:ext cx="4364899" cy="23122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157" y="4470875"/>
            <a:ext cx="6781048" cy="2097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3379" y="1369990"/>
            <a:ext cx="1911945" cy="25806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3041" y="1359339"/>
            <a:ext cx="1918718" cy="25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2110" y="3849761"/>
            <a:ext cx="4961428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Last</a:t>
            </a:r>
            <a:r>
              <a:rPr sz="1500" spc="-8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Activity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value </a:t>
            </a:r>
            <a:r>
              <a:rPr sz="1500" dirty="0">
                <a:latin typeface="Vardana"/>
                <a:cs typeface="Times New Roman"/>
              </a:rPr>
              <a:t>of </a:t>
            </a:r>
            <a:r>
              <a:rPr sz="1500" spc="-5" dirty="0">
                <a:latin typeface="Vardana"/>
                <a:cs typeface="Times New Roman"/>
              </a:rPr>
              <a:t>SMS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Sent'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had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more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conversion.</a:t>
            </a:r>
            <a:endParaRPr sz="1500" dirty="0">
              <a:latin typeface="Vardan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4861" y="920241"/>
            <a:ext cx="516862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More conversion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happened </a:t>
            </a:r>
            <a:r>
              <a:rPr sz="1500" dirty="0">
                <a:latin typeface="Vardana"/>
                <a:cs typeface="Times New Roman"/>
              </a:rPr>
              <a:t>with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people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who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are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unemployed</a:t>
            </a:r>
            <a:endParaRPr sz="1500" dirty="0">
              <a:latin typeface="Vardan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736888"/>
            <a:ext cx="4656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Not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much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impact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on</a:t>
            </a:r>
            <a:r>
              <a:rPr sz="1500" spc="-5" dirty="0">
                <a:latin typeface="Vardana"/>
                <a:cs typeface="Times New Roman"/>
              </a:rPr>
              <a:t> conversion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rates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through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Search,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digital </a:t>
            </a:r>
            <a:r>
              <a:rPr sz="1500" spc="-36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advertisements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dirty="0">
                <a:latin typeface="Vardana"/>
                <a:cs typeface="Times New Roman"/>
              </a:rPr>
              <a:t> through</a:t>
            </a:r>
            <a:r>
              <a:rPr sz="1500" spc="-5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recommendations</a:t>
            </a:r>
            <a:endParaRPr sz="1500" dirty="0">
              <a:latin typeface="Vardana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891" y="1446496"/>
            <a:ext cx="4927596" cy="22674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42080" y="1570081"/>
            <a:ext cx="5086535" cy="2038389"/>
            <a:chOff x="132987" y="1475232"/>
            <a:chExt cx="5818505" cy="2331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87" y="1518766"/>
              <a:ext cx="1893299" cy="22333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3" y="1493520"/>
              <a:ext cx="2031491" cy="2289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480" y="1475232"/>
              <a:ext cx="2110740" cy="23317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9307" y="4258309"/>
            <a:ext cx="5234231" cy="22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061" y="595968"/>
            <a:ext cx="659500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b="1" spc="-20" dirty="0"/>
              <a:t>Variables</a:t>
            </a:r>
            <a:r>
              <a:rPr sz="2800" b="1" spc="-45" dirty="0"/>
              <a:t> </a:t>
            </a:r>
            <a:r>
              <a:rPr sz="2800" b="1" dirty="0"/>
              <a:t>Impacting</a:t>
            </a:r>
            <a:r>
              <a:rPr sz="2800" b="1" spc="-45" dirty="0"/>
              <a:t> </a:t>
            </a:r>
            <a:r>
              <a:rPr sz="2800" b="1" dirty="0"/>
              <a:t>the</a:t>
            </a:r>
            <a:r>
              <a:rPr sz="2800" b="1" spc="-30" dirty="0"/>
              <a:t> </a:t>
            </a:r>
            <a:r>
              <a:rPr sz="2800" b="1" dirty="0"/>
              <a:t>Conversion</a:t>
            </a:r>
            <a:r>
              <a:rPr sz="2800" b="1" spc="-50" dirty="0"/>
              <a:t> </a:t>
            </a:r>
            <a:r>
              <a:rPr sz="2800" b="1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39" y="1275715"/>
            <a:ext cx="4117975" cy="466217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Do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Not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Email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14" dirty="0">
                <a:latin typeface="Vardana"/>
                <a:cs typeface="Times New Roman"/>
              </a:rPr>
              <a:t>T</a:t>
            </a:r>
            <a:r>
              <a:rPr sz="1500" dirty="0">
                <a:latin typeface="Vardana"/>
                <a:cs typeface="Times New Roman"/>
              </a:rPr>
              <a:t>otal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spc="-95" dirty="0">
                <a:latin typeface="Vardana"/>
                <a:cs typeface="Times New Roman"/>
              </a:rPr>
              <a:t>V</a:t>
            </a:r>
            <a:r>
              <a:rPr sz="1500" spc="-5" dirty="0">
                <a:latin typeface="Vardana"/>
                <a:cs typeface="Times New Roman"/>
              </a:rPr>
              <a:t>i</a:t>
            </a:r>
            <a:r>
              <a:rPr sz="1500" dirty="0">
                <a:latin typeface="Vardana"/>
                <a:cs typeface="Times New Roman"/>
              </a:rPr>
              <a:t>sit</a:t>
            </a:r>
            <a:r>
              <a:rPr sz="1500" spc="-5" dirty="0">
                <a:latin typeface="Vardana"/>
                <a:cs typeface="Times New Roman"/>
              </a:rPr>
              <a:t>s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5" dirty="0">
                <a:latin typeface="Vardana"/>
                <a:cs typeface="Times New Roman"/>
              </a:rPr>
              <a:t>Total</a:t>
            </a:r>
            <a:r>
              <a:rPr sz="1500" spc="-50" dirty="0">
                <a:latin typeface="Vardana"/>
                <a:cs typeface="Times New Roman"/>
              </a:rPr>
              <a:t> </a:t>
            </a:r>
            <a:r>
              <a:rPr sz="1500" spc="-20" dirty="0">
                <a:latin typeface="Vardana"/>
                <a:cs typeface="Times New Roman"/>
              </a:rPr>
              <a:t>Time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Spent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On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20" dirty="0">
                <a:latin typeface="Vardana"/>
                <a:cs typeface="Times New Roman"/>
              </a:rPr>
              <a:t>Website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Vardana"/>
                <a:cs typeface="Times New Roman"/>
              </a:rPr>
              <a:t>Lead</a:t>
            </a:r>
            <a:r>
              <a:rPr sz="1500" spc="-5" dirty="0">
                <a:latin typeface="Vardana"/>
                <a:cs typeface="Times New Roman"/>
              </a:rPr>
              <a:t> Origin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 </a:t>
            </a:r>
            <a:r>
              <a:rPr sz="1500" spc="-10" dirty="0">
                <a:latin typeface="Vardana"/>
                <a:cs typeface="Times New Roman"/>
              </a:rPr>
              <a:t>Lead</a:t>
            </a:r>
            <a:r>
              <a:rPr sz="1500" dirty="0">
                <a:latin typeface="Vardana"/>
                <a:cs typeface="Times New Roman"/>
              </a:rPr>
              <a:t> Page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Submission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Vardana"/>
                <a:cs typeface="Times New Roman"/>
              </a:rPr>
              <a:t>Lead </a:t>
            </a:r>
            <a:r>
              <a:rPr sz="1500" dirty="0">
                <a:latin typeface="Vardana"/>
                <a:cs typeface="Times New Roman"/>
              </a:rPr>
              <a:t>Origin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  <a:r>
              <a:rPr sz="1500" spc="-10" dirty="0">
                <a:latin typeface="Vardana"/>
                <a:cs typeface="Times New Roman"/>
              </a:rPr>
              <a:t> Lead</a:t>
            </a:r>
            <a:r>
              <a:rPr sz="1500" spc="-8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Add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Form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Vardana"/>
                <a:cs typeface="Times New Roman"/>
              </a:rPr>
              <a:t>Lead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Source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35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Olark Chat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Last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Source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  <a:r>
              <a:rPr sz="1500" spc="-45" dirty="0">
                <a:latin typeface="Vardana"/>
                <a:cs typeface="Times New Roman"/>
              </a:rPr>
              <a:t> </a:t>
            </a:r>
            <a:r>
              <a:rPr sz="1500" spc="-20" dirty="0">
                <a:latin typeface="Vardana"/>
                <a:cs typeface="Times New Roman"/>
              </a:rPr>
              <a:t>Welingak</a:t>
            </a:r>
            <a:r>
              <a:rPr sz="1500" spc="-60" dirty="0">
                <a:latin typeface="Vardana"/>
                <a:cs typeface="Times New Roman"/>
              </a:rPr>
              <a:t> </a:t>
            </a:r>
            <a:r>
              <a:rPr sz="1500" spc="-20" dirty="0">
                <a:latin typeface="Vardana"/>
                <a:cs typeface="Times New Roman"/>
              </a:rPr>
              <a:t>Website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Vardana"/>
                <a:cs typeface="Times New Roman"/>
              </a:rPr>
              <a:t>La</a:t>
            </a:r>
            <a:r>
              <a:rPr sz="1500" dirty="0">
                <a:latin typeface="Vardana"/>
                <a:cs typeface="Times New Roman"/>
              </a:rPr>
              <a:t>st</a:t>
            </a:r>
            <a:r>
              <a:rPr sz="1500" spc="-8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</a:t>
            </a:r>
            <a:r>
              <a:rPr sz="1500" spc="-10" dirty="0">
                <a:latin typeface="Vardana"/>
                <a:cs typeface="Times New Roman"/>
              </a:rPr>
              <a:t>c</a:t>
            </a:r>
            <a:r>
              <a:rPr sz="1500" dirty="0">
                <a:latin typeface="Vardana"/>
                <a:cs typeface="Times New Roman"/>
              </a:rPr>
              <a:t>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 </a:t>
            </a:r>
            <a:r>
              <a:rPr sz="1500" spc="-10" dirty="0">
                <a:latin typeface="Vardana"/>
                <a:cs typeface="Times New Roman"/>
              </a:rPr>
              <a:t>E</a:t>
            </a:r>
            <a:r>
              <a:rPr sz="1500" spc="-20" dirty="0">
                <a:latin typeface="Vardana"/>
                <a:cs typeface="Times New Roman"/>
              </a:rPr>
              <a:t>m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il </a:t>
            </a:r>
            <a:r>
              <a:rPr sz="1500" spc="-10" dirty="0">
                <a:latin typeface="Vardana"/>
                <a:cs typeface="Times New Roman"/>
              </a:rPr>
              <a:t>B</a:t>
            </a:r>
            <a:r>
              <a:rPr sz="1500" dirty="0">
                <a:latin typeface="Vardana"/>
                <a:cs typeface="Times New Roman"/>
              </a:rPr>
              <a:t>oun</a:t>
            </a:r>
            <a:r>
              <a:rPr sz="1500" spc="-10" dirty="0">
                <a:latin typeface="Vardana"/>
                <a:cs typeface="Times New Roman"/>
              </a:rPr>
              <a:t>ce</a:t>
            </a:r>
            <a:r>
              <a:rPr sz="1500" dirty="0">
                <a:latin typeface="Vardana"/>
                <a:cs typeface="Times New Roman"/>
              </a:rPr>
              <a:t>d</a:t>
            </a: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Last</a:t>
            </a:r>
            <a:r>
              <a:rPr sz="1500" spc="-9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Activity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  <a:r>
              <a:rPr sz="1500" spc="-5" dirty="0">
                <a:latin typeface="Vardana"/>
                <a:cs typeface="Times New Roman"/>
              </a:rPr>
              <a:t> Not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Sure</a:t>
            </a: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Last</a:t>
            </a:r>
            <a:r>
              <a:rPr sz="1500" spc="-8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Activity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 </a:t>
            </a:r>
            <a:r>
              <a:rPr sz="1500" spc="-5" dirty="0">
                <a:latin typeface="Vardana"/>
                <a:cs typeface="Times New Roman"/>
              </a:rPr>
              <a:t>Olark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Chat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Conversation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L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spc="-5" dirty="0">
                <a:latin typeface="Vardana"/>
                <a:cs typeface="Times New Roman"/>
              </a:rPr>
              <a:t>st</a:t>
            </a:r>
            <a:r>
              <a:rPr sz="1500" spc="-8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</a:t>
            </a:r>
            <a:r>
              <a:rPr sz="1500" spc="-15" dirty="0">
                <a:latin typeface="Vardana"/>
                <a:cs typeface="Times New Roman"/>
              </a:rPr>
              <a:t>c</a:t>
            </a:r>
            <a:r>
              <a:rPr sz="1500" dirty="0">
                <a:latin typeface="Vardana"/>
                <a:cs typeface="Times New Roman"/>
              </a:rPr>
              <a:t>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 </a:t>
            </a:r>
            <a:r>
              <a:rPr sz="1500" spc="-5" dirty="0">
                <a:latin typeface="Vardana"/>
                <a:cs typeface="Times New Roman"/>
              </a:rPr>
              <a:t>SMS</a:t>
            </a:r>
            <a:r>
              <a:rPr sz="1500" spc="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</a:t>
            </a:r>
            <a:r>
              <a:rPr sz="1500" spc="-10" dirty="0">
                <a:latin typeface="Vardana"/>
                <a:cs typeface="Times New Roman"/>
              </a:rPr>
              <a:t>e</a:t>
            </a:r>
            <a:r>
              <a:rPr sz="1500" dirty="0">
                <a:latin typeface="Vardana"/>
                <a:cs typeface="Times New Roman"/>
              </a:rPr>
              <a:t>nt</a:t>
            </a: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Current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Occupation</a:t>
            </a:r>
            <a:r>
              <a:rPr sz="1500" dirty="0">
                <a:latin typeface="Vardana"/>
                <a:cs typeface="Times New Roman"/>
              </a:rPr>
              <a:t> – </a:t>
            </a:r>
            <a:r>
              <a:rPr sz="1500" spc="-5" dirty="0">
                <a:latin typeface="Vardana"/>
                <a:cs typeface="Times New Roman"/>
              </a:rPr>
              <a:t>No</a:t>
            </a:r>
            <a:r>
              <a:rPr sz="150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Information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Current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Occupation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  <a:r>
              <a:rPr sz="1500" spc="-35" dirty="0">
                <a:latin typeface="Vardana"/>
                <a:cs typeface="Times New Roman"/>
              </a:rPr>
              <a:t> </a:t>
            </a:r>
            <a:r>
              <a:rPr sz="1500" spc="-20" dirty="0">
                <a:latin typeface="Vardana"/>
                <a:cs typeface="Times New Roman"/>
              </a:rPr>
              <a:t>Working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Professional</a:t>
            </a: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Last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Notable</a:t>
            </a:r>
            <a:r>
              <a:rPr sz="1500" spc="-10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Activity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Had</a:t>
            </a:r>
            <a:r>
              <a:rPr sz="1500" spc="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a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Phone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Conversation</a:t>
            </a:r>
            <a:endParaRPr sz="1500" dirty="0">
              <a:latin typeface="Vardana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Vardana"/>
                <a:cs typeface="Times New Roman"/>
              </a:rPr>
              <a:t>L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spc="-5" dirty="0">
                <a:latin typeface="Vardana"/>
                <a:cs typeface="Times New Roman"/>
              </a:rPr>
              <a:t>st</a:t>
            </a:r>
            <a:r>
              <a:rPr sz="1500" spc="5" dirty="0">
                <a:latin typeface="Vardana"/>
                <a:cs typeface="Times New Roman"/>
              </a:rPr>
              <a:t> </a:t>
            </a:r>
            <a:r>
              <a:rPr sz="1500" spc="-15" dirty="0">
                <a:latin typeface="Vardana"/>
                <a:cs typeface="Times New Roman"/>
              </a:rPr>
              <a:t>N</a:t>
            </a:r>
            <a:r>
              <a:rPr sz="1500" dirty="0">
                <a:latin typeface="Vardana"/>
                <a:cs typeface="Times New Roman"/>
              </a:rPr>
              <a:t>otable</a:t>
            </a:r>
            <a:r>
              <a:rPr sz="1500" spc="-10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</a:t>
            </a:r>
            <a:r>
              <a:rPr sz="1500" spc="-15" dirty="0">
                <a:latin typeface="Vardana"/>
                <a:cs typeface="Times New Roman"/>
              </a:rPr>
              <a:t>c</a:t>
            </a:r>
            <a:r>
              <a:rPr sz="1500" dirty="0">
                <a:latin typeface="Vardana"/>
                <a:cs typeface="Times New Roman"/>
              </a:rPr>
              <a:t>tivity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Un</a:t>
            </a:r>
            <a:r>
              <a:rPr sz="1500" dirty="0">
                <a:latin typeface="Vardana"/>
                <a:cs typeface="Times New Roman"/>
              </a:rPr>
              <a:t>r</a:t>
            </a:r>
            <a:r>
              <a:rPr sz="1500" spc="-10" dirty="0">
                <a:latin typeface="Vardana"/>
                <a:cs typeface="Times New Roman"/>
              </a:rPr>
              <a:t>eac</a:t>
            </a:r>
            <a:r>
              <a:rPr sz="1500" dirty="0">
                <a:latin typeface="Vardana"/>
                <a:cs typeface="Times New Roman"/>
              </a:rPr>
              <a:t>h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ble</a:t>
            </a:r>
          </a:p>
        </p:txBody>
      </p:sp>
    </p:spTree>
    <p:extLst>
      <p:ext uri="{BB962C8B-B14F-4D97-AF65-F5344CB8AC3E}">
        <p14:creationId xmlns:p14="http://schemas.microsoft.com/office/powerpoint/2010/main" val="10288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669" y="475062"/>
            <a:ext cx="102661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/>
              <a:t>Model</a:t>
            </a:r>
            <a:r>
              <a:rPr sz="3200" b="1" spc="15" dirty="0"/>
              <a:t> </a:t>
            </a:r>
            <a:r>
              <a:rPr sz="3200" b="1" spc="-5" dirty="0"/>
              <a:t>Evaluation</a:t>
            </a:r>
            <a:r>
              <a:rPr sz="3200" b="1" spc="5" dirty="0"/>
              <a:t> </a:t>
            </a:r>
            <a:r>
              <a:rPr sz="3200" b="1" spc="-5" dirty="0"/>
              <a:t>-</a:t>
            </a:r>
            <a:r>
              <a:rPr sz="3200" b="1" spc="15" dirty="0"/>
              <a:t> </a:t>
            </a:r>
            <a:r>
              <a:rPr sz="3200" b="1" spc="-5" dirty="0"/>
              <a:t>Sensitivity</a:t>
            </a:r>
            <a:r>
              <a:rPr sz="3200" b="1" spc="30" dirty="0"/>
              <a:t> </a:t>
            </a:r>
            <a:r>
              <a:rPr sz="3200" b="1" spc="-5" dirty="0"/>
              <a:t>and</a:t>
            </a:r>
            <a:r>
              <a:rPr sz="3200" b="1" spc="10" dirty="0"/>
              <a:t> </a:t>
            </a:r>
            <a:r>
              <a:rPr sz="3200" b="1" spc="-5" dirty="0"/>
              <a:t>Specificity</a:t>
            </a:r>
            <a:r>
              <a:rPr sz="3200" b="1" spc="35" dirty="0"/>
              <a:t> </a:t>
            </a:r>
            <a:r>
              <a:rPr sz="3200" b="1" spc="-5" dirty="0"/>
              <a:t>on</a:t>
            </a:r>
            <a:r>
              <a:rPr sz="3200" b="1" spc="-30" dirty="0"/>
              <a:t> </a:t>
            </a:r>
            <a:r>
              <a:rPr lang="en-US" sz="3200" b="1" spc="-30" dirty="0" smtClean="0"/>
              <a:t/>
            </a:r>
            <a:br>
              <a:rPr lang="en-US" sz="3200" b="1" spc="-30" dirty="0" smtClean="0"/>
            </a:br>
            <a:r>
              <a:rPr sz="3200" b="1" spc="-40" dirty="0" smtClean="0"/>
              <a:t>Train</a:t>
            </a:r>
            <a:r>
              <a:rPr sz="3200" b="1" spc="15" dirty="0" smtClean="0"/>
              <a:t> </a:t>
            </a:r>
            <a:r>
              <a:rPr sz="3200" b="1" spc="-5" dirty="0"/>
              <a:t>Data</a:t>
            </a:r>
            <a:r>
              <a:rPr sz="3200" b="1" spc="10" dirty="0"/>
              <a:t> </a:t>
            </a:r>
            <a:r>
              <a:rPr sz="3200" b="1"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929" y="2331565"/>
            <a:ext cx="540244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ardana"/>
                <a:cs typeface="Times New Roman"/>
              </a:rPr>
              <a:t>T</a:t>
            </a:r>
            <a:r>
              <a:rPr sz="1500" dirty="0">
                <a:latin typeface="Vardana"/>
                <a:cs typeface="Times New Roman"/>
              </a:rPr>
              <a:t>he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graph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d</a:t>
            </a:r>
            <a:r>
              <a:rPr sz="1500" spc="-10" dirty="0">
                <a:latin typeface="Vardana"/>
                <a:cs typeface="Times New Roman"/>
              </a:rPr>
              <a:t>e</a:t>
            </a:r>
            <a:r>
              <a:rPr sz="1500" dirty="0">
                <a:latin typeface="Vardana"/>
                <a:cs typeface="Times New Roman"/>
              </a:rPr>
              <a:t>p</a:t>
            </a:r>
            <a:r>
              <a:rPr sz="1500" spc="-5" dirty="0">
                <a:latin typeface="Vardana"/>
                <a:cs typeface="Times New Roman"/>
              </a:rPr>
              <a:t>icts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n o</a:t>
            </a:r>
            <a:r>
              <a:rPr sz="1500" spc="5" dirty="0">
                <a:latin typeface="Vardana"/>
                <a:cs typeface="Times New Roman"/>
              </a:rPr>
              <a:t>p</a:t>
            </a:r>
            <a:r>
              <a:rPr sz="1500" dirty="0">
                <a:latin typeface="Vardana"/>
                <a:cs typeface="Times New Roman"/>
              </a:rPr>
              <a:t>ti</a:t>
            </a:r>
            <a:r>
              <a:rPr sz="1500" spc="-15" dirty="0">
                <a:latin typeface="Vardana"/>
                <a:cs typeface="Times New Roman"/>
              </a:rPr>
              <a:t>m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dirty="0">
                <a:latin typeface="Vardana"/>
                <a:cs typeface="Times New Roman"/>
              </a:rPr>
              <a:t>l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spc="-10" dirty="0">
                <a:latin typeface="Vardana"/>
                <a:cs typeface="Times New Roman"/>
              </a:rPr>
              <a:t>c</a:t>
            </a:r>
            <a:r>
              <a:rPr sz="1500" dirty="0">
                <a:latin typeface="Vardana"/>
                <a:cs typeface="Times New Roman"/>
              </a:rPr>
              <a:t>ut o</a:t>
            </a:r>
            <a:r>
              <a:rPr sz="1500" spc="-20" dirty="0">
                <a:latin typeface="Vardana"/>
                <a:cs typeface="Times New Roman"/>
              </a:rPr>
              <a:t>f</a:t>
            </a:r>
            <a:r>
              <a:rPr sz="1500" dirty="0">
                <a:latin typeface="Vardana"/>
                <a:cs typeface="Times New Roman"/>
              </a:rPr>
              <a:t>f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of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0.37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b</a:t>
            </a:r>
            <a:r>
              <a:rPr sz="1500" spc="-10" dirty="0">
                <a:latin typeface="Vardana"/>
                <a:cs typeface="Times New Roman"/>
              </a:rPr>
              <a:t>a</a:t>
            </a:r>
            <a:r>
              <a:rPr sz="1500" spc="-5" dirty="0">
                <a:latin typeface="Vardana"/>
                <a:cs typeface="Times New Roman"/>
              </a:rPr>
              <a:t>sed</a:t>
            </a:r>
            <a:r>
              <a:rPr sz="1500" dirty="0">
                <a:latin typeface="Vardana"/>
                <a:cs typeface="Times New Roman"/>
              </a:rPr>
              <a:t> on</a:t>
            </a:r>
            <a:r>
              <a:rPr sz="1500" spc="-9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</a:t>
            </a:r>
            <a:r>
              <a:rPr sz="1500" spc="-15" dirty="0">
                <a:latin typeface="Vardana"/>
                <a:cs typeface="Times New Roman"/>
              </a:rPr>
              <a:t>c</a:t>
            </a:r>
            <a:r>
              <a:rPr sz="1500" spc="-10" dirty="0">
                <a:latin typeface="Vardana"/>
                <a:cs typeface="Times New Roman"/>
              </a:rPr>
              <a:t>c</a:t>
            </a:r>
            <a:r>
              <a:rPr sz="1500" dirty="0">
                <a:latin typeface="Vardana"/>
                <a:cs typeface="Times New Roman"/>
              </a:rPr>
              <a:t>ura</a:t>
            </a:r>
            <a:r>
              <a:rPr sz="1500" spc="-10" dirty="0">
                <a:latin typeface="Vardana"/>
                <a:cs typeface="Times New Roman"/>
              </a:rPr>
              <a:t>c</a:t>
            </a:r>
            <a:r>
              <a:rPr sz="1500" spc="-105" dirty="0">
                <a:latin typeface="Vardana"/>
                <a:cs typeface="Times New Roman"/>
              </a:rPr>
              <a:t>y</a:t>
            </a:r>
            <a:r>
              <a:rPr sz="1500" dirty="0">
                <a:latin typeface="Vardana"/>
                <a:cs typeface="Times New Roman"/>
              </a:rPr>
              <a:t>,</a:t>
            </a: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and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Specificity</a:t>
            </a:r>
            <a:endParaRPr sz="1500" dirty="0">
              <a:latin typeface="Vardan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5144" y="4568543"/>
            <a:ext cx="333704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Accuracy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81%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Sensitivity</a:t>
            </a:r>
            <a:r>
              <a:rPr sz="1500" spc="-3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34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80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Specificity</a:t>
            </a:r>
            <a:r>
              <a:rPr sz="1500" spc="-4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82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Vardana"/>
                <a:cs typeface="Times New Roman"/>
              </a:rPr>
              <a:t>False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Positive</a:t>
            </a:r>
            <a:r>
              <a:rPr sz="1500" spc="-45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Rate</a:t>
            </a:r>
            <a:r>
              <a:rPr sz="1500" spc="-2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18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Vardana"/>
                <a:cs typeface="Times New Roman"/>
              </a:rPr>
              <a:t>Positive</a:t>
            </a:r>
            <a:r>
              <a:rPr sz="1500" spc="-5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Predictive</a:t>
            </a:r>
            <a:r>
              <a:rPr sz="1500" spc="-65" dirty="0">
                <a:latin typeface="Vardana"/>
                <a:cs typeface="Times New Roman"/>
              </a:rPr>
              <a:t> </a:t>
            </a:r>
            <a:r>
              <a:rPr sz="1500" spc="-40" dirty="0">
                <a:latin typeface="Vardana"/>
                <a:cs typeface="Times New Roman"/>
              </a:rPr>
              <a:t>Value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-</a:t>
            </a:r>
            <a:r>
              <a:rPr sz="1500" spc="-1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74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Vardana"/>
                <a:cs typeface="Times New Roman"/>
              </a:rPr>
              <a:t>Positive</a:t>
            </a:r>
            <a:r>
              <a:rPr sz="1500" spc="-50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Predictive</a:t>
            </a:r>
            <a:r>
              <a:rPr sz="1500" spc="-65" dirty="0">
                <a:latin typeface="Vardana"/>
                <a:cs typeface="Times New Roman"/>
              </a:rPr>
              <a:t> </a:t>
            </a:r>
            <a:r>
              <a:rPr sz="1500" spc="-40" dirty="0">
                <a:latin typeface="Vardana"/>
                <a:cs typeface="Times New Roman"/>
              </a:rPr>
              <a:t>Value</a:t>
            </a:r>
            <a:r>
              <a:rPr sz="1500" spc="-2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–</a:t>
            </a:r>
            <a:r>
              <a:rPr sz="1500" spc="-15" dirty="0">
                <a:latin typeface="Vardana"/>
                <a:cs typeface="Times New Roman"/>
              </a:rPr>
              <a:t> </a:t>
            </a:r>
            <a:r>
              <a:rPr sz="1500" dirty="0">
                <a:latin typeface="Vardana"/>
                <a:cs typeface="Times New Roman"/>
              </a:rPr>
              <a:t>86%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75144" y="2292575"/>
            <a:ext cx="257719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ardana"/>
                <a:cs typeface="Times New Roman"/>
              </a:rPr>
              <a:t>Confusion</a:t>
            </a:r>
            <a:r>
              <a:rPr sz="1500" spc="-90" dirty="0">
                <a:latin typeface="Vardana"/>
                <a:cs typeface="Times New Roman"/>
              </a:rPr>
              <a:t> </a:t>
            </a:r>
            <a:r>
              <a:rPr sz="1500" spc="-5" dirty="0">
                <a:latin typeface="Vardana"/>
                <a:cs typeface="Times New Roman"/>
              </a:rPr>
              <a:t>Matrix</a:t>
            </a:r>
            <a:endParaRPr sz="1500">
              <a:latin typeface="Vardana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278" y="3204984"/>
            <a:ext cx="3903573" cy="266868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526224" y="2772890"/>
            <a:ext cx="1311275" cy="803910"/>
            <a:chOff x="6908038" y="1897126"/>
            <a:chExt cx="1311275" cy="803910"/>
          </a:xfrm>
        </p:grpSpPr>
        <p:sp>
          <p:nvSpPr>
            <p:cNvPr id="8" name="object 8"/>
            <p:cNvSpPr/>
            <p:nvPr/>
          </p:nvSpPr>
          <p:spPr>
            <a:xfrm>
              <a:off x="7299960" y="2406396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1" y="0"/>
                  </a:moveTo>
                  <a:lnTo>
                    <a:pt x="0" y="147065"/>
                  </a:lnTo>
                  <a:lnTo>
                    <a:pt x="263651" y="294131"/>
                  </a:lnTo>
                  <a:lnTo>
                    <a:pt x="527304" y="14706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29602" y="2806278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316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697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26478" y="3446752"/>
            <a:ext cx="1310640" cy="637540"/>
            <a:chOff x="6908292" y="2570988"/>
            <a:chExt cx="1310640" cy="637540"/>
          </a:xfrm>
        </p:grpSpPr>
        <p:sp>
          <p:nvSpPr>
            <p:cNvPr id="15" name="object 15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79893" y="3479632"/>
            <a:ext cx="1057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97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1965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</TotalTime>
  <Words>859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MT</vt:lpstr>
      <vt:lpstr>Calibri</vt:lpstr>
      <vt:lpstr>Corbel</vt:lpstr>
      <vt:lpstr>Times New Roman</vt:lpstr>
      <vt:lpstr>Vardana</vt:lpstr>
      <vt:lpstr>Verdana</vt:lpstr>
      <vt:lpstr>Wingdings</vt:lpstr>
      <vt:lpstr>Basis</vt:lpstr>
      <vt:lpstr>Lead Score Case Study</vt:lpstr>
      <vt:lpstr>Lead Score Case Study for X Education</vt:lpstr>
      <vt:lpstr>Strategy</vt:lpstr>
      <vt:lpstr>Problem solving methodology</vt:lpstr>
      <vt:lpstr>Exploratory Data Analysis</vt:lpstr>
      <vt:lpstr>PowerPoint Presentation</vt:lpstr>
      <vt:lpstr>PowerPoint Presentation</vt:lpstr>
      <vt:lpstr>Variables Impacting the Conversion Rate</vt:lpstr>
      <vt:lpstr>Model Evaluation - Sensitivity and Specificity on  Train Data Set</vt:lpstr>
      <vt:lpstr>Model Evaluation- Precision and Recall on Train Dataset</vt:lpstr>
      <vt:lpstr>Model Evaluation – Sensitivity and Specificity on Test Dataset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owner</dc:creator>
  <cp:lastModifiedBy>owner</cp:lastModifiedBy>
  <cp:revision>4</cp:revision>
  <dcterms:created xsi:type="dcterms:W3CDTF">2024-07-01T16:12:57Z</dcterms:created>
  <dcterms:modified xsi:type="dcterms:W3CDTF">2024-07-01T16:32:57Z</dcterms:modified>
</cp:coreProperties>
</file>