
<file path=[Content_Types].xml><?xml version="1.0" encoding="utf-8"?>
<Types xmlns="http://schemas.openxmlformats.org/package/2006/content-types">
  <Default Extension="jpeg" ContentType="image/jpe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1" r:id="rId6"/>
    <p:sldId id="287" r:id="rId7"/>
    <p:sldId id="285" r:id="rId8"/>
    <p:sldId id="267" r:id="rId9"/>
    <p:sldId id="291" r:id="rId10"/>
    <p:sldId id="290" r:id="rId11"/>
    <p:sldId id="293" r:id="rId12"/>
    <p:sldId id="292" r:id="rId13"/>
    <p:sldId id="294" r:id="rId14"/>
    <p:sldId id="295" r:id="rId15"/>
    <p:sldId id="296" r:id="rId16"/>
    <p:sldId id="298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BE5FA"/>
    <a:srgbClr val="EEEEEE"/>
    <a:srgbClr val="CDCDCD"/>
    <a:srgbClr val="1F1A17"/>
    <a:srgbClr val="7F0019"/>
    <a:srgbClr val="D7B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138" y="-96"/>
      </p:cViewPr>
      <p:guideLst>
        <p:guide orient="horz" pos="21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A4B90-DB37-4566-9815-A42F26E17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91903-BE1B-46DE-8AE0-0E605713B8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2F7ED-9AF0-4196-A96A-2BADACDDA8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5536-7221-471B-803F-7EC465EAE7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../media/media1.m4a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hyperlink" Target="https://github.com/2020NCOV/ncov-report-manage-system-PHP" TargetMode="External"/><Relationship Id="rId3" Type="http://schemas.openxmlformats.org/officeDocument/2006/relationships/hyperlink" Target="https://github.com/2020NCOV/ncov-report-mini-program-server" TargetMode="External"/><Relationship Id="rId2" Type="http://schemas.openxmlformats.org/officeDocument/2006/relationships/hyperlink" Target="https://github.com/2020NCOV/ncov-report-weixin-web" TargetMode="External"/><Relationship Id="rId1" Type="http://schemas.openxmlformats.org/officeDocument/2006/relationships/hyperlink" Target="https://github.com/2020NCOV/ncov-report-mini-progra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 bwMode="auto">
          <a:xfrm>
            <a:off x="3921773" y="1117600"/>
            <a:ext cx="4311649" cy="4311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076" name="文本框 2"/>
          <p:cNvSpPr txBox="1">
            <a:spLocks noChangeArrowheads="1"/>
          </p:cNvSpPr>
          <p:nvPr/>
        </p:nvSpPr>
        <p:spPr bwMode="auto">
          <a:xfrm>
            <a:off x="3281268" y="2273024"/>
            <a:ext cx="5783157" cy="199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chemeClr val="bg1"/>
                </a:solidFill>
                <a:sym typeface="+mn-ea"/>
              </a:rPr>
              <a:t>疫情防控</a:t>
            </a:r>
            <a:endParaRPr lang="zh-CN" altLang="en-US" sz="6000" dirty="0">
              <a:solidFill>
                <a:schemeClr val="bg1"/>
              </a:solidFill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bg1"/>
              </a:solidFill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sym typeface="+mn-ea"/>
              </a:rPr>
              <a:t>人员健康管理平台</a:t>
            </a:r>
            <a:endParaRPr lang="zh-CN" altLang="en-US" sz="3200" spc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  <p:pic>
        <p:nvPicPr>
          <p:cNvPr id="2" name="Andemund Orchestra - Clearly Eyes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2383495" y="1935839"/>
            <a:ext cx="609600" cy="6096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197985" y="3553460"/>
            <a:ext cx="37579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7105238" y="5942054"/>
            <a:ext cx="57831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spc="600" dirty="0">
                <a:solidFill>
                  <a:schemeClr val="tx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汇报人</a:t>
            </a:r>
            <a:r>
              <a:rPr lang="zh-CN" altLang="en-US" sz="2400" spc="600" dirty="0" smtClean="0">
                <a:solidFill>
                  <a:schemeClr val="tx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：</a:t>
            </a:r>
            <a:r>
              <a:rPr lang="zh-CN" altLang="en-US" sz="2400" spc="600" dirty="0">
                <a:latin typeface="张海山锐线体简" panose="02000000000000000000" pitchFamily="2" charset="-122"/>
                <a:ea typeface="张海山锐线体简" panose="02000000000000000000" pitchFamily="2" charset="-122"/>
                <a:sym typeface="+mn-ea"/>
              </a:rPr>
              <a:t>沧海猎人</a:t>
            </a:r>
            <a:endParaRPr lang="zh-CN" altLang="en-US" sz="2400" spc="600" dirty="0">
              <a:solidFill>
                <a:schemeClr val="tx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audio>
              <p:cMediaNode vol="80000" numSld="999" showWhenStopped="0">
                <p:cTn id="2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1"/>
          <p:cNvSpPr/>
          <p:nvPr/>
        </p:nvSpPr>
        <p:spPr>
          <a:xfrm>
            <a:off x="7297073" y="3730654"/>
            <a:ext cx="1931033" cy="1931033"/>
          </a:xfrm>
          <a:custGeom>
            <a:avLst/>
            <a:gdLst/>
            <a:ahLst/>
            <a:cxnLst/>
            <a:rect l="l" t="t" r="r" b="b"/>
            <a:pathLst>
              <a:path w="1458163" h="1458162">
                <a:moveTo>
                  <a:pt x="0" y="0"/>
                </a:moveTo>
                <a:lnTo>
                  <a:pt x="443145" y="0"/>
                </a:lnTo>
                <a:cubicBezTo>
                  <a:pt x="443145" y="560578"/>
                  <a:pt x="897584" y="1015017"/>
                  <a:pt x="1458162" y="1015017"/>
                </a:cubicBezTo>
                <a:lnTo>
                  <a:pt x="1458163" y="1015017"/>
                </a:lnTo>
                <a:lnTo>
                  <a:pt x="1458163" y="1458162"/>
                </a:lnTo>
                <a:cubicBezTo>
                  <a:pt x="652841" y="1458162"/>
                  <a:pt x="0" y="805321"/>
                  <a:pt x="0" y="0"/>
                </a:cubicBezTo>
                <a:close/>
              </a:path>
            </a:pathLst>
          </a:custGeom>
          <a:solidFill>
            <a:srgbClr val="392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4" name="椭圆 1"/>
          <p:cNvSpPr/>
          <p:nvPr/>
        </p:nvSpPr>
        <p:spPr>
          <a:xfrm>
            <a:off x="9228105" y="1799166"/>
            <a:ext cx="1931033" cy="1931489"/>
          </a:xfrm>
          <a:custGeom>
            <a:avLst/>
            <a:gdLst/>
            <a:ahLst/>
            <a:cxnLst/>
            <a:rect l="l" t="t" r="r" b="b"/>
            <a:pathLst>
              <a:path w="1458162" h="1458507">
                <a:moveTo>
                  <a:pt x="0" y="0"/>
                </a:moveTo>
                <a:cubicBezTo>
                  <a:pt x="805321" y="0"/>
                  <a:pt x="1458162" y="652841"/>
                  <a:pt x="1458162" y="1458162"/>
                </a:cubicBezTo>
                <a:lnTo>
                  <a:pt x="1458145" y="1458507"/>
                </a:lnTo>
                <a:lnTo>
                  <a:pt x="1015000" y="1458507"/>
                </a:lnTo>
                <a:cubicBezTo>
                  <a:pt x="1015017" y="1458392"/>
                  <a:pt x="1015017" y="1458277"/>
                  <a:pt x="1015017" y="1458162"/>
                </a:cubicBezTo>
                <a:cubicBezTo>
                  <a:pt x="1015017" y="897584"/>
                  <a:pt x="560578" y="443145"/>
                  <a:pt x="0" y="443145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7297073" y="1799166"/>
            <a:ext cx="1931033" cy="1931489"/>
          </a:xfrm>
          <a:custGeom>
            <a:avLst/>
            <a:gdLst/>
            <a:ahLst/>
            <a:cxnLst/>
            <a:rect l="l" t="t" r="r" b="b"/>
            <a:pathLst>
              <a:path w="1458162" h="1458507">
                <a:moveTo>
                  <a:pt x="1458162" y="0"/>
                </a:moveTo>
                <a:lnTo>
                  <a:pt x="1458162" y="443145"/>
                </a:lnTo>
                <a:cubicBezTo>
                  <a:pt x="897584" y="443145"/>
                  <a:pt x="443145" y="897584"/>
                  <a:pt x="443145" y="1458162"/>
                </a:cubicBezTo>
                <a:lnTo>
                  <a:pt x="443163" y="1458507"/>
                </a:lnTo>
                <a:lnTo>
                  <a:pt x="18" y="1458507"/>
                </a:lnTo>
                <a:cubicBezTo>
                  <a:pt x="0" y="1458392"/>
                  <a:pt x="0" y="1458277"/>
                  <a:pt x="0" y="1458162"/>
                </a:cubicBezTo>
                <a:cubicBezTo>
                  <a:pt x="0" y="652841"/>
                  <a:pt x="652841" y="0"/>
                  <a:pt x="1458162" y="0"/>
                </a:cubicBezTo>
                <a:close/>
              </a:path>
            </a:pathLst>
          </a:custGeom>
          <a:solidFill>
            <a:srgbClr val="FB9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6" name="椭圆 1"/>
          <p:cNvSpPr/>
          <p:nvPr/>
        </p:nvSpPr>
        <p:spPr>
          <a:xfrm>
            <a:off x="9228105" y="3730654"/>
            <a:ext cx="1931033" cy="1931033"/>
          </a:xfrm>
          <a:custGeom>
            <a:avLst/>
            <a:gdLst/>
            <a:ahLst/>
            <a:cxnLst/>
            <a:rect l="l" t="t" r="r" b="b"/>
            <a:pathLst>
              <a:path w="1458162" h="1458162">
                <a:moveTo>
                  <a:pt x="1015017" y="0"/>
                </a:moveTo>
                <a:lnTo>
                  <a:pt x="1458162" y="0"/>
                </a:lnTo>
                <a:cubicBezTo>
                  <a:pt x="1458162" y="805321"/>
                  <a:pt x="805321" y="1458162"/>
                  <a:pt x="0" y="1458162"/>
                </a:cubicBezTo>
                <a:lnTo>
                  <a:pt x="0" y="1015017"/>
                </a:lnTo>
                <a:cubicBezTo>
                  <a:pt x="560578" y="1015017"/>
                  <a:pt x="1015017" y="560578"/>
                  <a:pt x="1015017" y="0"/>
                </a:cubicBezTo>
                <a:close/>
              </a:path>
            </a:pathLst>
          </a:custGeom>
          <a:solidFill>
            <a:srgbClr val="F03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297072" y="3437227"/>
            <a:ext cx="586853" cy="586853"/>
          </a:xfrm>
          <a:prstGeom prst="ellipse">
            <a:avLst/>
          </a:prstGeom>
          <a:solidFill>
            <a:schemeClr val="bg1"/>
          </a:solidFill>
          <a:ln>
            <a:solidFill>
              <a:srgbClr val="392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grpSp>
        <p:nvGrpSpPr>
          <p:cNvPr id="78" name="组 77"/>
          <p:cNvGrpSpPr/>
          <p:nvPr/>
        </p:nvGrpSpPr>
        <p:grpSpPr>
          <a:xfrm>
            <a:off x="7466846" y="3599823"/>
            <a:ext cx="247305" cy="261664"/>
            <a:chOff x="5455414" y="2626099"/>
            <a:chExt cx="185479" cy="196248"/>
          </a:xfrm>
          <a:solidFill>
            <a:srgbClr val="392C47"/>
          </a:solidFill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5542769" y="2656014"/>
              <a:ext cx="11966" cy="1232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5455414" y="2792431"/>
              <a:ext cx="99320" cy="29916"/>
            </a:xfrm>
            <a:custGeom>
              <a:avLst/>
              <a:gdLst>
                <a:gd name="T0" fmla="*/ 64 w 64"/>
                <a:gd name="T1" fmla="*/ 20 h 20"/>
                <a:gd name="T2" fmla="*/ 56 w 64"/>
                <a:gd name="T3" fmla="*/ 20 h 20"/>
                <a:gd name="T4" fmla="*/ 44 w 64"/>
                <a:gd name="T5" fmla="*/ 8 h 20"/>
                <a:gd name="T6" fmla="*/ 0 w 64"/>
                <a:gd name="T7" fmla="*/ 8 h 20"/>
                <a:gd name="T8" fmla="*/ 0 w 64"/>
                <a:gd name="T9" fmla="*/ 0 h 20"/>
                <a:gd name="T10" fmla="*/ 44 w 64"/>
                <a:gd name="T11" fmla="*/ 0 h 20"/>
                <a:gd name="T12" fmla="*/ 64 w 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0">
                  <a:moveTo>
                    <a:pt x="64" y="20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13"/>
                    <a:pt x="51" y="8"/>
                    <a:pt x="4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5542769" y="2792431"/>
              <a:ext cx="98124" cy="29916"/>
            </a:xfrm>
            <a:custGeom>
              <a:avLst/>
              <a:gdLst>
                <a:gd name="T0" fmla="*/ 8 w 64"/>
                <a:gd name="T1" fmla="*/ 20 h 20"/>
                <a:gd name="T2" fmla="*/ 0 w 64"/>
                <a:gd name="T3" fmla="*/ 20 h 20"/>
                <a:gd name="T4" fmla="*/ 20 w 64"/>
                <a:gd name="T5" fmla="*/ 0 h 20"/>
                <a:gd name="T6" fmla="*/ 64 w 64"/>
                <a:gd name="T7" fmla="*/ 0 h 20"/>
                <a:gd name="T8" fmla="*/ 64 w 64"/>
                <a:gd name="T9" fmla="*/ 8 h 20"/>
                <a:gd name="T10" fmla="*/ 20 w 64"/>
                <a:gd name="T11" fmla="*/ 8 h 20"/>
                <a:gd name="T12" fmla="*/ 8 w 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0">
                  <a:moveTo>
                    <a:pt x="8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5455414" y="2626099"/>
              <a:ext cx="99320" cy="153169"/>
            </a:xfrm>
            <a:custGeom>
              <a:avLst/>
              <a:gdLst>
                <a:gd name="T0" fmla="*/ 48 w 64"/>
                <a:gd name="T1" fmla="*/ 100 h 100"/>
                <a:gd name="T2" fmla="*/ 0 w 64"/>
                <a:gd name="T3" fmla="*/ 100 h 100"/>
                <a:gd name="T4" fmla="*/ 0 w 64"/>
                <a:gd name="T5" fmla="*/ 0 h 100"/>
                <a:gd name="T6" fmla="*/ 44 w 64"/>
                <a:gd name="T7" fmla="*/ 0 h 100"/>
                <a:gd name="T8" fmla="*/ 64 w 64"/>
                <a:gd name="T9" fmla="*/ 20 h 100"/>
                <a:gd name="T10" fmla="*/ 56 w 64"/>
                <a:gd name="T11" fmla="*/ 20 h 100"/>
                <a:gd name="T12" fmla="*/ 44 w 64"/>
                <a:gd name="T13" fmla="*/ 8 h 100"/>
                <a:gd name="T14" fmla="*/ 8 w 64"/>
                <a:gd name="T15" fmla="*/ 8 h 100"/>
                <a:gd name="T16" fmla="*/ 8 w 64"/>
                <a:gd name="T17" fmla="*/ 92 h 100"/>
                <a:gd name="T18" fmla="*/ 48 w 64"/>
                <a:gd name="T19" fmla="*/ 92 h 100"/>
                <a:gd name="T20" fmla="*/ 48 w 64"/>
                <a:gd name="T2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00">
                  <a:moveTo>
                    <a:pt x="48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"/>
                    <a:pt x="51" y="8"/>
                    <a:pt x="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8" y="92"/>
                    <a:pt x="48" y="92"/>
                    <a:pt x="48" y="92"/>
                  </a:cubicBez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5542769" y="2626099"/>
              <a:ext cx="98124" cy="153169"/>
            </a:xfrm>
            <a:custGeom>
              <a:avLst/>
              <a:gdLst>
                <a:gd name="T0" fmla="*/ 64 w 64"/>
                <a:gd name="T1" fmla="*/ 100 h 100"/>
                <a:gd name="T2" fmla="*/ 16 w 64"/>
                <a:gd name="T3" fmla="*/ 100 h 100"/>
                <a:gd name="T4" fmla="*/ 16 w 64"/>
                <a:gd name="T5" fmla="*/ 92 h 100"/>
                <a:gd name="T6" fmla="*/ 56 w 64"/>
                <a:gd name="T7" fmla="*/ 92 h 100"/>
                <a:gd name="T8" fmla="*/ 56 w 64"/>
                <a:gd name="T9" fmla="*/ 8 h 100"/>
                <a:gd name="T10" fmla="*/ 20 w 64"/>
                <a:gd name="T11" fmla="*/ 8 h 100"/>
                <a:gd name="T12" fmla="*/ 8 w 64"/>
                <a:gd name="T13" fmla="*/ 20 h 100"/>
                <a:gd name="T14" fmla="*/ 0 w 64"/>
                <a:gd name="T15" fmla="*/ 20 h 100"/>
                <a:gd name="T16" fmla="*/ 20 w 64"/>
                <a:gd name="T17" fmla="*/ 0 h 100"/>
                <a:gd name="T18" fmla="*/ 64 w 64"/>
                <a:gd name="T19" fmla="*/ 0 h 100"/>
                <a:gd name="T20" fmla="*/ 64 w 64"/>
                <a:gd name="T2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00">
                  <a:moveTo>
                    <a:pt x="64" y="100"/>
                  </a:moveTo>
                  <a:cubicBezTo>
                    <a:pt x="16" y="100"/>
                    <a:pt x="16" y="100"/>
                    <a:pt x="16" y="100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8934678" y="1799622"/>
            <a:ext cx="586853" cy="586853"/>
          </a:xfrm>
          <a:prstGeom prst="ellipse">
            <a:avLst/>
          </a:prstGeom>
          <a:solidFill>
            <a:schemeClr val="bg1"/>
          </a:solidFill>
          <a:ln>
            <a:solidFill>
              <a:srgbClr val="FB9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grpSp>
        <p:nvGrpSpPr>
          <p:cNvPr id="76" name="组 75"/>
          <p:cNvGrpSpPr/>
          <p:nvPr/>
        </p:nvGrpSpPr>
        <p:grpSpPr>
          <a:xfrm>
            <a:off x="9098869" y="1945870"/>
            <a:ext cx="258473" cy="258473"/>
            <a:chOff x="6679431" y="1385634"/>
            <a:chExt cx="193855" cy="193855"/>
          </a:xfrm>
          <a:solidFill>
            <a:srgbClr val="FB9460"/>
          </a:solidFill>
        </p:grpSpPr>
        <p:sp>
          <p:nvSpPr>
            <p:cNvPr id="25" name="Freeform 16"/>
            <p:cNvSpPr/>
            <p:nvPr/>
          </p:nvSpPr>
          <p:spPr bwMode="auto">
            <a:xfrm>
              <a:off x="6702167" y="1499314"/>
              <a:ext cx="147186" cy="80175"/>
            </a:xfrm>
            <a:custGeom>
              <a:avLst/>
              <a:gdLst>
                <a:gd name="T0" fmla="*/ 123 w 123"/>
                <a:gd name="T1" fmla="*/ 67 h 67"/>
                <a:gd name="T2" fmla="*/ 0 w 123"/>
                <a:gd name="T3" fmla="*/ 67 h 67"/>
                <a:gd name="T4" fmla="*/ 0 w 123"/>
                <a:gd name="T5" fmla="*/ 0 h 67"/>
                <a:gd name="T6" fmla="*/ 10 w 123"/>
                <a:gd name="T7" fmla="*/ 0 h 67"/>
                <a:gd name="T8" fmla="*/ 10 w 123"/>
                <a:gd name="T9" fmla="*/ 57 h 67"/>
                <a:gd name="T10" fmla="*/ 113 w 123"/>
                <a:gd name="T11" fmla="*/ 57 h 67"/>
                <a:gd name="T12" fmla="*/ 113 w 123"/>
                <a:gd name="T13" fmla="*/ 0 h 67"/>
                <a:gd name="T14" fmla="*/ 123 w 123"/>
                <a:gd name="T15" fmla="*/ 0 h 67"/>
                <a:gd name="T16" fmla="*/ 123 w 123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67">
                  <a:moveTo>
                    <a:pt x="123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7"/>
                  </a:lnTo>
                  <a:lnTo>
                    <a:pt x="113" y="57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2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6679431" y="1385634"/>
              <a:ext cx="193855" cy="112483"/>
            </a:xfrm>
            <a:custGeom>
              <a:avLst/>
              <a:gdLst>
                <a:gd name="T0" fmla="*/ 154 w 162"/>
                <a:gd name="T1" fmla="*/ 94 h 94"/>
                <a:gd name="T2" fmla="*/ 81 w 162"/>
                <a:gd name="T3" fmla="*/ 15 h 94"/>
                <a:gd name="T4" fmla="*/ 7 w 162"/>
                <a:gd name="T5" fmla="*/ 94 h 94"/>
                <a:gd name="T6" fmla="*/ 0 w 162"/>
                <a:gd name="T7" fmla="*/ 86 h 94"/>
                <a:gd name="T8" fmla="*/ 81 w 162"/>
                <a:gd name="T9" fmla="*/ 0 h 94"/>
                <a:gd name="T10" fmla="*/ 162 w 162"/>
                <a:gd name="T11" fmla="*/ 86 h 94"/>
                <a:gd name="T12" fmla="*/ 154 w 162"/>
                <a:gd name="T1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94">
                  <a:moveTo>
                    <a:pt x="154" y="94"/>
                  </a:moveTo>
                  <a:lnTo>
                    <a:pt x="81" y="15"/>
                  </a:lnTo>
                  <a:lnTo>
                    <a:pt x="7" y="94"/>
                  </a:lnTo>
                  <a:lnTo>
                    <a:pt x="0" y="86"/>
                  </a:lnTo>
                  <a:lnTo>
                    <a:pt x="81" y="0"/>
                  </a:lnTo>
                  <a:lnTo>
                    <a:pt x="162" y="86"/>
                  </a:lnTo>
                  <a:lnTo>
                    <a:pt x="15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6751229" y="1499314"/>
              <a:ext cx="49062" cy="55045"/>
            </a:xfrm>
            <a:custGeom>
              <a:avLst/>
              <a:gdLst>
                <a:gd name="T0" fmla="*/ 41 w 41"/>
                <a:gd name="T1" fmla="*/ 46 h 46"/>
                <a:gd name="T2" fmla="*/ 31 w 41"/>
                <a:gd name="T3" fmla="*/ 46 h 46"/>
                <a:gd name="T4" fmla="*/ 31 w 41"/>
                <a:gd name="T5" fmla="*/ 10 h 46"/>
                <a:gd name="T6" fmla="*/ 10 w 41"/>
                <a:gd name="T7" fmla="*/ 10 h 46"/>
                <a:gd name="T8" fmla="*/ 10 w 41"/>
                <a:gd name="T9" fmla="*/ 46 h 46"/>
                <a:gd name="T10" fmla="*/ 0 w 41"/>
                <a:gd name="T11" fmla="*/ 46 h 46"/>
                <a:gd name="T12" fmla="*/ 0 w 41"/>
                <a:gd name="T13" fmla="*/ 0 h 46"/>
                <a:gd name="T14" fmla="*/ 41 w 41"/>
                <a:gd name="T15" fmla="*/ 0 h 46"/>
                <a:gd name="T16" fmla="*/ 41 w 41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41" y="46"/>
                  </a:moveTo>
                  <a:lnTo>
                    <a:pt x="31" y="46"/>
                  </a:lnTo>
                  <a:lnTo>
                    <a:pt x="31" y="10"/>
                  </a:lnTo>
                  <a:lnTo>
                    <a:pt x="10" y="10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6751229" y="1438286"/>
              <a:ext cx="49062" cy="49062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8934679" y="5074831"/>
            <a:ext cx="586853" cy="586853"/>
          </a:xfrm>
          <a:prstGeom prst="ellipse">
            <a:avLst/>
          </a:prstGeom>
          <a:solidFill>
            <a:schemeClr val="bg1"/>
          </a:solidFill>
          <a:ln>
            <a:solidFill>
              <a:srgbClr val="F03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9096474" y="5244605"/>
            <a:ext cx="263260" cy="247305"/>
          </a:xfrm>
          <a:custGeom>
            <a:avLst/>
            <a:gdLst>
              <a:gd name="T0" fmla="*/ 40 w 128"/>
              <a:gd name="T1" fmla="*/ 120 h 120"/>
              <a:gd name="T2" fmla="*/ 12 w 128"/>
              <a:gd name="T3" fmla="*/ 108 h 120"/>
              <a:gd name="T4" fmla="*/ 0 w 128"/>
              <a:gd name="T5" fmla="*/ 80 h 120"/>
              <a:gd name="T6" fmla="*/ 12 w 128"/>
              <a:gd name="T7" fmla="*/ 52 h 120"/>
              <a:gd name="T8" fmla="*/ 58 w 128"/>
              <a:gd name="T9" fmla="*/ 2 h 120"/>
              <a:gd name="T10" fmla="*/ 64 w 128"/>
              <a:gd name="T11" fmla="*/ 8 h 120"/>
              <a:gd name="T12" fmla="*/ 17 w 128"/>
              <a:gd name="T13" fmla="*/ 57 h 120"/>
              <a:gd name="T14" fmla="*/ 8 w 128"/>
              <a:gd name="T15" fmla="*/ 80 h 120"/>
              <a:gd name="T16" fmla="*/ 17 w 128"/>
              <a:gd name="T17" fmla="*/ 103 h 120"/>
              <a:gd name="T18" fmla="*/ 40 w 128"/>
              <a:gd name="T19" fmla="*/ 112 h 120"/>
              <a:gd name="T20" fmla="*/ 63 w 128"/>
              <a:gd name="T21" fmla="*/ 103 h 120"/>
              <a:gd name="T22" fmla="*/ 113 w 128"/>
              <a:gd name="T23" fmla="*/ 49 h 120"/>
              <a:gd name="T24" fmla="*/ 120 w 128"/>
              <a:gd name="T25" fmla="*/ 32 h 120"/>
              <a:gd name="T26" fmla="*/ 113 w 128"/>
              <a:gd name="T27" fmla="*/ 15 h 120"/>
              <a:gd name="T28" fmla="*/ 96 w 128"/>
              <a:gd name="T29" fmla="*/ 8 h 120"/>
              <a:gd name="T30" fmla="*/ 79 w 128"/>
              <a:gd name="T31" fmla="*/ 15 h 120"/>
              <a:gd name="T32" fmla="*/ 29 w 128"/>
              <a:gd name="T33" fmla="*/ 69 h 120"/>
              <a:gd name="T34" fmla="*/ 29 w 128"/>
              <a:gd name="T35" fmla="*/ 91 h 120"/>
              <a:gd name="T36" fmla="*/ 40 w 128"/>
              <a:gd name="T37" fmla="*/ 96 h 120"/>
              <a:gd name="T38" fmla="*/ 40 w 128"/>
              <a:gd name="T39" fmla="*/ 96 h 120"/>
              <a:gd name="T40" fmla="*/ 51 w 128"/>
              <a:gd name="T41" fmla="*/ 91 h 120"/>
              <a:gd name="T42" fmla="*/ 100 w 128"/>
              <a:gd name="T43" fmla="*/ 41 h 120"/>
              <a:gd name="T44" fmla="*/ 105 w 128"/>
              <a:gd name="T45" fmla="*/ 47 h 120"/>
              <a:gd name="T46" fmla="*/ 57 w 128"/>
              <a:gd name="T47" fmla="*/ 97 h 120"/>
              <a:gd name="T48" fmla="*/ 40 w 128"/>
              <a:gd name="T49" fmla="*/ 104 h 120"/>
              <a:gd name="T50" fmla="*/ 40 w 128"/>
              <a:gd name="T51" fmla="*/ 104 h 120"/>
              <a:gd name="T52" fmla="*/ 23 w 128"/>
              <a:gd name="T53" fmla="*/ 97 h 120"/>
              <a:gd name="T54" fmla="*/ 23 w 128"/>
              <a:gd name="T55" fmla="*/ 63 h 120"/>
              <a:gd name="T56" fmla="*/ 73 w 128"/>
              <a:gd name="T57" fmla="*/ 9 h 120"/>
              <a:gd name="T58" fmla="*/ 96 w 128"/>
              <a:gd name="T59" fmla="*/ 0 h 120"/>
              <a:gd name="T60" fmla="*/ 119 w 128"/>
              <a:gd name="T61" fmla="*/ 9 h 120"/>
              <a:gd name="T62" fmla="*/ 128 w 128"/>
              <a:gd name="T63" fmla="*/ 32 h 120"/>
              <a:gd name="T64" fmla="*/ 119 w 128"/>
              <a:gd name="T65" fmla="*/ 55 h 120"/>
              <a:gd name="T66" fmla="*/ 68 w 128"/>
              <a:gd name="T67" fmla="*/ 108 h 120"/>
              <a:gd name="T68" fmla="*/ 40 w 128"/>
              <a:gd name="T6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" h="120">
                <a:moveTo>
                  <a:pt x="40" y="120"/>
                </a:moveTo>
                <a:cubicBezTo>
                  <a:pt x="29" y="120"/>
                  <a:pt x="19" y="116"/>
                  <a:pt x="12" y="108"/>
                </a:cubicBezTo>
                <a:cubicBezTo>
                  <a:pt x="4" y="101"/>
                  <a:pt x="0" y="91"/>
                  <a:pt x="0" y="80"/>
                </a:cubicBezTo>
                <a:cubicBezTo>
                  <a:pt x="0" y="69"/>
                  <a:pt x="4" y="59"/>
                  <a:pt x="12" y="52"/>
                </a:cubicBezTo>
                <a:cubicBezTo>
                  <a:pt x="58" y="2"/>
                  <a:pt x="58" y="2"/>
                  <a:pt x="58" y="2"/>
                </a:cubicBezTo>
                <a:cubicBezTo>
                  <a:pt x="64" y="8"/>
                  <a:pt x="64" y="8"/>
                  <a:pt x="64" y="8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8" y="71"/>
                  <a:pt x="8" y="80"/>
                </a:cubicBezTo>
                <a:cubicBezTo>
                  <a:pt x="8" y="89"/>
                  <a:pt x="11" y="97"/>
                  <a:pt x="17" y="103"/>
                </a:cubicBezTo>
                <a:cubicBezTo>
                  <a:pt x="23" y="109"/>
                  <a:pt x="31" y="112"/>
                  <a:pt x="40" y="112"/>
                </a:cubicBezTo>
                <a:cubicBezTo>
                  <a:pt x="49" y="112"/>
                  <a:pt x="57" y="109"/>
                  <a:pt x="63" y="103"/>
                </a:cubicBezTo>
                <a:cubicBezTo>
                  <a:pt x="113" y="49"/>
                  <a:pt x="113" y="49"/>
                  <a:pt x="113" y="49"/>
                </a:cubicBezTo>
                <a:cubicBezTo>
                  <a:pt x="118" y="44"/>
                  <a:pt x="120" y="38"/>
                  <a:pt x="120" y="32"/>
                </a:cubicBezTo>
                <a:cubicBezTo>
                  <a:pt x="120" y="26"/>
                  <a:pt x="118" y="20"/>
                  <a:pt x="113" y="15"/>
                </a:cubicBezTo>
                <a:cubicBezTo>
                  <a:pt x="108" y="10"/>
                  <a:pt x="102" y="8"/>
                  <a:pt x="96" y="8"/>
                </a:cubicBezTo>
                <a:cubicBezTo>
                  <a:pt x="90" y="8"/>
                  <a:pt x="84" y="10"/>
                  <a:pt x="79" y="15"/>
                </a:cubicBezTo>
                <a:cubicBezTo>
                  <a:pt x="29" y="69"/>
                  <a:pt x="29" y="69"/>
                  <a:pt x="29" y="69"/>
                </a:cubicBezTo>
                <a:cubicBezTo>
                  <a:pt x="22" y="75"/>
                  <a:pt x="22" y="85"/>
                  <a:pt x="29" y="91"/>
                </a:cubicBezTo>
                <a:cubicBezTo>
                  <a:pt x="32" y="94"/>
                  <a:pt x="36" y="96"/>
                  <a:pt x="40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4" y="96"/>
                  <a:pt x="48" y="94"/>
                  <a:pt x="51" y="91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57" y="97"/>
                  <a:pt x="57" y="97"/>
                  <a:pt x="57" y="97"/>
                </a:cubicBezTo>
                <a:cubicBezTo>
                  <a:pt x="52" y="102"/>
                  <a:pt x="46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34" y="104"/>
                  <a:pt x="28" y="102"/>
                  <a:pt x="23" y="97"/>
                </a:cubicBezTo>
                <a:cubicBezTo>
                  <a:pt x="14" y="88"/>
                  <a:pt x="14" y="72"/>
                  <a:pt x="23" y="63"/>
                </a:cubicBezTo>
                <a:cubicBezTo>
                  <a:pt x="73" y="9"/>
                  <a:pt x="73" y="9"/>
                  <a:pt x="73" y="9"/>
                </a:cubicBezTo>
                <a:cubicBezTo>
                  <a:pt x="79" y="3"/>
                  <a:pt x="87" y="0"/>
                  <a:pt x="96" y="0"/>
                </a:cubicBezTo>
                <a:cubicBezTo>
                  <a:pt x="105" y="0"/>
                  <a:pt x="113" y="3"/>
                  <a:pt x="119" y="9"/>
                </a:cubicBezTo>
                <a:cubicBezTo>
                  <a:pt x="125" y="15"/>
                  <a:pt x="128" y="23"/>
                  <a:pt x="128" y="32"/>
                </a:cubicBezTo>
                <a:cubicBezTo>
                  <a:pt x="128" y="41"/>
                  <a:pt x="125" y="49"/>
                  <a:pt x="119" y="5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1" y="116"/>
                  <a:pt x="51" y="120"/>
                  <a:pt x="40" y="120"/>
                </a:cubicBezTo>
              </a:path>
            </a:pathLst>
          </a:custGeom>
          <a:solidFill>
            <a:srgbClr val="F03F30"/>
          </a:solidFill>
          <a:ln>
            <a:noFill/>
          </a:ln>
          <a:effectLst/>
        </p:spPr>
        <p:txBody>
          <a:bodyPr vert="horz" wrap="square" lIns="121917" tIns="60958" rIns="121917" bIns="60958" numCol="1" anchor="t" anchorCtr="0" compatLnSpc="1"/>
          <a:lstStyle/>
          <a:p>
            <a:pPr defTabSz="1218565"/>
            <a:endParaRPr lang="zh-CN" altLang="en-US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0572284" y="3437227"/>
            <a:ext cx="586853" cy="586853"/>
          </a:xfrm>
          <a:prstGeom prst="ellipse">
            <a:avLst/>
          </a:prstGeom>
          <a:solidFill>
            <a:schemeClr val="bg1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10734079" y="3614182"/>
            <a:ext cx="263260" cy="232945"/>
            <a:chOff x="7905839" y="2636868"/>
            <a:chExt cx="197445" cy="174709"/>
          </a:xfrm>
          <a:solidFill>
            <a:srgbClr val="666666"/>
          </a:solidFill>
        </p:grpSpPr>
        <p:sp>
          <p:nvSpPr>
            <p:cNvPr id="14" name="Freeform 11"/>
            <p:cNvSpPr/>
            <p:nvPr/>
          </p:nvSpPr>
          <p:spPr bwMode="auto">
            <a:xfrm>
              <a:off x="7956098" y="2676357"/>
              <a:ext cx="43079" cy="74191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7990800" y="2636868"/>
              <a:ext cx="112484" cy="153169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8015929" y="2675160"/>
              <a:ext cx="58635" cy="32309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7905839" y="2676357"/>
              <a:ext cx="37095" cy="74191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7930969" y="2762515"/>
              <a:ext cx="61028" cy="49062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1639774" y="3871380"/>
            <a:ext cx="603451" cy="6034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392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1777826" y="3999928"/>
            <a:ext cx="327347" cy="346355"/>
            <a:chOff x="774426" y="2926178"/>
            <a:chExt cx="245510" cy="259766"/>
          </a:xfrm>
          <a:solidFill>
            <a:srgbClr val="392C47"/>
          </a:solidFill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890054" y="2965776"/>
              <a:ext cx="15839" cy="1631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41" name="Freeform 6"/>
            <p:cNvSpPr/>
            <p:nvPr/>
          </p:nvSpPr>
          <p:spPr bwMode="auto">
            <a:xfrm>
              <a:off x="774426" y="3146345"/>
              <a:ext cx="131466" cy="39599"/>
            </a:xfrm>
            <a:custGeom>
              <a:avLst/>
              <a:gdLst>
                <a:gd name="T0" fmla="*/ 64 w 64"/>
                <a:gd name="T1" fmla="*/ 20 h 20"/>
                <a:gd name="T2" fmla="*/ 56 w 64"/>
                <a:gd name="T3" fmla="*/ 20 h 20"/>
                <a:gd name="T4" fmla="*/ 44 w 64"/>
                <a:gd name="T5" fmla="*/ 8 h 20"/>
                <a:gd name="T6" fmla="*/ 0 w 64"/>
                <a:gd name="T7" fmla="*/ 8 h 20"/>
                <a:gd name="T8" fmla="*/ 0 w 64"/>
                <a:gd name="T9" fmla="*/ 0 h 20"/>
                <a:gd name="T10" fmla="*/ 44 w 64"/>
                <a:gd name="T11" fmla="*/ 0 h 20"/>
                <a:gd name="T12" fmla="*/ 64 w 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0">
                  <a:moveTo>
                    <a:pt x="64" y="20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13"/>
                    <a:pt x="51" y="8"/>
                    <a:pt x="4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890054" y="3146345"/>
              <a:ext cx="129882" cy="39599"/>
            </a:xfrm>
            <a:custGeom>
              <a:avLst/>
              <a:gdLst>
                <a:gd name="T0" fmla="*/ 8 w 64"/>
                <a:gd name="T1" fmla="*/ 20 h 20"/>
                <a:gd name="T2" fmla="*/ 0 w 64"/>
                <a:gd name="T3" fmla="*/ 20 h 20"/>
                <a:gd name="T4" fmla="*/ 20 w 64"/>
                <a:gd name="T5" fmla="*/ 0 h 20"/>
                <a:gd name="T6" fmla="*/ 64 w 64"/>
                <a:gd name="T7" fmla="*/ 0 h 20"/>
                <a:gd name="T8" fmla="*/ 64 w 64"/>
                <a:gd name="T9" fmla="*/ 8 h 20"/>
                <a:gd name="T10" fmla="*/ 20 w 64"/>
                <a:gd name="T11" fmla="*/ 8 h 20"/>
                <a:gd name="T12" fmla="*/ 8 w 6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0">
                  <a:moveTo>
                    <a:pt x="8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774426" y="2926178"/>
              <a:ext cx="131466" cy="202744"/>
            </a:xfrm>
            <a:custGeom>
              <a:avLst/>
              <a:gdLst>
                <a:gd name="T0" fmla="*/ 48 w 64"/>
                <a:gd name="T1" fmla="*/ 100 h 100"/>
                <a:gd name="T2" fmla="*/ 0 w 64"/>
                <a:gd name="T3" fmla="*/ 100 h 100"/>
                <a:gd name="T4" fmla="*/ 0 w 64"/>
                <a:gd name="T5" fmla="*/ 0 h 100"/>
                <a:gd name="T6" fmla="*/ 44 w 64"/>
                <a:gd name="T7" fmla="*/ 0 h 100"/>
                <a:gd name="T8" fmla="*/ 64 w 64"/>
                <a:gd name="T9" fmla="*/ 20 h 100"/>
                <a:gd name="T10" fmla="*/ 56 w 64"/>
                <a:gd name="T11" fmla="*/ 20 h 100"/>
                <a:gd name="T12" fmla="*/ 44 w 64"/>
                <a:gd name="T13" fmla="*/ 8 h 100"/>
                <a:gd name="T14" fmla="*/ 8 w 64"/>
                <a:gd name="T15" fmla="*/ 8 h 100"/>
                <a:gd name="T16" fmla="*/ 8 w 64"/>
                <a:gd name="T17" fmla="*/ 92 h 100"/>
                <a:gd name="T18" fmla="*/ 48 w 64"/>
                <a:gd name="T19" fmla="*/ 92 h 100"/>
                <a:gd name="T20" fmla="*/ 48 w 64"/>
                <a:gd name="T2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00">
                  <a:moveTo>
                    <a:pt x="48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5" y="0"/>
                    <a:pt x="64" y="9"/>
                    <a:pt x="6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3"/>
                    <a:pt x="51" y="8"/>
                    <a:pt x="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48" y="92"/>
                    <a:pt x="48" y="92"/>
                    <a:pt x="48" y="92"/>
                  </a:cubicBez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890054" y="2926178"/>
              <a:ext cx="129882" cy="202744"/>
            </a:xfrm>
            <a:custGeom>
              <a:avLst/>
              <a:gdLst>
                <a:gd name="T0" fmla="*/ 64 w 64"/>
                <a:gd name="T1" fmla="*/ 100 h 100"/>
                <a:gd name="T2" fmla="*/ 16 w 64"/>
                <a:gd name="T3" fmla="*/ 100 h 100"/>
                <a:gd name="T4" fmla="*/ 16 w 64"/>
                <a:gd name="T5" fmla="*/ 92 h 100"/>
                <a:gd name="T6" fmla="*/ 56 w 64"/>
                <a:gd name="T7" fmla="*/ 92 h 100"/>
                <a:gd name="T8" fmla="*/ 56 w 64"/>
                <a:gd name="T9" fmla="*/ 8 h 100"/>
                <a:gd name="T10" fmla="*/ 20 w 64"/>
                <a:gd name="T11" fmla="*/ 8 h 100"/>
                <a:gd name="T12" fmla="*/ 8 w 64"/>
                <a:gd name="T13" fmla="*/ 20 h 100"/>
                <a:gd name="T14" fmla="*/ 0 w 64"/>
                <a:gd name="T15" fmla="*/ 20 h 100"/>
                <a:gd name="T16" fmla="*/ 20 w 64"/>
                <a:gd name="T17" fmla="*/ 0 h 100"/>
                <a:gd name="T18" fmla="*/ 64 w 64"/>
                <a:gd name="T19" fmla="*/ 0 h 100"/>
                <a:gd name="T20" fmla="*/ 64 w 64"/>
                <a:gd name="T21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00">
                  <a:moveTo>
                    <a:pt x="64" y="100"/>
                  </a:moveTo>
                  <a:cubicBezTo>
                    <a:pt x="16" y="100"/>
                    <a:pt x="16" y="100"/>
                    <a:pt x="16" y="100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1639774" y="1867156"/>
            <a:ext cx="603451" cy="603451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B9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grpSp>
        <p:nvGrpSpPr>
          <p:cNvPr id="75" name="组 74"/>
          <p:cNvGrpSpPr/>
          <p:nvPr/>
        </p:nvGrpSpPr>
        <p:grpSpPr>
          <a:xfrm>
            <a:off x="1770435" y="1997816"/>
            <a:ext cx="342129" cy="342131"/>
            <a:chOff x="768882" y="1424594"/>
            <a:chExt cx="256597" cy="256598"/>
          </a:xfrm>
          <a:solidFill>
            <a:srgbClr val="FB9460"/>
          </a:solidFill>
        </p:grpSpPr>
        <p:sp>
          <p:nvSpPr>
            <p:cNvPr id="48" name="Freeform 16"/>
            <p:cNvSpPr/>
            <p:nvPr/>
          </p:nvSpPr>
          <p:spPr bwMode="auto">
            <a:xfrm>
              <a:off x="798976" y="1575068"/>
              <a:ext cx="194823" cy="106124"/>
            </a:xfrm>
            <a:custGeom>
              <a:avLst/>
              <a:gdLst>
                <a:gd name="T0" fmla="*/ 123 w 123"/>
                <a:gd name="T1" fmla="*/ 67 h 67"/>
                <a:gd name="T2" fmla="*/ 0 w 123"/>
                <a:gd name="T3" fmla="*/ 67 h 67"/>
                <a:gd name="T4" fmla="*/ 0 w 123"/>
                <a:gd name="T5" fmla="*/ 0 h 67"/>
                <a:gd name="T6" fmla="*/ 10 w 123"/>
                <a:gd name="T7" fmla="*/ 0 h 67"/>
                <a:gd name="T8" fmla="*/ 10 w 123"/>
                <a:gd name="T9" fmla="*/ 57 h 67"/>
                <a:gd name="T10" fmla="*/ 113 w 123"/>
                <a:gd name="T11" fmla="*/ 57 h 67"/>
                <a:gd name="T12" fmla="*/ 113 w 123"/>
                <a:gd name="T13" fmla="*/ 0 h 67"/>
                <a:gd name="T14" fmla="*/ 123 w 123"/>
                <a:gd name="T15" fmla="*/ 0 h 67"/>
                <a:gd name="T16" fmla="*/ 123 w 123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67">
                  <a:moveTo>
                    <a:pt x="123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7"/>
                  </a:lnTo>
                  <a:lnTo>
                    <a:pt x="113" y="57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2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768882" y="1424594"/>
              <a:ext cx="256597" cy="148890"/>
            </a:xfrm>
            <a:custGeom>
              <a:avLst/>
              <a:gdLst>
                <a:gd name="T0" fmla="*/ 154 w 162"/>
                <a:gd name="T1" fmla="*/ 94 h 94"/>
                <a:gd name="T2" fmla="*/ 81 w 162"/>
                <a:gd name="T3" fmla="*/ 15 h 94"/>
                <a:gd name="T4" fmla="*/ 7 w 162"/>
                <a:gd name="T5" fmla="*/ 94 h 94"/>
                <a:gd name="T6" fmla="*/ 0 w 162"/>
                <a:gd name="T7" fmla="*/ 86 h 94"/>
                <a:gd name="T8" fmla="*/ 81 w 162"/>
                <a:gd name="T9" fmla="*/ 0 h 94"/>
                <a:gd name="T10" fmla="*/ 162 w 162"/>
                <a:gd name="T11" fmla="*/ 86 h 94"/>
                <a:gd name="T12" fmla="*/ 154 w 162"/>
                <a:gd name="T1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94">
                  <a:moveTo>
                    <a:pt x="154" y="94"/>
                  </a:moveTo>
                  <a:lnTo>
                    <a:pt x="81" y="15"/>
                  </a:lnTo>
                  <a:lnTo>
                    <a:pt x="7" y="94"/>
                  </a:lnTo>
                  <a:lnTo>
                    <a:pt x="0" y="86"/>
                  </a:lnTo>
                  <a:lnTo>
                    <a:pt x="81" y="0"/>
                  </a:lnTo>
                  <a:lnTo>
                    <a:pt x="162" y="86"/>
                  </a:lnTo>
                  <a:lnTo>
                    <a:pt x="15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50" name="Freeform 18"/>
            <p:cNvSpPr/>
            <p:nvPr/>
          </p:nvSpPr>
          <p:spPr bwMode="auto">
            <a:xfrm>
              <a:off x="863918" y="1575068"/>
              <a:ext cx="64941" cy="72861"/>
            </a:xfrm>
            <a:custGeom>
              <a:avLst/>
              <a:gdLst>
                <a:gd name="T0" fmla="*/ 41 w 41"/>
                <a:gd name="T1" fmla="*/ 46 h 46"/>
                <a:gd name="T2" fmla="*/ 31 w 41"/>
                <a:gd name="T3" fmla="*/ 46 h 46"/>
                <a:gd name="T4" fmla="*/ 31 w 41"/>
                <a:gd name="T5" fmla="*/ 10 h 46"/>
                <a:gd name="T6" fmla="*/ 10 w 41"/>
                <a:gd name="T7" fmla="*/ 10 h 46"/>
                <a:gd name="T8" fmla="*/ 10 w 41"/>
                <a:gd name="T9" fmla="*/ 46 h 46"/>
                <a:gd name="T10" fmla="*/ 0 w 41"/>
                <a:gd name="T11" fmla="*/ 46 h 46"/>
                <a:gd name="T12" fmla="*/ 0 w 41"/>
                <a:gd name="T13" fmla="*/ 0 h 46"/>
                <a:gd name="T14" fmla="*/ 41 w 41"/>
                <a:gd name="T15" fmla="*/ 0 h 46"/>
                <a:gd name="T16" fmla="*/ 41 w 41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41" y="46"/>
                  </a:moveTo>
                  <a:lnTo>
                    <a:pt x="31" y="46"/>
                  </a:lnTo>
                  <a:lnTo>
                    <a:pt x="31" y="10"/>
                  </a:lnTo>
                  <a:lnTo>
                    <a:pt x="10" y="10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  <p:sp>
          <p:nvSpPr>
            <p:cNvPr id="51" name="Freeform 19"/>
            <p:cNvSpPr>
              <a:spLocks noEditPoints="1"/>
            </p:cNvSpPr>
            <p:nvPr/>
          </p:nvSpPr>
          <p:spPr bwMode="auto">
            <a:xfrm>
              <a:off x="863918" y="1494287"/>
              <a:ext cx="64941" cy="64942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/>
                <a:ea typeface="微软雅黑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1639774" y="2863268"/>
            <a:ext cx="603451" cy="6034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03F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4" name="Freeform 10"/>
          <p:cNvSpPr/>
          <p:nvPr/>
        </p:nvSpPr>
        <p:spPr bwMode="auto">
          <a:xfrm>
            <a:off x="1767267" y="3001321"/>
            <a:ext cx="348465" cy="327348"/>
          </a:xfrm>
          <a:custGeom>
            <a:avLst/>
            <a:gdLst>
              <a:gd name="T0" fmla="*/ 40 w 128"/>
              <a:gd name="T1" fmla="*/ 120 h 120"/>
              <a:gd name="T2" fmla="*/ 12 w 128"/>
              <a:gd name="T3" fmla="*/ 108 h 120"/>
              <a:gd name="T4" fmla="*/ 0 w 128"/>
              <a:gd name="T5" fmla="*/ 80 h 120"/>
              <a:gd name="T6" fmla="*/ 12 w 128"/>
              <a:gd name="T7" fmla="*/ 52 h 120"/>
              <a:gd name="T8" fmla="*/ 58 w 128"/>
              <a:gd name="T9" fmla="*/ 2 h 120"/>
              <a:gd name="T10" fmla="*/ 64 w 128"/>
              <a:gd name="T11" fmla="*/ 8 h 120"/>
              <a:gd name="T12" fmla="*/ 17 w 128"/>
              <a:gd name="T13" fmla="*/ 57 h 120"/>
              <a:gd name="T14" fmla="*/ 8 w 128"/>
              <a:gd name="T15" fmla="*/ 80 h 120"/>
              <a:gd name="T16" fmla="*/ 17 w 128"/>
              <a:gd name="T17" fmla="*/ 103 h 120"/>
              <a:gd name="T18" fmla="*/ 40 w 128"/>
              <a:gd name="T19" fmla="*/ 112 h 120"/>
              <a:gd name="T20" fmla="*/ 63 w 128"/>
              <a:gd name="T21" fmla="*/ 103 h 120"/>
              <a:gd name="T22" fmla="*/ 113 w 128"/>
              <a:gd name="T23" fmla="*/ 49 h 120"/>
              <a:gd name="T24" fmla="*/ 120 w 128"/>
              <a:gd name="T25" fmla="*/ 32 h 120"/>
              <a:gd name="T26" fmla="*/ 113 w 128"/>
              <a:gd name="T27" fmla="*/ 15 h 120"/>
              <a:gd name="T28" fmla="*/ 96 w 128"/>
              <a:gd name="T29" fmla="*/ 8 h 120"/>
              <a:gd name="T30" fmla="*/ 79 w 128"/>
              <a:gd name="T31" fmla="*/ 15 h 120"/>
              <a:gd name="T32" fmla="*/ 29 w 128"/>
              <a:gd name="T33" fmla="*/ 69 h 120"/>
              <a:gd name="T34" fmla="*/ 29 w 128"/>
              <a:gd name="T35" fmla="*/ 91 h 120"/>
              <a:gd name="T36" fmla="*/ 40 w 128"/>
              <a:gd name="T37" fmla="*/ 96 h 120"/>
              <a:gd name="T38" fmla="*/ 40 w 128"/>
              <a:gd name="T39" fmla="*/ 96 h 120"/>
              <a:gd name="T40" fmla="*/ 51 w 128"/>
              <a:gd name="T41" fmla="*/ 91 h 120"/>
              <a:gd name="T42" fmla="*/ 100 w 128"/>
              <a:gd name="T43" fmla="*/ 41 h 120"/>
              <a:gd name="T44" fmla="*/ 105 w 128"/>
              <a:gd name="T45" fmla="*/ 47 h 120"/>
              <a:gd name="T46" fmla="*/ 57 w 128"/>
              <a:gd name="T47" fmla="*/ 97 h 120"/>
              <a:gd name="T48" fmla="*/ 40 w 128"/>
              <a:gd name="T49" fmla="*/ 104 h 120"/>
              <a:gd name="T50" fmla="*/ 40 w 128"/>
              <a:gd name="T51" fmla="*/ 104 h 120"/>
              <a:gd name="T52" fmla="*/ 23 w 128"/>
              <a:gd name="T53" fmla="*/ 97 h 120"/>
              <a:gd name="T54" fmla="*/ 23 w 128"/>
              <a:gd name="T55" fmla="*/ 63 h 120"/>
              <a:gd name="T56" fmla="*/ 73 w 128"/>
              <a:gd name="T57" fmla="*/ 9 h 120"/>
              <a:gd name="T58" fmla="*/ 96 w 128"/>
              <a:gd name="T59" fmla="*/ 0 h 120"/>
              <a:gd name="T60" fmla="*/ 119 w 128"/>
              <a:gd name="T61" fmla="*/ 9 h 120"/>
              <a:gd name="T62" fmla="*/ 128 w 128"/>
              <a:gd name="T63" fmla="*/ 32 h 120"/>
              <a:gd name="T64" fmla="*/ 119 w 128"/>
              <a:gd name="T65" fmla="*/ 55 h 120"/>
              <a:gd name="T66" fmla="*/ 68 w 128"/>
              <a:gd name="T67" fmla="*/ 108 h 120"/>
              <a:gd name="T68" fmla="*/ 40 w 128"/>
              <a:gd name="T6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" h="120">
                <a:moveTo>
                  <a:pt x="40" y="120"/>
                </a:moveTo>
                <a:cubicBezTo>
                  <a:pt x="29" y="120"/>
                  <a:pt x="19" y="116"/>
                  <a:pt x="12" y="108"/>
                </a:cubicBezTo>
                <a:cubicBezTo>
                  <a:pt x="4" y="101"/>
                  <a:pt x="0" y="91"/>
                  <a:pt x="0" y="80"/>
                </a:cubicBezTo>
                <a:cubicBezTo>
                  <a:pt x="0" y="69"/>
                  <a:pt x="4" y="59"/>
                  <a:pt x="12" y="52"/>
                </a:cubicBezTo>
                <a:cubicBezTo>
                  <a:pt x="58" y="2"/>
                  <a:pt x="58" y="2"/>
                  <a:pt x="58" y="2"/>
                </a:cubicBezTo>
                <a:cubicBezTo>
                  <a:pt x="64" y="8"/>
                  <a:pt x="64" y="8"/>
                  <a:pt x="64" y="8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8" y="71"/>
                  <a:pt x="8" y="80"/>
                </a:cubicBezTo>
                <a:cubicBezTo>
                  <a:pt x="8" y="89"/>
                  <a:pt x="11" y="97"/>
                  <a:pt x="17" y="103"/>
                </a:cubicBezTo>
                <a:cubicBezTo>
                  <a:pt x="23" y="109"/>
                  <a:pt x="31" y="112"/>
                  <a:pt x="40" y="112"/>
                </a:cubicBezTo>
                <a:cubicBezTo>
                  <a:pt x="49" y="112"/>
                  <a:pt x="57" y="109"/>
                  <a:pt x="63" y="103"/>
                </a:cubicBezTo>
                <a:cubicBezTo>
                  <a:pt x="113" y="49"/>
                  <a:pt x="113" y="49"/>
                  <a:pt x="113" y="49"/>
                </a:cubicBezTo>
                <a:cubicBezTo>
                  <a:pt x="118" y="44"/>
                  <a:pt x="120" y="38"/>
                  <a:pt x="120" y="32"/>
                </a:cubicBezTo>
                <a:cubicBezTo>
                  <a:pt x="120" y="26"/>
                  <a:pt x="118" y="20"/>
                  <a:pt x="113" y="15"/>
                </a:cubicBezTo>
                <a:cubicBezTo>
                  <a:pt x="108" y="10"/>
                  <a:pt x="102" y="8"/>
                  <a:pt x="96" y="8"/>
                </a:cubicBezTo>
                <a:cubicBezTo>
                  <a:pt x="90" y="8"/>
                  <a:pt x="84" y="10"/>
                  <a:pt x="79" y="15"/>
                </a:cubicBezTo>
                <a:cubicBezTo>
                  <a:pt x="29" y="69"/>
                  <a:pt x="29" y="69"/>
                  <a:pt x="29" y="69"/>
                </a:cubicBezTo>
                <a:cubicBezTo>
                  <a:pt x="22" y="75"/>
                  <a:pt x="22" y="85"/>
                  <a:pt x="29" y="91"/>
                </a:cubicBezTo>
                <a:cubicBezTo>
                  <a:pt x="32" y="94"/>
                  <a:pt x="36" y="96"/>
                  <a:pt x="40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4" y="96"/>
                  <a:pt x="48" y="94"/>
                  <a:pt x="51" y="91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57" y="97"/>
                  <a:pt x="57" y="97"/>
                  <a:pt x="57" y="97"/>
                </a:cubicBezTo>
                <a:cubicBezTo>
                  <a:pt x="52" y="102"/>
                  <a:pt x="46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34" y="104"/>
                  <a:pt x="28" y="102"/>
                  <a:pt x="23" y="97"/>
                </a:cubicBezTo>
                <a:cubicBezTo>
                  <a:pt x="14" y="88"/>
                  <a:pt x="14" y="72"/>
                  <a:pt x="23" y="63"/>
                </a:cubicBezTo>
                <a:cubicBezTo>
                  <a:pt x="73" y="9"/>
                  <a:pt x="73" y="9"/>
                  <a:pt x="73" y="9"/>
                </a:cubicBezTo>
                <a:cubicBezTo>
                  <a:pt x="79" y="3"/>
                  <a:pt x="87" y="0"/>
                  <a:pt x="96" y="0"/>
                </a:cubicBezTo>
                <a:cubicBezTo>
                  <a:pt x="105" y="0"/>
                  <a:pt x="113" y="3"/>
                  <a:pt x="119" y="9"/>
                </a:cubicBezTo>
                <a:cubicBezTo>
                  <a:pt x="125" y="15"/>
                  <a:pt x="128" y="23"/>
                  <a:pt x="128" y="32"/>
                </a:cubicBezTo>
                <a:cubicBezTo>
                  <a:pt x="128" y="41"/>
                  <a:pt x="125" y="49"/>
                  <a:pt x="119" y="5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1" y="116"/>
                  <a:pt x="51" y="120"/>
                  <a:pt x="40" y="120"/>
                </a:cubicBezTo>
              </a:path>
            </a:pathLst>
          </a:custGeom>
          <a:solidFill>
            <a:srgbClr val="F03F30"/>
          </a:solidFill>
          <a:ln>
            <a:noFill/>
          </a:ln>
          <a:effectLst/>
        </p:spPr>
        <p:txBody>
          <a:bodyPr vert="horz" wrap="square" lIns="121917" tIns="60958" rIns="121917" bIns="60958" numCol="1" anchor="t" anchorCtr="0" compatLnSpc="1"/>
          <a:lstStyle/>
          <a:p>
            <a:pPr defTabSz="1218565"/>
            <a:endParaRPr lang="zh-CN" altLang="en-US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639774" y="4879492"/>
            <a:ext cx="603451" cy="6034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1218565"/>
            <a:endParaRPr lang="zh-CN" altLang="en-US">
              <a:solidFill>
                <a:prstClr val="white"/>
              </a:solidFill>
              <a:latin typeface="Arial" panose="020B0604020202090204"/>
              <a:ea typeface="微软雅黑"/>
            </a:endParaRPr>
          </a:p>
        </p:txBody>
      </p:sp>
      <p:grpSp>
        <p:nvGrpSpPr>
          <p:cNvPr id="79" name="组 78"/>
          <p:cNvGrpSpPr/>
          <p:nvPr/>
        </p:nvGrpSpPr>
        <p:grpSpPr>
          <a:xfrm>
            <a:off x="1767267" y="5027047"/>
            <a:ext cx="348465" cy="308340"/>
            <a:chOff x="766506" y="3696517"/>
            <a:chExt cx="261349" cy="231255"/>
          </a:xfrm>
          <a:solidFill>
            <a:srgbClr val="666666"/>
          </a:solidFill>
        </p:grpSpPr>
        <p:sp>
          <p:nvSpPr>
            <p:cNvPr id="58" name="Freeform 11"/>
            <p:cNvSpPr/>
            <p:nvPr/>
          </p:nvSpPr>
          <p:spPr bwMode="auto">
            <a:xfrm>
              <a:off x="833031" y="3748787"/>
              <a:ext cx="57021" cy="98204"/>
            </a:xfrm>
            <a:custGeom>
              <a:avLst/>
              <a:gdLst>
                <a:gd name="T0" fmla="*/ 36 w 36"/>
                <a:gd name="T1" fmla="*/ 62 h 62"/>
                <a:gd name="T2" fmla="*/ 10 w 36"/>
                <a:gd name="T3" fmla="*/ 62 h 62"/>
                <a:gd name="T4" fmla="*/ 10 w 36"/>
                <a:gd name="T5" fmla="*/ 52 h 62"/>
                <a:gd name="T6" fmla="*/ 25 w 36"/>
                <a:gd name="T7" fmla="*/ 52 h 62"/>
                <a:gd name="T8" fmla="*/ 25 w 36"/>
                <a:gd name="T9" fmla="*/ 10 h 62"/>
                <a:gd name="T10" fmla="*/ 0 w 36"/>
                <a:gd name="T11" fmla="*/ 10 h 62"/>
                <a:gd name="T12" fmla="*/ 0 w 36"/>
                <a:gd name="T13" fmla="*/ 0 h 62"/>
                <a:gd name="T14" fmla="*/ 36 w 36"/>
                <a:gd name="T15" fmla="*/ 0 h 62"/>
                <a:gd name="T16" fmla="*/ 36 w 36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62">
                  <a:moveTo>
                    <a:pt x="36" y="62"/>
                  </a:moveTo>
                  <a:lnTo>
                    <a:pt x="10" y="62"/>
                  </a:lnTo>
                  <a:lnTo>
                    <a:pt x="10" y="52"/>
                  </a:lnTo>
                  <a:lnTo>
                    <a:pt x="25" y="52"/>
                  </a:lnTo>
                  <a:lnTo>
                    <a:pt x="25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59" name="Freeform 12"/>
            <p:cNvSpPr/>
            <p:nvPr/>
          </p:nvSpPr>
          <p:spPr bwMode="auto">
            <a:xfrm>
              <a:off x="878966" y="3696517"/>
              <a:ext cx="148889" cy="202743"/>
            </a:xfrm>
            <a:custGeom>
              <a:avLst/>
              <a:gdLst>
                <a:gd name="T0" fmla="*/ 94 w 94"/>
                <a:gd name="T1" fmla="*/ 128 h 128"/>
                <a:gd name="T2" fmla="*/ 0 w 94"/>
                <a:gd name="T3" fmla="*/ 95 h 128"/>
                <a:gd name="T4" fmla="*/ 3 w 94"/>
                <a:gd name="T5" fmla="*/ 85 h 128"/>
                <a:gd name="T6" fmla="*/ 84 w 94"/>
                <a:gd name="T7" fmla="*/ 113 h 128"/>
                <a:gd name="T8" fmla="*/ 84 w 94"/>
                <a:gd name="T9" fmla="*/ 15 h 128"/>
                <a:gd name="T10" fmla="*/ 3 w 94"/>
                <a:gd name="T11" fmla="*/ 43 h 128"/>
                <a:gd name="T12" fmla="*/ 0 w 94"/>
                <a:gd name="T13" fmla="*/ 33 h 128"/>
                <a:gd name="T14" fmla="*/ 94 w 94"/>
                <a:gd name="T15" fmla="*/ 0 h 128"/>
                <a:gd name="T16" fmla="*/ 94 w 94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28">
                  <a:moveTo>
                    <a:pt x="94" y="128"/>
                  </a:moveTo>
                  <a:lnTo>
                    <a:pt x="0" y="95"/>
                  </a:lnTo>
                  <a:lnTo>
                    <a:pt x="3" y="85"/>
                  </a:lnTo>
                  <a:lnTo>
                    <a:pt x="84" y="113"/>
                  </a:lnTo>
                  <a:lnTo>
                    <a:pt x="84" y="15"/>
                  </a:lnTo>
                  <a:lnTo>
                    <a:pt x="3" y="43"/>
                  </a:lnTo>
                  <a:lnTo>
                    <a:pt x="0" y="33"/>
                  </a:lnTo>
                  <a:lnTo>
                    <a:pt x="94" y="0"/>
                  </a:lnTo>
                  <a:lnTo>
                    <a:pt x="9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60" name="Freeform 13"/>
            <p:cNvSpPr/>
            <p:nvPr/>
          </p:nvSpPr>
          <p:spPr bwMode="auto">
            <a:xfrm>
              <a:off x="912228" y="3747203"/>
              <a:ext cx="77612" cy="42767"/>
            </a:xfrm>
            <a:custGeom>
              <a:avLst/>
              <a:gdLst>
                <a:gd name="T0" fmla="*/ 2 w 49"/>
                <a:gd name="T1" fmla="*/ 27 h 27"/>
                <a:gd name="T2" fmla="*/ 0 w 49"/>
                <a:gd name="T3" fmla="*/ 17 h 27"/>
                <a:gd name="T4" fmla="*/ 46 w 49"/>
                <a:gd name="T5" fmla="*/ 0 h 27"/>
                <a:gd name="T6" fmla="*/ 49 w 49"/>
                <a:gd name="T7" fmla="*/ 9 h 27"/>
                <a:gd name="T8" fmla="*/ 2 w 49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7">
                  <a:moveTo>
                    <a:pt x="2" y="27"/>
                  </a:moveTo>
                  <a:lnTo>
                    <a:pt x="0" y="17"/>
                  </a:lnTo>
                  <a:lnTo>
                    <a:pt x="46" y="0"/>
                  </a:lnTo>
                  <a:lnTo>
                    <a:pt x="49" y="9"/>
                  </a:lnTo>
                  <a:lnTo>
                    <a:pt x="2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61" name="Freeform 14"/>
            <p:cNvSpPr>
              <a:spLocks noEditPoints="1"/>
            </p:cNvSpPr>
            <p:nvPr/>
          </p:nvSpPr>
          <p:spPr bwMode="auto">
            <a:xfrm>
              <a:off x="766506" y="3748787"/>
              <a:ext cx="49101" cy="98204"/>
            </a:xfrm>
            <a:custGeom>
              <a:avLst/>
              <a:gdLst>
                <a:gd name="T0" fmla="*/ 31 w 31"/>
                <a:gd name="T1" fmla="*/ 62 h 62"/>
                <a:gd name="T2" fmla="*/ 0 w 31"/>
                <a:gd name="T3" fmla="*/ 62 h 62"/>
                <a:gd name="T4" fmla="*/ 0 w 31"/>
                <a:gd name="T5" fmla="*/ 0 h 62"/>
                <a:gd name="T6" fmla="*/ 31 w 31"/>
                <a:gd name="T7" fmla="*/ 0 h 62"/>
                <a:gd name="T8" fmla="*/ 31 w 31"/>
                <a:gd name="T9" fmla="*/ 62 h 62"/>
                <a:gd name="T10" fmla="*/ 11 w 31"/>
                <a:gd name="T11" fmla="*/ 52 h 62"/>
                <a:gd name="T12" fmla="*/ 21 w 31"/>
                <a:gd name="T13" fmla="*/ 52 h 62"/>
                <a:gd name="T14" fmla="*/ 21 w 31"/>
                <a:gd name="T15" fmla="*/ 10 h 62"/>
                <a:gd name="T16" fmla="*/ 11 w 31"/>
                <a:gd name="T17" fmla="*/ 10 h 62"/>
                <a:gd name="T18" fmla="*/ 11 w 31"/>
                <a:gd name="T19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2">
                  <a:moveTo>
                    <a:pt x="31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62"/>
                  </a:lnTo>
                  <a:close/>
                  <a:moveTo>
                    <a:pt x="11" y="52"/>
                  </a:moveTo>
                  <a:lnTo>
                    <a:pt x="21" y="52"/>
                  </a:lnTo>
                  <a:lnTo>
                    <a:pt x="21" y="10"/>
                  </a:lnTo>
                  <a:lnTo>
                    <a:pt x="11" y="10"/>
                  </a:ln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62" name="Freeform 15"/>
            <p:cNvSpPr/>
            <p:nvPr/>
          </p:nvSpPr>
          <p:spPr bwMode="auto">
            <a:xfrm>
              <a:off x="799769" y="3862830"/>
              <a:ext cx="80780" cy="64942"/>
            </a:xfrm>
            <a:custGeom>
              <a:avLst/>
              <a:gdLst>
                <a:gd name="T0" fmla="*/ 16 w 40"/>
                <a:gd name="T1" fmla="*/ 32 h 32"/>
                <a:gd name="T2" fmla="*/ 0 w 40"/>
                <a:gd name="T3" fmla="*/ 16 h 32"/>
                <a:gd name="T4" fmla="*/ 0 w 40"/>
                <a:gd name="T5" fmla="*/ 0 h 32"/>
                <a:gd name="T6" fmla="*/ 8 w 40"/>
                <a:gd name="T7" fmla="*/ 0 h 32"/>
                <a:gd name="T8" fmla="*/ 8 w 40"/>
                <a:gd name="T9" fmla="*/ 16 h 32"/>
                <a:gd name="T10" fmla="*/ 16 w 40"/>
                <a:gd name="T11" fmla="*/ 24 h 32"/>
                <a:gd name="T12" fmla="*/ 24 w 40"/>
                <a:gd name="T13" fmla="*/ 16 h 32"/>
                <a:gd name="T14" fmla="*/ 24 w 40"/>
                <a:gd name="T15" fmla="*/ 0 h 32"/>
                <a:gd name="T16" fmla="*/ 40 w 40"/>
                <a:gd name="T17" fmla="*/ 0 h 32"/>
                <a:gd name="T18" fmla="*/ 40 w 40"/>
                <a:gd name="T19" fmla="*/ 8 h 32"/>
                <a:gd name="T20" fmla="*/ 32 w 40"/>
                <a:gd name="T21" fmla="*/ 8 h 32"/>
                <a:gd name="T22" fmla="*/ 32 w 40"/>
                <a:gd name="T23" fmla="*/ 16 h 32"/>
                <a:gd name="T24" fmla="*/ 16 w 40"/>
                <a:gd name="T2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8565"/>
              <a:endParaRPr lang="zh-CN" altLang="en-US">
                <a:solidFill>
                  <a:prstClr val="black"/>
                </a:solidFill>
                <a:latin typeface="Arial" panose="020B0604020202090204"/>
                <a:ea typeface="微软雅黑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2347176" y="1966229"/>
            <a:ext cx="2041578" cy="43088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vl="0"/>
            <a:r>
              <a:rPr lang="zh-CN" altLang="en-US" sz="2000" b="1" dirty="0" smtClean="0"/>
              <a:t>广发”英雄帖“</a:t>
            </a:r>
            <a:endParaRPr lang="en-US" altLang="zh-CN" sz="2000" b="1" dirty="0"/>
          </a:p>
        </p:txBody>
      </p:sp>
      <p:sp>
        <p:nvSpPr>
          <p:cNvPr id="66" name="矩形 65"/>
          <p:cNvSpPr/>
          <p:nvPr/>
        </p:nvSpPr>
        <p:spPr>
          <a:xfrm>
            <a:off x="0" y="0"/>
            <a:ext cx="3422072" cy="858205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83"/>
          <p:cNvSpPr txBox="1"/>
          <p:nvPr/>
        </p:nvSpPr>
        <p:spPr>
          <a:xfrm>
            <a:off x="1028969" y="16749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造字工房典黑（非商用）超细体" pitchFamily="50" charset="-122"/>
                <a:ea typeface="造字工房典黑（非商用）超细体" pitchFamily="50" charset="-122"/>
              </a:rPr>
              <a:t>业务模式</a:t>
            </a:r>
            <a:endParaRPr lang="zh-CN" altLang="en-US" sz="2800" b="1" dirty="0">
              <a:solidFill>
                <a:schemeClr val="bg1"/>
              </a:solidFill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71336" y="5027047"/>
            <a:ext cx="1528618" cy="43088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vl="0"/>
            <a:r>
              <a:rPr lang="zh-CN" altLang="en-US" sz="2000" b="1" dirty="0" smtClean="0"/>
              <a:t>与企业对接</a:t>
            </a:r>
            <a:endParaRPr lang="en-US" altLang="zh-CN" sz="2000" b="1" dirty="0"/>
          </a:p>
        </p:txBody>
      </p:sp>
      <p:sp>
        <p:nvSpPr>
          <p:cNvPr id="86" name="矩形 85"/>
          <p:cNvSpPr/>
          <p:nvPr/>
        </p:nvSpPr>
        <p:spPr>
          <a:xfrm>
            <a:off x="2371336" y="4000069"/>
            <a:ext cx="1785098" cy="43088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vl="0"/>
            <a:r>
              <a:rPr lang="zh-CN" altLang="en-US" sz="2000" b="1" dirty="0"/>
              <a:t>公共</a:t>
            </a:r>
            <a:r>
              <a:rPr lang="zh-CN" altLang="en-US" sz="2000" b="1" dirty="0" smtClean="0"/>
              <a:t>平台宣传</a:t>
            </a:r>
            <a:endParaRPr lang="en-US" altLang="zh-CN" sz="2000" b="1" dirty="0"/>
          </a:p>
        </p:txBody>
      </p:sp>
      <p:sp>
        <p:nvSpPr>
          <p:cNvPr id="89" name="矩形 88"/>
          <p:cNvSpPr/>
          <p:nvPr/>
        </p:nvSpPr>
        <p:spPr>
          <a:xfrm>
            <a:off x="2371336" y="3014571"/>
            <a:ext cx="2041578" cy="43088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vl="0"/>
            <a:r>
              <a:rPr lang="zh-CN" altLang="en-US" sz="2000" b="1" dirty="0" smtClean="0"/>
              <a:t>老师、同学联络</a:t>
            </a:r>
            <a:endParaRPr lang="en-US" altLang="zh-CN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23" y="0"/>
            <a:ext cx="487775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34740" y="-382905"/>
            <a:ext cx="18187670" cy="729043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067300" y="1360488"/>
            <a:ext cx="208756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latin typeface="造字工房悦黑体验版纤细体" pitchFamily="50" charset="-122"/>
                <a:ea typeface="造字工房悦黑体验版纤细体" pitchFamily="50" charset="-122"/>
              </a:rPr>
              <a:t>?</a:t>
            </a:r>
            <a:endParaRPr lang="zh-CN" altLang="en-US" sz="239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638550" y="4648835"/>
            <a:ext cx="51923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造字工房典黑（非商用）超细体" pitchFamily="50" charset="-122"/>
                <a:ea typeface="造字工房典黑（非商用）超细体" pitchFamily="50" charset="-122"/>
              </a:rPr>
              <a:t>技术</a:t>
            </a:r>
            <a:r>
              <a:rPr lang="zh-CN" altLang="en-US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原型</a:t>
            </a:r>
            <a:endParaRPr lang="zh-CN" altLang="en-US" b="1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3638665" y="728028"/>
            <a:ext cx="51923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b="1" dirty="0">
                <a:latin typeface="造字工房典黑（非商用）超细体" pitchFamily="50" charset="-122"/>
                <a:ea typeface="造字工房典黑（非商用）超细体" pitchFamily="50" charset="-122"/>
              </a:rPr>
              <a:t>详</a:t>
            </a:r>
            <a:r>
              <a:rPr lang="zh-CN" altLang="en-US" sz="5400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见</a:t>
            </a:r>
            <a:r>
              <a:rPr lang="en-US" altLang="zh-CN" sz="5400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demo</a:t>
            </a:r>
            <a:r>
              <a:rPr lang="zh-CN" altLang="en-US" sz="5400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视频</a:t>
            </a:r>
            <a:endParaRPr lang="zh-CN" altLang="en-US" sz="5400" b="1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34740" y="-400050"/>
            <a:ext cx="18187670" cy="729043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067300" y="1360488"/>
            <a:ext cx="208756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latin typeface="造字工房悦黑体验版纤细体" pitchFamily="50" charset="-122"/>
                <a:ea typeface="造字工房悦黑体验版纤细体" pitchFamily="50" charset="-122"/>
              </a:rPr>
              <a:t>?</a:t>
            </a:r>
            <a:endParaRPr lang="zh-CN" altLang="en-US" sz="239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638550" y="4648835"/>
            <a:ext cx="51923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进度、困难与未来规划</a:t>
            </a:r>
            <a:endParaRPr lang="zh-CN" altLang="en-US" b="1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6"/>
          <p:cNvSpPr/>
          <p:nvPr/>
        </p:nvSpPr>
        <p:spPr>
          <a:xfrm>
            <a:off x="943070" y="2698955"/>
            <a:ext cx="985569" cy="1499059"/>
          </a:xfrm>
          <a:custGeom>
            <a:avLst/>
            <a:gdLst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-1" fmla="*/ 0 w 906780"/>
              <a:gd name="connsiteY0-2" fmla="*/ 1379220 h 1379220"/>
              <a:gd name="connsiteX1-3" fmla="*/ 571500 w 906780"/>
              <a:gd name="connsiteY1-4" fmla="*/ 1379220 h 1379220"/>
              <a:gd name="connsiteX2-5" fmla="*/ 906780 w 906780"/>
              <a:gd name="connsiteY2-6" fmla="*/ 1059180 h 1379220"/>
              <a:gd name="connsiteX3-7" fmla="*/ 906780 w 906780"/>
              <a:gd name="connsiteY3-8" fmla="*/ 0 h 1379220"/>
              <a:gd name="connsiteX0-9" fmla="*/ 0 w 906780"/>
              <a:gd name="connsiteY0-10" fmla="*/ 1379220 h 1379220"/>
              <a:gd name="connsiteX1-11" fmla="*/ 571500 w 906780"/>
              <a:gd name="connsiteY1-12" fmla="*/ 1379220 h 1379220"/>
              <a:gd name="connsiteX2-13" fmla="*/ 906780 w 906780"/>
              <a:gd name="connsiteY2-14" fmla="*/ 1059180 h 1379220"/>
              <a:gd name="connsiteX3-15" fmla="*/ 906780 w 906780"/>
              <a:gd name="connsiteY3-16" fmla="*/ 0 h 1379220"/>
              <a:gd name="connsiteX0-17" fmla="*/ 0 w 906780"/>
              <a:gd name="connsiteY0-18" fmla="*/ 1379220 h 1379220"/>
              <a:gd name="connsiteX1-19" fmla="*/ 571500 w 906780"/>
              <a:gd name="connsiteY1-20" fmla="*/ 1379220 h 1379220"/>
              <a:gd name="connsiteX2-21" fmla="*/ 906780 w 906780"/>
              <a:gd name="connsiteY2-22" fmla="*/ 1059180 h 1379220"/>
              <a:gd name="connsiteX3-23" fmla="*/ 906780 w 906780"/>
              <a:gd name="connsiteY3-24" fmla="*/ 0 h 1379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06780" h="137922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>
            <a:solidFill>
              <a:srgbClr val="392C47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9" name="任意多边形 7"/>
          <p:cNvSpPr/>
          <p:nvPr/>
        </p:nvSpPr>
        <p:spPr>
          <a:xfrm>
            <a:off x="1895510" y="4214578"/>
            <a:ext cx="1474212" cy="1499059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-1" fmla="*/ 0 w 1356360"/>
              <a:gd name="connsiteY0-2" fmla="*/ 320040 h 1379220"/>
              <a:gd name="connsiteX1-3" fmla="*/ 373380 w 1356360"/>
              <a:gd name="connsiteY1-4" fmla="*/ 0 h 1379220"/>
              <a:gd name="connsiteX2-5" fmla="*/ 990600 w 1356360"/>
              <a:gd name="connsiteY2-6" fmla="*/ 0 h 1379220"/>
              <a:gd name="connsiteX3-7" fmla="*/ 1356360 w 1356360"/>
              <a:gd name="connsiteY3-8" fmla="*/ 342900 h 1379220"/>
              <a:gd name="connsiteX4-9" fmla="*/ 1356360 w 1356360"/>
              <a:gd name="connsiteY4-10" fmla="*/ 1379220 h 1379220"/>
              <a:gd name="connsiteX0-11" fmla="*/ 0 w 1356360"/>
              <a:gd name="connsiteY0-12" fmla="*/ 320040 h 1379220"/>
              <a:gd name="connsiteX1-13" fmla="*/ 373380 w 1356360"/>
              <a:gd name="connsiteY1-14" fmla="*/ 0 h 1379220"/>
              <a:gd name="connsiteX2-15" fmla="*/ 990600 w 1356360"/>
              <a:gd name="connsiteY2-16" fmla="*/ 0 h 1379220"/>
              <a:gd name="connsiteX3-17" fmla="*/ 1356360 w 1356360"/>
              <a:gd name="connsiteY3-18" fmla="*/ 342900 h 1379220"/>
              <a:gd name="connsiteX4-19" fmla="*/ 1356360 w 1356360"/>
              <a:gd name="connsiteY4-20" fmla="*/ 1379220 h 1379220"/>
              <a:gd name="connsiteX0-21" fmla="*/ 0 w 1356360"/>
              <a:gd name="connsiteY0-22" fmla="*/ 320040 h 1379220"/>
              <a:gd name="connsiteX1-23" fmla="*/ 373380 w 1356360"/>
              <a:gd name="connsiteY1-24" fmla="*/ 0 h 1379220"/>
              <a:gd name="connsiteX2-25" fmla="*/ 990600 w 1356360"/>
              <a:gd name="connsiteY2-26" fmla="*/ 0 h 1379220"/>
              <a:gd name="connsiteX3-27" fmla="*/ 1356360 w 1356360"/>
              <a:gd name="connsiteY3-28" fmla="*/ 342900 h 1379220"/>
              <a:gd name="connsiteX4-29" fmla="*/ 1356360 w 1356360"/>
              <a:gd name="connsiteY4-30" fmla="*/ 1379220 h 1379220"/>
              <a:gd name="connsiteX0-31" fmla="*/ 0 w 1356360"/>
              <a:gd name="connsiteY0-32" fmla="*/ 320040 h 1379220"/>
              <a:gd name="connsiteX1-33" fmla="*/ 373380 w 1356360"/>
              <a:gd name="connsiteY1-34" fmla="*/ 0 h 1379220"/>
              <a:gd name="connsiteX2-35" fmla="*/ 990600 w 1356360"/>
              <a:gd name="connsiteY2-36" fmla="*/ 0 h 1379220"/>
              <a:gd name="connsiteX3-37" fmla="*/ 1356360 w 1356360"/>
              <a:gd name="connsiteY3-38" fmla="*/ 342900 h 1379220"/>
              <a:gd name="connsiteX4-39" fmla="*/ 1356360 w 1356360"/>
              <a:gd name="connsiteY4-40" fmla="*/ 1379220 h 1379220"/>
              <a:gd name="connsiteX0-41" fmla="*/ 0 w 1356360"/>
              <a:gd name="connsiteY0-42" fmla="*/ 320040 h 1379220"/>
              <a:gd name="connsiteX1-43" fmla="*/ 373380 w 1356360"/>
              <a:gd name="connsiteY1-44" fmla="*/ 0 h 1379220"/>
              <a:gd name="connsiteX2-45" fmla="*/ 990600 w 1356360"/>
              <a:gd name="connsiteY2-46" fmla="*/ 0 h 1379220"/>
              <a:gd name="connsiteX3-47" fmla="*/ 1356360 w 1356360"/>
              <a:gd name="connsiteY3-48" fmla="*/ 342900 h 1379220"/>
              <a:gd name="connsiteX4-49" fmla="*/ 1356360 w 1356360"/>
              <a:gd name="connsiteY4-50" fmla="*/ 1379220 h 1379220"/>
              <a:gd name="connsiteX0-51" fmla="*/ 0 w 1356360"/>
              <a:gd name="connsiteY0-52" fmla="*/ 320040 h 1379220"/>
              <a:gd name="connsiteX1-53" fmla="*/ 373380 w 1356360"/>
              <a:gd name="connsiteY1-54" fmla="*/ 0 h 1379220"/>
              <a:gd name="connsiteX2-55" fmla="*/ 990600 w 1356360"/>
              <a:gd name="connsiteY2-56" fmla="*/ 0 h 1379220"/>
              <a:gd name="connsiteX3-57" fmla="*/ 1356360 w 1356360"/>
              <a:gd name="connsiteY3-58" fmla="*/ 342900 h 1379220"/>
              <a:gd name="connsiteX4-59" fmla="*/ 1356360 w 1356360"/>
              <a:gd name="connsiteY4-60" fmla="*/ 1379220 h 1379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rgbClr val="392C47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0" name="任意多边形 8"/>
          <p:cNvSpPr/>
          <p:nvPr/>
        </p:nvSpPr>
        <p:spPr>
          <a:xfrm>
            <a:off x="3328312" y="2723802"/>
            <a:ext cx="1457648" cy="1499059"/>
          </a:xfrm>
          <a:custGeom>
            <a:avLst/>
            <a:gdLst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-1" fmla="*/ 0 w 1341120"/>
              <a:gd name="connsiteY0-2" fmla="*/ 1021080 h 1379220"/>
              <a:gd name="connsiteX1-3" fmla="*/ 396240 w 1341120"/>
              <a:gd name="connsiteY1-4" fmla="*/ 1379220 h 1379220"/>
              <a:gd name="connsiteX2-5" fmla="*/ 1013460 w 1341120"/>
              <a:gd name="connsiteY2-6" fmla="*/ 1379220 h 1379220"/>
              <a:gd name="connsiteX3-7" fmla="*/ 1341120 w 1341120"/>
              <a:gd name="connsiteY3-8" fmla="*/ 1036320 h 1379220"/>
              <a:gd name="connsiteX4-9" fmla="*/ 1341120 w 1341120"/>
              <a:gd name="connsiteY4-10" fmla="*/ 0 h 1379220"/>
              <a:gd name="connsiteX0-11" fmla="*/ 0 w 1341120"/>
              <a:gd name="connsiteY0-12" fmla="*/ 1021080 h 1379220"/>
              <a:gd name="connsiteX1-13" fmla="*/ 396240 w 1341120"/>
              <a:gd name="connsiteY1-14" fmla="*/ 1379220 h 1379220"/>
              <a:gd name="connsiteX2-15" fmla="*/ 1013460 w 1341120"/>
              <a:gd name="connsiteY2-16" fmla="*/ 1379220 h 1379220"/>
              <a:gd name="connsiteX3-17" fmla="*/ 1341120 w 1341120"/>
              <a:gd name="connsiteY3-18" fmla="*/ 1036320 h 1379220"/>
              <a:gd name="connsiteX4-19" fmla="*/ 1341120 w 1341120"/>
              <a:gd name="connsiteY4-20" fmla="*/ 0 h 1379220"/>
              <a:gd name="connsiteX0-21" fmla="*/ 0 w 1341120"/>
              <a:gd name="connsiteY0-22" fmla="*/ 1021080 h 1379220"/>
              <a:gd name="connsiteX1-23" fmla="*/ 396240 w 1341120"/>
              <a:gd name="connsiteY1-24" fmla="*/ 1379220 h 1379220"/>
              <a:gd name="connsiteX2-25" fmla="*/ 1013460 w 1341120"/>
              <a:gd name="connsiteY2-26" fmla="*/ 1379220 h 1379220"/>
              <a:gd name="connsiteX3-27" fmla="*/ 1341120 w 1341120"/>
              <a:gd name="connsiteY3-28" fmla="*/ 1036320 h 1379220"/>
              <a:gd name="connsiteX4-29" fmla="*/ 1341120 w 1341120"/>
              <a:gd name="connsiteY4-30" fmla="*/ 0 h 1379220"/>
              <a:gd name="connsiteX0-31" fmla="*/ 0 w 1341120"/>
              <a:gd name="connsiteY0-32" fmla="*/ 1021080 h 1379220"/>
              <a:gd name="connsiteX1-33" fmla="*/ 396240 w 1341120"/>
              <a:gd name="connsiteY1-34" fmla="*/ 1379220 h 1379220"/>
              <a:gd name="connsiteX2-35" fmla="*/ 1013460 w 1341120"/>
              <a:gd name="connsiteY2-36" fmla="*/ 1379220 h 1379220"/>
              <a:gd name="connsiteX3-37" fmla="*/ 1341120 w 1341120"/>
              <a:gd name="connsiteY3-38" fmla="*/ 1036320 h 1379220"/>
              <a:gd name="connsiteX4-39" fmla="*/ 1341120 w 1341120"/>
              <a:gd name="connsiteY4-40" fmla="*/ 0 h 1379220"/>
              <a:gd name="connsiteX0-41" fmla="*/ 0 w 1341120"/>
              <a:gd name="connsiteY0-42" fmla="*/ 1021080 h 1379220"/>
              <a:gd name="connsiteX1-43" fmla="*/ 396240 w 1341120"/>
              <a:gd name="connsiteY1-44" fmla="*/ 1379220 h 1379220"/>
              <a:gd name="connsiteX2-45" fmla="*/ 1013460 w 1341120"/>
              <a:gd name="connsiteY2-46" fmla="*/ 1379220 h 1379220"/>
              <a:gd name="connsiteX3-47" fmla="*/ 1341120 w 1341120"/>
              <a:gd name="connsiteY3-48" fmla="*/ 1036320 h 1379220"/>
              <a:gd name="connsiteX4-49" fmla="*/ 1341120 w 1341120"/>
              <a:gd name="connsiteY4-50" fmla="*/ 0 h 1379220"/>
              <a:gd name="connsiteX0-51" fmla="*/ 0 w 1341120"/>
              <a:gd name="connsiteY0-52" fmla="*/ 1021080 h 1379220"/>
              <a:gd name="connsiteX1-53" fmla="*/ 396240 w 1341120"/>
              <a:gd name="connsiteY1-54" fmla="*/ 1379220 h 1379220"/>
              <a:gd name="connsiteX2-55" fmla="*/ 1013460 w 1341120"/>
              <a:gd name="connsiteY2-56" fmla="*/ 1379220 h 1379220"/>
              <a:gd name="connsiteX3-57" fmla="*/ 1341120 w 1341120"/>
              <a:gd name="connsiteY3-58" fmla="*/ 1036320 h 1379220"/>
              <a:gd name="connsiteX4-59" fmla="*/ 1341120 w 1341120"/>
              <a:gd name="connsiteY4-60" fmla="*/ 0 h 1379220"/>
              <a:gd name="connsiteX0-61" fmla="*/ 0 w 1341120"/>
              <a:gd name="connsiteY0-62" fmla="*/ 1021080 h 1379220"/>
              <a:gd name="connsiteX1-63" fmla="*/ 396240 w 1341120"/>
              <a:gd name="connsiteY1-64" fmla="*/ 1379220 h 1379220"/>
              <a:gd name="connsiteX2-65" fmla="*/ 1013460 w 1341120"/>
              <a:gd name="connsiteY2-66" fmla="*/ 1379220 h 1379220"/>
              <a:gd name="connsiteX3-67" fmla="*/ 1341120 w 1341120"/>
              <a:gd name="connsiteY3-68" fmla="*/ 1036320 h 1379220"/>
              <a:gd name="connsiteX4-69" fmla="*/ 1341120 w 1341120"/>
              <a:gd name="connsiteY4-70" fmla="*/ 0 h 1379220"/>
              <a:gd name="connsiteX0-71" fmla="*/ 0 w 1341120"/>
              <a:gd name="connsiteY0-72" fmla="*/ 1021080 h 1379220"/>
              <a:gd name="connsiteX1-73" fmla="*/ 396240 w 1341120"/>
              <a:gd name="connsiteY1-74" fmla="*/ 1379220 h 1379220"/>
              <a:gd name="connsiteX2-75" fmla="*/ 1013460 w 1341120"/>
              <a:gd name="connsiteY2-76" fmla="*/ 1379220 h 1379220"/>
              <a:gd name="connsiteX3-77" fmla="*/ 1341120 w 1341120"/>
              <a:gd name="connsiteY3-78" fmla="*/ 1036320 h 1379220"/>
              <a:gd name="connsiteX4-79" fmla="*/ 1341120 w 1341120"/>
              <a:gd name="connsiteY4-80" fmla="*/ 0 h 1379220"/>
              <a:gd name="connsiteX0-81" fmla="*/ 0 w 1341120"/>
              <a:gd name="connsiteY0-82" fmla="*/ 1021080 h 1379220"/>
              <a:gd name="connsiteX1-83" fmla="*/ 396240 w 1341120"/>
              <a:gd name="connsiteY1-84" fmla="*/ 1379220 h 1379220"/>
              <a:gd name="connsiteX2-85" fmla="*/ 1013460 w 1341120"/>
              <a:gd name="connsiteY2-86" fmla="*/ 1379220 h 1379220"/>
              <a:gd name="connsiteX3-87" fmla="*/ 1341120 w 1341120"/>
              <a:gd name="connsiteY3-88" fmla="*/ 1036320 h 1379220"/>
              <a:gd name="connsiteX4-89" fmla="*/ 1341120 w 1341120"/>
              <a:gd name="connsiteY4-90" fmla="*/ 0 h 1379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41120" h="13792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>
            <a:solidFill>
              <a:srgbClr val="392C47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1" name="任意多边形 9"/>
          <p:cNvSpPr/>
          <p:nvPr/>
        </p:nvSpPr>
        <p:spPr>
          <a:xfrm>
            <a:off x="6202198" y="3845139"/>
            <a:ext cx="1358263" cy="369437"/>
          </a:xfrm>
          <a:custGeom>
            <a:avLst/>
            <a:gdLst>
              <a:gd name="connsiteX0" fmla="*/ 0 w 1249680"/>
              <a:gd name="connsiteY0" fmla="*/ 0 h 335280"/>
              <a:gd name="connsiteX1" fmla="*/ 365760 w 1249680"/>
              <a:gd name="connsiteY1" fmla="*/ 335280 h 335280"/>
              <a:gd name="connsiteX2" fmla="*/ 1249680 w 1249680"/>
              <a:gd name="connsiteY2" fmla="*/ 335280 h 335280"/>
              <a:gd name="connsiteX0-1" fmla="*/ 0 w 1249680"/>
              <a:gd name="connsiteY0-2" fmla="*/ 1933 h 337213"/>
              <a:gd name="connsiteX1-3" fmla="*/ 365760 w 1249680"/>
              <a:gd name="connsiteY1-4" fmla="*/ 337213 h 337213"/>
              <a:gd name="connsiteX2-5" fmla="*/ 1249680 w 1249680"/>
              <a:gd name="connsiteY2-6" fmla="*/ 337213 h 337213"/>
              <a:gd name="connsiteX0-7" fmla="*/ 0 w 1249680"/>
              <a:gd name="connsiteY0-8" fmla="*/ 3084 h 338364"/>
              <a:gd name="connsiteX1-9" fmla="*/ 365760 w 1249680"/>
              <a:gd name="connsiteY1-10" fmla="*/ 338364 h 338364"/>
              <a:gd name="connsiteX2-11" fmla="*/ 1249680 w 1249680"/>
              <a:gd name="connsiteY2-12" fmla="*/ 338364 h 338364"/>
              <a:gd name="connsiteX0-13" fmla="*/ 0 w 1249680"/>
              <a:gd name="connsiteY0-14" fmla="*/ 4623 h 339903"/>
              <a:gd name="connsiteX1-15" fmla="*/ 365760 w 1249680"/>
              <a:gd name="connsiteY1-16" fmla="*/ 339903 h 339903"/>
              <a:gd name="connsiteX2-17" fmla="*/ 1249680 w 1249680"/>
              <a:gd name="connsiteY2-18" fmla="*/ 339903 h 3399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249680" h="339903">
                <a:moveTo>
                  <a:pt x="0" y="4623"/>
                </a:moveTo>
                <a:cubicBezTo>
                  <a:pt x="219552" y="-28874"/>
                  <a:pt x="334328" y="123368"/>
                  <a:pt x="365760" y="339903"/>
                </a:cubicBezTo>
                <a:lnTo>
                  <a:pt x="1249680" y="339903"/>
                </a:lnTo>
              </a:path>
            </a:pathLst>
          </a:custGeom>
          <a:noFill/>
          <a:ln w="38100">
            <a:solidFill>
              <a:srgbClr val="392C47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2" name="任意多边形 10"/>
          <p:cNvSpPr/>
          <p:nvPr/>
        </p:nvSpPr>
        <p:spPr>
          <a:xfrm>
            <a:off x="4775607" y="4209056"/>
            <a:ext cx="1474212" cy="1499059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-1" fmla="*/ 0 w 1356360"/>
              <a:gd name="connsiteY0-2" fmla="*/ 320040 h 1379220"/>
              <a:gd name="connsiteX1-3" fmla="*/ 373380 w 1356360"/>
              <a:gd name="connsiteY1-4" fmla="*/ 0 h 1379220"/>
              <a:gd name="connsiteX2-5" fmla="*/ 990600 w 1356360"/>
              <a:gd name="connsiteY2-6" fmla="*/ 0 h 1379220"/>
              <a:gd name="connsiteX3-7" fmla="*/ 1356360 w 1356360"/>
              <a:gd name="connsiteY3-8" fmla="*/ 342900 h 1379220"/>
              <a:gd name="connsiteX4-9" fmla="*/ 1356360 w 1356360"/>
              <a:gd name="connsiteY4-10" fmla="*/ 1379220 h 1379220"/>
              <a:gd name="connsiteX0-11" fmla="*/ 0 w 1356360"/>
              <a:gd name="connsiteY0-12" fmla="*/ 320040 h 1379220"/>
              <a:gd name="connsiteX1-13" fmla="*/ 373380 w 1356360"/>
              <a:gd name="connsiteY1-14" fmla="*/ 0 h 1379220"/>
              <a:gd name="connsiteX2-15" fmla="*/ 990600 w 1356360"/>
              <a:gd name="connsiteY2-16" fmla="*/ 0 h 1379220"/>
              <a:gd name="connsiteX3-17" fmla="*/ 1356360 w 1356360"/>
              <a:gd name="connsiteY3-18" fmla="*/ 342900 h 1379220"/>
              <a:gd name="connsiteX4-19" fmla="*/ 1356360 w 1356360"/>
              <a:gd name="connsiteY4-20" fmla="*/ 1379220 h 1379220"/>
              <a:gd name="connsiteX0-21" fmla="*/ 0 w 1356360"/>
              <a:gd name="connsiteY0-22" fmla="*/ 320040 h 1379220"/>
              <a:gd name="connsiteX1-23" fmla="*/ 373380 w 1356360"/>
              <a:gd name="connsiteY1-24" fmla="*/ 0 h 1379220"/>
              <a:gd name="connsiteX2-25" fmla="*/ 990600 w 1356360"/>
              <a:gd name="connsiteY2-26" fmla="*/ 0 h 1379220"/>
              <a:gd name="connsiteX3-27" fmla="*/ 1356360 w 1356360"/>
              <a:gd name="connsiteY3-28" fmla="*/ 342900 h 1379220"/>
              <a:gd name="connsiteX4-29" fmla="*/ 1356360 w 1356360"/>
              <a:gd name="connsiteY4-30" fmla="*/ 1379220 h 1379220"/>
              <a:gd name="connsiteX0-31" fmla="*/ 0 w 1356360"/>
              <a:gd name="connsiteY0-32" fmla="*/ 320040 h 1379220"/>
              <a:gd name="connsiteX1-33" fmla="*/ 373380 w 1356360"/>
              <a:gd name="connsiteY1-34" fmla="*/ 0 h 1379220"/>
              <a:gd name="connsiteX2-35" fmla="*/ 990600 w 1356360"/>
              <a:gd name="connsiteY2-36" fmla="*/ 0 h 1379220"/>
              <a:gd name="connsiteX3-37" fmla="*/ 1356360 w 1356360"/>
              <a:gd name="connsiteY3-38" fmla="*/ 342900 h 1379220"/>
              <a:gd name="connsiteX4-39" fmla="*/ 1356360 w 1356360"/>
              <a:gd name="connsiteY4-40" fmla="*/ 1379220 h 1379220"/>
              <a:gd name="connsiteX0-41" fmla="*/ 0 w 1356360"/>
              <a:gd name="connsiteY0-42" fmla="*/ 320040 h 1379220"/>
              <a:gd name="connsiteX1-43" fmla="*/ 373380 w 1356360"/>
              <a:gd name="connsiteY1-44" fmla="*/ 0 h 1379220"/>
              <a:gd name="connsiteX2-45" fmla="*/ 990600 w 1356360"/>
              <a:gd name="connsiteY2-46" fmla="*/ 0 h 1379220"/>
              <a:gd name="connsiteX3-47" fmla="*/ 1356360 w 1356360"/>
              <a:gd name="connsiteY3-48" fmla="*/ 342900 h 1379220"/>
              <a:gd name="connsiteX4-49" fmla="*/ 1356360 w 1356360"/>
              <a:gd name="connsiteY4-50" fmla="*/ 1379220 h 1379220"/>
              <a:gd name="connsiteX0-51" fmla="*/ 0 w 1356360"/>
              <a:gd name="connsiteY0-52" fmla="*/ 320040 h 1379220"/>
              <a:gd name="connsiteX1-53" fmla="*/ 373380 w 1356360"/>
              <a:gd name="connsiteY1-54" fmla="*/ 0 h 1379220"/>
              <a:gd name="connsiteX2-55" fmla="*/ 990600 w 1356360"/>
              <a:gd name="connsiteY2-56" fmla="*/ 0 h 1379220"/>
              <a:gd name="connsiteX3-57" fmla="*/ 1356360 w 1356360"/>
              <a:gd name="connsiteY3-58" fmla="*/ 342900 h 1379220"/>
              <a:gd name="connsiteX4-59" fmla="*/ 1356360 w 1356360"/>
              <a:gd name="connsiteY4-60" fmla="*/ 1379220 h 1379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rgbClr val="392C47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3" name="任意多边形 11"/>
          <p:cNvSpPr/>
          <p:nvPr/>
        </p:nvSpPr>
        <p:spPr>
          <a:xfrm>
            <a:off x="4792172" y="2043978"/>
            <a:ext cx="310633" cy="372695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-1" fmla="*/ 0 w 285750"/>
              <a:gd name="connsiteY0-2" fmla="*/ 0 h 342900"/>
              <a:gd name="connsiteX1-3" fmla="*/ 285750 w 285750"/>
              <a:gd name="connsiteY1-4" fmla="*/ 342900 h 342900"/>
              <a:gd name="connsiteX0-5" fmla="*/ 0 w 285750"/>
              <a:gd name="connsiteY0-6" fmla="*/ 0 h 342900"/>
              <a:gd name="connsiteX1-7" fmla="*/ 285750 w 285750"/>
              <a:gd name="connsiteY1-8" fmla="*/ 342900 h 342900"/>
              <a:gd name="connsiteX0-9" fmla="*/ 0 w 285750"/>
              <a:gd name="connsiteY0-10" fmla="*/ 0 h 342900"/>
              <a:gd name="connsiteX1-11" fmla="*/ 285750 w 285750"/>
              <a:gd name="connsiteY1-12" fmla="*/ 342900 h 342900"/>
              <a:gd name="connsiteX0-13" fmla="*/ 0 w 285750"/>
              <a:gd name="connsiteY0-14" fmla="*/ 0 h 342900"/>
              <a:gd name="connsiteX1-15" fmla="*/ 285750 w 285750"/>
              <a:gd name="connsiteY1-16" fmla="*/ 342900 h 342900"/>
              <a:gd name="connsiteX0-17" fmla="*/ 0 w 285800"/>
              <a:gd name="connsiteY0-18" fmla="*/ 0 h 342900"/>
              <a:gd name="connsiteX1-19" fmla="*/ 285750 w 285800"/>
              <a:gd name="connsiteY1-20" fmla="*/ 34290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rgbClr val="392C4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4" name="任意多边形 12"/>
          <p:cNvSpPr/>
          <p:nvPr/>
        </p:nvSpPr>
        <p:spPr>
          <a:xfrm>
            <a:off x="1928640" y="2043978"/>
            <a:ext cx="310633" cy="372695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-1" fmla="*/ 0 w 285750"/>
              <a:gd name="connsiteY0-2" fmla="*/ 0 h 342900"/>
              <a:gd name="connsiteX1-3" fmla="*/ 285750 w 285750"/>
              <a:gd name="connsiteY1-4" fmla="*/ 342900 h 342900"/>
              <a:gd name="connsiteX0-5" fmla="*/ 0 w 285750"/>
              <a:gd name="connsiteY0-6" fmla="*/ 0 h 342900"/>
              <a:gd name="connsiteX1-7" fmla="*/ 285750 w 285750"/>
              <a:gd name="connsiteY1-8" fmla="*/ 342900 h 342900"/>
              <a:gd name="connsiteX0-9" fmla="*/ 0 w 285750"/>
              <a:gd name="connsiteY0-10" fmla="*/ 0 h 342900"/>
              <a:gd name="connsiteX1-11" fmla="*/ 285750 w 285750"/>
              <a:gd name="connsiteY1-12" fmla="*/ 342900 h 342900"/>
              <a:gd name="connsiteX0-13" fmla="*/ 0 w 285750"/>
              <a:gd name="connsiteY0-14" fmla="*/ 0 h 342900"/>
              <a:gd name="connsiteX1-15" fmla="*/ 285750 w 285750"/>
              <a:gd name="connsiteY1-16" fmla="*/ 342900 h 342900"/>
              <a:gd name="connsiteX0-17" fmla="*/ 0 w 285800"/>
              <a:gd name="connsiteY0-18" fmla="*/ 0 h 342900"/>
              <a:gd name="connsiteX1-19" fmla="*/ 285750 w 285800"/>
              <a:gd name="connsiteY1-20" fmla="*/ 34290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rgbClr val="392C4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473213" y="4358078"/>
            <a:ext cx="352152" cy="0"/>
          </a:xfrm>
          <a:prstGeom prst="line">
            <a:avLst/>
          </a:prstGeom>
          <a:noFill/>
          <a:ln w="38100">
            <a:solidFill>
              <a:srgbClr val="392C4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881060" y="4066331"/>
            <a:ext cx="352152" cy="0"/>
          </a:xfrm>
          <a:prstGeom prst="line">
            <a:avLst/>
          </a:prstGeom>
          <a:noFill/>
          <a:ln w="38100">
            <a:solidFill>
              <a:srgbClr val="392C4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36637" y="4358078"/>
            <a:ext cx="352152" cy="0"/>
          </a:xfrm>
          <a:prstGeom prst="line">
            <a:avLst/>
          </a:prstGeom>
          <a:noFill/>
          <a:ln w="38100">
            <a:solidFill>
              <a:srgbClr val="392C4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任意多边形 17"/>
          <p:cNvSpPr/>
          <p:nvPr/>
        </p:nvSpPr>
        <p:spPr>
          <a:xfrm flipH="1" flipV="1">
            <a:off x="5916537" y="6054909"/>
            <a:ext cx="310633" cy="372695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-1" fmla="*/ 0 w 285750"/>
              <a:gd name="connsiteY0-2" fmla="*/ 0 h 342900"/>
              <a:gd name="connsiteX1-3" fmla="*/ 285750 w 285750"/>
              <a:gd name="connsiteY1-4" fmla="*/ 342900 h 342900"/>
              <a:gd name="connsiteX0-5" fmla="*/ 0 w 285750"/>
              <a:gd name="connsiteY0-6" fmla="*/ 0 h 342900"/>
              <a:gd name="connsiteX1-7" fmla="*/ 285750 w 285750"/>
              <a:gd name="connsiteY1-8" fmla="*/ 342900 h 342900"/>
              <a:gd name="connsiteX0-9" fmla="*/ 0 w 285750"/>
              <a:gd name="connsiteY0-10" fmla="*/ 0 h 342900"/>
              <a:gd name="connsiteX1-11" fmla="*/ 285750 w 285750"/>
              <a:gd name="connsiteY1-12" fmla="*/ 342900 h 342900"/>
              <a:gd name="connsiteX0-13" fmla="*/ 0 w 285750"/>
              <a:gd name="connsiteY0-14" fmla="*/ 0 h 342900"/>
              <a:gd name="connsiteX1-15" fmla="*/ 285750 w 285750"/>
              <a:gd name="connsiteY1-16" fmla="*/ 342900 h 342900"/>
              <a:gd name="connsiteX0-17" fmla="*/ 0 w 285800"/>
              <a:gd name="connsiteY0-18" fmla="*/ 0 h 342900"/>
              <a:gd name="connsiteX1-19" fmla="*/ 285750 w 285800"/>
              <a:gd name="connsiteY1-20" fmla="*/ 34290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rgbClr val="392C4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任意多边形 18"/>
          <p:cNvSpPr/>
          <p:nvPr/>
        </p:nvSpPr>
        <p:spPr>
          <a:xfrm flipH="1" flipV="1">
            <a:off x="2993437" y="6031589"/>
            <a:ext cx="310633" cy="372695"/>
          </a:xfrm>
          <a:custGeom>
            <a:avLst/>
            <a:gdLst>
              <a:gd name="connsiteX0" fmla="*/ 0 w 285750"/>
              <a:gd name="connsiteY0" fmla="*/ 0 h 342900"/>
              <a:gd name="connsiteX1" fmla="*/ 285750 w 285750"/>
              <a:gd name="connsiteY1" fmla="*/ 342900 h 342900"/>
              <a:gd name="connsiteX0-1" fmla="*/ 0 w 285750"/>
              <a:gd name="connsiteY0-2" fmla="*/ 0 h 342900"/>
              <a:gd name="connsiteX1-3" fmla="*/ 285750 w 285750"/>
              <a:gd name="connsiteY1-4" fmla="*/ 342900 h 342900"/>
              <a:gd name="connsiteX0-5" fmla="*/ 0 w 285750"/>
              <a:gd name="connsiteY0-6" fmla="*/ 0 h 342900"/>
              <a:gd name="connsiteX1-7" fmla="*/ 285750 w 285750"/>
              <a:gd name="connsiteY1-8" fmla="*/ 342900 h 342900"/>
              <a:gd name="connsiteX0-9" fmla="*/ 0 w 285750"/>
              <a:gd name="connsiteY0-10" fmla="*/ 0 h 342900"/>
              <a:gd name="connsiteX1-11" fmla="*/ 285750 w 285750"/>
              <a:gd name="connsiteY1-12" fmla="*/ 342900 h 342900"/>
              <a:gd name="connsiteX0-13" fmla="*/ 0 w 285750"/>
              <a:gd name="connsiteY0-14" fmla="*/ 0 h 342900"/>
              <a:gd name="connsiteX1-15" fmla="*/ 285750 w 285750"/>
              <a:gd name="connsiteY1-16" fmla="*/ 342900 h 342900"/>
              <a:gd name="connsiteX0-17" fmla="*/ 0 w 285800"/>
              <a:gd name="connsiteY0-18" fmla="*/ 0 h 342900"/>
              <a:gd name="connsiteX1-19" fmla="*/ 285750 w 285800"/>
              <a:gd name="connsiteY1-20" fmla="*/ 34290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85800" h="342900">
                <a:moveTo>
                  <a:pt x="0" y="0"/>
                </a:moveTo>
                <a:cubicBezTo>
                  <a:pt x="207169" y="16669"/>
                  <a:pt x="288132" y="135732"/>
                  <a:pt x="285750" y="342900"/>
                </a:cubicBezTo>
              </a:path>
            </a:pathLst>
          </a:custGeom>
          <a:noFill/>
          <a:ln w="38100">
            <a:solidFill>
              <a:srgbClr val="392C4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123487" y="5866419"/>
            <a:ext cx="469536" cy="469536"/>
          </a:xfrm>
          <a:prstGeom prst="ellipse">
            <a:avLst/>
          </a:prstGeom>
          <a:solidFill>
            <a:srgbClr val="F03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693871" y="2136006"/>
            <a:ext cx="469536" cy="469536"/>
          </a:xfrm>
          <a:prstGeom prst="ellipse">
            <a:avLst/>
          </a:prstGeom>
          <a:solidFill>
            <a:srgbClr val="FB9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551192" y="2136006"/>
            <a:ext cx="469536" cy="469536"/>
          </a:xfrm>
          <a:prstGeom prst="ellipse">
            <a:avLst/>
          </a:prstGeom>
          <a:solidFill>
            <a:srgbClr val="392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119964" y="3988092"/>
            <a:ext cx="469536" cy="469536"/>
          </a:xfrm>
          <a:prstGeom prst="ellipse">
            <a:avLst/>
          </a:prstGeom>
          <a:solidFill>
            <a:srgbClr val="F03F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1693871" y="3963246"/>
            <a:ext cx="469536" cy="469536"/>
          </a:xfrm>
          <a:prstGeom prst="ellipse">
            <a:avLst/>
          </a:prstGeom>
          <a:solidFill>
            <a:srgbClr val="FB9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4557403" y="3988092"/>
            <a:ext cx="469536" cy="469536"/>
          </a:xfrm>
          <a:prstGeom prst="ellipse">
            <a:avLst/>
          </a:prstGeom>
          <a:solidFill>
            <a:srgbClr val="392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15051" y="3959104"/>
            <a:ext cx="469536" cy="469536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17088" y="5866419"/>
            <a:ext cx="469536" cy="469536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8" name="Freeform 217"/>
          <p:cNvSpPr>
            <a:spLocks noChangeAspect="1" noEditPoints="1"/>
          </p:cNvSpPr>
          <p:nvPr/>
        </p:nvSpPr>
        <p:spPr bwMode="auto">
          <a:xfrm>
            <a:off x="1808693" y="2243942"/>
            <a:ext cx="269583" cy="273896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29" name="Freeform 218"/>
          <p:cNvSpPr>
            <a:spLocks noChangeAspect="1" noEditPoints="1"/>
          </p:cNvSpPr>
          <p:nvPr/>
        </p:nvSpPr>
        <p:spPr bwMode="auto">
          <a:xfrm>
            <a:off x="3215462" y="5960738"/>
            <a:ext cx="260535" cy="273896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0" name="Freeform 219"/>
          <p:cNvSpPr>
            <a:spLocks noChangeAspect="1" noEditPoints="1"/>
          </p:cNvSpPr>
          <p:nvPr/>
        </p:nvSpPr>
        <p:spPr bwMode="auto">
          <a:xfrm>
            <a:off x="6143064" y="5958067"/>
            <a:ext cx="213509" cy="273896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1" name="Freeform 221"/>
          <p:cNvSpPr>
            <a:spLocks noChangeAspect="1"/>
          </p:cNvSpPr>
          <p:nvPr/>
        </p:nvSpPr>
        <p:spPr bwMode="auto">
          <a:xfrm>
            <a:off x="4643258" y="2234043"/>
            <a:ext cx="285404" cy="273896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022031" y="2868894"/>
            <a:ext cx="2665401" cy="6832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u="sng" dirty="0">
                <a:hlinkClick r:id="rId1"/>
              </a:rPr>
              <a:t>https://github.com/2020NCOV/ncov-report-mini-program</a:t>
            </a:r>
            <a:r>
              <a:rPr lang="zh-CN" altLang="en-US" sz="1300" dirty="0" smtClean="0">
                <a:solidFill>
                  <a:srgbClr val="7F7F7F"/>
                </a:solidFill>
                <a:cs typeface="Arial" panose="020B0604020202090204" pitchFamily="34" charset="0"/>
              </a:rPr>
              <a:t>。</a:t>
            </a:r>
            <a:endParaRPr lang="zh-CN" altLang="en-US" sz="1300" dirty="0">
              <a:solidFill>
                <a:srgbClr val="7F7F7F"/>
              </a:solidFill>
              <a:cs typeface="Arial" panose="020B060402020209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22030" y="2600796"/>
            <a:ext cx="2375158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lvl="0"/>
            <a:r>
              <a:rPr lang="zh-CN" altLang="en-US" b="1" dirty="0">
                <a:cs typeface="Arial" panose="020B0604020202090204" pitchFamily="34" charset="0"/>
              </a:rPr>
              <a:t>小程序端</a:t>
            </a:r>
            <a:r>
              <a:rPr lang="zh-CN" altLang="en-US" b="1" dirty="0" smtClean="0">
                <a:cs typeface="Arial" panose="020B0604020202090204" pitchFamily="34" charset="0"/>
              </a:rPr>
              <a:t>程序</a:t>
            </a:r>
            <a:endParaRPr lang="en-US" altLang="zh-CN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810364" y="2873640"/>
            <a:ext cx="2665401" cy="6612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 </a:t>
            </a:r>
            <a:r>
              <a:rPr lang="en-US" altLang="zh-CN" sz="1400" dirty="0">
                <a:hlinkClick r:id="rId2"/>
              </a:rPr>
              <a:t>https://github.com/2020NCOV/ncov-report-weixin-web</a:t>
            </a:r>
            <a:endParaRPr lang="zh-CN" altLang="en-US" sz="1300" dirty="0">
              <a:solidFill>
                <a:srgbClr val="7F7F7F"/>
              </a:solidFill>
              <a:cs typeface="Arial" panose="020B060402020209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10362" y="2605543"/>
            <a:ext cx="1975977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b="1" dirty="0">
                <a:cs typeface="Arial" panose="020B0604020202090204" pitchFamily="34" charset="0"/>
              </a:rPr>
              <a:t>企业微信端程序</a:t>
            </a:r>
            <a:endParaRPr lang="en-US" altLang="zh-CN" b="1" dirty="0">
              <a:cs typeface="Arial" panose="020B060402020209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45575" y="5064866"/>
            <a:ext cx="2665401" cy="94127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/>
              <a:t> </a:t>
            </a:r>
            <a:r>
              <a:rPr lang="en-US" altLang="zh-CN" sz="1400" dirty="0">
                <a:hlinkClick r:id="rId3"/>
              </a:rPr>
              <a:t>https://github.com/2020NCOV/ncov-report-mini-program-server</a:t>
            </a:r>
            <a:endParaRPr lang="zh-CN" altLang="en-US" sz="1300" dirty="0">
              <a:solidFill>
                <a:srgbClr val="7F7F7F"/>
              </a:solidFill>
              <a:cs typeface="Arial" panose="020B060402020209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96788" y="4701235"/>
            <a:ext cx="2107281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zh-CN" altLang="en-US" b="1" dirty="0">
                <a:cs typeface="Arial" panose="020B0604020202090204" pitchFamily="34" charset="0"/>
              </a:rPr>
              <a:t>小程序服务端程序</a:t>
            </a:r>
            <a:endParaRPr lang="en-US" altLang="zh-CN" b="1" dirty="0">
              <a:cs typeface="Arial" panose="020B060402020209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34002" y="5165516"/>
            <a:ext cx="2665401" cy="94127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u="sng" dirty="0">
                <a:hlinkClick r:id="rId4"/>
              </a:rPr>
              <a:t>https://github.com/2020NCOV/ncov-report-manage-system-PHP</a:t>
            </a:r>
            <a:endParaRPr lang="zh-CN" altLang="en-US" sz="1300" dirty="0">
              <a:solidFill>
                <a:srgbClr val="7F7F7F"/>
              </a:solidFill>
              <a:cs typeface="Arial" panose="020B060402020209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24835" y="4695713"/>
            <a:ext cx="2474569" cy="70788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lvl="0" algn="r"/>
            <a:r>
              <a:rPr lang="zh-CN" altLang="en-US" b="1" dirty="0">
                <a:cs typeface="Arial" panose="020B0604020202090204" pitchFamily="34" charset="0"/>
              </a:rPr>
              <a:t>后台管理系统完整版（</a:t>
            </a:r>
            <a:r>
              <a:rPr lang="en-US" altLang="zh-CN" b="1" dirty="0">
                <a:cs typeface="Arial" panose="020B0604020202090204" pitchFamily="34" charset="0"/>
              </a:rPr>
              <a:t>PHP</a:t>
            </a:r>
            <a:r>
              <a:rPr lang="zh-CN" altLang="en-US" b="1" dirty="0">
                <a:cs typeface="Arial" panose="020B0604020202090204" pitchFamily="34" charset="0"/>
              </a:rPr>
              <a:t>版本</a:t>
            </a:r>
            <a:r>
              <a:rPr lang="zh-CN" altLang="en-US" sz="2000" dirty="0"/>
              <a:t>）</a:t>
            </a:r>
            <a:endParaRPr lang="en-US" altLang="zh-CN" sz="1900" b="1" dirty="0">
              <a:solidFill>
                <a:srgbClr val="666666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44617" y="3950007"/>
            <a:ext cx="368043" cy="4001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vl="0" algn="ctr"/>
            <a:r>
              <a:rPr lang="en-US" altLang="zh-CN" dirty="0">
                <a:solidFill>
                  <a:srgbClr val="FFFFFF"/>
                </a:solidFill>
              </a:rPr>
              <a:t>1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67783" y="3962436"/>
            <a:ext cx="368043" cy="4001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FFFFFF"/>
                </a:solidFill>
              </a:rPr>
              <a:t>2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620737" y="3962835"/>
            <a:ext cx="368043" cy="4001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FFFFFF"/>
                </a:solidFill>
              </a:rPr>
              <a:t>3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69559" y="3936780"/>
            <a:ext cx="368043" cy="400105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FFFFFF"/>
                </a:solidFill>
              </a:rPr>
              <a:t>4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59322" y="2384750"/>
            <a:ext cx="3532678" cy="344709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 dirty="0" smtClean="0"/>
              <a:t>后台管理系统前端另版：</a:t>
            </a:r>
            <a:r>
              <a:rPr lang="en-US" altLang="zh-CN" sz="1600" b="1" dirty="0" smtClean="0"/>
              <a:t>VUE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React</a:t>
            </a:r>
            <a:r>
              <a:rPr lang="zh-CN" altLang="en-US" sz="1600" b="1" dirty="0" smtClean="0"/>
              <a:t>、</a:t>
            </a:r>
            <a:r>
              <a:rPr lang="en-US" altLang="zh-CN" sz="1600" b="1" dirty="0" err="1" smtClean="0"/>
              <a:t>angular+DevUI</a:t>
            </a:r>
            <a:endParaRPr lang="en-US" altLang="zh-CN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 dirty="0"/>
              <a:t>后台</a:t>
            </a:r>
            <a:r>
              <a:rPr lang="zh-CN" altLang="en-US" sz="1600" b="1" dirty="0" smtClean="0"/>
              <a:t>管理系统后端</a:t>
            </a:r>
            <a:r>
              <a:rPr lang="zh-CN" altLang="en-US" sz="1600" b="1" dirty="0"/>
              <a:t>另版</a:t>
            </a:r>
            <a:r>
              <a:rPr lang="zh-CN" altLang="en-US" sz="1600" b="1" dirty="0" smtClean="0"/>
              <a:t>：</a:t>
            </a:r>
            <a:r>
              <a:rPr lang="en-US" altLang="zh-CN" sz="1600" b="1" dirty="0" smtClean="0"/>
              <a:t>JAVA</a:t>
            </a:r>
            <a:r>
              <a:rPr lang="zh-CN" altLang="en-US" sz="1600" b="1" dirty="0" smtClean="0"/>
              <a:t>、</a:t>
            </a:r>
            <a:r>
              <a:rPr lang="en-US" altLang="zh-CN" sz="1600" b="1" dirty="0" err="1" smtClean="0"/>
              <a:t>Golang</a:t>
            </a:r>
            <a:endParaRPr lang="en-US" altLang="zh-CN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 dirty="0" smtClean="0"/>
              <a:t>启动</a:t>
            </a:r>
            <a:r>
              <a:rPr lang="zh-CN" altLang="en-US" sz="1600" b="1" dirty="0"/>
              <a:t>钉钉内部应用程序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 dirty="0"/>
              <a:t>设计动态表单</a:t>
            </a:r>
            <a:endParaRPr lang="en-US" altLang="zh-CN" sz="1600" b="1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 dirty="0"/>
              <a:t>支持班主任代上报</a:t>
            </a:r>
            <a:r>
              <a:rPr lang="zh-CN" altLang="en-US" sz="1600" b="1" dirty="0" smtClean="0"/>
              <a:t>功能</a:t>
            </a:r>
            <a:endParaRPr lang="en-US" altLang="zh-CN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 dirty="0" smtClean="0"/>
              <a:t>与有需求外企对接，实现企业化使用</a:t>
            </a:r>
            <a:endParaRPr lang="en-US" altLang="zh-CN" sz="1600" b="1" dirty="0"/>
          </a:p>
        </p:txBody>
      </p:sp>
      <p:sp>
        <p:nvSpPr>
          <p:cNvPr id="54" name="矩形 53"/>
          <p:cNvSpPr/>
          <p:nvPr/>
        </p:nvSpPr>
        <p:spPr>
          <a:xfrm>
            <a:off x="8486136" y="2685331"/>
            <a:ext cx="89801" cy="3030995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0" y="0"/>
            <a:ext cx="3422072" cy="858205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83"/>
          <p:cNvSpPr txBox="1"/>
          <p:nvPr/>
        </p:nvSpPr>
        <p:spPr>
          <a:xfrm>
            <a:off x="848630" y="16749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造字工房典黑（非商用）超细体" pitchFamily="50" charset="-122"/>
                <a:ea typeface="造字工房典黑（非商用）超细体" pitchFamily="50" charset="-122"/>
              </a:rPr>
              <a:t>进度与规划</a:t>
            </a:r>
            <a:endParaRPr lang="zh-CN" altLang="en-US" sz="2800" b="1" dirty="0">
              <a:solidFill>
                <a:schemeClr val="bg1"/>
              </a:solidFill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08693" y="1049070"/>
            <a:ext cx="604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hlinkClick r:id="rId1"/>
              </a:rPr>
              <a:t>https://github.com/2020NCOV/ncov-report-mini-program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50207" y="1036811"/>
            <a:ext cx="2375158" cy="36932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lvl="0"/>
            <a:r>
              <a:rPr lang="zh-CN" altLang="en-US" sz="1600" b="1" dirty="0" smtClean="0"/>
              <a:t>总项目地址：</a:t>
            </a:r>
            <a:endParaRPr lang="en-US" altLang="zh-CN" sz="1600" b="1" dirty="0"/>
          </a:p>
        </p:txBody>
      </p:sp>
      <p:sp>
        <p:nvSpPr>
          <p:cNvPr id="53" name="矩形 52"/>
          <p:cNvSpPr/>
          <p:nvPr/>
        </p:nvSpPr>
        <p:spPr>
          <a:xfrm>
            <a:off x="450207" y="1630001"/>
            <a:ext cx="2147179" cy="36932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lvl="0"/>
            <a:r>
              <a:rPr lang="zh-CN" altLang="en-US" sz="1600" b="1" dirty="0"/>
              <a:t>已完成</a:t>
            </a:r>
            <a:r>
              <a:rPr lang="zh-CN" altLang="en-US" sz="1600" b="1" dirty="0" smtClean="0"/>
              <a:t>子项目：</a:t>
            </a:r>
            <a:endParaRPr lang="en-US" altLang="zh-CN" sz="1600" b="1" dirty="0"/>
          </a:p>
        </p:txBody>
      </p:sp>
      <p:sp>
        <p:nvSpPr>
          <p:cNvPr id="55" name="矩形 54"/>
          <p:cNvSpPr/>
          <p:nvPr/>
        </p:nvSpPr>
        <p:spPr>
          <a:xfrm>
            <a:off x="8531037" y="1597049"/>
            <a:ext cx="2147179" cy="36932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lvl="0"/>
            <a:r>
              <a:rPr lang="zh-CN" altLang="en-US" sz="1600" b="1" dirty="0" smtClean="0"/>
              <a:t>待启动：</a:t>
            </a:r>
            <a:endParaRPr lang="en-US" altLang="zh-CN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2"/>
          <p:cNvSpPr/>
          <p:nvPr/>
        </p:nvSpPr>
        <p:spPr bwMode="auto">
          <a:xfrm flipH="1">
            <a:off x="7344477" y="3229232"/>
            <a:ext cx="2909755" cy="3628768"/>
          </a:xfrm>
          <a:custGeom>
            <a:avLst/>
            <a:gdLst>
              <a:gd name="T0" fmla="*/ 219 w 219"/>
              <a:gd name="T1" fmla="*/ 273 h 273"/>
              <a:gd name="T2" fmla="*/ 0 w 219"/>
              <a:gd name="T3" fmla="*/ 273 h 273"/>
              <a:gd name="T4" fmla="*/ 51 w 219"/>
              <a:gd name="T5" fmla="*/ 131 h 273"/>
              <a:gd name="T6" fmla="*/ 31 w 219"/>
              <a:gd name="T7" fmla="*/ 99 h 273"/>
              <a:gd name="T8" fmla="*/ 92 w 219"/>
              <a:gd name="T9" fmla="*/ 0 h 273"/>
              <a:gd name="T10" fmla="*/ 132 w 219"/>
              <a:gd name="T11" fmla="*/ 3 h 273"/>
              <a:gd name="T12" fmla="*/ 193 w 219"/>
              <a:gd name="T13" fmla="*/ 66 h 273"/>
              <a:gd name="T14" fmla="*/ 193 w 219"/>
              <a:gd name="T15" fmla="*/ 73 h 273"/>
              <a:gd name="T16" fmla="*/ 195 w 219"/>
              <a:gd name="T17" fmla="*/ 86 h 273"/>
              <a:gd name="T18" fmla="*/ 211 w 219"/>
              <a:gd name="T19" fmla="*/ 105 h 273"/>
              <a:gd name="T20" fmla="*/ 207 w 219"/>
              <a:gd name="T21" fmla="*/ 120 h 273"/>
              <a:gd name="T22" fmla="*/ 200 w 219"/>
              <a:gd name="T23" fmla="*/ 127 h 273"/>
              <a:gd name="T24" fmla="*/ 201 w 219"/>
              <a:gd name="T25" fmla="*/ 133 h 273"/>
              <a:gd name="T26" fmla="*/ 200 w 219"/>
              <a:gd name="T27" fmla="*/ 137 h 273"/>
              <a:gd name="T28" fmla="*/ 197 w 219"/>
              <a:gd name="T29" fmla="*/ 141 h 273"/>
              <a:gd name="T30" fmla="*/ 197 w 219"/>
              <a:gd name="T31" fmla="*/ 146 h 273"/>
              <a:gd name="T32" fmla="*/ 196 w 219"/>
              <a:gd name="T33" fmla="*/ 149 h 273"/>
              <a:gd name="T34" fmla="*/ 192 w 219"/>
              <a:gd name="T35" fmla="*/ 152 h 273"/>
              <a:gd name="T36" fmla="*/ 191 w 219"/>
              <a:gd name="T37" fmla="*/ 156 h 273"/>
              <a:gd name="T38" fmla="*/ 178 w 219"/>
              <a:gd name="T39" fmla="*/ 179 h 273"/>
              <a:gd name="T40" fmla="*/ 154 w 219"/>
              <a:gd name="T41" fmla="*/ 200 h 273"/>
              <a:gd name="T42" fmla="*/ 219 w 219"/>
              <a:gd name="T43" fmla="*/ 27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9" h="273">
                <a:moveTo>
                  <a:pt x="219" y="273"/>
                </a:moveTo>
                <a:cubicBezTo>
                  <a:pt x="0" y="273"/>
                  <a:pt x="0" y="273"/>
                  <a:pt x="0" y="273"/>
                </a:cubicBezTo>
                <a:cubicBezTo>
                  <a:pt x="11" y="240"/>
                  <a:pt x="105" y="193"/>
                  <a:pt x="51" y="131"/>
                </a:cubicBezTo>
                <a:cubicBezTo>
                  <a:pt x="42" y="121"/>
                  <a:pt x="34" y="111"/>
                  <a:pt x="31" y="99"/>
                </a:cubicBezTo>
                <a:cubicBezTo>
                  <a:pt x="18" y="44"/>
                  <a:pt x="40" y="4"/>
                  <a:pt x="92" y="0"/>
                </a:cubicBezTo>
                <a:cubicBezTo>
                  <a:pt x="105" y="0"/>
                  <a:pt x="118" y="0"/>
                  <a:pt x="132" y="3"/>
                </a:cubicBezTo>
                <a:cubicBezTo>
                  <a:pt x="170" y="9"/>
                  <a:pt x="187" y="27"/>
                  <a:pt x="193" y="66"/>
                </a:cubicBezTo>
                <a:cubicBezTo>
                  <a:pt x="194" y="69"/>
                  <a:pt x="194" y="72"/>
                  <a:pt x="193" y="73"/>
                </a:cubicBezTo>
                <a:cubicBezTo>
                  <a:pt x="192" y="79"/>
                  <a:pt x="192" y="82"/>
                  <a:pt x="195" y="86"/>
                </a:cubicBezTo>
                <a:cubicBezTo>
                  <a:pt x="200" y="92"/>
                  <a:pt x="206" y="99"/>
                  <a:pt x="211" y="105"/>
                </a:cubicBezTo>
                <a:cubicBezTo>
                  <a:pt x="216" y="112"/>
                  <a:pt x="215" y="117"/>
                  <a:pt x="207" y="120"/>
                </a:cubicBezTo>
                <a:cubicBezTo>
                  <a:pt x="206" y="120"/>
                  <a:pt x="200" y="120"/>
                  <a:pt x="200" y="127"/>
                </a:cubicBezTo>
                <a:cubicBezTo>
                  <a:pt x="201" y="133"/>
                  <a:pt x="201" y="133"/>
                  <a:pt x="201" y="133"/>
                </a:cubicBezTo>
                <a:cubicBezTo>
                  <a:pt x="201" y="135"/>
                  <a:pt x="201" y="136"/>
                  <a:pt x="200" y="137"/>
                </a:cubicBezTo>
                <a:cubicBezTo>
                  <a:pt x="197" y="141"/>
                  <a:pt x="197" y="141"/>
                  <a:pt x="197" y="141"/>
                </a:cubicBezTo>
                <a:cubicBezTo>
                  <a:pt x="197" y="146"/>
                  <a:pt x="197" y="146"/>
                  <a:pt x="197" y="146"/>
                </a:cubicBezTo>
                <a:cubicBezTo>
                  <a:pt x="197" y="147"/>
                  <a:pt x="197" y="148"/>
                  <a:pt x="196" y="149"/>
                </a:cubicBezTo>
                <a:cubicBezTo>
                  <a:pt x="192" y="152"/>
                  <a:pt x="192" y="152"/>
                  <a:pt x="192" y="152"/>
                </a:cubicBezTo>
                <a:cubicBezTo>
                  <a:pt x="191" y="153"/>
                  <a:pt x="191" y="154"/>
                  <a:pt x="191" y="156"/>
                </a:cubicBezTo>
                <a:cubicBezTo>
                  <a:pt x="195" y="169"/>
                  <a:pt x="192" y="177"/>
                  <a:pt x="178" y="179"/>
                </a:cubicBezTo>
                <a:cubicBezTo>
                  <a:pt x="166" y="182"/>
                  <a:pt x="155" y="187"/>
                  <a:pt x="154" y="200"/>
                </a:cubicBezTo>
                <a:cubicBezTo>
                  <a:pt x="151" y="233"/>
                  <a:pt x="191" y="255"/>
                  <a:pt x="219" y="2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 sz="2400"/>
          </a:p>
        </p:txBody>
      </p:sp>
      <p:grpSp>
        <p:nvGrpSpPr>
          <p:cNvPr id="43" name="组 42"/>
          <p:cNvGrpSpPr/>
          <p:nvPr/>
        </p:nvGrpSpPr>
        <p:grpSpPr>
          <a:xfrm>
            <a:off x="8623490" y="3598479"/>
            <a:ext cx="753604" cy="752100"/>
            <a:chOff x="6467617" y="2698859"/>
            <a:chExt cx="565203" cy="564075"/>
          </a:xfrm>
        </p:grpSpPr>
        <p:sp>
          <p:nvSpPr>
            <p:cNvPr id="7" name="Freeform 15"/>
            <p:cNvSpPr/>
            <p:nvPr/>
          </p:nvSpPr>
          <p:spPr bwMode="auto">
            <a:xfrm>
              <a:off x="6555789" y="2698859"/>
              <a:ext cx="477031" cy="564075"/>
            </a:xfrm>
            <a:custGeom>
              <a:avLst/>
              <a:gdLst>
                <a:gd name="T0" fmla="*/ 150 w 178"/>
                <a:gd name="T1" fmla="*/ 0 h 211"/>
                <a:gd name="T2" fmla="*/ 106 w 178"/>
                <a:gd name="T3" fmla="*/ 0 h 211"/>
                <a:gd name="T4" fmla="*/ 106 w 178"/>
                <a:gd name="T5" fmla="*/ 14 h 211"/>
                <a:gd name="T6" fmla="*/ 132 w 178"/>
                <a:gd name="T7" fmla="*/ 14 h 211"/>
                <a:gd name="T8" fmla="*/ 132 w 178"/>
                <a:gd name="T9" fmla="*/ 33 h 211"/>
                <a:gd name="T10" fmla="*/ 3 w 178"/>
                <a:gd name="T11" fmla="*/ 33 h 211"/>
                <a:gd name="T12" fmla="*/ 3 w 178"/>
                <a:gd name="T13" fmla="*/ 33 h 211"/>
                <a:gd name="T14" fmla="*/ 0 w 178"/>
                <a:gd name="T15" fmla="*/ 33 h 211"/>
                <a:gd name="T16" fmla="*/ 0 w 178"/>
                <a:gd name="T17" fmla="*/ 79 h 211"/>
                <a:gd name="T18" fmla="*/ 14 w 178"/>
                <a:gd name="T19" fmla="*/ 79 h 211"/>
                <a:gd name="T20" fmla="*/ 14 w 178"/>
                <a:gd name="T21" fmla="*/ 47 h 211"/>
                <a:gd name="T22" fmla="*/ 66 w 178"/>
                <a:gd name="T23" fmla="*/ 47 h 211"/>
                <a:gd name="T24" fmla="*/ 66 w 178"/>
                <a:gd name="T25" fmla="*/ 131 h 211"/>
                <a:gd name="T26" fmla="*/ 0 w 178"/>
                <a:gd name="T27" fmla="*/ 131 h 211"/>
                <a:gd name="T28" fmla="*/ 0 w 178"/>
                <a:gd name="T29" fmla="*/ 145 h 211"/>
                <a:gd name="T30" fmla="*/ 80 w 178"/>
                <a:gd name="T31" fmla="*/ 145 h 211"/>
                <a:gd name="T32" fmla="*/ 80 w 178"/>
                <a:gd name="T33" fmla="*/ 47 h 211"/>
                <a:gd name="T34" fmla="*/ 146 w 178"/>
                <a:gd name="T35" fmla="*/ 47 h 211"/>
                <a:gd name="T36" fmla="*/ 146 w 178"/>
                <a:gd name="T37" fmla="*/ 14 h 211"/>
                <a:gd name="T38" fmla="*/ 150 w 178"/>
                <a:gd name="T39" fmla="*/ 14 h 211"/>
                <a:gd name="T40" fmla="*/ 164 w 178"/>
                <a:gd name="T41" fmla="*/ 28 h 211"/>
                <a:gd name="T42" fmla="*/ 164 w 178"/>
                <a:gd name="T43" fmla="*/ 98 h 211"/>
                <a:gd name="T44" fmla="*/ 99 w 178"/>
                <a:gd name="T45" fmla="*/ 98 h 211"/>
                <a:gd name="T46" fmla="*/ 99 w 178"/>
                <a:gd name="T47" fmla="*/ 99 h 211"/>
                <a:gd name="T48" fmla="*/ 99 w 178"/>
                <a:gd name="T49" fmla="*/ 99 h 211"/>
                <a:gd name="T50" fmla="*/ 99 w 178"/>
                <a:gd name="T51" fmla="*/ 164 h 211"/>
                <a:gd name="T52" fmla="*/ 0 w 178"/>
                <a:gd name="T53" fmla="*/ 164 h 211"/>
                <a:gd name="T54" fmla="*/ 0 w 178"/>
                <a:gd name="T55" fmla="*/ 178 h 211"/>
                <a:gd name="T56" fmla="*/ 146 w 178"/>
                <a:gd name="T57" fmla="*/ 178 h 211"/>
                <a:gd name="T58" fmla="*/ 146 w 178"/>
                <a:gd name="T59" fmla="*/ 131 h 211"/>
                <a:gd name="T60" fmla="*/ 132 w 178"/>
                <a:gd name="T61" fmla="*/ 131 h 211"/>
                <a:gd name="T62" fmla="*/ 132 w 178"/>
                <a:gd name="T63" fmla="*/ 164 h 211"/>
                <a:gd name="T64" fmla="*/ 113 w 178"/>
                <a:gd name="T65" fmla="*/ 164 h 211"/>
                <a:gd name="T66" fmla="*/ 113 w 178"/>
                <a:gd name="T67" fmla="*/ 112 h 211"/>
                <a:gd name="T68" fmla="*/ 164 w 178"/>
                <a:gd name="T69" fmla="*/ 112 h 211"/>
                <a:gd name="T70" fmla="*/ 164 w 178"/>
                <a:gd name="T71" fmla="*/ 183 h 211"/>
                <a:gd name="T72" fmla="*/ 150 w 178"/>
                <a:gd name="T73" fmla="*/ 197 h 211"/>
                <a:gd name="T74" fmla="*/ 59 w 178"/>
                <a:gd name="T75" fmla="*/ 197 h 211"/>
                <a:gd name="T76" fmla="*/ 59 w 178"/>
                <a:gd name="T77" fmla="*/ 211 h 211"/>
                <a:gd name="T78" fmla="*/ 150 w 178"/>
                <a:gd name="T79" fmla="*/ 211 h 211"/>
                <a:gd name="T80" fmla="*/ 178 w 178"/>
                <a:gd name="T81" fmla="*/ 183 h 211"/>
                <a:gd name="T82" fmla="*/ 178 w 178"/>
                <a:gd name="T83" fmla="*/ 28 h 211"/>
                <a:gd name="T84" fmla="*/ 150 w 178"/>
                <a:gd name="T8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211">
                  <a:moveTo>
                    <a:pt x="150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131"/>
                    <a:pt x="66" y="131"/>
                    <a:pt x="66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80" y="145"/>
                    <a:pt x="80" y="145"/>
                    <a:pt x="80" y="145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50" y="14"/>
                    <a:pt x="150" y="14"/>
                    <a:pt x="150" y="14"/>
                  </a:cubicBezTo>
                  <a:cubicBezTo>
                    <a:pt x="158" y="14"/>
                    <a:pt x="164" y="20"/>
                    <a:pt x="164" y="28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31"/>
                    <a:pt x="146" y="131"/>
                    <a:pt x="146" y="131"/>
                  </a:cubicBezTo>
                  <a:cubicBezTo>
                    <a:pt x="132" y="131"/>
                    <a:pt x="132" y="131"/>
                    <a:pt x="132" y="131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13" y="164"/>
                    <a:pt x="113" y="164"/>
                    <a:pt x="113" y="164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64" y="112"/>
                    <a:pt x="164" y="112"/>
                    <a:pt x="164" y="112"/>
                  </a:cubicBezTo>
                  <a:cubicBezTo>
                    <a:pt x="164" y="183"/>
                    <a:pt x="164" y="183"/>
                    <a:pt x="164" y="183"/>
                  </a:cubicBezTo>
                  <a:cubicBezTo>
                    <a:pt x="164" y="191"/>
                    <a:pt x="158" y="197"/>
                    <a:pt x="150" y="197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59" y="211"/>
                    <a:pt x="59" y="211"/>
                    <a:pt x="59" y="211"/>
                  </a:cubicBezTo>
                  <a:cubicBezTo>
                    <a:pt x="150" y="211"/>
                    <a:pt x="150" y="211"/>
                    <a:pt x="150" y="211"/>
                  </a:cubicBezTo>
                  <a:cubicBezTo>
                    <a:pt x="166" y="211"/>
                    <a:pt x="178" y="198"/>
                    <a:pt x="178" y="183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13"/>
                    <a:pt x="166" y="0"/>
                    <a:pt x="1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6818043" y="2875203"/>
              <a:ext cx="128866" cy="37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4"/>
            <p:cNvSpPr/>
            <p:nvPr/>
          </p:nvSpPr>
          <p:spPr bwMode="auto">
            <a:xfrm>
              <a:off x="6467617" y="2698859"/>
              <a:ext cx="318774" cy="564075"/>
            </a:xfrm>
            <a:custGeom>
              <a:avLst/>
              <a:gdLst>
                <a:gd name="T0" fmla="*/ 14 w 119"/>
                <a:gd name="T1" fmla="*/ 183 h 211"/>
                <a:gd name="T2" fmla="*/ 14 w 119"/>
                <a:gd name="T3" fmla="*/ 112 h 211"/>
                <a:gd name="T4" fmla="*/ 80 w 119"/>
                <a:gd name="T5" fmla="*/ 112 h 211"/>
                <a:gd name="T6" fmla="*/ 80 w 119"/>
                <a:gd name="T7" fmla="*/ 66 h 211"/>
                <a:gd name="T8" fmla="*/ 66 w 119"/>
                <a:gd name="T9" fmla="*/ 66 h 211"/>
                <a:gd name="T10" fmla="*/ 66 w 119"/>
                <a:gd name="T11" fmla="*/ 98 h 211"/>
                <a:gd name="T12" fmla="*/ 14 w 119"/>
                <a:gd name="T13" fmla="*/ 98 h 211"/>
                <a:gd name="T14" fmla="*/ 14 w 119"/>
                <a:gd name="T15" fmla="*/ 28 h 211"/>
                <a:gd name="T16" fmla="*/ 28 w 119"/>
                <a:gd name="T17" fmla="*/ 14 h 211"/>
                <a:gd name="T18" fmla="*/ 119 w 119"/>
                <a:gd name="T19" fmla="*/ 14 h 211"/>
                <a:gd name="T20" fmla="*/ 119 w 119"/>
                <a:gd name="T21" fmla="*/ 0 h 211"/>
                <a:gd name="T22" fmla="*/ 28 w 119"/>
                <a:gd name="T23" fmla="*/ 0 h 211"/>
                <a:gd name="T24" fmla="*/ 0 w 119"/>
                <a:gd name="T25" fmla="*/ 28 h 211"/>
                <a:gd name="T26" fmla="*/ 0 w 119"/>
                <a:gd name="T27" fmla="*/ 183 h 211"/>
                <a:gd name="T28" fmla="*/ 28 w 119"/>
                <a:gd name="T29" fmla="*/ 211 h 211"/>
                <a:gd name="T30" fmla="*/ 72 w 119"/>
                <a:gd name="T31" fmla="*/ 211 h 211"/>
                <a:gd name="T32" fmla="*/ 72 w 119"/>
                <a:gd name="T33" fmla="*/ 197 h 211"/>
                <a:gd name="T34" fmla="*/ 28 w 119"/>
                <a:gd name="T35" fmla="*/ 197 h 211"/>
                <a:gd name="T36" fmla="*/ 14 w 119"/>
                <a:gd name="T37" fmla="*/ 18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211">
                  <a:moveTo>
                    <a:pt x="14" y="183"/>
                  </a:moveTo>
                  <a:cubicBezTo>
                    <a:pt x="14" y="112"/>
                    <a:pt x="14" y="112"/>
                    <a:pt x="14" y="112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0"/>
                    <a:pt x="21" y="14"/>
                    <a:pt x="28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8"/>
                    <a:pt x="13" y="211"/>
                    <a:pt x="28" y="211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2" y="197"/>
                    <a:pt x="72" y="197"/>
                    <a:pt x="72" y="197"/>
                  </a:cubicBezTo>
                  <a:cubicBezTo>
                    <a:pt x="28" y="197"/>
                    <a:pt x="28" y="197"/>
                    <a:pt x="28" y="197"/>
                  </a:cubicBezTo>
                  <a:cubicBezTo>
                    <a:pt x="21" y="197"/>
                    <a:pt x="14" y="191"/>
                    <a:pt x="14" y="1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Freeform 63"/>
          <p:cNvSpPr>
            <a:spLocks noChangeAspect="1"/>
          </p:cNvSpPr>
          <p:nvPr/>
        </p:nvSpPr>
        <p:spPr bwMode="auto">
          <a:xfrm>
            <a:off x="6012500" y="4997980"/>
            <a:ext cx="779160" cy="756120"/>
          </a:xfrm>
          <a:custGeom>
            <a:avLst/>
            <a:gdLst>
              <a:gd name="T0" fmla="*/ 244 w 312"/>
              <a:gd name="T1" fmla="*/ 0 h 303"/>
              <a:gd name="T2" fmla="*/ 209 w 312"/>
              <a:gd name="T3" fmla="*/ 12 h 303"/>
              <a:gd name="T4" fmla="*/ 181 w 312"/>
              <a:gd name="T5" fmla="*/ 49 h 303"/>
              <a:gd name="T6" fmla="*/ 198 w 312"/>
              <a:gd name="T7" fmla="*/ 112 h 303"/>
              <a:gd name="T8" fmla="*/ 195 w 312"/>
              <a:gd name="T9" fmla="*/ 112 h 303"/>
              <a:gd name="T10" fmla="*/ 177 w 312"/>
              <a:gd name="T11" fmla="*/ 92 h 303"/>
              <a:gd name="T12" fmla="*/ 92 w 312"/>
              <a:gd name="T13" fmla="*/ 177 h 303"/>
              <a:gd name="T14" fmla="*/ 71 w 312"/>
              <a:gd name="T15" fmla="*/ 174 h 303"/>
              <a:gd name="T16" fmla="*/ 29 w 312"/>
              <a:gd name="T17" fmla="*/ 192 h 303"/>
              <a:gd name="T18" fmla="*/ 7 w 312"/>
              <a:gd name="T19" fmla="*/ 255 h 303"/>
              <a:gd name="T20" fmla="*/ 14 w 312"/>
              <a:gd name="T21" fmla="*/ 266 h 303"/>
              <a:gd name="T22" fmla="*/ 14 w 312"/>
              <a:gd name="T23" fmla="*/ 266 h 303"/>
              <a:gd name="T24" fmla="*/ 53 w 312"/>
              <a:gd name="T25" fmla="*/ 228 h 303"/>
              <a:gd name="T26" fmla="*/ 80 w 312"/>
              <a:gd name="T27" fmla="*/ 255 h 303"/>
              <a:gd name="T28" fmla="*/ 40 w 312"/>
              <a:gd name="T29" fmla="*/ 296 h 303"/>
              <a:gd name="T30" fmla="*/ 70 w 312"/>
              <a:gd name="T31" fmla="*/ 303 h 303"/>
              <a:gd name="T32" fmla="*/ 100 w 312"/>
              <a:gd name="T33" fmla="*/ 295 h 303"/>
              <a:gd name="T34" fmla="*/ 134 w 312"/>
              <a:gd name="T35" fmla="*/ 244 h 303"/>
              <a:gd name="T36" fmla="*/ 116 w 312"/>
              <a:gd name="T37" fmla="*/ 191 h 303"/>
              <a:gd name="T38" fmla="*/ 118 w 312"/>
              <a:gd name="T39" fmla="*/ 190 h 303"/>
              <a:gd name="T40" fmla="*/ 138 w 312"/>
              <a:gd name="T41" fmla="*/ 209 h 303"/>
              <a:gd name="T42" fmla="*/ 222 w 312"/>
              <a:gd name="T43" fmla="*/ 126 h 303"/>
              <a:gd name="T44" fmla="*/ 245 w 312"/>
              <a:gd name="T45" fmla="*/ 129 h 303"/>
              <a:gd name="T46" fmla="*/ 256 w 312"/>
              <a:gd name="T47" fmla="*/ 127 h 303"/>
              <a:gd name="T48" fmla="*/ 298 w 312"/>
              <a:gd name="T49" fmla="*/ 97 h 303"/>
              <a:gd name="T50" fmla="*/ 302 w 312"/>
              <a:gd name="T51" fmla="*/ 34 h 303"/>
              <a:gd name="T52" fmla="*/ 260 w 312"/>
              <a:gd name="T53" fmla="*/ 75 h 303"/>
              <a:gd name="T54" fmla="*/ 234 w 312"/>
              <a:gd name="T55" fmla="*/ 48 h 303"/>
              <a:gd name="T56" fmla="*/ 274 w 312"/>
              <a:gd name="T57" fmla="*/ 7 h 303"/>
              <a:gd name="T58" fmla="*/ 244 w 312"/>
              <a:gd name="T5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2" h="303">
                <a:moveTo>
                  <a:pt x="244" y="0"/>
                </a:moveTo>
                <a:cubicBezTo>
                  <a:pt x="231" y="0"/>
                  <a:pt x="219" y="4"/>
                  <a:pt x="209" y="12"/>
                </a:cubicBezTo>
                <a:cubicBezTo>
                  <a:pt x="197" y="22"/>
                  <a:pt x="185" y="34"/>
                  <a:pt x="181" y="49"/>
                </a:cubicBezTo>
                <a:cubicBezTo>
                  <a:pt x="175" y="72"/>
                  <a:pt x="184" y="94"/>
                  <a:pt x="198" y="112"/>
                </a:cubicBezTo>
                <a:cubicBezTo>
                  <a:pt x="197" y="112"/>
                  <a:pt x="196" y="112"/>
                  <a:pt x="195" y="112"/>
                </a:cubicBezTo>
                <a:cubicBezTo>
                  <a:pt x="185" y="112"/>
                  <a:pt x="181" y="101"/>
                  <a:pt x="177" y="92"/>
                </a:cubicBezTo>
                <a:cubicBezTo>
                  <a:pt x="148" y="120"/>
                  <a:pt x="121" y="150"/>
                  <a:pt x="92" y="177"/>
                </a:cubicBezTo>
                <a:cubicBezTo>
                  <a:pt x="85" y="175"/>
                  <a:pt x="78" y="174"/>
                  <a:pt x="71" y="174"/>
                </a:cubicBezTo>
                <a:cubicBezTo>
                  <a:pt x="55" y="174"/>
                  <a:pt x="39" y="180"/>
                  <a:pt x="29" y="192"/>
                </a:cubicBezTo>
                <a:cubicBezTo>
                  <a:pt x="11" y="207"/>
                  <a:pt x="0" y="232"/>
                  <a:pt x="7" y="255"/>
                </a:cubicBezTo>
                <a:cubicBezTo>
                  <a:pt x="9" y="258"/>
                  <a:pt x="9" y="266"/>
                  <a:pt x="14" y="266"/>
                </a:cubicBezTo>
                <a:cubicBezTo>
                  <a:pt x="14" y="266"/>
                  <a:pt x="14" y="266"/>
                  <a:pt x="14" y="266"/>
                </a:cubicBezTo>
                <a:cubicBezTo>
                  <a:pt x="28" y="254"/>
                  <a:pt x="40" y="240"/>
                  <a:pt x="53" y="228"/>
                </a:cubicBezTo>
                <a:cubicBezTo>
                  <a:pt x="62" y="236"/>
                  <a:pt x="71" y="246"/>
                  <a:pt x="80" y="255"/>
                </a:cubicBezTo>
                <a:cubicBezTo>
                  <a:pt x="67" y="269"/>
                  <a:pt x="53" y="282"/>
                  <a:pt x="40" y="296"/>
                </a:cubicBezTo>
                <a:cubicBezTo>
                  <a:pt x="49" y="300"/>
                  <a:pt x="60" y="303"/>
                  <a:pt x="70" y="303"/>
                </a:cubicBezTo>
                <a:cubicBezTo>
                  <a:pt x="81" y="303"/>
                  <a:pt x="91" y="300"/>
                  <a:pt x="100" y="295"/>
                </a:cubicBezTo>
                <a:cubicBezTo>
                  <a:pt x="117" y="282"/>
                  <a:pt x="133" y="265"/>
                  <a:pt x="134" y="244"/>
                </a:cubicBezTo>
                <a:cubicBezTo>
                  <a:pt x="137" y="224"/>
                  <a:pt x="127" y="206"/>
                  <a:pt x="116" y="191"/>
                </a:cubicBezTo>
                <a:cubicBezTo>
                  <a:pt x="117" y="190"/>
                  <a:pt x="117" y="190"/>
                  <a:pt x="118" y="190"/>
                </a:cubicBezTo>
                <a:cubicBezTo>
                  <a:pt x="128" y="190"/>
                  <a:pt x="133" y="202"/>
                  <a:pt x="138" y="209"/>
                </a:cubicBezTo>
                <a:cubicBezTo>
                  <a:pt x="166" y="182"/>
                  <a:pt x="194" y="153"/>
                  <a:pt x="222" y="126"/>
                </a:cubicBezTo>
                <a:cubicBezTo>
                  <a:pt x="230" y="127"/>
                  <a:pt x="237" y="129"/>
                  <a:pt x="245" y="129"/>
                </a:cubicBezTo>
                <a:cubicBezTo>
                  <a:pt x="249" y="129"/>
                  <a:pt x="252" y="128"/>
                  <a:pt x="256" y="127"/>
                </a:cubicBezTo>
                <a:cubicBezTo>
                  <a:pt x="274" y="125"/>
                  <a:pt x="286" y="110"/>
                  <a:pt x="298" y="97"/>
                </a:cubicBezTo>
                <a:cubicBezTo>
                  <a:pt x="312" y="79"/>
                  <a:pt x="311" y="54"/>
                  <a:pt x="302" y="34"/>
                </a:cubicBezTo>
                <a:cubicBezTo>
                  <a:pt x="287" y="47"/>
                  <a:pt x="274" y="62"/>
                  <a:pt x="260" y="75"/>
                </a:cubicBezTo>
                <a:cubicBezTo>
                  <a:pt x="251" y="66"/>
                  <a:pt x="242" y="57"/>
                  <a:pt x="234" y="48"/>
                </a:cubicBezTo>
                <a:cubicBezTo>
                  <a:pt x="247" y="34"/>
                  <a:pt x="261" y="20"/>
                  <a:pt x="274" y="7"/>
                </a:cubicBezTo>
                <a:cubicBezTo>
                  <a:pt x="265" y="2"/>
                  <a:pt x="255" y="0"/>
                  <a:pt x="244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 sz="1400"/>
          </a:p>
        </p:txBody>
      </p:sp>
      <p:sp>
        <p:nvSpPr>
          <p:cNvPr id="12" name="任意多边形 55"/>
          <p:cNvSpPr/>
          <p:nvPr/>
        </p:nvSpPr>
        <p:spPr>
          <a:xfrm rot="4450783">
            <a:off x="5682581" y="4538439"/>
            <a:ext cx="1533065" cy="1675203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 44"/>
          <p:cNvGrpSpPr/>
          <p:nvPr/>
        </p:nvGrpSpPr>
        <p:grpSpPr>
          <a:xfrm>
            <a:off x="10252741" y="2223843"/>
            <a:ext cx="851407" cy="752800"/>
            <a:chOff x="7689555" y="1667882"/>
            <a:chExt cx="638555" cy="564600"/>
          </a:xfrm>
          <a:solidFill>
            <a:schemeClr val="bg1">
              <a:lumMod val="65000"/>
            </a:schemeClr>
          </a:solidFill>
        </p:grpSpPr>
        <p:sp>
          <p:nvSpPr>
            <p:cNvPr id="16" name="任意多边形 50"/>
            <p:cNvSpPr/>
            <p:nvPr/>
          </p:nvSpPr>
          <p:spPr>
            <a:xfrm>
              <a:off x="7689555" y="1865899"/>
              <a:ext cx="500179" cy="366583"/>
            </a:xfrm>
            <a:custGeom>
              <a:avLst/>
              <a:gdLst>
                <a:gd name="connsiteX0" fmla="*/ 1383752 w 4433135"/>
                <a:gd name="connsiteY0" fmla="*/ 867104 h 3249065"/>
                <a:gd name="connsiteX1" fmla="*/ 1258108 w 4433135"/>
                <a:gd name="connsiteY1" fmla="*/ 868142 h 3249065"/>
                <a:gd name="connsiteX2" fmla="*/ 1210263 w 4433135"/>
                <a:gd name="connsiteY2" fmla="*/ 944893 h 3249065"/>
                <a:gd name="connsiteX3" fmla="*/ 1459057 w 4433135"/>
                <a:gd name="connsiteY3" fmla="*/ 2196531 h 3249065"/>
                <a:gd name="connsiteX4" fmla="*/ 1733368 w 4433135"/>
                <a:gd name="connsiteY4" fmla="*/ 2583239 h 3249065"/>
                <a:gd name="connsiteX5" fmla="*/ 2049146 w 4433135"/>
                <a:gd name="connsiteY5" fmla="*/ 2583239 h 3249065"/>
                <a:gd name="connsiteX6" fmla="*/ 2103371 w 4433135"/>
                <a:gd name="connsiteY6" fmla="*/ 2456304 h 3249065"/>
                <a:gd name="connsiteX7" fmla="*/ 1832248 w 4433135"/>
                <a:gd name="connsiteY7" fmla="*/ 1054116 h 3249065"/>
                <a:gd name="connsiteX8" fmla="*/ 1720610 w 4433135"/>
                <a:gd name="connsiteY8" fmla="*/ 868142 h 3249065"/>
                <a:gd name="connsiteX9" fmla="*/ 1511289 w 4433135"/>
                <a:gd name="connsiteY9" fmla="*/ 867589 h 3249065"/>
                <a:gd name="connsiteX10" fmla="*/ 1383752 w 4433135"/>
                <a:gd name="connsiteY10" fmla="*/ 867104 h 3249065"/>
                <a:gd name="connsiteX11" fmla="*/ 146071 w 4433135"/>
                <a:gd name="connsiteY11" fmla="*/ 0 h 3249065"/>
                <a:gd name="connsiteX12" fmla="*/ 882914 w 4433135"/>
                <a:gd name="connsiteY12" fmla="*/ 0 h 3249065"/>
                <a:gd name="connsiteX13" fmla="*/ 880954 w 4433135"/>
                <a:gd name="connsiteY13" fmla="*/ 74488 h 3249065"/>
                <a:gd name="connsiteX14" fmla="*/ 1122741 w 4433135"/>
                <a:gd name="connsiteY14" fmla="*/ 461420 h 3249065"/>
                <a:gd name="connsiteX15" fmla="*/ 1786399 w 4433135"/>
                <a:gd name="connsiteY15" fmla="*/ 283593 h 3249065"/>
                <a:gd name="connsiteX16" fmla="*/ 1950131 w 4433135"/>
                <a:gd name="connsiteY16" fmla="*/ 0 h 3249065"/>
                <a:gd name="connsiteX17" fmla="*/ 2992123 w 4433135"/>
                <a:gd name="connsiteY17" fmla="*/ 0 h 3249065"/>
                <a:gd name="connsiteX18" fmla="*/ 2975391 w 4433135"/>
                <a:gd name="connsiteY18" fmla="*/ 34734 h 3249065"/>
                <a:gd name="connsiteX19" fmla="*/ 2853142 w 4433135"/>
                <a:gd name="connsiteY19" fmla="*/ 640253 h 3249065"/>
                <a:gd name="connsiteX20" fmla="*/ 2861174 w 4433135"/>
                <a:gd name="connsiteY20" fmla="*/ 799307 h 3249065"/>
                <a:gd name="connsiteX21" fmla="*/ 2870542 w 4433135"/>
                <a:gd name="connsiteY21" fmla="*/ 860687 h 3249065"/>
                <a:gd name="connsiteX22" fmla="*/ 2849298 w 4433135"/>
                <a:gd name="connsiteY22" fmla="*/ 859746 h 3249065"/>
                <a:gd name="connsiteX23" fmla="*/ 2617108 w 4433135"/>
                <a:gd name="connsiteY23" fmla="*/ 855875 h 3249065"/>
                <a:gd name="connsiteX24" fmla="*/ 2511161 w 4433135"/>
                <a:gd name="connsiteY24" fmla="*/ 856055 h 3249065"/>
                <a:gd name="connsiteX25" fmla="*/ 2397787 w 4433135"/>
                <a:gd name="connsiteY25" fmla="*/ 858300 h 3249065"/>
                <a:gd name="connsiteX26" fmla="*/ 2267900 w 4433135"/>
                <a:gd name="connsiteY26" fmla="*/ 1007867 h 3249065"/>
                <a:gd name="connsiteX27" fmla="*/ 2452890 w 4433135"/>
                <a:gd name="connsiteY27" fmla="*/ 2491724 h 3249065"/>
                <a:gd name="connsiteX28" fmla="*/ 2523737 w 4433135"/>
                <a:gd name="connsiteY28" fmla="*/ 2594059 h 3249065"/>
                <a:gd name="connsiteX29" fmla="*/ 2783511 w 4433135"/>
                <a:gd name="connsiteY29" fmla="*/ 2590123 h 3249065"/>
                <a:gd name="connsiteX30" fmla="*/ 2846486 w 4433135"/>
                <a:gd name="connsiteY30" fmla="*/ 2479916 h 3249065"/>
                <a:gd name="connsiteX31" fmla="*/ 2980514 w 4433135"/>
                <a:gd name="connsiteY31" fmla="*/ 1369603 h 3249065"/>
                <a:gd name="connsiteX32" fmla="*/ 2991426 w 4433135"/>
                <a:gd name="connsiteY32" fmla="*/ 1279059 h 3249065"/>
                <a:gd name="connsiteX33" fmla="*/ 3040898 w 4433135"/>
                <a:gd name="connsiteY33" fmla="*/ 1381756 h 3249065"/>
                <a:gd name="connsiteX34" fmla="*/ 3308774 w 4433135"/>
                <a:gd name="connsiteY34" fmla="*/ 1740245 h 3249065"/>
                <a:gd name="connsiteX35" fmla="*/ 3336412 w 4433135"/>
                <a:gd name="connsiteY35" fmla="*/ 1765365 h 3249065"/>
                <a:gd name="connsiteX36" fmla="*/ 3296438 w 4433135"/>
                <a:gd name="connsiteY36" fmla="*/ 1973342 h 3249065"/>
                <a:gd name="connsiteX37" fmla="*/ 3203877 w 4433135"/>
                <a:gd name="connsiteY37" fmla="*/ 2456304 h 3249065"/>
                <a:gd name="connsiteX38" fmla="*/ 3258102 w 4433135"/>
                <a:gd name="connsiteY38" fmla="*/ 2583239 h 3249065"/>
                <a:gd name="connsiteX39" fmla="*/ 3573880 w 4433135"/>
                <a:gd name="connsiteY39" fmla="*/ 2583239 h 3249065"/>
                <a:gd name="connsiteX40" fmla="*/ 3848192 w 4433135"/>
                <a:gd name="connsiteY40" fmla="*/ 2196531 h 3249065"/>
                <a:gd name="connsiteX41" fmla="*/ 3860345 w 4433135"/>
                <a:gd name="connsiteY41" fmla="*/ 2138945 h 3249065"/>
                <a:gd name="connsiteX42" fmla="*/ 3868876 w 4433135"/>
                <a:gd name="connsiteY42" fmla="*/ 2097649 h 3249065"/>
                <a:gd name="connsiteX43" fmla="*/ 3946171 w 4433135"/>
                <a:gd name="connsiteY43" fmla="*/ 2125939 h 3249065"/>
                <a:gd name="connsiteX44" fmla="*/ 4408766 w 4433135"/>
                <a:gd name="connsiteY44" fmla="*/ 2195877 h 3249065"/>
                <a:gd name="connsiteX45" fmla="*/ 4433135 w 4433135"/>
                <a:gd name="connsiteY45" fmla="*/ 2194647 h 3249065"/>
                <a:gd name="connsiteX46" fmla="*/ 4229977 w 4433135"/>
                <a:gd name="connsiteY46" fmla="*/ 2999465 h 3249065"/>
                <a:gd name="connsiteX47" fmla="*/ 3976107 w 4433135"/>
                <a:gd name="connsiteY47" fmla="*/ 3247430 h 3249065"/>
                <a:gd name="connsiteX48" fmla="*/ 1337046 w 4433135"/>
                <a:gd name="connsiteY48" fmla="*/ 3247430 h 3249065"/>
                <a:gd name="connsiteX49" fmla="*/ 1035944 w 4433135"/>
                <a:gd name="connsiteY49" fmla="*/ 3023080 h 3249065"/>
                <a:gd name="connsiteX50" fmla="*/ 507540 w 4433135"/>
                <a:gd name="connsiteY50" fmla="*/ 904676 h 3249065"/>
                <a:gd name="connsiteX51" fmla="*/ 501007 w 4433135"/>
                <a:gd name="connsiteY51" fmla="*/ 876408 h 3249065"/>
                <a:gd name="connsiteX52" fmla="*/ 146071 w 4433135"/>
                <a:gd name="connsiteY52" fmla="*/ 876408 h 3249065"/>
                <a:gd name="connsiteX53" fmla="*/ 0 w 4433135"/>
                <a:gd name="connsiteY53" fmla="*/ 730337 h 3249065"/>
                <a:gd name="connsiteX54" fmla="*/ 0 w 4433135"/>
                <a:gd name="connsiteY54" fmla="*/ 146071 h 3249065"/>
                <a:gd name="connsiteX55" fmla="*/ 146071 w 4433135"/>
                <a:gd name="connsiteY55" fmla="*/ 0 h 324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433135" h="3249065">
                  <a:moveTo>
                    <a:pt x="1383752" y="867104"/>
                  </a:moveTo>
                  <a:cubicBezTo>
                    <a:pt x="1340842" y="867128"/>
                    <a:pt x="1298245" y="867404"/>
                    <a:pt x="1258108" y="868142"/>
                  </a:cubicBezTo>
                  <a:cubicBezTo>
                    <a:pt x="1226200" y="868728"/>
                    <a:pt x="1200798" y="897345"/>
                    <a:pt x="1210263" y="944893"/>
                  </a:cubicBezTo>
                  <a:cubicBezTo>
                    <a:pt x="1255501" y="1172141"/>
                    <a:pt x="1399244" y="1917234"/>
                    <a:pt x="1459057" y="2196531"/>
                  </a:cubicBezTo>
                  <a:cubicBezTo>
                    <a:pt x="1517533" y="2469589"/>
                    <a:pt x="1583985" y="2577827"/>
                    <a:pt x="1733368" y="2583239"/>
                  </a:cubicBezTo>
                  <a:cubicBezTo>
                    <a:pt x="1882751" y="2588652"/>
                    <a:pt x="1965151" y="2586683"/>
                    <a:pt x="2049146" y="2583239"/>
                  </a:cubicBezTo>
                  <a:cubicBezTo>
                    <a:pt x="2114849" y="2580546"/>
                    <a:pt x="2126761" y="2578319"/>
                    <a:pt x="2103371" y="2456304"/>
                  </a:cubicBezTo>
                  <a:cubicBezTo>
                    <a:pt x="2054855" y="2203216"/>
                    <a:pt x="1887410" y="1326877"/>
                    <a:pt x="1832248" y="1054116"/>
                  </a:cubicBezTo>
                  <a:cubicBezTo>
                    <a:pt x="1820648" y="996757"/>
                    <a:pt x="1822680" y="866667"/>
                    <a:pt x="1720610" y="868142"/>
                  </a:cubicBezTo>
                  <a:cubicBezTo>
                    <a:pt x="1669576" y="868880"/>
                    <a:pt x="1594087" y="868142"/>
                    <a:pt x="1511289" y="867589"/>
                  </a:cubicBezTo>
                  <a:cubicBezTo>
                    <a:pt x="1469890" y="867313"/>
                    <a:pt x="1426663" y="867082"/>
                    <a:pt x="1383752" y="867104"/>
                  </a:cubicBezTo>
                  <a:close/>
                  <a:moveTo>
                    <a:pt x="146071" y="0"/>
                  </a:moveTo>
                  <a:lnTo>
                    <a:pt x="882914" y="0"/>
                  </a:lnTo>
                  <a:lnTo>
                    <a:pt x="880954" y="74488"/>
                  </a:lnTo>
                  <a:cubicBezTo>
                    <a:pt x="891949" y="230061"/>
                    <a:pt x="977510" y="377571"/>
                    <a:pt x="1122741" y="461420"/>
                  </a:cubicBezTo>
                  <a:cubicBezTo>
                    <a:pt x="1355110" y="595579"/>
                    <a:pt x="1652240" y="515962"/>
                    <a:pt x="1786399" y="283593"/>
                  </a:cubicBezTo>
                  <a:lnTo>
                    <a:pt x="1950131" y="0"/>
                  </a:lnTo>
                  <a:lnTo>
                    <a:pt x="2992123" y="0"/>
                  </a:lnTo>
                  <a:lnTo>
                    <a:pt x="2975391" y="34734"/>
                  </a:lnTo>
                  <a:cubicBezTo>
                    <a:pt x="2896672" y="220847"/>
                    <a:pt x="2853142" y="425466"/>
                    <a:pt x="2853142" y="640253"/>
                  </a:cubicBezTo>
                  <a:cubicBezTo>
                    <a:pt x="2853142" y="693950"/>
                    <a:pt x="2855863" y="747011"/>
                    <a:pt x="2861174" y="799307"/>
                  </a:cubicBezTo>
                  <a:lnTo>
                    <a:pt x="2870542" y="860687"/>
                  </a:lnTo>
                  <a:lnTo>
                    <a:pt x="2849298" y="859746"/>
                  </a:lnTo>
                  <a:cubicBezTo>
                    <a:pt x="2785069" y="857540"/>
                    <a:pt x="2699546" y="856201"/>
                    <a:pt x="2617108" y="855875"/>
                  </a:cubicBezTo>
                  <a:cubicBezTo>
                    <a:pt x="2580470" y="855730"/>
                    <a:pt x="2544440" y="855786"/>
                    <a:pt x="2511161" y="856055"/>
                  </a:cubicBezTo>
                  <a:cubicBezTo>
                    <a:pt x="2466789" y="856415"/>
                    <a:pt x="2427307" y="857152"/>
                    <a:pt x="2397787" y="858300"/>
                  </a:cubicBezTo>
                  <a:cubicBezTo>
                    <a:pt x="2279708" y="862892"/>
                    <a:pt x="2261098" y="953733"/>
                    <a:pt x="2267900" y="1007867"/>
                  </a:cubicBezTo>
                  <a:cubicBezTo>
                    <a:pt x="2330617" y="1506995"/>
                    <a:pt x="2441738" y="2400541"/>
                    <a:pt x="2452890" y="2491724"/>
                  </a:cubicBezTo>
                  <a:cubicBezTo>
                    <a:pt x="2464042" y="2582907"/>
                    <a:pt x="2468634" y="2577660"/>
                    <a:pt x="2523737" y="2594059"/>
                  </a:cubicBezTo>
                  <a:lnTo>
                    <a:pt x="2783511" y="2590123"/>
                  </a:lnTo>
                  <a:cubicBezTo>
                    <a:pt x="2840561" y="2589259"/>
                    <a:pt x="2834023" y="2573068"/>
                    <a:pt x="2846486" y="2479916"/>
                  </a:cubicBezTo>
                  <a:cubicBezTo>
                    <a:pt x="2855055" y="2415875"/>
                    <a:pt x="2930735" y="1783074"/>
                    <a:pt x="2980514" y="1369603"/>
                  </a:cubicBezTo>
                  <a:lnTo>
                    <a:pt x="2991426" y="1279059"/>
                  </a:lnTo>
                  <a:lnTo>
                    <a:pt x="3040898" y="1381756"/>
                  </a:lnTo>
                  <a:cubicBezTo>
                    <a:pt x="3112742" y="1514009"/>
                    <a:pt x="3203207" y="1634678"/>
                    <a:pt x="3308774" y="1740245"/>
                  </a:cubicBezTo>
                  <a:lnTo>
                    <a:pt x="3336412" y="1765365"/>
                  </a:lnTo>
                  <a:lnTo>
                    <a:pt x="3296438" y="1973342"/>
                  </a:lnTo>
                  <a:cubicBezTo>
                    <a:pt x="3256989" y="2178844"/>
                    <a:pt x="3222071" y="2361396"/>
                    <a:pt x="3203877" y="2456304"/>
                  </a:cubicBezTo>
                  <a:cubicBezTo>
                    <a:pt x="3180486" y="2578319"/>
                    <a:pt x="3192398" y="2580546"/>
                    <a:pt x="3258102" y="2583239"/>
                  </a:cubicBezTo>
                  <a:cubicBezTo>
                    <a:pt x="3342096" y="2586683"/>
                    <a:pt x="3424497" y="2588652"/>
                    <a:pt x="3573880" y="2583239"/>
                  </a:cubicBezTo>
                  <a:cubicBezTo>
                    <a:pt x="3723264" y="2577827"/>
                    <a:pt x="3789714" y="2469589"/>
                    <a:pt x="3848192" y="2196531"/>
                  </a:cubicBezTo>
                  <a:cubicBezTo>
                    <a:pt x="3851930" y="2179075"/>
                    <a:pt x="3855996" y="2159800"/>
                    <a:pt x="3860345" y="2138945"/>
                  </a:cubicBezTo>
                  <a:lnTo>
                    <a:pt x="3868876" y="2097649"/>
                  </a:lnTo>
                  <a:lnTo>
                    <a:pt x="3946171" y="2125939"/>
                  </a:lnTo>
                  <a:cubicBezTo>
                    <a:pt x="4092305" y="2171392"/>
                    <a:pt x="4247676" y="2195877"/>
                    <a:pt x="4408766" y="2195877"/>
                  </a:cubicBezTo>
                  <a:lnTo>
                    <a:pt x="4433135" y="2194647"/>
                  </a:lnTo>
                  <a:lnTo>
                    <a:pt x="4229977" y="2999465"/>
                  </a:lnTo>
                  <a:cubicBezTo>
                    <a:pt x="4192585" y="3135255"/>
                    <a:pt x="4084504" y="3248248"/>
                    <a:pt x="3976107" y="3247430"/>
                  </a:cubicBezTo>
                  <a:cubicBezTo>
                    <a:pt x="3103632" y="3240841"/>
                    <a:pt x="1474260" y="3253335"/>
                    <a:pt x="1337046" y="3247430"/>
                  </a:cubicBezTo>
                  <a:cubicBezTo>
                    <a:pt x="1199831" y="3241526"/>
                    <a:pt x="1075123" y="3182143"/>
                    <a:pt x="1035944" y="3023080"/>
                  </a:cubicBezTo>
                  <a:cubicBezTo>
                    <a:pt x="943259" y="2646780"/>
                    <a:pt x="638350" y="1461446"/>
                    <a:pt x="507540" y="904676"/>
                  </a:cubicBezTo>
                  <a:lnTo>
                    <a:pt x="501007" y="876408"/>
                  </a:lnTo>
                  <a:lnTo>
                    <a:pt x="146071" y="876408"/>
                  </a:lnTo>
                  <a:cubicBezTo>
                    <a:pt x="65398" y="876408"/>
                    <a:pt x="0" y="811010"/>
                    <a:pt x="0" y="730337"/>
                  </a:cubicBezTo>
                  <a:lnTo>
                    <a:pt x="0" y="146071"/>
                  </a:lnTo>
                  <a:cubicBezTo>
                    <a:pt x="0" y="65398"/>
                    <a:pt x="65398" y="0"/>
                    <a:pt x="1460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圆角矩形 16"/>
            <p:cNvSpPr/>
            <p:nvPr/>
          </p:nvSpPr>
          <p:spPr>
            <a:xfrm rot="18000000">
              <a:off x="7766843" y="1751765"/>
              <a:ext cx="242776" cy="7500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8" name="任意多边形 52"/>
            <p:cNvSpPr/>
            <p:nvPr/>
          </p:nvSpPr>
          <p:spPr>
            <a:xfrm rot="3600000" flipH="1">
              <a:off x="8013753" y="1698939"/>
              <a:ext cx="120778" cy="75009"/>
            </a:xfrm>
            <a:custGeom>
              <a:avLst/>
              <a:gdLst>
                <a:gd name="connsiteX0" fmla="*/ 1013702 w 1070472"/>
                <a:gd name="connsiteY0" fmla="*/ 146555 h 664814"/>
                <a:gd name="connsiteX1" fmla="*/ 738065 w 1070472"/>
                <a:gd name="connsiteY1" fmla="*/ 0 h 664814"/>
                <a:gd name="connsiteX2" fmla="*/ 0 w 1070472"/>
                <a:gd name="connsiteY2" fmla="*/ 0 h 664814"/>
                <a:gd name="connsiteX3" fmla="*/ 4980 w 1070472"/>
                <a:gd name="connsiteY3" fmla="*/ 17857 h 664814"/>
                <a:gd name="connsiteX4" fmla="*/ 21373 w 1070472"/>
                <a:gd name="connsiteY4" fmla="*/ 616834 h 664814"/>
                <a:gd name="connsiteX5" fmla="*/ 10941 w 1070472"/>
                <a:gd name="connsiteY5" fmla="*/ 664814 h 664814"/>
                <a:gd name="connsiteX6" fmla="*/ 738065 w 1070472"/>
                <a:gd name="connsiteY6" fmla="*/ 664814 h 664814"/>
                <a:gd name="connsiteX7" fmla="*/ 1070472 w 1070472"/>
                <a:gd name="connsiteY7" fmla="*/ 332407 h 664814"/>
                <a:gd name="connsiteX8" fmla="*/ 1013702 w 1070472"/>
                <a:gd name="connsiteY8" fmla="*/ 146555 h 6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0472" h="664814">
                  <a:moveTo>
                    <a:pt x="1013702" y="146555"/>
                  </a:moveTo>
                  <a:cubicBezTo>
                    <a:pt x="953966" y="58134"/>
                    <a:pt x="852804" y="0"/>
                    <a:pt x="738065" y="0"/>
                  </a:cubicBezTo>
                  <a:lnTo>
                    <a:pt x="0" y="0"/>
                  </a:lnTo>
                  <a:lnTo>
                    <a:pt x="4980" y="17857"/>
                  </a:lnTo>
                  <a:cubicBezTo>
                    <a:pt x="49918" y="216899"/>
                    <a:pt x="54365" y="420356"/>
                    <a:pt x="21373" y="616834"/>
                  </a:cubicBezTo>
                  <a:lnTo>
                    <a:pt x="10941" y="664814"/>
                  </a:lnTo>
                  <a:lnTo>
                    <a:pt x="738065" y="664814"/>
                  </a:lnTo>
                  <a:cubicBezTo>
                    <a:pt x="921648" y="664814"/>
                    <a:pt x="1070472" y="515990"/>
                    <a:pt x="1070472" y="332407"/>
                  </a:cubicBezTo>
                  <a:cubicBezTo>
                    <a:pt x="1070472" y="263563"/>
                    <a:pt x="1049544" y="199608"/>
                    <a:pt x="1013702" y="1465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9" name="任意多边形 53"/>
            <p:cNvSpPr/>
            <p:nvPr/>
          </p:nvSpPr>
          <p:spPr>
            <a:xfrm>
              <a:off x="8045859" y="1797011"/>
              <a:ext cx="282251" cy="282251"/>
            </a:xfrm>
            <a:custGeom>
              <a:avLst/>
              <a:gdLst>
                <a:gd name="connsiteX0" fmla="*/ 1250808 w 2501616"/>
                <a:gd name="connsiteY0" fmla="*/ 432015 h 2501616"/>
                <a:gd name="connsiteX1" fmla="*/ 1054370 w 2501616"/>
                <a:gd name="connsiteY1" fmla="*/ 628453 h 2501616"/>
                <a:gd name="connsiteX2" fmla="*/ 1054370 w 2501616"/>
                <a:gd name="connsiteY2" fmla="*/ 1086456 h 2501616"/>
                <a:gd name="connsiteX3" fmla="*/ 628453 w 2501616"/>
                <a:gd name="connsiteY3" fmla="*/ 1086456 h 2501616"/>
                <a:gd name="connsiteX4" fmla="*/ 432015 w 2501616"/>
                <a:gd name="connsiteY4" fmla="*/ 1282894 h 2501616"/>
                <a:gd name="connsiteX5" fmla="*/ 628453 w 2501616"/>
                <a:gd name="connsiteY5" fmla="*/ 1479332 h 2501616"/>
                <a:gd name="connsiteX6" fmla="*/ 1054370 w 2501616"/>
                <a:gd name="connsiteY6" fmla="*/ 1479332 h 2501616"/>
                <a:gd name="connsiteX7" fmla="*/ 1054370 w 2501616"/>
                <a:gd name="connsiteY7" fmla="*/ 1873163 h 2501616"/>
                <a:gd name="connsiteX8" fmla="*/ 1250808 w 2501616"/>
                <a:gd name="connsiteY8" fmla="*/ 2069601 h 2501616"/>
                <a:gd name="connsiteX9" fmla="*/ 1447246 w 2501616"/>
                <a:gd name="connsiteY9" fmla="*/ 1873163 h 2501616"/>
                <a:gd name="connsiteX10" fmla="*/ 1447246 w 2501616"/>
                <a:gd name="connsiteY10" fmla="*/ 1479332 h 2501616"/>
                <a:gd name="connsiteX11" fmla="*/ 1873163 w 2501616"/>
                <a:gd name="connsiteY11" fmla="*/ 1479332 h 2501616"/>
                <a:gd name="connsiteX12" fmla="*/ 2069601 w 2501616"/>
                <a:gd name="connsiteY12" fmla="*/ 1282894 h 2501616"/>
                <a:gd name="connsiteX13" fmla="*/ 1873163 w 2501616"/>
                <a:gd name="connsiteY13" fmla="*/ 1086456 h 2501616"/>
                <a:gd name="connsiteX14" fmla="*/ 1447246 w 2501616"/>
                <a:gd name="connsiteY14" fmla="*/ 1086456 h 2501616"/>
                <a:gd name="connsiteX15" fmla="*/ 1447246 w 2501616"/>
                <a:gd name="connsiteY15" fmla="*/ 628453 h 2501616"/>
                <a:gd name="connsiteX16" fmla="*/ 1250808 w 2501616"/>
                <a:gd name="connsiteY16" fmla="*/ 432015 h 2501616"/>
                <a:gd name="connsiteX17" fmla="*/ 1250808 w 2501616"/>
                <a:gd name="connsiteY17" fmla="*/ 0 h 2501616"/>
                <a:gd name="connsiteX18" fmla="*/ 2501616 w 2501616"/>
                <a:gd name="connsiteY18" fmla="*/ 1250808 h 2501616"/>
                <a:gd name="connsiteX19" fmla="*/ 1250808 w 2501616"/>
                <a:gd name="connsiteY19" fmla="*/ 2501616 h 2501616"/>
                <a:gd name="connsiteX20" fmla="*/ 0 w 2501616"/>
                <a:gd name="connsiteY20" fmla="*/ 1250808 h 2501616"/>
                <a:gd name="connsiteX21" fmla="*/ 1250808 w 2501616"/>
                <a:gd name="connsiteY21" fmla="*/ 0 h 250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01616" h="2501616">
                  <a:moveTo>
                    <a:pt x="1250808" y="432015"/>
                  </a:moveTo>
                  <a:cubicBezTo>
                    <a:pt x="1142318" y="432015"/>
                    <a:pt x="1054370" y="519963"/>
                    <a:pt x="1054370" y="628453"/>
                  </a:cubicBezTo>
                  <a:lnTo>
                    <a:pt x="1054370" y="1086456"/>
                  </a:lnTo>
                  <a:lnTo>
                    <a:pt x="628453" y="1086456"/>
                  </a:lnTo>
                  <a:cubicBezTo>
                    <a:pt x="519963" y="1086456"/>
                    <a:pt x="432015" y="1174404"/>
                    <a:pt x="432015" y="1282894"/>
                  </a:cubicBezTo>
                  <a:cubicBezTo>
                    <a:pt x="432015" y="1391384"/>
                    <a:pt x="519963" y="1479332"/>
                    <a:pt x="628453" y="1479332"/>
                  </a:cubicBezTo>
                  <a:lnTo>
                    <a:pt x="1054370" y="1479332"/>
                  </a:lnTo>
                  <a:lnTo>
                    <a:pt x="1054370" y="1873163"/>
                  </a:lnTo>
                  <a:cubicBezTo>
                    <a:pt x="1054370" y="1981653"/>
                    <a:pt x="1142318" y="2069601"/>
                    <a:pt x="1250808" y="2069601"/>
                  </a:cubicBezTo>
                  <a:cubicBezTo>
                    <a:pt x="1359298" y="2069601"/>
                    <a:pt x="1447246" y="1981653"/>
                    <a:pt x="1447246" y="1873163"/>
                  </a:cubicBezTo>
                  <a:lnTo>
                    <a:pt x="1447246" y="1479332"/>
                  </a:lnTo>
                  <a:lnTo>
                    <a:pt x="1873163" y="1479332"/>
                  </a:lnTo>
                  <a:cubicBezTo>
                    <a:pt x="1981653" y="1479332"/>
                    <a:pt x="2069601" y="1391384"/>
                    <a:pt x="2069601" y="1282894"/>
                  </a:cubicBezTo>
                  <a:cubicBezTo>
                    <a:pt x="2069601" y="1174404"/>
                    <a:pt x="1981653" y="1086456"/>
                    <a:pt x="1873163" y="1086456"/>
                  </a:cubicBezTo>
                  <a:lnTo>
                    <a:pt x="1447246" y="1086456"/>
                  </a:lnTo>
                  <a:lnTo>
                    <a:pt x="1447246" y="628453"/>
                  </a:lnTo>
                  <a:cubicBezTo>
                    <a:pt x="1447246" y="519963"/>
                    <a:pt x="1359298" y="432015"/>
                    <a:pt x="1250808" y="432015"/>
                  </a:cubicBezTo>
                  <a:close/>
                  <a:moveTo>
                    <a:pt x="1250808" y="0"/>
                  </a:moveTo>
                  <a:cubicBezTo>
                    <a:pt x="1941610" y="0"/>
                    <a:pt x="2501616" y="560006"/>
                    <a:pt x="2501616" y="1250808"/>
                  </a:cubicBezTo>
                  <a:cubicBezTo>
                    <a:pt x="2501616" y="1941610"/>
                    <a:pt x="1941610" y="2501616"/>
                    <a:pt x="1250808" y="2501616"/>
                  </a:cubicBezTo>
                  <a:cubicBezTo>
                    <a:pt x="560006" y="2501616"/>
                    <a:pt x="0" y="1941610"/>
                    <a:pt x="0" y="1250808"/>
                  </a:cubicBezTo>
                  <a:cubicBezTo>
                    <a:pt x="0" y="560006"/>
                    <a:pt x="560006" y="0"/>
                    <a:pt x="12508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5" name="任意多边形 56"/>
          <p:cNvSpPr/>
          <p:nvPr/>
        </p:nvSpPr>
        <p:spPr>
          <a:xfrm rot="13721046" flipH="1">
            <a:off x="9841381" y="1853477"/>
            <a:ext cx="1533065" cy="1675203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6449114" y="2602398"/>
            <a:ext cx="625945" cy="752801"/>
            <a:chOff x="4836835" y="1951798"/>
            <a:chExt cx="469459" cy="564601"/>
          </a:xfrm>
          <a:solidFill>
            <a:schemeClr val="bg1">
              <a:lumMod val="65000"/>
            </a:schemeClr>
          </a:solidFill>
        </p:grpSpPr>
        <p:sp>
          <p:nvSpPr>
            <p:cNvPr id="23" name="Freeform 59"/>
            <p:cNvSpPr/>
            <p:nvPr/>
          </p:nvSpPr>
          <p:spPr bwMode="auto">
            <a:xfrm>
              <a:off x="4836835" y="1953881"/>
              <a:ext cx="204173" cy="269453"/>
            </a:xfrm>
            <a:custGeom>
              <a:avLst/>
              <a:gdLst>
                <a:gd name="T0" fmla="*/ 52 w 123"/>
                <a:gd name="T1" fmla="*/ 6 h 163"/>
                <a:gd name="T2" fmla="*/ 71 w 123"/>
                <a:gd name="T3" fmla="*/ 7 h 163"/>
                <a:gd name="T4" fmla="*/ 115 w 123"/>
                <a:gd name="T5" fmla="*/ 59 h 163"/>
                <a:gd name="T6" fmla="*/ 115 w 123"/>
                <a:gd name="T7" fmla="*/ 81 h 163"/>
                <a:gd name="T8" fmla="*/ 84 w 123"/>
                <a:gd name="T9" fmla="*/ 83 h 163"/>
                <a:gd name="T10" fmla="*/ 113 w 123"/>
                <a:gd name="T11" fmla="*/ 137 h 163"/>
                <a:gd name="T12" fmla="*/ 65 w 123"/>
                <a:gd name="T13" fmla="*/ 163 h 163"/>
                <a:gd name="T14" fmla="*/ 36 w 123"/>
                <a:gd name="T15" fmla="*/ 83 h 163"/>
                <a:gd name="T16" fmla="*/ 0 w 123"/>
                <a:gd name="T17" fmla="*/ 70 h 163"/>
                <a:gd name="T18" fmla="*/ 21 w 123"/>
                <a:gd name="T19" fmla="*/ 42 h 163"/>
                <a:gd name="T20" fmla="*/ 52 w 123"/>
                <a:gd name="T21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3">
                  <a:moveTo>
                    <a:pt x="52" y="6"/>
                  </a:moveTo>
                  <a:cubicBezTo>
                    <a:pt x="56" y="0"/>
                    <a:pt x="67" y="1"/>
                    <a:pt x="71" y="7"/>
                  </a:cubicBezTo>
                  <a:cubicBezTo>
                    <a:pt x="85" y="25"/>
                    <a:pt x="100" y="42"/>
                    <a:pt x="115" y="59"/>
                  </a:cubicBezTo>
                  <a:cubicBezTo>
                    <a:pt x="121" y="65"/>
                    <a:pt x="123" y="76"/>
                    <a:pt x="115" y="81"/>
                  </a:cubicBezTo>
                  <a:cubicBezTo>
                    <a:pt x="105" y="83"/>
                    <a:pt x="95" y="82"/>
                    <a:pt x="84" y="83"/>
                  </a:cubicBezTo>
                  <a:cubicBezTo>
                    <a:pt x="81" y="105"/>
                    <a:pt x="95" y="125"/>
                    <a:pt x="113" y="137"/>
                  </a:cubicBezTo>
                  <a:cubicBezTo>
                    <a:pt x="97" y="145"/>
                    <a:pt x="82" y="156"/>
                    <a:pt x="65" y="163"/>
                  </a:cubicBezTo>
                  <a:cubicBezTo>
                    <a:pt x="46" y="141"/>
                    <a:pt x="33" y="113"/>
                    <a:pt x="36" y="83"/>
                  </a:cubicBezTo>
                  <a:cubicBezTo>
                    <a:pt x="24" y="81"/>
                    <a:pt x="1" y="88"/>
                    <a:pt x="0" y="70"/>
                  </a:cubicBezTo>
                  <a:cubicBezTo>
                    <a:pt x="4" y="59"/>
                    <a:pt x="13" y="51"/>
                    <a:pt x="21" y="42"/>
                  </a:cubicBezTo>
                  <a:cubicBezTo>
                    <a:pt x="31" y="31"/>
                    <a:pt x="41" y="18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24" name="Freeform 60"/>
            <p:cNvSpPr/>
            <p:nvPr/>
          </p:nvSpPr>
          <p:spPr bwMode="auto">
            <a:xfrm>
              <a:off x="4900031" y="1951798"/>
              <a:ext cx="406263" cy="564601"/>
            </a:xfrm>
            <a:custGeom>
              <a:avLst/>
              <a:gdLst>
                <a:gd name="T0" fmla="*/ 179 w 245"/>
                <a:gd name="T1" fmla="*/ 4 h 341"/>
                <a:gd name="T2" fmla="*/ 201 w 245"/>
                <a:gd name="T3" fmla="*/ 16 h 341"/>
                <a:gd name="T4" fmla="*/ 241 w 245"/>
                <a:gd name="T5" fmla="*/ 64 h 341"/>
                <a:gd name="T6" fmla="*/ 240 w 245"/>
                <a:gd name="T7" fmla="*/ 81 h 341"/>
                <a:gd name="T8" fmla="*/ 211 w 245"/>
                <a:gd name="T9" fmla="*/ 84 h 341"/>
                <a:gd name="T10" fmla="*/ 172 w 245"/>
                <a:gd name="T11" fmla="*/ 169 h 341"/>
                <a:gd name="T12" fmla="*/ 87 w 245"/>
                <a:gd name="T13" fmla="*/ 221 h 341"/>
                <a:gd name="T14" fmla="*/ 53 w 245"/>
                <a:gd name="T15" fmla="*/ 250 h 341"/>
                <a:gd name="T16" fmla="*/ 46 w 245"/>
                <a:gd name="T17" fmla="*/ 339 h 341"/>
                <a:gd name="T18" fmla="*/ 1 w 245"/>
                <a:gd name="T19" fmla="*/ 340 h 341"/>
                <a:gd name="T20" fmla="*/ 1 w 245"/>
                <a:gd name="T21" fmla="*/ 267 h 341"/>
                <a:gd name="T22" fmla="*/ 12 w 245"/>
                <a:gd name="T23" fmla="*/ 225 h 341"/>
                <a:gd name="T24" fmla="*/ 54 w 245"/>
                <a:gd name="T25" fmla="*/ 184 h 341"/>
                <a:gd name="T26" fmla="*/ 107 w 245"/>
                <a:gd name="T27" fmla="*/ 152 h 341"/>
                <a:gd name="T28" fmla="*/ 154 w 245"/>
                <a:gd name="T29" fmla="*/ 115 h 341"/>
                <a:gd name="T30" fmla="*/ 159 w 245"/>
                <a:gd name="T31" fmla="*/ 84 h 341"/>
                <a:gd name="T32" fmla="*/ 126 w 245"/>
                <a:gd name="T33" fmla="*/ 78 h 341"/>
                <a:gd name="T34" fmla="*/ 138 w 245"/>
                <a:gd name="T35" fmla="*/ 51 h 341"/>
                <a:gd name="T36" fmla="*/ 179 w 245"/>
                <a:gd name="T37" fmla="*/ 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341">
                  <a:moveTo>
                    <a:pt x="179" y="4"/>
                  </a:moveTo>
                  <a:cubicBezTo>
                    <a:pt x="189" y="0"/>
                    <a:pt x="195" y="10"/>
                    <a:pt x="201" y="16"/>
                  </a:cubicBezTo>
                  <a:cubicBezTo>
                    <a:pt x="214" y="32"/>
                    <a:pt x="229" y="47"/>
                    <a:pt x="241" y="64"/>
                  </a:cubicBezTo>
                  <a:cubicBezTo>
                    <a:pt x="245" y="69"/>
                    <a:pt x="244" y="77"/>
                    <a:pt x="240" y="81"/>
                  </a:cubicBezTo>
                  <a:cubicBezTo>
                    <a:pt x="231" y="85"/>
                    <a:pt x="221" y="83"/>
                    <a:pt x="211" y="84"/>
                  </a:cubicBezTo>
                  <a:cubicBezTo>
                    <a:pt x="209" y="115"/>
                    <a:pt x="199" y="149"/>
                    <a:pt x="172" y="169"/>
                  </a:cubicBezTo>
                  <a:cubicBezTo>
                    <a:pt x="145" y="187"/>
                    <a:pt x="115" y="203"/>
                    <a:pt x="87" y="221"/>
                  </a:cubicBezTo>
                  <a:cubicBezTo>
                    <a:pt x="75" y="229"/>
                    <a:pt x="59" y="235"/>
                    <a:pt x="53" y="250"/>
                  </a:cubicBezTo>
                  <a:cubicBezTo>
                    <a:pt x="42" y="278"/>
                    <a:pt x="50" y="310"/>
                    <a:pt x="46" y="339"/>
                  </a:cubicBezTo>
                  <a:cubicBezTo>
                    <a:pt x="31" y="341"/>
                    <a:pt x="16" y="341"/>
                    <a:pt x="1" y="340"/>
                  </a:cubicBezTo>
                  <a:cubicBezTo>
                    <a:pt x="0" y="316"/>
                    <a:pt x="1" y="291"/>
                    <a:pt x="1" y="267"/>
                  </a:cubicBezTo>
                  <a:cubicBezTo>
                    <a:pt x="1" y="252"/>
                    <a:pt x="3" y="237"/>
                    <a:pt x="12" y="225"/>
                  </a:cubicBezTo>
                  <a:cubicBezTo>
                    <a:pt x="25" y="210"/>
                    <a:pt x="41" y="198"/>
                    <a:pt x="54" y="184"/>
                  </a:cubicBezTo>
                  <a:cubicBezTo>
                    <a:pt x="71" y="171"/>
                    <a:pt x="90" y="164"/>
                    <a:pt x="107" y="152"/>
                  </a:cubicBezTo>
                  <a:cubicBezTo>
                    <a:pt x="123" y="140"/>
                    <a:pt x="144" y="133"/>
                    <a:pt x="154" y="115"/>
                  </a:cubicBezTo>
                  <a:cubicBezTo>
                    <a:pt x="159" y="105"/>
                    <a:pt x="163" y="94"/>
                    <a:pt x="159" y="84"/>
                  </a:cubicBezTo>
                  <a:cubicBezTo>
                    <a:pt x="148" y="82"/>
                    <a:pt x="135" y="86"/>
                    <a:pt x="126" y="78"/>
                  </a:cubicBezTo>
                  <a:cubicBezTo>
                    <a:pt x="122" y="67"/>
                    <a:pt x="132" y="59"/>
                    <a:pt x="138" y="51"/>
                  </a:cubicBezTo>
                  <a:cubicBezTo>
                    <a:pt x="152" y="36"/>
                    <a:pt x="164" y="18"/>
                    <a:pt x="17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25" name="Freeform 61"/>
            <p:cNvSpPr/>
            <p:nvPr/>
          </p:nvSpPr>
          <p:spPr bwMode="auto">
            <a:xfrm>
              <a:off x="5123649" y="2283058"/>
              <a:ext cx="119448" cy="233341"/>
            </a:xfrm>
            <a:custGeom>
              <a:avLst/>
              <a:gdLst>
                <a:gd name="T0" fmla="*/ 0 w 72"/>
                <a:gd name="T1" fmla="*/ 25 h 141"/>
                <a:gd name="T2" fmla="*/ 42 w 72"/>
                <a:gd name="T3" fmla="*/ 0 h 141"/>
                <a:gd name="T4" fmla="*/ 71 w 72"/>
                <a:gd name="T5" fmla="*/ 63 h 141"/>
                <a:gd name="T6" fmla="*/ 71 w 72"/>
                <a:gd name="T7" fmla="*/ 139 h 141"/>
                <a:gd name="T8" fmla="*/ 23 w 72"/>
                <a:gd name="T9" fmla="*/ 140 h 141"/>
                <a:gd name="T10" fmla="*/ 22 w 72"/>
                <a:gd name="T11" fmla="*/ 63 h 141"/>
                <a:gd name="T12" fmla="*/ 0 w 72"/>
                <a:gd name="T13" fmla="*/ 29 h 141"/>
                <a:gd name="T14" fmla="*/ 0 w 72"/>
                <a:gd name="T15" fmla="*/ 2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41">
                  <a:moveTo>
                    <a:pt x="0" y="25"/>
                  </a:moveTo>
                  <a:cubicBezTo>
                    <a:pt x="14" y="16"/>
                    <a:pt x="28" y="8"/>
                    <a:pt x="42" y="0"/>
                  </a:cubicBezTo>
                  <a:cubicBezTo>
                    <a:pt x="57" y="18"/>
                    <a:pt x="71" y="39"/>
                    <a:pt x="71" y="63"/>
                  </a:cubicBezTo>
                  <a:cubicBezTo>
                    <a:pt x="71" y="88"/>
                    <a:pt x="72" y="114"/>
                    <a:pt x="71" y="139"/>
                  </a:cubicBezTo>
                  <a:cubicBezTo>
                    <a:pt x="55" y="141"/>
                    <a:pt x="39" y="141"/>
                    <a:pt x="23" y="140"/>
                  </a:cubicBezTo>
                  <a:cubicBezTo>
                    <a:pt x="22" y="114"/>
                    <a:pt x="24" y="88"/>
                    <a:pt x="22" y="63"/>
                  </a:cubicBezTo>
                  <a:cubicBezTo>
                    <a:pt x="21" y="49"/>
                    <a:pt x="10" y="39"/>
                    <a:pt x="0" y="29"/>
                  </a:cubicBezTo>
                  <a:cubicBezTo>
                    <a:pt x="0" y="28"/>
                    <a:pt x="0" y="2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/>
            </a:p>
          </p:txBody>
        </p:sp>
      </p:grpSp>
      <p:sp>
        <p:nvSpPr>
          <p:cNvPr id="22" name="任意多边形 58"/>
          <p:cNvSpPr/>
          <p:nvPr/>
        </p:nvSpPr>
        <p:spPr>
          <a:xfrm rot="8278261">
            <a:off x="6039258" y="2239427"/>
            <a:ext cx="1533065" cy="1675203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任意多边形 66"/>
          <p:cNvSpPr/>
          <p:nvPr/>
        </p:nvSpPr>
        <p:spPr>
          <a:xfrm rot="10800000">
            <a:off x="8068315" y="1338109"/>
            <a:ext cx="1450781" cy="1585289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31777" y="2009315"/>
            <a:ext cx="1709400" cy="77970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4300" dirty="0">
                <a:solidFill>
                  <a:schemeClr val="bg1"/>
                </a:solidFill>
                <a:latin typeface="HelveticaNeueLT Pro 67 MdCn" panose="020B0606030502030204" pitchFamily="34" charset="0"/>
              </a:rPr>
              <a:t>9,300</a:t>
            </a:r>
            <a:endParaRPr lang="zh-CN" altLang="en-US" sz="4300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27982" y="2189915"/>
            <a:ext cx="16478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2700" dirty="0">
                <a:solidFill>
                  <a:schemeClr val="bg1"/>
                </a:solidFill>
                <a:latin typeface="HelveticaNeueLT Pro 67 MdCn" panose="020B0606030502030204" pitchFamily="34" charset="0"/>
              </a:rPr>
              <a:t>Million</a:t>
            </a:r>
            <a:endParaRPr lang="zh-CN" altLang="en-US" sz="2700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0"/>
            <a:ext cx="3422072" cy="858205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83"/>
          <p:cNvSpPr txBox="1"/>
          <p:nvPr/>
        </p:nvSpPr>
        <p:spPr>
          <a:xfrm>
            <a:off x="1389644" y="16749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造字工房典黑（非商用）超细体" pitchFamily="50" charset="-122"/>
                <a:ea typeface="造字工房典黑（非商用）超细体" pitchFamily="50" charset="-122"/>
              </a:rPr>
              <a:t>困难</a:t>
            </a:r>
            <a:endParaRPr lang="zh-CN" altLang="en-US" sz="2800" b="1" dirty="0">
              <a:solidFill>
                <a:schemeClr val="bg1"/>
              </a:solidFill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822" y="2255325"/>
            <a:ext cx="4446272" cy="109260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342900" lvl="0" indent="-342900">
              <a:buFont typeface="Arial" panose="020B0604020202090204" pitchFamily="34" charset="0"/>
              <a:buChar char="•"/>
            </a:pPr>
            <a:r>
              <a:rPr lang="zh-CN" altLang="en-US" sz="2100" b="1" dirty="0" smtClean="0"/>
              <a:t>推广范围较小，多为项目成员个人信用背书，难以进行全国内推广使用</a:t>
            </a:r>
            <a:endParaRPr lang="zh-CN" altLang="en-US" sz="2100" b="1" dirty="0"/>
          </a:p>
        </p:txBody>
      </p:sp>
      <p:sp>
        <p:nvSpPr>
          <p:cNvPr id="46" name="矩形 45"/>
          <p:cNvSpPr/>
          <p:nvPr/>
        </p:nvSpPr>
        <p:spPr>
          <a:xfrm>
            <a:off x="643924" y="3949027"/>
            <a:ext cx="4815984" cy="109260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100" b="1" dirty="0"/>
              <a:t>时效性要求较高，疫情结束后如何转化为可日常使用平台仍需要进一步讨论</a:t>
            </a:r>
            <a:endParaRPr lang="zh-CN" altLang="en-US" sz="21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315" y="1314411"/>
            <a:ext cx="1463547" cy="145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>
            <a:off x="3921773" y="1117600"/>
            <a:ext cx="4311649" cy="43116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186018" y="2545439"/>
            <a:ext cx="578315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800" spc="60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Thanks</a:t>
            </a:r>
            <a:endParaRPr lang="zh-CN" altLang="en-US" sz="8800" spc="600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2828925" y="6007735"/>
            <a:ext cx="71640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致敬并祝福“逆行者”，你们都是爱之大者！</a:t>
            </a:r>
            <a:endParaRPr lang="zh-CN" altLang="en-US" sz="2400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xit" presetSubtype="32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9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34740" y="-400050"/>
            <a:ext cx="18187670" cy="729043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067300" y="1360488"/>
            <a:ext cx="208756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latin typeface="造字工房悦黑体验版纤细体" pitchFamily="50" charset="-122"/>
                <a:ea typeface="造字工房悦黑体验版纤细体" pitchFamily="50" charset="-122"/>
              </a:rPr>
              <a:t>?</a:t>
            </a:r>
            <a:endParaRPr lang="zh-CN" altLang="en-US" sz="239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638550" y="4648835"/>
            <a:ext cx="51923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“它”值得吗？</a:t>
            </a:r>
            <a:endParaRPr lang="zh-CN" altLang="en-US" b="1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 rot="2700000">
            <a:off x="950266" y="2786287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700000">
            <a:off x="3788716" y="2786286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700000">
            <a:off x="6627166" y="2786286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1739900" y="956945"/>
            <a:ext cx="87102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uFillTx/>
                <a:latin typeface="造字工房悦黑体验版纤细体" charset="0"/>
                <a:ea typeface="造字工房悦黑体验版纤细体" pitchFamily="50" charset="-122"/>
              </a:rPr>
              <a:t>疫情期间每日信息上报存在诸多问题</a:t>
            </a:r>
            <a:endParaRPr lang="zh-CN" altLang="en-US" sz="3200" dirty="0" smtClean="0">
              <a:solidFill>
                <a:schemeClr val="bg1"/>
              </a:solidFill>
              <a:uFillTx/>
              <a:latin typeface="造字工房悦黑体验版纤细体" charset="0"/>
              <a:ea typeface="造字工房悦黑体验版纤细体" pitchFamily="5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8490" y="3394075"/>
            <a:ext cx="2263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如何便捷上报</a:t>
            </a:r>
            <a:endParaRPr lang="zh-CN" altLang="en-US" sz="2400" dirty="0" smtClean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92830" y="3394075"/>
            <a:ext cx="2063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如何保证信息安全</a:t>
            </a:r>
            <a:endParaRPr lang="zh-CN" altLang="en-US" sz="2400" dirty="0" smtClean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6510" y="3394075"/>
            <a:ext cx="2122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如何减轻管理者的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工作量</a:t>
            </a:r>
            <a:endParaRPr lang="zh-CN" altLang="en-US" sz="2400" dirty="0" smtClean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85040" y="5579550"/>
            <a:ext cx="2072820" cy="941388"/>
            <a:chOff x="9085040" y="5579550"/>
            <a:chExt cx="2072820" cy="941388"/>
          </a:xfrm>
        </p:grpSpPr>
        <p:sp>
          <p:nvSpPr>
            <p:cNvPr id="22" name="矩形 21"/>
            <p:cNvSpPr/>
            <p:nvPr/>
          </p:nvSpPr>
          <p:spPr>
            <a:xfrm>
              <a:off x="9121552" y="5732744"/>
              <a:ext cx="549275" cy="630238"/>
            </a:xfrm>
            <a:prstGeom prst="rect">
              <a:avLst/>
            </a:prstGeom>
            <a:solidFill>
              <a:srgbClr val="7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矩形 42"/>
            <p:cNvSpPr>
              <a:spLocks noChangeArrowheads="1"/>
            </p:cNvSpPr>
            <p:nvPr/>
          </p:nvSpPr>
          <p:spPr bwMode="auto">
            <a:xfrm>
              <a:off x="9505727" y="5994146"/>
              <a:ext cx="165213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zh-CN" altLang="en-US" sz="1200" dirty="0" smtClean="0">
                  <a:solidFill>
                    <a:schemeClr val="bg1"/>
                  </a:solidFill>
                  <a:latin typeface="造字工房尚雅（非商用）常规体" pitchFamily="50" charset="-122"/>
                  <a:ea typeface="造字工房尚雅（非商用）常规体" pitchFamily="50" charset="-122"/>
                  <a:cs typeface="Times New Roman" panose="02020503050405090304" pitchFamily="18" charset="0"/>
                </a:rPr>
                <a:t>新冠肺炎战役</a:t>
              </a:r>
              <a:endParaRPr lang="zh-CN" altLang="en-US" sz="1200" dirty="0" smtClean="0">
                <a:solidFill>
                  <a:schemeClr val="bg1"/>
                </a:solidFill>
                <a:latin typeface="造字工房尚雅（非商用）常规体" pitchFamily="50" charset="-122"/>
                <a:ea typeface="造字工房尚雅（非商用）常规体" pitchFamily="50" charset="-122"/>
                <a:cs typeface="Times New Roman" panose="02020503050405090304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9689878" y="5732744"/>
              <a:ext cx="0" cy="6159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49"/>
            <p:cNvSpPr txBox="1">
              <a:spLocks noChangeArrowheads="1"/>
            </p:cNvSpPr>
            <p:nvPr/>
          </p:nvSpPr>
          <p:spPr bwMode="auto">
            <a:xfrm>
              <a:off x="9085040" y="5579550"/>
              <a:ext cx="612775" cy="94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zh-CN" altLang="en-US" sz="4800" dirty="0">
                  <a:solidFill>
                    <a:schemeClr val="bg1"/>
                  </a:solidFill>
                  <a:latin typeface="造字工房朗宋（非商用）常规体" pitchFamily="50" charset="-122"/>
                  <a:ea typeface="造字工房朗宋（非商用）常规体" pitchFamily="50" charset="-122"/>
                  <a:cs typeface="Times New Roman" panose="02020503050405090304" pitchFamily="18" charset="0"/>
                </a:rPr>
                <a:t>源</a:t>
              </a:r>
              <a:endParaRPr lang="zh-CN" altLang="en-US" sz="4800" dirty="0">
                <a:solidFill>
                  <a:schemeClr val="bg1"/>
                </a:solidFill>
                <a:latin typeface="造字工房朗宋（非商用）常规体" pitchFamily="50" charset="-122"/>
                <a:ea typeface="造字工房朗宋（非商用）常规体" pitchFamily="50" charset="-122"/>
                <a:cs typeface="Times New Roman" panose="02020503050405090304" pitchFamily="18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 rot="2700000">
            <a:off x="9468966" y="2790769"/>
            <a:ext cx="1800225" cy="180022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0"/>
          <p:cNvSpPr txBox="1"/>
          <p:nvPr/>
        </p:nvSpPr>
        <p:spPr>
          <a:xfrm>
            <a:off x="9308310" y="3398558"/>
            <a:ext cx="212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如何减少冗余信息</a:t>
            </a:r>
            <a:endParaRPr lang="zh-CN" altLang="en-US" sz="2400" dirty="0" smtClean="0">
              <a:solidFill>
                <a:schemeClr val="bg1">
                  <a:lumMod val="95000"/>
                </a:schemeClr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34740" y="-400050"/>
            <a:ext cx="18187670" cy="729043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067300" y="1360488"/>
            <a:ext cx="208756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latin typeface="造字工房悦黑体验版纤细体" pitchFamily="50" charset="-122"/>
                <a:ea typeface="造字工房悦黑体验版纤细体" pitchFamily="50" charset="-122"/>
              </a:rPr>
              <a:t>?</a:t>
            </a:r>
            <a:endParaRPr lang="zh-CN" altLang="en-US" sz="239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638550" y="4648835"/>
            <a:ext cx="51923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“它”</a:t>
            </a:r>
            <a:r>
              <a:rPr lang="zh-CN" altLang="en-US" b="1" dirty="0">
                <a:latin typeface="造字工房典黑（非商用）超细体" pitchFamily="50" charset="-122"/>
                <a:ea typeface="造字工房典黑（非商用）超细体" pitchFamily="50" charset="-122"/>
              </a:rPr>
              <a:t>可行</a:t>
            </a:r>
            <a:r>
              <a:rPr lang="zh-CN" altLang="en-US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吗？</a:t>
            </a:r>
            <a:endParaRPr lang="zh-CN" altLang="en-US" b="1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6798628" y="1639227"/>
            <a:ext cx="4589462" cy="501932"/>
            <a:chOff x="6611938" y="4325934"/>
            <a:chExt cx="4589462" cy="501932"/>
          </a:xfrm>
        </p:grpSpPr>
        <p:cxnSp>
          <p:nvCxnSpPr>
            <p:cNvPr id="27" name="直接连接符 26"/>
            <p:cNvCxnSpPr/>
            <p:nvPr/>
          </p:nvCxnSpPr>
          <p:spPr bwMode="auto">
            <a:xfrm>
              <a:off x="6611938" y="4586284"/>
              <a:ext cx="77788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02"/>
            <p:cNvSpPr txBox="1">
              <a:spLocks noChangeArrowheads="1"/>
            </p:cNvSpPr>
            <p:nvPr/>
          </p:nvSpPr>
          <p:spPr bwMode="auto">
            <a:xfrm>
              <a:off x="6756896" y="4325934"/>
              <a:ext cx="4444504" cy="50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latin typeface="+mj-lt"/>
                  <a:ea typeface="黑体" panose="02010609060101010101" pitchFamily="49" charset="-122"/>
                </a:rPr>
                <a:t>微信小程序为用户上报信息入口 </a:t>
              </a:r>
              <a:endParaRPr lang="zh-CN" altLang="en-US" sz="2000" b="1" dirty="0" smtClean="0">
                <a:solidFill>
                  <a:srgbClr val="FF0000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6722136" y="4478334"/>
              <a:ext cx="0" cy="212725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6798628" y="3154337"/>
            <a:ext cx="4589462" cy="501932"/>
            <a:chOff x="6611938" y="4325934"/>
            <a:chExt cx="4589462" cy="501932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611938" y="4586284"/>
              <a:ext cx="77788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02"/>
            <p:cNvSpPr txBox="1">
              <a:spLocks noChangeArrowheads="1"/>
            </p:cNvSpPr>
            <p:nvPr/>
          </p:nvSpPr>
          <p:spPr bwMode="auto">
            <a:xfrm>
              <a:off x="6756896" y="4325934"/>
              <a:ext cx="4444504" cy="50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+mj-lt"/>
                  <a:ea typeface="黑体" panose="02010609060101010101" pitchFamily="49" charset="-122"/>
                </a:rPr>
                <a:t>前后端分离，数据存储在服务器上</a:t>
              </a:r>
              <a:endParaRPr lang="en-US" altLang="zh-CN" sz="2000" b="1" dirty="0"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6722136" y="4478334"/>
              <a:ext cx="0" cy="212725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98628" y="4669447"/>
            <a:ext cx="4740910" cy="501932"/>
            <a:chOff x="6611938" y="4325934"/>
            <a:chExt cx="4740910" cy="501932"/>
          </a:xfrm>
        </p:grpSpPr>
        <p:cxnSp>
          <p:nvCxnSpPr>
            <p:cNvPr id="32" name="直接连接符 31"/>
            <p:cNvCxnSpPr/>
            <p:nvPr/>
          </p:nvCxnSpPr>
          <p:spPr bwMode="auto">
            <a:xfrm>
              <a:off x="6611938" y="4586284"/>
              <a:ext cx="77788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202"/>
            <p:cNvSpPr txBox="1">
              <a:spLocks noChangeArrowheads="1"/>
            </p:cNvSpPr>
            <p:nvPr/>
          </p:nvSpPr>
          <p:spPr bwMode="auto">
            <a:xfrm>
              <a:off x="6756718" y="4325934"/>
              <a:ext cx="4596130" cy="50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+mj-lt"/>
                  <a:ea typeface="黑体" panose="02010609060101010101" pitchFamily="49" charset="-122"/>
                </a:rPr>
                <a:t>后台管理程序，分类统计，及时提醒</a:t>
              </a:r>
              <a:endParaRPr lang="zh-CN" altLang="en-US" sz="2000" b="1" dirty="0"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6722136" y="4478334"/>
              <a:ext cx="0" cy="212725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6798628" y="2423671"/>
            <a:ext cx="4589462" cy="501932"/>
            <a:chOff x="6611938" y="4325934"/>
            <a:chExt cx="4589462" cy="501932"/>
          </a:xfrm>
        </p:grpSpPr>
        <p:cxnSp>
          <p:nvCxnSpPr>
            <p:cNvPr id="36" name="直接连接符 35"/>
            <p:cNvCxnSpPr/>
            <p:nvPr/>
          </p:nvCxnSpPr>
          <p:spPr bwMode="auto">
            <a:xfrm>
              <a:off x="6611938" y="4586284"/>
              <a:ext cx="77788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202"/>
            <p:cNvSpPr txBox="1">
              <a:spLocks noChangeArrowheads="1"/>
            </p:cNvSpPr>
            <p:nvPr/>
          </p:nvSpPr>
          <p:spPr bwMode="auto">
            <a:xfrm>
              <a:off x="6756896" y="4325934"/>
              <a:ext cx="4444504" cy="50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+mj-lt"/>
                  <a:ea typeface="黑体" panose="02010609060101010101" pitchFamily="49" charset="-122"/>
                </a:rPr>
                <a:t>机构个性化定制模板</a:t>
              </a:r>
              <a:endParaRPr lang="en-US" altLang="zh-CN" sz="2000" b="1" dirty="0"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6722136" y="4478334"/>
              <a:ext cx="0" cy="212725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6798628" y="3938781"/>
            <a:ext cx="4589462" cy="501932"/>
            <a:chOff x="6611938" y="4325934"/>
            <a:chExt cx="4589462" cy="501932"/>
          </a:xfrm>
        </p:grpSpPr>
        <p:cxnSp>
          <p:nvCxnSpPr>
            <p:cNvPr id="40" name="直接连接符 39"/>
            <p:cNvCxnSpPr/>
            <p:nvPr/>
          </p:nvCxnSpPr>
          <p:spPr bwMode="auto">
            <a:xfrm>
              <a:off x="6611938" y="4586284"/>
              <a:ext cx="77788" cy="0"/>
            </a:xfrm>
            <a:prstGeom prst="line">
              <a:avLst/>
            </a:prstGeom>
            <a:ln w="2159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202"/>
            <p:cNvSpPr txBox="1">
              <a:spLocks noChangeArrowheads="1"/>
            </p:cNvSpPr>
            <p:nvPr/>
          </p:nvSpPr>
          <p:spPr bwMode="auto">
            <a:xfrm>
              <a:off x="6756896" y="4325934"/>
              <a:ext cx="4444504" cy="50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latin typeface="+mj-lt"/>
                  <a:ea typeface="黑体" panose="02010609060101010101" pitchFamily="49" charset="-122"/>
                </a:rPr>
                <a:t>部署（</a:t>
              </a:r>
              <a:r>
                <a:rPr lang="en-US" altLang="zh-CN" sz="2000" b="1" dirty="0">
                  <a:latin typeface="+mj-lt"/>
                  <a:ea typeface="黑体" panose="02010609060101010101" pitchFamily="49" charset="-122"/>
                </a:rPr>
                <a:t>docker</a:t>
              </a:r>
              <a:r>
                <a:rPr lang="zh-CN" altLang="en-US" sz="2000" b="1" dirty="0">
                  <a:latin typeface="+mj-lt"/>
                  <a:ea typeface="黑体" panose="02010609060101010101" pitchFamily="49" charset="-122"/>
                </a:rPr>
                <a:t>部署、宝塔部署）</a:t>
              </a:r>
              <a:r>
                <a:rPr lang="en-US" altLang="zh-CN" sz="2000" b="1" dirty="0">
                  <a:latin typeface="+mj-lt"/>
                  <a:ea typeface="黑体" panose="02010609060101010101" pitchFamily="49" charset="-122"/>
                </a:rPr>
                <a:t> </a:t>
              </a:r>
              <a:endParaRPr lang="en-US" altLang="zh-CN" sz="2000" b="1" dirty="0">
                <a:latin typeface="+mj-lt"/>
                <a:ea typeface="黑体" panose="02010609060101010101" pitchFamily="49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6722136" y="4478334"/>
              <a:ext cx="0" cy="212725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0" y="0"/>
            <a:ext cx="3422072" cy="858205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83"/>
          <p:cNvSpPr txBox="1"/>
          <p:nvPr/>
        </p:nvSpPr>
        <p:spPr>
          <a:xfrm>
            <a:off x="848631" y="16749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造字工房典黑（非商用）超细体" pitchFamily="50" charset="-122"/>
                <a:ea typeface="造字工房典黑（非商用）超细体" pitchFamily="50" charset="-122"/>
              </a:rPr>
              <a:t>技术可行性</a:t>
            </a:r>
            <a:endParaRPr lang="zh-CN" altLang="en-US" sz="2800" b="1" dirty="0">
              <a:solidFill>
                <a:schemeClr val="bg1"/>
              </a:solidFill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  <p:sp>
        <p:nvSpPr>
          <p:cNvPr id="46" name="文本框 86"/>
          <p:cNvSpPr txBox="1"/>
          <p:nvPr/>
        </p:nvSpPr>
        <p:spPr>
          <a:xfrm>
            <a:off x="300816" y="44381"/>
            <a:ext cx="497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prstClr val="white"/>
                </a:solidFill>
                <a:cs typeface="微软雅黑"/>
              </a:rPr>
              <a:t>1</a:t>
            </a:r>
            <a:endParaRPr lang="zh-CN" altLang="en-US" sz="4400" dirty="0">
              <a:solidFill>
                <a:prstClr val="white"/>
              </a:solidFill>
              <a:cs typeface="微软雅黑"/>
            </a:endParaRPr>
          </a:p>
        </p:txBody>
      </p:sp>
      <p:grpSp>
        <p:nvGrpSpPr>
          <p:cNvPr id="47" name="组合 193"/>
          <p:cNvGrpSpPr/>
          <p:nvPr/>
        </p:nvGrpSpPr>
        <p:grpSpPr bwMode="auto">
          <a:xfrm>
            <a:off x="549504" y="1924696"/>
            <a:ext cx="4714936" cy="3395345"/>
            <a:chOff x="4506912" y="419100"/>
            <a:chExt cx="3453607" cy="2965615"/>
          </a:xfrm>
        </p:grpSpPr>
        <p:sp>
          <p:nvSpPr>
            <p:cNvPr id="48" name="等腰三角形 47"/>
            <p:cNvSpPr/>
            <p:nvPr/>
          </p:nvSpPr>
          <p:spPr>
            <a:xfrm rot="10800000">
              <a:off x="4520033" y="419100"/>
              <a:ext cx="3440486" cy="2965615"/>
            </a:xfrm>
            <a:prstGeom prst="triangle">
              <a:avLst/>
            </a:prstGeom>
            <a:solidFill>
              <a:srgbClr val="00000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9" name="直接连接符 48"/>
            <p:cNvCxnSpPr>
              <a:stCxn id="48" idx="4"/>
            </p:cNvCxnSpPr>
            <p:nvPr/>
          </p:nvCxnSpPr>
          <p:spPr>
            <a:xfrm>
              <a:off x="4520033" y="419100"/>
              <a:ext cx="1720680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8" idx="2"/>
            </p:cNvCxnSpPr>
            <p:nvPr/>
          </p:nvCxnSpPr>
          <p:spPr>
            <a:xfrm flipH="1">
              <a:off x="6240714" y="419100"/>
              <a:ext cx="1719805" cy="8765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endCxn id="48" idx="0"/>
            </p:cNvCxnSpPr>
            <p:nvPr/>
          </p:nvCxnSpPr>
          <p:spPr>
            <a:xfrm flipH="1">
              <a:off x="6240714" y="1295662"/>
              <a:ext cx="0" cy="2089053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8" idx="2"/>
            </p:cNvCxnSpPr>
            <p:nvPr/>
          </p:nvCxnSpPr>
          <p:spPr>
            <a:xfrm flipH="1">
              <a:off x="6240714" y="419100"/>
              <a:ext cx="1719805" cy="11923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8" idx="2"/>
            </p:cNvCxnSpPr>
            <p:nvPr/>
          </p:nvCxnSpPr>
          <p:spPr>
            <a:xfrm flipH="1">
              <a:off x="6240714" y="419100"/>
              <a:ext cx="1719805" cy="148280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8" idx="2"/>
            </p:cNvCxnSpPr>
            <p:nvPr/>
          </p:nvCxnSpPr>
          <p:spPr>
            <a:xfrm flipH="1">
              <a:off x="6240714" y="419100"/>
              <a:ext cx="1719805" cy="179861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8" idx="2"/>
            </p:cNvCxnSpPr>
            <p:nvPr/>
          </p:nvCxnSpPr>
          <p:spPr>
            <a:xfrm flipH="1">
              <a:off x="6240714" y="419100"/>
              <a:ext cx="1719805" cy="211529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48" idx="2"/>
            </p:cNvCxnSpPr>
            <p:nvPr/>
          </p:nvCxnSpPr>
          <p:spPr>
            <a:xfrm flipH="1">
              <a:off x="6240714" y="419100"/>
              <a:ext cx="1719805" cy="250546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 flipV="1">
              <a:off x="4506912" y="419100"/>
              <a:ext cx="1719805" cy="87656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4516534" y="419100"/>
              <a:ext cx="1985737" cy="711222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 flipV="1">
              <a:off x="4516534" y="419100"/>
              <a:ext cx="2316401" cy="58437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 flipV="1">
              <a:off x="4516534" y="419100"/>
              <a:ext cx="2595454" cy="419035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 flipV="1">
              <a:off x="4516534" y="419100"/>
              <a:ext cx="2925244" cy="2668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 flipV="1">
              <a:off x="4516534" y="419100"/>
              <a:ext cx="3179803" cy="13997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48" idx="0"/>
            </p:cNvCxnSpPr>
            <p:nvPr/>
          </p:nvCxnSpPr>
          <p:spPr>
            <a:xfrm flipH="1" flipV="1">
              <a:off x="5986154" y="1160066"/>
              <a:ext cx="254559" cy="222464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8" idx="0"/>
            </p:cNvCxnSpPr>
            <p:nvPr/>
          </p:nvCxnSpPr>
          <p:spPr>
            <a:xfrm flipH="1" flipV="1">
              <a:off x="5732470" y="1060337"/>
              <a:ext cx="508244" cy="2324378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48" idx="0"/>
            </p:cNvCxnSpPr>
            <p:nvPr/>
          </p:nvCxnSpPr>
          <p:spPr>
            <a:xfrm flipH="1" flipV="1">
              <a:off x="5464789" y="905496"/>
              <a:ext cx="775925" cy="247921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48" idx="0"/>
            </p:cNvCxnSpPr>
            <p:nvPr/>
          </p:nvCxnSpPr>
          <p:spPr>
            <a:xfrm flipH="1" flipV="1">
              <a:off x="5129751" y="750654"/>
              <a:ext cx="1110963" cy="2634061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48" idx="0"/>
            </p:cNvCxnSpPr>
            <p:nvPr/>
          </p:nvCxnSpPr>
          <p:spPr>
            <a:xfrm flipH="1" flipV="1">
              <a:off x="4782465" y="566943"/>
              <a:ext cx="1458248" cy="281777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192"/>
            <p:cNvSpPr txBox="1">
              <a:spLocks noChangeArrowheads="1"/>
            </p:cNvSpPr>
            <p:nvPr/>
          </p:nvSpPr>
          <p:spPr bwMode="auto">
            <a:xfrm>
              <a:off x="6032501" y="1086012"/>
              <a:ext cx="45640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00">
                  <a:solidFill>
                    <a:schemeClr val="bg1"/>
                  </a:solidFill>
                  <a:latin typeface="站酷高端黑" pitchFamily="2" charset="-122"/>
                  <a:ea typeface="站酷高端黑" pitchFamily="2" charset="-122"/>
                </a:rPr>
                <a:t>2015</a:t>
              </a:r>
              <a:endParaRPr lang="zh-CN" altLang="en-US" sz="700">
                <a:solidFill>
                  <a:schemeClr val="bg1"/>
                </a:solidFill>
                <a:latin typeface="站酷高端黑" pitchFamily="2" charset="-122"/>
                <a:ea typeface="站酷高端黑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4515" y="1360099"/>
            <a:ext cx="307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小程序端功能</a:t>
            </a:r>
            <a:endParaRPr lang="zh-CN" altLang="en-US" sz="3200" spc="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87463" y="2543175"/>
            <a:ext cx="4171315" cy="53848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87463" y="3535045"/>
            <a:ext cx="4171315" cy="53848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295070" y="5462270"/>
            <a:ext cx="4171315" cy="53848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5093" y="2698750"/>
            <a:ext cx="145605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每日上报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1275" y="3637915"/>
            <a:ext cx="15836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个人健康码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80005" y="5528945"/>
            <a:ext cx="14014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人员管理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95070" y="2543175"/>
            <a:ext cx="4171315" cy="53848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295070" y="3535045"/>
            <a:ext cx="4171315" cy="53848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95070" y="4527550"/>
            <a:ext cx="4171315" cy="53848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38730" y="2663825"/>
            <a:ext cx="148399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上报统计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80005" y="3618865"/>
            <a:ext cx="14014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数据下载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0005" y="4573905"/>
            <a:ext cx="14014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预警信息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24088" y="1360099"/>
            <a:ext cx="21132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悦黑（非商用）纤细体" pitchFamily="50" charset="-122"/>
                <a:ea typeface="造字工房悦黑（非商用）纤细体" pitchFamily="50" charset="-122"/>
              </a:rPr>
              <a:t>后台功能</a:t>
            </a:r>
            <a:endParaRPr lang="zh-CN" altLang="en-US" sz="3200" spc="600" dirty="0">
              <a:solidFill>
                <a:schemeClr val="tx1">
                  <a:lumMod val="85000"/>
                  <a:lumOff val="15000"/>
                </a:schemeClr>
              </a:solidFill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34740" y="-400050"/>
            <a:ext cx="18187670" cy="729043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0" y="0"/>
            <a:ext cx="3422072" cy="858205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3"/>
          <p:cNvSpPr txBox="1"/>
          <p:nvPr/>
        </p:nvSpPr>
        <p:spPr>
          <a:xfrm>
            <a:off x="307618" y="16749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造字工房典黑（非商用）超细体" pitchFamily="50" charset="-122"/>
                <a:ea typeface="造字工房典黑（非商用）超细体" pitchFamily="50" charset="-122"/>
              </a:rPr>
              <a:t>现有技术成果展示</a:t>
            </a:r>
            <a:endParaRPr lang="zh-CN" altLang="en-US" sz="2800" b="1" dirty="0">
              <a:solidFill>
                <a:schemeClr val="bg1"/>
              </a:solidFill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5" y="1362075"/>
            <a:ext cx="227647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285" y="1362075"/>
            <a:ext cx="238125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72" y="1390650"/>
            <a:ext cx="41910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-753545" y="5880446"/>
            <a:ext cx="51923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填报入口</a:t>
            </a:r>
            <a:endParaRPr lang="zh-CN" altLang="en-US" sz="2000" b="1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2836676" y="5880446"/>
            <a:ext cx="51923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填报情况统计</a:t>
            </a:r>
            <a:endParaRPr lang="zh-CN" altLang="en-US" sz="2000" b="1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6938889" y="5880446"/>
            <a:ext cx="51923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后台情况统计</a:t>
            </a:r>
            <a:endParaRPr lang="zh-CN" altLang="en-US" sz="2000" b="1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3"/>
          <p:cNvSpPr>
            <a:spLocks noChangeAspect="1"/>
          </p:cNvSpPr>
          <p:nvPr/>
        </p:nvSpPr>
        <p:spPr bwMode="auto">
          <a:xfrm>
            <a:off x="6493983" y="1846709"/>
            <a:ext cx="429632" cy="416928"/>
          </a:xfrm>
          <a:custGeom>
            <a:avLst/>
            <a:gdLst>
              <a:gd name="T0" fmla="*/ 244 w 312"/>
              <a:gd name="T1" fmla="*/ 0 h 303"/>
              <a:gd name="T2" fmla="*/ 209 w 312"/>
              <a:gd name="T3" fmla="*/ 12 h 303"/>
              <a:gd name="T4" fmla="*/ 181 w 312"/>
              <a:gd name="T5" fmla="*/ 49 h 303"/>
              <a:gd name="T6" fmla="*/ 198 w 312"/>
              <a:gd name="T7" fmla="*/ 112 h 303"/>
              <a:gd name="T8" fmla="*/ 195 w 312"/>
              <a:gd name="T9" fmla="*/ 112 h 303"/>
              <a:gd name="T10" fmla="*/ 177 w 312"/>
              <a:gd name="T11" fmla="*/ 92 h 303"/>
              <a:gd name="T12" fmla="*/ 92 w 312"/>
              <a:gd name="T13" fmla="*/ 177 h 303"/>
              <a:gd name="T14" fmla="*/ 71 w 312"/>
              <a:gd name="T15" fmla="*/ 174 h 303"/>
              <a:gd name="T16" fmla="*/ 29 w 312"/>
              <a:gd name="T17" fmla="*/ 192 h 303"/>
              <a:gd name="T18" fmla="*/ 7 w 312"/>
              <a:gd name="T19" fmla="*/ 255 h 303"/>
              <a:gd name="T20" fmla="*/ 14 w 312"/>
              <a:gd name="T21" fmla="*/ 266 h 303"/>
              <a:gd name="T22" fmla="*/ 14 w 312"/>
              <a:gd name="T23" fmla="*/ 266 h 303"/>
              <a:gd name="T24" fmla="*/ 53 w 312"/>
              <a:gd name="T25" fmla="*/ 228 h 303"/>
              <a:gd name="T26" fmla="*/ 80 w 312"/>
              <a:gd name="T27" fmla="*/ 255 h 303"/>
              <a:gd name="T28" fmla="*/ 40 w 312"/>
              <a:gd name="T29" fmla="*/ 296 h 303"/>
              <a:gd name="T30" fmla="*/ 70 w 312"/>
              <a:gd name="T31" fmla="*/ 303 h 303"/>
              <a:gd name="T32" fmla="*/ 100 w 312"/>
              <a:gd name="T33" fmla="*/ 295 h 303"/>
              <a:gd name="T34" fmla="*/ 134 w 312"/>
              <a:gd name="T35" fmla="*/ 244 h 303"/>
              <a:gd name="T36" fmla="*/ 116 w 312"/>
              <a:gd name="T37" fmla="*/ 191 h 303"/>
              <a:gd name="T38" fmla="*/ 118 w 312"/>
              <a:gd name="T39" fmla="*/ 190 h 303"/>
              <a:gd name="T40" fmla="*/ 138 w 312"/>
              <a:gd name="T41" fmla="*/ 209 h 303"/>
              <a:gd name="T42" fmla="*/ 222 w 312"/>
              <a:gd name="T43" fmla="*/ 126 h 303"/>
              <a:gd name="T44" fmla="*/ 245 w 312"/>
              <a:gd name="T45" fmla="*/ 129 h 303"/>
              <a:gd name="T46" fmla="*/ 256 w 312"/>
              <a:gd name="T47" fmla="*/ 127 h 303"/>
              <a:gd name="T48" fmla="*/ 298 w 312"/>
              <a:gd name="T49" fmla="*/ 97 h 303"/>
              <a:gd name="T50" fmla="*/ 302 w 312"/>
              <a:gd name="T51" fmla="*/ 34 h 303"/>
              <a:gd name="T52" fmla="*/ 260 w 312"/>
              <a:gd name="T53" fmla="*/ 75 h 303"/>
              <a:gd name="T54" fmla="*/ 234 w 312"/>
              <a:gd name="T55" fmla="*/ 48 h 303"/>
              <a:gd name="T56" fmla="*/ 274 w 312"/>
              <a:gd name="T57" fmla="*/ 7 h 303"/>
              <a:gd name="T58" fmla="*/ 244 w 312"/>
              <a:gd name="T5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2" h="303">
                <a:moveTo>
                  <a:pt x="244" y="0"/>
                </a:moveTo>
                <a:cubicBezTo>
                  <a:pt x="231" y="0"/>
                  <a:pt x="219" y="4"/>
                  <a:pt x="209" y="12"/>
                </a:cubicBezTo>
                <a:cubicBezTo>
                  <a:pt x="197" y="22"/>
                  <a:pt x="185" y="34"/>
                  <a:pt x="181" y="49"/>
                </a:cubicBezTo>
                <a:cubicBezTo>
                  <a:pt x="175" y="72"/>
                  <a:pt x="184" y="94"/>
                  <a:pt x="198" y="112"/>
                </a:cubicBezTo>
                <a:cubicBezTo>
                  <a:pt x="197" y="112"/>
                  <a:pt x="196" y="112"/>
                  <a:pt x="195" y="112"/>
                </a:cubicBezTo>
                <a:cubicBezTo>
                  <a:pt x="185" y="112"/>
                  <a:pt x="181" y="101"/>
                  <a:pt x="177" y="92"/>
                </a:cubicBezTo>
                <a:cubicBezTo>
                  <a:pt x="148" y="120"/>
                  <a:pt x="121" y="150"/>
                  <a:pt x="92" y="177"/>
                </a:cubicBezTo>
                <a:cubicBezTo>
                  <a:pt x="85" y="175"/>
                  <a:pt x="78" y="174"/>
                  <a:pt x="71" y="174"/>
                </a:cubicBezTo>
                <a:cubicBezTo>
                  <a:pt x="55" y="174"/>
                  <a:pt x="39" y="180"/>
                  <a:pt x="29" y="192"/>
                </a:cubicBezTo>
                <a:cubicBezTo>
                  <a:pt x="11" y="207"/>
                  <a:pt x="0" y="232"/>
                  <a:pt x="7" y="255"/>
                </a:cubicBezTo>
                <a:cubicBezTo>
                  <a:pt x="9" y="258"/>
                  <a:pt x="9" y="266"/>
                  <a:pt x="14" y="266"/>
                </a:cubicBezTo>
                <a:cubicBezTo>
                  <a:pt x="14" y="266"/>
                  <a:pt x="14" y="266"/>
                  <a:pt x="14" y="266"/>
                </a:cubicBezTo>
                <a:cubicBezTo>
                  <a:pt x="28" y="254"/>
                  <a:pt x="40" y="240"/>
                  <a:pt x="53" y="228"/>
                </a:cubicBezTo>
                <a:cubicBezTo>
                  <a:pt x="62" y="236"/>
                  <a:pt x="71" y="246"/>
                  <a:pt x="80" y="255"/>
                </a:cubicBezTo>
                <a:cubicBezTo>
                  <a:pt x="67" y="269"/>
                  <a:pt x="53" y="282"/>
                  <a:pt x="40" y="296"/>
                </a:cubicBezTo>
                <a:cubicBezTo>
                  <a:pt x="49" y="300"/>
                  <a:pt x="60" y="303"/>
                  <a:pt x="70" y="303"/>
                </a:cubicBezTo>
                <a:cubicBezTo>
                  <a:pt x="81" y="303"/>
                  <a:pt x="91" y="300"/>
                  <a:pt x="100" y="295"/>
                </a:cubicBezTo>
                <a:cubicBezTo>
                  <a:pt x="117" y="282"/>
                  <a:pt x="133" y="265"/>
                  <a:pt x="134" y="244"/>
                </a:cubicBezTo>
                <a:cubicBezTo>
                  <a:pt x="137" y="224"/>
                  <a:pt x="127" y="206"/>
                  <a:pt x="116" y="191"/>
                </a:cubicBezTo>
                <a:cubicBezTo>
                  <a:pt x="117" y="190"/>
                  <a:pt x="117" y="190"/>
                  <a:pt x="118" y="190"/>
                </a:cubicBezTo>
                <a:cubicBezTo>
                  <a:pt x="128" y="190"/>
                  <a:pt x="133" y="202"/>
                  <a:pt x="138" y="209"/>
                </a:cubicBezTo>
                <a:cubicBezTo>
                  <a:pt x="166" y="182"/>
                  <a:pt x="194" y="153"/>
                  <a:pt x="222" y="126"/>
                </a:cubicBezTo>
                <a:cubicBezTo>
                  <a:pt x="230" y="127"/>
                  <a:pt x="237" y="129"/>
                  <a:pt x="245" y="129"/>
                </a:cubicBezTo>
                <a:cubicBezTo>
                  <a:pt x="249" y="129"/>
                  <a:pt x="252" y="128"/>
                  <a:pt x="256" y="127"/>
                </a:cubicBezTo>
                <a:cubicBezTo>
                  <a:pt x="274" y="125"/>
                  <a:pt x="286" y="110"/>
                  <a:pt x="298" y="97"/>
                </a:cubicBezTo>
                <a:cubicBezTo>
                  <a:pt x="312" y="79"/>
                  <a:pt x="311" y="54"/>
                  <a:pt x="302" y="34"/>
                </a:cubicBezTo>
                <a:cubicBezTo>
                  <a:pt x="287" y="47"/>
                  <a:pt x="274" y="62"/>
                  <a:pt x="260" y="75"/>
                </a:cubicBezTo>
                <a:cubicBezTo>
                  <a:pt x="251" y="66"/>
                  <a:pt x="242" y="57"/>
                  <a:pt x="234" y="48"/>
                </a:cubicBezTo>
                <a:cubicBezTo>
                  <a:pt x="247" y="34"/>
                  <a:pt x="261" y="20"/>
                  <a:pt x="274" y="7"/>
                </a:cubicBezTo>
                <a:cubicBezTo>
                  <a:pt x="265" y="2"/>
                  <a:pt x="255" y="0"/>
                  <a:pt x="244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zh-CN" altLang="en-US" sz="1400"/>
          </a:p>
        </p:txBody>
      </p:sp>
      <p:sp>
        <p:nvSpPr>
          <p:cNvPr id="10" name="任意多边形 58"/>
          <p:cNvSpPr/>
          <p:nvPr/>
        </p:nvSpPr>
        <p:spPr>
          <a:xfrm rot="5400000">
            <a:off x="6312063" y="1593317"/>
            <a:ext cx="845339" cy="923715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392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360455" y="1679793"/>
            <a:ext cx="3596560" cy="6401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HelveticaNeueLT Pro 67 MdCnO" panose="020B0606030502030204" pitchFamily="34" charset="0"/>
                <a:sym typeface="News Gothic MT" charset="0"/>
              </a:rPr>
              <a:t>项目开源</a:t>
            </a:r>
            <a:endParaRPr lang="zh-CN" altLang="en-US" sz="2800" b="1" dirty="0">
              <a:latin typeface="HelveticaNeueLT Pro 67 MdCnO" panose="020B0606030502030204" pitchFamily="34" charset="0"/>
              <a:sym typeface="News Gothic MT" charset="0"/>
            </a:endParaRPr>
          </a:p>
        </p:txBody>
      </p:sp>
      <p:grpSp>
        <p:nvGrpSpPr>
          <p:cNvPr id="12" name="组合 52"/>
          <p:cNvGrpSpPr>
            <a:grpSpLocks noChangeAspect="1"/>
          </p:cNvGrpSpPr>
          <p:nvPr/>
        </p:nvGrpSpPr>
        <p:grpSpPr>
          <a:xfrm>
            <a:off x="6480420" y="2906658"/>
            <a:ext cx="469469" cy="415097"/>
            <a:chOff x="3676115" y="1160462"/>
            <a:chExt cx="5659574" cy="5004107"/>
          </a:xfrm>
          <a:solidFill>
            <a:schemeClr val="bg1">
              <a:lumMod val="50000"/>
            </a:schemeClr>
          </a:solidFill>
        </p:grpSpPr>
        <p:sp>
          <p:nvSpPr>
            <p:cNvPr id="14" name="任意多边形 53"/>
            <p:cNvSpPr/>
            <p:nvPr/>
          </p:nvSpPr>
          <p:spPr>
            <a:xfrm>
              <a:off x="3676115" y="2915504"/>
              <a:ext cx="4433135" cy="3249065"/>
            </a:xfrm>
            <a:custGeom>
              <a:avLst/>
              <a:gdLst>
                <a:gd name="connsiteX0" fmla="*/ 1383752 w 4433135"/>
                <a:gd name="connsiteY0" fmla="*/ 867104 h 3249065"/>
                <a:gd name="connsiteX1" fmla="*/ 1258108 w 4433135"/>
                <a:gd name="connsiteY1" fmla="*/ 868142 h 3249065"/>
                <a:gd name="connsiteX2" fmla="*/ 1210263 w 4433135"/>
                <a:gd name="connsiteY2" fmla="*/ 944893 h 3249065"/>
                <a:gd name="connsiteX3" fmla="*/ 1459057 w 4433135"/>
                <a:gd name="connsiteY3" fmla="*/ 2196531 h 3249065"/>
                <a:gd name="connsiteX4" fmla="*/ 1733368 w 4433135"/>
                <a:gd name="connsiteY4" fmla="*/ 2583239 h 3249065"/>
                <a:gd name="connsiteX5" fmla="*/ 2049146 w 4433135"/>
                <a:gd name="connsiteY5" fmla="*/ 2583239 h 3249065"/>
                <a:gd name="connsiteX6" fmla="*/ 2103371 w 4433135"/>
                <a:gd name="connsiteY6" fmla="*/ 2456304 h 3249065"/>
                <a:gd name="connsiteX7" fmla="*/ 1832248 w 4433135"/>
                <a:gd name="connsiteY7" fmla="*/ 1054116 h 3249065"/>
                <a:gd name="connsiteX8" fmla="*/ 1720610 w 4433135"/>
                <a:gd name="connsiteY8" fmla="*/ 868142 h 3249065"/>
                <a:gd name="connsiteX9" fmla="*/ 1511289 w 4433135"/>
                <a:gd name="connsiteY9" fmla="*/ 867589 h 3249065"/>
                <a:gd name="connsiteX10" fmla="*/ 1383752 w 4433135"/>
                <a:gd name="connsiteY10" fmla="*/ 867104 h 3249065"/>
                <a:gd name="connsiteX11" fmla="*/ 146071 w 4433135"/>
                <a:gd name="connsiteY11" fmla="*/ 0 h 3249065"/>
                <a:gd name="connsiteX12" fmla="*/ 882914 w 4433135"/>
                <a:gd name="connsiteY12" fmla="*/ 0 h 3249065"/>
                <a:gd name="connsiteX13" fmla="*/ 880954 w 4433135"/>
                <a:gd name="connsiteY13" fmla="*/ 74488 h 3249065"/>
                <a:gd name="connsiteX14" fmla="*/ 1122741 w 4433135"/>
                <a:gd name="connsiteY14" fmla="*/ 461420 h 3249065"/>
                <a:gd name="connsiteX15" fmla="*/ 1786399 w 4433135"/>
                <a:gd name="connsiteY15" fmla="*/ 283593 h 3249065"/>
                <a:gd name="connsiteX16" fmla="*/ 1950131 w 4433135"/>
                <a:gd name="connsiteY16" fmla="*/ 0 h 3249065"/>
                <a:gd name="connsiteX17" fmla="*/ 2992123 w 4433135"/>
                <a:gd name="connsiteY17" fmla="*/ 0 h 3249065"/>
                <a:gd name="connsiteX18" fmla="*/ 2975391 w 4433135"/>
                <a:gd name="connsiteY18" fmla="*/ 34734 h 3249065"/>
                <a:gd name="connsiteX19" fmla="*/ 2853142 w 4433135"/>
                <a:gd name="connsiteY19" fmla="*/ 640253 h 3249065"/>
                <a:gd name="connsiteX20" fmla="*/ 2861174 w 4433135"/>
                <a:gd name="connsiteY20" fmla="*/ 799307 h 3249065"/>
                <a:gd name="connsiteX21" fmla="*/ 2870542 w 4433135"/>
                <a:gd name="connsiteY21" fmla="*/ 860687 h 3249065"/>
                <a:gd name="connsiteX22" fmla="*/ 2849298 w 4433135"/>
                <a:gd name="connsiteY22" fmla="*/ 859746 h 3249065"/>
                <a:gd name="connsiteX23" fmla="*/ 2617108 w 4433135"/>
                <a:gd name="connsiteY23" fmla="*/ 855875 h 3249065"/>
                <a:gd name="connsiteX24" fmla="*/ 2511161 w 4433135"/>
                <a:gd name="connsiteY24" fmla="*/ 856055 h 3249065"/>
                <a:gd name="connsiteX25" fmla="*/ 2397787 w 4433135"/>
                <a:gd name="connsiteY25" fmla="*/ 858300 h 3249065"/>
                <a:gd name="connsiteX26" fmla="*/ 2267900 w 4433135"/>
                <a:gd name="connsiteY26" fmla="*/ 1007867 h 3249065"/>
                <a:gd name="connsiteX27" fmla="*/ 2452890 w 4433135"/>
                <a:gd name="connsiteY27" fmla="*/ 2491724 h 3249065"/>
                <a:gd name="connsiteX28" fmla="*/ 2523737 w 4433135"/>
                <a:gd name="connsiteY28" fmla="*/ 2594059 h 3249065"/>
                <a:gd name="connsiteX29" fmla="*/ 2783511 w 4433135"/>
                <a:gd name="connsiteY29" fmla="*/ 2590123 h 3249065"/>
                <a:gd name="connsiteX30" fmla="*/ 2846486 w 4433135"/>
                <a:gd name="connsiteY30" fmla="*/ 2479916 h 3249065"/>
                <a:gd name="connsiteX31" fmla="*/ 2980514 w 4433135"/>
                <a:gd name="connsiteY31" fmla="*/ 1369603 h 3249065"/>
                <a:gd name="connsiteX32" fmla="*/ 2991426 w 4433135"/>
                <a:gd name="connsiteY32" fmla="*/ 1279059 h 3249065"/>
                <a:gd name="connsiteX33" fmla="*/ 3040898 w 4433135"/>
                <a:gd name="connsiteY33" fmla="*/ 1381756 h 3249065"/>
                <a:gd name="connsiteX34" fmla="*/ 3308774 w 4433135"/>
                <a:gd name="connsiteY34" fmla="*/ 1740245 h 3249065"/>
                <a:gd name="connsiteX35" fmla="*/ 3336412 w 4433135"/>
                <a:gd name="connsiteY35" fmla="*/ 1765365 h 3249065"/>
                <a:gd name="connsiteX36" fmla="*/ 3296438 w 4433135"/>
                <a:gd name="connsiteY36" fmla="*/ 1973342 h 3249065"/>
                <a:gd name="connsiteX37" fmla="*/ 3203877 w 4433135"/>
                <a:gd name="connsiteY37" fmla="*/ 2456304 h 3249065"/>
                <a:gd name="connsiteX38" fmla="*/ 3258102 w 4433135"/>
                <a:gd name="connsiteY38" fmla="*/ 2583239 h 3249065"/>
                <a:gd name="connsiteX39" fmla="*/ 3573880 w 4433135"/>
                <a:gd name="connsiteY39" fmla="*/ 2583239 h 3249065"/>
                <a:gd name="connsiteX40" fmla="*/ 3848192 w 4433135"/>
                <a:gd name="connsiteY40" fmla="*/ 2196531 h 3249065"/>
                <a:gd name="connsiteX41" fmla="*/ 3860345 w 4433135"/>
                <a:gd name="connsiteY41" fmla="*/ 2138945 h 3249065"/>
                <a:gd name="connsiteX42" fmla="*/ 3868876 w 4433135"/>
                <a:gd name="connsiteY42" fmla="*/ 2097649 h 3249065"/>
                <a:gd name="connsiteX43" fmla="*/ 3946171 w 4433135"/>
                <a:gd name="connsiteY43" fmla="*/ 2125939 h 3249065"/>
                <a:gd name="connsiteX44" fmla="*/ 4408766 w 4433135"/>
                <a:gd name="connsiteY44" fmla="*/ 2195877 h 3249065"/>
                <a:gd name="connsiteX45" fmla="*/ 4433135 w 4433135"/>
                <a:gd name="connsiteY45" fmla="*/ 2194647 h 3249065"/>
                <a:gd name="connsiteX46" fmla="*/ 4229977 w 4433135"/>
                <a:gd name="connsiteY46" fmla="*/ 2999465 h 3249065"/>
                <a:gd name="connsiteX47" fmla="*/ 3976107 w 4433135"/>
                <a:gd name="connsiteY47" fmla="*/ 3247430 h 3249065"/>
                <a:gd name="connsiteX48" fmla="*/ 1337046 w 4433135"/>
                <a:gd name="connsiteY48" fmla="*/ 3247430 h 3249065"/>
                <a:gd name="connsiteX49" fmla="*/ 1035944 w 4433135"/>
                <a:gd name="connsiteY49" fmla="*/ 3023080 h 3249065"/>
                <a:gd name="connsiteX50" fmla="*/ 507540 w 4433135"/>
                <a:gd name="connsiteY50" fmla="*/ 904676 h 3249065"/>
                <a:gd name="connsiteX51" fmla="*/ 501007 w 4433135"/>
                <a:gd name="connsiteY51" fmla="*/ 876408 h 3249065"/>
                <a:gd name="connsiteX52" fmla="*/ 146071 w 4433135"/>
                <a:gd name="connsiteY52" fmla="*/ 876408 h 3249065"/>
                <a:gd name="connsiteX53" fmla="*/ 0 w 4433135"/>
                <a:gd name="connsiteY53" fmla="*/ 730337 h 3249065"/>
                <a:gd name="connsiteX54" fmla="*/ 0 w 4433135"/>
                <a:gd name="connsiteY54" fmla="*/ 146071 h 3249065"/>
                <a:gd name="connsiteX55" fmla="*/ 146071 w 4433135"/>
                <a:gd name="connsiteY55" fmla="*/ 0 h 324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433135" h="3249065">
                  <a:moveTo>
                    <a:pt x="1383752" y="867104"/>
                  </a:moveTo>
                  <a:cubicBezTo>
                    <a:pt x="1340842" y="867128"/>
                    <a:pt x="1298245" y="867404"/>
                    <a:pt x="1258108" y="868142"/>
                  </a:cubicBezTo>
                  <a:cubicBezTo>
                    <a:pt x="1226200" y="868728"/>
                    <a:pt x="1200798" y="897345"/>
                    <a:pt x="1210263" y="944893"/>
                  </a:cubicBezTo>
                  <a:cubicBezTo>
                    <a:pt x="1255501" y="1172141"/>
                    <a:pt x="1399244" y="1917234"/>
                    <a:pt x="1459057" y="2196531"/>
                  </a:cubicBezTo>
                  <a:cubicBezTo>
                    <a:pt x="1517533" y="2469589"/>
                    <a:pt x="1583985" y="2577827"/>
                    <a:pt x="1733368" y="2583239"/>
                  </a:cubicBezTo>
                  <a:cubicBezTo>
                    <a:pt x="1882751" y="2588652"/>
                    <a:pt x="1965151" y="2586683"/>
                    <a:pt x="2049146" y="2583239"/>
                  </a:cubicBezTo>
                  <a:cubicBezTo>
                    <a:pt x="2114849" y="2580546"/>
                    <a:pt x="2126761" y="2578319"/>
                    <a:pt x="2103371" y="2456304"/>
                  </a:cubicBezTo>
                  <a:cubicBezTo>
                    <a:pt x="2054855" y="2203216"/>
                    <a:pt x="1887410" y="1326877"/>
                    <a:pt x="1832248" y="1054116"/>
                  </a:cubicBezTo>
                  <a:cubicBezTo>
                    <a:pt x="1820648" y="996757"/>
                    <a:pt x="1822680" y="866667"/>
                    <a:pt x="1720610" y="868142"/>
                  </a:cubicBezTo>
                  <a:cubicBezTo>
                    <a:pt x="1669576" y="868880"/>
                    <a:pt x="1594087" y="868142"/>
                    <a:pt x="1511289" y="867589"/>
                  </a:cubicBezTo>
                  <a:cubicBezTo>
                    <a:pt x="1469890" y="867313"/>
                    <a:pt x="1426663" y="867082"/>
                    <a:pt x="1383752" y="867104"/>
                  </a:cubicBezTo>
                  <a:close/>
                  <a:moveTo>
                    <a:pt x="146071" y="0"/>
                  </a:moveTo>
                  <a:lnTo>
                    <a:pt x="882914" y="0"/>
                  </a:lnTo>
                  <a:lnTo>
                    <a:pt x="880954" y="74488"/>
                  </a:lnTo>
                  <a:cubicBezTo>
                    <a:pt x="891949" y="230061"/>
                    <a:pt x="977510" y="377571"/>
                    <a:pt x="1122741" y="461420"/>
                  </a:cubicBezTo>
                  <a:cubicBezTo>
                    <a:pt x="1355110" y="595579"/>
                    <a:pt x="1652240" y="515962"/>
                    <a:pt x="1786399" y="283593"/>
                  </a:cubicBezTo>
                  <a:lnTo>
                    <a:pt x="1950131" y="0"/>
                  </a:lnTo>
                  <a:lnTo>
                    <a:pt x="2992123" y="0"/>
                  </a:lnTo>
                  <a:lnTo>
                    <a:pt x="2975391" y="34734"/>
                  </a:lnTo>
                  <a:cubicBezTo>
                    <a:pt x="2896672" y="220847"/>
                    <a:pt x="2853142" y="425466"/>
                    <a:pt x="2853142" y="640253"/>
                  </a:cubicBezTo>
                  <a:cubicBezTo>
                    <a:pt x="2853142" y="693950"/>
                    <a:pt x="2855863" y="747011"/>
                    <a:pt x="2861174" y="799307"/>
                  </a:cubicBezTo>
                  <a:lnTo>
                    <a:pt x="2870542" y="860687"/>
                  </a:lnTo>
                  <a:lnTo>
                    <a:pt x="2849298" y="859746"/>
                  </a:lnTo>
                  <a:cubicBezTo>
                    <a:pt x="2785069" y="857540"/>
                    <a:pt x="2699546" y="856201"/>
                    <a:pt x="2617108" y="855875"/>
                  </a:cubicBezTo>
                  <a:cubicBezTo>
                    <a:pt x="2580470" y="855730"/>
                    <a:pt x="2544440" y="855786"/>
                    <a:pt x="2511161" y="856055"/>
                  </a:cubicBezTo>
                  <a:cubicBezTo>
                    <a:pt x="2466789" y="856415"/>
                    <a:pt x="2427307" y="857152"/>
                    <a:pt x="2397787" y="858300"/>
                  </a:cubicBezTo>
                  <a:cubicBezTo>
                    <a:pt x="2279708" y="862892"/>
                    <a:pt x="2261098" y="953733"/>
                    <a:pt x="2267900" y="1007867"/>
                  </a:cubicBezTo>
                  <a:cubicBezTo>
                    <a:pt x="2330617" y="1506995"/>
                    <a:pt x="2441738" y="2400541"/>
                    <a:pt x="2452890" y="2491724"/>
                  </a:cubicBezTo>
                  <a:cubicBezTo>
                    <a:pt x="2464042" y="2582907"/>
                    <a:pt x="2468634" y="2577660"/>
                    <a:pt x="2523737" y="2594059"/>
                  </a:cubicBezTo>
                  <a:lnTo>
                    <a:pt x="2783511" y="2590123"/>
                  </a:lnTo>
                  <a:cubicBezTo>
                    <a:pt x="2840561" y="2589259"/>
                    <a:pt x="2834023" y="2573068"/>
                    <a:pt x="2846486" y="2479916"/>
                  </a:cubicBezTo>
                  <a:cubicBezTo>
                    <a:pt x="2855055" y="2415875"/>
                    <a:pt x="2930735" y="1783074"/>
                    <a:pt x="2980514" y="1369603"/>
                  </a:cubicBezTo>
                  <a:lnTo>
                    <a:pt x="2991426" y="1279059"/>
                  </a:lnTo>
                  <a:lnTo>
                    <a:pt x="3040898" y="1381756"/>
                  </a:lnTo>
                  <a:cubicBezTo>
                    <a:pt x="3112742" y="1514009"/>
                    <a:pt x="3203207" y="1634678"/>
                    <a:pt x="3308774" y="1740245"/>
                  </a:cubicBezTo>
                  <a:lnTo>
                    <a:pt x="3336412" y="1765365"/>
                  </a:lnTo>
                  <a:lnTo>
                    <a:pt x="3296438" y="1973342"/>
                  </a:lnTo>
                  <a:cubicBezTo>
                    <a:pt x="3256989" y="2178844"/>
                    <a:pt x="3222071" y="2361396"/>
                    <a:pt x="3203877" y="2456304"/>
                  </a:cubicBezTo>
                  <a:cubicBezTo>
                    <a:pt x="3180486" y="2578319"/>
                    <a:pt x="3192398" y="2580546"/>
                    <a:pt x="3258102" y="2583239"/>
                  </a:cubicBezTo>
                  <a:cubicBezTo>
                    <a:pt x="3342096" y="2586683"/>
                    <a:pt x="3424497" y="2588652"/>
                    <a:pt x="3573880" y="2583239"/>
                  </a:cubicBezTo>
                  <a:cubicBezTo>
                    <a:pt x="3723264" y="2577827"/>
                    <a:pt x="3789714" y="2469589"/>
                    <a:pt x="3848192" y="2196531"/>
                  </a:cubicBezTo>
                  <a:cubicBezTo>
                    <a:pt x="3851930" y="2179075"/>
                    <a:pt x="3855996" y="2159800"/>
                    <a:pt x="3860345" y="2138945"/>
                  </a:cubicBezTo>
                  <a:lnTo>
                    <a:pt x="3868876" y="2097649"/>
                  </a:lnTo>
                  <a:lnTo>
                    <a:pt x="3946171" y="2125939"/>
                  </a:lnTo>
                  <a:cubicBezTo>
                    <a:pt x="4092305" y="2171392"/>
                    <a:pt x="4247676" y="2195877"/>
                    <a:pt x="4408766" y="2195877"/>
                  </a:cubicBezTo>
                  <a:lnTo>
                    <a:pt x="4433135" y="2194647"/>
                  </a:lnTo>
                  <a:lnTo>
                    <a:pt x="4229977" y="2999465"/>
                  </a:lnTo>
                  <a:cubicBezTo>
                    <a:pt x="4192585" y="3135255"/>
                    <a:pt x="4084504" y="3248248"/>
                    <a:pt x="3976107" y="3247430"/>
                  </a:cubicBezTo>
                  <a:cubicBezTo>
                    <a:pt x="3103632" y="3240841"/>
                    <a:pt x="1474260" y="3253335"/>
                    <a:pt x="1337046" y="3247430"/>
                  </a:cubicBezTo>
                  <a:cubicBezTo>
                    <a:pt x="1199831" y="3241526"/>
                    <a:pt x="1075123" y="3182143"/>
                    <a:pt x="1035944" y="3023080"/>
                  </a:cubicBezTo>
                  <a:cubicBezTo>
                    <a:pt x="943259" y="2646780"/>
                    <a:pt x="638350" y="1461446"/>
                    <a:pt x="507540" y="904676"/>
                  </a:cubicBezTo>
                  <a:lnTo>
                    <a:pt x="501007" y="876408"/>
                  </a:lnTo>
                  <a:lnTo>
                    <a:pt x="146071" y="876408"/>
                  </a:lnTo>
                  <a:cubicBezTo>
                    <a:pt x="65398" y="876408"/>
                    <a:pt x="0" y="811010"/>
                    <a:pt x="0" y="730337"/>
                  </a:cubicBezTo>
                  <a:lnTo>
                    <a:pt x="0" y="146071"/>
                  </a:lnTo>
                  <a:cubicBezTo>
                    <a:pt x="0" y="65398"/>
                    <a:pt x="65398" y="0"/>
                    <a:pt x="14607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圆角矩形 14"/>
            <p:cNvSpPr/>
            <p:nvPr/>
          </p:nvSpPr>
          <p:spPr>
            <a:xfrm rot="18000000">
              <a:off x="4361123" y="1903929"/>
              <a:ext cx="2151747" cy="66481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" name="任意多边形 55"/>
            <p:cNvSpPr/>
            <p:nvPr/>
          </p:nvSpPr>
          <p:spPr>
            <a:xfrm rot="3600000" flipH="1">
              <a:off x="6549512" y="1435724"/>
              <a:ext cx="1070472" cy="664814"/>
            </a:xfrm>
            <a:custGeom>
              <a:avLst/>
              <a:gdLst>
                <a:gd name="connsiteX0" fmla="*/ 1013702 w 1070472"/>
                <a:gd name="connsiteY0" fmla="*/ 146555 h 664814"/>
                <a:gd name="connsiteX1" fmla="*/ 738065 w 1070472"/>
                <a:gd name="connsiteY1" fmla="*/ 0 h 664814"/>
                <a:gd name="connsiteX2" fmla="*/ 0 w 1070472"/>
                <a:gd name="connsiteY2" fmla="*/ 0 h 664814"/>
                <a:gd name="connsiteX3" fmla="*/ 4980 w 1070472"/>
                <a:gd name="connsiteY3" fmla="*/ 17857 h 664814"/>
                <a:gd name="connsiteX4" fmla="*/ 21373 w 1070472"/>
                <a:gd name="connsiteY4" fmla="*/ 616834 h 664814"/>
                <a:gd name="connsiteX5" fmla="*/ 10941 w 1070472"/>
                <a:gd name="connsiteY5" fmla="*/ 664814 h 664814"/>
                <a:gd name="connsiteX6" fmla="*/ 738065 w 1070472"/>
                <a:gd name="connsiteY6" fmla="*/ 664814 h 664814"/>
                <a:gd name="connsiteX7" fmla="*/ 1070472 w 1070472"/>
                <a:gd name="connsiteY7" fmla="*/ 332407 h 664814"/>
                <a:gd name="connsiteX8" fmla="*/ 1013702 w 1070472"/>
                <a:gd name="connsiteY8" fmla="*/ 146555 h 66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0472" h="664814">
                  <a:moveTo>
                    <a:pt x="1013702" y="146555"/>
                  </a:moveTo>
                  <a:cubicBezTo>
                    <a:pt x="953966" y="58134"/>
                    <a:pt x="852804" y="0"/>
                    <a:pt x="738065" y="0"/>
                  </a:cubicBezTo>
                  <a:lnTo>
                    <a:pt x="0" y="0"/>
                  </a:lnTo>
                  <a:lnTo>
                    <a:pt x="4980" y="17857"/>
                  </a:lnTo>
                  <a:cubicBezTo>
                    <a:pt x="49918" y="216899"/>
                    <a:pt x="54365" y="420356"/>
                    <a:pt x="21373" y="616834"/>
                  </a:cubicBezTo>
                  <a:lnTo>
                    <a:pt x="10941" y="664814"/>
                  </a:lnTo>
                  <a:lnTo>
                    <a:pt x="738065" y="664814"/>
                  </a:lnTo>
                  <a:cubicBezTo>
                    <a:pt x="921648" y="664814"/>
                    <a:pt x="1070472" y="515990"/>
                    <a:pt x="1070472" y="332407"/>
                  </a:cubicBezTo>
                  <a:cubicBezTo>
                    <a:pt x="1070472" y="263563"/>
                    <a:pt x="1049544" y="199608"/>
                    <a:pt x="1013702" y="14655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任意多边形 56"/>
            <p:cNvSpPr/>
            <p:nvPr/>
          </p:nvSpPr>
          <p:spPr>
            <a:xfrm>
              <a:off x="6834073" y="2304949"/>
              <a:ext cx="2501616" cy="2501616"/>
            </a:xfrm>
            <a:custGeom>
              <a:avLst/>
              <a:gdLst>
                <a:gd name="connsiteX0" fmla="*/ 1250808 w 2501616"/>
                <a:gd name="connsiteY0" fmla="*/ 432015 h 2501616"/>
                <a:gd name="connsiteX1" fmla="*/ 1054370 w 2501616"/>
                <a:gd name="connsiteY1" fmla="*/ 628453 h 2501616"/>
                <a:gd name="connsiteX2" fmla="*/ 1054370 w 2501616"/>
                <a:gd name="connsiteY2" fmla="*/ 1086456 h 2501616"/>
                <a:gd name="connsiteX3" fmla="*/ 628453 w 2501616"/>
                <a:gd name="connsiteY3" fmla="*/ 1086456 h 2501616"/>
                <a:gd name="connsiteX4" fmla="*/ 432015 w 2501616"/>
                <a:gd name="connsiteY4" fmla="*/ 1282894 h 2501616"/>
                <a:gd name="connsiteX5" fmla="*/ 628453 w 2501616"/>
                <a:gd name="connsiteY5" fmla="*/ 1479332 h 2501616"/>
                <a:gd name="connsiteX6" fmla="*/ 1054370 w 2501616"/>
                <a:gd name="connsiteY6" fmla="*/ 1479332 h 2501616"/>
                <a:gd name="connsiteX7" fmla="*/ 1054370 w 2501616"/>
                <a:gd name="connsiteY7" fmla="*/ 1873163 h 2501616"/>
                <a:gd name="connsiteX8" fmla="*/ 1250808 w 2501616"/>
                <a:gd name="connsiteY8" fmla="*/ 2069601 h 2501616"/>
                <a:gd name="connsiteX9" fmla="*/ 1447246 w 2501616"/>
                <a:gd name="connsiteY9" fmla="*/ 1873163 h 2501616"/>
                <a:gd name="connsiteX10" fmla="*/ 1447246 w 2501616"/>
                <a:gd name="connsiteY10" fmla="*/ 1479332 h 2501616"/>
                <a:gd name="connsiteX11" fmla="*/ 1873163 w 2501616"/>
                <a:gd name="connsiteY11" fmla="*/ 1479332 h 2501616"/>
                <a:gd name="connsiteX12" fmla="*/ 2069601 w 2501616"/>
                <a:gd name="connsiteY12" fmla="*/ 1282894 h 2501616"/>
                <a:gd name="connsiteX13" fmla="*/ 1873163 w 2501616"/>
                <a:gd name="connsiteY13" fmla="*/ 1086456 h 2501616"/>
                <a:gd name="connsiteX14" fmla="*/ 1447246 w 2501616"/>
                <a:gd name="connsiteY14" fmla="*/ 1086456 h 2501616"/>
                <a:gd name="connsiteX15" fmla="*/ 1447246 w 2501616"/>
                <a:gd name="connsiteY15" fmla="*/ 628453 h 2501616"/>
                <a:gd name="connsiteX16" fmla="*/ 1250808 w 2501616"/>
                <a:gd name="connsiteY16" fmla="*/ 432015 h 2501616"/>
                <a:gd name="connsiteX17" fmla="*/ 1250808 w 2501616"/>
                <a:gd name="connsiteY17" fmla="*/ 0 h 2501616"/>
                <a:gd name="connsiteX18" fmla="*/ 2501616 w 2501616"/>
                <a:gd name="connsiteY18" fmla="*/ 1250808 h 2501616"/>
                <a:gd name="connsiteX19" fmla="*/ 1250808 w 2501616"/>
                <a:gd name="connsiteY19" fmla="*/ 2501616 h 2501616"/>
                <a:gd name="connsiteX20" fmla="*/ 0 w 2501616"/>
                <a:gd name="connsiteY20" fmla="*/ 1250808 h 2501616"/>
                <a:gd name="connsiteX21" fmla="*/ 1250808 w 2501616"/>
                <a:gd name="connsiteY21" fmla="*/ 0 h 250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01616" h="2501616">
                  <a:moveTo>
                    <a:pt x="1250808" y="432015"/>
                  </a:moveTo>
                  <a:cubicBezTo>
                    <a:pt x="1142318" y="432015"/>
                    <a:pt x="1054370" y="519963"/>
                    <a:pt x="1054370" y="628453"/>
                  </a:cubicBezTo>
                  <a:lnTo>
                    <a:pt x="1054370" y="1086456"/>
                  </a:lnTo>
                  <a:lnTo>
                    <a:pt x="628453" y="1086456"/>
                  </a:lnTo>
                  <a:cubicBezTo>
                    <a:pt x="519963" y="1086456"/>
                    <a:pt x="432015" y="1174404"/>
                    <a:pt x="432015" y="1282894"/>
                  </a:cubicBezTo>
                  <a:cubicBezTo>
                    <a:pt x="432015" y="1391384"/>
                    <a:pt x="519963" y="1479332"/>
                    <a:pt x="628453" y="1479332"/>
                  </a:cubicBezTo>
                  <a:lnTo>
                    <a:pt x="1054370" y="1479332"/>
                  </a:lnTo>
                  <a:lnTo>
                    <a:pt x="1054370" y="1873163"/>
                  </a:lnTo>
                  <a:cubicBezTo>
                    <a:pt x="1054370" y="1981653"/>
                    <a:pt x="1142318" y="2069601"/>
                    <a:pt x="1250808" y="2069601"/>
                  </a:cubicBezTo>
                  <a:cubicBezTo>
                    <a:pt x="1359298" y="2069601"/>
                    <a:pt x="1447246" y="1981653"/>
                    <a:pt x="1447246" y="1873163"/>
                  </a:cubicBezTo>
                  <a:lnTo>
                    <a:pt x="1447246" y="1479332"/>
                  </a:lnTo>
                  <a:lnTo>
                    <a:pt x="1873163" y="1479332"/>
                  </a:lnTo>
                  <a:cubicBezTo>
                    <a:pt x="1981653" y="1479332"/>
                    <a:pt x="2069601" y="1391384"/>
                    <a:pt x="2069601" y="1282894"/>
                  </a:cubicBezTo>
                  <a:cubicBezTo>
                    <a:pt x="2069601" y="1174404"/>
                    <a:pt x="1981653" y="1086456"/>
                    <a:pt x="1873163" y="1086456"/>
                  </a:cubicBezTo>
                  <a:lnTo>
                    <a:pt x="1447246" y="1086456"/>
                  </a:lnTo>
                  <a:lnTo>
                    <a:pt x="1447246" y="628453"/>
                  </a:lnTo>
                  <a:cubicBezTo>
                    <a:pt x="1447246" y="519963"/>
                    <a:pt x="1359298" y="432015"/>
                    <a:pt x="1250808" y="432015"/>
                  </a:cubicBezTo>
                  <a:close/>
                  <a:moveTo>
                    <a:pt x="1250808" y="0"/>
                  </a:moveTo>
                  <a:cubicBezTo>
                    <a:pt x="1941610" y="0"/>
                    <a:pt x="2501616" y="560006"/>
                    <a:pt x="2501616" y="1250808"/>
                  </a:cubicBezTo>
                  <a:cubicBezTo>
                    <a:pt x="2501616" y="1941610"/>
                    <a:pt x="1941610" y="2501616"/>
                    <a:pt x="1250808" y="2501616"/>
                  </a:cubicBezTo>
                  <a:cubicBezTo>
                    <a:pt x="560006" y="2501616"/>
                    <a:pt x="0" y="1941610"/>
                    <a:pt x="0" y="1250808"/>
                  </a:cubicBezTo>
                  <a:cubicBezTo>
                    <a:pt x="0" y="560006"/>
                    <a:pt x="560006" y="0"/>
                    <a:pt x="12508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3" name="任意多边形 59"/>
          <p:cNvSpPr/>
          <p:nvPr/>
        </p:nvSpPr>
        <p:spPr>
          <a:xfrm rot="5400000">
            <a:off x="6312063" y="2652349"/>
            <a:ext cx="845339" cy="923715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392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60455" y="2734406"/>
            <a:ext cx="4392274" cy="6401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HelveticaNeueLT Pro 67 MdCnO" panose="020B0606030502030204" pitchFamily="34" charset="0"/>
              </a:rPr>
              <a:t>管理成本</a:t>
            </a:r>
            <a:r>
              <a:rPr lang="zh-CN" altLang="en-US" sz="2800" b="1" dirty="0" smtClean="0">
                <a:latin typeface="HelveticaNeueLT Pro 67 MdCnO" panose="020B0606030502030204" pitchFamily="34" charset="0"/>
              </a:rPr>
              <a:t>低，使用方便</a:t>
            </a:r>
            <a:endParaRPr lang="zh-CN" altLang="en-US" sz="2800" b="1" dirty="0">
              <a:latin typeface="HelveticaNeueLT Pro 67 MdCnO" panose="020B0606030502030204" pitchFamily="34" charset="0"/>
            </a:endParaRPr>
          </a:p>
        </p:txBody>
      </p:sp>
      <p:grpSp>
        <p:nvGrpSpPr>
          <p:cNvPr id="19" name="Group 58"/>
          <p:cNvGrpSpPr>
            <a:grpSpLocks noChangeAspect="1"/>
          </p:cNvGrpSpPr>
          <p:nvPr/>
        </p:nvGrpSpPr>
        <p:grpSpPr bwMode="auto">
          <a:xfrm>
            <a:off x="6522415" y="5024724"/>
            <a:ext cx="345149" cy="415097"/>
            <a:chOff x="4372" y="1753"/>
            <a:chExt cx="676" cy="813"/>
          </a:xfrm>
          <a:solidFill>
            <a:srgbClr val="7F7F7F"/>
          </a:solidFill>
        </p:grpSpPr>
        <p:sp>
          <p:nvSpPr>
            <p:cNvPr id="21" name="Freeform 59"/>
            <p:cNvSpPr/>
            <p:nvPr/>
          </p:nvSpPr>
          <p:spPr bwMode="auto">
            <a:xfrm>
              <a:off x="4372" y="1756"/>
              <a:ext cx="294" cy="388"/>
            </a:xfrm>
            <a:custGeom>
              <a:avLst/>
              <a:gdLst>
                <a:gd name="T0" fmla="*/ 52 w 123"/>
                <a:gd name="T1" fmla="*/ 6 h 163"/>
                <a:gd name="T2" fmla="*/ 71 w 123"/>
                <a:gd name="T3" fmla="*/ 7 h 163"/>
                <a:gd name="T4" fmla="*/ 115 w 123"/>
                <a:gd name="T5" fmla="*/ 59 h 163"/>
                <a:gd name="T6" fmla="*/ 115 w 123"/>
                <a:gd name="T7" fmla="*/ 81 h 163"/>
                <a:gd name="T8" fmla="*/ 84 w 123"/>
                <a:gd name="T9" fmla="*/ 83 h 163"/>
                <a:gd name="T10" fmla="*/ 113 w 123"/>
                <a:gd name="T11" fmla="*/ 137 h 163"/>
                <a:gd name="T12" fmla="*/ 65 w 123"/>
                <a:gd name="T13" fmla="*/ 163 h 163"/>
                <a:gd name="T14" fmla="*/ 36 w 123"/>
                <a:gd name="T15" fmla="*/ 83 h 163"/>
                <a:gd name="T16" fmla="*/ 0 w 123"/>
                <a:gd name="T17" fmla="*/ 70 h 163"/>
                <a:gd name="T18" fmla="*/ 21 w 123"/>
                <a:gd name="T19" fmla="*/ 42 h 163"/>
                <a:gd name="T20" fmla="*/ 52 w 123"/>
                <a:gd name="T21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63">
                  <a:moveTo>
                    <a:pt x="52" y="6"/>
                  </a:moveTo>
                  <a:cubicBezTo>
                    <a:pt x="56" y="0"/>
                    <a:pt x="67" y="1"/>
                    <a:pt x="71" y="7"/>
                  </a:cubicBezTo>
                  <a:cubicBezTo>
                    <a:pt x="85" y="25"/>
                    <a:pt x="100" y="42"/>
                    <a:pt x="115" y="59"/>
                  </a:cubicBezTo>
                  <a:cubicBezTo>
                    <a:pt x="121" y="65"/>
                    <a:pt x="123" y="76"/>
                    <a:pt x="115" y="81"/>
                  </a:cubicBezTo>
                  <a:cubicBezTo>
                    <a:pt x="105" y="83"/>
                    <a:pt x="95" y="82"/>
                    <a:pt x="84" y="83"/>
                  </a:cubicBezTo>
                  <a:cubicBezTo>
                    <a:pt x="81" y="105"/>
                    <a:pt x="95" y="125"/>
                    <a:pt x="113" y="137"/>
                  </a:cubicBezTo>
                  <a:cubicBezTo>
                    <a:pt x="97" y="145"/>
                    <a:pt x="82" y="156"/>
                    <a:pt x="65" y="163"/>
                  </a:cubicBezTo>
                  <a:cubicBezTo>
                    <a:pt x="46" y="141"/>
                    <a:pt x="33" y="113"/>
                    <a:pt x="36" y="83"/>
                  </a:cubicBezTo>
                  <a:cubicBezTo>
                    <a:pt x="24" y="81"/>
                    <a:pt x="1" y="88"/>
                    <a:pt x="0" y="70"/>
                  </a:cubicBezTo>
                  <a:cubicBezTo>
                    <a:pt x="4" y="59"/>
                    <a:pt x="13" y="51"/>
                    <a:pt x="21" y="42"/>
                  </a:cubicBezTo>
                  <a:cubicBezTo>
                    <a:pt x="31" y="31"/>
                    <a:pt x="41" y="18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4463" y="1753"/>
              <a:ext cx="585" cy="813"/>
            </a:xfrm>
            <a:custGeom>
              <a:avLst/>
              <a:gdLst>
                <a:gd name="T0" fmla="*/ 179 w 245"/>
                <a:gd name="T1" fmla="*/ 4 h 341"/>
                <a:gd name="T2" fmla="*/ 201 w 245"/>
                <a:gd name="T3" fmla="*/ 16 h 341"/>
                <a:gd name="T4" fmla="*/ 241 w 245"/>
                <a:gd name="T5" fmla="*/ 64 h 341"/>
                <a:gd name="T6" fmla="*/ 240 w 245"/>
                <a:gd name="T7" fmla="*/ 81 h 341"/>
                <a:gd name="T8" fmla="*/ 211 w 245"/>
                <a:gd name="T9" fmla="*/ 84 h 341"/>
                <a:gd name="T10" fmla="*/ 172 w 245"/>
                <a:gd name="T11" fmla="*/ 169 h 341"/>
                <a:gd name="T12" fmla="*/ 87 w 245"/>
                <a:gd name="T13" fmla="*/ 221 h 341"/>
                <a:gd name="T14" fmla="*/ 53 w 245"/>
                <a:gd name="T15" fmla="*/ 250 h 341"/>
                <a:gd name="T16" fmla="*/ 46 w 245"/>
                <a:gd name="T17" fmla="*/ 339 h 341"/>
                <a:gd name="T18" fmla="*/ 1 w 245"/>
                <a:gd name="T19" fmla="*/ 340 h 341"/>
                <a:gd name="T20" fmla="*/ 1 w 245"/>
                <a:gd name="T21" fmla="*/ 267 h 341"/>
                <a:gd name="T22" fmla="*/ 12 w 245"/>
                <a:gd name="T23" fmla="*/ 225 h 341"/>
                <a:gd name="T24" fmla="*/ 54 w 245"/>
                <a:gd name="T25" fmla="*/ 184 h 341"/>
                <a:gd name="T26" fmla="*/ 107 w 245"/>
                <a:gd name="T27" fmla="*/ 152 h 341"/>
                <a:gd name="T28" fmla="*/ 154 w 245"/>
                <a:gd name="T29" fmla="*/ 115 h 341"/>
                <a:gd name="T30" fmla="*/ 159 w 245"/>
                <a:gd name="T31" fmla="*/ 84 h 341"/>
                <a:gd name="T32" fmla="*/ 126 w 245"/>
                <a:gd name="T33" fmla="*/ 78 h 341"/>
                <a:gd name="T34" fmla="*/ 138 w 245"/>
                <a:gd name="T35" fmla="*/ 51 h 341"/>
                <a:gd name="T36" fmla="*/ 179 w 245"/>
                <a:gd name="T37" fmla="*/ 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" h="341">
                  <a:moveTo>
                    <a:pt x="179" y="4"/>
                  </a:moveTo>
                  <a:cubicBezTo>
                    <a:pt x="189" y="0"/>
                    <a:pt x="195" y="10"/>
                    <a:pt x="201" y="16"/>
                  </a:cubicBezTo>
                  <a:cubicBezTo>
                    <a:pt x="214" y="32"/>
                    <a:pt x="229" y="47"/>
                    <a:pt x="241" y="64"/>
                  </a:cubicBezTo>
                  <a:cubicBezTo>
                    <a:pt x="245" y="69"/>
                    <a:pt x="244" y="77"/>
                    <a:pt x="240" y="81"/>
                  </a:cubicBezTo>
                  <a:cubicBezTo>
                    <a:pt x="231" y="85"/>
                    <a:pt x="221" y="83"/>
                    <a:pt x="211" y="84"/>
                  </a:cubicBezTo>
                  <a:cubicBezTo>
                    <a:pt x="209" y="115"/>
                    <a:pt x="199" y="149"/>
                    <a:pt x="172" y="169"/>
                  </a:cubicBezTo>
                  <a:cubicBezTo>
                    <a:pt x="145" y="187"/>
                    <a:pt x="115" y="203"/>
                    <a:pt x="87" y="221"/>
                  </a:cubicBezTo>
                  <a:cubicBezTo>
                    <a:pt x="75" y="229"/>
                    <a:pt x="59" y="235"/>
                    <a:pt x="53" y="250"/>
                  </a:cubicBezTo>
                  <a:cubicBezTo>
                    <a:pt x="42" y="278"/>
                    <a:pt x="50" y="310"/>
                    <a:pt x="46" y="339"/>
                  </a:cubicBezTo>
                  <a:cubicBezTo>
                    <a:pt x="31" y="341"/>
                    <a:pt x="16" y="341"/>
                    <a:pt x="1" y="340"/>
                  </a:cubicBezTo>
                  <a:cubicBezTo>
                    <a:pt x="0" y="316"/>
                    <a:pt x="1" y="291"/>
                    <a:pt x="1" y="267"/>
                  </a:cubicBezTo>
                  <a:cubicBezTo>
                    <a:pt x="1" y="252"/>
                    <a:pt x="3" y="237"/>
                    <a:pt x="12" y="225"/>
                  </a:cubicBezTo>
                  <a:cubicBezTo>
                    <a:pt x="25" y="210"/>
                    <a:pt x="41" y="198"/>
                    <a:pt x="54" y="184"/>
                  </a:cubicBezTo>
                  <a:cubicBezTo>
                    <a:pt x="71" y="171"/>
                    <a:pt x="90" y="164"/>
                    <a:pt x="107" y="152"/>
                  </a:cubicBezTo>
                  <a:cubicBezTo>
                    <a:pt x="123" y="140"/>
                    <a:pt x="144" y="133"/>
                    <a:pt x="154" y="115"/>
                  </a:cubicBezTo>
                  <a:cubicBezTo>
                    <a:pt x="159" y="105"/>
                    <a:pt x="163" y="94"/>
                    <a:pt x="159" y="84"/>
                  </a:cubicBezTo>
                  <a:cubicBezTo>
                    <a:pt x="148" y="82"/>
                    <a:pt x="135" y="86"/>
                    <a:pt x="126" y="78"/>
                  </a:cubicBezTo>
                  <a:cubicBezTo>
                    <a:pt x="122" y="67"/>
                    <a:pt x="132" y="59"/>
                    <a:pt x="138" y="51"/>
                  </a:cubicBezTo>
                  <a:cubicBezTo>
                    <a:pt x="152" y="36"/>
                    <a:pt x="164" y="18"/>
                    <a:pt x="17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23" name="Freeform 61"/>
            <p:cNvSpPr/>
            <p:nvPr/>
          </p:nvSpPr>
          <p:spPr bwMode="auto">
            <a:xfrm>
              <a:off x="4785" y="2230"/>
              <a:ext cx="172" cy="336"/>
            </a:xfrm>
            <a:custGeom>
              <a:avLst/>
              <a:gdLst>
                <a:gd name="T0" fmla="*/ 0 w 72"/>
                <a:gd name="T1" fmla="*/ 25 h 141"/>
                <a:gd name="T2" fmla="*/ 42 w 72"/>
                <a:gd name="T3" fmla="*/ 0 h 141"/>
                <a:gd name="T4" fmla="*/ 71 w 72"/>
                <a:gd name="T5" fmla="*/ 63 h 141"/>
                <a:gd name="T6" fmla="*/ 71 w 72"/>
                <a:gd name="T7" fmla="*/ 139 h 141"/>
                <a:gd name="T8" fmla="*/ 23 w 72"/>
                <a:gd name="T9" fmla="*/ 140 h 141"/>
                <a:gd name="T10" fmla="*/ 22 w 72"/>
                <a:gd name="T11" fmla="*/ 63 h 141"/>
                <a:gd name="T12" fmla="*/ 0 w 72"/>
                <a:gd name="T13" fmla="*/ 29 h 141"/>
                <a:gd name="T14" fmla="*/ 0 w 72"/>
                <a:gd name="T15" fmla="*/ 2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41">
                  <a:moveTo>
                    <a:pt x="0" y="25"/>
                  </a:moveTo>
                  <a:cubicBezTo>
                    <a:pt x="14" y="16"/>
                    <a:pt x="28" y="8"/>
                    <a:pt x="42" y="0"/>
                  </a:cubicBezTo>
                  <a:cubicBezTo>
                    <a:pt x="57" y="18"/>
                    <a:pt x="71" y="39"/>
                    <a:pt x="71" y="63"/>
                  </a:cubicBezTo>
                  <a:cubicBezTo>
                    <a:pt x="71" y="88"/>
                    <a:pt x="72" y="114"/>
                    <a:pt x="71" y="139"/>
                  </a:cubicBezTo>
                  <a:cubicBezTo>
                    <a:pt x="55" y="141"/>
                    <a:pt x="39" y="141"/>
                    <a:pt x="23" y="140"/>
                  </a:cubicBezTo>
                  <a:cubicBezTo>
                    <a:pt x="22" y="114"/>
                    <a:pt x="24" y="88"/>
                    <a:pt x="22" y="63"/>
                  </a:cubicBezTo>
                  <a:cubicBezTo>
                    <a:pt x="21" y="49"/>
                    <a:pt x="10" y="39"/>
                    <a:pt x="0" y="29"/>
                  </a:cubicBezTo>
                  <a:cubicBezTo>
                    <a:pt x="0" y="28"/>
                    <a:pt x="0" y="26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/>
            </a:p>
          </p:txBody>
        </p:sp>
      </p:grpSp>
      <p:sp>
        <p:nvSpPr>
          <p:cNvPr id="20" name="任意多边形 61"/>
          <p:cNvSpPr/>
          <p:nvPr/>
        </p:nvSpPr>
        <p:spPr>
          <a:xfrm rot="5400000">
            <a:off x="6312063" y="4770413"/>
            <a:ext cx="845339" cy="923715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noFill/>
          <a:ln w="28575">
            <a:solidFill>
              <a:srgbClr val="392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60454" y="4885029"/>
            <a:ext cx="4831545" cy="11572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HelveticaNeueLT Pro 67 MdCnO" panose="020B0606030502030204" pitchFamily="34" charset="0"/>
              </a:rPr>
              <a:t>私有部署，满足机构对项目安全需求</a:t>
            </a:r>
            <a:endParaRPr lang="zh-CN" altLang="en-US" sz="2800" b="1" dirty="0">
              <a:latin typeface="HelveticaNeueLT Pro 67 MdCnO" panose="020B0606030502030204" pitchFamily="34" charset="0"/>
            </a:endParaRPr>
          </a:p>
        </p:txBody>
      </p:sp>
      <p:sp>
        <p:nvSpPr>
          <p:cNvPr id="28" name="矩形 55"/>
          <p:cNvSpPr/>
          <p:nvPr/>
        </p:nvSpPr>
        <p:spPr>
          <a:xfrm>
            <a:off x="313434" y="4901423"/>
            <a:ext cx="5046483" cy="53527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HelveticaNeueLT Pro 67 MdCnO" panose="020B0606030502030204" pitchFamily="34" charset="0"/>
                <a:sym typeface="News Gothic MT" charset="0"/>
              </a:rPr>
              <a:t>现已有</a:t>
            </a:r>
            <a:r>
              <a:rPr lang="en-US" altLang="zh-CN" sz="2400" b="1" dirty="0" smtClean="0">
                <a:solidFill>
                  <a:srgbClr val="FF0000"/>
                </a:solidFill>
                <a:latin typeface="HelveticaNeueLT Pro 67 MdCnO" panose="020B0606030502030204" pitchFamily="34" charset="0"/>
                <a:sym typeface="News Gothic MT" charset="0"/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  <a:latin typeface="HelveticaNeueLT Pro 67 MdCnO" panose="020B0606030502030204" pitchFamily="34" charset="0"/>
                <a:sym typeface="News Gothic MT" charset="0"/>
              </a:rPr>
              <a:t>多所学校即将投入使用</a:t>
            </a:r>
            <a:endParaRPr lang="zh-CN" altLang="en-US" sz="2400" b="1" dirty="0">
              <a:solidFill>
                <a:srgbClr val="FF0000"/>
              </a:solidFill>
              <a:latin typeface="HelveticaNeueLT Pro 67 MdCnO" panose="020B0606030502030204" pitchFamily="34" charset="0"/>
              <a:sym typeface="News Gothic MT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7201" y="2859772"/>
            <a:ext cx="4338419" cy="70788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800" b="1" dirty="0" smtClean="0">
                <a:latin typeface="造字工房悦黑（非商用）纤细体" pitchFamily="50" charset="-122"/>
                <a:ea typeface="造字工房悦黑（非商用）纤细体" pitchFamily="50" charset="-122"/>
              </a:rPr>
              <a:t>与行业竞</a:t>
            </a:r>
            <a:r>
              <a:rPr lang="zh-CN" altLang="en-US" sz="3800" b="1" dirty="0">
                <a:latin typeface="造字工房悦黑（非商用）纤细体" pitchFamily="50" charset="-122"/>
                <a:ea typeface="造字工房悦黑（非商用）纤细体" pitchFamily="50" charset="-122"/>
              </a:rPr>
              <a:t>品差别</a:t>
            </a:r>
            <a:endParaRPr lang="zh-CN" altLang="en-US" sz="3800" b="1" dirty="0">
              <a:latin typeface="造字工房悦黑（非商用）纤细体" pitchFamily="50" charset="-122"/>
              <a:ea typeface="造字工房悦黑（非商用）纤细体" pitchFamily="5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60455" y="3802818"/>
            <a:ext cx="3596560" cy="60394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HelveticaNeueLT Pro 67 MdCnO" panose="020B0606030502030204" pitchFamily="34" charset="0"/>
              </a:rPr>
              <a:t>纯净无插件</a:t>
            </a:r>
            <a:endParaRPr lang="zh-CN" altLang="en-US" sz="2800" b="1" dirty="0">
              <a:latin typeface="HelveticaNeueLT Pro 67 MdCnO" panose="020B0606030502030204" pitchFamily="34" charset="0"/>
            </a:endParaRPr>
          </a:p>
        </p:txBody>
      </p:sp>
      <p:sp>
        <p:nvSpPr>
          <p:cNvPr id="32" name="任意多边形 60"/>
          <p:cNvSpPr/>
          <p:nvPr/>
        </p:nvSpPr>
        <p:spPr>
          <a:xfrm rot="5400000">
            <a:off x="6312063" y="3711381"/>
            <a:ext cx="845339" cy="923715"/>
          </a:xfrm>
          <a:custGeom>
            <a:avLst/>
            <a:gdLst>
              <a:gd name="connsiteX0" fmla="*/ 0 w 1149799"/>
              <a:gd name="connsiteY0" fmla="*/ 681503 h 1256402"/>
              <a:gd name="connsiteX1" fmla="*/ 459037 w 1149799"/>
              <a:gd name="connsiteY1" fmla="*/ 118283 h 1256402"/>
              <a:gd name="connsiteX2" fmla="*/ 510975 w 1149799"/>
              <a:gd name="connsiteY2" fmla="*/ 113048 h 1256402"/>
              <a:gd name="connsiteX3" fmla="*/ 593014 w 1149799"/>
              <a:gd name="connsiteY3" fmla="*/ 0 h 1256402"/>
              <a:gd name="connsiteX4" fmla="*/ 677913 w 1149799"/>
              <a:gd name="connsiteY4" fmla="*/ 116988 h 1256402"/>
              <a:gd name="connsiteX5" fmla="*/ 690762 w 1149799"/>
              <a:gd name="connsiteY5" fmla="*/ 118283 h 1256402"/>
              <a:gd name="connsiteX6" fmla="*/ 1149799 w 1149799"/>
              <a:gd name="connsiteY6" fmla="*/ 681503 h 1256402"/>
              <a:gd name="connsiteX7" fmla="*/ 574900 w 1149799"/>
              <a:gd name="connsiteY7" fmla="*/ 1256402 h 1256402"/>
              <a:gd name="connsiteX8" fmla="*/ 0 w 1149799"/>
              <a:gd name="connsiteY8" fmla="*/ 681503 h 12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9799" h="1256402">
                <a:moveTo>
                  <a:pt x="0" y="681503"/>
                </a:moveTo>
                <a:cubicBezTo>
                  <a:pt x="0" y="403683"/>
                  <a:pt x="197065" y="171891"/>
                  <a:pt x="459037" y="118283"/>
                </a:cubicBezTo>
                <a:lnTo>
                  <a:pt x="510975" y="113048"/>
                </a:lnTo>
                <a:lnTo>
                  <a:pt x="593014" y="0"/>
                </a:lnTo>
                <a:lnTo>
                  <a:pt x="677913" y="116988"/>
                </a:lnTo>
                <a:lnTo>
                  <a:pt x="690762" y="118283"/>
                </a:lnTo>
                <a:cubicBezTo>
                  <a:pt x="952734" y="171891"/>
                  <a:pt x="1149799" y="403683"/>
                  <a:pt x="1149799" y="681503"/>
                </a:cubicBezTo>
                <a:cubicBezTo>
                  <a:pt x="1149799" y="999011"/>
                  <a:pt x="892408" y="1256402"/>
                  <a:pt x="574900" y="1256402"/>
                </a:cubicBezTo>
                <a:cubicBezTo>
                  <a:pt x="257391" y="1256402"/>
                  <a:pt x="0" y="999011"/>
                  <a:pt x="0" y="681503"/>
                </a:cubicBezTo>
                <a:close/>
              </a:path>
            </a:pathLst>
          </a:custGeom>
          <a:solidFill>
            <a:srgbClr val="392C47"/>
          </a:solidFill>
          <a:ln w="28575">
            <a:solidFill>
              <a:srgbClr val="392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33" name="Group 44"/>
          <p:cNvGrpSpPr>
            <a:grpSpLocks noChangeAspect="1"/>
          </p:cNvGrpSpPr>
          <p:nvPr/>
        </p:nvGrpSpPr>
        <p:grpSpPr bwMode="auto">
          <a:xfrm>
            <a:off x="6493984" y="3964775"/>
            <a:ext cx="429337" cy="416928"/>
            <a:chOff x="3202" y="1607"/>
            <a:chExt cx="1730" cy="1680"/>
          </a:xfrm>
          <a:solidFill>
            <a:schemeClr val="bg1"/>
          </a:solidFill>
        </p:grpSpPr>
        <p:sp>
          <p:nvSpPr>
            <p:cNvPr id="34" name="Freeform 45"/>
            <p:cNvSpPr/>
            <p:nvPr/>
          </p:nvSpPr>
          <p:spPr bwMode="auto">
            <a:xfrm>
              <a:off x="3202" y="1607"/>
              <a:ext cx="1521" cy="1336"/>
            </a:xfrm>
            <a:custGeom>
              <a:avLst/>
              <a:gdLst>
                <a:gd name="T0" fmla="*/ 93 w 327"/>
                <a:gd name="T1" fmla="*/ 5 h 287"/>
                <a:gd name="T2" fmla="*/ 123 w 327"/>
                <a:gd name="T3" fmla="*/ 4 h 287"/>
                <a:gd name="T4" fmla="*/ 201 w 327"/>
                <a:gd name="T5" fmla="*/ 37 h 287"/>
                <a:gd name="T6" fmla="*/ 224 w 327"/>
                <a:gd name="T7" fmla="*/ 39 h 287"/>
                <a:gd name="T8" fmla="*/ 299 w 327"/>
                <a:gd name="T9" fmla="*/ 11 h 287"/>
                <a:gd name="T10" fmla="*/ 320 w 327"/>
                <a:gd name="T11" fmla="*/ 9 h 287"/>
                <a:gd name="T12" fmla="*/ 325 w 327"/>
                <a:gd name="T13" fmla="*/ 29 h 287"/>
                <a:gd name="T14" fmla="*/ 325 w 327"/>
                <a:gd name="T15" fmla="*/ 133 h 287"/>
                <a:gd name="T16" fmla="*/ 297 w 327"/>
                <a:gd name="T17" fmla="*/ 104 h 287"/>
                <a:gd name="T18" fmla="*/ 296 w 327"/>
                <a:gd name="T19" fmla="*/ 44 h 287"/>
                <a:gd name="T20" fmla="*/ 214 w 327"/>
                <a:gd name="T21" fmla="*/ 72 h 287"/>
                <a:gd name="T22" fmla="*/ 109 w 327"/>
                <a:gd name="T23" fmla="*/ 29 h 287"/>
                <a:gd name="T24" fmla="*/ 27 w 327"/>
                <a:gd name="T25" fmla="*/ 67 h 287"/>
                <a:gd name="T26" fmla="*/ 27 w 327"/>
                <a:gd name="T27" fmla="*/ 249 h 287"/>
                <a:gd name="T28" fmla="*/ 94 w 327"/>
                <a:gd name="T29" fmla="*/ 219 h 287"/>
                <a:gd name="T30" fmla="*/ 105 w 327"/>
                <a:gd name="T31" fmla="*/ 247 h 287"/>
                <a:gd name="T32" fmla="*/ 23 w 327"/>
                <a:gd name="T33" fmla="*/ 283 h 287"/>
                <a:gd name="T34" fmla="*/ 2 w 327"/>
                <a:gd name="T35" fmla="*/ 285 h 287"/>
                <a:gd name="T36" fmla="*/ 2 w 327"/>
                <a:gd name="T37" fmla="*/ 46 h 287"/>
                <a:gd name="T38" fmla="*/ 93 w 327"/>
                <a:gd name="T39" fmla="*/ 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7" h="287">
                  <a:moveTo>
                    <a:pt x="93" y="5"/>
                  </a:moveTo>
                  <a:cubicBezTo>
                    <a:pt x="102" y="0"/>
                    <a:pt x="113" y="0"/>
                    <a:pt x="123" y="4"/>
                  </a:cubicBezTo>
                  <a:cubicBezTo>
                    <a:pt x="149" y="15"/>
                    <a:pt x="175" y="25"/>
                    <a:pt x="201" y="37"/>
                  </a:cubicBezTo>
                  <a:cubicBezTo>
                    <a:pt x="208" y="41"/>
                    <a:pt x="216" y="42"/>
                    <a:pt x="224" y="39"/>
                  </a:cubicBezTo>
                  <a:cubicBezTo>
                    <a:pt x="249" y="30"/>
                    <a:pt x="274" y="20"/>
                    <a:pt x="299" y="11"/>
                  </a:cubicBezTo>
                  <a:cubicBezTo>
                    <a:pt x="305" y="8"/>
                    <a:pt x="313" y="7"/>
                    <a:pt x="320" y="9"/>
                  </a:cubicBezTo>
                  <a:cubicBezTo>
                    <a:pt x="327" y="13"/>
                    <a:pt x="325" y="22"/>
                    <a:pt x="325" y="29"/>
                  </a:cubicBezTo>
                  <a:cubicBezTo>
                    <a:pt x="325" y="64"/>
                    <a:pt x="326" y="99"/>
                    <a:pt x="325" y="133"/>
                  </a:cubicBezTo>
                  <a:cubicBezTo>
                    <a:pt x="316" y="123"/>
                    <a:pt x="307" y="113"/>
                    <a:pt x="297" y="104"/>
                  </a:cubicBezTo>
                  <a:cubicBezTo>
                    <a:pt x="296" y="84"/>
                    <a:pt x="297" y="64"/>
                    <a:pt x="296" y="44"/>
                  </a:cubicBezTo>
                  <a:cubicBezTo>
                    <a:pt x="268" y="50"/>
                    <a:pt x="242" y="66"/>
                    <a:pt x="214" y="72"/>
                  </a:cubicBezTo>
                  <a:cubicBezTo>
                    <a:pt x="178" y="61"/>
                    <a:pt x="144" y="43"/>
                    <a:pt x="109" y="29"/>
                  </a:cubicBezTo>
                  <a:cubicBezTo>
                    <a:pt x="98" y="34"/>
                    <a:pt x="44" y="59"/>
                    <a:pt x="27" y="67"/>
                  </a:cubicBezTo>
                  <a:cubicBezTo>
                    <a:pt x="26" y="81"/>
                    <a:pt x="25" y="203"/>
                    <a:pt x="27" y="249"/>
                  </a:cubicBezTo>
                  <a:cubicBezTo>
                    <a:pt x="50" y="241"/>
                    <a:pt x="72" y="229"/>
                    <a:pt x="94" y="219"/>
                  </a:cubicBezTo>
                  <a:cubicBezTo>
                    <a:pt x="101" y="227"/>
                    <a:pt x="103" y="237"/>
                    <a:pt x="105" y="247"/>
                  </a:cubicBezTo>
                  <a:cubicBezTo>
                    <a:pt x="77" y="258"/>
                    <a:pt x="51" y="272"/>
                    <a:pt x="23" y="283"/>
                  </a:cubicBezTo>
                  <a:cubicBezTo>
                    <a:pt x="16" y="287"/>
                    <a:pt x="9" y="285"/>
                    <a:pt x="2" y="285"/>
                  </a:cubicBezTo>
                  <a:cubicBezTo>
                    <a:pt x="1" y="235"/>
                    <a:pt x="0" y="77"/>
                    <a:pt x="2" y="46"/>
                  </a:cubicBezTo>
                  <a:cubicBezTo>
                    <a:pt x="32" y="32"/>
                    <a:pt x="63" y="19"/>
                    <a:pt x="9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3700" y="2068"/>
              <a:ext cx="1232" cy="1219"/>
            </a:xfrm>
            <a:custGeom>
              <a:avLst/>
              <a:gdLst>
                <a:gd name="T0" fmla="*/ 13 w 265"/>
                <a:gd name="T1" fmla="*/ 118 h 262"/>
                <a:gd name="T2" fmla="*/ 98 w 265"/>
                <a:gd name="T3" fmla="*/ 2 h 262"/>
                <a:gd name="T4" fmla="*/ 167 w 265"/>
                <a:gd name="T5" fmla="*/ 21 h 262"/>
                <a:gd name="T6" fmla="*/ 198 w 265"/>
                <a:gd name="T7" fmla="*/ 58 h 262"/>
                <a:gd name="T8" fmla="*/ 206 w 265"/>
                <a:gd name="T9" fmla="*/ 110 h 262"/>
                <a:gd name="T10" fmla="*/ 184 w 265"/>
                <a:gd name="T11" fmla="*/ 167 h 262"/>
                <a:gd name="T12" fmla="*/ 215 w 265"/>
                <a:gd name="T13" fmla="*/ 181 h 262"/>
                <a:gd name="T14" fmla="*/ 255 w 265"/>
                <a:gd name="T15" fmla="*/ 220 h 262"/>
                <a:gd name="T16" fmla="*/ 224 w 265"/>
                <a:gd name="T17" fmla="*/ 252 h 262"/>
                <a:gd name="T18" fmla="*/ 177 w 265"/>
                <a:gd name="T19" fmla="*/ 211 h 262"/>
                <a:gd name="T20" fmla="*/ 161 w 265"/>
                <a:gd name="T21" fmla="*/ 183 h 262"/>
                <a:gd name="T22" fmla="*/ 90 w 265"/>
                <a:gd name="T23" fmla="*/ 195 h 262"/>
                <a:gd name="T24" fmla="*/ 13 w 265"/>
                <a:gd name="T25" fmla="*/ 118 h 262"/>
                <a:gd name="T26" fmla="*/ 100 w 265"/>
                <a:gd name="T27" fmla="*/ 36 h 262"/>
                <a:gd name="T28" fmla="*/ 50 w 265"/>
                <a:gd name="T29" fmla="*/ 74 h 262"/>
                <a:gd name="T30" fmla="*/ 82 w 265"/>
                <a:gd name="T31" fmla="*/ 158 h 262"/>
                <a:gd name="T32" fmla="*/ 171 w 265"/>
                <a:gd name="T33" fmla="*/ 115 h 262"/>
                <a:gd name="T34" fmla="*/ 100 w 265"/>
                <a:gd name="T35" fmla="*/ 3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5" h="262">
                  <a:moveTo>
                    <a:pt x="13" y="118"/>
                  </a:moveTo>
                  <a:cubicBezTo>
                    <a:pt x="0" y="64"/>
                    <a:pt x="44" y="7"/>
                    <a:pt x="98" y="2"/>
                  </a:cubicBezTo>
                  <a:cubicBezTo>
                    <a:pt x="120" y="0"/>
                    <a:pt x="150" y="7"/>
                    <a:pt x="167" y="21"/>
                  </a:cubicBezTo>
                  <a:cubicBezTo>
                    <a:pt x="180" y="30"/>
                    <a:pt x="190" y="44"/>
                    <a:pt x="198" y="58"/>
                  </a:cubicBezTo>
                  <a:cubicBezTo>
                    <a:pt x="205" y="72"/>
                    <a:pt x="207" y="95"/>
                    <a:pt x="206" y="110"/>
                  </a:cubicBezTo>
                  <a:cubicBezTo>
                    <a:pt x="205" y="131"/>
                    <a:pt x="192" y="148"/>
                    <a:pt x="184" y="167"/>
                  </a:cubicBezTo>
                  <a:cubicBezTo>
                    <a:pt x="195" y="170"/>
                    <a:pt x="207" y="172"/>
                    <a:pt x="215" y="181"/>
                  </a:cubicBezTo>
                  <a:cubicBezTo>
                    <a:pt x="228" y="195"/>
                    <a:pt x="246" y="204"/>
                    <a:pt x="255" y="220"/>
                  </a:cubicBezTo>
                  <a:cubicBezTo>
                    <a:pt x="265" y="239"/>
                    <a:pt x="242" y="262"/>
                    <a:pt x="224" y="252"/>
                  </a:cubicBezTo>
                  <a:cubicBezTo>
                    <a:pt x="207" y="240"/>
                    <a:pt x="192" y="225"/>
                    <a:pt x="177" y="211"/>
                  </a:cubicBezTo>
                  <a:cubicBezTo>
                    <a:pt x="168" y="204"/>
                    <a:pt x="172" y="189"/>
                    <a:pt x="161" y="183"/>
                  </a:cubicBezTo>
                  <a:cubicBezTo>
                    <a:pt x="139" y="193"/>
                    <a:pt x="114" y="202"/>
                    <a:pt x="90" y="195"/>
                  </a:cubicBezTo>
                  <a:cubicBezTo>
                    <a:pt x="51" y="188"/>
                    <a:pt x="20" y="156"/>
                    <a:pt x="13" y="118"/>
                  </a:cubicBezTo>
                  <a:close/>
                  <a:moveTo>
                    <a:pt x="100" y="36"/>
                  </a:moveTo>
                  <a:cubicBezTo>
                    <a:pt x="78" y="40"/>
                    <a:pt x="59" y="54"/>
                    <a:pt x="50" y="74"/>
                  </a:cubicBezTo>
                  <a:cubicBezTo>
                    <a:pt x="38" y="105"/>
                    <a:pt x="50" y="145"/>
                    <a:pt x="82" y="158"/>
                  </a:cubicBezTo>
                  <a:cubicBezTo>
                    <a:pt x="117" y="175"/>
                    <a:pt x="163" y="153"/>
                    <a:pt x="171" y="115"/>
                  </a:cubicBezTo>
                  <a:cubicBezTo>
                    <a:pt x="184" y="73"/>
                    <a:pt x="142" y="28"/>
                    <a:pt x="100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/>
            </a:p>
          </p:txBody>
        </p:sp>
        <p:sp>
          <p:nvSpPr>
            <p:cNvPr id="36" name="Freeform 47"/>
            <p:cNvSpPr/>
            <p:nvPr/>
          </p:nvSpPr>
          <p:spPr bwMode="auto">
            <a:xfrm>
              <a:off x="3951" y="2501"/>
              <a:ext cx="279" cy="297"/>
            </a:xfrm>
            <a:custGeom>
              <a:avLst/>
              <a:gdLst>
                <a:gd name="T0" fmla="*/ 0 w 60"/>
                <a:gd name="T1" fmla="*/ 10 h 64"/>
                <a:gd name="T2" fmla="*/ 19 w 60"/>
                <a:gd name="T3" fmla="*/ 1 h 64"/>
                <a:gd name="T4" fmla="*/ 31 w 60"/>
                <a:gd name="T5" fmla="*/ 27 h 64"/>
                <a:gd name="T6" fmla="*/ 59 w 60"/>
                <a:gd name="T7" fmla="*/ 42 h 64"/>
                <a:gd name="T8" fmla="*/ 60 w 60"/>
                <a:gd name="T9" fmla="*/ 58 h 64"/>
                <a:gd name="T10" fmla="*/ 0 w 60"/>
                <a:gd name="T11" fmla="*/ 1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4">
                  <a:moveTo>
                    <a:pt x="0" y="10"/>
                  </a:moveTo>
                  <a:cubicBezTo>
                    <a:pt x="1" y="0"/>
                    <a:pt x="12" y="0"/>
                    <a:pt x="19" y="1"/>
                  </a:cubicBezTo>
                  <a:cubicBezTo>
                    <a:pt x="21" y="10"/>
                    <a:pt x="24" y="20"/>
                    <a:pt x="31" y="27"/>
                  </a:cubicBezTo>
                  <a:cubicBezTo>
                    <a:pt x="38" y="35"/>
                    <a:pt x="49" y="38"/>
                    <a:pt x="59" y="42"/>
                  </a:cubicBezTo>
                  <a:cubicBezTo>
                    <a:pt x="60" y="47"/>
                    <a:pt x="60" y="52"/>
                    <a:pt x="60" y="58"/>
                  </a:cubicBezTo>
                  <a:cubicBezTo>
                    <a:pt x="31" y="64"/>
                    <a:pt x="4" y="3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400"/>
            </a:p>
          </p:txBody>
        </p:sp>
      </p:grpSp>
      <p:sp>
        <p:nvSpPr>
          <p:cNvPr id="37" name="矩形 36"/>
          <p:cNvSpPr/>
          <p:nvPr/>
        </p:nvSpPr>
        <p:spPr>
          <a:xfrm>
            <a:off x="0" y="0"/>
            <a:ext cx="3422072" cy="858205"/>
          </a:xfrm>
          <a:prstGeom prst="rect">
            <a:avLst/>
          </a:prstGeom>
          <a:solidFill>
            <a:srgbClr val="392C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83"/>
          <p:cNvSpPr txBox="1"/>
          <p:nvPr/>
        </p:nvSpPr>
        <p:spPr>
          <a:xfrm>
            <a:off x="848631" y="16749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造字工房典黑（非商用）超细体" pitchFamily="50" charset="-122"/>
                <a:ea typeface="造字工房典黑（非商用）超细体" pitchFamily="50" charset="-122"/>
              </a:rPr>
              <a:t>商业</a:t>
            </a:r>
            <a:r>
              <a:rPr lang="zh-CN" altLang="en-US" sz="2800" b="1" dirty="0" smtClean="0">
                <a:solidFill>
                  <a:schemeClr val="bg1"/>
                </a:solidFill>
                <a:latin typeface="造字工房典黑（非商用）超细体" pitchFamily="50" charset="-122"/>
                <a:ea typeface="造字工房典黑（非商用）超细体" pitchFamily="50" charset="-122"/>
              </a:rPr>
              <a:t>可行性</a:t>
            </a:r>
            <a:endParaRPr lang="zh-CN" altLang="en-US" sz="2800" b="1" dirty="0">
              <a:solidFill>
                <a:schemeClr val="bg1"/>
              </a:solidFill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  <p:sp>
        <p:nvSpPr>
          <p:cNvPr id="39" name="文本框 86"/>
          <p:cNvSpPr txBox="1"/>
          <p:nvPr/>
        </p:nvSpPr>
        <p:spPr>
          <a:xfrm>
            <a:off x="300816" y="4438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prstClr val="white"/>
                </a:solidFill>
                <a:cs typeface="微软雅黑"/>
              </a:rPr>
              <a:t>2</a:t>
            </a:r>
            <a:endParaRPr lang="zh-CN" altLang="en-US" sz="4400" dirty="0">
              <a:solidFill>
                <a:prstClr val="white"/>
              </a:solidFill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34740" y="-400050"/>
            <a:ext cx="18187670" cy="7290435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067300" y="1360488"/>
            <a:ext cx="2087563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3900" dirty="0">
                <a:latin typeface="造字工房悦黑体验版纤细体" pitchFamily="50" charset="-122"/>
                <a:ea typeface="造字工房悦黑体验版纤细体" pitchFamily="50" charset="-122"/>
              </a:rPr>
              <a:t>?</a:t>
            </a:r>
            <a:endParaRPr lang="zh-CN" altLang="en-US" sz="23900" dirty="0"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3638550" y="4648835"/>
            <a:ext cx="51923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造字工房典黑（非商用）超细体" pitchFamily="50" charset="-122"/>
                <a:ea typeface="造字工房典黑（非商用）超细体" pitchFamily="50" charset="-122"/>
              </a:rPr>
              <a:t>业务模式</a:t>
            </a:r>
            <a:endParaRPr lang="zh-CN" altLang="en-US" b="1" dirty="0" smtClean="0">
              <a:latin typeface="造字工房典黑（非商用）超细体" pitchFamily="50" charset="-122"/>
              <a:ea typeface="造字工房典黑（非商用）超细体" pitchFamily="5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文字</Application>
  <PresentationFormat>自定义</PresentationFormat>
  <Paragraphs>163</Paragraphs>
  <Slides>15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8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张海山锐线体简</vt:lpstr>
      <vt:lpstr>冬青黑体简体中文</vt:lpstr>
      <vt:lpstr>造字工房悦黑体验版纤细体</vt:lpstr>
      <vt:lpstr>苹方-简</vt:lpstr>
      <vt:lpstr>造字工房典黑（非商用）超细体</vt:lpstr>
      <vt:lpstr>造字工房悦黑体验版纤细体</vt:lpstr>
      <vt:lpstr>造字工房尚雅（非商用）常规体</vt:lpstr>
      <vt:lpstr>Times New Roman</vt:lpstr>
      <vt:lpstr>造字工房朗宋（非商用）常规体</vt:lpstr>
      <vt:lpstr>黑体</vt:lpstr>
      <vt:lpstr>汉仪中黑KW</vt:lpstr>
      <vt:lpstr>微软雅黑</vt:lpstr>
      <vt:lpstr>站酷高端黑</vt:lpstr>
      <vt:lpstr>造字工房悦黑（非商用）纤细体</vt:lpstr>
      <vt:lpstr>HelveticaNeueLT Pro 67 MdCnO</vt:lpstr>
      <vt:lpstr>News Gothic MT</vt:lpstr>
      <vt:lpstr>Arial</vt:lpstr>
      <vt:lpstr>HelveticaNeueLT Pro 67 MdCn</vt:lpstr>
      <vt:lpstr>等线</vt:lpstr>
      <vt:lpstr>汉仪中等线KW</vt:lpstr>
      <vt:lpstr>微软雅黑</vt:lpstr>
      <vt:lpstr>汉仪旗黑KW</vt:lpstr>
      <vt:lpstr>宋体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hua</cp:lastModifiedBy>
  <cp:revision>71</cp:revision>
  <dcterms:created xsi:type="dcterms:W3CDTF">2020-03-07T08:29:47Z</dcterms:created>
  <dcterms:modified xsi:type="dcterms:W3CDTF">2020-03-07T08:29:47Z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2052-2.0.0.3163</vt:lpwstr>
  </property>
</Properties>
</file>