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E0301-07B4-48F4-9BDF-466062A3509E}" type="datetimeFigureOut">
              <a:rPr lang="en-IN" smtClean="0"/>
              <a:t>06-10-2024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62754-C860-40FD-80A2-6C169E5AD3E3}" type="slidenum">
              <a:rPr lang="en-IN" smtClean="0"/>
              <a:t>‹#›</a:t>
            </a:fld>
            <a:endParaRPr lang="en-IN" dirty="0"/>
          </a:p>
        </p:txBody>
      </p:sp>
    </p:spTree>
    <p:extLst>
      <p:ext uri="{BB962C8B-B14F-4D97-AF65-F5344CB8AC3E}">
        <p14:creationId xmlns:p14="http://schemas.microsoft.com/office/powerpoint/2010/main" val="280160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162754-C860-40FD-80A2-6C169E5AD3E3}" type="slidenum">
              <a:rPr lang="en-IN" smtClean="0"/>
              <a:t>4</a:t>
            </a:fld>
            <a:endParaRPr lang="en-IN" dirty="0"/>
          </a:p>
        </p:txBody>
      </p:sp>
    </p:spTree>
    <p:extLst>
      <p:ext uri="{BB962C8B-B14F-4D97-AF65-F5344CB8AC3E}">
        <p14:creationId xmlns:p14="http://schemas.microsoft.com/office/powerpoint/2010/main" val="235786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294434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304428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268318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204608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11149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154559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50904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59774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166255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400737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32CBE-9C9C-42FF-A6BE-919A76C190FA}" type="datetimeFigureOut">
              <a:rPr lang="en-IN" smtClean="0"/>
              <a:t>06-10-2024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1BF062E-4F59-41CF-B53A-E48CEDC33496}" type="slidenum">
              <a:rPr lang="en-IN" smtClean="0"/>
              <a:t>‹#›</a:t>
            </a:fld>
            <a:endParaRPr lang="en-IN" dirty="0"/>
          </a:p>
        </p:txBody>
      </p:sp>
    </p:spTree>
    <p:extLst>
      <p:ext uri="{BB962C8B-B14F-4D97-AF65-F5344CB8AC3E}">
        <p14:creationId xmlns:p14="http://schemas.microsoft.com/office/powerpoint/2010/main" val="220209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32CBE-9C9C-42FF-A6BE-919A76C190FA}" type="datetimeFigureOut">
              <a:rPr lang="en-IN" smtClean="0"/>
              <a:t>06-10-2024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F062E-4F59-41CF-B53A-E48CEDC33496}" type="slidenum">
              <a:rPr lang="en-IN" smtClean="0"/>
              <a:t>‹#›</a:t>
            </a:fld>
            <a:endParaRPr lang="en-IN" dirty="0"/>
          </a:p>
        </p:txBody>
      </p:sp>
    </p:spTree>
    <p:extLst>
      <p:ext uri="{BB962C8B-B14F-4D97-AF65-F5344CB8AC3E}">
        <p14:creationId xmlns:p14="http://schemas.microsoft.com/office/powerpoint/2010/main" val="409125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dk1"/>
          </a:lnRef>
          <a:fillRef idx="1">
            <a:schemeClr val="lt1"/>
          </a:fillRef>
          <a:effectRef idx="0">
            <a:schemeClr val="dk1"/>
          </a:effectRef>
          <a:fontRef idx="minor">
            <a:schemeClr val="dk1"/>
          </a:fontRef>
        </p:style>
        <p:txBody>
          <a:bodyPr/>
          <a:lstStyle/>
          <a:p>
            <a:r>
              <a:rPr lang="en-IN" b="1" dirty="0" smtClean="0">
                <a:latin typeface="Times New Roman" panose="02020603050405020304" pitchFamily="18" charset="0"/>
                <a:cs typeface="Times New Roman" panose="02020603050405020304" pitchFamily="18" charset="0"/>
              </a:rPr>
              <a:t>Used Cars Price Analysis </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23928" y="4365104"/>
            <a:ext cx="4392488" cy="1126976"/>
          </a:xfrm>
        </p:spPr>
        <p:txBody>
          <a:bodyPr>
            <a:normAutofit/>
          </a:bodyPr>
          <a:lstStyle/>
          <a:p>
            <a:r>
              <a:rPr lang="en-US" sz="2400" b="1" dirty="0" smtClean="0">
                <a:solidFill>
                  <a:schemeClr val="tx1"/>
                </a:solidFill>
                <a:latin typeface="Times New Roman" panose="02020603050405020304" pitchFamily="18" charset="0"/>
                <a:cs typeface="Times New Roman" panose="02020603050405020304" pitchFamily="18" charset="0"/>
              </a:rPr>
              <a:t>Name: </a:t>
            </a:r>
            <a:r>
              <a:rPr lang="en-US" sz="2400" dirty="0" smtClean="0">
                <a:solidFill>
                  <a:schemeClr val="tx1"/>
                </a:solidFill>
                <a:latin typeface="Times New Roman" panose="02020603050405020304" pitchFamily="18" charset="0"/>
                <a:cs typeface="Times New Roman" panose="02020603050405020304" pitchFamily="18" charset="0"/>
              </a:rPr>
              <a:t>Elchuri Arun Kumar</a:t>
            </a:r>
          </a:p>
          <a:p>
            <a:r>
              <a:rPr lang="en-US" sz="2400" b="1" dirty="0" smtClean="0">
                <a:solidFill>
                  <a:schemeClr val="tx1"/>
                </a:solidFill>
                <a:latin typeface="Times New Roman" panose="02020603050405020304" pitchFamily="18" charset="0"/>
                <a:cs typeface="Times New Roman" panose="02020603050405020304" pitchFamily="18" charset="0"/>
              </a:rPr>
              <a:t>Date</a:t>
            </a:r>
            <a:r>
              <a:rPr lang="en-US" sz="2400" dirty="0" smtClean="0">
                <a:solidFill>
                  <a:schemeClr val="tx1"/>
                </a:solidFill>
                <a:latin typeface="Times New Roman" panose="02020603050405020304" pitchFamily="18" charset="0"/>
                <a:cs typeface="Times New Roman" panose="02020603050405020304" pitchFamily="18" charset="0"/>
              </a:rPr>
              <a:t>: 03-10-204</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756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lgn="just">
              <a:buNone/>
            </a:pPr>
            <a:r>
              <a:rPr lang="en-US" sz="1800"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seen in Image 1, </a:t>
            </a:r>
            <a:r>
              <a:rPr lang="en-US" sz="1800" b="1" dirty="0" smtClean="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second row of the features column contains incorrect </a:t>
            </a:r>
            <a:r>
              <a:rPr lang="en-US" sz="1800" b="1"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We corrected this and replaced it with the accurate information in Image2.</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lgn="just">
              <a:buNone/>
            </a:pPr>
            <a:endParaRPr lang="en-US" sz="1100" b="1" dirty="0">
              <a:latin typeface="Times New Roman" panose="02020603050405020304" pitchFamily="18" charset="0"/>
              <a:cs typeface="Times New Roman" panose="02020603050405020304" pitchFamily="18" charset="0"/>
            </a:endParaRPr>
          </a:p>
          <a:p>
            <a:pPr marL="0" indent="0" algn="just">
              <a:buNone/>
            </a:pPr>
            <a:r>
              <a:rPr lang="en-US" sz="1200" b="1" dirty="0">
                <a:latin typeface="Times New Roman" panose="02020603050405020304" pitchFamily="18" charset="0"/>
                <a:cs typeface="Times New Roman" panose="02020603050405020304" pitchFamily="18" charset="0"/>
              </a:rPr>
              <a:t> </a:t>
            </a:r>
            <a:r>
              <a:rPr lang="en-US" sz="1200" b="1" i="1"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Before Data Cleaning                                                                                    After Data Cleaning</a:t>
            </a:r>
            <a:endParaRPr lang="en-IN" sz="1200" dirty="0"/>
          </a:p>
          <a:p>
            <a:pPr marL="0" indent="0">
              <a:buNone/>
            </a:pPr>
            <a:r>
              <a:rPr lang="en-US" sz="1200" dirty="0" smtClean="0"/>
              <a:t>  </a:t>
            </a:r>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lgn="just">
              <a:buNone/>
            </a:pPr>
            <a:r>
              <a:rPr lang="en-US" sz="1200" dirty="0" smtClean="0"/>
              <a:t>             </a:t>
            </a: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seen in Image 1, </a:t>
            </a:r>
            <a:r>
              <a:rPr lang="en-US" sz="1800" b="1" dirty="0" smtClean="0">
                <a:latin typeface="Times New Roman" panose="02020603050405020304" pitchFamily="18" charset="0"/>
                <a:cs typeface="Times New Roman" panose="02020603050405020304" pitchFamily="18" charset="0"/>
              </a:rPr>
              <a:t>“The price and location is unclear , A price in format of decimal and string and location is mix with area”. </a:t>
            </a:r>
            <a:r>
              <a:rPr lang="en-US" sz="1800" dirty="0" smtClean="0">
                <a:latin typeface="Times New Roman" panose="02020603050405020304" pitchFamily="18" charset="0"/>
                <a:cs typeface="Times New Roman" panose="02020603050405020304" pitchFamily="18" charset="0"/>
              </a:rPr>
              <a:t>We convert the price into number Format and location is separated into two columns: area and location as you can see down below. For the price column, we use formula :</a:t>
            </a:r>
          </a:p>
          <a:p>
            <a:pPr marL="0" indent="0" algn="just">
              <a:buNone/>
            </a:pPr>
            <a:r>
              <a:rPr lang="en-US" sz="1800" b="1" i="1" dirty="0" smtClean="0">
                <a:latin typeface="Times New Roman" panose="02020603050405020304" pitchFamily="18" charset="0"/>
                <a:cs typeface="Times New Roman" panose="02020603050405020304" pitchFamily="18" charset="0"/>
              </a:rPr>
              <a:t>                                                  = VALUE(SUBSTITUTE</a:t>
            </a:r>
            <a:r>
              <a:rPr lang="en-US" sz="1800" b="1" i="1" dirty="0">
                <a:latin typeface="Times New Roman" panose="02020603050405020304" pitchFamily="18" charset="0"/>
                <a:cs typeface="Times New Roman" panose="02020603050405020304" pitchFamily="18" charset="0"/>
              </a:rPr>
              <a:t>([@Price],"L"," ")*100000)</a:t>
            </a:r>
          </a:p>
          <a:p>
            <a:pPr marL="0" indent="0" algn="just">
              <a:buNone/>
            </a:pPr>
            <a:endParaRPr lang="en-US" sz="1200" b="1" i="1" dirty="0" smtClean="0">
              <a:latin typeface="Times New Roman" panose="02020603050405020304" pitchFamily="18" charset="0"/>
              <a:cs typeface="Times New Roman" panose="02020603050405020304" pitchFamily="18" charset="0"/>
            </a:endParaRPr>
          </a:p>
          <a:p>
            <a:pPr marL="0" indent="0">
              <a:buNone/>
            </a:pPr>
            <a:r>
              <a:rPr lang="en-US" sz="1200" b="1" i="1" dirty="0" smtClean="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Before Data Cleaning                                                                                    After Data Cleaning</a:t>
            </a:r>
            <a:endParaRPr lang="en-IN"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556792"/>
            <a:ext cx="1224136" cy="979309"/>
          </a:xfrm>
          <a:prstGeom prst="rect">
            <a:avLst/>
          </a:prstGeom>
        </p:spPr>
      </p:pic>
      <p:sp>
        <p:nvSpPr>
          <p:cNvPr id="6" name="Right Arrow 5"/>
          <p:cNvSpPr/>
          <p:nvPr/>
        </p:nvSpPr>
        <p:spPr>
          <a:xfrm>
            <a:off x="3635896" y="1918534"/>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556793"/>
            <a:ext cx="1224136" cy="101151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79" y="5087587"/>
            <a:ext cx="1694548" cy="140196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1451" y="5066086"/>
            <a:ext cx="1944216" cy="1401964"/>
          </a:xfrm>
          <a:prstGeom prst="rect">
            <a:avLst/>
          </a:prstGeom>
        </p:spPr>
      </p:pic>
      <p:sp>
        <p:nvSpPr>
          <p:cNvPr id="8" name="Right Arrow 7"/>
          <p:cNvSpPr/>
          <p:nvPr/>
        </p:nvSpPr>
        <p:spPr>
          <a:xfrm>
            <a:off x="4001210" y="5500537"/>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62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 AND ANALYSIS</a:t>
            </a:r>
            <a:endPar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340768"/>
            <a:ext cx="8219256" cy="5400600"/>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fter </a:t>
            </a:r>
            <a:r>
              <a:rPr lang="en-US" sz="1800" dirty="0">
                <a:latin typeface="Times New Roman" panose="02020603050405020304" pitchFamily="18" charset="0"/>
                <a:cs typeface="Times New Roman" panose="02020603050405020304" pitchFamily="18" charset="0"/>
              </a:rPr>
              <a:t>data cleaning and manipulation in Excel, we imported the </a:t>
            </a:r>
            <a:r>
              <a:rPr lang="en-US" sz="1800" dirty="0" smtClean="0">
                <a:latin typeface="Times New Roman" panose="02020603050405020304" pitchFamily="18" charset="0"/>
                <a:cs typeface="Times New Roman" panose="02020603050405020304" pitchFamily="18" charset="0"/>
              </a:rPr>
              <a:t>data file </a:t>
            </a:r>
            <a:r>
              <a:rPr lang="en-US" sz="1800" dirty="0">
                <a:latin typeface="Times New Roman" panose="02020603050405020304" pitchFamily="18" charset="0"/>
                <a:cs typeface="Times New Roman" panose="02020603050405020304" pitchFamily="18" charset="0"/>
              </a:rPr>
              <a:t>into Power BI, a visualization tool. </a:t>
            </a:r>
            <a:r>
              <a:rPr lang="en-US" sz="1800" dirty="0" smtClean="0">
                <a:latin typeface="Times New Roman" panose="02020603050405020304" pitchFamily="18" charset="0"/>
                <a:cs typeface="Times New Roman" panose="02020603050405020304" pitchFamily="18" charset="0"/>
              </a:rPr>
              <a:t>And we create a Two Report pages.</a:t>
            </a:r>
          </a:p>
          <a:p>
            <a:pPr marL="0" indent="0" algn="just">
              <a:buNone/>
            </a:pPr>
            <a:r>
              <a:rPr lang="en-US" sz="1800" b="1" u="sng" dirty="0" smtClean="0">
                <a:latin typeface="Times New Roman" panose="02020603050405020304" pitchFamily="18" charset="0"/>
                <a:cs typeface="Times New Roman" panose="02020603050405020304" pitchFamily="18" charset="0"/>
              </a:rPr>
              <a:t>1</a:t>
            </a:r>
            <a:r>
              <a:rPr lang="en-US" sz="1800" b="1" u="sng" baseline="30000" dirty="0" smtClean="0">
                <a:latin typeface="Times New Roman" panose="02020603050405020304" pitchFamily="18" charset="0"/>
                <a:cs typeface="Times New Roman" panose="02020603050405020304" pitchFamily="18" charset="0"/>
              </a:rPr>
              <a:t>st</a:t>
            </a:r>
            <a:r>
              <a:rPr lang="en-US" sz="1800" b="1" u="sng" dirty="0" smtClean="0">
                <a:latin typeface="Times New Roman" panose="02020603050405020304" pitchFamily="18" charset="0"/>
                <a:cs typeface="Times New Roman" panose="02020603050405020304" pitchFamily="18" charset="0"/>
              </a:rPr>
              <a:t> Report Page :</a:t>
            </a:r>
            <a:endParaRPr lang="en-US" sz="1800" b="1" u="sng"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92896"/>
            <a:ext cx="8064896" cy="4176465"/>
          </a:xfrm>
          <a:prstGeom prst="rect">
            <a:avLst/>
          </a:prstGeom>
        </p:spPr>
      </p:pic>
    </p:spTree>
    <p:extLst>
      <p:ext uri="{BB962C8B-B14F-4D97-AF65-F5344CB8AC3E}">
        <p14:creationId xmlns:p14="http://schemas.microsoft.com/office/powerpoint/2010/main" val="70941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192688"/>
          </a:xfrm>
        </p:spPr>
        <p:txBody>
          <a:bodyPr>
            <a:normAutofit fontScale="92500" lnSpcReduction="20000"/>
          </a:bodyPr>
          <a:lstStyle/>
          <a:p>
            <a:pPr algn="just"/>
            <a:endParaRPr lang="en-US" sz="1400" dirty="0"/>
          </a:p>
          <a:p>
            <a:pPr marL="0" indent="0" algn="just">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title of </a:t>
            </a:r>
            <a:r>
              <a:rPr lang="en-US" sz="1800" dirty="0" smtClean="0">
                <a:latin typeface="Times New Roman" panose="02020603050405020304" pitchFamily="18" charset="0"/>
                <a:cs typeface="Times New Roman" panose="02020603050405020304" pitchFamily="18" charset="0"/>
              </a:rPr>
              <a:t>report </a:t>
            </a:r>
            <a:r>
              <a:rPr lang="en-US" sz="1800" dirty="0">
                <a:latin typeface="Times New Roman" panose="02020603050405020304" pitchFamily="18" charset="0"/>
                <a:cs typeface="Times New Roman" panose="02020603050405020304" pitchFamily="18" charset="0"/>
              </a:rPr>
              <a:t>pages is </a:t>
            </a:r>
            <a:r>
              <a:rPr lang="en-US" sz="1800" b="1" dirty="0">
                <a:latin typeface="Times New Roman" panose="02020603050405020304" pitchFamily="18" charset="0"/>
                <a:cs typeface="Times New Roman" panose="02020603050405020304" pitchFamily="18" charset="0"/>
              </a:rPr>
              <a:t>"Used Cars Price Analysis."</a:t>
            </a:r>
            <a:r>
              <a:rPr lang="en-US" sz="1800" dirty="0">
                <a:latin typeface="Times New Roman" panose="02020603050405020304" pitchFamily="18" charset="0"/>
                <a:cs typeface="Times New Roman" panose="02020603050405020304" pitchFamily="18" charset="0"/>
              </a:rPr>
              <a:t> The first report page visualization explains the </a:t>
            </a:r>
            <a:r>
              <a:rPr lang="en-US" sz="1800" b="1" dirty="0">
                <a:latin typeface="Times New Roman" panose="02020603050405020304" pitchFamily="18" charset="0"/>
                <a:cs typeface="Times New Roman" panose="02020603050405020304" pitchFamily="18" charset="0"/>
              </a:rPr>
              <a:t>car price variation based on various car brands</a:t>
            </a:r>
            <a:r>
              <a:rPr lang="en-US" sz="1800" dirty="0">
                <a:latin typeface="Times New Roman" panose="02020603050405020304" pitchFamily="18" charset="0"/>
                <a:cs typeface="Times New Roman" panose="02020603050405020304" pitchFamily="18" charset="0"/>
              </a:rPr>
              <a:t> in the Hyderabad location, using data from the Cars24 website. It provides insights into </a:t>
            </a:r>
            <a:r>
              <a:rPr lang="en-US" sz="1800" b="1" dirty="0">
                <a:latin typeface="Times New Roman" panose="02020603050405020304" pitchFamily="18" charset="0"/>
                <a:cs typeface="Times New Roman" panose="02020603050405020304" pitchFamily="18" charset="0"/>
              </a:rPr>
              <a:t>car availability, ownership, fuel type,</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price trends</a:t>
            </a:r>
            <a:r>
              <a:rPr lang="en-US" sz="1800" b="1" dirty="0" smtClean="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latin typeface="Times New Roman" panose="02020603050405020304" pitchFamily="18" charset="0"/>
                <a:cs typeface="Times New Roman" panose="02020603050405020304" pitchFamily="18" charset="0"/>
              </a:rPr>
              <a:t>Location and Number of Cars</a:t>
            </a:r>
            <a:r>
              <a:rPr lang="en-US" sz="1600" dirty="0">
                <a:latin typeface="Times New Roman" panose="02020603050405020304" pitchFamily="18" charset="0"/>
                <a:cs typeface="Times New Roman" panose="02020603050405020304" pitchFamily="18" charset="0"/>
              </a:rPr>
              <a:t>: The analysis focuses on Hyderabad and displays a total of </a:t>
            </a:r>
            <a:r>
              <a:rPr lang="en-US" sz="1600" b="1" dirty="0" smtClean="0">
                <a:latin typeface="Times New Roman" panose="02020603050405020304" pitchFamily="18" charset="0"/>
                <a:cs typeface="Times New Roman" panose="02020603050405020304" pitchFamily="18" charset="0"/>
              </a:rPr>
              <a:t>20 cars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available in the market</a:t>
            </a:r>
            <a:r>
              <a:rPr lang="en-US" sz="16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Number of Cars by Area</a:t>
            </a:r>
            <a:r>
              <a:rPr lang="en-US" sz="1600" dirty="0">
                <a:latin typeface="Times New Roman" panose="02020603050405020304" pitchFamily="18" charset="0"/>
                <a:cs typeface="Times New Roman" panose="02020603050405020304" pitchFamily="18" charset="0"/>
              </a:rPr>
              <a:t>: T</a:t>
            </a:r>
            <a:r>
              <a:rPr lang="en-US" sz="1600" dirty="0" smtClean="0">
                <a:latin typeface="Times New Roman" panose="02020603050405020304" pitchFamily="18" charset="0"/>
                <a:cs typeface="Times New Roman" panose="02020603050405020304" pitchFamily="18" charset="0"/>
              </a:rPr>
              <a:t>he </a:t>
            </a:r>
            <a:r>
              <a:rPr lang="en-US" sz="1600" dirty="0">
                <a:latin typeface="Times New Roman" panose="02020603050405020304" pitchFamily="18" charset="0"/>
                <a:cs typeface="Times New Roman" panose="02020603050405020304" pitchFamily="18" charset="0"/>
              </a:rPr>
              <a:t>cars are distributed across three areas</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Kompally </a:t>
            </a:r>
            <a:r>
              <a:rPr lang="en-US" sz="1600" b="1" dirty="0">
                <a:latin typeface="Times New Roman" panose="02020603050405020304" pitchFamily="18" charset="0"/>
                <a:cs typeface="Times New Roman" panose="02020603050405020304" pitchFamily="18" charset="0"/>
              </a:rPr>
              <a:t>(11 cars)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Bachupally (6 cars)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Attapur (3 cars</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it display in pie chart.</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Ownership</a:t>
            </a:r>
            <a:r>
              <a:rPr lang="en-US" sz="1600" dirty="0">
                <a:latin typeface="Times New Roman" panose="02020603050405020304" pitchFamily="18" charset="0"/>
                <a:cs typeface="Times New Roman" panose="02020603050405020304" pitchFamily="18" charset="0"/>
              </a:rPr>
              <a:t>: The </a:t>
            </a:r>
            <a:r>
              <a:rPr lang="en-US" sz="1600" b="1" dirty="0" smtClean="0">
                <a:latin typeface="Times New Roman" panose="02020603050405020304" pitchFamily="18" charset="0"/>
                <a:cs typeface="Times New Roman" panose="02020603050405020304" pitchFamily="18" charset="0"/>
              </a:rPr>
              <a:t>14 </a:t>
            </a:r>
            <a:r>
              <a:rPr lang="en-US" sz="1600" b="1" dirty="0">
                <a:latin typeface="Times New Roman" panose="02020603050405020304" pitchFamily="18" charset="0"/>
                <a:cs typeface="Times New Roman" panose="02020603050405020304" pitchFamily="18" charset="0"/>
              </a:rPr>
              <a:t>cars</a:t>
            </a:r>
            <a:r>
              <a:rPr lang="en-US" sz="1600" dirty="0">
                <a:latin typeface="Times New Roman" panose="02020603050405020304" pitchFamily="18" charset="0"/>
                <a:cs typeface="Times New Roman" panose="02020603050405020304" pitchFamily="18" charset="0"/>
              </a:rPr>
              <a:t> are </a:t>
            </a:r>
            <a:r>
              <a:rPr lang="en-US" sz="1600" b="1" dirty="0">
                <a:latin typeface="Times New Roman" panose="02020603050405020304" pitchFamily="18" charset="0"/>
                <a:cs typeface="Times New Roman" panose="02020603050405020304" pitchFamily="18" charset="0"/>
              </a:rPr>
              <a:t>first-owner vehicles</a:t>
            </a:r>
            <a:r>
              <a:rPr lang="en-US" sz="1600" dirty="0">
                <a:latin typeface="Times New Roman" panose="02020603050405020304" pitchFamily="18" charset="0"/>
                <a:cs typeface="Times New Roman" panose="02020603050405020304" pitchFamily="18" charset="0"/>
              </a:rPr>
              <a:t>, while the remaining </a:t>
            </a:r>
            <a:r>
              <a:rPr lang="en-US" sz="1600" b="1" dirty="0">
                <a:latin typeface="Times New Roman" panose="02020603050405020304" pitchFamily="18" charset="0"/>
                <a:cs typeface="Times New Roman" panose="02020603050405020304" pitchFamily="18" charset="0"/>
              </a:rPr>
              <a:t>6 cars</a:t>
            </a:r>
            <a:r>
              <a:rPr lang="en-US" sz="1600" dirty="0">
                <a:latin typeface="Times New Roman" panose="02020603050405020304" pitchFamily="18" charset="0"/>
                <a:cs typeface="Times New Roman" panose="02020603050405020304" pitchFamily="18" charset="0"/>
              </a:rPr>
              <a:t> are </a:t>
            </a:r>
            <a:r>
              <a:rPr lang="en-US" sz="1600" b="1" dirty="0">
                <a:latin typeface="Times New Roman" panose="02020603050405020304" pitchFamily="18" charset="0"/>
                <a:cs typeface="Times New Roman" panose="02020603050405020304" pitchFamily="18" charset="0"/>
              </a:rPr>
              <a:t>second-owner </a:t>
            </a:r>
            <a:r>
              <a:rPr lang="en-US" sz="1600" b="1" dirty="0" smtClean="0">
                <a:latin typeface="Times New Roman" panose="02020603050405020304" pitchFamily="18" charset="0"/>
                <a:cs typeface="Times New Roman" panose="02020603050405020304" pitchFamily="18" charset="0"/>
              </a:rPr>
              <a:t>vehicles</a:t>
            </a:r>
            <a:r>
              <a:rPr lang="en-US" sz="1600" dirty="0" smtClean="0">
                <a:latin typeface="Times New Roman" panose="02020603050405020304" pitchFamily="18" charset="0"/>
                <a:cs typeface="Times New Roman" panose="02020603050405020304" pitchFamily="18" charset="0"/>
              </a:rPr>
              <a:t>. And the it is display in pie chart.</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Fuel Type</a:t>
            </a:r>
            <a:r>
              <a:rPr lang="en-US" sz="1600" dirty="0">
                <a:latin typeface="Times New Roman" panose="02020603050405020304" pitchFamily="18" charset="0"/>
                <a:cs typeface="Times New Roman" panose="02020603050405020304" pitchFamily="18" charset="0"/>
              </a:rPr>
              <a:t>: The pie </a:t>
            </a:r>
            <a:r>
              <a:rPr lang="en-US" sz="1600" dirty="0" smtClean="0">
                <a:latin typeface="Times New Roman" panose="02020603050405020304" pitchFamily="18" charset="0"/>
                <a:cs typeface="Times New Roman" panose="02020603050405020304" pitchFamily="18" charset="0"/>
              </a:rPr>
              <a:t>chart shows the </a:t>
            </a:r>
            <a:r>
              <a:rPr lang="en-US" sz="1600" dirty="0">
                <a:latin typeface="Times New Roman" panose="02020603050405020304" pitchFamily="18" charset="0"/>
                <a:cs typeface="Times New Roman" panose="02020603050405020304" pitchFamily="18" charset="0"/>
              </a:rPr>
              <a:t>fuel types of the cars, showing that there are </a:t>
            </a:r>
            <a:r>
              <a:rPr lang="en-US" sz="1600" b="1" dirty="0">
                <a:latin typeface="Times New Roman" panose="02020603050405020304" pitchFamily="18" charset="0"/>
                <a:cs typeface="Times New Roman" panose="02020603050405020304" pitchFamily="18" charset="0"/>
              </a:rPr>
              <a:t>15 petrol cars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5 diesel cars</a:t>
            </a:r>
            <a:r>
              <a:rPr lang="en-US" sz="1600" dirty="0">
                <a:latin typeface="Times New Roman" panose="02020603050405020304" pitchFamily="18" charset="0"/>
                <a:cs typeface="Times New Roman" panose="02020603050405020304" pitchFamily="18" charset="0"/>
              </a:rPr>
              <a:t>, with petrol cars being the predominant fuel type</a:t>
            </a:r>
            <a:r>
              <a:rPr lang="en-US" sz="1600" dirty="0" smtClean="0">
                <a:latin typeface="Times New Roman" panose="02020603050405020304" pitchFamily="18" charset="0"/>
                <a:cs typeface="Times New Roman" panose="02020603050405020304" pitchFamily="18" charset="0"/>
              </a:rPr>
              <a:t>.</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US" sz="1600" b="1" dirty="0">
                <a:latin typeface="Times New Roman" panose="02020603050405020304" pitchFamily="18" charset="0"/>
                <a:cs typeface="Times New Roman" panose="02020603050405020304" pitchFamily="18" charset="0"/>
              </a:rPr>
              <a:t>Average Price by Car Brands</a:t>
            </a:r>
            <a:r>
              <a:rPr lang="en-US" sz="1600" dirty="0">
                <a:latin typeface="Times New Roman" panose="02020603050405020304" pitchFamily="18" charset="0"/>
                <a:cs typeface="Times New Roman" panose="02020603050405020304" pitchFamily="18" charset="0"/>
              </a:rPr>
              <a:t>: The bar chart highlights the average prices for different brands. Mahindra cars have the highest average price </a:t>
            </a:r>
            <a:r>
              <a:rPr lang="en-US" sz="1600" dirty="0" smtClean="0">
                <a:latin typeface="Times New Roman" panose="02020603050405020304" pitchFamily="18" charset="0"/>
                <a:cs typeface="Times New Roman" panose="02020603050405020304" pitchFamily="18" charset="0"/>
              </a:rPr>
              <a:t>is ₹1.44M, KIA is ₹1.15M </a:t>
            </a:r>
            <a:r>
              <a:rPr lang="en-US" sz="1600" dirty="0">
                <a:latin typeface="Times New Roman" panose="02020603050405020304" pitchFamily="18" charset="0"/>
                <a:cs typeface="Times New Roman" panose="02020603050405020304" pitchFamily="18" charset="0"/>
              </a:rPr>
              <a:t>and Ford </a:t>
            </a:r>
            <a:r>
              <a:rPr lang="en-US" sz="1600" dirty="0" smtClean="0">
                <a:latin typeface="Times New Roman" panose="02020603050405020304" pitchFamily="18" charset="0"/>
                <a:cs typeface="Times New Roman" panose="02020603050405020304" pitchFamily="18" charset="0"/>
              </a:rPr>
              <a:t>Eco sport is ₹0.93M. </a:t>
            </a:r>
            <a:r>
              <a:rPr lang="en-US" sz="1600" dirty="0">
                <a:latin typeface="Times New Roman" panose="02020603050405020304" pitchFamily="18" charset="0"/>
                <a:cs typeface="Times New Roman" panose="02020603050405020304" pitchFamily="18" charset="0"/>
              </a:rPr>
              <a:t>Other brands like Honda, Tata, and Hyundai are priced lower on average</a:t>
            </a:r>
            <a:r>
              <a:rPr lang="en-US" sz="1600" dirty="0" smtClean="0">
                <a:latin typeface="Times New Roman" panose="02020603050405020304" pitchFamily="18" charset="0"/>
                <a:cs typeface="Times New Roman" panose="02020603050405020304" pitchFamily="18" charset="0"/>
              </a:rPr>
              <a:t>.</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smtClean="0">
                <a:latin typeface="Times New Roman" panose="02020603050405020304" pitchFamily="18" charset="0"/>
                <a:cs typeface="Times New Roman" panose="02020603050405020304" pitchFamily="18" charset="0"/>
              </a:rPr>
              <a:t>Min &amp; Max price by </a:t>
            </a:r>
            <a:r>
              <a:rPr lang="en-US" sz="1600" b="1" dirty="0">
                <a:latin typeface="Times New Roman" panose="02020603050405020304" pitchFamily="18" charset="0"/>
                <a:cs typeface="Times New Roman" panose="02020603050405020304" pitchFamily="18" charset="0"/>
              </a:rPr>
              <a:t>Car Brands</a:t>
            </a:r>
            <a:r>
              <a:rPr lang="en-US" sz="1600" dirty="0">
                <a:latin typeface="Times New Roman" panose="02020603050405020304" pitchFamily="18" charset="0"/>
                <a:cs typeface="Times New Roman" panose="02020603050405020304" pitchFamily="18" charset="0"/>
              </a:rPr>
              <a:t>: The line chart shows the minimum and maximum price ranges for various car brands. For example, Maruti cars have prices ranging from ₹0.2M to ₹1.2M, while Mahindra cars </a:t>
            </a:r>
            <a:r>
              <a:rPr lang="en-US" sz="1600" dirty="0" smtClean="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₹0.9M to ₹1.9M</a:t>
            </a:r>
            <a:r>
              <a:rPr lang="en-US" sz="1600" dirty="0" smtClean="0">
                <a:latin typeface="Times New Roman" panose="02020603050405020304" pitchFamily="18" charset="0"/>
                <a:cs typeface="Times New Roman" panose="02020603050405020304" pitchFamily="18" charset="0"/>
              </a:rPr>
              <a:t>.</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Additional Features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 </a:t>
            </a:r>
            <a:r>
              <a:rPr lang="en-US" sz="1600" dirty="0" smtClean="0">
                <a:latin typeface="Times New Roman" panose="02020603050405020304" pitchFamily="18" charset="0"/>
                <a:cs typeface="Times New Roman" panose="02020603050405020304" pitchFamily="18" charset="0"/>
              </a:rPr>
              <a:t>allows in report page client also </a:t>
            </a:r>
            <a:r>
              <a:rPr lang="en-US" sz="1600" dirty="0">
                <a:latin typeface="Times New Roman" panose="02020603050405020304" pitchFamily="18" charset="0"/>
                <a:cs typeface="Times New Roman" panose="02020603050405020304" pitchFamily="18" charset="0"/>
              </a:rPr>
              <a:t>filter data by the year of car manufacture using the "Make Year" dropdown and explore the top cars through the "Top Cars" button.</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39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5536" y="476672"/>
            <a:ext cx="8291264" cy="5649491"/>
          </a:xfrm>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2</a:t>
            </a:r>
            <a:r>
              <a:rPr lang="en-US" sz="1800" b="1" u="sng" baseline="30000" dirty="0" smtClean="0">
                <a:latin typeface="Times New Roman" panose="02020603050405020304" pitchFamily="18" charset="0"/>
                <a:cs typeface="Times New Roman" panose="02020603050405020304" pitchFamily="18" charset="0"/>
              </a:rPr>
              <a:t>nd</a:t>
            </a:r>
            <a:r>
              <a:rPr lang="en-US" sz="1800" b="1" u="sng" dirty="0" smtClean="0">
                <a:latin typeface="Times New Roman" panose="02020603050405020304" pitchFamily="18" charset="0"/>
                <a:cs typeface="Times New Roman" panose="02020603050405020304" pitchFamily="18" charset="0"/>
              </a:rPr>
              <a:t> Report Page :</a:t>
            </a:r>
          </a:p>
          <a:p>
            <a:pPr marL="0" indent="0">
              <a:buNone/>
            </a:pPr>
            <a:endParaRPr lang="en-IN" sz="18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91" y="1196752"/>
            <a:ext cx="8378949" cy="4752528"/>
          </a:xfrm>
          <a:prstGeom prst="rect">
            <a:avLst/>
          </a:prstGeom>
        </p:spPr>
      </p:pic>
    </p:spTree>
    <p:extLst>
      <p:ext uri="{BB962C8B-B14F-4D97-AF65-F5344CB8AC3E}">
        <p14:creationId xmlns:p14="http://schemas.microsoft.com/office/powerpoint/2010/main" val="260657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Cars24</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a:t>
            </a:r>
            <a:r>
              <a:rPr lang="en-US" sz="1800" baseline="30000" dirty="0" smtClean="0">
                <a:latin typeface="Times New Roman" panose="02020603050405020304" pitchFamily="18" charset="0"/>
                <a:cs typeface="Times New Roman" panose="02020603050405020304" pitchFamily="18" charset="0"/>
              </a:rPr>
              <a:t>nd</a:t>
            </a:r>
            <a:r>
              <a:rPr lang="en-US" sz="1800" dirty="0" smtClean="0">
                <a:latin typeface="Times New Roman" panose="02020603050405020304" pitchFamily="18" charset="0"/>
                <a:cs typeface="Times New Roman" panose="02020603050405020304" pitchFamily="18" charset="0"/>
              </a:rPr>
              <a:t> report page </a:t>
            </a:r>
            <a:r>
              <a:rPr lang="en-US" sz="1800" dirty="0">
                <a:latin typeface="Times New Roman" panose="02020603050405020304" pitchFamily="18" charset="0"/>
                <a:cs typeface="Times New Roman" panose="02020603050405020304" pitchFamily="18" charset="0"/>
              </a:rPr>
              <a:t>focuses on </a:t>
            </a:r>
            <a:r>
              <a:rPr lang="en-US" sz="1800" b="1" dirty="0">
                <a:latin typeface="Times New Roman" panose="02020603050405020304" pitchFamily="18" charset="0"/>
                <a:cs typeface="Times New Roman" panose="02020603050405020304" pitchFamily="18" charset="0"/>
              </a:rPr>
              <a:t>"Best cars with good quality at a lower price,"</a:t>
            </a:r>
            <a:r>
              <a:rPr lang="en-US" sz="1800" dirty="0">
                <a:latin typeface="Times New Roman" panose="02020603050405020304" pitchFamily="18" charset="0"/>
                <a:cs typeface="Times New Roman" panose="02020603050405020304" pitchFamily="18" charset="0"/>
              </a:rPr>
              <a:t> providing insights into ownership, features, and manufacturing year</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Average Price by </a:t>
            </a:r>
            <a:r>
              <a:rPr lang="en-US" sz="1800" b="1" dirty="0" smtClean="0">
                <a:latin typeface="Times New Roman" panose="02020603050405020304" pitchFamily="18" charset="0"/>
                <a:cs typeface="Times New Roman" panose="02020603050405020304" pitchFamily="18" charset="0"/>
              </a:rPr>
              <a:t>Ownership: </a:t>
            </a:r>
            <a:r>
              <a:rPr lang="en-US" sz="1600" dirty="0" smtClean="0">
                <a:latin typeface="Times New Roman" panose="02020603050405020304" pitchFamily="18" charset="0"/>
                <a:cs typeface="Times New Roman" panose="02020603050405020304" pitchFamily="18" charset="0"/>
              </a:rPr>
              <a:t>In the report page we present in a  </a:t>
            </a:r>
            <a:r>
              <a:rPr lang="en-US" sz="1600" dirty="0">
                <a:latin typeface="Times New Roman" panose="02020603050405020304" pitchFamily="18" charset="0"/>
                <a:cs typeface="Times New Roman" panose="02020603050405020304" pitchFamily="18" charset="0"/>
              </a:rPr>
              <a:t>pie chart </a:t>
            </a:r>
            <a:r>
              <a:rPr lang="en-US" sz="1600" dirty="0" smtClean="0">
                <a:latin typeface="Times New Roman" panose="02020603050405020304" pitchFamily="18" charset="0"/>
                <a:cs typeface="Times New Roman" panose="02020603050405020304" pitchFamily="18" charset="0"/>
              </a:rPr>
              <a:t>shows that </a:t>
            </a:r>
            <a:r>
              <a:rPr lang="en-US" sz="1600" dirty="0">
                <a:latin typeface="Times New Roman" panose="02020603050405020304" pitchFamily="18" charset="0"/>
                <a:cs typeface="Times New Roman" panose="02020603050405020304" pitchFamily="18" charset="0"/>
              </a:rPr>
              <a:t>the average price for </a:t>
            </a:r>
            <a:r>
              <a:rPr lang="en-US" sz="1600" b="1" dirty="0">
                <a:latin typeface="Times New Roman" panose="02020603050405020304" pitchFamily="18" charset="0"/>
                <a:cs typeface="Times New Roman" panose="02020603050405020304" pitchFamily="18" charset="0"/>
              </a:rPr>
              <a:t>1st ownership</a:t>
            </a:r>
            <a:r>
              <a:rPr lang="en-US" sz="1600" dirty="0">
                <a:latin typeface="Times New Roman" panose="02020603050405020304" pitchFamily="18" charset="0"/>
                <a:cs typeface="Times New Roman" panose="02020603050405020304" pitchFamily="18" charset="0"/>
              </a:rPr>
              <a:t> is </a:t>
            </a:r>
            <a:r>
              <a:rPr lang="en-US" sz="1600" b="1" dirty="0">
                <a:latin typeface="Times New Roman" panose="02020603050405020304" pitchFamily="18" charset="0"/>
                <a:cs typeface="Times New Roman" panose="02020603050405020304" pitchFamily="18" charset="0"/>
              </a:rPr>
              <a:t>₹914.94K</a:t>
            </a:r>
            <a:r>
              <a:rPr lang="en-US" sz="1600" dirty="0">
                <a:latin typeface="Times New Roman" panose="02020603050405020304" pitchFamily="18" charset="0"/>
                <a:cs typeface="Times New Roman" panose="02020603050405020304" pitchFamily="18" charset="0"/>
              </a:rPr>
              <a:t>, while for </a:t>
            </a:r>
            <a:r>
              <a:rPr lang="en-US" sz="1600" b="1" dirty="0">
                <a:latin typeface="Times New Roman" panose="02020603050405020304" pitchFamily="18" charset="0"/>
                <a:cs typeface="Times New Roman" panose="02020603050405020304" pitchFamily="18" charset="0"/>
              </a:rPr>
              <a:t>2nd ownership</a:t>
            </a:r>
            <a:r>
              <a:rPr lang="en-US" sz="1600" dirty="0">
                <a:latin typeface="Times New Roman" panose="02020603050405020304" pitchFamily="18" charset="0"/>
                <a:cs typeface="Times New Roman" panose="02020603050405020304" pitchFamily="18" charset="0"/>
              </a:rPr>
              <a:t>, it is </a:t>
            </a:r>
            <a:r>
              <a:rPr lang="en-US" sz="1600" b="1" dirty="0">
                <a:latin typeface="Times New Roman" panose="02020603050405020304" pitchFamily="18" charset="0"/>
                <a:cs typeface="Times New Roman" panose="02020603050405020304" pitchFamily="18" charset="0"/>
              </a:rPr>
              <a:t>₹597K</a:t>
            </a:r>
            <a:r>
              <a:rPr lang="en-US" sz="1600" dirty="0">
                <a:latin typeface="Times New Roman" panose="02020603050405020304" pitchFamily="18" charset="0"/>
                <a:cs typeface="Times New Roman" panose="02020603050405020304" pitchFamily="18" charset="0"/>
              </a:rPr>
              <a:t>. This highlights the price disparity based on ownership status</a:t>
            </a:r>
            <a:r>
              <a:rPr lang="en-US" sz="16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smtClean="0">
                <a:latin typeface="Times New Roman" panose="02020603050405020304" pitchFamily="18" charset="0"/>
                <a:cs typeface="Times New Roman" panose="02020603050405020304" pitchFamily="18" charset="0"/>
              </a:rPr>
              <a:t>Average price by Feature: </a:t>
            </a:r>
            <a:r>
              <a:rPr lang="en-US" sz="1600" dirty="0" smtClean="0">
                <a:latin typeface="Times New Roman" panose="02020603050405020304" pitchFamily="18" charset="0"/>
                <a:cs typeface="Times New Roman" panose="02020603050405020304" pitchFamily="18" charset="0"/>
              </a:rPr>
              <a:t>In the report page we present in a bar </a:t>
            </a:r>
            <a:r>
              <a:rPr lang="en-US" sz="1600" dirty="0">
                <a:latin typeface="Times New Roman" panose="02020603050405020304" pitchFamily="18" charset="0"/>
                <a:cs typeface="Times New Roman" panose="02020603050405020304" pitchFamily="18" charset="0"/>
              </a:rPr>
              <a:t>chart that </a:t>
            </a:r>
            <a:r>
              <a:rPr lang="en-US" sz="1600" dirty="0" smtClean="0">
                <a:latin typeface="Times New Roman" panose="02020603050405020304" pitchFamily="18" charset="0"/>
                <a:cs typeface="Times New Roman" panose="02020603050405020304" pitchFamily="18" charset="0"/>
              </a:rPr>
              <a:t>shows the </a:t>
            </a:r>
            <a:r>
              <a:rPr lang="en-US" sz="1600" dirty="0">
                <a:latin typeface="Times New Roman" panose="02020603050405020304" pitchFamily="18" charset="0"/>
                <a:cs typeface="Times New Roman" panose="02020603050405020304" pitchFamily="18" charset="0"/>
              </a:rPr>
              <a:t>average prices based on various car </a:t>
            </a:r>
            <a:r>
              <a:rPr lang="en-US" sz="1600" dirty="0" smtClean="0">
                <a:latin typeface="Times New Roman" panose="02020603050405020304" pitchFamily="18" charset="0"/>
                <a:cs typeface="Times New Roman" panose="02020603050405020304" pitchFamily="18" charset="0"/>
              </a:rPr>
              <a:t>features. Example “Spl.reg.no” is the </a:t>
            </a:r>
            <a:r>
              <a:rPr lang="en-US" sz="1600" dirty="0">
                <a:latin typeface="Times New Roman" panose="02020603050405020304" pitchFamily="18" charset="0"/>
                <a:cs typeface="Times New Roman" panose="02020603050405020304" pitchFamily="18" charset="0"/>
              </a:rPr>
              <a:t>highest average price at </a:t>
            </a:r>
            <a:r>
              <a:rPr lang="en-US" sz="1600" dirty="0" smtClean="0">
                <a:latin typeface="Times New Roman" panose="02020603050405020304" pitchFamily="18" charset="0"/>
                <a:cs typeface="Times New Roman" panose="02020603050405020304" pitchFamily="18" charset="0"/>
              </a:rPr>
              <a:t>1.22M. </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Average Price by Manufacturing </a:t>
            </a:r>
            <a:r>
              <a:rPr lang="en-US" sz="1800" b="1" dirty="0" smtClean="0">
                <a:latin typeface="Times New Roman" panose="02020603050405020304" pitchFamily="18" charset="0"/>
                <a:cs typeface="Times New Roman" panose="02020603050405020304" pitchFamily="18" charset="0"/>
              </a:rPr>
              <a:t>Year: </a:t>
            </a:r>
            <a:r>
              <a:rPr lang="en-US" sz="1600" dirty="0" smtClean="0">
                <a:latin typeface="Times New Roman" panose="02020603050405020304" pitchFamily="18" charset="0"/>
                <a:cs typeface="Times New Roman" panose="02020603050405020304" pitchFamily="18" charset="0"/>
              </a:rPr>
              <a:t>In the report page we  present in a line chart that show the average price  based on a Manufacturing Year a various cars brands. Example </a:t>
            </a:r>
            <a:r>
              <a:rPr lang="en-US" sz="1600" b="1" dirty="0" smtClean="0">
                <a:latin typeface="Times New Roman" panose="02020603050405020304" pitchFamily="18" charset="0"/>
                <a:cs typeface="Times New Roman" panose="02020603050405020304" pitchFamily="18" charset="0"/>
              </a:rPr>
              <a:t>2013</a:t>
            </a:r>
            <a:r>
              <a:rPr lang="en-US" sz="1600" dirty="0" smtClean="0">
                <a:latin typeface="Times New Roman" panose="02020603050405020304" pitchFamily="18" charset="0"/>
                <a:cs typeface="Times New Roman" panose="02020603050405020304" pitchFamily="18" charset="0"/>
              </a:rPr>
              <a:t> manufacturing year the average price is </a:t>
            </a:r>
            <a:r>
              <a:rPr lang="en-US" sz="1600" b="1" dirty="0" smtClean="0">
                <a:latin typeface="Times New Roman" panose="02020603050405020304" pitchFamily="18" charset="0"/>
                <a:cs typeface="Times New Roman" panose="02020603050405020304" pitchFamily="18" charset="0"/>
              </a:rPr>
              <a:t>0.32M</a:t>
            </a:r>
          </a:p>
          <a:p>
            <a:pPr algn="just">
              <a:buFont typeface="+mj-lt"/>
              <a:buAutoNum type="arabicPeriod"/>
            </a:pPr>
            <a:endParaRPr lang="en-US" sz="1600" b="1"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smtClean="0">
                <a:latin typeface="Times New Roman" panose="02020603050405020304" pitchFamily="18" charset="0"/>
                <a:cs typeface="Times New Roman" panose="02020603050405020304" pitchFamily="18" charset="0"/>
              </a:rPr>
              <a:t>Top 7 Cars : </a:t>
            </a:r>
            <a:r>
              <a:rPr lang="en-US" sz="1600" dirty="0">
                <a:latin typeface="Times New Roman" panose="02020603050405020304" pitchFamily="18" charset="0"/>
                <a:cs typeface="Times New Roman" panose="02020603050405020304" pitchFamily="18" charset="0"/>
              </a:rPr>
              <a:t>In the report page we  present in </a:t>
            </a:r>
            <a:r>
              <a:rPr lang="en-US" sz="1600" dirty="0" smtClean="0">
                <a:latin typeface="Times New Roman" panose="02020603050405020304" pitchFamily="18" charset="0"/>
                <a:cs typeface="Times New Roman" panose="02020603050405020304" pitchFamily="18" charset="0"/>
              </a:rPr>
              <a:t>a Table format it explain about the all details like </a:t>
            </a:r>
            <a:r>
              <a:rPr lang="en-IN" sz="1600" b="1" dirty="0" smtClean="0"/>
              <a:t>Features,KilometerDriven, Ownership,FuelType, Manufacturing Year(MAKE YEAR),Price</a:t>
            </a: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Additional </a:t>
            </a:r>
            <a:r>
              <a:rPr lang="en-US" sz="1800" b="1" dirty="0" smtClean="0">
                <a:latin typeface="Times New Roman" panose="02020603050405020304" pitchFamily="18" charset="0"/>
                <a:cs typeface="Times New Roman" panose="02020603050405020304" pitchFamily="18" charset="0"/>
              </a:rPr>
              <a:t>Features: </a:t>
            </a:r>
            <a:r>
              <a:rPr lang="en-US" sz="1600" dirty="0" smtClean="0">
                <a:latin typeface="Times New Roman" panose="02020603050405020304" pitchFamily="18" charset="0"/>
                <a:cs typeface="Times New Roman" panose="02020603050405020304" pitchFamily="18" charset="0"/>
              </a:rPr>
              <a:t>In this report page includes </a:t>
            </a: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backward button</a:t>
            </a:r>
            <a:r>
              <a:rPr lang="en-US" sz="1600" dirty="0">
                <a:latin typeface="Times New Roman" panose="02020603050405020304" pitchFamily="18" charset="0"/>
                <a:cs typeface="Times New Roman" panose="02020603050405020304" pitchFamily="18" charset="0"/>
              </a:rPr>
              <a:t>, which allows users to easily navigate back to the 1st report page, enhancing the overall user experience and accessibility.</a:t>
            </a:r>
          </a:p>
        </p:txBody>
      </p:sp>
    </p:spTree>
    <p:extLst>
      <p:ext uri="{BB962C8B-B14F-4D97-AF65-F5344CB8AC3E}">
        <p14:creationId xmlns:p14="http://schemas.microsoft.com/office/powerpoint/2010/main" val="287457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i="1" dirty="0" smtClean="0">
                <a:effectLst>
                  <a:outerShdw blurRad="38100" dist="38100" dir="2700000" algn="tl">
                    <a:srgbClr val="000000">
                      <a:alpha val="43137"/>
                    </a:srgbClr>
                  </a:outerShdw>
                </a:effectLst>
              </a:rPr>
              <a:t>CONCLUSION</a:t>
            </a:r>
            <a:endParaRPr lang="en-IN" sz="32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8229600" cy="471338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b="1" dirty="0">
                <a:latin typeface="Times New Roman" panose="02020603050405020304" pitchFamily="18" charset="0"/>
                <a:cs typeface="Times New Roman" panose="02020603050405020304" pitchFamily="18" charset="0"/>
              </a:rPr>
              <a:t>Cars24</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Report pages provides clear and clarity to the clients a </a:t>
            </a:r>
            <a:r>
              <a:rPr lang="en-US" sz="2000" dirty="0">
                <a:latin typeface="Times New Roman" panose="02020603050405020304" pitchFamily="18" charset="0"/>
                <a:cs typeface="Times New Roman" panose="02020603050405020304" pitchFamily="18" charset="0"/>
              </a:rPr>
              <a:t>comprehensive overview of car prices based on key factors such as </a:t>
            </a:r>
            <a:r>
              <a:rPr lang="en-US" sz="2000" dirty="0" smtClean="0">
                <a:latin typeface="Times New Roman" panose="02020603050405020304" pitchFamily="18" charset="0"/>
                <a:cs typeface="Times New Roman" panose="02020603050405020304" pitchFamily="18" charset="0"/>
              </a:rPr>
              <a:t>ownership, features, </a:t>
            </a:r>
            <a:r>
              <a:rPr lang="en-US" sz="2000" dirty="0">
                <a:latin typeface="Times New Roman" panose="02020603050405020304" pitchFamily="18" charset="0"/>
                <a:cs typeface="Times New Roman" panose="02020603050405020304" pitchFamily="18" charset="0"/>
              </a:rPr>
              <a:t>and manufacturing year. By visualizing </a:t>
            </a:r>
            <a:r>
              <a:rPr lang="en-US" sz="2000" dirty="0" smtClean="0">
                <a:latin typeface="Times New Roman" panose="02020603050405020304" pitchFamily="18" charset="0"/>
                <a:cs typeface="Times New Roman" panose="02020603050405020304" pitchFamily="18" charset="0"/>
              </a:rPr>
              <a:t>the 1</a:t>
            </a:r>
            <a:r>
              <a:rPr lang="en-US" sz="2000" baseline="30000" dirty="0" smtClean="0">
                <a:latin typeface="Times New Roman" panose="02020603050405020304" pitchFamily="18" charset="0"/>
                <a:cs typeface="Times New Roman" panose="02020603050405020304" pitchFamily="18" charset="0"/>
              </a:rPr>
              <a:t>st</a:t>
            </a:r>
            <a:r>
              <a:rPr lang="en-US" sz="2000" dirty="0" smtClean="0">
                <a:latin typeface="Times New Roman" panose="02020603050405020304" pitchFamily="18" charset="0"/>
                <a:cs typeface="Times New Roman" panose="02020603050405020304" pitchFamily="18" charset="0"/>
              </a:rPr>
              <a:t> report page </a:t>
            </a:r>
            <a:r>
              <a:rPr lang="en-US" sz="2000" b="1" dirty="0" smtClean="0">
                <a:latin typeface="Times New Roman" panose="02020603050405020304" pitchFamily="18" charset="0"/>
                <a:cs typeface="Times New Roman" panose="02020603050405020304" pitchFamily="18" charset="0"/>
              </a:rPr>
              <a:t>“Car </a:t>
            </a:r>
            <a:r>
              <a:rPr lang="en-US" sz="2000" b="1" dirty="0">
                <a:latin typeface="Times New Roman" panose="02020603050405020304" pitchFamily="18" charset="0"/>
                <a:cs typeface="Times New Roman" panose="02020603050405020304" pitchFamily="18" charset="0"/>
              </a:rPr>
              <a:t>price </a:t>
            </a:r>
            <a:r>
              <a:rPr lang="en-US" sz="2000" b="1" dirty="0" smtClean="0">
                <a:latin typeface="Times New Roman" panose="02020603050405020304" pitchFamily="18" charset="0"/>
                <a:cs typeface="Times New Roman" panose="02020603050405020304" pitchFamily="18" charset="0"/>
              </a:rPr>
              <a:t>variation </a:t>
            </a:r>
            <a:r>
              <a:rPr lang="en-US" sz="2000" b="1" dirty="0">
                <a:latin typeface="Times New Roman" panose="02020603050405020304" pitchFamily="18" charset="0"/>
                <a:cs typeface="Times New Roman" panose="02020603050405020304" pitchFamily="18" charset="0"/>
              </a:rPr>
              <a:t>based on various cars </a:t>
            </a:r>
            <a:r>
              <a:rPr lang="en-US" sz="2000" b="1" dirty="0" smtClean="0">
                <a:latin typeface="Times New Roman" panose="02020603050405020304" pitchFamily="18" charset="0"/>
                <a:cs typeface="Times New Roman" panose="02020603050405020304" pitchFamily="18" charset="0"/>
              </a:rPr>
              <a:t>brands”</a:t>
            </a:r>
            <a:r>
              <a:rPr lang="en-US" sz="2000" dirty="0" smtClean="0">
                <a:latin typeface="Times New Roman" panose="02020603050405020304" pitchFamily="18" charset="0"/>
                <a:cs typeface="Times New Roman" panose="02020603050405020304" pitchFamily="18" charset="0"/>
              </a:rPr>
              <a:t>, The 2</a:t>
            </a:r>
            <a:r>
              <a:rPr lang="en-US" sz="2000" baseline="30000" dirty="0" smtClean="0">
                <a:latin typeface="Times New Roman" panose="02020603050405020304" pitchFamily="18" charset="0"/>
                <a:cs typeface="Times New Roman" panose="02020603050405020304" pitchFamily="18" charset="0"/>
              </a:rPr>
              <a:t>nd</a:t>
            </a:r>
            <a:r>
              <a:rPr lang="en-US" sz="2000" dirty="0" smtClean="0">
                <a:latin typeface="Times New Roman" panose="02020603050405020304" pitchFamily="18" charset="0"/>
                <a:cs typeface="Times New Roman" panose="02020603050405020304" pitchFamily="18" charset="0"/>
              </a:rPr>
              <a:t> report page allows the client to </a:t>
            </a:r>
            <a:r>
              <a:rPr lang="en-US" sz="2000" dirty="0">
                <a:latin typeface="Times New Roman" panose="02020603050405020304" pitchFamily="18" charset="0"/>
                <a:cs typeface="Times New Roman" panose="02020603050405020304" pitchFamily="18" charset="0"/>
              </a:rPr>
              <a:t>identify </a:t>
            </a: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best cars with good quality at a lower </a:t>
            </a:r>
            <a:r>
              <a:rPr lang="en-US" sz="2000" b="1" dirty="0" smtClean="0">
                <a:latin typeface="Times New Roman" panose="02020603050405020304" pitchFamily="18" charset="0"/>
                <a:cs typeface="Times New Roman" panose="02020603050405020304" pitchFamily="18" charset="0"/>
              </a:rPr>
              <a:t>price”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20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92896"/>
            <a:ext cx="7772400" cy="1470025"/>
          </a:xfrm>
        </p:spPr>
        <p:txBody>
          <a:bodyPr/>
          <a:lstStyle/>
          <a:p>
            <a:r>
              <a:rPr lang="en-US" b="1" i="1" dirty="0" smtClean="0">
                <a:effectLst>
                  <a:outerShdw blurRad="38100" dist="38100" dir="2700000" algn="tl">
                    <a:srgbClr val="000000">
                      <a:alpha val="43137"/>
                    </a:srgbClr>
                  </a:outerShdw>
                </a:effectLst>
              </a:rPr>
              <a:t>Any Queries ?</a:t>
            </a:r>
            <a:endParaRPr lang="en-IN"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25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Topics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Introduction</a:t>
            </a:r>
          </a:p>
          <a:p>
            <a:r>
              <a:rPr lang="en-US" dirty="0" smtClean="0"/>
              <a:t>Web Scrapping to collect data </a:t>
            </a:r>
          </a:p>
          <a:p>
            <a:r>
              <a:rPr lang="en-US" dirty="0" smtClean="0"/>
              <a:t>Data Cleaning and Manipulation</a:t>
            </a:r>
          </a:p>
          <a:p>
            <a:r>
              <a:rPr lang="en-IN" dirty="0" smtClean="0"/>
              <a:t>Visualization and Analysis </a:t>
            </a:r>
          </a:p>
          <a:p>
            <a:r>
              <a:rPr lang="en-US" dirty="0" smtClean="0"/>
              <a:t>Conclusion.</a:t>
            </a:r>
            <a:endParaRPr lang="en-IN" dirty="0"/>
          </a:p>
        </p:txBody>
      </p:sp>
    </p:spTree>
    <p:extLst>
      <p:ext uri="{BB962C8B-B14F-4D97-AF65-F5344CB8AC3E}">
        <p14:creationId xmlns:p14="http://schemas.microsoft.com/office/powerpoint/2010/main" val="373575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i="1" dirty="0" smtClean="0">
                <a:effectLst>
                  <a:outerShdw blurRad="38100" dist="38100" dir="2700000" algn="tl">
                    <a:srgbClr val="000000">
                      <a:alpha val="43137"/>
                    </a:srgbClr>
                  </a:outerShdw>
                </a:effectLst>
              </a:rPr>
              <a:t>INTRODUCTION</a:t>
            </a:r>
            <a:endParaRPr lang="en-IN" sz="32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The main goal of this project is to analyze used car data and provide valuable insights to help clients better understand market trends and prices. This project covers price variations across different car brands, and we recommend the top 7 cars based on their quality. This analysis will help clients enhance their decision-making process by offering a clearer view of the data through charts. The data was web-scraped from a </a:t>
            </a:r>
            <a:r>
              <a:rPr lang="en-US" sz="2400" b="1" dirty="0" smtClean="0">
                <a:latin typeface="Times New Roman" panose="02020603050405020304" pitchFamily="18" charset="0"/>
                <a:cs typeface="Times New Roman" panose="02020603050405020304" pitchFamily="18" charset="0"/>
              </a:rPr>
              <a:t>Cars 24 </a:t>
            </a:r>
            <a:r>
              <a:rPr lang="en-US" sz="2400" dirty="0" smtClean="0">
                <a:latin typeface="Times New Roman" panose="02020603050405020304" pitchFamily="18" charset="0"/>
                <a:cs typeface="Times New Roman" panose="02020603050405020304" pitchFamily="18" charset="0"/>
              </a:rPr>
              <a:t>web     - site. ”</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Link </a:t>
            </a:r>
            <a:r>
              <a:rPr lang="en-US" sz="2400" dirty="0">
                <a:latin typeface="Times New Roman" panose="02020603050405020304" pitchFamily="18" charset="0"/>
                <a:cs typeface="Times New Roman" panose="02020603050405020304" pitchFamily="18" charset="0"/>
              </a:rPr>
              <a:t>: https://www.cars24.com/buy-used-cars-hyderabad/</a:t>
            </a:r>
          </a:p>
        </p:txBody>
      </p:sp>
    </p:spTree>
    <p:extLst>
      <p:ext uri="{BB962C8B-B14F-4D97-AF65-F5344CB8AC3E}">
        <p14:creationId xmlns:p14="http://schemas.microsoft.com/office/powerpoint/2010/main" val="4192879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i="1" dirty="0" smtClean="0">
                <a:effectLst>
                  <a:outerShdw blurRad="38100" dist="38100" dir="2700000" algn="tl">
                    <a:srgbClr val="000000">
                      <a:alpha val="43137"/>
                    </a:srgbClr>
                  </a:outerShdw>
                </a:effectLst>
              </a:rPr>
              <a:t>WEB-SCRAPING FOR DATA COLLECTION</a:t>
            </a:r>
            <a:endParaRPr lang="en-IN" sz="32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556792"/>
            <a:ext cx="8291264" cy="4569371"/>
          </a:xfrm>
        </p:spPr>
        <p:txBody>
          <a:bodyPr/>
          <a:lstStyle/>
          <a:p>
            <a:pPr algn="just"/>
            <a:r>
              <a:rPr lang="en-US" sz="2400" dirty="0">
                <a:latin typeface="Times New Roman" panose="02020603050405020304" pitchFamily="18" charset="0"/>
                <a:cs typeface="Times New Roman" panose="02020603050405020304" pitchFamily="18" charset="0"/>
              </a:rPr>
              <a:t>We collect raw data from the Cars24 website, as shown in the image </a:t>
            </a:r>
            <a:r>
              <a:rPr lang="en-US" sz="2400" dirty="0" smtClean="0">
                <a:latin typeface="Times New Roman" panose="02020603050405020304" pitchFamily="18" charset="0"/>
                <a:cs typeface="Times New Roman" panose="02020603050405020304" pitchFamily="18" charset="0"/>
              </a:rPr>
              <a:t>below.</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492895"/>
            <a:ext cx="8280920" cy="3744417"/>
          </a:xfrm>
          <a:prstGeom prst="rect">
            <a:avLst/>
          </a:prstGeom>
        </p:spPr>
      </p:pic>
    </p:spTree>
    <p:extLst>
      <p:ext uri="{BB962C8B-B14F-4D97-AF65-F5344CB8AC3E}">
        <p14:creationId xmlns:p14="http://schemas.microsoft.com/office/powerpoint/2010/main" val="101650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pPr algn="just"/>
            <a:r>
              <a:rPr lang="en-US" sz="2400" dirty="0">
                <a:latin typeface="Times New Roman" panose="02020603050405020304" pitchFamily="18" charset="0"/>
                <a:cs typeface="Times New Roman" panose="02020603050405020304" pitchFamily="18" charset="0"/>
              </a:rPr>
              <a:t>We write </a:t>
            </a:r>
            <a:r>
              <a:rPr lang="en-US" sz="2400" dirty="0" smtClean="0">
                <a:latin typeface="Times New Roman" panose="02020603050405020304" pitchFamily="18" charset="0"/>
                <a:cs typeface="Times New Roman" panose="02020603050405020304" pitchFamily="18" charset="0"/>
              </a:rPr>
              <a:t>Python Web-scraping </a:t>
            </a:r>
            <a:r>
              <a:rPr lang="en-US" sz="2400" dirty="0">
                <a:latin typeface="Times New Roman" panose="02020603050405020304" pitchFamily="18" charset="0"/>
                <a:cs typeface="Times New Roman" panose="02020603050405020304" pitchFamily="18" charset="0"/>
              </a:rPr>
              <a:t>code to convert the website data into a useful dataset.</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772816"/>
            <a:ext cx="8512204" cy="4680520"/>
          </a:xfrm>
          <a:prstGeom prst="rect">
            <a:avLst/>
          </a:prstGeom>
        </p:spPr>
      </p:pic>
    </p:spTree>
    <p:extLst>
      <p:ext uri="{BB962C8B-B14F-4D97-AF65-F5344CB8AC3E}">
        <p14:creationId xmlns:p14="http://schemas.microsoft.com/office/powerpoint/2010/main" val="3257267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sz="2400" dirty="0" smtClean="0">
                <a:latin typeface="Times New Roman" panose="02020603050405020304" pitchFamily="18" charset="0"/>
                <a:cs typeface="Times New Roman" panose="02020603050405020304" pitchFamily="18" charset="0"/>
              </a:rPr>
              <a:t>This the output above image python web-scraping code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34" y="1196752"/>
            <a:ext cx="8184409" cy="4464496"/>
          </a:xfrm>
          <a:prstGeom prst="rect">
            <a:avLst/>
          </a:prstGeom>
        </p:spPr>
      </p:pic>
    </p:spTree>
    <p:extLst>
      <p:ext uri="{BB962C8B-B14F-4D97-AF65-F5344CB8AC3E}">
        <p14:creationId xmlns:p14="http://schemas.microsoft.com/office/powerpoint/2010/main" val="68325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 and Manipulation</a:t>
            </a:r>
            <a:r>
              <a:rPr lang="en-US" sz="3200" dirty="0"/>
              <a:t/>
            </a:r>
            <a:br>
              <a:rPr lang="en-US" sz="3200" dirty="0"/>
            </a:br>
            <a:endParaRPr lang="en-IN" sz="3200" dirty="0"/>
          </a:p>
        </p:txBody>
      </p:sp>
      <p:sp>
        <p:nvSpPr>
          <p:cNvPr id="3" name="Content Placeholder 2"/>
          <p:cNvSpPr>
            <a:spLocks noGrp="1"/>
          </p:cNvSpPr>
          <p:nvPr>
            <p:ph idx="1"/>
          </p:nvPr>
        </p:nvSpPr>
        <p:spPr>
          <a:xfrm>
            <a:off x="457200" y="1340768"/>
            <a:ext cx="8229600" cy="4785395"/>
          </a:xfrm>
        </p:spPr>
        <p:txBody>
          <a:bodyPr>
            <a:normAutofit/>
          </a:bodyPr>
          <a:lstStyle/>
          <a:p>
            <a:r>
              <a:rPr lang="en-US" sz="2000" dirty="0">
                <a:latin typeface="Times New Roman" panose="02020603050405020304" pitchFamily="18" charset="0"/>
                <a:cs typeface="Times New Roman" panose="02020603050405020304" pitchFamily="18" charset="0"/>
              </a:rPr>
              <a:t>After collecting data from the webpage, we stored it in an Excel sheet. You can see the image below for reference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Image 1:</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81" y="2420888"/>
            <a:ext cx="8499099" cy="3744415"/>
          </a:xfrm>
          <a:prstGeom prst="rect">
            <a:avLst/>
          </a:prstGeom>
        </p:spPr>
      </p:pic>
    </p:spTree>
    <p:extLst>
      <p:ext uri="{BB962C8B-B14F-4D97-AF65-F5344CB8AC3E}">
        <p14:creationId xmlns:p14="http://schemas.microsoft.com/office/powerpoint/2010/main" val="214480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normAutofit/>
          </a:bodyPr>
          <a:lstStyle/>
          <a:p>
            <a:r>
              <a:rPr lang="en-US" sz="2000" dirty="0"/>
              <a:t>The image </a:t>
            </a:r>
            <a:r>
              <a:rPr lang="en-US" sz="2000" dirty="0" smtClean="0"/>
              <a:t>1is </a:t>
            </a:r>
            <a:r>
              <a:rPr lang="en-US" sz="2000" dirty="0"/>
              <a:t>unclear and difficult to understand, so we need to clean the data and correct any spelling errors. You can see that the image below is clearer and provides better clarity</a:t>
            </a:r>
            <a:r>
              <a:rPr lang="en-US" sz="2000" dirty="0" smtClean="0"/>
              <a:t>.</a:t>
            </a:r>
          </a:p>
          <a:p>
            <a:pPr marL="0" indent="0">
              <a:buNone/>
            </a:pPr>
            <a:r>
              <a:rPr lang="en-US" sz="2000" dirty="0" smtClean="0">
                <a:latin typeface="Times New Roman" panose="02020603050405020304" pitchFamily="18" charset="0"/>
                <a:cs typeface="Times New Roman" panose="02020603050405020304" pitchFamily="18" charset="0"/>
              </a:rPr>
              <a:t>Image 2:</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88839"/>
            <a:ext cx="8603057" cy="4222591"/>
          </a:xfrm>
          <a:prstGeom prst="rect">
            <a:avLst/>
          </a:prstGeom>
        </p:spPr>
      </p:pic>
    </p:spTree>
    <p:extLst>
      <p:ext uri="{BB962C8B-B14F-4D97-AF65-F5344CB8AC3E}">
        <p14:creationId xmlns:p14="http://schemas.microsoft.com/office/powerpoint/2010/main" val="138656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Data Cleaning &amp; Manipulation process:</a:t>
            </a:r>
          </a:p>
          <a:p>
            <a:pPr marL="0" indent="0">
              <a:buNone/>
            </a:pPr>
            <a:endParaRPr lang="en-US" sz="105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Data cleaning </a:t>
            </a:r>
            <a:r>
              <a:rPr lang="en-IN" sz="2000" b="1" dirty="0" smtClean="0">
                <a:latin typeface="Times New Roman" panose="02020603050405020304" pitchFamily="18" charset="0"/>
                <a:cs typeface="Times New Roman" panose="02020603050405020304" pitchFamily="18" charset="0"/>
              </a:rPr>
              <a:t>:</a:t>
            </a:r>
          </a:p>
          <a:p>
            <a:pPr marL="0" indent="0" algn="just">
              <a:buNone/>
            </a:pP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seen in the above Image 1, the </a:t>
            </a:r>
            <a:r>
              <a:rPr lang="en-US" sz="2000" b="1" dirty="0" smtClean="0">
                <a:latin typeface="Times New Roman" panose="02020603050405020304" pitchFamily="18" charset="0"/>
                <a:cs typeface="Times New Roman" panose="02020603050405020304" pitchFamily="18" charset="0"/>
              </a:rPr>
              <a:t>“slno column number are missing (3,7,etc)”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corrected </a:t>
            </a:r>
            <a:r>
              <a:rPr lang="en-US" sz="2000" dirty="0" smtClean="0">
                <a:latin typeface="Times New Roman" panose="02020603050405020304" pitchFamily="18" charset="0"/>
                <a:cs typeface="Times New Roman" panose="02020603050405020304" pitchFamily="18" charset="0"/>
              </a:rPr>
              <a:t>number sequence proper </a:t>
            </a:r>
            <a:r>
              <a:rPr lang="en-US" sz="2000" dirty="0">
                <a:latin typeface="Times New Roman" panose="02020603050405020304" pitchFamily="18" charset="0"/>
                <a:cs typeface="Times New Roman" panose="02020603050405020304" pitchFamily="18" charset="0"/>
              </a:rPr>
              <a:t>format like </a:t>
            </a:r>
            <a:r>
              <a:rPr lang="en-US" sz="2000" dirty="0" smtClean="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you can see down fig. we rewrite number sequence</a:t>
            </a:r>
            <a:endParaRPr lang="en-US" sz="2000" dirty="0">
              <a:latin typeface="Times New Roman" panose="02020603050405020304" pitchFamily="18" charset="0"/>
              <a:cs typeface="Times New Roman" panose="02020603050405020304" pitchFamily="18" charset="0"/>
            </a:endParaRPr>
          </a:p>
          <a:p>
            <a:pPr marL="0" indent="0">
              <a:buNone/>
            </a:pPr>
            <a:endParaRPr lang="en-US" sz="1100" b="1" dirty="0" smtClean="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Before Data Cleaning                        </a:t>
            </a:r>
            <a:r>
              <a:rPr lang="en-US" sz="1100" i="1" dirty="0" smtClean="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After Data Cleaning</a:t>
            </a:r>
            <a:r>
              <a:rPr lang="en-US" sz="1100" b="1" dirty="0" smtClean="0">
                <a:latin typeface="Times New Roman" panose="02020603050405020304" pitchFamily="18" charset="0"/>
                <a:cs typeface="Times New Roman" panose="02020603050405020304" pitchFamily="18" charset="0"/>
              </a:rPr>
              <a:t>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seen in the above Image 1</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“the car name column contains spelling errors.” </a:t>
            </a:r>
            <a:r>
              <a:rPr lang="en-US" sz="1800" dirty="0">
                <a:latin typeface="Times New Roman" panose="02020603050405020304" pitchFamily="18" charset="0"/>
                <a:cs typeface="Times New Roman" panose="02020603050405020304" pitchFamily="18" charset="0"/>
              </a:rPr>
              <a:t>We </a:t>
            </a:r>
            <a:r>
              <a:rPr lang="en-US" sz="1800" dirty="0" smtClean="0">
                <a:latin typeface="Times New Roman" panose="02020603050405020304" pitchFamily="18" charset="0"/>
                <a:cs typeface="Times New Roman" panose="02020603050405020304" pitchFamily="18" charset="0"/>
              </a:rPr>
              <a:t>corrected  these </a:t>
            </a:r>
            <a:r>
              <a:rPr lang="en-US" sz="1800" dirty="0">
                <a:latin typeface="Times New Roman" panose="02020603050405020304" pitchFamily="18" charset="0"/>
                <a:cs typeface="Times New Roman" panose="02020603050405020304" pitchFamily="18" charset="0"/>
              </a:rPr>
              <a:t>errors by converting the car names to their proper </a:t>
            </a:r>
            <a:r>
              <a:rPr lang="en-US" sz="1800" dirty="0" smtClean="0">
                <a:latin typeface="Times New Roman" panose="02020603050405020304" pitchFamily="18" charset="0"/>
                <a:cs typeface="Times New Roman" panose="02020603050405020304" pitchFamily="18" charset="0"/>
              </a:rPr>
              <a:t>format like Image 2. we change the car name with a replace option into correct car names. </a:t>
            </a:r>
          </a:p>
          <a:p>
            <a:pPr marL="0" indent="0" algn="just">
              <a:buNone/>
            </a:pPr>
            <a:endParaRPr lang="en-US" sz="1100" dirty="0" smtClean="0">
              <a:latin typeface="Times New Roman" panose="02020603050405020304" pitchFamily="18" charset="0"/>
              <a:cs typeface="Times New Roman" panose="02020603050405020304" pitchFamily="18" charset="0"/>
            </a:endParaRPr>
          </a:p>
          <a:p>
            <a:pPr marL="0" indent="0" algn="just">
              <a:buNone/>
            </a:pPr>
            <a:r>
              <a:rPr lang="en-US" sz="1100" b="1" dirty="0" smtClean="0">
                <a:latin typeface="Times New Roman" panose="02020603050405020304" pitchFamily="18" charset="0"/>
                <a:cs typeface="Times New Roman" panose="02020603050405020304" pitchFamily="18" charset="0"/>
              </a:rPr>
              <a:t>          </a:t>
            </a:r>
            <a:r>
              <a:rPr lang="en-US" sz="1100" i="1" dirty="0" smtClean="0">
                <a:latin typeface="Times New Roman" panose="02020603050405020304" pitchFamily="18" charset="0"/>
                <a:cs typeface="Times New Roman" panose="02020603050405020304" pitchFamily="18" charset="0"/>
              </a:rPr>
              <a:t>Before Data Cleaning                                                                                       After Data Cleaning</a:t>
            </a:r>
          </a:p>
          <a:p>
            <a:pPr marL="0" indent="0" algn="just">
              <a:buNone/>
            </a:pPr>
            <a:endParaRPr lang="en-US" sz="1100" i="1" dirty="0">
              <a:latin typeface="Times New Roman" panose="02020603050405020304" pitchFamily="18" charset="0"/>
              <a:cs typeface="Times New Roman" panose="02020603050405020304" pitchFamily="18" charset="0"/>
            </a:endParaRPr>
          </a:p>
          <a:p>
            <a:pPr marL="0" indent="0" algn="just">
              <a:buNone/>
            </a:pPr>
            <a:endParaRPr lang="en-US" sz="1100" i="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37" y="5409727"/>
            <a:ext cx="2376264" cy="792594"/>
          </a:xfrm>
          <a:prstGeom prst="rect">
            <a:avLst/>
          </a:prstGeom>
        </p:spPr>
      </p:pic>
      <p:sp>
        <p:nvSpPr>
          <p:cNvPr id="4" name="Right Arrow 3"/>
          <p:cNvSpPr/>
          <p:nvPr/>
        </p:nvSpPr>
        <p:spPr>
          <a:xfrm>
            <a:off x="3773184" y="5577170"/>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680" y="5446187"/>
            <a:ext cx="2463814" cy="7925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703" y="2637928"/>
            <a:ext cx="936104" cy="1052149"/>
          </a:xfrm>
          <a:prstGeom prst="rect">
            <a:avLst/>
          </a:prstGeom>
        </p:spPr>
      </p:pic>
      <p:sp>
        <p:nvSpPr>
          <p:cNvPr id="7" name="Right Arrow 6"/>
          <p:cNvSpPr/>
          <p:nvPr/>
        </p:nvSpPr>
        <p:spPr>
          <a:xfrm>
            <a:off x="3593164" y="3019986"/>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80" y="2644792"/>
            <a:ext cx="1078146" cy="1045285"/>
          </a:xfrm>
          <a:prstGeom prst="rect">
            <a:avLst/>
          </a:prstGeom>
        </p:spPr>
      </p:pic>
    </p:spTree>
    <p:extLst>
      <p:ext uri="{BB962C8B-B14F-4D97-AF65-F5344CB8AC3E}">
        <p14:creationId xmlns:p14="http://schemas.microsoft.com/office/powerpoint/2010/main" val="199711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1368</TotalTime>
  <Words>1057</Words>
  <Application>Microsoft Office PowerPoint</Application>
  <PresentationFormat>On-screen Show (4:3)</PresentationFormat>
  <Paragraphs>85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Used Cars Price Analysis </vt:lpstr>
      <vt:lpstr>Topics</vt:lpstr>
      <vt:lpstr>INTRODUCTION</vt:lpstr>
      <vt:lpstr>WEB-SCRAPING FOR DATA COLLECTION</vt:lpstr>
      <vt:lpstr>PowerPoint Presentation</vt:lpstr>
      <vt:lpstr>PowerPoint Presentation</vt:lpstr>
      <vt:lpstr>Data Cleaning and Manipulation </vt:lpstr>
      <vt:lpstr>PowerPoint Presentation</vt:lpstr>
      <vt:lpstr>PowerPoint Presentation</vt:lpstr>
      <vt:lpstr>PowerPoint Presentation</vt:lpstr>
      <vt:lpstr>DATA VISUALIZATION AND ANALYSIS</vt:lpstr>
      <vt:lpstr>PowerPoint Presentation</vt:lpstr>
      <vt:lpstr>PowerPoint Presentation</vt:lpstr>
      <vt:lpstr>PowerPoint Presentation</vt:lpstr>
      <vt:lpstr>CONCLUSION</vt:lpstr>
      <vt:lpstr>Any 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Analysis</dc:title>
  <dc:creator>arun kumar</dc:creator>
  <cp:lastModifiedBy>arun kumar</cp:lastModifiedBy>
  <cp:revision>47</cp:revision>
  <dcterms:created xsi:type="dcterms:W3CDTF">2024-10-03T11:37:34Z</dcterms:created>
  <dcterms:modified xsi:type="dcterms:W3CDTF">2024-10-06T10:28:56Z</dcterms:modified>
</cp:coreProperties>
</file>