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7" r:id="rId31"/>
    <p:sldId id="298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3" r:id="rId44"/>
    <p:sldId id="304" r:id="rId45"/>
    <p:sldId id="305" r:id="rId46"/>
    <p:sldId id="302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1629CA-A4F8-48E8-A5D1-E30D809C153C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038444-62ED-465F-A721-7D07DED3D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1"/>
            <a:ext cx="8458200" cy="1828799"/>
          </a:xfrm>
        </p:spPr>
        <p:txBody>
          <a:bodyPr/>
          <a:lstStyle/>
          <a:p>
            <a:r>
              <a:rPr lang="en-US" dirty="0" smtClean="0"/>
              <a:t>     Introduction to Data Warehouse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7406640" cy="11430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Jisha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Babu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Snowflake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dimension tables are </a:t>
            </a:r>
            <a:r>
              <a:rPr lang="en-US" i="1" dirty="0" smtClean="0"/>
              <a:t>normalized, thereby further splitting the data into additional </a:t>
            </a:r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68637"/>
            <a:ext cx="7156383" cy="43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constellation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fact tables to </a:t>
            </a:r>
            <a:r>
              <a:rPr lang="en-US" i="1" dirty="0" smtClean="0"/>
              <a:t>share </a:t>
            </a:r>
            <a:r>
              <a:rPr lang="en-US" dirty="0" smtClean="0"/>
              <a:t>dimension tables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715557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value is computed for a given point by aggregating the data corresponding to the respective dimension-value pairs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MAX(),COUNT(),MIN(),SUM()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b="1" dirty="0" smtClean="0"/>
              <a:t>Hierarchies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mappings from a set of low-level concepts to higher-level concepts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33" y="1905000"/>
            <a:ext cx="717922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OLAP operations on Concept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roll-up</a:t>
            </a:r>
            <a:r>
              <a:rPr lang="en-US" dirty="0" smtClean="0"/>
              <a:t> operation performs aggregation on a data cube, either by </a:t>
            </a:r>
            <a:r>
              <a:rPr lang="en-US" i="1" dirty="0" smtClean="0"/>
              <a:t>climbing up a concept hierarchy for </a:t>
            </a:r>
            <a:r>
              <a:rPr lang="en-US" dirty="0" smtClean="0"/>
              <a:t>a dimension or by </a:t>
            </a:r>
            <a:r>
              <a:rPr lang="en-US" i="1" dirty="0" smtClean="0"/>
              <a:t>dimension reduction.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Drill-down</a:t>
            </a:r>
            <a:r>
              <a:rPr lang="en-US" dirty="0" smtClean="0"/>
              <a:t> is the reverse of roll-up. It navigates from less detailed data to more detailed data.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Slice and dice: </a:t>
            </a:r>
            <a:r>
              <a:rPr lang="en-US" dirty="0" smtClean="0"/>
              <a:t>The </a:t>
            </a:r>
            <a:r>
              <a:rPr lang="en-US" b="1" i="1" dirty="0" smtClean="0"/>
              <a:t>slice</a:t>
            </a:r>
            <a:r>
              <a:rPr lang="en-US" i="1" dirty="0" smtClean="0"/>
              <a:t> operation performs a selection on one dimension of the </a:t>
            </a:r>
            <a:r>
              <a:rPr lang="en-US" dirty="0" smtClean="0"/>
              <a:t>given cube, resulting in a </a:t>
            </a:r>
            <a:r>
              <a:rPr lang="en-US" dirty="0" err="1" smtClean="0"/>
              <a:t>subcube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dice</a:t>
            </a:r>
            <a:r>
              <a:rPr lang="en-US" i="1" dirty="0" smtClean="0"/>
              <a:t> operation defines a </a:t>
            </a:r>
            <a:r>
              <a:rPr lang="en-US" i="1" dirty="0" err="1" smtClean="0"/>
              <a:t>subcube</a:t>
            </a:r>
            <a:r>
              <a:rPr lang="en-US" i="1" dirty="0" smtClean="0"/>
              <a:t> by performing a </a:t>
            </a:r>
            <a:r>
              <a:rPr lang="en-US" dirty="0" smtClean="0"/>
              <a:t>selection on two or more dimensions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Pivot</a:t>
            </a:r>
            <a:r>
              <a:rPr lang="en-US" dirty="0" smtClean="0"/>
              <a:t> :</a:t>
            </a:r>
            <a:r>
              <a:rPr lang="en-US" i="1" dirty="0" smtClean="0"/>
              <a:t> visualization operation that rotates the data </a:t>
            </a:r>
            <a:r>
              <a:rPr lang="en-US" dirty="0" smtClean="0"/>
              <a:t>axes in view in order to provide an alternative presentation of the data.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“A data warehouse is a subject-oriented, integrated, time-variant, and nonvolatile collection of data in support of management’s decision making process”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Subject </a:t>
            </a:r>
            <a:r>
              <a:rPr lang="en-US" dirty="0" err="1" smtClean="0"/>
              <a:t>oriented:customers,product,sales</a:t>
            </a:r>
            <a:r>
              <a:rPr lang="en-US" dirty="0" smtClean="0"/>
              <a:t> etc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Integrated: constructed by integrating multiple heterogeneous sources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time-variant: e.g., the past 5–10 years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Nonvolatile: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sz="4000" b="1" dirty="0" err="1" smtClean="0"/>
              <a:t>DataWarehouse</a:t>
            </a:r>
            <a:r>
              <a:rPr lang="en-US" sz="4000" b="1" dirty="0" smtClean="0"/>
              <a:t> Architecture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regarding the design</a:t>
            </a:r>
          </a:p>
          <a:p>
            <a:pPr lvl="1"/>
            <a:r>
              <a:rPr lang="en-US" dirty="0" smtClean="0"/>
              <a:t>top-down view: -selection</a:t>
            </a:r>
          </a:p>
          <a:p>
            <a:pPr lvl="1"/>
            <a:r>
              <a:rPr lang="en-US" dirty="0" smtClean="0"/>
              <a:t>data source view:- exposes the information</a:t>
            </a:r>
          </a:p>
          <a:p>
            <a:pPr lvl="1"/>
            <a:r>
              <a:rPr lang="en-US" dirty="0" smtClean="0"/>
              <a:t>data warehouse view:- fact tables and dimension tables</a:t>
            </a:r>
          </a:p>
          <a:p>
            <a:pPr lvl="1"/>
            <a:r>
              <a:rPr lang="en-US" dirty="0" smtClean="0"/>
              <a:t>business query view:- end user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</a:p>
          <a:p>
            <a:r>
              <a:rPr lang="en-US" dirty="0" smtClean="0"/>
              <a:t>bottom-up approach</a:t>
            </a:r>
          </a:p>
          <a:p>
            <a:pPr>
              <a:buNone/>
            </a:pPr>
            <a:r>
              <a:rPr lang="en-US" dirty="0" smtClean="0"/>
              <a:t>Design process: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Choose a </a:t>
            </a:r>
            <a:r>
              <a:rPr lang="en-IN" i="1" dirty="0" smtClean="0"/>
              <a:t>business process </a:t>
            </a:r>
            <a:r>
              <a:rPr lang="en-I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model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Choose the </a:t>
            </a:r>
            <a:r>
              <a:rPr lang="en-IN" i="1" dirty="0" smtClean="0"/>
              <a:t>grain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Choose the </a:t>
            </a:r>
            <a:r>
              <a:rPr lang="en-IN" i="1" dirty="0" smtClean="0"/>
              <a:t>dimensions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Choose the </a:t>
            </a:r>
            <a:r>
              <a:rPr lang="en-IN" i="1" dirty="0" smtClean="0"/>
              <a:t>measures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Three-Tier </a:t>
            </a:r>
            <a:r>
              <a:rPr lang="en-IN" b="1" dirty="0" err="1" smtClean="0"/>
              <a:t>DataWarehouse</a:t>
            </a:r>
            <a:r>
              <a:rPr lang="en-IN" b="1" dirty="0" smtClean="0"/>
              <a:t>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664821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OLAP-Cubes-for-Slicing-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209800"/>
            <a:ext cx="6705600" cy="41258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DataWarehouse</a:t>
            </a:r>
            <a:r>
              <a:rPr lang="en-IN" b="1" dirty="0" smtClean="0"/>
              <a:t> Back-End Tools and Utilities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extraction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transformation</a:t>
            </a:r>
          </a:p>
          <a:p>
            <a:r>
              <a:rPr lang="en-IN" dirty="0" smtClean="0"/>
              <a:t>Load</a:t>
            </a:r>
          </a:p>
          <a:p>
            <a:r>
              <a:rPr lang="en-IN" dirty="0" smtClean="0"/>
              <a:t>Refresh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Metadata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metadata are the data that define warehouse objects</a:t>
            </a:r>
          </a:p>
          <a:p>
            <a:r>
              <a:rPr lang="en-IN" i="1" dirty="0" smtClean="0"/>
              <a:t>structure of the data warehouse: </a:t>
            </a:r>
            <a:r>
              <a:rPr lang="en-IN" dirty="0" smtClean="0"/>
              <a:t>schema, view, dimensions</a:t>
            </a:r>
          </a:p>
          <a:p>
            <a:r>
              <a:rPr lang="en-IN" i="1" dirty="0" smtClean="0"/>
              <a:t>Operational metadata</a:t>
            </a:r>
          </a:p>
          <a:p>
            <a:r>
              <a:rPr lang="en-IN" i="1" smtClean="0"/>
              <a:t>The algorithms used for summarization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359898"/>
            <a:ext cx="8001000" cy="2611902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  Mining Frequent Patterns</a:t>
            </a:r>
            <a:endParaRPr lang="en-IN" sz="48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Market Basket Analysis</a:t>
            </a:r>
            <a:endParaRPr lang="en-IN" dirty="0"/>
          </a:p>
        </p:txBody>
      </p:sp>
      <p:pic>
        <p:nvPicPr>
          <p:cNvPr id="2051" name="Picture 3" descr="E:\Amazon_Funny-300x24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48084"/>
            <a:ext cx="4722066" cy="3919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appear frequently together in a transaction data set is a </a:t>
            </a:r>
            <a:r>
              <a:rPr lang="en-US" i="1" dirty="0" smtClean="0"/>
              <a:t>frequent </a:t>
            </a:r>
            <a:r>
              <a:rPr lang="en-US" i="1" dirty="0" err="1" smtClean="0"/>
              <a:t>itemset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Multidimensional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‘</a:t>
            </a:r>
            <a:r>
              <a:rPr lang="en-US" i="1" dirty="0" smtClean="0"/>
              <a:t>Data cube</a:t>
            </a:r>
            <a:r>
              <a:rPr lang="en-US" dirty="0" smtClean="0"/>
              <a:t>’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 data cube allows data to be modeled and viewed in multiple dimensions. It is defined by </a:t>
            </a:r>
            <a:r>
              <a:rPr lang="en-US" b="1" dirty="0" smtClean="0"/>
              <a:t>dimensions</a:t>
            </a:r>
            <a:r>
              <a:rPr lang="en-US" dirty="0" smtClean="0"/>
              <a:t> and </a:t>
            </a:r>
            <a:r>
              <a:rPr lang="en-US" b="1" dirty="0" smtClean="0"/>
              <a:t>facts.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dimensions are entities with respect to which</a:t>
            </a:r>
          </a:p>
          <a:p>
            <a:r>
              <a:rPr lang="en-US" dirty="0" smtClean="0"/>
              <a:t>an organization wants to keep records</a:t>
            </a:r>
          </a:p>
          <a:p>
            <a:pPr>
              <a:buClr>
                <a:srgbClr val="63605D"/>
              </a:buClr>
              <a:buFont typeface="Wingdings" pitchFamily="2" charset="2"/>
              <a:buChar char="Ø"/>
            </a:pPr>
            <a:r>
              <a:rPr lang="en-US" dirty="0" smtClean="0"/>
              <a:t>Facts are numerical measures.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and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Support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, where s is the percentage of transactions in D that contain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i="1" dirty="0" smtClean="0"/>
              <a:t>B (i.e., the union of sets A and B, or say, both A and B). </a:t>
            </a:r>
            <a:r>
              <a:rPr lang="en-US" dirty="0" smtClean="0"/>
              <a:t>This is taken to be the probability, P(</a:t>
            </a:r>
            <a:r>
              <a:rPr lang="en-US" i="1" dirty="0" smtClean="0"/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The rule </a:t>
            </a:r>
            <a:r>
              <a:rPr lang="en-US" i="1" dirty="0" smtClean="0"/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i="1" dirty="0" smtClean="0"/>
              <a:t>B has </a:t>
            </a:r>
            <a:r>
              <a:rPr lang="en-US" i="1" dirty="0" smtClean="0">
                <a:solidFill>
                  <a:srgbClr val="FF0000"/>
                </a:solidFill>
              </a:rPr>
              <a:t>confidence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en-US" i="1" dirty="0" smtClean="0"/>
              <a:t>in the transaction set D, where c is the percentage of </a:t>
            </a:r>
            <a:r>
              <a:rPr lang="en-US" dirty="0" smtClean="0"/>
              <a:t>transactions in </a:t>
            </a:r>
            <a:r>
              <a:rPr lang="en-US" i="1" dirty="0" smtClean="0"/>
              <a:t>D containing A that also contain B. This is taken to be the conditional </a:t>
            </a:r>
            <a:r>
              <a:rPr lang="en-US" dirty="0" smtClean="0"/>
              <a:t>probability, </a:t>
            </a:r>
            <a:r>
              <a:rPr lang="en-US" i="1" dirty="0" smtClean="0"/>
              <a:t>P(B/A)</a:t>
            </a:r>
          </a:p>
          <a:p>
            <a:pPr lvl="1">
              <a:defRPr/>
            </a:pPr>
            <a:r>
              <a:rPr lang="en-US" i="1" dirty="0" smtClean="0"/>
              <a:t>support(A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en-US" i="1" dirty="0" smtClean="0"/>
              <a:t>B) = P(A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i="1" dirty="0" smtClean="0"/>
              <a:t>B) </a:t>
            </a:r>
          </a:p>
          <a:p>
            <a:pPr lvl="1">
              <a:defRPr/>
            </a:pPr>
            <a:r>
              <a:rPr lang="en-US" i="1" dirty="0" smtClean="0"/>
              <a:t>confidence(A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en-US" i="1" dirty="0" smtClean="0"/>
              <a:t>B) = P(B/A)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set of items is referred to as an </a:t>
            </a:r>
            <a:r>
              <a:rPr lang="en-IN" dirty="0" err="1" smtClean="0"/>
              <a:t>itemset</a:t>
            </a:r>
            <a:r>
              <a:rPr lang="en-IN" dirty="0" smtClean="0"/>
              <a:t>.</a:t>
            </a:r>
            <a:endParaRPr lang="en-IN" i="1" dirty="0" smtClean="0"/>
          </a:p>
          <a:p>
            <a:r>
              <a:rPr lang="en-IN" i="1" dirty="0" smtClean="0"/>
              <a:t>The </a:t>
            </a:r>
            <a:r>
              <a:rPr lang="en-IN" i="1" dirty="0" smtClean="0">
                <a:solidFill>
                  <a:srgbClr val="FF0000"/>
                </a:solidFill>
              </a:rPr>
              <a:t>occurrence </a:t>
            </a:r>
            <a:r>
              <a:rPr lang="en-IN" dirty="0" smtClean="0">
                <a:solidFill>
                  <a:srgbClr val="FF0000"/>
                </a:solidFill>
              </a:rPr>
              <a:t>frequency </a:t>
            </a:r>
            <a:r>
              <a:rPr lang="en-IN" dirty="0" smtClean="0"/>
              <a:t>of an </a:t>
            </a:r>
            <a:r>
              <a:rPr lang="en-IN" dirty="0" err="1" smtClean="0"/>
              <a:t>itemset</a:t>
            </a:r>
            <a:r>
              <a:rPr lang="en-IN" dirty="0" smtClean="0"/>
              <a:t> is the number of transactions that contain the </a:t>
            </a:r>
            <a:r>
              <a:rPr lang="en-IN" dirty="0" err="1" smtClean="0"/>
              <a:t>itemset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also known frequency, support count, or count of the </a:t>
            </a:r>
            <a:r>
              <a:rPr lang="en-IN" dirty="0" err="1" smtClean="0"/>
              <a:t>itemset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are association rules mined from large databases?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 is a two-step process: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all frequent </a:t>
            </a:r>
            <a:r>
              <a:rPr lang="en-US" dirty="0" err="1" smtClean="0">
                <a:solidFill>
                  <a:srgbClr val="FF0000"/>
                </a:solidFill>
              </a:rPr>
              <a:t>itemsets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200" dirty="0" smtClean="0"/>
              <a:t>each of these </a:t>
            </a:r>
            <a:r>
              <a:rPr lang="en-US" sz="2200" dirty="0" err="1" smtClean="0"/>
              <a:t>itemsets</a:t>
            </a:r>
            <a:r>
              <a:rPr lang="en-US" sz="2200" dirty="0" smtClean="0"/>
              <a:t> will occur at least as frequently as a predetermined minimum support count, </a:t>
            </a:r>
            <a:r>
              <a:rPr lang="en-US" sz="2200" i="1" dirty="0" smtClean="0"/>
              <a:t>min sup</a:t>
            </a:r>
            <a:endParaRPr lang="en-US" sz="22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 strong association rules from the frequent </a:t>
            </a:r>
            <a:r>
              <a:rPr lang="en-US" dirty="0" err="1" smtClean="0">
                <a:solidFill>
                  <a:srgbClr val="FF0000"/>
                </a:solidFill>
              </a:rPr>
              <a:t>itemsets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200" dirty="0" smtClean="0"/>
              <a:t>these rules must satisfy minimum support and minimum confidence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96E2A7-6C7B-4001-B07D-1C460D573901}" type="datetime4">
              <a:rPr lang="en-US" smtClean="0"/>
              <a:pPr/>
              <a:t>February 4, 2015</a:t>
            </a:fld>
            <a:endParaRPr lang="en-US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71EE41-9505-480E-8ECC-46FF978C57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dirty="0" smtClean="0"/>
              <a:t>       Scalable Methods for Mining Frequent Patterns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   The </a:t>
            </a:r>
            <a:r>
              <a:rPr lang="en-US" sz="2400" dirty="0" smtClean="0">
                <a:solidFill>
                  <a:srgbClr val="FF0000"/>
                </a:solidFill>
              </a:rPr>
              <a:t>downward closure </a:t>
            </a:r>
            <a:r>
              <a:rPr lang="en-US" sz="2400" dirty="0" smtClean="0"/>
              <a:t>property of frequent patterns</a:t>
            </a:r>
          </a:p>
          <a:p>
            <a:pPr lvl="1" eaLnBrk="1" hangingPunct="1"/>
            <a:r>
              <a:rPr lang="en-US" sz="2400" u="sng" dirty="0" smtClean="0"/>
              <a:t>Any subset of a frequent </a:t>
            </a:r>
            <a:r>
              <a:rPr lang="en-US" sz="2400" u="sng" dirty="0" err="1" smtClean="0"/>
              <a:t>itemset</a:t>
            </a:r>
            <a:r>
              <a:rPr lang="en-US" sz="2400" u="sng" dirty="0" smtClean="0"/>
              <a:t> must be frequent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b="1" dirty="0" smtClean="0"/>
              <a:t>{milk, bread, butter}</a:t>
            </a:r>
            <a:r>
              <a:rPr lang="en-US" sz="2400" dirty="0" smtClean="0"/>
              <a:t> is frequent, so is </a:t>
            </a:r>
            <a:r>
              <a:rPr lang="en-US" sz="2400" b="1" dirty="0" smtClean="0"/>
              <a:t>{milk, bread}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   Scalable mining methods: Three major approaches</a:t>
            </a:r>
          </a:p>
          <a:p>
            <a:pPr lvl="1" eaLnBrk="1" hangingPunct="1"/>
            <a:r>
              <a:rPr lang="en-US" sz="2400" dirty="0" err="1" smtClean="0"/>
              <a:t>Apriori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Freq. pattern growth (</a:t>
            </a:r>
            <a:r>
              <a:rPr lang="en-US" sz="2400" dirty="0" err="1" smtClean="0"/>
              <a:t>FPgrowth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Vertical data format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The </a:t>
            </a:r>
            <a:r>
              <a:rPr lang="en-US" u="sng" dirty="0" err="1" smtClean="0">
                <a:solidFill>
                  <a:srgbClr val="FF0000"/>
                </a:solidFill>
              </a:rPr>
              <a:t>apriori</a:t>
            </a:r>
            <a:r>
              <a:rPr lang="en-US" u="sng" dirty="0" smtClean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property: </a:t>
            </a:r>
            <a:r>
              <a:rPr lang="en-US" i="1" dirty="0" smtClean="0"/>
              <a:t>All nonempty subsets of a frequent </a:t>
            </a:r>
            <a:r>
              <a:rPr lang="en-US" i="1" dirty="0" err="1" smtClean="0"/>
              <a:t>itemset</a:t>
            </a:r>
            <a:r>
              <a:rPr lang="en-US" i="1" dirty="0" smtClean="0"/>
              <a:t> must also be frequent</a:t>
            </a:r>
          </a:p>
          <a:p>
            <a:r>
              <a:rPr lang="en-US" dirty="0" smtClean="0"/>
              <a:t>Two step process: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prune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step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find </a:t>
            </a:r>
            <a:r>
              <a:rPr lang="en-US" i="1" smtClean="0"/>
              <a:t>L</a:t>
            </a:r>
            <a:r>
              <a:rPr lang="en-US" baseline="-25000" smtClean="0"/>
              <a:t>k</a:t>
            </a:r>
          </a:p>
          <a:p>
            <a:r>
              <a:rPr lang="en-US" smtClean="0"/>
              <a:t>To discover the set of frequent 2-itemsets, </a:t>
            </a:r>
            <a:r>
              <a:rPr lang="en-US" i="1" smtClean="0"/>
              <a:t>L2, the algorithm uses the join L1 on L1 to </a:t>
            </a:r>
            <a:r>
              <a:rPr lang="en-US" smtClean="0"/>
              <a:t>generate a candidate set of 2-itemsets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Prune step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find </a:t>
            </a:r>
            <a:r>
              <a:rPr lang="en-US" i="1" smtClean="0"/>
              <a:t>C</a:t>
            </a:r>
            <a:r>
              <a:rPr lang="en-US" baseline="-25000" smtClean="0"/>
              <a:t>k</a:t>
            </a:r>
          </a:p>
          <a:p>
            <a:r>
              <a:rPr lang="en-US" i="1" smtClean="0"/>
              <a:t>C</a:t>
            </a:r>
            <a:r>
              <a:rPr lang="en-US" i="1" baseline="-25000" smtClean="0"/>
              <a:t>k</a:t>
            </a:r>
            <a:r>
              <a:rPr lang="en-US" i="1" smtClean="0"/>
              <a:t> is a superset of L</a:t>
            </a:r>
            <a:r>
              <a:rPr lang="en-US" i="1" baseline="-25000" smtClean="0"/>
              <a:t>k</a:t>
            </a:r>
            <a:endParaRPr lang="en-US" baseline="-25000" smtClean="0"/>
          </a:p>
          <a:p>
            <a:r>
              <a:rPr lang="en-US" smtClean="0"/>
              <a:t>A scan of the database to determine the count of each candidate in </a:t>
            </a:r>
            <a:r>
              <a:rPr lang="en-US" i="1" smtClean="0"/>
              <a:t>C</a:t>
            </a:r>
            <a:r>
              <a:rPr lang="en-US" i="1" baseline="-25000" smtClean="0"/>
              <a:t>k</a:t>
            </a:r>
            <a:r>
              <a:rPr lang="en-US" i="1" smtClean="0"/>
              <a:t> would result in the determination of L</a:t>
            </a:r>
            <a:r>
              <a:rPr lang="en-US" i="1" baseline="-25000" smtClean="0"/>
              <a:t>k</a:t>
            </a:r>
            <a:r>
              <a:rPr lang="en-US" i="1" smtClean="0"/>
              <a:t> (i.e., all </a:t>
            </a:r>
            <a:r>
              <a:rPr lang="en-US" smtClean="0"/>
              <a:t>candidates having a count not less than the minimum support count are frequent by definition, and therefore belong to </a:t>
            </a:r>
            <a:r>
              <a:rPr lang="en-US" i="1" smtClean="0"/>
              <a:t>L</a:t>
            </a:r>
            <a:r>
              <a:rPr lang="en-US" i="1" baseline="-25000" smtClean="0"/>
              <a:t>k</a:t>
            </a:r>
            <a:r>
              <a:rPr lang="en-US" i="1" smtClean="0"/>
              <a:t>)</a:t>
            </a:r>
            <a:endParaRPr lang="en-US" baseline="-25000" smtClean="0"/>
          </a:p>
          <a:p>
            <a:endParaRPr lang="en-US" baseline="-25000" smtClean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1981200"/>
            <a:ext cx="4267200" cy="4356100"/>
          </a:xfr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1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" y="2209800"/>
            <a:ext cx="9124950" cy="2525713"/>
          </a:xfr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2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0813" y="2133600"/>
            <a:ext cx="8993187" cy="2986088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cube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4519" y="2286000"/>
            <a:ext cx="6992994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3 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743200"/>
            <a:ext cx="8991600" cy="1554163"/>
          </a:xfr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i="1" dirty="0" smtClean="0"/>
              <a:t>l, generate all nonempty subsets of l.</a:t>
            </a:r>
          </a:p>
          <a:p>
            <a:r>
              <a:rPr lang="en-US" dirty="0" smtClean="0"/>
              <a:t>For every nonempty subset </a:t>
            </a:r>
            <a:r>
              <a:rPr lang="en-US" i="1" dirty="0" smtClean="0"/>
              <a:t>s of l, output the rule “s</a:t>
            </a:r>
            <a:r>
              <a:rPr lang="en-US" i="1" dirty="0" smtClean="0">
                <a:sym typeface="Wingdings" pitchFamily="2" charset="2"/>
              </a:rPr>
              <a:t>(l - s)</a:t>
            </a:r>
            <a:r>
              <a:rPr lang="en-US" i="1" dirty="0" smtClean="0"/>
              <a:t>”    if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support count(l)/support count(s) &gt;= min conf, where min conf is the minimum confidence threshold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Mining Multilevel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rules generated from mining data at multiple levels of abstraction are called multiple-level or multilevel association rules</a:t>
            </a:r>
          </a:p>
          <a:p>
            <a:r>
              <a:rPr lang="en-US" dirty="0" smtClean="0"/>
              <a:t>using concept hierarchies under a support-confidence framework.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25" y="2586038"/>
            <a:ext cx="6120484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830" y="2209800"/>
            <a:ext cx="7245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69545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Constraint-Based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heuristic is to have the users specify such intuition or expectations as </a:t>
            </a:r>
            <a:r>
              <a:rPr lang="en-US" i="1" dirty="0" smtClean="0"/>
              <a:t>constraints to confine the search space</a:t>
            </a:r>
          </a:p>
          <a:p>
            <a:r>
              <a:rPr lang="en-US" dirty="0" smtClean="0"/>
              <a:t>Knowledge type constraints</a:t>
            </a:r>
          </a:p>
          <a:p>
            <a:r>
              <a:rPr lang="en-US" dirty="0" smtClean="0"/>
              <a:t>Data constraints</a:t>
            </a:r>
          </a:p>
          <a:p>
            <a:r>
              <a:rPr lang="en-US" dirty="0" smtClean="0"/>
              <a:t>Dimension/level constraints</a:t>
            </a:r>
          </a:p>
          <a:p>
            <a:r>
              <a:rPr lang="en-US" dirty="0" smtClean="0"/>
              <a:t>Interestingness constraints</a:t>
            </a:r>
          </a:p>
          <a:p>
            <a:r>
              <a:rPr lang="en-US" dirty="0" smtClean="0"/>
              <a:t>Rule constraints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452" y="2016362"/>
            <a:ext cx="4743348" cy="40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8508" y="1981200"/>
            <a:ext cx="819333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Schemas for Multidimensional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 schema,</a:t>
            </a:r>
          </a:p>
          <a:p>
            <a:r>
              <a:rPr lang="en-US" dirty="0" smtClean="0"/>
              <a:t> snowflake schema</a:t>
            </a:r>
          </a:p>
          <a:p>
            <a:r>
              <a:rPr lang="en-US" dirty="0" smtClean="0"/>
              <a:t> fact constellation schema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large central table (fact table) containing the bulk of the data, with no redundancy,</a:t>
            </a:r>
          </a:p>
          <a:p>
            <a:r>
              <a:rPr lang="en-US" dirty="0" smtClean="0"/>
              <a:t> set of smaller attendant tables (dimension tables), one for each dimension.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764</TotalTime>
  <Words>967</Words>
  <Application>Microsoft Office PowerPoint</Application>
  <PresentationFormat>On-screen Show (4:3)</PresentationFormat>
  <Paragraphs>124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Solstice</vt:lpstr>
      <vt:lpstr>     Introduction to Data Warehouse </vt:lpstr>
      <vt:lpstr>What Is a Data Warehouse?</vt:lpstr>
      <vt:lpstr>A Multidimensional Data Model</vt:lpstr>
      <vt:lpstr>2-D cube</vt:lpstr>
      <vt:lpstr>Slide 5</vt:lpstr>
      <vt:lpstr>Slide 6</vt:lpstr>
      <vt:lpstr>Schemas for Multidimensional Databases</vt:lpstr>
      <vt:lpstr>Star schema</vt:lpstr>
      <vt:lpstr>Slide 9</vt:lpstr>
      <vt:lpstr>Snowflake schema</vt:lpstr>
      <vt:lpstr>Slide 11</vt:lpstr>
      <vt:lpstr>Fact constellation</vt:lpstr>
      <vt:lpstr>Slide 13</vt:lpstr>
      <vt:lpstr>Computation of measures</vt:lpstr>
      <vt:lpstr>Concept Hierarchies</vt:lpstr>
      <vt:lpstr>Slide 16</vt:lpstr>
      <vt:lpstr>OLAP operations on Concept Hierarchy</vt:lpstr>
      <vt:lpstr>Slide 18</vt:lpstr>
      <vt:lpstr>Slide 19</vt:lpstr>
      <vt:lpstr>Slide 20</vt:lpstr>
      <vt:lpstr>Design</vt:lpstr>
      <vt:lpstr>Process of design</vt:lpstr>
      <vt:lpstr>Three-Tier DataWarehouse Architecture</vt:lpstr>
      <vt:lpstr>Slide 24</vt:lpstr>
      <vt:lpstr>DataWarehouse Back-End Tools and Utilities</vt:lpstr>
      <vt:lpstr>Metadata Repository</vt:lpstr>
      <vt:lpstr>  Mining Frequent Patterns</vt:lpstr>
      <vt:lpstr>Market Basket Analysis</vt:lpstr>
      <vt:lpstr>Slide 29</vt:lpstr>
      <vt:lpstr>Support and Confidence</vt:lpstr>
      <vt:lpstr>Slide 31</vt:lpstr>
      <vt:lpstr>How are association rules mined from large databases?</vt:lpstr>
      <vt:lpstr>       Scalable Methods for Mining Frequent Patterns</vt:lpstr>
      <vt:lpstr>The apriori algorithm</vt:lpstr>
      <vt:lpstr>Join step</vt:lpstr>
      <vt:lpstr>Prune step</vt:lpstr>
      <vt:lpstr>example</vt:lpstr>
      <vt:lpstr>Iteration 1</vt:lpstr>
      <vt:lpstr>Iteration 2</vt:lpstr>
      <vt:lpstr>Iteration 3 </vt:lpstr>
      <vt:lpstr>Generating association rules</vt:lpstr>
      <vt:lpstr>Mining Multilevel Association Rules</vt:lpstr>
      <vt:lpstr>Slide 43</vt:lpstr>
      <vt:lpstr>Slide 44</vt:lpstr>
      <vt:lpstr>Slide 45</vt:lpstr>
      <vt:lpstr>Constraint-Based Association Mining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warehouse </dc:title>
  <dc:creator>jisha</dc:creator>
  <cp:lastModifiedBy>Admin</cp:lastModifiedBy>
  <cp:revision>91</cp:revision>
  <dcterms:created xsi:type="dcterms:W3CDTF">2014-12-30T16:31:05Z</dcterms:created>
  <dcterms:modified xsi:type="dcterms:W3CDTF">2015-02-04T08:19:37Z</dcterms:modified>
</cp:coreProperties>
</file>