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3" r:id="rId27"/>
    <p:sldId id="284" r:id="rId28"/>
    <p:sldId id="28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6" r:id="rId46"/>
    <p:sldId id="307" r:id="rId47"/>
    <p:sldId id="308" r:id="rId48"/>
    <p:sldId id="310" r:id="rId49"/>
    <p:sldId id="309" r:id="rId50"/>
    <p:sldId id="301" r:id="rId51"/>
    <p:sldId id="302" r:id="rId52"/>
    <p:sldId id="303" r:id="rId53"/>
    <p:sldId id="304" r:id="rId54"/>
    <p:sldId id="30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484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3B710-5B6A-4C66-AA4B-312017C2F34C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D9D9-7BC0-4E34-8B55-6DA1338DA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4D9D9-7BC0-4E34-8B55-6DA1338DAC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68469-97AF-4020-8C3A-87E6972B57E4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 : the expected information needed to classify a given sample</a:t>
            </a:r>
          </a:p>
          <a:p>
            <a:r>
              <a:rPr lang="en-US" dirty="0" smtClean="0"/>
              <a:t>E (entropy) : expected information based on the partitioning into subsets by A</a:t>
            </a:r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5A4B39-0FD3-4DBE-8124-EF1CC5939648}" type="datetime1">
              <a:rPr lang="en-US" smtClean="0"/>
              <a:t>2/19/2015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1A61-8450-45DC-B71B-861014ED4C18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842-201D-4E01-8AAF-0068D09E8606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0379EC8-D0C8-46F3-9292-37A742AB2E33}" type="datetime1">
              <a:rPr lang="en-US" smtClean="0"/>
              <a:t>2/19/2015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31739F-E279-446E-AA46-3A1C834B492C}" type="datetime1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8741-CBBA-439F-A268-18197DD908A2}" type="datetime1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3E2F-61F7-4342-AF29-2F55B311DCB5}" type="datetime1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439EB-A027-48E3-A0EF-29880A6CBDAF}" type="datetime1">
              <a:rPr lang="en-US" smtClean="0"/>
              <a:t>2/19/2015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6CEF-706F-404E-AF8C-F79A90EBBF30}" type="datetime1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588BDED-A831-485E-B0AE-07B60E3CC5B4}" type="datetime1">
              <a:rPr lang="en-US" smtClean="0"/>
              <a:t>2/19/2015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05031B-28AB-4682-A2CC-308E4219BAD3}" type="datetime1">
              <a:rPr lang="en-US" smtClean="0"/>
              <a:t>2/19/2015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188E7A3-C6F5-41A1-980F-1CC340AACCC3}" type="datetime1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9D30BA-E910-4E7F-8171-D49792CF41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71600"/>
            <a:ext cx="8001000" cy="1894362"/>
          </a:xfrm>
        </p:spPr>
        <p:txBody>
          <a:bodyPr/>
          <a:lstStyle/>
          <a:p>
            <a:r>
              <a:rPr lang="en-US" b="1" dirty="0" smtClean="0"/>
              <a:t>Module II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</a:rPr>
              <a:t>Classification and Prediction</a:t>
            </a:r>
            <a:endParaRPr lang="en-US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Attribute Selection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selecting the splitting criterion that “best” separates a given data into individual classes</a:t>
            </a:r>
          </a:p>
          <a:p>
            <a:r>
              <a:rPr lang="en-US" dirty="0" smtClean="0"/>
              <a:t>Three measures</a:t>
            </a:r>
          </a:p>
          <a:p>
            <a:pPr lvl="1"/>
            <a:r>
              <a:rPr lang="en-US" i="1" dirty="0" smtClean="0"/>
              <a:t>Information Gain</a:t>
            </a:r>
          </a:p>
          <a:p>
            <a:pPr lvl="1"/>
            <a:r>
              <a:rPr lang="en-US" i="1" dirty="0" smtClean="0"/>
              <a:t>gain ratio</a:t>
            </a:r>
          </a:p>
          <a:p>
            <a:pPr lvl="1"/>
            <a:r>
              <a:rPr lang="en-US" i="1" dirty="0" err="1" smtClean="0"/>
              <a:t>gini</a:t>
            </a:r>
            <a:r>
              <a:rPr lang="en-US" i="1" dirty="0" smtClean="0"/>
              <a:t>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/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hlink"/>
                </a:solidFill>
              </a:rPr>
              <a:t>Expected </a:t>
            </a:r>
            <a:r>
              <a:rPr lang="en-US" sz="2400" dirty="0">
                <a:solidFill>
                  <a:schemeClr val="hlink"/>
                </a:solidFill>
              </a:rPr>
              <a:t>information</a:t>
            </a:r>
            <a:r>
              <a:rPr lang="en-US" sz="2400" dirty="0"/>
              <a:t> (entropy) needed to classify a </a:t>
            </a:r>
            <a:r>
              <a:rPr lang="en-US" sz="2400" dirty="0" err="1"/>
              <a:t>tuple</a:t>
            </a:r>
            <a:r>
              <a:rPr lang="en-US" sz="2400" dirty="0"/>
              <a:t> in D</a:t>
            </a:r>
            <a:r>
              <a:rPr lang="en-US" sz="2400" dirty="0" smtClean="0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/>
              <a:t>Let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be the probability that an arbitrary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D belongs to class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estimated by |</a:t>
            </a:r>
            <a:r>
              <a:rPr lang="en-US" sz="2400" dirty="0" err="1" smtClean="0"/>
              <a:t>C</a:t>
            </a:r>
            <a:r>
              <a:rPr lang="en-US" sz="2400" i="1" baseline="-25000" dirty="0" err="1" smtClean="0"/>
              <a:t>i</a:t>
            </a:r>
            <a:r>
              <a:rPr lang="en-US" sz="2400" baseline="-25000" dirty="0" smtClean="0"/>
              <a:t>, D</a:t>
            </a:r>
            <a:r>
              <a:rPr lang="en-US" sz="2400" dirty="0" smtClean="0"/>
              <a:t>|/|D|</a:t>
            </a:r>
            <a:endParaRPr lang="en-US" sz="2400" dirty="0" smtClean="0">
              <a:solidFill>
                <a:schemeClr val="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hlink"/>
                </a:solidFill>
              </a:rPr>
              <a:t>Expected Information</a:t>
            </a:r>
            <a:r>
              <a:rPr lang="en-US" sz="2400" dirty="0" smtClean="0"/>
              <a:t> needed to </a:t>
            </a:r>
            <a:r>
              <a:rPr lang="en-US" sz="2400" dirty="0"/>
              <a:t>classify </a:t>
            </a:r>
            <a:r>
              <a:rPr lang="en-US" sz="2400" dirty="0" smtClean="0"/>
              <a:t>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from D</a:t>
            </a:r>
            <a:r>
              <a:rPr lang="en-US" sz="2400" dirty="0"/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 smtClean="0">
              <a:solidFill>
                <a:schemeClr val="hlink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 smtClean="0">
                <a:solidFill>
                  <a:schemeClr val="hlink"/>
                </a:solidFill>
              </a:rPr>
              <a:t>Information </a:t>
            </a:r>
            <a:r>
              <a:rPr lang="en-US" sz="2400" dirty="0">
                <a:solidFill>
                  <a:schemeClr val="hlink"/>
                </a:solidFill>
              </a:rPr>
              <a:t>gained</a:t>
            </a:r>
            <a:r>
              <a:rPr lang="en-US" sz="2400" dirty="0"/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667000" y="2438400"/>
          <a:ext cx="3317875" cy="850900"/>
        </p:xfrm>
        <a:graphic>
          <a:graphicData uri="http://schemas.openxmlformats.org/presentationml/2006/ole">
            <p:oleObj spid="_x0000_s4098" name="Equation" r:id="rId4" imgW="1612800" imgH="431640" progId="Equation.3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3505200" y="4495800"/>
          <a:ext cx="3460750" cy="922338"/>
        </p:xfrm>
        <a:graphic>
          <a:graphicData uri="http://schemas.openxmlformats.org/presentationml/2006/ole">
            <p:oleObj spid="_x0000_s4099" name="Equation" r:id="rId5" imgW="1866600" imgH="444240" progId="Equation.3">
              <p:embed/>
            </p:oleObj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2286000" y="5791200"/>
          <a:ext cx="4138612" cy="536575"/>
        </p:xfrm>
        <a:graphic>
          <a:graphicData uri="http://schemas.openxmlformats.org/presentationml/2006/ole">
            <p:oleObj spid="_x0000_s4100" name="Equation" r:id="rId6" imgW="1790640" imgH="21564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43000"/>
            <a:ext cx="7467599" cy="539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96421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43200"/>
            <a:ext cx="7892143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156" y="838200"/>
            <a:ext cx="788007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Gain Ratio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normalization to information gain using a “split information” value defined analogously with </a:t>
            </a:r>
            <a:r>
              <a:rPr lang="en-US" i="1" dirty="0" smtClean="0"/>
              <a:t>Info(D) as</a:t>
            </a:r>
          </a:p>
          <a:p>
            <a:pPr>
              <a:buNone/>
            </a:pPr>
            <a:r>
              <a:rPr lang="en-US" i="1" dirty="0" smtClean="0"/>
              <a:t> 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The gain ratio is defined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89560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724400"/>
            <a:ext cx="2813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Gini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index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Gini</a:t>
            </a:r>
            <a:r>
              <a:rPr lang="en-US" dirty="0" smtClean="0"/>
              <a:t> index measures the impurity of </a:t>
            </a:r>
            <a:r>
              <a:rPr lang="en-US" i="1" dirty="0" smtClean="0"/>
              <a:t>D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 where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be the probability that an arbitrary </a:t>
            </a:r>
            <a:r>
              <a:rPr lang="en-US" dirty="0" err="1" smtClean="0"/>
              <a:t>tuple</a:t>
            </a:r>
            <a:r>
              <a:rPr lang="en-US" dirty="0" smtClean="0"/>
              <a:t> in D belongs to class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, estimated by</a:t>
            </a:r>
          </a:p>
          <a:p>
            <a:pPr>
              <a:buNone/>
            </a:pPr>
            <a:r>
              <a:rPr lang="en-US" dirty="0" smtClean="0"/>
              <a:t> |</a:t>
            </a:r>
            <a:r>
              <a:rPr lang="en-US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baseline="-25000" dirty="0" smtClean="0"/>
              <a:t>, D</a:t>
            </a:r>
            <a:r>
              <a:rPr lang="en-US" dirty="0" smtClean="0"/>
              <a:t>|/|D|</a:t>
            </a: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Gini</a:t>
            </a:r>
            <a:r>
              <a:rPr lang="en-US" dirty="0" smtClean="0"/>
              <a:t> index considers a binary split for each attribute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6292" y="2514600"/>
            <a:ext cx="2930108" cy="941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determine the best binary split on </a:t>
            </a:r>
            <a:r>
              <a:rPr lang="en-US" i="1" dirty="0" smtClean="0"/>
              <a:t>A, </a:t>
            </a:r>
            <a:r>
              <a:rPr lang="en-US" dirty="0" smtClean="0"/>
              <a:t>we</a:t>
            </a:r>
            <a:r>
              <a:rPr lang="en-US" i="1" dirty="0" smtClean="0"/>
              <a:t> </a:t>
            </a:r>
            <a:r>
              <a:rPr lang="en-US" dirty="0" smtClean="0"/>
              <a:t>examine all of the possible subsets that can be formed using known values of </a:t>
            </a:r>
            <a:r>
              <a:rPr lang="en-US" i="1" dirty="0" smtClean="0"/>
              <a:t>A.</a:t>
            </a:r>
          </a:p>
          <a:p>
            <a:r>
              <a:rPr lang="en-US" dirty="0" smtClean="0"/>
              <a:t>if a binary split on A partitions D into D1 and D2, the </a:t>
            </a:r>
            <a:r>
              <a:rPr lang="en-US" dirty="0" err="1" smtClean="0"/>
              <a:t>gini</a:t>
            </a:r>
            <a:r>
              <a:rPr lang="en-US" dirty="0" smtClean="0"/>
              <a:t> index of D given that partitioning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191000"/>
            <a:ext cx="546221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Bayesian Classification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Predict class membership probabilities</a:t>
            </a:r>
          </a:p>
          <a:p>
            <a:r>
              <a:rPr lang="en-US" b="1" dirty="0" err="1" smtClean="0"/>
              <a:t>Bayes</a:t>
            </a:r>
            <a:r>
              <a:rPr lang="en-US" b="1" dirty="0" smtClean="0"/>
              <a:t>’ Theorem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971800"/>
            <a:ext cx="37889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Let </a:t>
            </a:r>
            <a:r>
              <a:rPr lang="en-IN" i="1" dirty="0" smtClean="0"/>
              <a:t>D be a training set of </a:t>
            </a:r>
            <a:r>
              <a:rPr lang="en-IN" i="1" dirty="0" err="1" smtClean="0"/>
              <a:t>tuples</a:t>
            </a:r>
            <a:r>
              <a:rPr lang="en-IN" i="1" dirty="0" smtClean="0"/>
              <a:t> and their associated class labels.</a:t>
            </a:r>
          </a:p>
          <a:p>
            <a:r>
              <a:rPr lang="en-IN" dirty="0" smtClean="0"/>
              <a:t>Bayesian classifier predicts that </a:t>
            </a:r>
            <a:r>
              <a:rPr lang="en-IN" dirty="0" err="1" smtClean="0"/>
              <a:t>tuple</a:t>
            </a:r>
            <a:r>
              <a:rPr lang="en-IN" dirty="0" smtClean="0"/>
              <a:t> </a:t>
            </a:r>
            <a:r>
              <a:rPr lang="en-IN" b="1" i="1" dirty="0" smtClean="0"/>
              <a:t>X belongs to the </a:t>
            </a:r>
            <a:r>
              <a:rPr lang="en-IN" dirty="0" smtClean="0"/>
              <a:t>class </a:t>
            </a:r>
            <a:r>
              <a:rPr lang="en-IN" i="1" dirty="0" err="1" smtClean="0"/>
              <a:t>Ci</a:t>
            </a:r>
            <a:r>
              <a:rPr lang="en-IN" i="1" dirty="0" smtClean="0"/>
              <a:t> if and only if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733800"/>
            <a:ext cx="4419600" cy="5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800600"/>
            <a:ext cx="2895600" cy="7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Classification vs. Prediction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hlink"/>
                </a:solidFill>
              </a:rPr>
              <a:t>Classification</a:t>
            </a:r>
            <a:r>
              <a:rPr lang="en-US" sz="3000" dirty="0" smtClean="0"/>
              <a:t>  </a:t>
            </a:r>
          </a:p>
          <a:p>
            <a:pPr lvl="1"/>
            <a:r>
              <a:rPr lang="en-US" sz="3000" dirty="0" smtClean="0"/>
              <a:t>classifier is constructed to predict </a:t>
            </a:r>
            <a:r>
              <a:rPr lang="en-US" sz="3000" i="1" dirty="0" smtClean="0"/>
              <a:t>categorical labels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hlink"/>
                </a:solidFill>
              </a:rPr>
              <a:t>Prediction  </a:t>
            </a:r>
          </a:p>
          <a:p>
            <a:pPr lvl="1">
              <a:lnSpc>
                <a:spcPct val="90000"/>
              </a:lnSpc>
            </a:pPr>
            <a:r>
              <a:rPr lang="en-US" sz="3000" dirty="0" smtClean="0"/>
              <a:t>models continuous-valued functions, i.e., predicts unknown or missing values </a:t>
            </a:r>
          </a:p>
          <a:p>
            <a:pPr lvl="1"/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666" y="2286000"/>
            <a:ext cx="535419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5364912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Rule-Based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rule-based classifier uses a set of IF-THEN rules for classification</a:t>
            </a:r>
          </a:p>
          <a:p>
            <a:r>
              <a:rPr lang="en-US" dirty="0" smtClean="0"/>
              <a:t>The “IF”-part (or left-hand side)of a rule is known as the rule antecedent or precondition.</a:t>
            </a:r>
          </a:p>
          <a:p>
            <a:r>
              <a:rPr lang="en-US" dirty="0" smtClean="0"/>
              <a:t>The “THEN”-part (or right-hand side) is the rule consequent.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Coverage and Accuracy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714280"/>
            <a:ext cx="3107631" cy="193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extract rules from a decision tree, one rule is created for each path from the root to a leaf node</a:t>
            </a:r>
          </a:p>
          <a:p>
            <a:r>
              <a:rPr lang="en-US" dirty="0" smtClean="0"/>
              <a:t>Each splitting criterion along a given path is logically </a:t>
            </a:r>
            <a:r>
              <a:rPr lang="en-US" dirty="0" err="1" smtClean="0"/>
              <a:t>ANDed</a:t>
            </a:r>
            <a:r>
              <a:rPr lang="en-US" dirty="0" smtClean="0"/>
              <a:t> to form the rule antecedent (“IF” part). </a:t>
            </a:r>
          </a:p>
          <a:p>
            <a:r>
              <a:rPr lang="en-US" dirty="0" smtClean="0"/>
              <a:t>The leaf node holds the class prediction, forming the rule consequent (“THEN” part).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 Induction Using a Sequential Covering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IF-THEN rules can be extracted directly from the training data using a sequential covering algorithm.</a:t>
            </a:r>
          </a:p>
          <a:p>
            <a:r>
              <a:rPr lang="en-US" dirty="0" smtClean="0"/>
              <a:t>Rules are learned one class at a time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8550" y="2133600"/>
            <a:ext cx="6288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052" y="1905000"/>
            <a:ext cx="673758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 Quality Measures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time it considers an attribute test, it must check to see if appending such a test to the current rule’s condition will result in an improved rule.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399" y="2955925"/>
            <a:ext cx="5445223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Classification—A Two-Step Process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 smtClean="0"/>
              <a:t>Learning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/>
              <a:t>“learning from” a training set made up of database </a:t>
            </a:r>
            <a:r>
              <a:rPr lang="en-US" sz="2300" dirty="0" err="1" smtClean="0"/>
              <a:t>tuples</a:t>
            </a:r>
            <a:r>
              <a:rPr lang="en-US" sz="2300" dirty="0" smtClean="0"/>
              <a:t> and their associated class labels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/>
              <a:t>The set of </a:t>
            </a:r>
            <a:r>
              <a:rPr lang="en-US" sz="2300" dirty="0" err="1" smtClean="0"/>
              <a:t>tuples</a:t>
            </a:r>
            <a:r>
              <a:rPr lang="en-US" sz="2300" dirty="0" smtClean="0"/>
              <a:t> used for model construction is </a:t>
            </a:r>
            <a:r>
              <a:rPr lang="en-US" sz="2300" dirty="0" smtClean="0">
                <a:solidFill>
                  <a:schemeClr val="hlink"/>
                </a:solidFill>
              </a:rPr>
              <a:t>training set</a:t>
            </a:r>
            <a:endParaRPr lang="en-US" sz="2300" dirty="0" smtClean="0"/>
          </a:p>
          <a:p>
            <a:pPr>
              <a:lnSpc>
                <a:spcPct val="110000"/>
              </a:lnSpc>
            </a:pPr>
            <a:r>
              <a:rPr lang="en-US" sz="2300" dirty="0" smtClean="0"/>
              <a:t>Classification 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/>
              <a:t>Test data are used to estimate the accuracy of the classification rules.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/>
              <a:t>If the accuracy is considered acceptable, the rules can be applied to the classification of new data </a:t>
            </a:r>
            <a:r>
              <a:rPr lang="en-US" sz="2300" dirty="0" err="1" smtClean="0"/>
              <a:t>tuples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Classification by </a:t>
            </a:r>
            <a:r>
              <a:rPr lang="en-IN" b="1" dirty="0" err="1" smtClean="0"/>
              <a:t>Backpropagation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Backpropagation</a:t>
            </a:r>
            <a:r>
              <a:rPr lang="en-IN" dirty="0" smtClean="0"/>
              <a:t> is a neural network learning algorithm</a:t>
            </a:r>
          </a:p>
          <a:p>
            <a:r>
              <a:rPr lang="en-US" dirty="0" smtClean="0"/>
              <a:t>A neural network: A set of connected input/output units where each connection has a </a:t>
            </a:r>
            <a:r>
              <a:rPr lang="en-US" b="1" dirty="0" smtClean="0"/>
              <a:t>weight</a:t>
            </a:r>
            <a:r>
              <a:rPr lang="en-US" dirty="0" smtClean="0"/>
              <a:t> associated with it</a:t>
            </a:r>
            <a:endParaRPr lang="en-IN" dirty="0" smtClean="0"/>
          </a:p>
          <a:p>
            <a:r>
              <a:rPr lang="en-IN" b="1" dirty="0" smtClean="0"/>
              <a:t>A Multilayer Feed-Forward Neural Network</a:t>
            </a:r>
          </a:p>
          <a:p>
            <a:r>
              <a:rPr lang="en-IN" dirty="0" smtClean="0"/>
              <a:t>consists of an input layer, one or more hidden layers, and an output layer</a:t>
            </a:r>
          </a:p>
          <a:p>
            <a:r>
              <a:rPr lang="en-IN" dirty="0" smtClean="0"/>
              <a:t>Each layer is made up of units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458" y="1745646"/>
            <a:ext cx="5756941" cy="412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Initialize the weights</a:t>
            </a:r>
          </a:p>
          <a:p>
            <a:r>
              <a:rPr lang="en-IN" dirty="0" smtClean="0"/>
              <a:t>Propagate the inputs forward</a:t>
            </a:r>
          </a:p>
          <a:p>
            <a:r>
              <a:rPr lang="en-IN" dirty="0" err="1" smtClean="0"/>
              <a:t>Backpropagate</a:t>
            </a:r>
            <a:r>
              <a:rPr lang="en-IN" dirty="0" smtClean="0"/>
              <a:t> errors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304800"/>
            <a:ext cx="9372600" cy="6858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3200" smtClean="0"/>
              <a:t>A Multi-Layer Feed-Forward Neural Network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4356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5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6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7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8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9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0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1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2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3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4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5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6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7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8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79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80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81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82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83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349" name="Rectangle 32"/>
          <p:cNvSpPr>
            <a:spLocks noChangeArrowheads="1"/>
          </p:cNvSpPr>
          <p:nvPr/>
        </p:nvSpPr>
        <p:spPr bwMode="auto">
          <a:xfrm>
            <a:off x="552450" y="2514600"/>
            <a:ext cx="178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Output layer</a:t>
            </a:r>
            <a:endParaRPr lang="en-US" sz="2000"/>
          </a:p>
        </p:txBody>
      </p:sp>
      <p:sp>
        <p:nvSpPr>
          <p:cNvPr id="14350" name="Rectangle 33"/>
          <p:cNvSpPr>
            <a:spLocks noChangeArrowheads="1"/>
          </p:cNvSpPr>
          <p:nvPr/>
        </p:nvSpPr>
        <p:spPr bwMode="auto">
          <a:xfrm>
            <a:off x="517525" y="5191125"/>
            <a:ext cx="160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Input layer</a:t>
            </a:r>
          </a:p>
        </p:txBody>
      </p:sp>
      <p:sp>
        <p:nvSpPr>
          <p:cNvPr id="14351" name="Rectangle 34"/>
          <p:cNvSpPr>
            <a:spLocks noChangeArrowheads="1"/>
          </p:cNvSpPr>
          <p:nvPr/>
        </p:nvSpPr>
        <p:spPr bwMode="auto">
          <a:xfrm>
            <a:off x="412750" y="3946525"/>
            <a:ext cx="1797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Hidden layer</a:t>
            </a:r>
            <a:endParaRPr lang="en-US" sz="2000"/>
          </a:p>
        </p:txBody>
      </p:sp>
      <p:sp>
        <p:nvSpPr>
          <p:cNvPr id="14352" name="Rectangle 35"/>
          <p:cNvSpPr>
            <a:spLocks noChangeArrowheads="1"/>
          </p:cNvSpPr>
          <p:nvPr/>
        </p:nvSpPr>
        <p:spPr bwMode="auto">
          <a:xfrm>
            <a:off x="438150" y="1600200"/>
            <a:ext cx="1951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Output vector</a:t>
            </a:r>
            <a:endParaRPr lang="en-US" sz="2000"/>
          </a:p>
        </p:txBody>
      </p:sp>
      <p:sp>
        <p:nvSpPr>
          <p:cNvPr id="14353" name="Rectangle 36"/>
          <p:cNvSpPr>
            <a:spLocks noChangeArrowheads="1"/>
          </p:cNvSpPr>
          <p:nvPr/>
        </p:nvSpPr>
        <p:spPr bwMode="auto">
          <a:xfrm>
            <a:off x="454025" y="6076950"/>
            <a:ext cx="211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/>
              <a:t>Input vector: </a:t>
            </a:r>
            <a:r>
              <a:rPr lang="en-US" sz="2000" b="1" i="1"/>
              <a:t>X</a:t>
            </a:r>
            <a:endParaRPr lang="en-US" sz="2000" b="1" i="1" baseline="-25000"/>
          </a:p>
        </p:txBody>
      </p:sp>
      <p:sp>
        <p:nvSpPr>
          <p:cNvPr id="14354" name="Rectangle 37"/>
          <p:cNvSpPr>
            <a:spLocks noChangeArrowheads="1"/>
          </p:cNvSpPr>
          <p:nvPr/>
        </p:nvSpPr>
        <p:spPr bwMode="auto">
          <a:xfrm>
            <a:off x="5983288" y="4419600"/>
            <a:ext cx="5016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i="1" dirty="0" err="1">
                <a:latin typeface="Times New Roman" pitchFamily="18" charset="0"/>
              </a:rPr>
              <a:t>w</a:t>
            </a:r>
            <a:r>
              <a:rPr lang="en-US" sz="2400" i="1" baseline="-25000" dirty="0" err="1">
                <a:latin typeface="Times New Roman" pitchFamily="18" charset="0"/>
              </a:rPr>
              <a:t>ij</a:t>
            </a:r>
            <a:endParaRPr lang="en-US" sz="2400" i="1" baseline="-25000" dirty="0">
              <a:latin typeface="Times New Roman" pitchFamily="18" charset="0"/>
            </a:endParaRPr>
          </a:p>
        </p:txBody>
      </p:sp>
      <p:sp>
        <p:nvSpPr>
          <p:cNvPr id="14355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967739298 w 385"/>
              <a:gd name="T1" fmla="*/ 0 h 101"/>
              <a:gd name="T2" fmla="*/ 788807416 w 385"/>
              <a:gd name="T3" fmla="*/ 12599948 h 101"/>
              <a:gd name="T4" fmla="*/ 640119159 w 385"/>
              <a:gd name="T5" fmla="*/ 37801433 h 101"/>
              <a:gd name="T6" fmla="*/ 579635478 w 385"/>
              <a:gd name="T7" fmla="*/ 63002922 h 101"/>
              <a:gd name="T8" fmla="*/ 536792077 w 385"/>
              <a:gd name="T9" fmla="*/ 75604454 h 101"/>
              <a:gd name="T10" fmla="*/ 506550236 w 385"/>
              <a:gd name="T11" fmla="*/ 100805930 h 101"/>
              <a:gd name="T12" fmla="*/ 491429316 w 385"/>
              <a:gd name="T13" fmla="*/ 126007431 h 101"/>
              <a:gd name="T14" fmla="*/ 476308395 w 385"/>
              <a:gd name="T15" fmla="*/ 151208907 h 101"/>
              <a:gd name="T16" fmla="*/ 446066555 w 385"/>
              <a:gd name="T17" fmla="*/ 176410384 h 101"/>
              <a:gd name="T18" fmla="*/ 403224641 w 385"/>
              <a:gd name="T19" fmla="*/ 189010328 h 101"/>
              <a:gd name="T20" fmla="*/ 342740960 w 385"/>
              <a:gd name="T21" fmla="*/ 214211854 h 101"/>
              <a:gd name="T22" fmla="*/ 178930146 w 385"/>
              <a:gd name="T23" fmla="*/ 239413330 h 101"/>
              <a:gd name="T24" fmla="*/ 0 w 385"/>
              <a:gd name="T25" fmla="*/ 252014862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38" name="Object 39"/>
          <p:cNvGraphicFramePr>
            <a:graphicFrameLocks noChangeAspect="1"/>
          </p:cNvGraphicFramePr>
          <p:nvPr/>
        </p:nvGraphicFramePr>
        <p:xfrm>
          <a:off x="6096000" y="1066800"/>
          <a:ext cx="2095500" cy="571500"/>
        </p:xfrm>
        <a:graphic>
          <a:graphicData uri="http://schemas.openxmlformats.org/presentationml/2006/ole">
            <p:oleObj spid="_x0000_s27650" name="Equation" r:id="rId3" imgW="2095200" imgH="571320" progId="Equation.3">
              <p:embed/>
            </p:oleObj>
          </a:graphicData>
        </a:graphic>
      </p:graphicFrame>
      <p:graphicFrame>
        <p:nvGraphicFramePr>
          <p:cNvPr id="14339" name="Object 40"/>
          <p:cNvGraphicFramePr>
            <a:graphicFrameLocks noChangeAspect="1"/>
          </p:cNvGraphicFramePr>
          <p:nvPr/>
        </p:nvGraphicFramePr>
        <p:xfrm>
          <a:off x="6400800" y="1828800"/>
          <a:ext cx="1562100" cy="774700"/>
        </p:xfrm>
        <a:graphic>
          <a:graphicData uri="http://schemas.openxmlformats.org/presentationml/2006/ole">
            <p:oleObj spid="_x0000_s27651" name="Equation" r:id="rId4" imgW="1562040" imgH="774360" progId="Equation.3">
              <p:embed/>
            </p:oleObj>
          </a:graphicData>
        </a:graphic>
      </p:graphicFrame>
      <p:graphicFrame>
        <p:nvGraphicFramePr>
          <p:cNvPr id="14340" name="Object 41"/>
          <p:cNvGraphicFramePr>
            <a:graphicFrameLocks noChangeAspect="1"/>
          </p:cNvGraphicFramePr>
          <p:nvPr/>
        </p:nvGraphicFramePr>
        <p:xfrm>
          <a:off x="5905500" y="3505200"/>
          <a:ext cx="3238500" cy="419100"/>
        </p:xfrm>
        <a:graphic>
          <a:graphicData uri="http://schemas.openxmlformats.org/presentationml/2006/ole">
            <p:oleObj spid="_x0000_s27652" name="Equation" r:id="rId5" imgW="3238200" imgH="419040" progId="Equation.3">
              <p:embed/>
            </p:oleObj>
          </a:graphicData>
        </a:graphic>
      </p:graphicFrame>
      <p:graphicFrame>
        <p:nvGraphicFramePr>
          <p:cNvPr id="14341" name="Object 42"/>
          <p:cNvGraphicFramePr>
            <a:graphicFrameLocks noChangeAspect="1"/>
          </p:cNvGraphicFramePr>
          <p:nvPr/>
        </p:nvGraphicFramePr>
        <p:xfrm>
          <a:off x="5753100" y="2819400"/>
          <a:ext cx="3390900" cy="571500"/>
        </p:xfrm>
        <a:graphic>
          <a:graphicData uri="http://schemas.openxmlformats.org/presentationml/2006/ole">
            <p:oleObj spid="_x0000_s27653" name="Equation" r:id="rId6" imgW="3390840" imgH="571320" progId="Equation.3">
              <p:embed/>
            </p:oleObj>
          </a:graphicData>
        </a:graphic>
      </p:graphicFrame>
      <p:graphicFrame>
        <p:nvGraphicFramePr>
          <p:cNvPr id="14342" name="Object 43"/>
          <p:cNvGraphicFramePr>
            <a:graphicFrameLocks noChangeAspect="1"/>
          </p:cNvGraphicFramePr>
          <p:nvPr/>
        </p:nvGraphicFramePr>
        <p:xfrm>
          <a:off x="6477000" y="5181600"/>
          <a:ext cx="2413000" cy="419100"/>
        </p:xfrm>
        <a:graphic>
          <a:graphicData uri="http://schemas.openxmlformats.org/presentationml/2006/ole">
            <p:oleObj spid="_x0000_s27654" name="Equation" r:id="rId7" imgW="2412720" imgH="419040" progId="Equation.3">
              <p:embed/>
            </p:oleObj>
          </a:graphicData>
        </a:graphic>
      </p:graphicFrame>
      <p:graphicFrame>
        <p:nvGraphicFramePr>
          <p:cNvPr id="14343" name="Object 44"/>
          <p:cNvGraphicFramePr>
            <a:graphicFrameLocks noChangeAspect="1"/>
          </p:cNvGraphicFramePr>
          <p:nvPr/>
        </p:nvGraphicFramePr>
        <p:xfrm>
          <a:off x="6477000" y="4343400"/>
          <a:ext cx="2019300" cy="419100"/>
        </p:xfrm>
        <a:graphic>
          <a:graphicData uri="http://schemas.openxmlformats.org/presentationml/2006/ole">
            <p:oleObj spid="_x0000_s27655" name="Equation" r:id="rId8" imgW="2019240" imgH="419040" progId="Equation.3">
              <p:embed/>
            </p:oleObj>
          </a:graphicData>
        </a:graphic>
      </p:graphicFrame>
      <p:sp>
        <p:nvSpPr>
          <p:cNvPr id="47" name="Slide Number Placeholder 4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 Multilayer Feed-Forward Neural Network</a:t>
            </a:r>
            <a:endParaRPr 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5950" y="1807485"/>
            <a:ext cx="6766449" cy="421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3207" y="2209800"/>
            <a:ext cx="815523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53014"/>
            <a:ext cx="6172199" cy="570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method for the classification of both linear and nonlinear data</a:t>
            </a:r>
          </a:p>
          <a:p>
            <a:r>
              <a:rPr lang="en-US" dirty="0" smtClean="0"/>
              <a:t>Represent the </a:t>
            </a:r>
            <a:r>
              <a:rPr lang="en-US" dirty="0" err="1" smtClean="0"/>
              <a:t>tuples</a:t>
            </a:r>
            <a:r>
              <a:rPr lang="en-US" dirty="0" smtClean="0"/>
              <a:t> in space mapped so that separate categories are divided by a clear gap that is wide as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288" y="1734336"/>
            <a:ext cx="7090711" cy="4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an infinite number of separating lines that could be drawn. </a:t>
            </a:r>
            <a:r>
              <a:rPr lang="en-US" dirty="0" smtClean="0">
                <a:solidFill>
                  <a:srgbClr val="FF0000"/>
                </a:solidFill>
              </a:rPr>
              <a:t>We want to find the “best”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p:oleObj spid="_x0000_s1026" name="Worksheet" r:id="rId5" imgW="5437080" imgH="2495520" progId="Excel.Sheet.8">
              <p:embed/>
            </p:oleObj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IF rank = ‘professor’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OR years &gt; 6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THEN tenured = ‘yes’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1472"/>
            <a:ext cx="6400800" cy="632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larger margin to be more accurate at classifying future data </a:t>
            </a:r>
            <a:r>
              <a:rPr lang="en-US" dirty="0" err="1" smtClean="0"/>
              <a:t>tuples</a:t>
            </a:r>
            <a:r>
              <a:rPr lang="en-US" dirty="0" smtClean="0"/>
              <a:t> than the </a:t>
            </a:r>
            <a:r>
              <a:rPr lang="en-US" dirty="0" err="1" smtClean="0"/>
              <a:t>hyperplane</a:t>
            </a:r>
            <a:r>
              <a:rPr lang="en-US" dirty="0" smtClean="0"/>
              <a:t> with the smaller margin</a:t>
            </a:r>
          </a:p>
          <a:p>
            <a:r>
              <a:rPr lang="en-US" i="1" dirty="0" smtClean="0"/>
              <a:t>Maximum Marginal </a:t>
            </a:r>
            <a:r>
              <a:rPr lang="en-US" i="1" dirty="0" err="1" smtClean="0"/>
              <a:t>Hyperplane</a:t>
            </a:r>
            <a:r>
              <a:rPr lang="en-US" i="1" dirty="0" smtClean="0"/>
              <a:t>(MMH)</a:t>
            </a:r>
          </a:p>
          <a:p>
            <a:r>
              <a:rPr lang="en-US" dirty="0" smtClean="0"/>
              <a:t>A separating </a:t>
            </a:r>
            <a:r>
              <a:rPr lang="en-US" dirty="0" err="1" smtClean="0"/>
              <a:t>hyperplane</a:t>
            </a:r>
            <a:r>
              <a:rPr lang="en-US" dirty="0" smtClean="0"/>
              <a:t> can be written as: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err="1" smtClean="0"/>
              <a:t>W.X+b</a:t>
            </a:r>
            <a:r>
              <a:rPr lang="en-US" i="1" dirty="0" smtClean="0"/>
              <a:t>=0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point that lies above the separating </a:t>
            </a:r>
            <a:r>
              <a:rPr lang="en-US" dirty="0" err="1" smtClean="0"/>
              <a:t>hyperplane</a:t>
            </a:r>
            <a:r>
              <a:rPr lang="en-US" dirty="0" smtClean="0"/>
              <a:t> satisfies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                 w0+w1x1+w2x2 &gt; 0</a:t>
            </a:r>
          </a:p>
          <a:p>
            <a:endParaRPr lang="en-US" dirty="0" smtClean="0"/>
          </a:p>
          <a:p>
            <a:r>
              <a:rPr lang="en-US" dirty="0" smtClean="0"/>
              <a:t>any point that lies below the separating </a:t>
            </a:r>
            <a:r>
              <a:rPr lang="en-US" dirty="0" err="1" smtClean="0"/>
              <a:t>hyperplane</a:t>
            </a:r>
            <a:r>
              <a:rPr lang="en-US" dirty="0" smtClean="0"/>
              <a:t> satisfies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i="1" dirty="0" smtClean="0"/>
              <a:t>w0+w1x1+w2x2 &lt; 0: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i="1" dirty="0" smtClean="0"/>
              <a:t>H1 : w0+w1x1+w2x2  </a:t>
            </a:r>
            <a:r>
              <a:rPr lang="en-US" i="1" dirty="0" smtClean="0"/>
              <a:t>&gt;= 1</a:t>
            </a:r>
            <a:r>
              <a:rPr lang="pl-PL" i="1" dirty="0" smtClean="0"/>
              <a:t> for yi = +1,</a:t>
            </a:r>
          </a:p>
          <a:p>
            <a:r>
              <a:rPr lang="pl-PL" i="1" dirty="0" smtClean="0"/>
              <a:t>H2 : w0+w1x1+w2x2 </a:t>
            </a:r>
            <a:r>
              <a:rPr lang="en-US" i="1" dirty="0" smtClean="0"/>
              <a:t> &lt;= </a:t>
            </a:r>
            <a:r>
              <a:rPr lang="pl-PL" i="1" dirty="0" smtClean="0"/>
              <a:t>1 for yi =</a:t>
            </a:r>
            <a:r>
              <a:rPr lang="en-US" i="1" dirty="0" smtClean="0"/>
              <a:t> -</a:t>
            </a:r>
            <a:r>
              <a:rPr lang="pl-PL" i="1" dirty="0" smtClean="0"/>
              <a:t>1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Any training </a:t>
            </a:r>
            <a:r>
              <a:rPr lang="en-US" dirty="0" err="1" smtClean="0"/>
              <a:t>tuples</a:t>
            </a:r>
            <a:r>
              <a:rPr lang="en-US" dirty="0" smtClean="0"/>
              <a:t> that fall on </a:t>
            </a:r>
            <a:r>
              <a:rPr lang="en-US" dirty="0" err="1" smtClean="0"/>
              <a:t>hyperplanes</a:t>
            </a:r>
            <a:r>
              <a:rPr lang="en-US" dirty="0" smtClean="0"/>
              <a:t> </a:t>
            </a:r>
            <a:r>
              <a:rPr lang="en-US" i="1" dirty="0" smtClean="0"/>
              <a:t>H1 or H2 </a:t>
            </a:r>
            <a:r>
              <a:rPr lang="en-US" dirty="0" smtClean="0"/>
              <a:t>are called support vectors.</a:t>
            </a:r>
          </a:p>
          <a:p>
            <a:r>
              <a:rPr lang="en-US" dirty="0" smtClean="0"/>
              <a:t>To classify test </a:t>
            </a:r>
            <a:r>
              <a:rPr lang="en-US" dirty="0" err="1" smtClean="0"/>
              <a:t>tuple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577862"/>
            <a:ext cx="3249360" cy="94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1219200"/>
            <a:ext cx="5486400" cy="16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400" dirty="0" smtClean="0">
                <a:solidFill>
                  <a:schemeClr val="tx1"/>
                </a:solidFill>
              </a:rPr>
              <a:t>Prediction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5235793" y="685800"/>
          <a:ext cx="3177957" cy="2743200"/>
        </p:xfrm>
        <a:graphic>
          <a:graphicData uri="http://schemas.openxmlformats.org/presentationml/2006/ole">
            <p:oleObj spid="_x0000_s53250" name="Clip" r:id="rId3" imgW="3946320" imgH="3970080" progId="MS_ClipArt_Gallery.2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Prediction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Numeric prediction is the task of predicting continuous </a:t>
            </a:r>
            <a:r>
              <a:rPr lang="en-US" dirty="0" smtClean="0"/>
              <a:t>values </a:t>
            </a:r>
            <a:r>
              <a:rPr lang="en-US" dirty="0" smtClean="0"/>
              <a:t>for </a:t>
            </a:r>
            <a:r>
              <a:rPr lang="en-US" dirty="0" smtClean="0"/>
              <a:t>given input.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T</a:t>
            </a:r>
            <a:r>
              <a:rPr lang="en-US" dirty="0" smtClean="0"/>
              <a:t>o </a:t>
            </a:r>
            <a:r>
              <a:rPr lang="en-US" dirty="0" smtClean="0"/>
              <a:t>model the relationship between one or </a:t>
            </a:r>
            <a:r>
              <a:rPr lang="en-US" dirty="0" smtClean="0"/>
              <a:t>more </a:t>
            </a:r>
            <a:r>
              <a:rPr lang="en-US" dirty="0" smtClean="0">
                <a:solidFill>
                  <a:srgbClr val="FF0000"/>
                </a:solidFill>
              </a:rPr>
              <a:t>predictor variables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response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Common methods:</a:t>
            </a:r>
          </a:p>
          <a:p>
            <a:pPr lvl="1"/>
            <a:r>
              <a:rPr lang="en-US" sz="2900" dirty="0" smtClean="0"/>
              <a:t>Linear Regression </a:t>
            </a:r>
          </a:p>
          <a:p>
            <a:pPr lvl="1"/>
            <a:r>
              <a:rPr lang="en-US" sz="2900" dirty="0" smtClean="0"/>
              <a:t>Non-linear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Straight-line regression analysis involves a response variable, </a:t>
            </a:r>
            <a:r>
              <a:rPr lang="en-US" i="1" dirty="0" smtClean="0"/>
              <a:t>y, and a </a:t>
            </a:r>
            <a:r>
              <a:rPr lang="en-US" b="1" i="1" u="sng" dirty="0" smtClean="0"/>
              <a:t>single</a:t>
            </a:r>
            <a:r>
              <a:rPr lang="en-US" i="1" dirty="0" smtClean="0"/>
              <a:t> </a:t>
            </a:r>
            <a:r>
              <a:rPr lang="en-US" i="1" dirty="0" smtClean="0"/>
              <a:t>predictor </a:t>
            </a:r>
            <a:r>
              <a:rPr lang="en-US" dirty="0" smtClean="0"/>
              <a:t>variable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pPr lvl="2">
              <a:buNone/>
            </a:pPr>
            <a:r>
              <a:rPr lang="en-US" sz="2700" i="1" dirty="0" smtClean="0"/>
              <a:t>                   y=</a:t>
            </a:r>
            <a:r>
              <a:rPr lang="en-US" sz="2700" i="1" dirty="0" err="1" smtClean="0"/>
              <a:t>b+wx</a:t>
            </a:r>
            <a:endParaRPr lang="en-US" sz="2700" i="1" dirty="0" smtClean="0"/>
          </a:p>
          <a:p>
            <a:pPr lvl="2">
              <a:buNone/>
            </a:pPr>
            <a:endParaRPr lang="en-US" sz="2700" i="1" dirty="0" smtClean="0"/>
          </a:p>
          <a:p>
            <a:pPr lvl="2">
              <a:buNone/>
            </a:pPr>
            <a:endParaRPr lang="en-US" sz="2700" i="1" dirty="0" smtClean="0"/>
          </a:p>
          <a:p>
            <a:pPr lvl="2">
              <a:buNone/>
            </a:pPr>
            <a:endParaRPr lang="en-US" sz="2700" i="1" dirty="0" smtClean="0"/>
          </a:p>
          <a:p>
            <a:pPr lvl="2">
              <a:buNone/>
            </a:pPr>
            <a:endParaRPr lang="en-US" sz="2700" i="1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Estimates best-fitting </a:t>
            </a:r>
            <a:r>
              <a:rPr lang="en-US" dirty="0" smtClean="0"/>
              <a:t>straight line as the one that minimizes the error between the actual data </a:t>
            </a:r>
            <a:r>
              <a:rPr lang="en-US" dirty="0" smtClean="0"/>
              <a:t>and the </a:t>
            </a:r>
            <a:r>
              <a:rPr lang="en-US" dirty="0" smtClean="0"/>
              <a:t>estimate of the </a:t>
            </a:r>
            <a:r>
              <a:rPr lang="en-US" dirty="0" smtClean="0"/>
              <a:t>line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971800"/>
            <a:ext cx="335834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5257800"/>
            <a:ext cx="2213487" cy="66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61948"/>
            <a:ext cx="4953000" cy="597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Nonlinear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smtClean="0"/>
              <a:t>the nonlinear model into a linear one that can then be solved by </a:t>
            </a:r>
            <a:r>
              <a:rPr lang="en-US" dirty="0" smtClean="0"/>
              <a:t>the method </a:t>
            </a:r>
            <a:r>
              <a:rPr lang="en-US" dirty="0" smtClean="0"/>
              <a:t>of least squares.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 smtClean="0"/>
              <a:t>Process (2): Using the Model in Prediction</a:t>
            </a:r>
            <a:r>
              <a:rPr lang="en-US" smtClean="0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Classifier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p:oleObj spid="_x0000_s2050" name="Worksheet" r:id="rId5" imgW="5438520" imgH="1765080" progId="Excel.Sheet.8">
              <p:embed/>
            </p:oleObj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85685260 h 483"/>
              <a:gd name="T2" fmla="*/ 504030973 w 593"/>
              <a:gd name="T3" fmla="*/ 0 h 483"/>
              <a:gd name="T4" fmla="*/ 400703771 w 593"/>
              <a:gd name="T5" fmla="*/ 146168980 h 483"/>
              <a:gd name="T6" fmla="*/ 1297878848 w 593"/>
              <a:gd name="T7" fmla="*/ 771167313 h 483"/>
              <a:gd name="T8" fmla="*/ 1398685003 w 593"/>
              <a:gd name="T9" fmla="*/ 624998383 h 483"/>
              <a:gd name="T10" fmla="*/ 1491931490 w 593"/>
              <a:gd name="T11" fmla="*/ 1129029375 h 483"/>
              <a:gd name="T12" fmla="*/ 987900715 w 593"/>
              <a:gd name="T13" fmla="*/ 1214714610 h 483"/>
              <a:gd name="T14" fmla="*/ 1091226231 w 593"/>
              <a:gd name="T15" fmla="*/ 1068545680 h 483"/>
              <a:gd name="T16" fmla="*/ 194051104 w 593"/>
              <a:gd name="T17" fmla="*/ 443547297 h 483"/>
              <a:gd name="T18" fmla="*/ 93244924 w 593"/>
              <a:gd name="T19" fmla="*/ 589716227 h 483"/>
              <a:gd name="T20" fmla="*/ 0 w 593"/>
              <a:gd name="T21" fmla="*/ 85685260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1428929170 w 568"/>
              <a:gd name="T1" fmla="*/ 148688426 h 374"/>
              <a:gd name="T2" fmla="*/ 1267637652 w 568"/>
              <a:gd name="T3" fmla="*/ 554434392 h 374"/>
              <a:gd name="T4" fmla="*/ 1204634567 w 568"/>
              <a:gd name="T5" fmla="*/ 415826538 h 374"/>
              <a:gd name="T6" fmla="*/ 347781512 w 568"/>
              <a:gd name="T7" fmla="*/ 801409624 h 374"/>
              <a:gd name="T8" fmla="*/ 410784598 w 568"/>
              <a:gd name="T9" fmla="*/ 940019165 h 374"/>
              <a:gd name="T10" fmla="*/ 0 w 568"/>
              <a:gd name="T11" fmla="*/ 791329003 h 374"/>
              <a:gd name="T12" fmla="*/ 161289980 w 568"/>
              <a:gd name="T13" fmla="*/ 385584673 h 374"/>
              <a:gd name="T14" fmla="*/ 224293115 w 568"/>
              <a:gd name="T15" fmla="*/ 524192527 h 374"/>
              <a:gd name="T16" fmla="*/ 1081146170 w 568"/>
              <a:gd name="T17" fmla="*/ 138607804 h 374"/>
              <a:gd name="T18" fmla="*/ 1018143084 w 568"/>
              <a:gd name="T19" fmla="*/ 0 h 374"/>
              <a:gd name="T20" fmla="*/ 1428929170 w 568"/>
              <a:gd name="T21" fmla="*/ 14868842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</a:rPr>
              <a:t>Tenured?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Accuracy and Error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accuracy?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smtClean="0"/>
              <a:t>can we estimate it?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Are there strategies </a:t>
            </a:r>
            <a:r>
              <a:rPr lang="en-US" dirty="0" smtClean="0"/>
              <a:t>for increasing the accuracy of a learned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Classifier Accuracy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accuracy is better measured on a test set consisting of </a:t>
            </a:r>
            <a:r>
              <a:rPr lang="en-US" dirty="0" smtClean="0"/>
              <a:t>class-labeled </a:t>
            </a:r>
            <a:r>
              <a:rPr lang="en-US" dirty="0" err="1" smtClean="0"/>
              <a:t>tuples</a:t>
            </a:r>
            <a:r>
              <a:rPr lang="en-US" dirty="0" smtClean="0"/>
              <a:t> </a:t>
            </a:r>
            <a:r>
              <a:rPr lang="en-US" dirty="0" smtClean="0"/>
              <a:t>that were not used to train the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Accuracy or </a:t>
            </a:r>
            <a:r>
              <a:rPr lang="en-US" dirty="0" smtClean="0"/>
              <a:t>recognition </a:t>
            </a:r>
            <a:r>
              <a:rPr lang="en-US" dirty="0" smtClean="0"/>
              <a:t>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confusion matrix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58844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sensitivity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specificity</a:t>
            </a:r>
            <a:r>
              <a:rPr lang="en-US" dirty="0" smtClean="0"/>
              <a:t> </a:t>
            </a:r>
            <a:r>
              <a:rPr lang="en-US" dirty="0" smtClean="0"/>
              <a:t>measures</a:t>
            </a:r>
          </a:p>
          <a:p>
            <a:r>
              <a:rPr lang="en-US" dirty="0" smtClean="0"/>
              <a:t>Sensitivity is also referred to as the </a:t>
            </a:r>
            <a:r>
              <a:rPr lang="en-US" i="1" dirty="0" smtClean="0"/>
              <a:t>true positive (recognition) </a:t>
            </a:r>
            <a:r>
              <a:rPr lang="en-US" i="1" dirty="0" smtClean="0"/>
              <a:t>rate</a:t>
            </a:r>
          </a:p>
          <a:p>
            <a:r>
              <a:rPr lang="en-US" dirty="0" smtClean="0"/>
              <a:t>Specificity </a:t>
            </a:r>
            <a:r>
              <a:rPr lang="en-US" dirty="0" smtClean="0"/>
              <a:t>is </a:t>
            </a:r>
            <a:r>
              <a:rPr lang="en-US" dirty="0" smtClean="0"/>
              <a:t>the </a:t>
            </a:r>
            <a:r>
              <a:rPr lang="en-US" i="1" dirty="0" smtClean="0"/>
              <a:t>true </a:t>
            </a:r>
            <a:r>
              <a:rPr lang="en-US" i="1" dirty="0" smtClean="0"/>
              <a:t>negative </a:t>
            </a:r>
            <a:r>
              <a:rPr lang="en-US" i="1" dirty="0" smtClean="0"/>
              <a:t>rate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657600"/>
            <a:ext cx="391757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638800"/>
            <a:ext cx="48264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Predictor Error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far off the predicted value is </a:t>
            </a:r>
            <a:r>
              <a:rPr lang="en-US" dirty="0" smtClean="0"/>
              <a:t>from the actual known value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Loss </a:t>
            </a:r>
            <a:r>
              <a:rPr lang="en-US" dirty="0" smtClean="0">
                <a:solidFill>
                  <a:srgbClr val="FF0000"/>
                </a:solidFill>
              </a:rPr>
              <a:t>functions </a:t>
            </a:r>
            <a:r>
              <a:rPr lang="en-US" dirty="0" smtClean="0"/>
              <a:t>measure the error between </a:t>
            </a:r>
            <a:r>
              <a:rPr lang="en-US" dirty="0" smtClean="0"/>
              <a:t>predicted </a:t>
            </a:r>
            <a:r>
              <a:rPr lang="en-US" dirty="0" smtClean="0"/>
              <a:t>value  and </a:t>
            </a:r>
            <a:r>
              <a:rPr lang="en-US" dirty="0" smtClean="0"/>
              <a:t>actual known </a:t>
            </a:r>
            <a:r>
              <a:rPr lang="en-US" dirty="0" smtClean="0"/>
              <a:t>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581400"/>
            <a:ext cx="3434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470952"/>
            <a:ext cx="4038600" cy="2158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449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Rates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Issues: Data Preparation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cleaning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Preprocess data in order to reduce noise and handle missing values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Relevance analysis (feature selection)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Remove the irrelevant or redundant attributes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transformation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Generalize and/or normalize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by </a:t>
            </a:r>
            <a:r>
              <a:rPr lang="en-US" b="1" dirty="0" smtClean="0">
                <a:solidFill>
                  <a:srgbClr val="FF0000"/>
                </a:solidFill>
              </a:rPr>
              <a:t>Decision Tree Induction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/>
          <a:lstStyle/>
          <a:p>
            <a:r>
              <a:rPr lang="en-US" dirty="0" smtClean="0"/>
              <a:t>A decision tree is a flowchart-like tree structure, where each internal node denotes a test on an attribute, each branch represents an outcome of the test, and each leaf node</a:t>
            </a:r>
            <a:r>
              <a:rPr lang="en-US" i="1" dirty="0" smtClean="0"/>
              <a:t> </a:t>
            </a:r>
            <a:r>
              <a:rPr lang="en-US" dirty="0" smtClean="0"/>
              <a:t>holds a </a:t>
            </a:r>
            <a:r>
              <a:rPr lang="en-US" i="1" dirty="0" smtClean="0"/>
              <a:t>class label.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51272"/>
            <a:ext cx="6477000" cy="332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i="1" dirty="0" smtClean="0"/>
              <a:t>D, </a:t>
            </a:r>
            <a:r>
              <a:rPr lang="en-US" dirty="0" smtClean="0"/>
              <a:t>attribute list</a:t>
            </a:r>
            <a:r>
              <a:rPr lang="en-US" i="1" dirty="0" smtClean="0"/>
              <a:t>, </a:t>
            </a:r>
            <a:r>
              <a:rPr lang="en-US" dirty="0" smtClean="0"/>
              <a:t>and Attribute selection method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tree starts as a single node,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tuples</a:t>
            </a:r>
            <a:r>
              <a:rPr lang="en-US" dirty="0" smtClean="0"/>
              <a:t> in D are all of the same class, then node N becomes a leaf and is labeled with that class</a:t>
            </a:r>
          </a:p>
          <a:p>
            <a:pPr lvl="1"/>
            <a:r>
              <a:rPr lang="en-US" dirty="0" smtClean="0"/>
              <a:t>Else the algorithm calls </a:t>
            </a:r>
            <a:r>
              <a:rPr lang="en-US" i="1" dirty="0" smtClean="0"/>
              <a:t>Attribute selection method </a:t>
            </a:r>
            <a:r>
              <a:rPr lang="en-US" dirty="0" smtClean="0"/>
              <a:t>to determine</a:t>
            </a:r>
            <a:r>
              <a:rPr lang="en-US" i="1" dirty="0" smtClean="0"/>
              <a:t> the splitting criterion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node </a:t>
            </a:r>
            <a:r>
              <a:rPr lang="en-US" i="1" dirty="0" smtClean="0"/>
              <a:t>N </a:t>
            </a:r>
            <a:r>
              <a:rPr lang="en-US" dirty="0" smtClean="0"/>
              <a:t>is labeled with the splitting criterion, which serves as a test at the node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i="1" dirty="0" smtClean="0"/>
              <a:t>D </a:t>
            </a:r>
            <a:r>
              <a:rPr lang="en-US" dirty="0" smtClean="0"/>
              <a:t>are partitioned according to the outcomes</a:t>
            </a:r>
          </a:p>
          <a:p>
            <a:pPr lvl="1"/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Possible scenarios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40460"/>
            <a:ext cx="8036005" cy="521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9D30BA-E910-4E7F-8171-D49792CF41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1233</TotalTime>
  <Words>1281</Words>
  <Application>Microsoft Office PowerPoint</Application>
  <PresentationFormat>On-screen Show (4:3)</PresentationFormat>
  <Paragraphs>258</Paragraphs>
  <Slides>54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Oriel</vt:lpstr>
      <vt:lpstr>Worksheet</vt:lpstr>
      <vt:lpstr>Equation</vt:lpstr>
      <vt:lpstr>Microsoft Clip Gallery</vt:lpstr>
      <vt:lpstr>Module II 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Issues: Data Preparation</vt:lpstr>
      <vt:lpstr>Classification by Decision Tree Induction</vt:lpstr>
      <vt:lpstr>Algorithm</vt:lpstr>
      <vt:lpstr>Possible scenarios </vt:lpstr>
      <vt:lpstr>Attribute Selection Measure</vt:lpstr>
      <vt:lpstr>Slide 11</vt:lpstr>
      <vt:lpstr>example</vt:lpstr>
      <vt:lpstr>Slide 13</vt:lpstr>
      <vt:lpstr>Slide 14</vt:lpstr>
      <vt:lpstr>Gain Ratio</vt:lpstr>
      <vt:lpstr>Gini index</vt:lpstr>
      <vt:lpstr>Slide 17</vt:lpstr>
      <vt:lpstr>Bayesian Classification</vt:lpstr>
      <vt:lpstr>Algorithm</vt:lpstr>
      <vt:lpstr>Slide 20</vt:lpstr>
      <vt:lpstr>Slide 21</vt:lpstr>
      <vt:lpstr>Rule-Based Classification</vt:lpstr>
      <vt:lpstr>Coverage and Accuracy</vt:lpstr>
      <vt:lpstr>Rule Extraction from a Decision Tree</vt:lpstr>
      <vt:lpstr>Rule Induction Using a Sequential Covering Algorithm</vt:lpstr>
      <vt:lpstr>Slide 26</vt:lpstr>
      <vt:lpstr>Slide 27</vt:lpstr>
      <vt:lpstr>Rule Quality Measures</vt:lpstr>
      <vt:lpstr>Slide 29</vt:lpstr>
      <vt:lpstr>Classification by Backpropagation</vt:lpstr>
      <vt:lpstr>Slide 31</vt:lpstr>
      <vt:lpstr>Algorithm</vt:lpstr>
      <vt:lpstr>A Multi-Layer Feed-Forward Neural Network </vt:lpstr>
      <vt:lpstr>A Multilayer Feed-Forward Neural Network</vt:lpstr>
      <vt:lpstr>Slide 35</vt:lpstr>
      <vt:lpstr>Slide 36</vt:lpstr>
      <vt:lpstr>Support Vector Machines</vt:lpstr>
      <vt:lpstr>Slide 38</vt:lpstr>
      <vt:lpstr>Slide 39</vt:lpstr>
      <vt:lpstr>Slide 40</vt:lpstr>
      <vt:lpstr>Slide 41</vt:lpstr>
      <vt:lpstr>Slide 42</vt:lpstr>
      <vt:lpstr>Slide 43</vt:lpstr>
      <vt:lpstr>Prediction </vt:lpstr>
      <vt:lpstr>Prediction </vt:lpstr>
      <vt:lpstr>Linear Regression</vt:lpstr>
      <vt:lpstr>method of least squares</vt:lpstr>
      <vt:lpstr>Example</vt:lpstr>
      <vt:lpstr>Nonlinear Regression</vt:lpstr>
      <vt:lpstr>Accuracy and Error Measures</vt:lpstr>
      <vt:lpstr>Classifier Accuracy Measures</vt:lpstr>
      <vt:lpstr>confusion matrix</vt:lpstr>
      <vt:lpstr>Accuracy Measure</vt:lpstr>
      <vt:lpstr>Predictor Error Measures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  Classification and Prediction</dc:title>
  <dc:creator>jisha</dc:creator>
  <cp:lastModifiedBy>jisha</cp:lastModifiedBy>
  <cp:revision>181</cp:revision>
  <dcterms:created xsi:type="dcterms:W3CDTF">2015-02-05T12:43:18Z</dcterms:created>
  <dcterms:modified xsi:type="dcterms:W3CDTF">2015-02-18T18:34:43Z</dcterms:modified>
</cp:coreProperties>
</file>