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71" r:id="rId2"/>
    <p:sldId id="385" r:id="rId3"/>
    <p:sldId id="389" r:id="rId4"/>
    <p:sldId id="391" r:id="rId5"/>
    <p:sldId id="480" r:id="rId6"/>
    <p:sldId id="396" r:id="rId7"/>
    <p:sldId id="489" r:id="rId8"/>
    <p:sldId id="488" r:id="rId9"/>
    <p:sldId id="490" r:id="rId10"/>
    <p:sldId id="485" r:id="rId11"/>
    <p:sldId id="491" r:id="rId12"/>
    <p:sldId id="492" r:id="rId13"/>
    <p:sldId id="493" r:id="rId14"/>
    <p:sldId id="486" r:id="rId15"/>
    <p:sldId id="494" r:id="rId16"/>
    <p:sldId id="487" r:id="rId17"/>
    <p:sldId id="495" r:id="rId18"/>
    <p:sldId id="383" r:id="rId19"/>
    <p:sldId id="384" r:id="rId20"/>
    <p:sldId id="496" r:id="rId21"/>
    <p:sldId id="387" r:id="rId22"/>
    <p:sldId id="373" r:id="rId23"/>
  </p:sldIdLst>
  <p:sldSz cx="12188825" cy="6858000"/>
  <p:notesSz cx="6858000" cy="9144000"/>
  <p:custDataLst>
    <p:tags r:id="rId26"/>
  </p:custDataLst>
  <p:defaultTextStyle>
    <a:defPPr>
      <a:defRPr lang="en-US"/>
    </a:defPPr>
    <a:lvl1pPr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49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8987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480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7973" algn="l" defTabSz="60949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46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6960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6453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5947" algn="l" defTabSz="609493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3913">
          <p15:clr>
            <a:srgbClr val="A4A3A4"/>
          </p15:clr>
        </p15:guide>
        <p15:guide id="3" orient="horz" pos="749">
          <p15:clr>
            <a:srgbClr val="A4A3A4"/>
          </p15:clr>
        </p15:guide>
        <p15:guide id="4" pos="393">
          <p15:clr>
            <a:srgbClr val="A4A3A4"/>
          </p15:clr>
        </p15:guide>
        <p15:guide id="5" pos="7287">
          <p15:clr>
            <a:srgbClr val="A4A3A4"/>
          </p15:clr>
        </p15:guide>
        <p15:guide id="6" pos="3842">
          <p15:clr>
            <a:srgbClr val="A4A3A4"/>
          </p15:clr>
        </p15:guide>
        <p15:guide id="7" orient="horz" pos="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9899"/>
    <a:srgbClr val="000000"/>
    <a:srgbClr val="1D1D1C"/>
    <a:srgbClr val="00A1DF"/>
    <a:srgbClr val="414042"/>
    <a:srgbClr val="00607C"/>
    <a:srgbClr val="646469"/>
    <a:srgbClr val="00B39C"/>
    <a:srgbClr val="9A6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5" autoAdjust="0"/>
    <p:restoredTop sz="96272" autoAdjust="0"/>
  </p:normalViewPr>
  <p:slideViewPr>
    <p:cSldViewPr snapToGrid="0">
      <p:cViewPr varScale="1">
        <p:scale>
          <a:sx n="85" d="100"/>
          <a:sy n="85" d="100"/>
        </p:scale>
        <p:origin x="456" y="84"/>
      </p:cViewPr>
      <p:guideLst>
        <p:guide orient="horz" pos="2159"/>
        <p:guide orient="horz" pos="3913"/>
        <p:guide orient="horz" pos="749"/>
        <p:guide pos="393"/>
        <p:guide pos="7287"/>
        <p:guide pos="3842"/>
        <p:guide orient="horz" pos="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DEA219-41EE-714E-A744-28B1F250A469}" type="datetimeFigureOut">
              <a:rPr lang="en-US">
                <a:latin typeface="Verdana" panose="020B0604030504040204" pitchFamily="34" charset="0"/>
              </a:rPr>
              <a:pPr>
                <a:defRPr/>
              </a:pPr>
              <a:t>2/24/2020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6A20D4-BEAD-B440-9D02-CCCABCF04B03}" type="slidenum">
              <a:rPr lang="en-US">
                <a:latin typeface="Verdana" panose="020B0604030504040204" pitchFamily="34" charset="0"/>
              </a:rPr>
              <a:pPr>
                <a:defRPr/>
              </a:p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16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48ED3D1-5F0A-2E4E-B181-0A9A379B910F}" type="datetimeFigureOut">
              <a:rPr lang="en-US" smtClean="0"/>
              <a:pPr>
                <a:defRPr/>
              </a:pPr>
              <a:t>2/24/2020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5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ＭＳ Ｐゴシック" charset="0"/>
      </a:defRPr>
    </a:lvl1pPr>
    <a:lvl2pPr marL="60949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2pPr>
    <a:lvl3pPr marL="1218987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3pPr>
    <a:lvl4pPr marL="1828480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4pPr>
    <a:lvl5pPr marL="2437973" algn="l" defTabSz="60949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0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3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82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2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3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27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54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E011A-69A2-1D4E-B3EE-C7DE7E7E5E4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3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-13185"/>
            <a:ext cx="12309214" cy="69239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4255" y="5278754"/>
            <a:ext cx="10944549" cy="430887"/>
          </a:xfrm>
        </p:spPr>
        <p:txBody>
          <a:bodyPr>
            <a:sp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4282322"/>
            <a:ext cx="10959363" cy="815608"/>
          </a:xfr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53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6141" y="1724252"/>
            <a:ext cx="8245963" cy="139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6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23888" y="1206501"/>
            <a:ext cx="10944225" cy="5005388"/>
          </a:xfrm>
        </p:spPr>
        <p:txBody>
          <a:bodyPr bIns="18288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738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623888" y="1206501"/>
            <a:ext cx="10944225" cy="50053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399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3463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o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93251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03471"/>
            <a:ext cx="5254330" cy="369332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Example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676400"/>
            <a:ext cx="5254330" cy="45354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299269" y="1203471"/>
            <a:ext cx="5254330" cy="369332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Example Subtitle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99269" y="1676400"/>
            <a:ext cx="5254330" cy="45354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1827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97180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47"/>
            <a:ext cx="12188825" cy="6856214"/>
          </a:xfrm>
          <a:prstGeom prst="rect">
            <a:avLst/>
          </a:prstGeom>
        </p:spPr>
      </p:pic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3021196"/>
            <a:ext cx="10959363" cy="815608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5300"/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48720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-13185"/>
            <a:ext cx="12309214" cy="69239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56344" y="3673702"/>
            <a:ext cx="10480372" cy="492443"/>
          </a:xfrm>
        </p:spPr>
        <p:txBody>
          <a:bodyPr wrap="square">
            <a:sp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841845" y="2492782"/>
            <a:ext cx="10480372" cy="923330"/>
          </a:xfrm>
        </p:spPr>
        <p:txBody>
          <a:bodyPr wrap="square" anchor="ctr">
            <a:sp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3579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-13185"/>
            <a:ext cx="12309214" cy="69239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158" y="2483819"/>
            <a:ext cx="10050976" cy="169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02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206501"/>
            <a:ext cx="10958672" cy="50053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297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06500"/>
            <a:ext cx="10958672" cy="369332"/>
          </a:xfrm>
        </p:spPr>
        <p:txBody>
          <a:bodyPr wrap="square" anchor="b">
            <a:spAutoFit/>
          </a:bodyPr>
          <a:lstStyle>
            <a:lvl1pPr marL="0" indent="0">
              <a:buNone/>
              <a:defRPr sz="2400" b="0" i="0" baseline="0">
                <a:solidFill>
                  <a:schemeClr val="bg2"/>
                </a:solidFill>
                <a:latin typeface="Verdana" panose="020B0604030504040204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Example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" y="1685925"/>
            <a:ext cx="10958672" cy="45259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963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914400"/>
            <a:ext cx="12188825" cy="5943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23888" y="1206500"/>
            <a:ext cx="5036683" cy="50053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22366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99405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47"/>
            <a:ext cx="12188825" cy="6856214"/>
          </a:xfrm>
          <a:prstGeom prst="rect">
            <a:avLst/>
          </a:prstGeom>
        </p:spPr>
      </p:pic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 bwMode="black">
          <a:xfrm>
            <a:off x="609442" y="2613392"/>
            <a:ext cx="10959363" cy="815608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5300"/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6" name="Rectangle 5"/>
          <p:cNvSpPr>
            <a:spLocks/>
          </p:cNvSpPr>
          <p:nvPr userDrawn="1"/>
        </p:nvSpPr>
        <p:spPr>
          <a:xfrm>
            <a:off x="-1" y="-4308"/>
            <a:ext cx="174172" cy="6862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2" y="3643088"/>
            <a:ext cx="10959363" cy="430887"/>
          </a:xfrm>
        </p:spPr>
        <p:txBody>
          <a:bodyPr>
            <a:sp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5649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leed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5442857" y="914400"/>
            <a:ext cx="6745968" cy="5943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23889" y="1206500"/>
            <a:ext cx="4136798" cy="50053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86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23889" y="1206500"/>
            <a:ext cx="3378651" cy="4317999"/>
          </a:xfr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23889" y="5762172"/>
            <a:ext cx="3378651" cy="2769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en-US" sz="1800" smtClean="0"/>
            </a:lvl1pPr>
            <a:lvl2pPr marL="277812" indent="0">
              <a:buNone/>
              <a:defRPr lang="en-US" smtClean="0"/>
            </a:lvl2pPr>
            <a:lvl3pPr marL="547687" indent="0">
              <a:buNone/>
              <a:defRPr lang="en-US" smtClean="0"/>
            </a:lvl3pPr>
            <a:lvl4pPr marL="769937" indent="0">
              <a:buNone/>
              <a:defRPr lang="en-US" smtClean="0"/>
            </a:lvl4pPr>
            <a:lvl5pPr marL="1006475" indent="0">
              <a:buNone/>
              <a:defRPr lang="en-US"/>
            </a:lvl5pPr>
          </a:lstStyle>
          <a:p>
            <a:pPr lvl="0"/>
            <a:r>
              <a:rPr lang="en-US" dirty="0"/>
              <a:t>Placeholder for text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406675" y="1206500"/>
            <a:ext cx="3378651" cy="4317999"/>
          </a:xfr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8189462" y="1206500"/>
            <a:ext cx="3378651" cy="4317999"/>
          </a:xfr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23889" y="5643336"/>
            <a:ext cx="3378651" cy="0"/>
          </a:xfrm>
          <a:prstGeom prst="line">
            <a:avLst/>
          </a:prstGeom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406675" y="5643336"/>
            <a:ext cx="3378651" cy="0"/>
          </a:xfrm>
          <a:prstGeom prst="line">
            <a:avLst/>
          </a:prstGeom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189462" y="5643336"/>
            <a:ext cx="3378651" cy="0"/>
          </a:xfrm>
          <a:prstGeom prst="line">
            <a:avLst/>
          </a:prstGeom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406675" y="5762172"/>
            <a:ext cx="3378651" cy="2769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en-US" sz="1800" smtClean="0"/>
            </a:lvl1pPr>
            <a:lvl2pPr marL="277812" indent="0">
              <a:buNone/>
              <a:defRPr lang="en-US" smtClean="0"/>
            </a:lvl2pPr>
            <a:lvl3pPr marL="547687" indent="0">
              <a:buNone/>
              <a:defRPr lang="en-US" smtClean="0"/>
            </a:lvl3pPr>
            <a:lvl4pPr marL="769937" indent="0">
              <a:buNone/>
              <a:defRPr lang="en-US" smtClean="0"/>
            </a:lvl4pPr>
            <a:lvl5pPr marL="1006475" indent="0">
              <a:buNone/>
              <a:defRPr lang="en-US"/>
            </a:lvl5pPr>
          </a:lstStyle>
          <a:p>
            <a:pPr lvl="0"/>
            <a:r>
              <a:rPr lang="en-US" dirty="0"/>
              <a:t>Placeholder for text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189462" y="5762172"/>
            <a:ext cx="3378651" cy="2769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en-US" sz="1800" smtClean="0"/>
            </a:lvl1pPr>
            <a:lvl2pPr marL="277812" indent="0">
              <a:buNone/>
              <a:defRPr lang="en-US" smtClean="0"/>
            </a:lvl2pPr>
            <a:lvl3pPr marL="547687" indent="0">
              <a:buNone/>
              <a:defRPr lang="en-US" smtClean="0"/>
            </a:lvl3pPr>
            <a:lvl4pPr marL="769937" indent="0">
              <a:buNone/>
              <a:defRPr lang="en-US" smtClean="0"/>
            </a:lvl4pPr>
            <a:lvl5pPr marL="1006475" indent="0">
              <a:buNone/>
              <a:defRPr lang="en-US"/>
            </a:lvl5pPr>
          </a:lstStyle>
          <a:p>
            <a:pPr lvl="0"/>
            <a:r>
              <a:rPr lang="en-US" dirty="0"/>
              <a:t>Placeholder for text</a:t>
            </a:r>
          </a:p>
        </p:txBody>
      </p:sp>
    </p:spTree>
    <p:extLst>
      <p:ext uri="{BB962C8B-B14F-4D97-AF65-F5344CB8AC3E}">
        <p14:creationId xmlns:p14="http://schemas.microsoft.com/office/powerpoint/2010/main" val="36297432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789353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94"/>
            <a:ext cx="12188825" cy="925894"/>
          </a:xfrm>
          <a:prstGeom prst="rect">
            <a:avLst/>
          </a:prstGeom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4731" y="1206500"/>
            <a:ext cx="10959363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white">
          <a:xfrm>
            <a:off x="609443" y="0"/>
            <a:ext cx="8673454" cy="90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83338" y="6339100"/>
            <a:ext cx="684775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30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EBA610F-6DE2-6644-8764-FCBE8B310C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24256" y="6339100"/>
            <a:ext cx="338451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900" kern="120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contents </a:t>
            </a:r>
            <a:r>
              <a:rPr lang="en-GB" dirty="0">
                <a:latin typeface="Verdana"/>
                <a:ea typeface="Verdana"/>
                <a:cs typeface="Verdana"/>
              </a:rPr>
              <a:t>©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MuleSoft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Inc.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-9547" y="819215"/>
            <a:ext cx="12198372" cy="951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72261" y="243068"/>
            <a:ext cx="2336844" cy="39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3" r:id="rId2"/>
    <p:sldLayoutId id="2147483764" r:id="rId3"/>
    <p:sldLayoutId id="2147483743" r:id="rId4"/>
    <p:sldLayoutId id="2147483766" r:id="rId5"/>
    <p:sldLayoutId id="2147483765" r:id="rId6"/>
    <p:sldLayoutId id="2147483741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</p:sldLayoutIdLst>
  <p:transition>
    <p:fade/>
  </p:transition>
  <p:hf hdr="0" ftr="0" dt="0"/>
  <p:txStyles>
    <p:titleStyle>
      <a:lvl1pPr algn="l" defTabSz="609493" rtl="0" eaLnBrk="1" fontAlgn="base" hangingPunct="1">
        <a:lnSpc>
          <a:spcPts val="32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2pPr>
      <a:lvl3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3pPr>
      <a:lvl4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4pPr>
      <a:lvl5pPr algn="l" defTabSz="609493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buntu" charset="0"/>
          <a:ea typeface="ＭＳ Ｐゴシック" charset="0"/>
        </a:defRPr>
      </a:lvl5pPr>
      <a:lvl6pPr marL="60949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6pPr>
      <a:lvl7pPr marL="1218987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7pPr>
      <a:lvl8pPr marL="1828480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8pPr>
      <a:lvl9pPr marL="2437973" algn="l" defTabSz="609493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Ubuntu" charset="0"/>
          <a:ea typeface="ＭＳ Ｐゴシック" charset="0"/>
        </a:defRPr>
      </a:lvl9pPr>
    </p:titleStyle>
    <p:bodyStyle>
      <a:lvl1pPr marL="225425" indent="-225425" algn="l" defTabSz="609493" rtl="0" eaLnBrk="1" fontAlgn="base" hangingPunct="1">
        <a:spcBef>
          <a:spcPts val="1200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27050" indent="-249238" algn="l" defTabSz="609493" rtl="0" eaLnBrk="1" fontAlgn="base" hangingPunct="1">
        <a:spcBef>
          <a:spcPts val="600"/>
        </a:spcBef>
        <a:spcAft>
          <a:spcPct val="0"/>
        </a:spcAft>
        <a:buClr>
          <a:srgbClr val="00A0DF"/>
        </a:buClr>
        <a:buFont typeface="Open Sans" panose="020B0606030504020204" pitchFamily="34" charset="0"/>
        <a:buChar char="–"/>
        <a:defRPr sz="20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84225" indent="-236538" algn="l" defTabSz="609493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996950" marR="0" indent="-227013" algn="l" defTabSz="436563" rtl="0" eaLnBrk="1" fontAlgn="base" latinLnBrk="0" hangingPunct="1">
        <a:lnSpc>
          <a:spcPct val="100000"/>
        </a:lnSpc>
        <a:spcBef>
          <a:spcPts val="533"/>
        </a:spcBef>
        <a:spcAft>
          <a:spcPct val="0"/>
        </a:spcAft>
        <a:buClr>
          <a:srgbClr val="00A0DF"/>
        </a:buClr>
        <a:buSzTx/>
        <a:buFont typeface="Open Sans" panose="020B0606030504020204" pitchFamily="34" charset="0"/>
        <a:buChar char="–"/>
        <a:tabLst/>
        <a:defRPr sz="16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239838" indent="-233363" algn="l" defTabSz="920590" rtl="0" eaLnBrk="1" fontAlgn="base" hangingPunct="1">
        <a:spcBef>
          <a:spcPts val="533"/>
        </a:spcBef>
        <a:spcAft>
          <a:spcPct val="0"/>
        </a:spcAft>
        <a:buClr>
          <a:srgbClr val="00A0DF"/>
        </a:buClr>
        <a:buFont typeface="Arial" charset="0"/>
        <a:buChar char="•"/>
        <a:defRPr sz="16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meetup@mulesoft.com" TargetMode="External"/><Relationship Id="rId2" Type="http://schemas.openxmlformats.org/officeDocument/2006/relationships/hyperlink" Target="https://meetups.mulesoft.com/baltimore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4255" y="5278754"/>
            <a:ext cx="10944549" cy="430887"/>
          </a:xfrm>
        </p:spPr>
        <p:txBody>
          <a:bodyPr/>
          <a:lstStyle/>
          <a:p>
            <a:r>
              <a:rPr lang="en-US" dirty="0"/>
              <a:t>[02/12/2020]:[</a:t>
            </a:r>
            <a:r>
              <a:rPr lang="en-US" cap="all" dirty="0"/>
              <a:t>How to Secure Mule API's With a Demo</a:t>
            </a:r>
            <a:r>
              <a:rPr lang="en-US" dirty="0"/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[BALTIMORE, MD]</a:t>
            </a:r>
          </a:p>
        </p:txBody>
      </p:sp>
    </p:spTree>
    <p:extLst>
      <p:ext uri="{BB962C8B-B14F-4D97-AF65-F5344CB8AC3E}">
        <p14:creationId xmlns:p14="http://schemas.microsoft.com/office/powerpoint/2010/main" val="109760065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423342"/>
            <a:ext cx="10959363" cy="815608"/>
          </a:xfrm>
        </p:spPr>
        <p:txBody>
          <a:bodyPr/>
          <a:lstStyle/>
          <a:p>
            <a:r>
              <a:rPr lang="en-US" dirty="0"/>
              <a:t>Demo 2: Securing External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442" y="2062640"/>
            <a:ext cx="10959363" cy="3354765"/>
          </a:xfrm>
        </p:spPr>
        <p:txBody>
          <a:bodyPr/>
          <a:lstStyle/>
          <a:p>
            <a:r>
              <a:rPr lang="en-US" dirty="0"/>
              <a:t>Configuring proxy in API Manager for an external API</a:t>
            </a:r>
          </a:p>
          <a:p>
            <a:r>
              <a:rPr lang="en-US" dirty="0"/>
              <a:t>Secure it by Basic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1, without using the policy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2, With Policy enabled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3, with negative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Review Policy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5489587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3199" y="1137919"/>
            <a:ext cx="3827817" cy="5296747"/>
          </a:xfrm>
        </p:spPr>
        <p:txBody>
          <a:bodyPr/>
          <a:lstStyle/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Step 1: Client App requests an Access token from Authorization Server</a:t>
            </a:r>
          </a:p>
          <a:p>
            <a:pPr marL="796925" lvl="2" indent="-250190">
              <a:spcBef>
                <a:spcPts val="590"/>
              </a:spcBef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r>
              <a:rPr lang="en-US" sz="1400" dirty="0"/>
              <a:t>It provide client id, secret, grant type and audience details in the request</a:t>
            </a:r>
          </a:p>
          <a:p>
            <a:pPr marL="796925" lvl="2" indent="-250190">
              <a:spcBef>
                <a:spcPts val="590"/>
              </a:spcBef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r>
              <a:rPr lang="en-US" sz="1400" dirty="0"/>
              <a:t>Auth Server returns the access token</a:t>
            </a:r>
          </a:p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Step 2: Client App makes a request to the API using the access token as bearer token</a:t>
            </a:r>
          </a:p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Step 3: API Gateway intercepts the request and verify the token with Authorization Server</a:t>
            </a:r>
          </a:p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Step 4: If the token is valid the request can process to resource API</a:t>
            </a:r>
          </a:p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Step 5: Client App get the request resource back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1AD699-6130-42A3-B304-E9CD9E6D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017" y="1161169"/>
            <a:ext cx="78295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273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Auth0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3199" y="1137919"/>
            <a:ext cx="11458223" cy="1481103"/>
          </a:xfrm>
        </p:spPr>
        <p:txBody>
          <a:bodyPr/>
          <a:lstStyle/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Step 1: Register API with unique audience details</a:t>
            </a:r>
          </a:p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Step 2: Register client App to receive client id &amp; secret</a:t>
            </a:r>
          </a:p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Step 3: Grant access from API to the client App</a:t>
            </a:r>
          </a:p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Note down OAuth </a:t>
            </a:r>
            <a:r>
              <a:rPr lang="en-US" sz="1600" dirty="0" err="1"/>
              <a:t>url</a:t>
            </a:r>
            <a:r>
              <a:rPr lang="en-US" sz="1600" dirty="0"/>
              <a:t>, JWKS </a:t>
            </a:r>
            <a:r>
              <a:rPr lang="en-US" sz="1600" dirty="0" err="1"/>
              <a:t>url</a:t>
            </a:r>
            <a:r>
              <a:rPr lang="en-US" sz="1600" dirty="0"/>
              <a:t> (key set), signing method, key length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D0282-7FD1-4603-988C-FDA03D7A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95" y="3129265"/>
            <a:ext cx="5634574" cy="3074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FF12A-4BBC-451D-A1B0-46C7A7E5C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461" y="3070578"/>
            <a:ext cx="4821753" cy="31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10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Token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3199" y="1137919"/>
            <a:ext cx="4109157" cy="5296747"/>
          </a:xfrm>
        </p:spPr>
        <p:txBody>
          <a:bodyPr/>
          <a:lstStyle/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Convenient and concise way of representing authorization and authentication claim for an application. </a:t>
            </a:r>
          </a:p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A well-formed JSON Web Token (JWT) consists of three concatenated Base64url-encoded strings, separated by dots (.):</a:t>
            </a:r>
          </a:p>
          <a:p>
            <a:pPr marL="539750" lvl="1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400" dirty="0"/>
              <a:t>Header: contains metadata about the type of token and the cryptographic algorithms used to secure its contents.</a:t>
            </a:r>
          </a:p>
          <a:p>
            <a:pPr marL="539750" lvl="1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400" dirty="0"/>
              <a:t>Payload (set of claims): contains verifiable security statements, such as the identity of the user and the permissions they are allowed.</a:t>
            </a:r>
          </a:p>
          <a:p>
            <a:pPr marL="539750" lvl="1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400" dirty="0"/>
              <a:t>Signature: used to validate that the token is trustworthy and has not been tampered with. You must verify this signature before storing and using a JWT.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A5EA3-4F23-4F41-8824-D7AFBF6F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22" y="982133"/>
            <a:ext cx="6329850" cy="57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794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434631"/>
            <a:ext cx="10959363" cy="815608"/>
          </a:xfrm>
        </p:spPr>
        <p:txBody>
          <a:bodyPr/>
          <a:lstStyle/>
          <a:p>
            <a:r>
              <a:rPr lang="en-US" dirty="0"/>
              <a:t>Demo 3: OAuth 2.0 using JWT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442" y="2412599"/>
            <a:ext cx="10959363" cy="2769989"/>
          </a:xfrm>
        </p:spPr>
        <p:txBody>
          <a:bodyPr/>
          <a:lstStyle/>
          <a:p>
            <a:r>
              <a:rPr lang="en-US" dirty="0"/>
              <a:t>Apply OAuth 2.0 , Validate a JWT token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1, without using the policy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2, With Policy enabled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3, with negative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Review Policy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42975692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Policy 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3199" y="1137919"/>
            <a:ext cx="5633157" cy="5296747"/>
          </a:xfrm>
        </p:spPr>
        <p:txBody>
          <a:bodyPr/>
          <a:lstStyle/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Develop the policy.</a:t>
            </a:r>
          </a:p>
          <a:p>
            <a:pPr marL="539750" lvl="1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400" dirty="0" err="1"/>
              <a:t>Mulesoft</a:t>
            </a:r>
            <a:r>
              <a:rPr lang="en-US" sz="1400" dirty="0"/>
              <a:t> Definition file (YAML) - File in which you define characteristics of the custom policy. </a:t>
            </a:r>
            <a:endParaRPr lang="en-US" sz="1600" dirty="0"/>
          </a:p>
          <a:p>
            <a:pPr marL="539750" lvl="1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400" dirty="0"/>
              <a:t>MuleSoft Configuration file(XML) - File in which you define the actual logic/implementation of your defined custom policy. </a:t>
            </a:r>
            <a:endParaRPr lang="en-US" sz="1600" dirty="0"/>
          </a:p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Upload the resulting policy to API Manager.</a:t>
            </a:r>
          </a:p>
          <a:p>
            <a:pPr marL="539750" lvl="1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400" dirty="0"/>
              <a:t>In API Manager, go to Custom Policies, and click Add Custom Policy.</a:t>
            </a:r>
          </a:p>
          <a:p>
            <a:pPr marL="539750" lvl="1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400" dirty="0"/>
              <a:t>Select the Policy for Runtimes olden than Mule 4.</a:t>
            </a:r>
          </a:p>
          <a:p>
            <a:pPr marL="539750" lvl="1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400" dirty="0"/>
              <a:t>In the Name field, type the name of your new policy version.</a:t>
            </a:r>
          </a:p>
          <a:p>
            <a:pPr marL="539750" lvl="1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400" dirty="0"/>
              <a:t>Upload your YAML and XML files for your custom policy's new version.</a:t>
            </a:r>
          </a:p>
          <a:p>
            <a:pPr marL="539750" lvl="1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400" dirty="0"/>
              <a:t>Click Add.</a:t>
            </a:r>
          </a:p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Apply the policy to any API through API Manager.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CAC161-7055-410D-896E-0BFAB0AC5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01" y="1151114"/>
            <a:ext cx="5118455" cy="49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098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434631"/>
            <a:ext cx="10959363" cy="815608"/>
          </a:xfrm>
        </p:spPr>
        <p:txBody>
          <a:bodyPr/>
          <a:lstStyle/>
          <a:p>
            <a:r>
              <a:rPr lang="en-US" dirty="0"/>
              <a:t>Demo 4: Custom Policy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442" y="2412599"/>
            <a:ext cx="10959363" cy="2769989"/>
          </a:xfrm>
        </p:spPr>
        <p:txBody>
          <a:bodyPr/>
          <a:lstStyle/>
          <a:p>
            <a:r>
              <a:rPr lang="en-US" dirty="0"/>
              <a:t>Custom Policy developed using </a:t>
            </a:r>
            <a:r>
              <a:rPr lang="en-US" dirty="0" err="1"/>
              <a:t>Anypoint</a:t>
            </a:r>
            <a:r>
              <a:rPr lang="en-US" dirty="0"/>
              <a:t>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1, without using the policy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2, With Policy enabled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 3, with negative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Review Policy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0727504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442" y="3643088"/>
            <a:ext cx="10959363" cy="4308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190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Share:</a:t>
            </a:r>
          </a:p>
          <a:p>
            <a:pPr lvl="1"/>
            <a:r>
              <a:rPr lang="en-US" dirty="0"/>
              <a:t>Tweet your pictures with the hashtag </a:t>
            </a:r>
            <a:r>
              <a:rPr lang="en-US" b="1" dirty="0"/>
              <a:t>#</a:t>
            </a:r>
            <a:r>
              <a:rPr lang="en-US" b="1" dirty="0" err="1"/>
              <a:t>MuleMeetup</a:t>
            </a:r>
            <a:endParaRPr lang="en-US" dirty="0"/>
          </a:p>
          <a:p>
            <a:pPr lvl="1"/>
            <a:r>
              <a:rPr lang="en-US" dirty="0"/>
              <a:t>Invite your network to join: </a:t>
            </a:r>
            <a:r>
              <a:rPr lang="en-US" dirty="0">
                <a:hlinkClick r:id="rId2"/>
              </a:rPr>
              <a:t>https://meetups.mulesoft.com/baltimore/</a:t>
            </a:r>
            <a:endParaRPr lang="en-US" dirty="0"/>
          </a:p>
          <a:p>
            <a:r>
              <a:rPr lang="en-US" dirty="0"/>
              <a:t>Feedback:</a:t>
            </a:r>
          </a:p>
          <a:p>
            <a:pPr lvl="1"/>
            <a:r>
              <a:rPr lang="en-US" dirty="0"/>
              <a:t>Contact your organizer </a:t>
            </a:r>
            <a:r>
              <a:rPr lang="en-US" dirty="0">
                <a:hlinkClick r:id="rId2"/>
              </a:rPr>
              <a:t>Manju Kumara</a:t>
            </a:r>
            <a:r>
              <a:rPr lang="en-US" dirty="0"/>
              <a:t> to suggest topics </a:t>
            </a:r>
          </a:p>
          <a:p>
            <a:pPr lvl="1"/>
            <a:r>
              <a:rPr lang="en-US" dirty="0"/>
              <a:t>Contact </a:t>
            </a:r>
            <a:r>
              <a:rPr lang="en-US" dirty="0" err="1"/>
              <a:t>MuleSoft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meetup@mulesoft.com</a:t>
            </a:r>
            <a:r>
              <a:rPr lang="en-US" dirty="0"/>
              <a:t> for ways to improve the program</a:t>
            </a:r>
          </a:p>
          <a:p>
            <a:r>
              <a:rPr lang="en-US" dirty="0"/>
              <a:t>Our next meetup:</a:t>
            </a:r>
          </a:p>
          <a:p>
            <a:pPr lvl="1"/>
            <a:r>
              <a:rPr lang="en-US" dirty="0"/>
              <a:t>Date: TBD</a:t>
            </a:r>
          </a:p>
          <a:p>
            <a:pPr lvl="1"/>
            <a:r>
              <a:rPr lang="en-US" dirty="0"/>
              <a:t>Location: 7320, Parkway Drive , Hanover, MD - 21076</a:t>
            </a:r>
          </a:p>
          <a:p>
            <a:pPr lvl="1"/>
            <a:r>
              <a:rPr lang="en-US" dirty="0"/>
              <a:t>Topic: TBD</a:t>
            </a:r>
          </a:p>
        </p:txBody>
      </p:sp>
    </p:spTree>
    <p:extLst>
      <p:ext uri="{BB962C8B-B14F-4D97-AF65-F5344CB8AC3E}">
        <p14:creationId xmlns:p14="http://schemas.microsoft.com/office/powerpoint/2010/main" val="5579916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TRIVIA 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442" y="3643088"/>
            <a:ext cx="10959363" cy="4308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34656-7C09-4CA8-A66A-E87909DD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85" y="4384766"/>
            <a:ext cx="90582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06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About Speaker</a:t>
            </a:r>
          </a:p>
          <a:p>
            <a:r>
              <a:rPr lang="en-US" dirty="0"/>
              <a:t>MuleSoft Connect 2020</a:t>
            </a:r>
          </a:p>
          <a:p>
            <a:r>
              <a:rPr lang="en-US" dirty="0"/>
              <a:t>How to Secure Mule API’s with a Demo </a:t>
            </a:r>
          </a:p>
          <a:p>
            <a:pPr lvl="1"/>
            <a:r>
              <a:rPr lang="en-US" dirty="0"/>
              <a:t>Review default security polices in API Manager </a:t>
            </a:r>
          </a:p>
          <a:p>
            <a:pPr lvl="1"/>
            <a:r>
              <a:rPr lang="en-US" dirty="0"/>
              <a:t>Auto discovery concepts &amp; its internal working </a:t>
            </a:r>
          </a:p>
          <a:p>
            <a:pPr lvl="1"/>
            <a:r>
              <a:rPr lang="en-US" dirty="0"/>
              <a:t>Securing a non-secured external API</a:t>
            </a:r>
          </a:p>
          <a:p>
            <a:pPr lvl="1"/>
            <a:r>
              <a:rPr lang="en-US" dirty="0"/>
              <a:t>Using OAuth and JWT to protect API’s in Mulesoft. </a:t>
            </a:r>
          </a:p>
          <a:p>
            <a:pPr lvl="1"/>
            <a:r>
              <a:rPr lang="en-US" dirty="0"/>
              <a:t>Create and Apply custom policies</a:t>
            </a:r>
          </a:p>
          <a:p>
            <a:r>
              <a:rPr lang="en-US" dirty="0"/>
              <a:t>Q &amp; A</a:t>
            </a:r>
          </a:p>
          <a:p>
            <a:r>
              <a:rPr lang="en-US" dirty="0"/>
              <a:t>Trivia Round</a:t>
            </a:r>
          </a:p>
        </p:txBody>
      </p:sp>
    </p:spTree>
    <p:extLst>
      <p:ext uri="{BB962C8B-B14F-4D97-AF65-F5344CB8AC3E}">
        <p14:creationId xmlns:p14="http://schemas.microsoft.com/office/powerpoint/2010/main" val="101052700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442" y="3643088"/>
            <a:ext cx="10959363" cy="430887"/>
          </a:xfrm>
        </p:spPr>
        <p:txBody>
          <a:bodyPr/>
          <a:lstStyle/>
          <a:p>
            <a:r>
              <a:rPr lang="en-US" dirty="0"/>
              <a:t>Introduce yourself to your neighbors!</a:t>
            </a:r>
          </a:p>
        </p:txBody>
      </p:sp>
    </p:spTree>
    <p:extLst>
      <p:ext uri="{BB962C8B-B14F-4D97-AF65-F5344CB8AC3E}">
        <p14:creationId xmlns:p14="http://schemas.microsoft.com/office/powerpoint/2010/main" val="41751732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you next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442" y="3643088"/>
            <a:ext cx="10959363" cy="430887"/>
          </a:xfrm>
        </p:spPr>
        <p:txBody>
          <a:bodyPr/>
          <a:lstStyle/>
          <a:p>
            <a:r>
              <a:rPr lang="en-US" dirty="0"/>
              <a:t>Please send topic suggestions to the organizer</a:t>
            </a:r>
          </a:p>
        </p:txBody>
      </p:sp>
    </p:spTree>
    <p:extLst>
      <p:ext uri="{BB962C8B-B14F-4D97-AF65-F5344CB8AC3E}">
        <p14:creationId xmlns:p14="http://schemas.microsoft.com/office/powerpoint/2010/main" val="4125180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2601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MuleSoft Connect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3888" y="5399315"/>
            <a:ext cx="10944225" cy="81257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SHOW OF HANDS:</a:t>
            </a:r>
          </a:p>
          <a:p>
            <a:pPr algn="ctr"/>
            <a:r>
              <a:rPr lang="en-US" sz="2400" dirty="0"/>
              <a:t>Who is new to this </a:t>
            </a:r>
            <a:r>
              <a:rPr lang="en-US" sz="2400" dirty="0" err="1"/>
              <a:t>MeetUp</a:t>
            </a:r>
            <a:r>
              <a:rPr lang="en-US" sz="2400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4ABB1-702A-45BC-BCC9-1B3E4D69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3" y="1205010"/>
            <a:ext cx="12098442" cy="56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01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Assumptions…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For this session, we are assuming audience have: </a:t>
            </a:r>
          </a:p>
          <a:p>
            <a:pPr lvl="1"/>
            <a:r>
              <a:rPr lang="en-US" dirty="0"/>
              <a:t>Familiarity with API’s. Why we need them, How we use them, etc.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Basic knowledge of REST, SOAP, HTTP/S.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understanding of security standards like Basic Auth, OAuth.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Familiar with data format’s like JSON, XML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familiarity with </a:t>
            </a:r>
            <a:r>
              <a:rPr lang="en-US" dirty="0" err="1"/>
              <a:t>Anypoint</a:t>
            </a:r>
            <a:r>
              <a:rPr lang="en-US" dirty="0"/>
              <a:t> Platform: Design Center, Exchange &amp; Management Center (API Manager, Runtime Manger)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knowledge of RAML, Policies</a:t>
            </a:r>
          </a:p>
        </p:txBody>
      </p:sp>
    </p:spTree>
    <p:extLst>
      <p:ext uri="{BB962C8B-B14F-4D97-AF65-F5344CB8AC3E}">
        <p14:creationId xmlns:p14="http://schemas.microsoft.com/office/powerpoint/2010/main" val="36802751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371" y="6440220"/>
            <a:ext cx="165374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BEBEBE"/>
                </a:solidFill>
                <a:latin typeface="Verdana"/>
                <a:cs typeface="Verdana"/>
              </a:rPr>
              <a:t>All contents </a:t>
            </a:r>
            <a:r>
              <a:rPr sz="900" dirty="0">
                <a:solidFill>
                  <a:srgbClr val="BEBEBE"/>
                </a:solidFill>
                <a:latin typeface="Verdana"/>
                <a:cs typeface="Verdana"/>
              </a:rPr>
              <a:t>© </a:t>
            </a:r>
            <a:r>
              <a:rPr sz="900" spc="-5" dirty="0">
                <a:solidFill>
                  <a:srgbClr val="BEBEBE"/>
                </a:solidFill>
                <a:latin typeface="Verdana"/>
                <a:cs typeface="Verdana"/>
              </a:rPr>
              <a:t>MuleSoft</a:t>
            </a:r>
            <a:r>
              <a:rPr sz="900" spc="-40" dirty="0">
                <a:solidFill>
                  <a:srgbClr val="BEBEBE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BEBEBE"/>
                </a:solidFill>
                <a:latin typeface="Verdana"/>
                <a:cs typeface="Verdana"/>
              </a:rPr>
              <a:t>Inc.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19912"/>
            <a:ext cx="12186286" cy="94615"/>
          </a:xfrm>
          <a:custGeom>
            <a:avLst/>
            <a:gdLst/>
            <a:ahLst/>
            <a:cxnLst/>
            <a:rect l="l" t="t" r="r" b="b"/>
            <a:pathLst>
              <a:path w="12189460" h="94615">
                <a:moveTo>
                  <a:pt x="0" y="0"/>
                </a:moveTo>
                <a:lnTo>
                  <a:pt x="0" y="94487"/>
                </a:lnTo>
                <a:lnTo>
                  <a:pt x="12188951" y="94487"/>
                </a:lnTo>
                <a:lnTo>
                  <a:pt x="12188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A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745" y="209122"/>
            <a:ext cx="79614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API</a:t>
            </a:r>
            <a:r>
              <a:rPr sz="2800" spc="170" dirty="0"/>
              <a:t> </a:t>
            </a:r>
            <a:r>
              <a:rPr sz="2800" spc="-5" dirty="0"/>
              <a:t>Manager</a:t>
            </a:r>
            <a:endParaRPr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11448099" y="6411264"/>
            <a:ext cx="130141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BEBEBE"/>
                </a:solidFill>
                <a:latin typeface="Verdana"/>
                <a:cs typeface="Verdana"/>
              </a:rPr>
              <a:t>9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745" y="931251"/>
            <a:ext cx="4313922" cy="523861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spcBef>
                <a:spcPts val="1205"/>
              </a:spcBef>
              <a:buClr>
                <a:srgbClr val="009FDF"/>
              </a:buClr>
              <a:tabLst>
                <a:tab pos="238760" algn="l"/>
              </a:tabLst>
            </a:pPr>
            <a:r>
              <a:rPr lang="en-US" sz="1600" spc="-10" dirty="0">
                <a:solidFill>
                  <a:srgbClr val="1D1D1C"/>
                </a:solidFill>
                <a:latin typeface="+mj-lt"/>
                <a:cs typeface="Verdana"/>
              </a:rPr>
              <a:t>Apply </a:t>
            </a:r>
            <a:r>
              <a:rPr lang="en-US" sz="1600" dirty="0">
                <a:latin typeface="+mj-lt"/>
              </a:rPr>
              <a:t>various polices for security, set throttling and rate-limiting, to ensure high performance and control.</a:t>
            </a:r>
          </a:p>
          <a:p>
            <a:pPr marL="238125" indent="-2254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>
                <a:latin typeface="+mj-lt"/>
              </a:rPr>
              <a:t>Default Policies categories</a:t>
            </a:r>
          </a:p>
          <a:p>
            <a:pPr marL="539750" lvl="1" indent="-250190">
              <a:lnSpc>
                <a:spcPct val="100000"/>
              </a:lnSpc>
              <a:spcBef>
                <a:spcPts val="590"/>
              </a:spcBef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r>
              <a:rPr lang="en-US" sz="1400" spc="-5" dirty="0">
                <a:solidFill>
                  <a:srgbClr val="1D1D1C"/>
                </a:solidFill>
                <a:latin typeface="+mj-lt"/>
                <a:cs typeface="Verdana"/>
              </a:rPr>
              <a:t>Security</a:t>
            </a:r>
            <a:endParaRPr lang="en-US" sz="1400" dirty="0">
              <a:latin typeface="+mj-lt"/>
              <a:cs typeface="Verdana"/>
            </a:endParaRPr>
          </a:p>
          <a:p>
            <a:pPr marL="539750" lvl="1" indent="-250190">
              <a:lnSpc>
                <a:spcPct val="100000"/>
              </a:lnSpc>
              <a:spcBef>
                <a:spcPts val="600"/>
              </a:spcBef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r>
              <a:rPr lang="en-US" sz="1400" dirty="0">
                <a:solidFill>
                  <a:srgbClr val="1D1D1C"/>
                </a:solidFill>
                <a:latin typeface="+mj-lt"/>
                <a:cs typeface="Verdana"/>
              </a:rPr>
              <a:t>Quality of Service</a:t>
            </a:r>
            <a:endParaRPr lang="en-US" sz="1400" dirty="0">
              <a:latin typeface="+mj-lt"/>
              <a:cs typeface="Verdana"/>
            </a:endParaRPr>
          </a:p>
          <a:p>
            <a:pPr marL="539750" lvl="1" indent="-250190">
              <a:lnSpc>
                <a:spcPct val="100000"/>
              </a:lnSpc>
              <a:spcBef>
                <a:spcPts val="600"/>
              </a:spcBef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r>
              <a:rPr lang="en-US" sz="1400" spc="-5" dirty="0">
                <a:solidFill>
                  <a:srgbClr val="1D1D1C"/>
                </a:solidFill>
                <a:latin typeface="+mj-lt"/>
                <a:cs typeface="Verdana"/>
              </a:rPr>
              <a:t>Troubleshooting</a:t>
            </a:r>
            <a:endParaRPr lang="en-US" sz="1400" dirty="0">
              <a:latin typeface="+mj-lt"/>
              <a:cs typeface="Verdana"/>
            </a:endParaRPr>
          </a:p>
          <a:p>
            <a:pPr marL="539750" lvl="1" indent="-250190">
              <a:lnSpc>
                <a:spcPct val="100000"/>
              </a:lnSpc>
              <a:spcBef>
                <a:spcPts val="605"/>
              </a:spcBef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r>
              <a:rPr lang="en-US" sz="1400" spc="-5" dirty="0">
                <a:solidFill>
                  <a:srgbClr val="1D1D1C"/>
                </a:solidFill>
                <a:latin typeface="+mj-lt"/>
                <a:cs typeface="Verdana"/>
              </a:rPr>
              <a:t>Transformation</a:t>
            </a:r>
            <a:endParaRPr lang="en-US" sz="1400" dirty="0">
              <a:latin typeface="+mj-lt"/>
              <a:cs typeface="Verdana"/>
            </a:endParaRPr>
          </a:p>
          <a:p>
            <a:pPr marL="539750" marR="847725" lvl="1" indent="-250190">
              <a:lnSpc>
                <a:spcPct val="100000"/>
              </a:lnSpc>
              <a:spcBef>
                <a:spcPts val="600"/>
              </a:spcBef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r>
              <a:rPr lang="en-US" sz="1400" dirty="0">
                <a:solidFill>
                  <a:srgbClr val="1D1D1C"/>
                </a:solidFill>
                <a:latin typeface="+mj-lt"/>
                <a:cs typeface="Verdana"/>
              </a:rPr>
              <a:t>Compliance</a:t>
            </a:r>
          </a:p>
          <a:p>
            <a:pPr marL="238125" indent="-2254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endParaRPr lang="en-US" sz="1600" spc="-10" dirty="0">
              <a:solidFill>
                <a:srgbClr val="1D1D1C"/>
              </a:solidFill>
              <a:latin typeface="+mj-lt"/>
              <a:cs typeface="Verdana"/>
            </a:endParaRPr>
          </a:p>
          <a:p>
            <a:pPr marL="238125" indent="-2254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spc="-10" dirty="0">
                <a:solidFill>
                  <a:srgbClr val="1D1D1C"/>
                </a:solidFill>
                <a:latin typeface="+mj-lt"/>
                <a:cs typeface="Verdana"/>
              </a:rPr>
              <a:t>Custom Policies - Deploy </a:t>
            </a:r>
            <a:r>
              <a:rPr lang="en-US" sz="1600" dirty="0">
                <a:latin typeface="+mj-lt"/>
              </a:rPr>
              <a:t>customized Policies as per your requirement, developed in </a:t>
            </a:r>
            <a:r>
              <a:rPr lang="en-US" sz="1600" dirty="0" err="1">
                <a:latin typeface="+mj-lt"/>
              </a:rPr>
              <a:t>Anypoint</a:t>
            </a:r>
            <a:r>
              <a:rPr lang="en-US" sz="1600" dirty="0">
                <a:latin typeface="+mj-lt"/>
              </a:rPr>
              <a:t> studio</a:t>
            </a:r>
          </a:p>
          <a:p>
            <a:pPr marL="238125" indent="-2254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endParaRPr lang="en-US" sz="1600" dirty="0">
              <a:latin typeface="+mj-lt"/>
            </a:endParaRPr>
          </a:p>
          <a:p>
            <a:pPr marL="238125" indent="-225425">
              <a:lnSpc>
                <a:spcPct val="100000"/>
              </a:lnSpc>
              <a:spcBef>
                <a:spcPts val="810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spc="-5" dirty="0">
                <a:solidFill>
                  <a:srgbClr val="1D1D1C"/>
                </a:solidFill>
                <a:latin typeface="+mj-lt"/>
                <a:cs typeface="Verdana"/>
              </a:rPr>
              <a:t>Automated Policies - Feature </a:t>
            </a:r>
            <a:r>
              <a:rPr lang="en-US" sz="1600" dirty="0">
                <a:solidFill>
                  <a:srgbClr val="1D1D1C"/>
                </a:solidFill>
                <a:latin typeface="+mj-lt"/>
                <a:cs typeface="Verdana"/>
              </a:rPr>
              <a:t>of automated</a:t>
            </a:r>
            <a:r>
              <a:rPr lang="en-US" sz="1600" spc="-95" dirty="0">
                <a:solidFill>
                  <a:srgbClr val="1D1D1C"/>
                </a:solidFill>
                <a:latin typeface="+mj-lt"/>
                <a:cs typeface="Verdana"/>
              </a:rPr>
              <a:t> </a:t>
            </a:r>
            <a:r>
              <a:rPr lang="en-US" sz="1600" spc="-10" dirty="0">
                <a:solidFill>
                  <a:srgbClr val="1D1D1C"/>
                </a:solidFill>
                <a:latin typeface="+mj-lt"/>
                <a:cs typeface="Verdana"/>
              </a:rPr>
              <a:t>policies </a:t>
            </a:r>
            <a:r>
              <a:rPr lang="en-US" sz="1600" spc="-5" dirty="0">
                <a:solidFill>
                  <a:srgbClr val="1D1D1C"/>
                </a:solidFill>
                <a:latin typeface="+mj-lt"/>
                <a:cs typeface="Verdana"/>
              </a:rPr>
              <a:t>to </a:t>
            </a:r>
            <a:r>
              <a:rPr lang="en-US" sz="1600" dirty="0">
                <a:solidFill>
                  <a:srgbClr val="1D1D1C"/>
                </a:solidFill>
                <a:latin typeface="+mj-lt"/>
                <a:cs typeface="Verdana"/>
              </a:rPr>
              <a:t>apply same set of </a:t>
            </a:r>
            <a:r>
              <a:rPr lang="en-US" sz="1600" spc="-10" dirty="0">
                <a:solidFill>
                  <a:srgbClr val="1D1D1C"/>
                </a:solidFill>
                <a:latin typeface="+mj-lt"/>
                <a:cs typeface="Verdana"/>
              </a:rPr>
              <a:t>policies </a:t>
            </a:r>
            <a:r>
              <a:rPr lang="en-US" sz="1600" spc="-5" dirty="0">
                <a:solidFill>
                  <a:srgbClr val="1D1D1C"/>
                </a:solidFill>
                <a:latin typeface="+mj-lt"/>
                <a:cs typeface="Verdana"/>
              </a:rPr>
              <a:t>to </a:t>
            </a:r>
            <a:r>
              <a:rPr lang="en-US" sz="1600" dirty="0">
                <a:solidFill>
                  <a:srgbClr val="1D1D1C"/>
                </a:solidFill>
                <a:latin typeface="+mj-lt"/>
                <a:cs typeface="Verdana"/>
              </a:rPr>
              <a:t>many</a:t>
            </a:r>
            <a:r>
              <a:rPr lang="en-US" sz="1600" spc="-5" dirty="0">
                <a:solidFill>
                  <a:srgbClr val="1D1D1C"/>
                </a:solidFill>
                <a:latin typeface="+mj-lt"/>
                <a:cs typeface="Verdana"/>
              </a:rPr>
              <a:t> APIs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224C88-2E37-4B8A-A0F3-26056E8F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7" y="927668"/>
            <a:ext cx="726193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558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Manager: Security Policies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3200" y="1137920"/>
            <a:ext cx="3434080" cy="5201180"/>
          </a:xfrm>
        </p:spPr>
        <p:txBody>
          <a:bodyPr/>
          <a:lstStyle/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Common Security Policies</a:t>
            </a:r>
          </a:p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endParaRPr lang="en-US" sz="1600" dirty="0"/>
          </a:p>
          <a:p>
            <a:pPr marL="539750" lvl="1" indent="-250190">
              <a:spcBef>
                <a:spcPts val="590"/>
              </a:spcBef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r>
              <a:rPr lang="en-US" sz="1600" dirty="0"/>
              <a:t>Basic authentication – Simple, LDAP</a:t>
            </a:r>
          </a:p>
          <a:p>
            <a:pPr marL="539750" lvl="1" indent="-250190">
              <a:spcBef>
                <a:spcPts val="590"/>
              </a:spcBef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endParaRPr lang="en-US" sz="1600" dirty="0"/>
          </a:p>
          <a:p>
            <a:pPr marL="539750" lvl="1" indent="-250190">
              <a:spcBef>
                <a:spcPts val="590"/>
              </a:spcBef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r>
              <a:rPr lang="en-US" sz="1600" dirty="0"/>
              <a:t>JSON/XML Threat protection</a:t>
            </a:r>
          </a:p>
          <a:p>
            <a:pPr marL="539750" lvl="1" indent="-250190">
              <a:spcBef>
                <a:spcPts val="590"/>
              </a:spcBef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endParaRPr lang="en-US" sz="1600" dirty="0"/>
          </a:p>
          <a:p>
            <a:pPr marL="539750" lvl="1" indent="-250190"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r>
              <a:rPr lang="en-US" sz="1600" dirty="0"/>
              <a:t>IP whitelist/blacklist</a:t>
            </a:r>
          </a:p>
          <a:p>
            <a:pPr marL="539750" lvl="1" indent="-250190"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endParaRPr lang="en-US" sz="1600" dirty="0"/>
          </a:p>
          <a:p>
            <a:pPr marL="539750" lvl="1" indent="-250190"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r>
              <a:rPr lang="en-US" sz="1600" dirty="0"/>
              <a:t>JWT Validation</a:t>
            </a:r>
          </a:p>
          <a:p>
            <a:pPr marL="539750" lvl="1" indent="-250190"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endParaRPr lang="en-US" sz="1600" dirty="0"/>
          </a:p>
          <a:p>
            <a:pPr marL="539750" lvl="1" indent="-250190">
              <a:spcBef>
                <a:spcPts val="605"/>
              </a:spcBef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r>
              <a:rPr lang="en-US" sz="1600" dirty="0"/>
              <a:t>OAuth 2.0</a:t>
            </a:r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0C14E2-5436-42A3-9BD6-ED872446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669" y="935911"/>
            <a:ext cx="7951916" cy="591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09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3200" y="1137920"/>
            <a:ext cx="3434080" cy="5201180"/>
          </a:xfrm>
        </p:spPr>
        <p:txBody>
          <a:bodyPr/>
          <a:lstStyle/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Autodiscovery steps:</a:t>
            </a:r>
          </a:p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endParaRPr lang="en-US" sz="1600" dirty="0"/>
          </a:p>
          <a:p>
            <a:pPr marL="539750" lvl="1" indent="-250190">
              <a:spcBef>
                <a:spcPts val="590"/>
              </a:spcBef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r>
              <a:rPr lang="en-US" sz="1600" dirty="0"/>
              <a:t>Step 1: Admin configures a policy on API through API Manager</a:t>
            </a:r>
          </a:p>
          <a:p>
            <a:pPr marL="539750" lvl="1" indent="-250190">
              <a:spcBef>
                <a:spcPts val="590"/>
              </a:spcBef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r>
              <a:rPr lang="en-US" sz="1600" dirty="0"/>
              <a:t>Step 2: Corresponding Mule API is deployed in Mule Runtime</a:t>
            </a:r>
          </a:p>
          <a:p>
            <a:pPr marL="539750" lvl="1" indent="-250190">
              <a:spcBef>
                <a:spcPts val="590"/>
              </a:spcBef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r>
              <a:rPr lang="en-US" sz="1600" dirty="0"/>
              <a:t>Step 3: Through Autodiscovery (API Name, Version) this policy is paired with the deployed application. </a:t>
            </a:r>
          </a:p>
          <a:p>
            <a:pPr marL="539750" lvl="1" indent="-250190">
              <a:spcBef>
                <a:spcPts val="590"/>
              </a:spcBef>
              <a:buClr>
                <a:srgbClr val="009FDF"/>
              </a:buClr>
              <a:buFont typeface="Arial"/>
              <a:buChar char="–"/>
              <a:tabLst>
                <a:tab pos="540385" algn="l"/>
              </a:tabLst>
            </a:pPr>
            <a:r>
              <a:rPr lang="en-US" sz="1600" dirty="0"/>
              <a:t>Step 4: The policy is enforced every time a API user, tries to access a resource.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1372B-5ADD-478F-B9FB-C1715889C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578" y="1275469"/>
            <a:ext cx="75819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561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409251"/>
            <a:ext cx="10959363" cy="1631216"/>
          </a:xfrm>
        </p:spPr>
        <p:txBody>
          <a:bodyPr/>
          <a:lstStyle/>
          <a:p>
            <a:r>
              <a:rPr lang="en-US" dirty="0"/>
              <a:t>Demo 1: Auto-discovery in 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442" y="2807714"/>
            <a:ext cx="10959363" cy="861774"/>
          </a:xfrm>
        </p:spPr>
        <p:txBody>
          <a:bodyPr/>
          <a:lstStyle/>
          <a:p>
            <a:r>
              <a:rPr lang="en-US" dirty="0"/>
              <a:t>Lets see what's happening under the hood, when we apply a policy in API Manager</a:t>
            </a:r>
          </a:p>
        </p:txBody>
      </p:sp>
    </p:spTree>
    <p:extLst>
      <p:ext uri="{BB962C8B-B14F-4D97-AF65-F5344CB8AC3E}">
        <p14:creationId xmlns:p14="http://schemas.microsoft.com/office/powerpoint/2010/main" val="15300361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Endpoint Vs Proxy Endpoint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A610F-6DE2-6644-8764-FCBE8B310C9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3200" y="1137920"/>
            <a:ext cx="5407378" cy="5201180"/>
          </a:xfrm>
        </p:spPr>
        <p:txBody>
          <a:bodyPr/>
          <a:lstStyle/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You can set up one of the following types of endpoint management:</a:t>
            </a:r>
          </a:p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Basic endpoint </a:t>
            </a:r>
          </a:p>
          <a:p>
            <a:pPr marL="539750" lvl="1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400" dirty="0"/>
              <a:t>Set up a basic endpoint if you create the API using Mule Runtime, you don’t need a proxy.</a:t>
            </a:r>
          </a:p>
          <a:p>
            <a:pPr marL="539750" lvl="1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endParaRPr lang="en-US" sz="1400" dirty="0"/>
          </a:p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endParaRPr lang="en-US" sz="1600" dirty="0"/>
          </a:p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endParaRPr lang="en-US" sz="1600" dirty="0"/>
          </a:p>
          <a:p>
            <a:pPr marL="238125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600" dirty="0"/>
              <a:t>Endpoint with proxy</a:t>
            </a:r>
          </a:p>
          <a:p>
            <a:pPr marL="539750" lvl="1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400" dirty="0"/>
              <a:t>When you want to leverage API Gateway capabilities and your backend API is not based on Mule Runtime</a:t>
            </a:r>
          </a:p>
          <a:p>
            <a:pPr marL="539750" lvl="1">
              <a:spcBef>
                <a:spcPts val="1205"/>
              </a:spcBef>
              <a:buClr>
                <a:srgbClr val="009FDF"/>
              </a:buClr>
              <a:buFont typeface="Arial"/>
              <a:buChar char="•"/>
              <a:tabLst>
                <a:tab pos="238760" algn="l"/>
              </a:tabLst>
            </a:pPr>
            <a:r>
              <a:rPr lang="en-US" sz="1400" dirty="0"/>
              <a:t>Or when your API is based on Mule Runtime but you are unable to define the corresponding Autodiscovery element because it is a closed code.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6F7FCF-4BB7-473B-A8AD-44209ED2D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123" y="3719693"/>
            <a:ext cx="4867918" cy="2928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7DF50-FCC1-4CFB-93FD-D2CA5842A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20" y="972065"/>
            <a:ext cx="4867918" cy="270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5918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ulesoft Corporate Template_DRAFT_0623">
  <a:themeElements>
    <a:clrScheme name="Mulesoft">
      <a:dk1>
        <a:srgbClr val="1D1D1C"/>
      </a:dk1>
      <a:lt1>
        <a:sysClr val="window" lastClr="FFFFFF"/>
      </a:lt1>
      <a:dk2>
        <a:srgbClr val="323031"/>
      </a:dk2>
      <a:lt2>
        <a:srgbClr val="00A1DF"/>
      </a:lt2>
      <a:accent1>
        <a:srgbClr val="646469"/>
      </a:accent1>
      <a:accent2>
        <a:srgbClr val="00A1DF"/>
      </a:accent2>
      <a:accent3>
        <a:srgbClr val="999899"/>
      </a:accent3>
      <a:accent4>
        <a:srgbClr val="00607C"/>
      </a:accent4>
      <a:accent5>
        <a:srgbClr val="00B39C"/>
      </a:accent5>
      <a:accent6>
        <a:srgbClr val="5E66F9"/>
      </a:accent6>
      <a:hlink>
        <a:srgbClr val="00A1DF"/>
      </a:hlink>
      <a:folHlink>
        <a:srgbClr val="00A3E0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>
          <a:buClr>
            <a:schemeClr val="bg2"/>
          </a:buCl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ulesoftMeetups_Template" id="{15B9F2B0-073A-7D41-AE3C-5CC758F718F8}" vid="{08365EA4-B11F-154D-9544-93D52E9836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MulesoftMeetups_Template</Template>
  <TotalTime>3031</TotalTime>
  <Words>1042</Words>
  <Application>Microsoft Office PowerPoint</Application>
  <PresentationFormat>Custom</PresentationFormat>
  <Paragraphs>159</Paragraphs>
  <Slides>22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Open Sans</vt:lpstr>
      <vt:lpstr>Ubuntu</vt:lpstr>
      <vt:lpstr>Verdana</vt:lpstr>
      <vt:lpstr>Wingdings</vt:lpstr>
      <vt:lpstr>Mulesoft Corporate Template_DRAFT_0623</vt:lpstr>
      <vt:lpstr>think-cell Slide</vt:lpstr>
      <vt:lpstr>[BALTIMORE, MD]</vt:lpstr>
      <vt:lpstr>Agenda</vt:lpstr>
      <vt:lpstr>MuleSoft Connect 2020</vt:lpstr>
      <vt:lpstr>Some Assumptions…</vt:lpstr>
      <vt:lpstr>API Manager</vt:lpstr>
      <vt:lpstr>API Manager: Security Policies</vt:lpstr>
      <vt:lpstr>Autodiscovery</vt:lpstr>
      <vt:lpstr>Demo 1: Auto-discovery in Action</vt:lpstr>
      <vt:lpstr>Basic Endpoint Vs Proxy Endpoint</vt:lpstr>
      <vt:lpstr>Demo 2: Securing External API</vt:lpstr>
      <vt:lpstr>OAuth Protocol</vt:lpstr>
      <vt:lpstr>Auth0 Configuration</vt:lpstr>
      <vt:lpstr>JWT Token Structure</vt:lpstr>
      <vt:lpstr>Demo 3: OAuth 2.0 using JWT</vt:lpstr>
      <vt:lpstr>Custom Policy Configurations</vt:lpstr>
      <vt:lpstr>Demo 4: Custom Policy</vt:lpstr>
      <vt:lpstr>Q &amp; A</vt:lpstr>
      <vt:lpstr>What’s next</vt:lpstr>
      <vt:lpstr>TRIVIA ROUND</vt:lpstr>
      <vt:lpstr>Networking time</vt:lpstr>
      <vt:lpstr>See you next time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[NAME OF YOUR GROUP]</dc:title>
  <dc:creator>Microsoft Office User</dc:creator>
  <cp:lastModifiedBy>Kumar, Arunesh</cp:lastModifiedBy>
  <cp:revision>175</cp:revision>
  <dcterms:created xsi:type="dcterms:W3CDTF">2017-04-24T20:18:45Z</dcterms:created>
  <dcterms:modified xsi:type="dcterms:W3CDTF">2020-02-24T10:04:03Z</dcterms:modified>
</cp:coreProperties>
</file>