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83" r:id="rId5"/>
  </p:sldMasterIdLst>
  <p:notesMasterIdLst>
    <p:notesMasterId r:id="rId41"/>
  </p:notesMasterIdLst>
  <p:handoutMasterIdLst>
    <p:handoutMasterId r:id="rId42"/>
  </p:handoutMasterIdLst>
  <p:sldIdLst>
    <p:sldId id="873" r:id="rId6"/>
    <p:sldId id="874" r:id="rId7"/>
    <p:sldId id="875" r:id="rId8"/>
    <p:sldId id="877" r:id="rId9"/>
    <p:sldId id="878" r:id="rId10"/>
    <p:sldId id="879" r:id="rId11"/>
    <p:sldId id="880" r:id="rId12"/>
    <p:sldId id="881" r:id="rId13"/>
    <p:sldId id="882" r:id="rId14"/>
    <p:sldId id="883" r:id="rId15"/>
    <p:sldId id="884" r:id="rId16"/>
    <p:sldId id="885" r:id="rId17"/>
    <p:sldId id="886" r:id="rId18"/>
    <p:sldId id="887" r:id="rId19"/>
    <p:sldId id="888" r:id="rId20"/>
    <p:sldId id="889" r:id="rId21"/>
    <p:sldId id="890" r:id="rId22"/>
    <p:sldId id="891" r:id="rId23"/>
    <p:sldId id="892" r:id="rId24"/>
    <p:sldId id="893" r:id="rId25"/>
    <p:sldId id="894" r:id="rId26"/>
    <p:sldId id="895" r:id="rId27"/>
    <p:sldId id="896" r:id="rId28"/>
    <p:sldId id="903" r:id="rId29"/>
    <p:sldId id="899" r:id="rId30"/>
    <p:sldId id="897" r:id="rId31"/>
    <p:sldId id="905" r:id="rId32"/>
    <p:sldId id="898" r:id="rId33"/>
    <p:sldId id="900" r:id="rId34"/>
    <p:sldId id="907" r:id="rId35"/>
    <p:sldId id="914" r:id="rId36"/>
    <p:sldId id="906" r:id="rId37"/>
    <p:sldId id="909" r:id="rId38"/>
    <p:sldId id="913" r:id="rId39"/>
    <p:sldId id="912"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Williams - Cognizant Technology Solutions" initials="A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D9D9D9"/>
    <a:srgbClr val="DDDDD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99290" autoAdjust="0"/>
  </p:normalViewPr>
  <p:slideViewPr>
    <p:cSldViewPr snapToGrid="0">
      <p:cViewPr>
        <p:scale>
          <a:sx n="70" d="100"/>
          <a:sy n="70" d="100"/>
        </p:scale>
        <p:origin x="-114" y="-120"/>
      </p:cViewPr>
      <p:guideLst>
        <p:guide orient="horz" pos="2160"/>
        <p:guide pos="2880"/>
      </p:guideLst>
    </p:cSldViewPr>
  </p:slideViewPr>
  <p:outlineViewPr>
    <p:cViewPr>
      <p:scale>
        <a:sx n="33" d="100"/>
        <a:sy n="33" d="100"/>
      </p:scale>
      <p:origin x="48" y="42342"/>
    </p:cViewPr>
  </p:outlineViewPr>
  <p:notesTextViewPr>
    <p:cViewPr>
      <p:scale>
        <a:sx n="1" d="1"/>
        <a:sy n="1" d="1"/>
      </p:scale>
      <p:origin x="0" y="0"/>
    </p:cViewPr>
  </p:notesTextViewPr>
  <p:sorterViewPr>
    <p:cViewPr>
      <p:scale>
        <a:sx n="100" d="100"/>
        <a:sy n="100" d="100"/>
      </p:scale>
      <p:origin x="0" y="30"/>
    </p:cViewPr>
  </p:sorterViewPr>
  <p:notesViewPr>
    <p:cSldViewPr snapToGrid="0">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56C7DA-BDEC-E742-858A-6E390920E638}" type="datetimeFigureOut">
              <a:rPr lang="en-US" smtClean="0"/>
              <a:t>7/4/2016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D1C078-9BBB-A149-9B4C-CB8388471887}" type="slidenum">
              <a:rPr lang="en-US" smtClean="0"/>
              <a:t>‹#›</a:t>
            </a:fld>
            <a:endParaRPr lang="en-US" dirty="0"/>
          </a:p>
        </p:txBody>
      </p:sp>
    </p:spTree>
    <p:extLst>
      <p:ext uri="{BB962C8B-B14F-4D97-AF65-F5344CB8AC3E}">
        <p14:creationId xmlns:p14="http://schemas.microsoft.com/office/powerpoint/2010/main" val="492421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F41F5-5D8F-9443-B6B4-01EADCB0B395}" type="datetimeFigureOut">
              <a:rPr lang="en-US" smtClean="0"/>
              <a:t>7/4/2016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D1A3F-E26F-0746-9C91-BACD508E813C}" type="slidenum">
              <a:rPr lang="en-US" smtClean="0"/>
              <a:t>‹#›</a:t>
            </a:fld>
            <a:endParaRPr lang="en-US" dirty="0"/>
          </a:p>
        </p:txBody>
      </p:sp>
    </p:spTree>
    <p:extLst>
      <p:ext uri="{BB962C8B-B14F-4D97-AF65-F5344CB8AC3E}">
        <p14:creationId xmlns:p14="http://schemas.microsoft.com/office/powerpoint/2010/main" val="3204983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Use the slides to provide background and context to enable</a:t>
            </a:r>
            <a:r>
              <a:rPr lang="en-GB" sz="1200" kern="1200" baseline="0" dirty="0" smtClean="0">
                <a:solidFill>
                  <a:schemeClr val="tx1"/>
                </a:solidFill>
                <a:effectLst/>
                <a:latin typeface="+mn-lt"/>
                <a:ea typeface="+mn-ea"/>
                <a:cs typeface="+mn-cs"/>
              </a:rPr>
              <a:t> you to give your personal perspective on what ‘being’ a consultant entails.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There are several ‘prompting’ questions on the slides – please use them to elicit a roundtable conversation. It will be particularly interesting if any of the participants have employed consultants during past industry roles.</a:t>
            </a:r>
            <a:endParaRPr lang="en-US" dirty="0"/>
          </a:p>
        </p:txBody>
      </p:sp>
      <p:sp>
        <p:nvSpPr>
          <p:cNvPr id="4" name="Slide Number Placeholder 3"/>
          <p:cNvSpPr>
            <a:spLocks noGrp="1"/>
          </p:cNvSpPr>
          <p:nvPr>
            <p:ph type="sldNum" sz="quarter" idx="10"/>
          </p:nvPr>
        </p:nvSpPr>
        <p:spPr/>
        <p:txBody>
          <a:bodyPr/>
          <a:lstStyle/>
          <a:p>
            <a:fld id="{653D1A3F-E26F-0746-9C91-BACD508E813C}" type="slidenum">
              <a:rPr lang="en-US" smtClean="0"/>
              <a:t>1</a:t>
            </a:fld>
            <a:endParaRPr lang="en-US" dirty="0"/>
          </a:p>
        </p:txBody>
      </p:sp>
    </p:spTree>
    <p:extLst>
      <p:ext uri="{BB962C8B-B14F-4D97-AF65-F5344CB8AC3E}">
        <p14:creationId xmlns:p14="http://schemas.microsoft.com/office/powerpoint/2010/main" val="10998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1A3F-E26F-0746-9C91-BACD508E813C}" type="slidenum">
              <a:rPr lang="en-US" smtClean="0"/>
              <a:t>10</a:t>
            </a:fld>
            <a:endParaRPr lang="en-US" dirty="0"/>
          </a:p>
        </p:txBody>
      </p:sp>
    </p:spTree>
    <p:extLst>
      <p:ext uri="{BB962C8B-B14F-4D97-AF65-F5344CB8AC3E}">
        <p14:creationId xmlns:p14="http://schemas.microsoft.com/office/powerpoint/2010/main" val="393375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Use the slides to provide background and context to enable</a:t>
            </a:r>
            <a:r>
              <a:rPr lang="en-GB" sz="1200" kern="1200" baseline="0" dirty="0" smtClean="0">
                <a:solidFill>
                  <a:schemeClr val="tx1"/>
                </a:solidFill>
                <a:effectLst/>
                <a:latin typeface="+mn-lt"/>
                <a:ea typeface="+mn-ea"/>
                <a:cs typeface="+mn-cs"/>
              </a:rPr>
              <a:t> you to give your personal perspective on what ‘being’ a consultant entails.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There are several ‘prompting’ questions on the slides – please use them to elicit a roundtable conversation. It will be particularly interesting if any of the participants have employed consultants during past industry roles.</a:t>
            </a:r>
            <a:endParaRPr lang="en-US" dirty="0"/>
          </a:p>
        </p:txBody>
      </p:sp>
      <p:sp>
        <p:nvSpPr>
          <p:cNvPr id="4" name="Slide Number Placeholder 3"/>
          <p:cNvSpPr>
            <a:spLocks noGrp="1"/>
          </p:cNvSpPr>
          <p:nvPr>
            <p:ph type="sldNum" sz="quarter" idx="10"/>
          </p:nvPr>
        </p:nvSpPr>
        <p:spPr/>
        <p:txBody>
          <a:bodyPr/>
          <a:lstStyle/>
          <a:p>
            <a:fld id="{653D1A3F-E26F-0746-9C91-BACD508E813C}" type="slidenum">
              <a:rPr lang="en-US" smtClean="0"/>
              <a:t>23</a:t>
            </a:fld>
            <a:endParaRPr lang="en-US" dirty="0"/>
          </a:p>
        </p:txBody>
      </p:sp>
    </p:spTree>
    <p:extLst>
      <p:ext uri="{BB962C8B-B14F-4D97-AF65-F5344CB8AC3E}">
        <p14:creationId xmlns:p14="http://schemas.microsoft.com/office/powerpoint/2010/main" val="109987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White (1 Line Title)">
    <p:spTree>
      <p:nvGrpSpPr>
        <p:cNvPr id="1" name=""/>
        <p:cNvGrpSpPr/>
        <p:nvPr/>
      </p:nvGrpSpPr>
      <p:grpSpPr>
        <a:xfrm>
          <a:off x="0" y="0"/>
          <a:ext cx="0" cy="0"/>
          <a:chOff x="0" y="0"/>
          <a:chExt cx="0" cy="0"/>
        </a:xfrm>
      </p:grpSpPr>
      <p:pic>
        <p:nvPicPr>
          <p:cNvPr id="2" name="Picture 1" descr="title 4x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userDrawn="1"/>
        </p:nvSpPr>
        <p:spPr>
          <a:xfrm>
            <a:off x="0" y="2583542"/>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userDrawn="1"/>
        </p:nvSpPr>
        <p:spPr>
          <a:xfrm>
            <a:off x="419100" y="6259288"/>
            <a:ext cx="1923143" cy="230832"/>
          </a:xfrm>
          <a:prstGeom prst="rect">
            <a:avLst/>
          </a:prstGeom>
          <a:noFill/>
        </p:spPr>
        <p:txBody>
          <a:bodyPr wrap="square" rtlCol="0">
            <a:spAutoFit/>
          </a:bodyPr>
          <a:lstStyle/>
          <a:p>
            <a:r>
              <a:rPr lang="en-US" sz="900" dirty="0" smtClean="0">
                <a:solidFill>
                  <a:schemeClr val="bg1"/>
                </a:solidFill>
                <a:latin typeface="Arial"/>
                <a:cs typeface="Arial"/>
              </a:rPr>
              <a:t>© 2016 Cognizant </a:t>
            </a:r>
            <a:endParaRPr lang="en-US" sz="900" dirty="0">
              <a:solidFill>
                <a:schemeClr val="bg1"/>
              </a:solidFill>
              <a:latin typeface="Arial"/>
              <a:cs typeface="Arial"/>
            </a:endParaRP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370147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7" name="Text Placeholder 12"/>
          <p:cNvSpPr>
            <a:spLocks noGrp="1"/>
          </p:cNvSpPr>
          <p:nvPr>
            <p:ph type="body" sz="quarter" idx="15" hasCustomPrompt="1"/>
          </p:nvPr>
        </p:nvSpPr>
        <p:spPr>
          <a:xfrm>
            <a:off x="419100" y="4143973"/>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p>
          <a:p>
            <a:pPr lvl="0"/>
            <a:endParaRPr lang="en-US" dirty="0"/>
          </a:p>
        </p:txBody>
      </p:sp>
      <p:sp>
        <p:nvSpPr>
          <p:cNvPr id="4" name="Text Placeholder 3"/>
          <p:cNvSpPr>
            <a:spLocks noGrp="1"/>
          </p:cNvSpPr>
          <p:nvPr>
            <p:ph type="body" sz="quarter" idx="16"/>
          </p:nvPr>
        </p:nvSpPr>
        <p:spPr>
          <a:xfrm>
            <a:off x="417286" y="2888423"/>
            <a:ext cx="8293784" cy="798513"/>
          </a:xfrm>
          <a:prstGeom prst="rect">
            <a:avLst/>
          </a:prstGeom>
        </p:spPr>
        <p:txBody>
          <a:bodyPr vert="horz" anchor="b"/>
          <a:lstStyle>
            <a:lvl1pPr marL="0" indent="0">
              <a:buNone/>
              <a:defRPr baseline="0">
                <a:solidFill>
                  <a:schemeClr val="accent1"/>
                </a:solidFill>
              </a:defRPr>
            </a:lvl1pPr>
          </a:lstStyle>
          <a:p>
            <a:pPr lvl="0"/>
            <a:r>
              <a:rPr lang="en-US" smtClean="0"/>
              <a:t>Click to edit Master text styles</a:t>
            </a:r>
          </a:p>
        </p:txBody>
      </p:sp>
      <p:sp>
        <p:nvSpPr>
          <p:cNvPr id="5" name="TextBox 4"/>
          <p:cNvSpPr txBox="1"/>
          <p:nvPr userDrawn="1"/>
        </p:nvSpPr>
        <p:spPr>
          <a:xfrm>
            <a:off x="-463625" y="2700873"/>
            <a:ext cx="184666"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839097242"/>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genda/Content Layou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82431"/>
          <a:stretch/>
        </p:blipFill>
        <p:spPr bwMode="auto">
          <a:xfrm>
            <a:off x="0" y="14288"/>
            <a:ext cx="9144000" cy="120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460248" y="6423669"/>
            <a:ext cx="2895600" cy="365125"/>
          </a:xfrm>
          <a:prstGeom prst="rect">
            <a:avLst/>
          </a:prstGeom>
        </p:spPr>
        <p:txBody>
          <a:bodyPr/>
          <a:lstStyle/>
          <a:p>
            <a:r>
              <a:rPr lang="en-US" dirty="0" smtClean="0">
                <a:solidFill>
                  <a:prstClr val="black"/>
                </a:solidFill>
              </a:rPr>
              <a:t>|  ©2014, Cognizant </a:t>
            </a:r>
            <a:endParaRPr lang="en-US" dirty="0">
              <a:solidFill>
                <a:prstClr val="black"/>
              </a:solidFill>
            </a:endParaRPr>
          </a:p>
        </p:txBody>
      </p:sp>
      <p:sp>
        <p:nvSpPr>
          <p:cNvPr id="4" name="Slide Number Placeholder 3"/>
          <p:cNvSpPr>
            <a:spLocks noGrp="1"/>
          </p:cNvSpPr>
          <p:nvPr>
            <p:ph type="sldNum" sz="quarter" idx="11"/>
          </p:nvPr>
        </p:nvSpPr>
        <p:spPr/>
        <p:txBody>
          <a:bodyPr/>
          <a:lstStyle/>
          <a:p>
            <a:fld id="{7F4389A1-D915-498A-9B19-FD45F34EF8F2}" type="slidenum">
              <a:rPr lang="en-US" smtClean="0"/>
              <a:pPr/>
              <a:t>‹#›</a:t>
            </a:fld>
            <a:endParaRPr lang="en-US" dirty="0"/>
          </a:p>
        </p:txBody>
      </p:sp>
    </p:spTree>
    <p:extLst>
      <p:ext uri="{BB962C8B-B14F-4D97-AF65-F5344CB8AC3E}">
        <p14:creationId xmlns:p14="http://schemas.microsoft.com/office/powerpoint/2010/main" val="25493990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52400" y="3048000"/>
            <a:ext cx="3657600" cy="1704975"/>
          </a:xfrm>
          <a:prstGeom prst="rect">
            <a:avLst/>
          </a:prstGeom>
          <a:ln algn="ctr"/>
        </p:spPr>
        <p:txBody>
          <a:bodyPr anchor="t"/>
          <a:lstStyle>
            <a:lvl1pPr algn="l" eaLnBrk="1" hangingPunct="1">
              <a:lnSpc>
                <a:spcPct val="80000"/>
              </a:lnSpc>
              <a:spcBef>
                <a:spcPct val="20000"/>
              </a:spcBef>
              <a:buClr>
                <a:srgbClr val="6DB33F"/>
              </a:buClr>
              <a:buFont typeface="Arial" pitchFamily="34" charset="0"/>
              <a:buNone/>
              <a:defRPr sz="2800" smtClean="0">
                <a:solidFill>
                  <a:schemeClr val="bg1"/>
                </a:solidFill>
                <a:latin typeface="Arial" pitchFamily="34" charset="0"/>
                <a:cs typeface="Arial" pitchFamily="34" charset="0"/>
              </a:defRPr>
            </a:lvl1pPr>
          </a:lstStyle>
          <a:p>
            <a:r>
              <a:rPr lang="en-US" dirty="0" smtClean="0"/>
              <a:t>Click to edit Master title style</a:t>
            </a:r>
          </a:p>
        </p:txBody>
      </p:sp>
      <p:sp>
        <p:nvSpPr>
          <p:cNvPr id="8" name="Rectangle 3"/>
          <p:cNvSpPr>
            <a:spLocks noGrp="1" noChangeArrowheads="1"/>
          </p:cNvSpPr>
          <p:nvPr>
            <p:ph type="subTitle" idx="1"/>
          </p:nvPr>
        </p:nvSpPr>
        <p:spPr>
          <a:xfrm>
            <a:off x="152400" y="4953000"/>
            <a:ext cx="2294965" cy="985838"/>
          </a:xfrm>
          <a:prstGeom prst="rect">
            <a:avLst/>
          </a:prstGeom>
          <a:solidFill>
            <a:srgbClr val="FFFFFF"/>
          </a:solidFill>
          <a:ln algn="ctr"/>
        </p:spPr>
        <p:txBody>
          <a:bodyPr/>
          <a:lstStyle>
            <a:lvl1pPr marL="0" indent="0" algn="l" eaLnBrk="1" hangingPunct="1">
              <a:lnSpc>
                <a:spcPct val="80000"/>
              </a:lnSpc>
              <a:buNone/>
              <a:defRPr sz="1600" smtClean="0">
                <a:solidFill>
                  <a:srgbClr val="1E85B4"/>
                </a:solidFill>
                <a:latin typeface="Arial" pitchFamily="34" charset="0"/>
                <a:cs typeface="Arial" pitchFamily="34" charset="0"/>
              </a:defRPr>
            </a:lvl1pPr>
          </a:lstStyle>
          <a:p>
            <a:r>
              <a:rPr lang="en-US" dirty="0" smtClean="0"/>
              <a:t>Click to edit Master subtitle style</a:t>
            </a:r>
          </a:p>
        </p:txBody>
      </p:sp>
    </p:spTree>
    <p:extLst>
      <p:ext uri="{BB962C8B-B14F-4D97-AF65-F5344CB8AC3E}">
        <p14:creationId xmlns:p14="http://schemas.microsoft.com/office/powerpoint/2010/main" val="3588394268"/>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875" y="428625"/>
            <a:ext cx="7772400" cy="762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85800" y="1219200"/>
            <a:ext cx="7772400" cy="4876800"/>
          </a:xfrm>
          <a:prstGeom prst="rect">
            <a:avLst/>
          </a:prstGeom>
        </p:spPr>
        <p:txBody>
          <a:bodyPr/>
          <a:lstStyle>
            <a:lvl1pPr>
              <a:buFont typeface="Wingdings" pitchFamily="2" charset="2"/>
              <a:buChar char="§"/>
              <a:defRPr/>
            </a:lvl1pPr>
            <a:lvl2pPr>
              <a:defRPr sz="2000"/>
            </a:lvl2pPr>
            <a:lvl3pPr>
              <a:defRPr sz="1800"/>
            </a:lvl3pPr>
            <a:lvl4pPr>
              <a:defRPr sz="16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4"/>
          <p:cNvSpPr>
            <a:spLocks noGrp="1" noChangeArrowheads="1"/>
          </p:cNvSpPr>
          <p:nvPr>
            <p:ph type="sldNum" sz="quarter" idx="10"/>
          </p:nvPr>
        </p:nvSpPr>
        <p:spPr>
          <a:xfrm>
            <a:off x="-1447800" y="6553200"/>
            <a:ext cx="1905000" cy="457200"/>
          </a:xfrm>
          <a:prstGeom prst="rect">
            <a:avLst/>
          </a:prstGeom>
        </p:spPr>
        <p:txBody>
          <a:bodyPr/>
          <a:lstStyle>
            <a:lvl1pPr>
              <a:defRPr>
                <a:solidFill>
                  <a:schemeClr val="bg1"/>
                </a:solidFill>
                <a:cs typeface="Arial" pitchFamily="34" charset="0"/>
              </a:defRPr>
            </a:lvl1pPr>
          </a:lstStyle>
          <a:p>
            <a:pPr defTabSz="914400" fontAlgn="base">
              <a:spcBef>
                <a:spcPct val="0"/>
              </a:spcBef>
              <a:spcAft>
                <a:spcPct val="0"/>
              </a:spcAft>
              <a:defRPr/>
            </a:pPr>
            <a:fld id="{35EEC05C-1AC4-4748-8AB9-D6B9344A2B31}" type="slidenum">
              <a:rPr lang="en-US" sz="2400" i="1">
                <a:solidFill>
                  <a:prstClr val="white"/>
                </a:solidFill>
                <a:latin typeface="Times" pitchFamily="18" charset="0"/>
              </a:rPr>
              <a:pPr defTabSz="914400" fontAlgn="base">
                <a:spcBef>
                  <a:spcPct val="0"/>
                </a:spcBef>
                <a:spcAft>
                  <a:spcPct val="0"/>
                </a:spcAft>
                <a:defRPr/>
              </a:pPr>
              <a:t>‹#›</a:t>
            </a:fld>
            <a:endParaRPr lang="en-US" sz="2400" i="1" dirty="0">
              <a:solidFill>
                <a:prstClr val="white"/>
              </a:solidFill>
              <a:latin typeface="Times" pitchFamily="18" charset="0"/>
            </a:endParaRPr>
          </a:p>
        </p:txBody>
      </p:sp>
    </p:spTree>
    <p:extLst>
      <p:ext uri="{BB962C8B-B14F-4D97-AF65-F5344CB8AC3E}">
        <p14:creationId xmlns:p14="http://schemas.microsoft.com/office/powerpoint/2010/main" val="197812932"/>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and Text or Media">
    <p:spTree>
      <p:nvGrpSpPr>
        <p:cNvPr id="1" name=""/>
        <p:cNvGrpSpPr/>
        <p:nvPr/>
      </p:nvGrpSpPr>
      <p:grpSpPr>
        <a:xfrm>
          <a:off x="0" y="0"/>
          <a:ext cx="0" cy="0"/>
          <a:chOff x="0" y="0"/>
          <a:chExt cx="0" cy="0"/>
        </a:xfrm>
      </p:grpSpPr>
      <p:sp>
        <p:nvSpPr>
          <p:cNvPr id="4" name="Content Placeholder 3"/>
          <p:cNvSpPr>
            <a:spLocks noGrp="1"/>
          </p:cNvSpPr>
          <p:nvPr>
            <p:ph sz="quarter" idx="15" hasCustomPrompt="1"/>
          </p:nvPr>
        </p:nvSpPr>
        <p:spPr>
          <a:xfrm>
            <a:off x="294291" y="1124607"/>
            <a:ext cx="8477782" cy="5003089"/>
          </a:xfrm>
          <a:prstGeom prst="rect">
            <a:avLst/>
          </a:prstGeom>
        </p:spPr>
        <p:txBody>
          <a:bodyPr/>
          <a:lstStyle>
            <a:lvl1pPr marL="273050" indent="-273050">
              <a:buClr>
                <a:schemeClr val="accent2"/>
              </a:buClr>
              <a:buFont typeface="Arial" panose="020B0604020202020204" pitchFamily="34" charset="0"/>
              <a:buChar char="•"/>
              <a:defRPr sz="2400">
                <a:solidFill>
                  <a:schemeClr val="tx2"/>
                </a:solidFill>
              </a:defRPr>
            </a:lvl1pPr>
            <a:lvl2pPr marL="452438" indent="-273050">
              <a:buClr>
                <a:schemeClr val="bg1">
                  <a:lumMod val="50000"/>
                </a:schemeClr>
              </a:buClr>
              <a:buFont typeface="Arial" panose="020B0604020202020204" pitchFamily="34" charset="0"/>
              <a:buChar char="•"/>
              <a:defRPr sz="2400">
                <a:solidFill>
                  <a:schemeClr val="tx2"/>
                </a:solidFill>
              </a:defRPr>
            </a:lvl2pPr>
            <a:lvl3pPr marL="630238" indent="-273050">
              <a:buClr>
                <a:schemeClr val="bg1">
                  <a:lumMod val="50000"/>
                </a:schemeClr>
              </a:buClr>
              <a:buFont typeface="Arial" panose="020B0604020202020204" pitchFamily="34" charset="0"/>
              <a:buChar char="•"/>
              <a:defRPr sz="2000">
                <a:solidFill>
                  <a:schemeClr val="tx2"/>
                </a:solidFill>
              </a:defRPr>
            </a:lvl3pPr>
            <a:lvl4pPr marL="809625" indent="-273050">
              <a:buClr>
                <a:schemeClr val="bg1">
                  <a:lumMod val="50000"/>
                </a:schemeClr>
              </a:buClr>
              <a:buFont typeface="Arial" panose="020B0604020202020204" pitchFamily="34" charset="0"/>
              <a:buChar char="•"/>
              <a:defRPr sz="1800">
                <a:solidFill>
                  <a:schemeClr val="tx2"/>
                </a:solidFill>
              </a:defRPr>
            </a:lvl4pPr>
            <a:lvl5pPr marL="987425" indent="-273050">
              <a:buClr>
                <a:schemeClr val="bg1">
                  <a:lumMod val="50000"/>
                </a:schemeClr>
              </a:buClr>
              <a:buFont typeface="Arial" panose="020B0604020202020204" pitchFamily="34" charset="0"/>
              <a:buChar char="•"/>
              <a:tabLst/>
              <a:defRPr sz="1800" baseline="0">
                <a:solidFill>
                  <a:schemeClr val="tx2"/>
                </a:solidFill>
              </a:defRPr>
            </a:lvl5pPr>
            <a:lvl6pPr marL="1249363" indent="-261938">
              <a:buClr>
                <a:schemeClr val="bg1">
                  <a:lumMod val="50000"/>
                </a:schemeClr>
              </a:buClr>
              <a:buFont typeface="Arial"/>
              <a:buChar char="•"/>
              <a:defRPr sz="1800" baseline="0">
                <a:solidFill>
                  <a:schemeClr val="tx2"/>
                </a:solidFill>
              </a:defRPr>
            </a:lvl6pPr>
            <a:lvl7pPr marL="2743200" indent="0">
              <a:buNone/>
              <a:defRPr/>
            </a:lvl7pPr>
            <a:lvl8pPr marL="3200400" indent="0">
              <a:buNone/>
              <a:defRPr/>
            </a:lvl8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3299" y="330261"/>
            <a:ext cx="8459701" cy="607258"/>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810975" y="6484913"/>
            <a:ext cx="1923143" cy="230832"/>
          </a:xfrm>
          <a:prstGeom prst="rect">
            <a:avLst/>
          </a:prstGeom>
          <a:solidFill>
            <a:schemeClr val="tx2">
              <a:lumMod val="90000"/>
              <a:lumOff val="10000"/>
            </a:schemeClr>
          </a:solidFill>
        </p:spPr>
        <p:txBody>
          <a:bodyPr wrap="square" rtlCol="0">
            <a:spAutoFit/>
          </a:bodyPr>
          <a:lstStyle/>
          <a:p>
            <a:r>
              <a:rPr lang="en-US" sz="900" dirty="0" smtClean="0">
                <a:solidFill>
                  <a:schemeClr val="bg1"/>
                </a:solidFill>
                <a:latin typeface="Arial"/>
                <a:cs typeface="Arial"/>
              </a:rPr>
              <a:t>© 2016 Cognizant </a:t>
            </a:r>
            <a:endParaRPr lang="en-US" sz="900" dirty="0">
              <a:solidFill>
                <a:schemeClr val="bg1"/>
              </a:solidFill>
              <a:latin typeface="Arial"/>
              <a:cs typeface="Arial"/>
            </a:endParaRPr>
          </a:p>
        </p:txBody>
      </p:sp>
    </p:spTree>
    <p:extLst>
      <p:ext uri="{BB962C8B-B14F-4D97-AF65-F5344CB8AC3E}">
        <p14:creationId xmlns:p14="http://schemas.microsoft.com/office/powerpoint/2010/main" val="2659761355"/>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Box: Sub Header and Two Text or Media">
    <p:spTree>
      <p:nvGrpSpPr>
        <p:cNvPr id="1" name=""/>
        <p:cNvGrpSpPr/>
        <p:nvPr/>
      </p:nvGrpSpPr>
      <p:grpSpPr>
        <a:xfrm>
          <a:off x="0" y="0"/>
          <a:ext cx="0" cy="0"/>
          <a:chOff x="0" y="0"/>
          <a:chExt cx="0" cy="0"/>
        </a:xfrm>
      </p:grpSpPr>
      <p:sp>
        <p:nvSpPr>
          <p:cNvPr id="8" name="Content Placeholder 3"/>
          <p:cNvSpPr>
            <a:spLocks noGrp="1"/>
          </p:cNvSpPr>
          <p:nvPr>
            <p:ph sz="quarter" idx="15" hasCustomPrompt="1"/>
          </p:nvPr>
        </p:nvSpPr>
        <p:spPr>
          <a:xfrm>
            <a:off x="294291" y="2286449"/>
            <a:ext cx="4200858" cy="3841248"/>
          </a:xfrm>
          <a:prstGeom prst="rect">
            <a:avLst/>
          </a:prstGeom>
        </p:spPr>
        <p:txBody>
          <a:bodyPr/>
          <a:lstStyle>
            <a:lvl1pPr marL="273050" indent="-273050">
              <a:buClr>
                <a:schemeClr val="accent2"/>
              </a:buClr>
              <a:buFont typeface="Arial" panose="020B0604020202020204" pitchFamily="34" charset="0"/>
              <a:buChar char="•"/>
              <a:defRPr sz="2400">
                <a:solidFill>
                  <a:schemeClr val="tx2"/>
                </a:solidFill>
              </a:defRPr>
            </a:lvl1pPr>
            <a:lvl2pPr marL="452438" indent="-273050">
              <a:buClr>
                <a:schemeClr val="bg1">
                  <a:lumMod val="50000"/>
                </a:schemeClr>
              </a:buClr>
              <a:buFont typeface="Arial" panose="020B0604020202020204" pitchFamily="34" charset="0"/>
              <a:buChar char="•"/>
              <a:defRPr sz="2400">
                <a:solidFill>
                  <a:schemeClr val="tx2"/>
                </a:solidFill>
              </a:defRPr>
            </a:lvl2pPr>
            <a:lvl3pPr marL="630238" indent="-273050">
              <a:buClr>
                <a:schemeClr val="bg1">
                  <a:lumMod val="50000"/>
                </a:schemeClr>
              </a:buClr>
              <a:buFont typeface="Arial" panose="020B0604020202020204" pitchFamily="34" charset="0"/>
              <a:buChar char="•"/>
              <a:defRPr sz="2000">
                <a:solidFill>
                  <a:schemeClr val="tx2"/>
                </a:solidFill>
              </a:defRPr>
            </a:lvl3pPr>
            <a:lvl4pPr marL="809625" indent="-273050">
              <a:buClr>
                <a:schemeClr val="bg1">
                  <a:lumMod val="50000"/>
                </a:schemeClr>
              </a:buClr>
              <a:buFont typeface="Arial" panose="020B0604020202020204" pitchFamily="34" charset="0"/>
              <a:buChar char="•"/>
              <a:defRPr sz="1800">
                <a:solidFill>
                  <a:schemeClr val="tx2"/>
                </a:solidFill>
              </a:defRPr>
            </a:lvl4pPr>
            <a:lvl5pPr marL="987425" indent="-273050">
              <a:buClr>
                <a:schemeClr val="bg1">
                  <a:lumMod val="50000"/>
                </a:schemeClr>
              </a:buClr>
              <a:buFont typeface="Arial" panose="020B0604020202020204" pitchFamily="34" charset="0"/>
              <a:buChar char="•"/>
              <a:tabLst/>
              <a:defRPr sz="1800" baseline="0">
                <a:solidFill>
                  <a:schemeClr val="tx2"/>
                </a:solidFill>
              </a:defRPr>
            </a:lvl5pPr>
            <a:lvl6pPr marL="1249363" indent="-261938">
              <a:buClr>
                <a:schemeClr val="bg1">
                  <a:lumMod val="50000"/>
                </a:schemeClr>
              </a:buClr>
              <a:buFont typeface="Arial"/>
              <a:buChar char="•"/>
              <a:defRPr sz="1800" baseline="0">
                <a:solidFill>
                  <a:schemeClr val="tx2"/>
                </a:solidFill>
              </a:defRPr>
            </a:lvl6pPr>
            <a:lvl7pPr marL="2743200" indent="0">
              <a:buNone/>
              <a:defRPr/>
            </a:lvl7pPr>
            <a:lvl8pPr marL="3200400" indent="0">
              <a:buNone/>
              <a:defRPr/>
            </a:lvl8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2"/>
          <p:cNvSpPr>
            <a:spLocks noGrp="1"/>
          </p:cNvSpPr>
          <p:nvPr>
            <p:ph idx="1" hasCustomPrompt="1"/>
          </p:nvPr>
        </p:nvSpPr>
        <p:spPr>
          <a:xfrm>
            <a:off x="304363" y="1138800"/>
            <a:ext cx="8460327" cy="996290"/>
          </a:xfrm>
          <a:prstGeom prst="rect">
            <a:avLst/>
          </a:prstGeom>
        </p:spPr>
        <p:txBody>
          <a:bodyPr>
            <a:normAutofit/>
          </a:bodyPr>
          <a:lstStyle>
            <a:lvl1pPr marL="273050" indent="-273050">
              <a:buClr>
                <a:schemeClr val="accent2"/>
              </a:buClr>
              <a:buFont typeface="Arial" panose="020B0604020202020204" pitchFamily="34" charset="0"/>
              <a:buChar char="•"/>
              <a:defRPr sz="2400" baseline="0">
                <a:solidFill>
                  <a:schemeClr val="tx2"/>
                </a:solidFill>
              </a:defRPr>
            </a:lvl1pPr>
            <a:lvl2pPr marL="452438" indent="-273050">
              <a:buClr>
                <a:schemeClr val="bg1">
                  <a:lumMod val="50000"/>
                </a:schemeClr>
              </a:buClr>
              <a:buFont typeface="Arial" panose="020B0604020202020204" pitchFamily="34" charset="0"/>
              <a:buChar char="•"/>
              <a:defRPr sz="200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GB" dirty="0" smtClean="0"/>
              <a:t>Click to add text</a:t>
            </a:r>
          </a:p>
          <a:p>
            <a:pPr lvl="1"/>
            <a:r>
              <a:rPr lang="en-GB" dirty="0" smtClean="0"/>
              <a:t>Second Level</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15" name="Title 14"/>
          <p:cNvSpPr>
            <a:spLocks noGrp="1"/>
          </p:cNvSpPr>
          <p:nvPr>
            <p:ph type="title" hasCustomPrompt="1"/>
          </p:nvPr>
        </p:nvSpPr>
        <p:spPr>
          <a:xfrm>
            <a:off x="306053" y="330261"/>
            <a:ext cx="8458637" cy="607258"/>
          </a:xfrm>
        </p:spPr>
        <p:txBody>
          <a:bodyPr/>
          <a:lstStyle/>
          <a:p>
            <a:r>
              <a:rPr lang="en-US" dirty="0" smtClean="0"/>
              <a:t>Header</a:t>
            </a:r>
            <a:endParaRPr lang="en-US" dirty="0"/>
          </a:p>
        </p:txBody>
      </p:sp>
      <p:cxnSp>
        <p:nvCxnSpPr>
          <p:cNvPr id="16" name="Straight Connector 15"/>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3"/>
          <p:cNvSpPr>
            <a:spLocks noGrp="1"/>
          </p:cNvSpPr>
          <p:nvPr>
            <p:ph sz="quarter" idx="16" hasCustomPrompt="1"/>
          </p:nvPr>
        </p:nvSpPr>
        <p:spPr>
          <a:xfrm>
            <a:off x="4558845" y="2277603"/>
            <a:ext cx="4200858" cy="3841248"/>
          </a:xfrm>
          <a:prstGeom prst="rect">
            <a:avLst/>
          </a:prstGeom>
        </p:spPr>
        <p:txBody>
          <a:bodyPr/>
          <a:lstStyle>
            <a:lvl1pPr marL="273050" indent="-273050">
              <a:buClr>
                <a:schemeClr val="accent2"/>
              </a:buClr>
              <a:buFont typeface="Arial" panose="020B0604020202020204" pitchFamily="34" charset="0"/>
              <a:buChar char="•"/>
              <a:defRPr sz="2400">
                <a:solidFill>
                  <a:schemeClr val="tx2"/>
                </a:solidFill>
              </a:defRPr>
            </a:lvl1pPr>
            <a:lvl2pPr marL="452438" indent="-273050">
              <a:buClr>
                <a:schemeClr val="bg1">
                  <a:lumMod val="50000"/>
                </a:schemeClr>
              </a:buClr>
              <a:buFont typeface="Arial" panose="020B0604020202020204" pitchFamily="34" charset="0"/>
              <a:buChar char="•"/>
              <a:defRPr sz="2400">
                <a:solidFill>
                  <a:schemeClr val="tx2"/>
                </a:solidFill>
              </a:defRPr>
            </a:lvl2pPr>
            <a:lvl3pPr marL="630238" indent="-273050">
              <a:buClr>
                <a:schemeClr val="bg1">
                  <a:lumMod val="50000"/>
                </a:schemeClr>
              </a:buClr>
              <a:buFont typeface="Arial" panose="020B0604020202020204" pitchFamily="34" charset="0"/>
              <a:buChar char="•"/>
              <a:defRPr sz="2000">
                <a:solidFill>
                  <a:schemeClr val="tx2"/>
                </a:solidFill>
              </a:defRPr>
            </a:lvl3pPr>
            <a:lvl4pPr marL="809625" indent="-273050">
              <a:buClr>
                <a:schemeClr val="bg1">
                  <a:lumMod val="50000"/>
                </a:schemeClr>
              </a:buClr>
              <a:buFont typeface="Arial" panose="020B0604020202020204" pitchFamily="34" charset="0"/>
              <a:buChar char="•"/>
              <a:defRPr sz="1800">
                <a:solidFill>
                  <a:schemeClr val="tx2"/>
                </a:solidFill>
              </a:defRPr>
            </a:lvl4pPr>
            <a:lvl5pPr marL="987425" indent="-273050">
              <a:buClr>
                <a:schemeClr val="bg1">
                  <a:lumMod val="50000"/>
                </a:schemeClr>
              </a:buClr>
              <a:buFont typeface="Arial" panose="020B0604020202020204" pitchFamily="34" charset="0"/>
              <a:buChar char="•"/>
              <a:tabLst/>
              <a:defRPr sz="1800" baseline="0">
                <a:solidFill>
                  <a:schemeClr val="tx2"/>
                </a:solidFill>
              </a:defRPr>
            </a:lvl5pPr>
            <a:lvl6pPr marL="1249363" indent="-261938">
              <a:buClr>
                <a:schemeClr val="bg1">
                  <a:lumMod val="50000"/>
                </a:schemeClr>
              </a:buClr>
              <a:buFont typeface="Arial"/>
              <a:buChar char="•"/>
              <a:defRPr sz="1800" baseline="0">
                <a:solidFill>
                  <a:schemeClr val="tx2"/>
                </a:solidFill>
              </a:defRPr>
            </a:lvl6pPr>
            <a:lvl7pPr marL="2743200" indent="0">
              <a:buNone/>
              <a:defRPr/>
            </a:lvl7pPr>
            <a:lvl8pPr marL="3200400" indent="0">
              <a:buNone/>
              <a:defRPr/>
            </a:lvl8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287853"/>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ext or Media">
    <p:spTree>
      <p:nvGrpSpPr>
        <p:cNvPr id="1" name=""/>
        <p:cNvGrpSpPr/>
        <p:nvPr/>
      </p:nvGrpSpPr>
      <p:grpSpPr>
        <a:xfrm>
          <a:off x="0" y="0"/>
          <a:ext cx="0" cy="0"/>
          <a:chOff x="0" y="0"/>
          <a:chExt cx="0" cy="0"/>
        </a:xfrm>
      </p:grpSpPr>
      <p:sp>
        <p:nvSpPr>
          <p:cNvPr id="9" name="Content Placeholder 3"/>
          <p:cNvSpPr>
            <a:spLocks noGrp="1"/>
          </p:cNvSpPr>
          <p:nvPr>
            <p:ph sz="quarter" idx="15" hasCustomPrompt="1"/>
          </p:nvPr>
        </p:nvSpPr>
        <p:spPr>
          <a:xfrm>
            <a:off x="294291" y="1108567"/>
            <a:ext cx="4200858" cy="5019129"/>
          </a:xfrm>
          <a:prstGeom prst="rect">
            <a:avLst/>
          </a:prstGeom>
        </p:spPr>
        <p:txBody>
          <a:bodyPr/>
          <a:lstStyle>
            <a:lvl1pPr marL="273050" indent="-273050">
              <a:buClr>
                <a:schemeClr val="accent2"/>
              </a:buClr>
              <a:buFont typeface="Arial" panose="020B0604020202020204" pitchFamily="34" charset="0"/>
              <a:buChar char="•"/>
              <a:defRPr sz="2400">
                <a:solidFill>
                  <a:schemeClr val="tx2"/>
                </a:solidFill>
              </a:defRPr>
            </a:lvl1pPr>
            <a:lvl2pPr marL="452438" indent="-273050">
              <a:buClr>
                <a:schemeClr val="bg1">
                  <a:lumMod val="50000"/>
                </a:schemeClr>
              </a:buClr>
              <a:buFont typeface="Arial" panose="020B0604020202020204" pitchFamily="34" charset="0"/>
              <a:buChar char="•"/>
              <a:defRPr sz="2400">
                <a:solidFill>
                  <a:schemeClr val="tx2"/>
                </a:solidFill>
              </a:defRPr>
            </a:lvl2pPr>
            <a:lvl3pPr marL="630238" indent="-273050">
              <a:buClr>
                <a:schemeClr val="bg1">
                  <a:lumMod val="50000"/>
                </a:schemeClr>
              </a:buClr>
              <a:buFont typeface="Arial" panose="020B0604020202020204" pitchFamily="34" charset="0"/>
              <a:buChar char="•"/>
              <a:defRPr sz="2000">
                <a:solidFill>
                  <a:schemeClr val="tx2"/>
                </a:solidFill>
              </a:defRPr>
            </a:lvl3pPr>
            <a:lvl4pPr marL="809625" indent="-273050">
              <a:buClr>
                <a:schemeClr val="bg1">
                  <a:lumMod val="50000"/>
                </a:schemeClr>
              </a:buClr>
              <a:buFont typeface="Arial" panose="020B0604020202020204" pitchFamily="34" charset="0"/>
              <a:buChar char="•"/>
              <a:defRPr sz="1800">
                <a:solidFill>
                  <a:schemeClr val="tx2"/>
                </a:solidFill>
              </a:defRPr>
            </a:lvl4pPr>
            <a:lvl5pPr marL="987425" indent="-273050">
              <a:buClr>
                <a:schemeClr val="bg1">
                  <a:lumMod val="50000"/>
                </a:schemeClr>
              </a:buClr>
              <a:buFont typeface="Arial" panose="020B0604020202020204" pitchFamily="34" charset="0"/>
              <a:buChar char="•"/>
              <a:tabLst/>
              <a:defRPr sz="1800" baseline="0">
                <a:solidFill>
                  <a:schemeClr val="tx2"/>
                </a:solidFill>
              </a:defRPr>
            </a:lvl5pPr>
            <a:lvl6pPr marL="1249363" indent="-261938">
              <a:buClr>
                <a:schemeClr val="bg1">
                  <a:lumMod val="50000"/>
                </a:schemeClr>
              </a:buClr>
              <a:buFont typeface="Arial"/>
              <a:buChar char="•"/>
              <a:defRPr sz="1800" baseline="0">
                <a:solidFill>
                  <a:schemeClr val="tx2"/>
                </a:solidFill>
              </a:defRPr>
            </a:lvl6pPr>
            <a:lvl7pPr marL="2743200" indent="0">
              <a:buNone/>
              <a:defRPr/>
            </a:lvl7pPr>
            <a:lvl8pPr marL="3200400" indent="0">
              <a:buNone/>
              <a:defRPr/>
            </a:lvl8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a:p>
            <a:pPr lvl="5"/>
            <a:r>
              <a:rPr lang="en-US" dirty="0" smtClean="0"/>
              <a:t>Sixth level</a:t>
            </a:r>
          </a:p>
          <a:p>
            <a:pPr lvl="5"/>
            <a:r>
              <a:rPr lang="en-US" dirty="0" smtClean="0"/>
              <a:t>Seventh level</a:t>
            </a:r>
          </a:p>
          <a:p>
            <a:pPr lvl="5"/>
            <a:r>
              <a:rPr lang="en-US" dirty="0" smtClean="0"/>
              <a:t>Eight level</a:t>
            </a:r>
          </a:p>
        </p:txBody>
      </p:sp>
      <p:sp>
        <p:nvSpPr>
          <p:cNvPr id="10" name="Content Placeholder 3"/>
          <p:cNvSpPr>
            <a:spLocks noGrp="1"/>
          </p:cNvSpPr>
          <p:nvPr>
            <p:ph sz="quarter" idx="16" hasCustomPrompt="1"/>
          </p:nvPr>
        </p:nvSpPr>
        <p:spPr>
          <a:xfrm>
            <a:off x="4558845" y="1099721"/>
            <a:ext cx="4200858" cy="5019129"/>
          </a:xfrm>
          <a:prstGeom prst="rect">
            <a:avLst/>
          </a:prstGeom>
        </p:spPr>
        <p:txBody>
          <a:bodyPr/>
          <a:lstStyle>
            <a:lvl1pPr marL="273050" indent="-273050">
              <a:buClr>
                <a:schemeClr val="accent2"/>
              </a:buClr>
              <a:buFont typeface="Arial" panose="020B0604020202020204" pitchFamily="34" charset="0"/>
              <a:buChar char="•"/>
              <a:defRPr sz="2400">
                <a:solidFill>
                  <a:schemeClr val="tx2"/>
                </a:solidFill>
              </a:defRPr>
            </a:lvl1pPr>
            <a:lvl2pPr marL="452438" indent="-273050">
              <a:buClr>
                <a:schemeClr val="bg1">
                  <a:lumMod val="50000"/>
                </a:schemeClr>
              </a:buClr>
              <a:buFont typeface="Arial" panose="020B0604020202020204" pitchFamily="34" charset="0"/>
              <a:buChar char="•"/>
              <a:defRPr sz="2400">
                <a:solidFill>
                  <a:schemeClr val="tx2"/>
                </a:solidFill>
              </a:defRPr>
            </a:lvl2pPr>
            <a:lvl3pPr marL="630238" indent="-273050">
              <a:buClr>
                <a:schemeClr val="bg1">
                  <a:lumMod val="50000"/>
                </a:schemeClr>
              </a:buClr>
              <a:buFont typeface="Arial" panose="020B0604020202020204" pitchFamily="34" charset="0"/>
              <a:buChar char="•"/>
              <a:defRPr sz="2000">
                <a:solidFill>
                  <a:schemeClr val="tx2"/>
                </a:solidFill>
              </a:defRPr>
            </a:lvl3pPr>
            <a:lvl4pPr marL="809625" indent="-273050">
              <a:buClr>
                <a:schemeClr val="bg1">
                  <a:lumMod val="50000"/>
                </a:schemeClr>
              </a:buClr>
              <a:buFont typeface="Arial" panose="020B0604020202020204" pitchFamily="34" charset="0"/>
              <a:buChar char="•"/>
              <a:defRPr sz="1800">
                <a:solidFill>
                  <a:schemeClr val="tx2"/>
                </a:solidFill>
              </a:defRPr>
            </a:lvl4pPr>
            <a:lvl5pPr marL="987425" indent="-273050">
              <a:buClr>
                <a:schemeClr val="bg1">
                  <a:lumMod val="50000"/>
                </a:schemeClr>
              </a:buClr>
              <a:buFont typeface="Arial" panose="020B0604020202020204" pitchFamily="34" charset="0"/>
              <a:buChar char="•"/>
              <a:tabLst/>
              <a:defRPr sz="1800" baseline="0">
                <a:solidFill>
                  <a:schemeClr val="tx2"/>
                </a:solidFill>
              </a:defRPr>
            </a:lvl5pPr>
            <a:lvl6pPr marL="1249363" indent="-261938">
              <a:buClr>
                <a:schemeClr val="bg1">
                  <a:lumMod val="50000"/>
                </a:schemeClr>
              </a:buClr>
              <a:buFont typeface="Arial"/>
              <a:buChar char="•"/>
              <a:defRPr sz="1800" baseline="0">
                <a:solidFill>
                  <a:schemeClr val="tx2"/>
                </a:solidFill>
              </a:defRPr>
            </a:lvl6pPr>
            <a:lvl7pPr marL="2743200" indent="0">
              <a:buNone/>
              <a:defRPr/>
            </a:lvl7pPr>
            <a:lvl8pPr marL="3200400" indent="0">
              <a:buNone/>
              <a:defRPr/>
            </a:lvl8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a:p>
            <a:pPr lvl="5"/>
            <a:r>
              <a:rPr lang="en-US" dirty="0" smtClean="0"/>
              <a:t>Sixth level</a:t>
            </a:r>
          </a:p>
          <a:p>
            <a:pPr lvl="5"/>
            <a:r>
              <a:rPr lang="en-US" dirty="0" smtClean="0"/>
              <a:t>Seventh level</a:t>
            </a:r>
          </a:p>
          <a:p>
            <a:pPr lvl="5"/>
            <a:r>
              <a:rPr lang="en-US" dirty="0" smtClean="0"/>
              <a:t>Eight level</a:t>
            </a:r>
          </a:p>
        </p:txBody>
      </p:sp>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12" name="Title 11"/>
          <p:cNvSpPr>
            <a:spLocks noGrp="1"/>
          </p:cNvSpPr>
          <p:nvPr>
            <p:ph type="title" hasCustomPrompt="1"/>
          </p:nvPr>
        </p:nvSpPr>
        <p:spPr>
          <a:xfrm>
            <a:off x="304363" y="330261"/>
            <a:ext cx="8467104" cy="607258"/>
          </a:xfrm>
        </p:spPr>
        <p:txBody>
          <a:bodyPr/>
          <a:lstStyle/>
          <a:p>
            <a:r>
              <a:rPr lang="en-US" dirty="0" smtClean="0"/>
              <a:t>Header</a:t>
            </a:r>
            <a:endParaRPr lang="en-US" dirty="0"/>
          </a:p>
        </p:txBody>
      </p:sp>
      <p:cxnSp>
        <p:nvCxnSpPr>
          <p:cNvPr id="13" name="Straight Connector 12"/>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36939"/>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5" name="Straight Connector 4"/>
          <p:cNvCxnSpPr/>
          <p:nvPr userDrawn="1"/>
        </p:nvCxnSpPr>
        <p:spPr>
          <a:xfrm>
            <a:off x="408215"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7" y="3898886"/>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264832"/>
            <a:ext cx="8359104" cy="1634053"/>
          </a:xfrm>
          <a:prstGeom prst="rect">
            <a:avLst/>
          </a:prstGeom>
        </p:spPr>
        <p:txBody>
          <a:bodyPr anchor="ct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1320059217"/>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pactful Message 1">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1"/>
            <a:ext cx="9160968" cy="6321476"/>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2"/>
            <a:ext cx="9144000" cy="6350677"/>
          </a:xfrm>
          <a:prstGeom prst="rect">
            <a:avLst/>
          </a:prstGeom>
        </p:spPr>
      </p:pic>
      <p:sp>
        <p:nvSpPr>
          <p:cNvPr id="8" name="Rectangle 7"/>
          <p:cNvSpPr/>
          <p:nvPr userDrawn="1"/>
        </p:nvSpPr>
        <p:spPr>
          <a:xfrm>
            <a:off x="800100" y="812800"/>
            <a:ext cx="7594600" cy="4775200"/>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7" y="1231900"/>
            <a:ext cx="685074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097237" y="1509059"/>
            <a:ext cx="6929163" cy="3824941"/>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2841237460"/>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actful Message 4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sp>
        <p:nvSpPr>
          <p:cNvPr id="8" name="Rectangle 7"/>
          <p:cNvSpPr/>
          <p:nvPr userDrawn="1"/>
        </p:nvSpPr>
        <p:spPr>
          <a:xfrm>
            <a:off x="800100" y="812800"/>
            <a:ext cx="7594600" cy="4775200"/>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7" y="1231900"/>
            <a:ext cx="685074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097237" y="1509059"/>
            <a:ext cx="6929163" cy="3824941"/>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1934868037"/>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ep Challenging w/o Anima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descr="4x3-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337320"/>
            <a:ext cx="2258154" cy="684559"/>
          </a:xfrm>
          <a:prstGeom prst="rect">
            <a:avLst/>
          </a:prstGeom>
        </p:spPr>
      </p:pic>
    </p:spTree>
    <p:extLst>
      <p:ext uri="{BB962C8B-B14F-4D97-AF65-F5344CB8AC3E}">
        <p14:creationId xmlns:p14="http://schemas.microsoft.com/office/powerpoint/2010/main" val="4067107030"/>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2937" y="337320"/>
            <a:ext cx="2258154" cy="684559"/>
          </a:xfrm>
          <a:prstGeom prst="rect">
            <a:avLst/>
          </a:prstGeom>
        </p:spPr>
      </p:pic>
      <p:pic>
        <p:nvPicPr>
          <p:cNvPr id="12" name="Picture 11" descr="4x3-01.png"/>
          <p:cNvPicPr>
            <a:picLocks noChangeAspect="1"/>
          </p:cNvPicPr>
          <p:nvPr userDrawn="1"/>
        </p:nvPicPr>
        <p:blipFill rotWithShape="1">
          <a:blip r:embed="rId3">
            <a:extLst>
              <a:ext uri="{28A0092B-C50C-407E-A947-70E740481C1C}">
                <a14:useLocalDpi xmlns:a14="http://schemas.microsoft.com/office/drawing/2010/main" val="0"/>
              </a:ext>
            </a:extLst>
          </a:blip>
          <a:srcRect t="46635" r="70551"/>
          <a:stretch/>
        </p:blipFill>
        <p:spPr>
          <a:xfrm>
            <a:off x="0" y="3187734"/>
            <a:ext cx="2692784" cy="3659756"/>
          </a:xfrm>
          <a:prstGeom prst="rect">
            <a:avLst/>
          </a:prstGeom>
        </p:spPr>
      </p:pic>
      <p:pic>
        <p:nvPicPr>
          <p:cNvPr id="13" name="Picture 12" descr="4x3-01.png"/>
          <p:cNvPicPr>
            <a:picLocks noChangeAspect="1"/>
          </p:cNvPicPr>
          <p:nvPr userDrawn="1"/>
        </p:nvPicPr>
        <p:blipFill rotWithShape="1">
          <a:blip r:embed="rId3">
            <a:extLst>
              <a:ext uri="{28A0092B-C50C-407E-A947-70E740481C1C}">
                <a14:useLocalDpi xmlns:a14="http://schemas.microsoft.com/office/drawing/2010/main" val="0"/>
              </a:ext>
            </a:extLst>
          </a:blip>
          <a:srcRect l="29320" t="43206" r="-2877"/>
          <a:stretch/>
        </p:blipFill>
        <p:spPr>
          <a:xfrm>
            <a:off x="2681024" y="2963079"/>
            <a:ext cx="6726081" cy="3894920"/>
          </a:xfrm>
          <a:prstGeom prst="rect">
            <a:avLst/>
          </a:prstGeom>
        </p:spPr>
      </p:pic>
      <p:pic>
        <p:nvPicPr>
          <p:cNvPr id="14" name="Picture 13" descr="4x3-01.png"/>
          <p:cNvPicPr>
            <a:picLocks noChangeAspect="1"/>
          </p:cNvPicPr>
          <p:nvPr userDrawn="1"/>
        </p:nvPicPr>
        <p:blipFill rotWithShape="1">
          <a:blip r:embed="rId3">
            <a:extLst>
              <a:ext uri="{28A0092B-C50C-407E-A947-70E740481C1C}">
                <a14:useLocalDpi xmlns:a14="http://schemas.microsoft.com/office/drawing/2010/main" val="0"/>
              </a:ext>
            </a:extLst>
          </a:blip>
          <a:srcRect l="29834" t="25546" b="56623"/>
          <a:stretch/>
        </p:blipFill>
        <p:spPr>
          <a:xfrm>
            <a:off x="2728060" y="1751979"/>
            <a:ext cx="6415940" cy="1222860"/>
          </a:xfrm>
          <a:prstGeom prst="rect">
            <a:avLst/>
          </a:prstGeom>
        </p:spPr>
      </p:pic>
    </p:spTree>
    <p:extLst>
      <p:ext uri="{BB962C8B-B14F-4D97-AF65-F5344CB8AC3E}">
        <p14:creationId xmlns:p14="http://schemas.microsoft.com/office/powerpoint/2010/main" val="1918099397"/>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0"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781274" y="6476194"/>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Arial"/>
                  <a:cs typeface="Arial"/>
                </a:rPr>
                <a:t>© 2014 Cognizant </a:t>
              </a:r>
              <a:endParaRPr kumimoji="0" lang="en-US" sz="900" b="0" i="0" u="none" strike="noStrike" kern="0" cap="none" spc="0" normalizeH="0" baseline="0" noProof="0" dirty="0">
                <a:ln>
                  <a:noFill/>
                </a:ln>
                <a:solidFill>
                  <a:sysClr val="window" lastClr="FFFFFF"/>
                </a:solidFill>
                <a:effectLst/>
                <a:uLnTx/>
                <a:uFillTx/>
                <a:latin typeface="Arial"/>
                <a:cs typeface="Arial"/>
              </a:endParaRP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167090" y="6375970"/>
            <a:ext cx="440354" cy="433958"/>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330261"/>
            <a:ext cx="8382437" cy="607258"/>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2" name="Picture 1" descr="Cognizant_LOGO_whit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20000" y="6400800"/>
            <a:ext cx="1295399" cy="392700"/>
          </a:xfrm>
          <a:prstGeom prst="rect">
            <a:avLst/>
          </a:prstGeom>
        </p:spPr>
      </p:pic>
      <p:sp>
        <p:nvSpPr>
          <p:cNvPr id="9" name="TextBox 8"/>
          <p:cNvSpPr txBox="1"/>
          <p:nvPr userDrawn="1"/>
        </p:nvSpPr>
        <p:spPr>
          <a:xfrm>
            <a:off x="810975" y="6484913"/>
            <a:ext cx="1923143" cy="230832"/>
          </a:xfrm>
          <a:prstGeom prst="rect">
            <a:avLst/>
          </a:prstGeom>
          <a:solidFill>
            <a:schemeClr val="tx2">
              <a:lumMod val="90000"/>
              <a:lumOff val="10000"/>
            </a:schemeClr>
          </a:solidFill>
        </p:spPr>
        <p:txBody>
          <a:bodyPr wrap="square" rtlCol="0">
            <a:spAutoFit/>
          </a:bodyPr>
          <a:lstStyle/>
          <a:p>
            <a:r>
              <a:rPr lang="en-US" sz="900" dirty="0" smtClean="0">
                <a:solidFill>
                  <a:schemeClr val="bg1"/>
                </a:solidFill>
                <a:latin typeface="Arial"/>
                <a:cs typeface="Arial"/>
              </a:rPr>
              <a:t>© 2016 Cognizant </a:t>
            </a:r>
            <a:endParaRPr lang="en-US" sz="900" dirty="0">
              <a:solidFill>
                <a:schemeClr val="bg1"/>
              </a:solidFill>
              <a:latin typeface="Arial"/>
              <a:cs typeface="Arial"/>
            </a:endParaRPr>
          </a:p>
        </p:txBody>
      </p:sp>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74" r:id="rId1"/>
    <p:sldLayoutId id="2147483661" r:id="rId2"/>
    <p:sldLayoutId id="2147483650" r:id="rId3"/>
    <p:sldLayoutId id="2147483651" r:id="rId4"/>
    <p:sldLayoutId id="2147483673" r:id="rId5"/>
    <p:sldLayoutId id="2147483663" r:id="rId6"/>
    <p:sldLayoutId id="2147483680" r:id="rId7"/>
    <p:sldLayoutId id="2147483667" r:id="rId8"/>
    <p:sldLayoutId id="2147483672" r:id="rId9"/>
    <p:sldLayoutId id="2147483686" r:id="rId10"/>
  </p:sldLayoutIdLst>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7" descr="TitleSlide-CBC-top"/>
          <p:cNvPicPr>
            <a:picLocks noChangeAspect="1" noChangeArrowheads="1"/>
          </p:cNvPicPr>
          <p:nvPr/>
        </p:nvPicPr>
        <p:blipFill>
          <a:blip r:embed="rId4" cstate="print"/>
          <a:srcRect/>
          <a:stretch>
            <a:fillRect/>
          </a:stretch>
        </p:blipFill>
        <p:spPr bwMode="auto">
          <a:xfrm>
            <a:off x="0" y="0"/>
            <a:ext cx="9144000" cy="5038725"/>
          </a:xfrm>
          <a:prstGeom prst="rect">
            <a:avLst/>
          </a:prstGeom>
          <a:noFill/>
          <a:ln w="9525">
            <a:noFill/>
            <a:miter lim="800000"/>
            <a:headEnd/>
            <a:tailEnd/>
          </a:ln>
        </p:spPr>
      </p:pic>
      <p:pic>
        <p:nvPicPr>
          <p:cNvPr id="4099" name="Picture 1037" descr="Macintosh HD:Users:jasonfeuilly:Desktop:new_ppt_1.26:ppt_footer.jpg"/>
          <p:cNvPicPr>
            <a:picLocks noChangeAspect="1" noChangeArrowheads="1"/>
          </p:cNvPicPr>
          <p:nvPr/>
        </p:nvPicPr>
        <p:blipFill>
          <a:blip r:embed="rId5" cstate="print"/>
          <a:srcRect/>
          <a:stretch>
            <a:fillRect/>
          </a:stretch>
        </p:blipFill>
        <p:spPr bwMode="auto">
          <a:xfrm>
            <a:off x="0" y="6289675"/>
            <a:ext cx="9140825" cy="568325"/>
          </a:xfrm>
          <a:prstGeom prst="rect">
            <a:avLst/>
          </a:prstGeom>
          <a:noFill/>
          <a:ln w="9525">
            <a:noFill/>
            <a:miter lim="800000"/>
            <a:headEnd/>
            <a:tailEnd/>
          </a:ln>
        </p:spPr>
      </p:pic>
      <p:sp>
        <p:nvSpPr>
          <p:cNvPr id="9" name="Text Box 1042"/>
          <p:cNvSpPr txBox="1">
            <a:spLocks noChangeArrowheads="1"/>
          </p:cNvSpPr>
          <p:nvPr/>
        </p:nvSpPr>
        <p:spPr bwMode="auto">
          <a:xfrm>
            <a:off x="152400" y="6553200"/>
            <a:ext cx="9067800" cy="276225"/>
          </a:xfrm>
          <a:prstGeom prst="rect">
            <a:avLst/>
          </a:prstGeom>
          <a:noFill/>
          <a:ln w="9525">
            <a:noFill/>
            <a:miter lim="800000"/>
            <a:headEnd/>
            <a:tailEnd/>
          </a:ln>
        </p:spPr>
        <p:txBody>
          <a:bodyPr>
            <a:spAutoFit/>
          </a:bodyPr>
          <a:lstStyle/>
          <a:p>
            <a:pPr defTabSz="914400" fontAlgn="base">
              <a:lnSpc>
                <a:spcPct val="150000"/>
              </a:lnSpc>
              <a:spcBef>
                <a:spcPct val="50000"/>
              </a:spcBef>
              <a:spcAft>
                <a:spcPct val="0"/>
              </a:spcAft>
              <a:defRPr/>
            </a:pPr>
            <a:r>
              <a:rPr lang="en-US" sz="800" i="1" dirty="0">
                <a:solidFill>
                  <a:prstClr val="white"/>
                </a:solidFill>
                <a:latin typeface="Arial Bold" charset="0"/>
                <a:cs typeface="Arial Bold" charset="0"/>
              </a:rPr>
              <a:t>All rights reserved. The information contained herein is subject to change without notice. 		        ©2009, Cognizant Technology Solutions</a:t>
            </a:r>
          </a:p>
        </p:txBody>
      </p:sp>
    </p:spTree>
    <p:extLst>
      <p:ext uri="{BB962C8B-B14F-4D97-AF65-F5344CB8AC3E}">
        <p14:creationId xmlns:p14="http://schemas.microsoft.com/office/powerpoint/2010/main" val="3589538847"/>
      </p:ext>
    </p:extLst>
  </p:cSld>
  <p:clrMap bg1="lt1" tx1="dk1" bg2="lt2" tx2="dk2" accent1="accent1" accent2="accent2" accent3="accent3" accent4="accent4" accent5="accent5" accent6="accent6" hlink="hlink" folHlink="folHlink"/>
  <p:sldLayoutIdLst>
    <p:sldLayoutId id="2147483684" r:id="rId1"/>
    <p:sldLayoutId id="2147483685" r:id="rId2"/>
  </p:sldLayoutIdLst>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ＭＳ Ｐゴシック"/>
        </a:defRPr>
      </a:lvl1pPr>
      <a:lvl2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a:defRPr>
      </a:lvl2pPr>
      <a:lvl3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a:defRPr>
      </a:lvl3pPr>
      <a:lvl4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a:defRPr>
      </a:lvl4pPr>
      <a:lvl5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a:defRPr>
      </a:lvl5pPr>
      <a:lvl6pPr marL="457200" algn="ctr" rtl="0" fontAlgn="base">
        <a:spcBef>
          <a:spcPct val="0"/>
        </a:spcBef>
        <a:spcAft>
          <a:spcPct val="0"/>
        </a:spcAft>
        <a:defRPr sz="4400">
          <a:solidFill>
            <a:schemeClr val="tx1"/>
          </a:solidFill>
          <a:latin typeface="Calibri" pitchFamily="34" charset="0"/>
          <a:ea typeface="ＭＳ Ｐゴシック" charset="-128"/>
        </a:defRPr>
      </a:lvl6pPr>
      <a:lvl7pPr marL="914400" algn="ctr" rtl="0" fontAlgn="base">
        <a:spcBef>
          <a:spcPct val="0"/>
        </a:spcBef>
        <a:spcAft>
          <a:spcPct val="0"/>
        </a:spcAft>
        <a:defRPr sz="4400">
          <a:solidFill>
            <a:schemeClr val="tx1"/>
          </a:solidFill>
          <a:latin typeface="Calibri" pitchFamily="34" charset="0"/>
          <a:ea typeface="ＭＳ Ｐゴシック" charset="-128"/>
        </a:defRPr>
      </a:lvl7pPr>
      <a:lvl8pPr marL="1371600" algn="ctr" rtl="0" fontAlgn="base">
        <a:spcBef>
          <a:spcPct val="0"/>
        </a:spcBef>
        <a:spcAft>
          <a:spcPct val="0"/>
        </a:spcAft>
        <a:defRPr sz="4400">
          <a:solidFill>
            <a:schemeClr val="tx1"/>
          </a:solidFill>
          <a:latin typeface="Calibri" pitchFamily="34" charset="0"/>
          <a:ea typeface="ＭＳ Ｐゴシック" charset="-128"/>
        </a:defRPr>
      </a:lvl8pPr>
      <a:lvl9pPr marL="1828800" algn="ctr" rtl="0" fontAlgn="base">
        <a:spcBef>
          <a:spcPct val="0"/>
        </a:spcBef>
        <a:spcAft>
          <a:spcPct val="0"/>
        </a:spcAft>
        <a:defRPr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128"/>
          <a:cs typeface="ＭＳ Ｐゴシック"/>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128"/>
          <a:cs typeface="ＭＳ Ｐゴシック"/>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128"/>
          <a:cs typeface="ＭＳ Ｐゴシック"/>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128"/>
          <a:cs typeface="ＭＳ Ｐゴシック"/>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128"/>
          <a:cs typeface="ＭＳ Ｐゴシック"/>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10.xml"/><Relationship Id="rId4" Type="http://schemas.openxmlformats.org/officeDocument/2006/relationships/image" Target="../media/image4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image" Target="../media/image49.jpeg"/><Relationship Id="rId13" Type="http://schemas.openxmlformats.org/officeDocument/2006/relationships/hyperlink" Target="http://www.google.com/imgres?vgnextoid=0498b822dcc2a010VgnVCM1000002e14480aRCRD" TargetMode="External"/><Relationship Id="rId18" Type="http://schemas.openxmlformats.org/officeDocument/2006/relationships/image" Target="../media/image58.jpeg"/><Relationship Id="rId26" Type="http://schemas.openxmlformats.org/officeDocument/2006/relationships/image" Target="../media/image65.png"/><Relationship Id="rId3" Type="http://schemas.openxmlformats.org/officeDocument/2006/relationships/image" Target="../media/image44.wmf"/><Relationship Id="rId21" Type="http://schemas.openxmlformats.org/officeDocument/2006/relationships/hyperlink" Target="http://images.google.co.in/imgres" TargetMode="External"/><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7.png"/><Relationship Id="rId25" Type="http://schemas.openxmlformats.org/officeDocument/2006/relationships/image" Target="../media/image64.png"/><Relationship Id="rId2" Type="http://schemas.openxmlformats.org/officeDocument/2006/relationships/image" Target="../media/image43.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10.xml"/><Relationship Id="rId6" Type="http://schemas.openxmlformats.org/officeDocument/2006/relationships/image" Target="../media/image47.png"/><Relationship Id="rId11" Type="http://schemas.openxmlformats.org/officeDocument/2006/relationships/image" Target="../media/image52.png"/><Relationship Id="rId24" Type="http://schemas.openxmlformats.org/officeDocument/2006/relationships/image" Target="../media/image63.png"/><Relationship Id="rId5" Type="http://schemas.openxmlformats.org/officeDocument/2006/relationships/image" Target="../media/image46.jpeg"/><Relationship Id="rId15" Type="http://schemas.openxmlformats.org/officeDocument/2006/relationships/image" Target="../media/image55.png"/><Relationship Id="rId23" Type="http://schemas.openxmlformats.org/officeDocument/2006/relationships/image" Target="../media/image62.gif"/><Relationship Id="rId28" Type="http://schemas.openxmlformats.org/officeDocument/2006/relationships/image" Target="../media/image67.gif"/><Relationship Id="rId10" Type="http://schemas.openxmlformats.org/officeDocument/2006/relationships/image" Target="../media/image51.png"/><Relationship Id="rId19" Type="http://schemas.openxmlformats.org/officeDocument/2006/relationships/image" Target="../media/image59.gif"/><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4.png"/><Relationship Id="rId22" Type="http://schemas.openxmlformats.org/officeDocument/2006/relationships/image" Target="../media/image61.jpeg"/><Relationship Id="rId27" Type="http://schemas.openxmlformats.org/officeDocument/2006/relationships/image" Target="../media/image66.png"/></Relationships>
</file>

<file path=ppt/slides/_rels/slide28.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jpg"/><Relationship Id="rId1" Type="http://schemas.openxmlformats.org/officeDocument/2006/relationships/slideLayout" Target="../slideLayouts/slideLayout10.xml"/><Relationship Id="rId5" Type="http://schemas.openxmlformats.org/officeDocument/2006/relationships/image" Target="../media/image72.jpg"/><Relationship Id="rId4" Type="http://schemas.openxmlformats.org/officeDocument/2006/relationships/image" Target="../media/image71.jp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10.xml"/><Relationship Id="rId6" Type="http://schemas.microsoft.com/office/2007/relationships/hdphoto" Target="../media/hdphoto1.wdp"/><Relationship Id="rId5" Type="http://schemas.openxmlformats.org/officeDocument/2006/relationships/image" Target="../media/image16.jpeg"/><Relationship Id="rId4" Type="http://schemas.openxmlformats.org/officeDocument/2006/relationships/image" Target="../media/image1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32AB80A-78BA-6B42-BA0D-B44ACF890F5A}" type="slidenum">
              <a:rPr lang="en-US" smtClean="0">
                <a:solidFill>
                  <a:prstClr val="white"/>
                </a:solidFill>
              </a:rPr>
              <a:pPr/>
              <a:t>1</a:t>
            </a:fld>
            <a:endParaRPr lang="en-US" dirty="0">
              <a:solidFill>
                <a:prstClr val="white"/>
              </a:solidFill>
            </a:endParaRPr>
          </a:p>
        </p:txBody>
      </p:sp>
      <p:sp>
        <p:nvSpPr>
          <p:cNvPr id="5" name="Content Placeholder 4"/>
          <p:cNvSpPr>
            <a:spLocks noGrp="1"/>
          </p:cNvSpPr>
          <p:nvPr>
            <p:ph idx="1"/>
          </p:nvPr>
        </p:nvSpPr>
        <p:spPr/>
        <p:txBody>
          <a:bodyPr>
            <a:normAutofit fontScale="85000" lnSpcReduction="20000"/>
          </a:bodyPr>
          <a:lstStyle/>
          <a:p>
            <a:endParaRPr lang="en-GB" sz="2800" dirty="0" smtClean="0">
              <a:solidFill>
                <a:schemeClr val="tx2"/>
              </a:solidFill>
            </a:endParaRPr>
          </a:p>
          <a:p>
            <a:r>
              <a:rPr lang="en-GB" sz="3200" dirty="0" smtClean="0">
                <a:solidFill>
                  <a:schemeClr val="tx2"/>
                </a:solidFill>
              </a:rPr>
              <a:t>Cognizant Business Consulting</a:t>
            </a:r>
          </a:p>
          <a:p>
            <a:r>
              <a:rPr lang="en-GB" sz="3200" b="1" i="1" dirty="0" smtClean="0">
                <a:solidFill>
                  <a:schemeClr val="tx2"/>
                </a:solidFill>
              </a:rPr>
              <a:t>BFS Overview – Part 1</a:t>
            </a:r>
          </a:p>
          <a:p>
            <a:r>
              <a:rPr lang="en-GB" sz="3200" b="1" i="1" dirty="0" smtClean="0">
                <a:solidFill>
                  <a:srgbClr val="00B0F0"/>
                </a:solidFill>
              </a:rPr>
              <a:t>Banking &amp; Payments</a:t>
            </a:r>
            <a:endParaRPr lang="en-GB" sz="3200" b="1" i="1" dirty="0">
              <a:solidFill>
                <a:srgbClr val="00B0F0"/>
              </a:solidFill>
            </a:endParaRPr>
          </a:p>
          <a:p>
            <a:endParaRPr lang="en-US" dirty="0"/>
          </a:p>
        </p:txBody>
      </p:sp>
    </p:spTree>
    <p:extLst>
      <p:ext uri="{BB962C8B-B14F-4D97-AF65-F5344CB8AC3E}">
        <p14:creationId xmlns:p14="http://schemas.microsoft.com/office/powerpoint/2010/main" val="4264292567"/>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Payments</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10</a:t>
            </a:fld>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54" y="1241592"/>
            <a:ext cx="77914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855" y="2832267"/>
            <a:ext cx="4550818"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527342" y="2825034"/>
            <a:ext cx="3138985"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Clearing House Inter-bank Payment </a:t>
            </a:r>
            <a:r>
              <a:rPr lang="en-US" sz="1600" dirty="0" smtClean="0"/>
              <a:t>System (CHIPS)</a:t>
            </a:r>
          </a:p>
          <a:p>
            <a:pPr marL="285750" indent="-285750">
              <a:buFont typeface="Arial" panose="020B0604020202020204" pitchFamily="34" charset="0"/>
              <a:buChar char="•"/>
            </a:pPr>
            <a:r>
              <a:rPr lang="en-US" sz="1600" dirty="0"/>
              <a:t>Society for Worldwide Inter-bank Financial </a:t>
            </a:r>
            <a:r>
              <a:rPr lang="en-US" sz="1600" dirty="0" smtClean="0"/>
              <a:t>Telecommunication (SWIFT)</a:t>
            </a:r>
          </a:p>
          <a:p>
            <a:pPr marL="285750" indent="-285750">
              <a:buFont typeface="Arial" panose="020B0604020202020204" pitchFamily="34" charset="0"/>
              <a:buChar char="•"/>
            </a:pPr>
            <a:r>
              <a:rPr lang="en-US" sz="1600" dirty="0" smtClean="0"/>
              <a:t>ACH</a:t>
            </a:r>
          </a:p>
          <a:p>
            <a:pPr marL="285750" indent="-285750">
              <a:buFont typeface="Arial" panose="020B0604020202020204" pitchFamily="34" charset="0"/>
              <a:buChar char="•"/>
            </a:pPr>
            <a:r>
              <a:rPr lang="en-US" sz="1600" dirty="0" smtClean="0"/>
              <a:t>Electronic Collections – GIRO, FAST</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021016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Loans (Retail / Consumer lending)</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11</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06" y="1204771"/>
            <a:ext cx="756285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06" y="2814496"/>
            <a:ext cx="4736769" cy="1275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06" y="4118277"/>
            <a:ext cx="4774483" cy="1613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527342" y="2825034"/>
            <a:ext cx="3138985"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Asset based vs non asset based</a:t>
            </a:r>
          </a:p>
          <a:p>
            <a:pPr marL="285750" indent="-285750">
              <a:buFont typeface="Arial" panose="020B0604020202020204" pitchFamily="34" charset="0"/>
              <a:buChar char="•"/>
            </a:pPr>
            <a:r>
              <a:rPr lang="en-US" sz="1600" dirty="0" smtClean="0"/>
              <a:t>Secured vs Unsecured</a:t>
            </a:r>
          </a:p>
          <a:p>
            <a:pPr marL="285750" indent="-285750">
              <a:buFont typeface="Arial" panose="020B0604020202020204" pitchFamily="34" charset="0"/>
              <a:buChar char="•"/>
            </a:pPr>
            <a:r>
              <a:rPr lang="en-US" sz="1600" dirty="0" smtClean="0"/>
              <a:t>Asset Ownership – Eligibility – Repayment – EMI – Tenure – Risk Premium – Principal – Interest (Floating / Fixed etc.)</a:t>
            </a:r>
          </a:p>
          <a:p>
            <a:pPr marL="285750" indent="-285750">
              <a:buFont typeface="Arial" panose="020B0604020202020204" pitchFamily="34" charset="0"/>
              <a:buChar char="•"/>
            </a:pPr>
            <a:r>
              <a:rPr lang="en-US" sz="1600" dirty="0" smtClean="0"/>
              <a:t>Lending Process</a:t>
            </a:r>
          </a:p>
          <a:p>
            <a:pPr marL="285750" indent="-285750">
              <a:buFont typeface="Arial" panose="020B0604020202020204" pitchFamily="34" charset="0"/>
              <a:buChar char="•"/>
            </a:pPr>
            <a:r>
              <a:rPr lang="en-US" sz="1600" dirty="0" smtClean="0"/>
              <a:t>Channels</a:t>
            </a:r>
          </a:p>
          <a:p>
            <a:pPr marL="285750" indent="-285750">
              <a:buFont typeface="Arial" panose="020B0604020202020204" pitchFamily="34" charset="0"/>
              <a:buChar char="•"/>
            </a:pPr>
            <a:r>
              <a:rPr lang="en-US" sz="1600" dirty="0" smtClean="0"/>
              <a:t>Customer Perspective</a:t>
            </a:r>
          </a:p>
          <a:p>
            <a:pPr marL="285750" indent="-285750">
              <a:buFont typeface="Arial" panose="020B0604020202020204" pitchFamily="34" charset="0"/>
              <a:buChar char="•"/>
            </a:pPr>
            <a:r>
              <a:rPr lang="en-US" sz="1600" dirty="0" smtClean="0"/>
              <a:t>Asset Securitization – Secondary Market Players – Sub Prime Lending</a:t>
            </a:r>
            <a:endParaRPr lang="en-US" sz="1600" dirty="0"/>
          </a:p>
        </p:txBody>
      </p:sp>
    </p:spTree>
    <p:extLst>
      <p:ext uri="{BB962C8B-B14F-4D97-AF65-F5344CB8AC3E}">
        <p14:creationId xmlns:p14="http://schemas.microsoft.com/office/powerpoint/2010/main" val="3778043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Banking (Wholesale Banking)</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12</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93" y="1198586"/>
            <a:ext cx="8595360" cy="4086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60293" y="5284757"/>
            <a:ext cx="859536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Commercial Lending</a:t>
            </a:r>
          </a:p>
          <a:p>
            <a:pPr marL="285750" indent="-285750">
              <a:buFont typeface="Arial" panose="020B0604020202020204" pitchFamily="34" charset="0"/>
              <a:buChar char="•"/>
            </a:pPr>
            <a:r>
              <a:rPr lang="en-US" sz="1600" dirty="0" smtClean="0"/>
              <a:t>Cash </a:t>
            </a:r>
            <a:r>
              <a:rPr lang="en-US" sz="1600" dirty="0"/>
              <a:t>Management</a:t>
            </a:r>
          </a:p>
          <a:p>
            <a:pPr marL="285750" indent="-285750">
              <a:buFont typeface="Arial" panose="020B0604020202020204" pitchFamily="34" charset="0"/>
              <a:buChar char="•"/>
            </a:pPr>
            <a:r>
              <a:rPr lang="en-US" sz="1600" dirty="0" smtClean="0"/>
              <a:t>Trade </a:t>
            </a:r>
            <a:r>
              <a:rPr lang="en-US" sz="1600" dirty="0"/>
              <a:t>Finance</a:t>
            </a:r>
          </a:p>
          <a:p>
            <a:pPr marL="285750" indent="-285750">
              <a:buFont typeface="Arial" panose="020B0604020202020204" pitchFamily="34" charset="0"/>
              <a:buChar char="•"/>
            </a:pPr>
            <a:r>
              <a:rPr lang="en-US" sz="1600" dirty="0" smtClean="0"/>
              <a:t>Treasury </a:t>
            </a:r>
            <a:r>
              <a:rPr lang="en-US" sz="1600" dirty="0"/>
              <a:t>Services</a:t>
            </a:r>
          </a:p>
        </p:txBody>
      </p:sp>
    </p:spTree>
    <p:extLst>
      <p:ext uri="{BB962C8B-B14F-4D97-AF65-F5344CB8AC3E}">
        <p14:creationId xmlns:p14="http://schemas.microsoft.com/office/powerpoint/2010/main" val="2509887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Accounts</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13</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696" y="1237469"/>
            <a:ext cx="74009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96" y="2809094"/>
            <a:ext cx="580072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4111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Management</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14</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696" y="1237469"/>
            <a:ext cx="74009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905" y="2809094"/>
            <a:ext cx="5120640" cy="2448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459107" y="2800821"/>
            <a:ext cx="3433026" cy="2062103"/>
          </a:xfrm>
          <a:prstGeom prst="rect">
            <a:avLst/>
          </a:prstGeom>
          <a:noFill/>
        </p:spPr>
        <p:txBody>
          <a:bodyPr wrap="square" rtlCol="0">
            <a:spAutoFit/>
          </a:bodyPr>
          <a:lstStyle/>
          <a:p>
            <a:r>
              <a:rPr lang="en-US" sz="1600" dirty="0"/>
              <a:t>Corporates need to manage cash well since they have:</a:t>
            </a:r>
          </a:p>
          <a:p>
            <a:pPr marL="742950" lvl="1" indent="-285750">
              <a:buFont typeface="Arial" panose="020B0604020202020204" pitchFamily="34" charset="0"/>
              <a:buChar char="•"/>
            </a:pPr>
            <a:r>
              <a:rPr lang="en-US" sz="1600" dirty="0" smtClean="0"/>
              <a:t>Payments </a:t>
            </a:r>
            <a:r>
              <a:rPr lang="en-US" sz="1600" dirty="0"/>
              <a:t>to multiple parties at various locations</a:t>
            </a:r>
          </a:p>
          <a:p>
            <a:pPr marL="742950" lvl="1" indent="-285750">
              <a:buFont typeface="Arial" panose="020B0604020202020204" pitchFamily="34" charset="0"/>
              <a:buChar char="•"/>
            </a:pPr>
            <a:r>
              <a:rPr lang="en-US" sz="1600" dirty="0" smtClean="0"/>
              <a:t>Collections </a:t>
            </a:r>
            <a:r>
              <a:rPr lang="en-US" sz="1600" dirty="0"/>
              <a:t>from multiple parties at various locations</a:t>
            </a:r>
          </a:p>
          <a:p>
            <a:pPr marL="742950" lvl="1" indent="-285750">
              <a:buFont typeface="Arial" panose="020B0604020202020204" pitchFamily="34" charset="0"/>
              <a:buChar char="•"/>
            </a:pPr>
            <a:r>
              <a:rPr lang="en-US" sz="1600" dirty="0" smtClean="0"/>
              <a:t>Multiple </a:t>
            </a:r>
            <a:r>
              <a:rPr lang="en-US" sz="1600" dirty="0"/>
              <a:t>banking accounts at various locations</a:t>
            </a:r>
          </a:p>
        </p:txBody>
      </p:sp>
    </p:spTree>
    <p:extLst>
      <p:ext uri="{BB962C8B-B14F-4D97-AF65-F5344CB8AC3E}">
        <p14:creationId xmlns:p14="http://schemas.microsoft.com/office/powerpoint/2010/main" val="1111616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15</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297823"/>
            <a:ext cx="7867650"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7112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Components</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16</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58" y="1285168"/>
            <a:ext cx="76581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6692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Loans (Commercial Lending)</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17</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89" y="1271588"/>
            <a:ext cx="766762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89" y="2709866"/>
            <a:ext cx="5303520" cy="2630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59363" y="2732581"/>
            <a:ext cx="3220864"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Term loans – Long term &amp; short term</a:t>
            </a:r>
          </a:p>
          <a:p>
            <a:pPr marL="285750" indent="-285750">
              <a:buFont typeface="Arial" panose="020B0604020202020204" pitchFamily="34" charset="0"/>
              <a:buChar char="•"/>
            </a:pPr>
            <a:r>
              <a:rPr lang="en-US" sz="1600" dirty="0" smtClean="0"/>
              <a:t>Corporate </a:t>
            </a:r>
            <a:r>
              <a:rPr lang="en-US" sz="1600" dirty="0"/>
              <a:t>bonds</a:t>
            </a:r>
          </a:p>
          <a:p>
            <a:pPr marL="285750" indent="-285750">
              <a:buFont typeface="Arial" panose="020B0604020202020204" pitchFamily="34" charset="0"/>
              <a:buChar char="•"/>
            </a:pPr>
            <a:r>
              <a:rPr lang="en-US" sz="1600" dirty="0" smtClean="0"/>
              <a:t>Working </a:t>
            </a:r>
            <a:r>
              <a:rPr lang="en-US" sz="1600" dirty="0"/>
              <a:t>capital loans – Short term loans and overdraft limits</a:t>
            </a:r>
          </a:p>
          <a:p>
            <a:pPr marL="285750" indent="-285750">
              <a:buFont typeface="Arial" panose="020B0604020202020204" pitchFamily="34" charset="0"/>
              <a:buChar char="•"/>
            </a:pPr>
            <a:r>
              <a:rPr lang="en-US" sz="1600" dirty="0" smtClean="0"/>
              <a:t>Lines </a:t>
            </a:r>
            <a:r>
              <a:rPr lang="en-US" sz="1600" dirty="0"/>
              <a:t>of Credit</a:t>
            </a:r>
          </a:p>
          <a:p>
            <a:pPr marL="285750" indent="-285750">
              <a:buFont typeface="Arial" panose="020B0604020202020204" pitchFamily="34" charset="0"/>
              <a:buChar char="•"/>
            </a:pPr>
            <a:r>
              <a:rPr lang="en-US" sz="1600" dirty="0" smtClean="0"/>
              <a:t>Bill </a:t>
            </a:r>
            <a:r>
              <a:rPr lang="en-US" sz="1600" dirty="0"/>
              <a:t>discounting</a:t>
            </a:r>
          </a:p>
          <a:p>
            <a:pPr marL="285750" indent="-285750">
              <a:buFont typeface="Arial" panose="020B0604020202020204" pitchFamily="34" charset="0"/>
              <a:buChar char="•"/>
            </a:pPr>
            <a:r>
              <a:rPr lang="en-US" sz="1600" dirty="0" smtClean="0"/>
              <a:t>Commercial </a:t>
            </a:r>
            <a:r>
              <a:rPr lang="en-US" sz="1600" dirty="0"/>
              <a:t>paper</a:t>
            </a:r>
          </a:p>
          <a:p>
            <a:pPr marL="285750" indent="-285750">
              <a:buFont typeface="Arial" panose="020B0604020202020204" pitchFamily="34" charset="0"/>
              <a:buChar char="•"/>
            </a:pPr>
            <a:r>
              <a:rPr lang="en-US" sz="1600" dirty="0" smtClean="0"/>
              <a:t>Leasing</a:t>
            </a:r>
            <a:endParaRPr lang="en-US" sz="1600" dirty="0"/>
          </a:p>
          <a:p>
            <a:pPr marL="285750" indent="-285750">
              <a:buFont typeface="Arial" panose="020B0604020202020204" pitchFamily="34" charset="0"/>
              <a:buChar char="•"/>
            </a:pPr>
            <a:r>
              <a:rPr lang="en-US" sz="1600" dirty="0" smtClean="0"/>
              <a:t>Supplier </a:t>
            </a:r>
            <a:r>
              <a:rPr lang="en-US" sz="1600" dirty="0"/>
              <a:t>and dealer loans</a:t>
            </a:r>
          </a:p>
          <a:p>
            <a:pPr marL="285750" indent="-285750">
              <a:buFont typeface="Arial" panose="020B0604020202020204" pitchFamily="34" charset="0"/>
              <a:buChar char="•"/>
            </a:pPr>
            <a:r>
              <a:rPr lang="en-US" sz="1600" dirty="0" smtClean="0"/>
              <a:t>Asset Securitization </a:t>
            </a:r>
            <a:r>
              <a:rPr lang="en-US" sz="1600" dirty="0"/>
              <a:t>loans</a:t>
            </a:r>
          </a:p>
        </p:txBody>
      </p:sp>
    </p:spTree>
    <p:extLst>
      <p:ext uri="{BB962C8B-B14F-4D97-AF65-F5344CB8AC3E}">
        <p14:creationId xmlns:p14="http://schemas.microsoft.com/office/powerpoint/2010/main" val="3347635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Corporate Lending Process</a:t>
            </a:r>
          </a:p>
        </p:txBody>
      </p:sp>
      <p:sp>
        <p:nvSpPr>
          <p:cNvPr id="3" name="Slide Number Placeholder 2"/>
          <p:cNvSpPr>
            <a:spLocks noGrp="1"/>
          </p:cNvSpPr>
          <p:nvPr>
            <p:ph type="sldNum" sz="quarter" idx="11"/>
          </p:nvPr>
        </p:nvSpPr>
        <p:spPr/>
        <p:txBody>
          <a:bodyPr/>
          <a:lstStyle/>
          <a:p>
            <a:fld id="{7F4389A1-D915-498A-9B19-FD45F34EF8F2}" type="slidenum">
              <a:rPr lang="en-US" smtClean="0"/>
              <a:pPr/>
              <a:t>18</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05" y="1239108"/>
            <a:ext cx="6492240" cy="4356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59363" y="2486917"/>
            <a:ext cx="3220864"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KYC</a:t>
            </a:r>
          </a:p>
          <a:p>
            <a:pPr marL="285750" indent="-285750">
              <a:buFont typeface="Arial" panose="020B0604020202020204" pitchFamily="34" charset="0"/>
              <a:buChar char="•"/>
            </a:pPr>
            <a:r>
              <a:rPr lang="en-US" sz="1600" dirty="0" smtClean="0"/>
              <a:t>CDD</a:t>
            </a:r>
          </a:p>
          <a:p>
            <a:pPr marL="285750" indent="-285750">
              <a:buFont typeface="Arial" panose="020B0604020202020204" pitchFamily="34" charset="0"/>
              <a:buChar char="•"/>
            </a:pPr>
            <a:r>
              <a:rPr lang="en-US" sz="1600" dirty="0" smtClean="0"/>
              <a:t>Credit Rating -  Limits</a:t>
            </a:r>
          </a:p>
          <a:p>
            <a:r>
              <a:rPr lang="en-US" sz="1600" dirty="0"/>
              <a:t>(Accounting and Corporate Regulatory Authority (ACRA</a:t>
            </a:r>
            <a:r>
              <a:rPr lang="en-US" sz="1600" dirty="0" smtClean="0"/>
              <a:t>))</a:t>
            </a:r>
          </a:p>
          <a:p>
            <a:pPr marL="285750" indent="-285750">
              <a:buFont typeface="Arial" panose="020B0604020202020204" pitchFamily="34" charset="0"/>
              <a:buChar char="•"/>
            </a:pPr>
            <a:r>
              <a:rPr lang="en-US" sz="1600" dirty="0" smtClean="0"/>
              <a:t>Syndication</a:t>
            </a:r>
            <a:endParaRPr lang="en-US" sz="1600" dirty="0"/>
          </a:p>
        </p:txBody>
      </p:sp>
    </p:spTree>
    <p:extLst>
      <p:ext uri="{BB962C8B-B14F-4D97-AF65-F5344CB8AC3E}">
        <p14:creationId xmlns:p14="http://schemas.microsoft.com/office/powerpoint/2010/main" val="384418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Finance</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19</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54" y="1241592"/>
            <a:ext cx="77914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71" y="2832267"/>
            <a:ext cx="4500492" cy="2108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04262" y="2832267"/>
            <a:ext cx="3698543" cy="3046988"/>
          </a:xfrm>
          <a:prstGeom prst="rect">
            <a:avLst/>
          </a:prstGeom>
          <a:noFill/>
        </p:spPr>
        <p:txBody>
          <a:bodyPr wrap="square" rtlCol="0">
            <a:spAutoFit/>
          </a:bodyPr>
          <a:lstStyle/>
          <a:p>
            <a:r>
              <a:rPr lang="en-US" sz="1600" dirty="0"/>
              <a:t>Trade Finance</a:t>
            </a:r>
          </a:p>
          <a:p>
            <a:pPr marL="285750" indent="-285750">
              <a:buFont typeface="Arial" panose="020B0604020202020204" pitchFamily="34" charset="0"/>
              <a:buChar char="•"/>
            </a:pPr>
            <a:r>
              <a:rPr lang="en-US" sz="1600" dirty="0" smtClean="0"/>
              <a:t>The </a:t>
            </a:r>
            <a:r>
              <a:rPr lang="en-US" sz="1600" dirty="0"/>
              <a:t>buying and selling of goods and technology between countries, by means of various modes of transport like aircraft, railway, truck, ship or a combination of two or more modes of transport, involving different parties across the Globe.</a:t>
            </a:r>
          </a:p>
          <a:p>
            <a:pPr marL="285750" indent="-285750">
              <a:buFont typeface="Arial" panose="020B0604020202020204" pitchFamily="34" charset="0"/>
              <a:buChar char="•"/>
            </a:pPr>
            <a:r>
              <a:rPr lang="en-US" sz="1600" dirty="0" smtClean="0"/>
              <a:t>International </a:t>
            </a:r>
            <a:r>
              <a:rPr lang="en-US" sz="1600" dirty="0"/>
              <a:t>Trade Finance </a:t>
            </a:r>
            <a:r>
              <a:rPr lang="en-US" sz="1600" dirty="0" smtClean="0"/>
              <a:t>Industry Comprises </a:t>
            </a:r>
            <a:r>
              <a:rPr lang="en-US" sz="1600" dirty="0"/>
              <a:t>of Importers/Exporters, Banks, Shipping Co./Agents.</a:t>
            </a:r>
          </a:p>
        </p:txBody>
      </p:sp>
    </p:spTree>
    <p:extLst>
      <p:ext uri="{BB962C8B-B14F-4D97-AF65-F5344CB8AC3E}">
        <p14:creationId xmlns:p14="http://schemas.microsoft.com/office/powerpoint/2010/main" val="2930609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Evolving </a:t>
            </a:r>
            <a:r>
              <a:rPr lang="en-US" dirty="0" smtClean="0">
                <a:latin typeface="Arial" pitchFamily="34" charset="0"/>
                <a:cs typeface="Arial" pitchFamily="34" charset="0"/>
              </a:rPr>
              <a:t>BFS Landscape</a:t>
            </a:r>
            <a:endParaRPr lang="en-US" dirty="0"/>
          </a:p>
        </p:txBody>
      </p:sp>
      <p:sp>
        <p:nvSpPr>
          <p:cNvPr id="4" name="Slide Number Placeholder 3"/>
          <p:cNvSpPr>
            <a:spLocks noGrp="1"/>
          </p:cNvSpPr>
          <p:nvPr>
            <p:ph type="sldNum" sz="quarter" idx="11"/>
          </p:nvPr>
        </p:nvSpPr>
        <p:spPr/>
        <p:txBody>
          <a:bodyPr/>
          <a:lstStyle/>
          <a:p>
            <a:fld id="{7F4389A1-D915-498A-9B19-FD45F34EF8F2}" type="slidenum">
              <a:rPr lang="en-US" smtClean="0"/>
              <a:pPr/>
              <a:t>2</a:t>
            </a:fld>
            <a:endParaRPr lang="en-US" dirty="0"/>
          </a:p>
        </p:txBody>
      </p:sp>
      <p:sp>
        <p:nvSpPr>
          <p:cNvPr id="5" name="Rectangle 4"/>
          <p:cNvSpPr/>
          <p:nvPr/>
        </p:nvSpPr>
        <p:spPr>
          <a:xfrm>
            <a:off x="3003181" y="1195301"/>
            <a:ext cx="3122705" cy="2135555"/>
          </a:xfrm>
          <a:prstGeom prst="rect">
            <a:avLst/>
          </a:prstGeom>
          <a:solidFill>
            <a:srgbClr val="AEB0B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dirty="0">
              <a:solidFill>
                <a:prstClr val="black"/>
              </a:solidFill>
            </a:endParaRPr>
          </a:p>
        </p:txBody>
      </p:sp>
      <p:sp>
        <p:nvSpPr>
          <p:cNvPr id="6" name="Rectangle 5"/>
          <p:cNvSpPr/>
          <p:nvPr/>
        </p:nvSpPr>
        <p:spPr>
          <a:xfrm>
            <a:off x="6125883" y="1195293"/>
            <a:ext cx="3018118" cy="2152198"/>
          </a:xfrm>
          <a:prstGeom prst="rect">
            <a:avLst/>
          </a:prstGeom>
          <a:solidFill>
            <a:srgbClr val="AEB0B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dirty="0">
              <a:solidFill>
                <a:prstClr val="black"/>
              </a:solidFill>
            </a:endParaRPr>
          </a:p>
        </p:txBody>
      </p:sp>
      <p:sp>
        <p:nvSpPr>
          <p:cNvPr id="7" name="Rectangle 6"/>
          <p:cNvSpPr/>
          <p:nvPr/>
        </p:nvSpPr>
        <p:spPr>
          <a:xfrm>
            <a:off x="1" y="3347498"/>
            <a:ext cx="3003176" cy="2165907"/>
          </a:xfrm>
          <a:prstGeom prst="rect">
            <a:avLst/>
          </a:prstGeom>
          <a:solidFill>
            <a:srgbClr val="AEB0B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dirty="0">
              <a:solidFill>
                <a:prstClr val="black"/>
              </a:solidFill>
            </a:endParaRPr>
          </a:p>
        </p:txBody>
      </p:sp>
      <p:sp>
        <p:nvSpPr>
          <p:cNvPr id="8" name="Rectangle 7"/>
          <p:cNvSpPr/>
          <p:nvPr/>
        </p:nvSpPr>
        <p:spPr>
          <a:xfrm>
            <a:off x="1" y="1195293"/>
            <a:ext cx="3003176" cy="2152198"/>
          </a:xfrm>
          <a:prstGeom prst="rect">
            <a:avLst/>
          </a:prstGeom>
          <a:solidFill>
            <a:srgbClr val="AEB0B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dirty="0">
              <a:solidFill>
                <a:prstClr val="black"/>
              </a:solidFill>
            </a:endParaRPr>
          </a:p>
        </p:txBody>
      </p:sp>
      <p:pic>
        <p:nvPicPr>
          <p:cNvPr id="9" name="Picture 4" descr="http://www.amherstma.gov/images/pages/N119/Anytime_Final.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1399346"/>
            <a:ext cx="1874520" cy="1237018"/>
          </a:xfrm>
          <a:prstGeom prst="rect">
            <a:avLst/>
          </a:prstGeom>
          <a:noFill/>
          <a:ln>
            <a:noFill/>
          </a:ln>
          <a:effectLst/>
          <a:extLst/>
        </p:spPr>
      </p:pic>
      <p:sp>
        <p:nvSpPr>
          <p:cNvPr id="10" name="Rectangle 9"/>
          <p:cNvSpPr/>
          <p:nvPr/>
        </p:nvSpPr>
        <p:spPr>
          <a:xfrm>
            <a:off x="3003181" y="3347498"/>
            <a:ext cx="3122705" cy="2174935"/>
          </a:xfrm>
          <a:prstGeom prst="rect">
            <a:avLst/>
          </a:prstGeom>
          <a:solidFill>
            <a:srgbClr val="AEB0B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dirty="0">
              <a:solidFill>
                <a:prstClr val="black"/>
              </a:solidFill>
            </a:endParaRPr>
          </a:p>
        </p:txBody>
      </p:sp>
      <p:pic>
        <p:nvPicPr>
          <p:cNvPr id="11" name="Picture 10"/>
          <p:cNvPicPr>
            <a:picLocks/>
          </p:cNvPicPr>
          <p:nvPr/>
        </p:nvPicPr>
        <p:blipFill>
          <a:blip r:embed="rId3">
            <a:extLst>
              <a:ext uri="{28A0092B-C50C-407E-A947-70E740481C1C}">
                <a14:useLocalDpi xmlns:a14="http://schemas.microsoft.com/office/drawing/2010/main" val="0"/>
              </a:ext>
            </a:extLst>
          </a:blip>
          <a:stretch>
            <a:fillRect/>
          </a:stretch>
        </p:blipFill>
        <p:spPr>
          <a:xfrm>
            <a:off x="3627269" y="1399346"/>
            <a:ext cx="1874520" cy="1237018"/>
          </a:xfrm>
          <a:prstGeom prst="rect">
            <a:avLst/>
          </a:prstGeom>
          <a:solidFill>
            <a:schemeClr val="tx1">
              <a:lumMod val="50000"/>
              <a:lumOff val="50000"/>
            </a:schemeClr>
          </a:solidFill>
          <a:ln>
            <a:noFill/>
          </a:ln>
          <a:effectLst/>
        </p:spPr>
      </p:pic>
      <p:pic>
        <p:nvPicPr>
          <p:cNvPr id="12" name="Picture 11"/>
          <p:cNvPicPr>
            <a:picLocks/>
          </p:cNvPicPr>
          <p:nvPr/>
        </p:nvPicPr>
        <p:blipFill>
          <a:blip r:embed="rId4">
            <a:extLst>
              <a:ext uri="{28A0092B-C50C-407E-A947-70E740481C1C}">
                <a14:useLocalDpi xmlns:a14="http://schemas.microsoft.com/office/drawing/2010/main" val="0"/>
              </a:ext>
            </a:extLst>
          </a:blip>
          <a:stretch>
            <a:fillRect/>
          </a:stretch>
        </p:blipFill>
        <p:spPr>
          <a:xfrm>
            <a:off x="6710055" y="1399346"/>
            <a:ext cx="1874519" cy="1237018"/>
          </a:xfrm>
          <a:prstGeom prst="rect">
            <a:avLst/>
          </a:prstGeom>
          <a:solidFill>
            <a:schemeClr val="tx1">
              <a:lumMod val="50000"/>
              <a:lumOff val="50000"/>
            </a:schemeClr>
          </a:solidFill>
          <a:ln>
            <a:noFill/>
          </a:ln>
          <a:effectLst/>
        </p:spPr>
      </p:pic>
      <p:sp>
        <p:nvSpPr>
          <p:cNvPr id="13" name="Rectangle 12"/>
          <p:cNvSpPr/>
          <p:nvPr/>
        </p:nvSpPr>
        <p:spPr>
          <a:xfrm>
            <a:off x="6125884" y="3330847"/>
            <a:ext cx="3018116" cy="2191578"/>
          </a:xfrm>
          <a:prstGeom prst="rect">
            <a:avLst/>
          </a:prstGeom>
          <a:solidFill>
            <a:srgbClr val="AEB0B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dirty="0">
              <a:solidFill>
                <a:prstClr val="black"/>
              </a:solidFill>
            </a:endParaRPr>
          </a:p>
        </p:txBody>
      </p:sp>
      <p:pic>
        <p:nvPicPr>
          <p:cNvPr id="14" name="Picture 13"/>
          <p:cNvPicPr>
            <a:picLocks/>
          </p:cNvPicPr>
          <p:nvPr/>
        </p:nvPicPr>
        <p:blipFill>
          <a:blip r:embed="rId5">
            <a:extLst>
              <a:ext uri="{28A0092B-C50C-407E-A947-70E740481C1C}">
                <a14:useLocalDpi xmlns:a14="http://schemas.microsoft.com/office/drawing/2010/main" val="0"/>
              </a:ext>
            </a:extLst>
          </a:blip>
          <a:stretch>
            <a:fillRect/>
          </a:stretch>
        </p:blipFill>
        <p:spPr>
          <a:xfrm>
            <a:off x="6710051" y="3582042"/>
            <a:ext cx="1874520" cy="1224482"/>
          </a:xfrm>
          <a:prstGeom prst="rect">
            <a:avLst/>
          </a:prstGeom>
          <a:solidFill>
            <a:schemeClr val="tx1">
              <a:lumMod val="50000"/>
              <a:lumOff val="50000"/>
            </a:schemeClr>
          </a:solidFill>
          <a:ln>
            <a:noFill/>
          </a:ln>
          <a:effectLst/>
        </p:spPr>
      </p:pic>
      <p:sp>
        <p:nvSpPr>
          <p:cNvPr id="15" name="Rectangle 14"/>
          <p:cNvSpPr/>
          <p:nvPr/>
        </p:nvSpPr>
        <p:spPr>
          <a:xfrm>
            <a:off x="6096000" y="2864105"/>
            <a:ext cx="3048000" cy="483393"/>
          </a:xfrm>
          <a:prstGeom prst="rect">
            <a:avLst/>
          </a:prstGeom>
          <a:solidFill>
            <a:srgbClr val="50B3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dirty="0">
                <a:solidFill>
                  <a:prstClr val="white"/>
                </a:solidFill>
                <a:latin typeface="Arial" panose="020B0604020202020204" pitchFamily="34" charset="0"/>
                <a:cs typeface="Arial" panose="020B0604020202020204" pitchFamily="34" charset="0"/>
              </a:rPr>
              <a:t>Increasing Expectations among Stakeholders </a:t>
            </a:r>
          </a:p>
        </p:txBody>
      </p:sp>
      <p:sp>
        <p:nvSpPr>
          <p:cNvPr id="16" name="Rectangle 15"/>
          <p:cNvSpPr/>
          <p:nvPr/>
        </p:nvSpPr>
        <p:spPr>
          <a:xfrm>
            <a:off x="2" y="5055676"/>
            <a:ext cx="3003177" cy="466750"/>
          </a:xfrm>
          <a:prstGeom prst="rect">
            <a:avLst/>
          </a:prstGeom>
          <a:solidFill>
            <a:srgbClr val="50B3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dirty="0">
                <a:solidFill>
                  <a:prstClr val="white"/>
                </a:solidFill>
                <a:latin typeface="Arial" panose="020B0604020202020204" pitchFamily="34" charset="0"/>
                <a:cs typeface="Arial" panose="020B0604020202020204" pitchFamily="34" charset="0"/>
              </a:rPr>
              <a:t>Evolving Security &amp; </a:t>
            </a:r>
          </a:p>
          <a:p>
            <a:pPr algn="ctr"/>
            <a:r>
              <a:rPr lang="en-US" sz="1400" b="0" dirty="0">
                <a:solidFill>
                  <a:prstClr val="white"/>
                </a:solidFill>
                <a:latin typeface="Arial" panose="020B0604020202020204" pitchFamily="34" charset="0"/>
                <a:cs typeface="Arial" panose="020B0604020202020204" pitchFamily="34" charset="0"/>
              </a:rPr>
              <a:t>Risk </a:t>
            </a:r>
            <a:r>
              <a:rPr lang="en-US" sz="1400" b="0" dirty="0" smtClean="0">
                <a:solidFill>
                  <a:prstClr val="white"/>
                </a:solidFill>
                <a:latin typeface="Arial" panose="020B0604020202020204" pitchFamily="34" charset="0"/>
                <a:cs typeface="Arial" panose="020B0604020202020204" pitchFamily="34" charset="0"/>
              </a:rPr>
              <a:t>Issues</a:t>
            </a:r>
            <a:endParaRPr lang="en-US" sz="1400" b="0" dirty="0">
              <a:solidFill>
                <a:prstClr val="white"/>
              </a:solidFill>
              <a:latin typeface="Arial" panose="020B0604020202020204" pitchFamily="34" charset="0"/>
              <a:cs typeface="Arial" panose="020B0604020202020204" pitchFamily="34" charset="0"/>
            </a:endParaRPr>
          </a:p>
        </p:txBody>
      </p:sp>
      <p:sp>
        <p:nvSpPr>
          <p:cNvPr id="17" name="Rectangle 16"/>
          <p:cNvSpPr/>
          <p:nvPr/>
        </p:nvSpPr>
        <p:spPr>
          <a:xfrm>
            <a:off x="3003181" y="5055684"/>
            <a:ext cx="3122705" cy="466749"/>
          </a:xfrm>
          <a:prstGeom prst="rect">
            <a:avLst/>
          </a:prstGeom>
          <a:solidFill>
            <a:srgbClr val="6DB3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dirty="0">
                <a:solidFill>
                  <a:prstClr val="white"/>
                </a:solidFill>
                <a:latin typeface="Arial" panose="020B0604020202020204" pitchFamily="34" charset="0"/>
                <a:cs typeface="Arial" panose="020B0604020202020204" pitchFamily="34" charset="0"/>
              </a:rPr>
              <a:t>Emerging </a:t>
            </a:r>
            <a:r>
              <a:rPr lang="en-US" sz="1400" b="0" dirty="0" smtClean="0">
                <a:solidFill>
                  <a:prstClr val="white"/>
                </a:solidFill>
                <a:latin typeface="Arial" panose="020B0604020202020204" pitchFamily="34" charset="0"/>
                <a:cs typeface="Arial" panose="020B0604020202020204" pitchFamily="34" charset="0"/>
              </a:rPr>
              <a:t>Channels </a:t>
            </a:r>
            <a:r>
              <a:rPr lang="en-US" sz="1400" b="0" dirty="0">
                <a:solidFill>
                  <a:prstClr val="white"/>
                </a:solidFill>
                <a:latin typeface="Arial" panose="020B0604020202020204" pitchFamily="34" charset="0"/>
                <a:cs typeface="Arial" panose="020B0604020202020204" pitchFamily="34" charset="0"/>
              </a:rPr>
              <a:t>&amp; </a:t>
            </a:r>
            <a:r>
              <a:rPr lang="en-US" sz="1400" b="0" dirty="0" smtClean="0">
                <a:solidFill>
                  <a:prstClr val="white"/>
                </a:solidFill>
                <a:latin typeface="Arial" panose="020B0604020202020204" pitchFamily="34" charset="0"/>
                <a:cs typeface="Arial" panose="020B0604020202020204" pitchFamily="34" charset="0"/>
              </a:rPr>
              <a:t>Payment Methods</a:t>
            </a:r>
            <a:endParaRPr lang="en-US" sz="1400" b="0" dirty="0">
              <a:solidFill>
                <a:prstClr val="white"/>
              </a:solidFill>
              <a:latin typeface="Arial" panose="020B0604020202020204" pitchFamily="34" charset="0"/>
              <a:cs typeface="Arial" panose="020B0604020202020204" pitchFamily="34" charset="0"/>
            </a:endParaRPr>
          </a:p>
        </p:txBody>
      </p:sp>
      <p:sp>
        <p:nvSpPr>
          <p:cNvPr id="18" name="Rectangle 17"/>
          <p:cNvSpPr/>
          <p:nvPr/>
        </p:nvSpPr>
        <p:spPr>
          <a:xfrm>
            <a:off x="3003180" y="2864106"/>
            <a:ext cx="3122707" cy="483393"/>
          </a:xfrm>
          <a:prstGeom prst="rect">
            <a:avLst/>
          </a:prstGeom>
          <a:solidFill>
            <a:srgbClr val="6DB3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dirty="0" smtClean="0">
                <a:solidFill>
                  <a:prstClr val="white"/>
                </a:solidFill>
                <a:latin typeface="Arial" panose="020B0604020202020204" pitchFamily="34" charset="0"/>
                <a:cs typeface="Arial" panose="020B0604020202020204" pitchFamily="34" charset="0"/>
              </a:rPr>
              <a:t>Shifting Competitive </a:t>
            </a:r>
            <a:endParaRPr lang="en-US" sz="1400" b="0" dirty="0">
              <a:solidFill>
                <a:prstClr val="white"/>
              </a:solidFill>
              <a:latin typeface="Arial" panose="020B0604020202020204" pitchFamily="34" charset="0"/>
              <a:cs typeface="Arial" panose="020B0604020202020204" pitchFamily="34" charset="0"/>
            </a:endParaRPr>
          </a:p>
          <a:p>
            <a:pPr algn="ctr"/>
            <a:r>
              <a:rPr lang="en-US" sz="1400" b="0" dirty="0" smtClean="0">
                <a:solidFill>
                  <a:prstClr val="white"/>
                </a:solidFill>
                <a:latin typeface="Arial" panose="020B0604020202020204" pitchFamily="34" charset="0"/>
                <a:cs typeface="Arial" panose="020B0604020202020204" pitchFamily="34" charset="0"/>
              </a:rPr>
              <a:t>Landscape</a:t>
            </a:r>
            <a:endParaRPr lang="en-US" sz="1400" b="0" dirty="0">
              <a:solidFill>
                <a:prstClr val="white"/>
              </a:solidFill>
              <a:latin typeface="Arial" panose="020B0604020202020204" pitchFamily="34" charset="0"/>
              <a:cs typeface="Arial" panose="020B0604020202020204" pitchFamily="34" charset="0"/>
            </a:endParaRPr>
          </a:p>
        </p:txBody>
      </p:sp>
      <p:sp>
        <p:nvSpPr>
          <p:cNvPr id="19" name="Rectangle 18"/>
          <p:cNvSpPr/>
          <p:nvPr/>
        </p:nvSpPr>
        <p:spPr>
          <a:xfrm>
            <a:off x="6125882" y="5055676"/>
            <a:ext cx="3018117" cy="466750"/>
          </a:xfrm>
          <a:prstGeom prst="rect">
            <a:avLst/>
          </a:prstGeom>
          <a:solidFill>
            <a:srgbClr val="50B3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dirty="0" smtClean="0">
                <a:solidFill>
                  <a:prstClr val="white"/>
                </a:solidFill>
                <a:latin typeface="Arial" panose="020B0604020202020204" pitchFamily="34" charset="0"/>
                <a:cs typeface="Arial" panose="020B0604020202020204" pitchFamily="34" charset="0"/>
              </a:rPr>
              <a:t>Evolving Regulatory </a:t>
            </a:r>
          </a:p>
          <a:p>
            <a:pPr algn="ctr"/>
            <a:r>
              <a:rPr lang="en-US" sz="1400" b="0" dirty="0" smtClean="0">
                <a:solidFill>
                  <a:prstClr val="white"/>
                </a:solidFill>
                <a:latin typeface="Arial" panose="020B0604020202020204" pitchFamily="34" charset="0"/>
                <a:cs typeface="Arial" panose="020B0604020202020204" pitchFamily="34" charset="0"/>
              </a:rPr>
              <a:t>Environment</a:t>
            </a:r>
          </a:p>
        </p:txBody>
      </p:sp>
      <p:sp>
        <p:nvSpPr>
          <p:cNvPr id="20" name="Rectangle 19"/>
          <p:cNvSpPr/>
          <p:nvPr/>
        </p:nvSpPr>
        <p:spPr>
          <a:xfrm>
            <a:off x="2" y="2864106"/>
            <a:ext cx="3003177" cy="483393"/>
          </a:xfrm>
          <a:prstGeom prst="rect">
            <a:avLst/>
          </a:prstGeom>
          <a:solidFill>
            <a:srgbClr val="50B3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dirty="0">
                <a:solidFill>
                  <a:prstClr val="white"/>
                </a:solidFill>
                <a:latin typeface="Arial" panose="020B0604020202020204" pitchFamily="34" charset="0"/>
                <a:cs typeface="Arial" panose="020B0604020202020204" pitchFamily="34" charset="0"/>
              </a:rPr>
              <a:t>Changing Customer </a:t>
            </a:r>
            <a:r>
              <a:rPr lang="en-US" sz="1400" b="0" dirty="0" smtClean="0">
                <a:solidFill>
                  <a:prstClr val="white"/>
                </a:solidFill>
                <a:latin typeface="Arial" panose="020B0604020202020204" pitchFamily="34" charset="0"/>
                <a:cs typeface="Arial" panose="020B0604020202020204" pitchFamily="34" charset="0"/>
              </a:rPr>
              <a:t>Needs &amp; Preferences</a:t>
            </a:r>
            <a:endParaRPr lang="en-US" sz="1400" b="0" dirty="0">
              <a:solidFill>
                <a:prstClr val="white"/>
              </a:solidFill>
              <a:latin typeface="Arial" panose="020B0604020202020204" pitchFamily="34" charset="0"/>
              <a:cs typeface="Arial" panose="020B0604020202020204" pitchFamily="34" charset="0"/>
            </a:endParaRPr>
          </a:p>
        </p:txBody>
      </p:sp>
      <p:pic>
        <p:nvPicPr>
          <p:cNvPr id="21" name="Picture 2" descr="http://economictimes.indiatimes.com/photo/17565292.cms"/>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7269" y="3582042"/>
            <a:ext cx="1874520" cy="1224482"/>
          </a:xfrm>
          <a:prstGeom prst="rect">
            <a:avLst/>
          </a:prstGeom>
          <a:solidFill>
            <a:schemeClr val="tx1">
              <a:lumMod val="50000"/>
              <a:lumOff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Lst>
        </p:spPr>
      </p:pic>
      <p:pic>
        <p:nvPicPr>
          <p:cNvPr id="22" name="Picture 4" descr="http://www.thriveanalytics.com/Customer%20Experience%20Image.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 y="3582042"/>
            <a:ext cx="1874520" cy="1224482"/>
          </a:xfrm>
          <a:prstGeom prst="rect">
            <a:avLst/>
          </a:prstGeom>
          <a:solidFill>
            <a:schemeClr val="tx1">
              <a:lumMod val="50000"/>
              <a:lumOff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047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Banks Roles</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20</a:t>
            </a:fld>
            <a:endParaRPr lang="en-US" dirty="0"/>
          </a:p>
        </p:txBody>
      </p:sp>
      <p:sp>
        <p:nvSpPr>
          <p:cNvPr id="4" name="Rectangle 3"/>
          <p:cNvSpPr/>
          <p:nvPr/>
        </p:nvSpPr>
        <p:spPr>
          <a:xfrm>
            <a:off x="668740" y="1463548"/>
            <a:ext cx="6189260" cy="4247317"/>
          </a:xfrm>
          <a:prstGeom prst="rect">
            <a:avLst/>
          </a:prstGeom>
        </p:spPr>
        <p:txBody>
          <a:bodyPr wrap="square">
            <a:spAutoFit/>
          </a:bodyPr>
          <a:lstStyle/>
          <a:p>
            <a:pPr marL="285750" indent="-285750">
              <a:buFont typeface="Arial" panose="020B0604020202020204" pitchFamily="34" charset="0"/>
              <a:buChar char="•"/>
            </a:pPr>
            <a:r>
              <a:rPr lang="en-US" dirty="0" smtClean="0"/>
              <a:t>Acceptable </a:t>
            </a:r>
            <a:r>
              <a:rPr lang="en-US" dirty="0"/>
              <a:t>as an intermediary – various roles </a:t>
            </a:r>
          </a:p>
          <a:p>
            <a:pPr marL="285750" indent="-285750">
              <a:buFont typeface="Arial" panose="020B0604020202020204" pitchFamily="34" charset="0"/>
              <a:buChar char="•"/>
            </a:pPr>
            <a:r>
              <a:rPr lang="en-US" dirty="0" smtClean="0"/>
              <a:t>Expertise </a:t>
            </a:r>
            <a:r>
              <a:rPr lang="en-US" dirty="0"/>
              <a:t>in handling international trade transactions. </a:t>
            </a:r>
          </a:p>
          <a:p>
            <a:pPr marL="285750" indent="-285750">
              <a:buFont typeface="Arial" panose="020B0604020202020204" pitchFamily="34" charset="0"/>
              <a:buChar char="•"/>
            </a:pPr>
            <a:r>
              <a:rPr lang="en-US" dirty="0" smtClean="0"/>
              <a:t>Ability </a:t>
            </a:r>
            <a:r>
              <a:rPr lang="en-US" dirty="0"/>
              <a:t>to supply trade and credit information </a:t>
            </a:r>
          </a:p>
          <a:p>
            <a:pPr marL="285750" indent="-285750">
              <a:buFont typeface="Arial" panose="020B0604020202020204" pitchFamily="34" charset="0"/>
              <a:buChar char="•"/>
            </a:pPr>
            <a:r>
              <a:rPr lang="en-US" dirty="0" smtClean="0"/>
              <a:t>Assurance </a:t>
            </a:r>
            <a:r>
              <a:rPr lang="en-US" dirty="0"/>
              <a:t>regarding quality of goods </a:t>
            </a:r>
          </a:p>
          <a:p>
            <a:pPr marL="285750" indent="-285750">
              <a:buFont typeface="Arial" panose="020B0604020202020204" pitchFamily="34" charset="0"/>
              <a:buChar char="•"/>
            </a:pPr>
            <a:r>
              <a:rPr lang="en-US" dirty="0" smtClean="0"/>
              <a:t>Guarantees </a:t>
            </a:r>
            <a:r>
              <a:rPr lang="en-US" dirty="0"/>
              <a:t>payment </a:t>
            </a:r>
          </a:p>
          <a:p>
            <a:pPr marL="285750" indent="-285750">
              <a:buFont typeface="Arial" panose="020B0604020202020204" pitchFamily="34" charset="0"/>
              <a:buChar char="•"/>
            </a:pPr>
            <a:r>
              <a:rPr lang="en-US" dirty="0" smtClean="0"/>
              <a:t>Financial </a:t>
            </a:r>
            <a:r>
              <a:rPr lang="en-US" dirty="0"/>
              <a:t>assistance </a:t>
            </a:r>
            <a:endParaRPr lang="en-US" dirty="0" smtClean="0"/>
          </a:p>
          <a:p>
            <a:pPr marL="285750" indent="-285750">
              <a:buFont typeface="Arial" panose="020B0604020202020204" pitchFamily="34" charset="0"/>
              <a:buChar char="•"/>
            </a:pPr>
            <a:endParaRPr lang="en-US" dirty="0"/>
          </a:p>
          <a:p>
            <a:r>
              <a:rPr lang="en-US" dirty="0" smtClean="0"/>
              <a:t>Other Aspects:</a:t>
            </a:r>
          </a:p>
          <a:p>
            <a:pPr marL="285750" indent="-285750">
              <a:buFont typeface="Arial" panose="020B0604020202020204" pitchFamily="34" charset="0"/>
              <a:buChar char="•"/>
            </a:pPr>
            <a:r>
              <a:rPr lang="en-US" dirty="0" smtClean="0"/>
              <a:t>Costs - Interest </a:t>
            </a:r>
            <a:r>
              <a:rPr lang="en-US" dirty="0"/>
              <a:t>&amp; Fee</a:t>
            </a:r>
          </a:p>
          <a:p>
            <a:pPr marL="285750" indent="-285750">
              <a:buFont typeface="Arial" panose="020B0604020202020204" pitchFamily="34" charset="0"/>
              <a:buChar char="•"/>
            </a:pPr>
            <a:r>
              <a:rPr lang="en-US" dirty="0" smtClean="0"/>
              <a:t>Time Frame - Short Term, Medium Term, Long </a:t>
            </a:r>
            <a:r>
              <a:rPr lang="en-US" dirty="0"/>
              <a:t>Term</a:t>
            </a:r>
          </a:p>
          <a:p>
            <a:pPr marL="285750" indent="-285750">
              <a:buFont typeface="Arial" panose="020B0604020202020204" pitchFamily="34" charset="0"/>
              <a:buChar char="•"/>
            </a:pPr>
            <a:r>
              <a:rPr lang="en-US" dirty="0" smtClean="0"/>
              <a:t>Risk Factors - Buyers</a:t>
            </a:r>
            <a:r>
              <a:rPr lang="en-US" dirty="0"/>
              <a:t>’ credit </a:t>
            </a:r>
            <a:r>
              <a:rPr lang="en-US" dirty="0" smtClean="0"/>
              <a:t>rating, Country/political </a:t>
            </a:r>
            <a:r>
              <a:rPr lang="en-US" dirty="0"/>
              <a:t>risks</a:t>
            </a:r>
          </a:p>
          <a:p>
            <a:pPr marL="285750" indent="-285750">
              <a:buFont typeface="Arial" panose="020B0604020202020204" pitchFamily="34" charset="0"/>
              <a:buChar char="•"/>
            </a:pPr>
            <a:r>
              <a:rPr lang="en-US" dirty="0" smtClean="0"/>
              <a:t>Government </a:t>
            </a:r>
            <a:r>
              <a:rPr lang="en-US" dirty="0"/>
              <a:t>Guarantee </a:t>
            </a:r>
            <a:r>
              <a:rPr lang="en-US" dirty="0" smtClean="0"/>
              <a:t>Programs - Exporters</a:t>
            </a:r>
            <a:r>
              <a:rPr lang="en-US" dirty="0"/>
              <a:t>’ </a:t>
            </a:r>
            <a:r>
              <a:rPr lang="en-US" dirty="0" smtClean="0"/>
              <a:t>Funds, Expert </a:t>
            </a:r>
            <a:r>
              <a:rPr lang="en-US" dirty="0"/>
              <a:t>credit </a:t>
            </a:r>
            <a:r>
              <a:rPr lang="en-US" dirty="0" smtClean="0"/>
              <a:t>verification, </a:t>
            </a:r>
          </a:p>
          <a:p>
            <a:pPr marL="285750" indent="-285750">
              <a:buFont typeface="Arial" panose="020B0604020202020204" pitchFamily="34" charset="0"/>
              <a:buChar char="•"/>
            </a:pPr>
            <a:r>
              <a:rPr lang="en-US" dirty="0" smtClean="0"/>
              <a:t>Risk </a:t>
            </a:r>
            <a:r>
              <a:rPr lang="en-US" dirty="0"/>
              <a:t>assessment</a:t>
            </a:r>
          </a:p>
        </p:txBody>
      </p:sp>
    </p:spTree>
    <p:extLst>
      <p:ext uri="{BB962C8B-B14F-4D97-AF65-F5344CB8AC3E}">
        <p14:creationId xmlns:p14="http://schemas.microsoft.com/office/powerpoint/2010/main" val="3048949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Methods</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21</a:t>
            </a:fld>
            <a:endParaRPr lang="en-US" dirty="0"/>
          </a:p>
        </p:txBody>
      </p:sp>
      <p:sp>
        <p:nvSpPr>
          <p:cNvPr id="4" name="Rectangle 3"/>
          <p:cNvSpPr/>
          <p:nvPr/>
        </p:nvSpPr>
        <p:spPr>
          <a:xfrm>
            <a:off x="661917" y="1606098"/>
            <a:ext cx="4572000" cy="3139321"/>
          </a:xfrm>
          <a:prstGeom prst="rect">
            <a:avLst/>
          </a:prstGeom>
        </p:spPr>
        <p:txBody>
          <a:bodyPr>
            <a:spAutoFit/>
          </a:bodyPr>
          <a:lstStyle/>
          <a:p>
            <a:endParaRPr lang="en-US" dirty="0"/>
          </a:p>
          <a:p>
            <a:endParaRPr lang="en-US" dirty="0"/>
          </a:p>
          <a:p>
            <a:pPr marL="285750" indent="-285750">
              <a:buFont typeface="Arial" panose="020B0604020202020204" pitchFamily="34" charset="0"/>
              <a:buChar char="•"/>
            </a:pPr>
            <a:r>
              <a:rPr lang="en-US" dirty="0"/>
              <a:t>Cash in Advance </a:t>
            </a:r>
          </a:p>
          <a:p>
            <a:pPr marL="285750" indent="-285750">
              <a:buFont typeface="Arial" panose="020B0604020202020204" pitchFamily="34" charset="0"/>
              <a:buChar char="•"/>
            </a:pPr>
            <a:r>
              <a:rPr lang="en-US" dirty="0" smtClean="0"/>
              <a:t>Commercial </a:t>
            </a:r>
            <a:r>
              <a:rPr lang="en-US" dirty="0"/>
              <a:t>Letter Of Credit </a:t>
            </a:r>
          </a:p>
          <a:p>
            <a:pPr marL="285750" indent="-285750">
              <a:buFont typeface="Arial" panose="020B0604020202020204" pitchFamily="34" charset="0"/>
              <a:buChar char="•"/>
            </a:pPr>
            <a:r>
              <a:rPr lang="en-US" dirty="0" smtClean="0"/>
              <a:t>Documentary </a:t>
            </a:r>
            <a:r>
              <a:rPr lang="en-US" dirty="0"/>
              <a:t>Collection </a:t>
            </a:r>
          </a:p>
          <a:p>
            <a:pPr marL="285750" indent="-285750">
              <a:buFont typeface="Arial" panose="020B0604020202020204" pitchFamily="34" charset="0"/>
              <a:buChar char="•"/>
            </a:pPr>
            <a:r>
              <a:rPr lang="en-US" dirty="0" smtClean="0"/>
              <a:t>Time </a:t>
            </a:r>
            <a:r>
              <a:rPr lang="en-US" dirty="0"/>
              <a:t>Drafts/Bankers' acceptances </a:t>
            </a:r>
          </a:p>
          <a:p>
            <a:pPr marL="285750" indent="-285750">
              <a:buFont typeface="Arial" panose="020B0604020202020204" pitchFamily="34" charset="0"/>
              <a:buChar char="•"/>
            </a:pPr>
            <a:r>
              <a:rPr lang="en-US" dirty="0" smtClean="0"/>
              <a:t>Open </a:t>
            </a:r>
            <a:r>
              <a:rPr lang="en-US" dirty="0"/>
              <a:t>Account </a:t>
            </a:r>
            <a:endParaRPr lang="en-US" dirty="0" smtClean="0"/>
          </a:p>
          <a:p>
            <a:pPr marL="285750" indent="-285750">
              <a:buFont typeface="Arial" panose="020B0604020202020204" pitchFamily="34" charset="0"/>
              <a:buChar char="•"/>
            </a:pPr>
            <a:r>
              <a:rPr lang="en-US" dirty="0"/>
              <a:t>PRE SHIPMENT </a:t>
            </a:r>
            <a:r>
              <a:rPr lang="en-US" dirty="0" smtClean="0"/>
              <a:t>LOANS - Working </a:t>
            </a:r>
            <a:r>
              <a:rPr lang="en-US" dirty="0"/>
              <a:t>capital finance</a:t>
            </a:r>
          </a:p>
          <a:p>
            <a:pPr marL="285750" indent="-285750">
              <a:buFont typeface="Arial" panose="020B0604020202020204" pitchFamily="34" charset="0"/>
              <a:buChar char="•"/>
            </a:pPr>
            <a:r>
              <a:rPr lang="en-US" dirty="0" smtClean="0"/>
              <a:t>POST </a:t>
            </a:r>
            <a:r>
              <a:rPr lang="en-US" dirty="0"/>
              <a:t>SHIPMENT </a:t>
            </a:r>
            <a:r>
              <a:rPr lang="en-US" dirty="0" smtClean="0"/>
              <a:t>LOANS - Liquidity needs, Bills </a:t>
            </a:r>
            <a:r>
              <a:rPr lang="en-US" dirty="0"/>
              <a:t>Discounting</a:t>
            </a:r>
          </a:p>
        </p:txBody>
      </p:sp>
    </p:spTree>
    <p:extLst>
      <p:ext uri="{BB962C8B-B14F-4D97-AF65-F5344CB8AC3E}">
        <p14:creationId xmlns:p14="http://schemas.microsoft.com/office/powerpoint/2010/main" val="1460136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Treasury Services</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22</a:t>
            </a:fld>
            <a:endParaRPr lang="en-US" dirty="0"/>
          </a:p>
        </p:txBody>
      </p:sp>
      <p:sp>
        <p:nvSpPr>
          <p:cNvPr id="4" name="Rectangle 3"/>
          <p:cNvSpPr/>
          <p:nvPr/>
        </p:nvSpPr>
        <p:spPr>
          <a:xfrm>
            <a:off x="464024" y="1135508"/>
            <a:ext cx="3753134" cy="5078313"/>
          </a:xfrm>
          <a:prstGeom prst="rect">
            <a:avLst/>
          </a:prstGeom>
        </p:spPr>
        <p:txBody>
          <a:bodyPr wrap="square">
            <a:spAutoFit/>
          </a:bodyPr>
          <a:lstStyle/>
          <a:p>
            <a:endParaRPr lang="en-US" dirty="0"/>
          </a:p>
          <a:p>
            <a:endParaRPr lang="en-US" dirty="0"/>
          </a:p>
          <a:p>
            <a:pPr marL="285750" indent="-285750">
              <a:buFont typeface="Arial" panose="020B0604020202020204" pitchFamily="34" charset="0"/>
              <a:buChar char="•"/>
            </a:pPr>
            <a:r>
              <a:rPr lang="en-US" dirty="0" smtClean="0"/>
              <a:t>Ensure </a:t>
            </a:r>
            <a:r>
              <a:rPr lang="en-US" dirty="0"/>
              <a:t>availability of funds </a:t>
            </a:r>
          </a:p>
          <a:p>
            <a:pPr marL="285750" indent="-285750">
              <a:buFont typeface="Arial" panose="020B0604020202020204" pitchFamily="34" charset="0"/>
              <a:buChar char="•"/>
            </a:pPr>
            <a:r>
              <a:rPr lang="en-US" dirty="0" smtClean="0"/>
              <a:t>Manage </a:t>
            </a:r>
            <a:r>
              <a:rPr lang="en-US" dirty="0"/>
              <a:t>all foreign currency transactions for the bank </a:t>
            </a:r>
          </a:p>
          <a:p>
            <a:pPr marL="285750" indent="-285750">
              <a:buFont typeface="Arial" panose="020B0604020202020204" pitchFamily="34" charset="0"/>
              <a:buChar char="•"/>
            </a:pPr>
            <a:r>
              <a:rPr lang="en-US" dirty="0" smtClean="0"/>
              <a:t>Manage </a:t>
            </a:r>
            <a:r>
              <a:rPr lang="en-US" dirty="0"/>
              <a:t>various risks: </a:t>
            </a:r>
          </a:p>
          <a:p>
            <a:pPr marL="742950" lvl="1" indent="-285750">
              <a:buFont typeface="Arial" panose="020B0604020202020204" pitchFamily="34" charset="0"/>
              <a:buChar char="•"/>
            </a:pPr>
            <a:r>
              <a:rPr lang="en-US" dirty="0" smtClean="0"/>
              <a:t>Liquidity </a:t>
            </a:r>
            <a:r>
              <a:rPr lang="en-US" dirty="0"/>
              <a:t>– risk of asset and liability cash flow mismatch </a:t>
            </a:r>
          </a:p>
          <a:p>
            <a:pPr marL="742950" lvl="1" indent="-285750">
              <a:buFont typeface="Arial" panose="020B0604020202020204" pitchFamily="34" charset="0"/>
              <a:buChar char="•"/>
            </a:pPr>
            <a:r>
              <a:rPr lang="en-US" dirty="0" smtClean="0"/>
              <a:t>Interest </a:t>
            </a:r>
            <a:r>
              <a:rPr lang="en-US" dirty="0"/>
              <a:t>rate – risk due to volatility of interest rates </a:t>
            </a:r>
          </a:p>
          <a:p>
            <a:pPr marL="742950" lvl="1" indent="-285750">
              <a:buFont typeface="Arial" panose="020B0604020202020204" pitchFamily="34" charset="0"/>
              <a:buChar char="•"/>
            </a:pPr>
            <a:r>
              <a:rPr lang="en-US" dirty="0" smtClean="0"/>
              <a:t>Currency </a:t>
            </a:r>
            <a:r>
              <a:rPr lang="en-US" dirty="0"/>
              <a:t>– risk due to volatility in exchange rates </a:t>
            </a:r>
          </a:p>
          <a:p>
            <a:pPr marL="742950" lvl="1" indent="-285750">
              <a:buFont typeface="Arial" panose="020B0604020202020204" pitchFamily="34" charset="0"/>
              <a:buChar char="•"/>
            </a:pPr>
            <a:r>
              <a:rPr lang="en-US" dirty="0" smtClean="0"/>
              <a:t>Commodity </a:t>
            </a:r>
            <a:r>
              <a:rPr lang="en-US" dirty="0"/>
              <a:t>– risk due to volatility in commodity prices </a:t>
            </a:r>
          </a:p>
          <a:p>
            <a:pPr marL="285750" indent="-285750">
              <a:buFont typeface="Arial" panose="020B0604020202020204" pitchFamily="34" charset="0"/>
              <a:buChar char="•"/>
            </a:pPr>
            <a:r>
              <a:rPr lang="en-US" dirty="0" smtClean="0"/>
              <a:t>Streamlining </a:t>
            </a:r>
            <a:r>
              <a:rPr lang="en-US" dirty="0"/>
              <a:t>clearing &amp; settlement, collections, payments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404" y="1285520"/>
            <a:ext cx="485775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190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32AB80A-78BA-6B42-BA0D-B44ACF890F5A}" type="slidenum">
              <a:rPr lang="en-US" smtClean="0">
                <a:solidFill>
                  <a:prstClr val="white"/>
                </a:solidFill>
              </a:rPr>
              <a:pPr/>
              <a:t>23</a:t>
            </a:fld>
            <a:endParaRPr lang="en-US" dirty="0">
              <a:solidFill>
                <a:prstClr val="white"/>
              </a:solidFill>
            </a:endParaRPr>
          </a:p>
        </p:txBody>
      </p:sp>
      <p:sp>
        <p:nvSpPr>
          <p:cNvPr id="5" name="Content Placeholder 4"/>
          <p:cNvSpPr>
            <a:spLocks noGrp="1"/>
          </p:cNvSpPr>
          <p:nvPr>
            <p:ph idx="1"/>
          </p:nvPr>
        </p:nvSpPr>
        <p:spPr/>
        <p:txBody>
          <a:bodyPr>
            <a:normAutofit fontScale="85000" lnSpcReduction="20000"/>
          </a:bodyPr>
          <a:lstStyle/>
          <a:p>
            <a:endParaRPr lang="en-GB" sz="2800" dirty="0" smtClean="0">
              <a:solidFill>
                <a:schemeClr val="tx2"/>
              </a:solidFill>
            </a:endParaRPr>
          </a:p>
          <a:p>
            <a:r>
              <a:rPr lang="en-GB" sz="3200" dirty="0" smtClean="0">
                <a:solidFill>
                  <a:schemeClr val="tx2"/>
                </a:solidFill>
              </a:rPr>
              <a:t>Cognizant Business Consulting</a:t>
            </a:r>
          </a:p>
          <a:p>
            <a:r>
              <a:rPr lang="en-GB" sz="3200" b="1" i="1" dirty="0" smtClean="0">
                <a:solidFill>
                  <a:schemeClr val="tx2"/>
                </a:solidFill>
              </a:rPr>
              <a:t>BFS Overview – Part 2</a:t>
            </a:r>
          </a:p>
          <a:p>
            <a:r>
              <a:rPr lang="en-GB" sz="3200" b="1" i="1" dirty="0" smtClean="0">
                <a:solidFill>
                  <a:srgbClr val="00B0F0"/>
                </a:solidFill>
              </a:rPr>
              <a:t>Capital Markets and Risk Management</a:t>
            </a:r>
            <a:endParaRPr lang="en-GB" sz="3200" b="1" i="1" dirty="0">
              <a:solidFill>
                <a:srgbClr val="00B0F0"/>
              </a:solidFill>
            </a:endParaRPr>
          </a:p>
          <a:p>
            <a:endParaRPr lang="en-US" dirty="0"/>
          </a:p>
        </p:txBody>
      </p:sp>
    </p:spTree>
    <p:extLst>
      <p:ext uri="{BB962C8B-B14F-4D97-AF65-F5344CB8AC3E}">
        <p14:creationId xmlns:p14="http://schemas.microsoft.com/office/powerpoint/2010/main" val="2902957106"/>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'Greek Debt Crisis'</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24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008" y="3889612"/>
            <a:ext cx="3081008" cy="23107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43" y="1327705"/>
            <a:ext cx="4283741" cy="24109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7092" y="1252242"/>
            <a:ext cx="3493828" cy="2486441"/>
          </a:xfrm>
          <a:prstGeom prst="rect">
            <a:avLst/>
          </a:prstGeom>
        </p:spPr>
      </p:pic>
      <p:sp>
        <p:nvSpPr>
          <p:cNvPr id="7" name="Bent Arrow 6"/>
          <p:cNvSpPr/>
          <p:nvPr/>
        </p:nvSpPr>
        <p:spPr>
          <a:xfrm flipV="1">
            <a:off x="1323832" y="4379727"/>
            <a:ext cx="1446663" cy="1155377"/>
          </a:xfrm>
          <a:prstGeom prst="ben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Bent Arrow 7"/>
          <p:cNvSpPr/>
          <p:nvPr/>
        </p:nvSpPr>
        <p:spPr>
          <a:xfrm flipH="1" flipV="1">
            <a:off x="6250674" y="4379727"/>
            <a:ext cx="1446663" cy="1155377"/>
          </a:xfrm>
          <a:prstGeom prst="bentArrow">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32041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Markets … why are they needed?</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25</a:t>
            </a:fld>
            <a:endParaRPr lang="en-US" dirty="0"/>
          </a:p>
        </p:txBody>
      </p:sp>
      <p:sp>
        <p:nvSpPr>
          <p:cNvPr id="5" name="Content Placeholder 1"/>
          <p:cNvSpPr txBox="1">
            <a:spLocks/>
          </p:cNvSpPr>
          <p:nvPr/>
        </p:nvSpPr>
        <p:spPr>
          <a:xfrm>
            <a:off x="294291" y="1192847"/>
            <a:ext cx="8477782" cy="500308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Financial institutions that facilitate transfer of capital</a:t>
            </a:r>
          </a:p>
          <a:p>
            <a:pPr lvl="1"/>
            <a:r>
              <a:rPr lang="en-US" sz="1600" dirty="0" smtClean="0"/>
              <a:t>Central tenant – Balance 'Risk and Return'</a:t>
            </a:r>
          </a:p>
          <a:p>
            <a:pPr lvl="1"/>
            <a:r>
              <a:rPr lang="en-US" sz="1600" dirty="0" smtClean="0"/>
              <a:t>Flow of capital is  the life-blood of an economy</a:t>
            </a:r>
          </a:p>
          <a:p>
            <a:pPr lvl="1"/>
            <a:r>
              <a:rPr lang="en-US" sz="1600" dirty="0" smtClean="0"/>
              <a:t>Enables</a:t>
            </a:r>
          </a:p>
          <a:p>
            <a:pPr lvl="2"/>
            <a:r>
              <a:rPr lang="en-US" sz="1400" dirty="0" smtClean="0"/>
              <a:t>Governments</a:t>
            </a:r>
          </a:p>
          <a:p>
            <a:pPr lvl="3"/>
            <a:r>
              <a:rPr lang="en-US" sz="1400" dirty="0" smtClean="0"/>
              <a:t>Financing their programs</a:t>
            </a:r>
          </a:p>
          <a:p>
            <a:pPr lvl="3"/>
            <a:r>
              <a:rPr lang="en-US" sz="1400" dirty="0" smtClean="0"/>
              <a:t>Planned and Unplanned expenses</a:t>
            </a:r>
          </a:p>
          <a:p>
            <a:pPr lvl="2"/>
            <a:r>
              <a:rPr lang="en-US" sz="1400" dirty="0"/>
              <a:t>Institutions</a:t>
            </a:r>
          </a:p>
          <a:p>
            <a:pPr lvl="3"/>
            <a:r>
              <a:rPr lang="en-US" sz="1400" dirty="0" smtClean="0"/>
              <a:t>IMF</a:t>
            </a:r>
            <a:r>
              <a:rPr lang="en-US" sz="1400" dirty="0"/>
              <a:t>, World Bank, Quasi-government </a:t>
            </a:r>
            <a:r>
              <a:rPr lang="en-US" sz="1400" dirty="0" smtClean="0"/>
              <a:t>agencies</a:t>
            </a:r>
          </a:p>
          <a:p>
            <a:pPr lvl="3"/>
            <a:r>
              <a:rPr lang="en-US" sz="1400" dirty="0" smtClean="0"/>
              <a:t>Specialized agencies setup for specific objectives</a:t>
            </a:r>
            <a:endParaRPr lang="en-US" sz="1400" dirty="0"/>
          </a:p>
          <a:p>
            <a:pPr lvl="2"/>
            <a:r>
              <a:rPr lang="en-US" sz="1400" dirty="0" smtClean="0"/>
              <a:t>Businesses</a:t>
            </a:r>
          </a:p>
          <a:p>
            <a:pPr lvl="3"/>
            <a:r>
              <a:rPr lang="en-US" sz="1400" dirty="0"/>
              <a:t>Growth plans</a:t>
            </a:r>
          </a:p>
          <a:p>
            <a:pPr lvl="3"/>
            <a:r>
              <a:rPr lang="en-US" sz="1400" dirty="0" smtClean="0"/>
              <a:t>Investments</a:t>
            </a:r>
          </a:p>
          <a:p>
            <a:pPr lvl="3"/>
            <a:r>
              <a:rPr lang="en-US" sz="1400" dirty="0" smtClean="0"/>
              <a:t>Mergers &amp; Acquisitions</a:t>
            </a:r>
            <a:endParaRPr lang="en-US" sz="1400" dirty="0"/>
          </a:p>
          <a:p>
            <a:pPr lvl="2"/>
            <a:r>
              <a:rPr lang="en-US" sz="1400" dirty="0" smtClean="0"/>
              <a:t>Individuals</a:t>
            </a:r>
          </a:p>
          <a:p>
            <a:pPr lvl="3"/>
            <a:r>
              <a:rPr lang="en-US" sz="1400" dirty="0" smtClean="0"/>
              <a:t>Wealth</a:t>
            </a:r>
          </a:p>
          <a:p>
            <a:pPr lvl="3"/>
            <a:r>
              <a:rPr lang="en-US" sz="1400" dirty="0" smtClean="0"/>
              <a:t>Credit</a:t>
            </a:r>
          </a:p>
          <a:p>
            <a:pPr lvl="3"/>
            <a:r>
              <a:rPr lang="en-US" sz="1400" dirty="0" smtClean="0"/>
              <a:t>Retirement, Pension, Insurance etc.</a:t>
            </a:r>
            <a:endParaRPr lang="en-US" sz="1400" dirty="0"/>
          </a:p>
          <a:p>
            <a:pPr lvl="3"/>
            <a:endParaRPr lang="en-US" sz="800" dirty="0" smtClean="0"/>
          </a:p>
          <a:p>
            <a:pPr lvl="2"/>
            <a:endParaRPr lang="en-US" sz="1200" dirty="0" smtClean="0"/>
          </a:p>
          <a:p>
            <a:pPr lvl="1"/>
            <a:endParaRPr lang="en-US" sz="1600" dirty="0" smtClean="0"/>
          </a:p>
          <a:p>
            <a:pPr lvl="1"/>
            <a:endParaRPr lang="en-US" sz="1200" dirty="0"/>
          </a:p>
        </p:txBody>
      </p:sp>
    </p:spTree>
    <p:extLst>
      <p:ext uri="{BB962C8B-B14F-4D97-AF65-F5344CB8AC3E}">
        <p14:creationId xmlns:p14="http://schemas.microsoft.com/office/powerpoint/2010/main" val="19215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House of 'Capital Markets' </a:t>
            </a:r>
            <a:endParaRPr lang="en-US" dirty="0"/>
          </a:p>
        </p:txBody>
      </p:sp>
      <p:sp>
        <p:nvSpPr>
          <p:cNvPr id="4" name="Slide Number Placeholder 3"/>
          <p:cNvSpPr>
            <a:spLocks noGrp="1"/>
          </p:cNvSpPr>
          <p:nvPr>
            <p:ph type="sldNum" sz="quarter" idx="11"/>
          </p:nvPr>
        </p:nvSpPr>
        <p:spPr>
          <a:xfrm>
            <a:off x="105760" y="6424042"/>
            <a:ext cx="440354" cy="433958"/>
          </a:xfrm>
        </p:spPr>
        <p:txBody>
          <a:bodyPr/>
          <a:lstStyle/>
          <a:p>
            <a:fld id="{7F4389A1-D915-498A-9B19-FD45F34EF8F2}" type="slidenum">
              <a:rPr lang="en-US" smtClean="0"/>
              <a:pPr/>
              <a:t>26</a:t>
            </a:fld>
            <a:endParaRPr lang="en-US" dirty="0"/>
          </a:p>
        </p:txBody>
      </p:sp>
      <p:grpSp>
        <p:nvGrpSpPr>
          <p:cNvPr id="5" name="Group 4"/>
          <p:cNvGrpSpPr/>
          <p:nvPr/>
        </p:nvGrpSpPr>
        <p:grpSpPr>
          <a:xfrm>
            <a:off x="331475" y="1515888"/>
            <a:ext cx="8134371" cy="4721139"/>
            <a:chOff x="331475" y="1515888"/>
            <a:chExt cx="8134371" cy="4721139"/>
          </a:xfrm>
        </p:grpSpPr>
        <p:sp>
          <p:nvSpPr>
            <p:cNvPr id="27" name="Donut 26"/>
            <p:cNvSpPr/>
            <p:nvPr/>
          </p:nvSpPr>
          <p:spPr>
            <a:xfrm>
              <a:off x="3997052" y="5670645"/>
              <a:ext cx="627797" cy="566382"/>
            </a:xfrm>
            <a:prstGeom prst="donu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 name="Isosceles Triangle 2"/>
            <p:cNvSpPr/>
            <p:nvPr/>
          </p:nvSpPr>
          <p:spPr>
            <a:xfrm rot="120000">
              <a:off x="452336" y="1515888"/>
              <a:ext cx="8013510" cy="928048"/>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rot="120000">
              <a:off x="6099953" y="2540883"/>
              <a:ext cx="2279176" cy="277049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rot="120000">
              <a:off x="399549" y="2349225"/>
              <a:ext cx="2279176" cy="277049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rot="120000">
              <a:off x="3227009" y="2460984"/>
              <a:ext cx="2279176" cy="277049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rot="120000">
              <a:off x="331475" y="5212322"/>
              <a:ext cx="8013510" cy="457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p:cNvSpPr/>
            <p:nvPr/>
          </p:nvSpPr>
          <p:spPr>
            <a:xfrm rot="120000">
              <a:off x="6139792" y="2543614"/>
              <a:ext cx="2279176" cy="483393"/>
            </a:xfrm>
            <a:prstGeom prst="rect">
              <a:avLst/>
            </a:prstGeom>
            <a:solidFill>
              <a:srgbClr val="6DB3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a:solidFill>
                    <a:prstClr val="white"/>
                  </a:solidFill>
                  <a:latin typeface="Arial" panose="020B0604020202020204" pitchFamily="34" charset="0"/>
                  <a:cs typeface="Arial" panose="020B0604020202020204" pitchFamily="34" charset="0"/>
                </a:rPr>
                <a:t>Asset and Wealth Management</a:t>
              </a:r>
            </a:p>
          </p:txBody>
        </p:sp>
        <p:sp>
          <p:nvSpPr>
            <p:cNvPr id="30" name="Rectangle 29"/>
            <p:cNvSpPr/>
            <p:nvPr/>
          </p:nvSpPr>
          <p:spPr>
            <a:xfrm rot="120000">
              <a:off x="439388" y="2351957"/>
              <a:ext cx="2279176" cy="483393"/>
            </a:xfrm>
            <a:prstGeom prst="rect">
              <a:avLst/>
            </a:prstGeom>
            <a:solidFill>
              <a:srgbClr val="6DB3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dirty="0" smtClean="0">
                  <a:solidFill>
                    <a:prstClr val="white"/>
                  </a:solidFill>
                  <a:latin typeface="Arial" panose="020B0604020202020204" pitchFamily="34" charset="0"/>
                  <a:cs typeface="Arial" panose="020B0604020202020204" pitchFamily="34" charset="0"/>
                </a:rPr>
                <a:t>Investment Banking and Brokerage</a:t>
              </a:r>
              <a:endParaRPr lang="en-US" sz="1400" b="0" dirty="0">
                <a:solidFill>
                  <a:prstClr val="white"/>
                </a:solidFill>
                <a:latin typeface="Arial" panose="020B0604020202020204" pitchFamily="34" charset="0"/>
                <a:cs typeface="Arial" panose="020B0604020202020204" pitchFamily="34" charset="0"/>
              </a:endParaRPr>
            </a:p>
          </p:txBody>
        </p:sp>
        <p:sp>
          <p:nvSpPr>
            <p:cNvPr id="31" name="Rectangle 30"/>
            <p:cNvSpPr/>
            <p:nvPr/>
          </p:nvSpPr>
          <p:spPr>
            <a:xfrm rot="120000">
              <a:off x="3266847" y="2450068"/>
              <a:ext cx="2279176" cy="483393"/>
            </a:xfrm>
            <a:prstGeom prst="rect">
              <a:avLst/>
            </a:prstGeom>
            <a:solidFill>
              <a:srgbClr val="50B3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smtClean="0">
                  <a:solidFill>
                    <a:prstClr val="white"/>
                  </a:solidFill>
                  <a:latin typeface="Arial" panose="020B0604020202020204" pitchFamily="34" charset="0"/>
                  <a:cs typeface="Arial" panose="020B0604020202020204" pitchFamily="34" charset="0"/>
                </a:rPr>
                <a:t>Security Services</a:t>
              </a:r>
              <a:endParaRPr lang="en-US" sz="1400" b="0" dirty="0">
                <a:solidFill>
                  <a:prstClr val="white"/>
                </a:solidFill>
                <a:latin typeface="Arial" panose="020B0604020202020204" pitchFamily="34" charset="0"/>
                <a:cs typeface="Arial" panose="020B0604020202020204" pitchFamily="34" charset="0"/>
              </a:endParaRPr>
            </a:p>
          </p:txBody>
        </p:sp>
        <p:sp>
          <p:nvSpPr>
            <p:cNvPr id="32" name="Rectangle 31"/>
            <p:cNvSpPr/>
            <p:nvPr/>
          </p:nvSpPr>
          <p:spPr>
            <a:xfrm rot="120000">
              <a:off x="3171363" y="5198273"/>
              <a:ext cx="2279176" cy="483393"/>
            </a:xfrm>
            <a:prstGeom prst="rect">
              <a:avLst/>
            </a:prstGeom>
            <a:solidFill>
              <a:srgbClr val="50B3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smtClean="0">
                  <a:solidFill>
                    <a:schemeClr val="bg1"/>
                  </a:solidFill>
                  <a:latin typeface="Arial" panose="020B0604020202020204" pitchFamily="34" charset="0"/>
                  <a:cs typeface="Arial" panose="020B0604020202020204" pitchFamily="34" charset="0"/>
                </a:rPr>
                <a:t>Regulatory Compliance &amp; Risk Management</a:t>
              </a:r>
              <a:endParaRPr lang="en-US" sz="1400" b="0"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rot="120000">
              <a:off x="6178240" y="3091433"/>
              <a:ext cx="2019300" cy="1938992"/>
            </a:xfrm>
            <a:prstGeom prst="rect">
              <a:avLst/>
            </a:prstGeom>
            <a:noFill/>
          </p:spPr>
          <p:txBody>
            <a:bodyPr wrap="square" rtlCol="0">
              <a:spAutoFit/>
            </a:bodyPr>
            <a:lstStyle/>
            <a:p>
              <a:pPr marL="171450" indent="-171450">
                <a:buFont typeface="Arial" panose="020B0604020202020204" pitchFamily="34" charset="0"/>
                <a:buChar char="•"/>
              </a:pPr>
              <a:r>
                <a:rPr lang="en-US" sz="1200" b="0" dirty="0" smtClean="0">
                  <a:solidFill>
                    <a:schemeClr val="bg1"/>
                  </a:solidFill>
                  <a:latin typeface="Arial" panose="020B0604020202020204" pitchFamily="34" charset="0"/>
                  <a:cs typeface="Arial" panose="020B0604020202020204" pitchFamily="34" charset="0"/>
                </a:rPr>
                <a:t>'Buy Side'</a:t>
              </a:r>
            </a:p>
            <a:p>
              <a:pPr marL="171450"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Buyers of Securities</a:t>
              </a:r>
            </a:p>
            <a:p>
              <a:pPr marL="356616" lvl="1" indent="-171450">
                <a:buFont typeface="Arial" panose="020B0604020202020204" pitchFamily="34" charset="0"/>
                <a:buChar char="•"/>
              </a:pPr>
              <a:r>
                <a:rPr lang="en-US" sz="1200" b="0" dirty="0" smtClean="0">
                  <a:solidFill>
                    <a:schemeClr val="bg1"/>
                  </a:solidFill>
                  <a:latin typeface="Arial" panose="020B0604020202020204" pitchFamily="34" charset="0"/>
                  <a:cs typeface="Arial" panose="020B0604020202020204" pitchFamily="34" charset="0"/>
                </a:rPr>
                <a:t>Mutual Funds</a:t>
              </a:r>
            </a:p>
            <a:p>
              <a:pPr marL="356616" lvl="1"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Pension Funds</a:t>
              </a:r>
            </a:p>
            <a:p>
              <a:pPr marL="356616" lvl="1"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Sovereign Funds</a:t>
              </a:r>
            </a:p>
            <a:p>
              <a:pPr marL="356616" lvl="1" indent="-171450">
                <a:buFont typeface="Arial" panose="020B0604020202020204" pitchFamily="34" charset="0"/>
                <a:buChar char="•"/>
              </a:pPr>
              <a:r>
                <a:rPr lang="en-US" sz="1200" b="0" dirty="0" smtClean="0">
                  <a:solidFill>
                    <a:schemeClr val="bg1"/>
                  </a:solidFill>
                </a:rPr>
                <a:t>Asset Managers</a:t>
              </a:r>
            </a:p>
            <a:p>
              <a:pPr marL="356616" lvl="1" indent="-171450">
                <a:buFont typeface="Arial" panose="020B0604020202020204" pitchFamily="34" charset="0"/>
                <a:buChar char="•"/>
              </a:pPr>
              <a:r>
                <a:rPr lang="en-US" sz="1200" dirty="0" smtClean="0">
                  <a:solidFill>
                    <a:schemeClr val="bg1"/>
                  </a:solidFill>
                </a:rPr>
                <a:t>Alternate Investment &amp; Hedge Funds</a:t>
              </a:r>
            </a:p>
            <a:p>
              <a:pPr marL="356616" lvl="1" indent="-171450">
                <a:buFont typeface="Arial" panose="020B0604020202020204" pitchFamily="34" charset="0"/>
                <a:buChar char="•"/>
              </a:pPr>
              <a:r>
                <a:rPr lang="en-US" sz="1200" b="0" dirty="0" smtClean="0">
                  <a:solidFill>
                    <a:schemeClr val="bg1"/>
                  </a:solidFill>
                </a:rPr>
                <a:t>Private Banks</a:t>
              </a:r>
            </a:p>
            <a:p>
              <a:pPr marL="356616" lvl="1" indent="-171450">
                <a:buFont typeface="Arial" panose="020B0604020202020204" pitchFamily="34" charset="0"/>
                <a:buChar char="•"/>
              </a:pPr>
              <a:r>
                <a:rPr lang="en-US" sz="1200" dirty="0" smtClean="0">
                  <a:solidFill>
                    <a:schemeClr val="bg1"/>
                  </a:solidFill>
                </a:rPr>
                <a:t>Wealth Managers</a:t>
              </a:r>
              <a:endParaRPr lang="en-US" sz="1200" b="0" dirty="0" smtClean="0">
                <a:solidFill>
                  <a:schemeClr val="bg1"/>
                </a:solidFill>
              </a:endParaRPr>
            </a:p>
          </p:txBody>
        </p:sp>
        <p:sp>
          <p:nvSpPr>
            <p:cNvPr id="34" name="TextBox 33"/>
            <p:cNvSpPr txBox="1"/>
            <p:nvPr/>
          </p:nvSpPr>
          <p:spPr>
            <a:xfrm rot="120000">
              <a:off x="562805" y="2994907"/>
              <a:ext cx="2019300" cy="1200329"/>
            </a:xfrm>
            <a:prstGeom prst="rect">
              <a:avLst/>
            </a:prstGeom>
            <a:noFill/>
          </p:spPr>
          <p:txBody>
            <a:bodyPr wrap="square" rtlCol="0">
              <a:spAutoFit/>
            </a:bodyPr>
            <a:lstStyle/>
            <a:p>
              <a:pPr marL="171450" indent="-171450">
                <a:buFont typeface="Arial" panose="020B0604020202020204" pitchFamily="34" charset="0"/>
                <a:buChar char="•"/>
              </a:pPr>
              <a:r>
                <a:rPr lang="en-US" sz="1200" b="0" dirty="0" smtClean="0">
                  <a:solidFill>
                    <a:schemeClr val="bg1"/>
                  </a:solidFill>
                  <a:latin typeface="Arial" panose="020B0604020202020204" pitchFamily="34" charset="0"/>
                  <a:cs typeface="Arial" panose="020B0604020202020204" pitchFamily="34" charset="0"/>
                </a:rPr>
                <a:t>'Sell Side'</a:t>
              </a:r>
            </a:p>
            <a:p>
              <a:pPr marL="171450"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Sellers of Securities</a:t>
              </a:r>
            </a:p>
            <a:p>
              <a:pPr marL="356616" lvl="1" indent="-1714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Investment Banks</a:t>
              </a:r>
            </a:p>
            <a:p>
              <a:pPr marL="356616" lvl="1" indent="-1714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Brokerage Firms</a:t>
              </a:r>
            </a:p>
            <a:p>
              <a:pPr marL="356616" lvl="1" indent="-1714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Broker </a:t>
              </a:r>
              <a:r>
                <a:rPr lang="en-US" sz="1200" dirty="0" smtClean="0">
                  <a:solidFill>
                    <a:schemeClr val="bg1"/>
                  </a:solidFill>
                  <a:latin typeface="Arial" panose="020B0604020202020204" pitchFamily="34" charset="0"/>
                  <a:cs typeface="Arial" panose="020B0604020202020204" pitchFamily="34" charset="0"/>
                </a:rPr>
                <a:t>Dealers</a:t>
              </a:r>
            </a:p>
            <a:p>
              <a:pPr marL="356616" lvl="1"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Prime Brokerage</a:t>
              </a:r>
              <a:endParaRPr lang="en-US" sz="1200"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rot="120000">
              <a:off x="3357208" y="3075405"/>
              <a:ext cx="2019300" cy="2308324"/>
            </a:xfrm>
            <a:prstGeom prst="rect">
              <a:avLst/>
            </a:prstGeom>
            <a:noFill/>
          </p:spPr>
          <p:txBody>
            <a:bodyPr wrap="square" rtlCol="0">
              <a:spAutoFit/>
            </a:bodyPr>
            <a:lstStyle/>
            <a:p>
              <a:pPr marL="171450" indent="-171450">
                <a:buFont typeface="Arial" panose="020B0604020202020204" pitchFamily="34" charset="0"/>
                <a:buChar char="•"/>
              </a:pPr>
              <a:r>
                <a:rPr lang="en-US" sz="1200" b="0" dirty="0" smtClean="0">
                  <a:solidFill>
                    <a:schemeClr val="bg1"/>
                  </a:solidFill>
                  <a:latin typeface="Arial" panose="020B0604020202020204" pitchFamily="34" charset="0"/>
                  <a:cs typeface="Arial" panose="020B0604020202020204" pitchFamily="34" charset="0"/>
                </a:rPr>
                <a:t>'Facilitate the trade'</a:t>
              </a:r>
            </a:p>
            <a:p>
              <a:pPr marL="356616" lvl="1"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Exchanges</a:t>
              </a:r>
            </a:p>
            <a:p>
              <a:pPr marL="356616" lvl="1"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Clearing Houses</a:t>
              </a:r>
            </a:p>
            <a:p>
              <a:pPr marL="356616" lvl="1"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Depositories</a:t>
              </a:r>
            </a:p>
            <a:p>
              <a:pPr marL="356616" lvl="1"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Transfer Agencies</a:t>
              </a:r>
            </a:p>
            <a:p>
              <a:pPr marL="356616" lvl="1" indent="-1714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Custody Services</a:t>
              </a:r>
              <a:endParaRPr lang="en-US" sz="1200" dirty="0">
                <a:solidFill>
                  <a:schemeClr val="bg1"/>
                </a:solidFill>
                <a:latin typeface="Arial" panose="020B0604020202020204" pitchFamily="34" charset="0"/>
                <a:cs typeface="Arial" panose="020B0604020202020204" pitchFamily="34" charset="0"/>
              </a:endParaRPr>
            </a:p>
            <a:p>
              <a:pPr marL="356616" lvl="1" indent="-1714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Data Providers</a:t>
              </a:r>
            </a:p>
            <a:p>
              <a:pPr marL="539496" lvl="2" indent="-1714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Ratings Agencies</a:t>
              </a:r>
            </a:p>
            <a:p>
              <a:pPr marL="539496" lvl="2" indent="-1714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Market and Reference Data </a:t>
              </a:r>
              <a:r>
                <a:rPr lang="en-US" sz="1200" dirty="0" smtClean="0">
                  <a:solidFill>
                    <a:schemeClr val="bg1"/>
                  </a:solidFill>
                  <a:latin typeface="Arial" panose="020B0604020202020204" pitchFamily="34" charset="0"/>
                  <a:cs typeface="Arial" panose="020B0604020202020204" pitchFamily="34" charset="0"/>
                </a:rPr>
                <a:t>providers</a:t>
              </a:r>
            </a:p>
            <a:p>
              <a:pPr marL="171450" indent="-171450">
                <a:buFont typeface="Arial" panose="020B0604020202020204" pitchFamily="34" charset="0"/>
                <a:buChar char="•"/>
              </a:pPr>
              <a:endParaRPr lang="en-US" sz="1200" b="0" dirty="0" smtClean="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rot="120000">
              <a:off x="868664" y="5193800"/>
              <a:ext cx="2019300" cy="276999"/>
            </a:xfrm>
            <a:prstGeom prst="rect">
              <a:avLst/>
            </a:prstGeom>
            <a:noFill/>
          </p:spPr>
          <p:txBody>
            <a:bodyPr wrap="square" rtlCol="0">
              <a:spAutoFit/>
            </a:bodyPr>
            <a:lstStyle/>
            <a:p>
              <a:r>
                <a:rPr lang="en-US" sz="1200" b="0" dirty="0" smtClean="0">
                  <a:solidFill>
                    <a:schemeClr val="accent5"/>
                  </a:solidFill>
                  <a:latin typeface="Arial" panose="020B0604020202020204" pitchFamily="34" charset="0"/>
                  <a:cs typeface="Arial" panose="020B0604020202020204" pitchFamily="34" charset="0"/>
                </a:rPr>
                <a:t>'Regulators'</a:t>
              </a:r>
              <a:endParaRPr lang="en-US" sz="1200" b="0" dirty="0" smtClean="0">
                <a:solidFill>
                  <a:schemeClr val="accent5"/>
                </a:solidFill>
              </a:endParaRPr>
            </a:p>
          </p:txBody>
        </p:sp>
        <p:sp>
          <p:nvSpPr>
            <p:cNvPr id="38" name="TextBox 37"/>
            <p:cNvSpPr txBox="1"/>
            <p:nvPr/>
          </p:nvSpPr>
          <p:spPr>
            <a:xfrm rot="120000">
              <a:off x="6201491" y="5266162"/>
              <a:ext cx="2019300" cy="461665"/>
            </a:xfrm>
            <a:prstGeom prst="rect">
              <a:avLst/>
            </a:prstGeom>
            <a:noFill/>
          </p:spPr>
          <p:txBody>
            <a:bodyPr wrap="square" rtlCol="0">
              <a:spAutoFit/>
            </a:bodyPr>
            <a:lstStyle/>
            <a:p>
              <a:r>
                <a:rPr lang="en-US" sz="1200" b="0" dirty="0" smtClean="0">
                  <a:solidFill>
                    <a:schemeClr val="accent5"/>
                  </a:solidFill>
                  <a:latin typeface="Arial" panose="020B0604020202020204" pitchFamily="34" charset="0"/>
                  <a:cs typeface="Arial" panose="020B0604020202020204" pitchFamily="34" charset="0"/>
                </a:rPr>
                <a:t>Government,  Quasi-Government agencies</a:t>
              </a:r>
              <a:endParaRPr lang="en-US" sz="1200" b="0" dirty="0" smtClean="0">
                <a:solidFill>
                  <a:schemeClr val="accent5"/>
                </a:solidFill>
              </a:endParaRPr>
            </a:p>
          </p:txBody>
        </p:sp>
      </p:grpSp>
      <p:sp>
        <p:nvSpPr>
          <p:cNvPr id="6" name="Striped Right Arrow 5"/>
          <p:cNvSpPr/>
          <p:nvPr/>
        </p:nvSpPr>
        <p:spPr>
          <a:xfrm rot="5400000">
            <a:off x="1323044" y="5687510"/>
            <a:ext cx="199639" cy="232546"/>
          </a:xfrm>
          <a:prstGeom prst="stripedRightArrow">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Striped Right Arrow 21"/>
          <p:cNvSpPr/>
          <p:nvPr/>
        </p:nvSpPr>
        <p:spPr>
          <a:xfrm rot="16200000" flipV="1">
            <a:off x="6940337" y="5787330"/>
            <a:ext cx="199639" cy="232546"/>
          </a:xfrm>
          <a:prstGeom prst="stripedRightArrow">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532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'Marketplace'</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27</a:t>
            </a:fld>
            <a:endParaRPr lang="en-US" dirty="0"/>
          </a:p>
        </p:txBody>
      </p:sp>
      <p:grpSp>
        <p:nvGrpSpPr>
          <p:cNvPr id="45" name="Group 44"/>
          <p:cNvGrpSpPr/>
          <p:nvPr/>
        </p:nvGrpSpPr>
        <p:grpSpPr>
          <a:xfrm>
            <a:off x="597697" y="1390021"/>
            <a:ext cx="7973704" cy="4648200"/>
            <a:chOff x="304800" y="990600"/>
            <a:chExt cx="8610600" cy="5257800"/>
          </a:xfrm>
        </p:grpSpPr>
        <p:sp>
          <p:nvSpPr>
            <p:cNvPr id="4" name="Rectangle 3"/>
            <p:cNvSpPr/>
            <p:nvPr/>
          </p:nvSpPr>
          <p:spPr>
            <a:xfrm>
              <a:off x="377190" y="1066800"/>
              <a:ext cx="1463040" cy="457200"/>
            </a:xfrm>
            <a:prstGeom prst="rect">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Clearing Houses / Depositories</a:t>
              </a:r>
              <a:endParaRPr lang="en-US" sz="1100" b="1" dirty="0"/>
            </a:p>
          </p:txBody>
        </p:sp>
        <p:sp>
          <p:nvSpPr>
            <p:cNvPr id="5" name="Rectangle 4"/>
            <p:cNvSpPr/>
            <p:nvPr/>
          </p:nvSpPr>
          <p:spPr>
            <a:xfrm>
              <a:off x="2125980" y="1066800"/>
              <a:ext cx="1463040" cy="457200"/>
            </a:xfrm>
            <a:prstGeom prst="rect">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Buy Side Firms</a:t>
              </a:r>
              <a:endParaRPr lang="en-US" sz="1100" b="1" dirty="0"/>
            </a:p>
          </p:txBody>
        </p:sp>
        <p:sp>
          <p:nvSpPr>
            <p:cNvPr id="6" name="Rectangle 5"/>
            <p:cNvSpPr/>
            <p:nvPr/>
          </p:nvSpPr>
          <p:spPr>
            <a:xfrm>
              <a:off x="3882390" y="1066800"/>
              <a:ext cx="1463040" cy="457200"/>
            </a:xfrm>
            <a:prstGeom prst="rect">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Broker Dealers / Prime Brokers</a:t>
              </a:r>
              <a:endParaRPr lang="en-US" sz="1100" b="1" dirty="0"/>
            </a:p>
          </p:txBody>
        </p:sp>
        <p:sp>
          <p:nvSpPr>
            <p:cNvPr id="7" name="Rectangle 6"/>
            <p:cNvSpPr/>
            <p:nvPr/>
          </p:nvSpPr>
          <p:spPr>
            <a:xfrm>
              <a:off x="5659817" y="1066800"/>
              <a:ext cx="1463040" cy="457200"/>
            </a:xfrm>
            <a:prstGeom prst="rect">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Asset Servicing Firms</a:t>
              </a:r>
              <a:endParaRPr lang="en-US" sz="1100" b="1" dirty="0"/>
            </a:p>
          </p:txBody>
        </p:sp>
        <p:sp>
          <p:nvSpPr>
            <p:cNvPr id="8" name="Rectangle 7"/>
            <p:cNvSpPr/>
            <p:nvPr/>
          </p:nvSpPr>
          <p:spPr>
            <a:xfrm>
              <a:off x="304800" y="990600"/>
              <a:ext cx="1600200" cy="52578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57400" y="990600"/>
              <a:ext cx="1600200" cy="52578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10000" y="990600"/>
              <a:ext cx="1600200" cy="52578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87427" y="990600"/>
              <a:ext cx="1600200" cy="52578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70" descr="newhomepage_logo"/>
            <p:cNvPicPr>
              <a:picLocks noChangeAspect="1" noChangeArrowheads="1"/>
            </p:cNvPicPr>
            <p:nvPr/>
          </p:nvPicPr>
          <p:blipFill>
            <a:blip r:embed="rId2"/>
            <a:srcRect/>
            <a:stretch>
              <a:fillRect/>
            </a:stretch>
          </p:blipFill>
          <p:spPr bwMode="auto">
            <a:xfrm>
              <a:off x="685800" y="1617338"/>
              <a:ext cx="762000" cy="287662"/>
            </a:xfrm>
            <a:prstGeom prst="rect">
              <a:avLst/>
            </a:prstGeom>
            <a:noFill/>
          </p:spPr>
        </p:pic>
        <p:pic>
          <p:nvPicPr>
            <p:cNvPr id="13" name="Picture 137"/>
            <p:cNvPicPr>
              <a:picLocks noChangeAspect="1" noChangeArrowheads="1"/>
            </p:cNvPicPr>
            <p:nvPr/>
          </p:nvPicPr>
          <p:blipFill>
            <a:blip r:embed="rId3"/>
            <a:srcRect/>
            <a:stretch>
              <a:fillRect/>
            </a:stretch>
          </p:blipFill>
          <p:spPr bwMode="auto">
            <a:xfrm>
              <a:off x="838200" y="1981200"/>
              <a:ext cx="446594" cy="381000"/>
            </a:xfrm>
            <a:prstGeom prst="rect">
              <a:avLst/>
            </a:prstGeom>
            <a:noFill/>
            <a:ln w="9525">
              <a:noFill/>
              <a:miter lim="800000"/>
              <a:headEnd/>
              <a:tailEnd/>
            </a:ln>
            <a:effectLst/>
          </p:spPr>
        </p:pic>
        <p:pic>
          <p:nvPicPr>
            <p:cNvPr id="14" name="Picture 2"/>
            <p:cNvPicPr>
              <a:picLocks noChangeAspect="1" noChangeArrowheads="1"/>
            </p:cNvPicPr>
            <p:nvPr/>
          </p:nvPicPr>
          <p:blipFill>
            <a:blip r:embed="rId4"/>
            <a:srcRect/>
            <a:stretch>
              <a:fillRect/>
            </a:stretch>
          </p:blipFill>
          <p:spPr bwMode="auto">
            <a:xfrm rot="5400000">
              <a:off x="944501" y="2332099"/>
              <a:ext cx="312756" cy="1439758"/>
            </a:xfrm>
            <a:prstGeom prst="rect">
              <a:avLst/>
            </a:prstGeom>
            <a:noFill/>
            <a:ln w="9525">
              <a:noFill/>
              <a:miter lim="800000"/>
              <a:headEnd/>
              <a:tailEnd/>
            </a:ln>
            <a:effectLst/>
          </p:spPr>
        </p:pic>
        <p:pic>
          <p:nvPicPr>
            <p:cNvPr id="15" name="Picture 72" descr="logo_cs"/>
            <p:cNvPicPr>
              <a:picLocks noChangeAspect="1" noChangeArrowheads="1"/>
            </p:cNvPicPr>
            <p:nvPr/>
          </p:nvPicPr>
          <p:blipFill>
            <a:blip r:embed="rId5"/>
            <a:srcRect/>
            <a:stretch>
              <a:fillRect/>
            </a:stretch>
          </p:blipFill>
          <p:spPr bwMode="auto">
            <a:xfrm>
              <a:off x="3924300" y="1576160"/>
              <a:ext cx="1476313" cy="252640"/>
            </a:xfrm>
            <a:prstGeom prst="rect">
              <a:avLst/>
            </a:prstGeom>
            <a:noFill/>
          </p:spPr>
        </p:pic>
        <p:pic>
          <p:nvPicPr>
            <p:cNvPr id="16" name="Picture 68" descr="jpmorganchase_logo"/>
            <p:cNvPicPr>
              <a:picLocks noChangeAspect="1" noChangeArrowheads="1"/>
            </p:cNvPicPr>
            <p:nvPr/>
          </p:nvPicPr>
          <p:blipFill>
            <a:blip r:embed="rId6"/>
            <a:srcRect l="3404" t="10909" r="34042" b="10909"/>
            <a:stretch>
              <a:fillRect/>
            </a:stretch>
          </p:blipFill>
          <p:spPr bwMode="auto">
            <a:xfrm>
              <a:off x="3848100" y="1981200"/>
              <a:ext cx="1524000" cy="279369"/>
            </a:xfrm>
            <a:prstGeom prst="rect">
              <a:avLst/>
            </a:prstGeom>
            <a:noFill/>
          </p:spPr>
        </p:pic>
        <p:pic>
          <p:nvPicPr>
            <p:cNvPr id="17" name="Picture 74" descr="tbnymlogo"/>
            <p:cNvPicPr>
              <a:picLocks noChangeAspect="1" noChangeArrowheads="1"/>
            </p:cNvPicPr>
            <p:nvPr/>
          </p:nvPicPr>
          <p:blipFill>
            <a:blip r:embed="rId7"/>
            <a:srcRect/>
            <a:stretch>
              <a:fillRect/>
            </a:stretch>
          </p:blipFill>
          <p:spPr bwMode="auto">
            <a:xfrm>
              <a:off x="2286000" y="1580111"/>
              <a:ext cx="1143000" cy="270741"/>
            </a:xfrm>
            <a:prstGeom prst="rect">
              <a:avLst/>
            </a:prstGeom>
            <a:noFill/>
          </p:spPr>
        </p:pic>
        <p:pic>
          <p:nvPicPr>
            <p:cNvPr id="18" name="Picture 69" descr="northern trust"/>
            <p:cNvPicPr>
              <a:picLocks noChangeAspect="1" noChangeArrowheads="1"/>
            </p:cNvPicPr>
            <p:nvPr/>
          </p:nvPicPr>
          <p:blipFill>
            <a:blip r:embed="rId8"/>
            <a:srcRect l="14189" t="5263"/>
            <a:stretch>
              <a:fillRect/>
            </a:stretch>
          </p:blipFill>
          <p:spPr bwMode="auto">
            <a:xfrm>
              <a:off x="2248663" y="1981200"/>
              <a:ext cx="1180337" cy="251242"/>
            </a:xfrm>
            <a:prstGeom prst="rect">
              <a:avLst/>
            </a:prstGeom>
            <a:noFill/>
            <a:ln w="9525">
              <a:noFill/>
              <a:miter lim="800000"/>
              <a:headEnd/>
              <a:tailEnd/>
            </a:ln>
          </p:spPr>
        </p:pic>
        <p:pic>
          <p:nvPicPr>
            <p:cNvPr id="19" name="Picture 75" descr="New Image"/>
            <p:cNvPicPr>
              <a:picLocks noChangeAspect="1" noChangeArrowheads="1"/>
            </p:cNvPicPr>
            <p:nvPr/>
          </p:nvPicPr>
          <p:blipFill>
            <a:blip r:embed="rId9"/>
            <a:srcRect/>
            <a:stretch>
              <a:fillRect/>
            </a:stretch>
          </p:blipFill>
          <p:spPr bwMode="gray">
            <a:xfrm>
              <a:off x="2590800" y="3363050"/>
              <a:ext cx="533400" cy="270510"/>
            </a:xfrm>
            <a:prstGeom prst="rect">
              <a:avLst/>
            </a:prstGeom>
            <a:noFill/>
          </p:spPr>
        </p:pic>
        <p:pic>
          <p:nvPicPr>
            <p:cNvPr id="20" name="Picture 76"/>
            <p:cNvPicPr>
              <a:picLocks noChangeAspect="1" noChangeArrowheads="1"/>
            </p:cNvPicPr>
            <p:nvPr/>
          </p:nvPicPr>
          <p:blipFill>
            <a:blip r:embed="rId10"/>
            <a:srcRect/>
            <a:stretch>
              <a:fillRect/>
            </a:stretch>
          </p:blipFill>
          <p:spPr bwMode="auto">
            <a:xfrm>
              <a:off x="2133600" y="2667000"/>
              <a:ext cx="1509846" cy="271416"/>
            </a:xfrm>
            <a:prstGeom prst="rect">
              <a:avLst/>
            </a:prstGeom>
            <a:noFill/>
          </p:spPr>
        </p:pic>
        <p:pic>
          <p:nvPicPr>
            <p:cNvPr id="21" name="Picture 3"/>
            <p:cNvPicPr>
              <a:picLocks noChangeAspect="1" noChangeArrowheads="1"/>
            </p:cNvPicPr>
            <p:nvPr/>
          </p:nvPicPr>
          <p:blipFill>
            <a:blip r:embed="rId11"/>
            <a:srcRect/>
            <a:stretch>
              <a:fillRect/>
            </a:stretch>
          </p:blipFill>
          <p:spPr bwMode="auto">
            <a:xfrm>
              <a:off x="6172200" y="2286000"/>
              <a:ext cx="495300" cy="290720"/>
            </a:xfrm>
            <a:prstGeom prst="rect">
              <a:avLst/>
            </a:prstGeom>
            <a:noFill/>
            <a:ln w="9525">
              <a:noFill/>
              <a:miter lim="800000"/>
              <a:headEnd/>
              <a:tailEnd/>
            </a:ln>
            <a:effectLst/>
          </p:spPr>
        </p:pic>
        <p:pic>
          <p:nvPicPr>
            <p:cNvPr id="22" name="Picture 4"/>
            <p:cNvPicPr>
              <a:picLocks noChangeAspect="1" noChangeArrowheads="1"/>
            </p:cNvPicPr>
            <p:nvPr/>
          </p:nvPicPr>
          <p:blipFill>
            <a:blip r:embed="rId12"/>
            <a:srcRect/>
            <a:stretch>
              <a:fillRect/>
            </a:stretch>
          </p:blipFill>
          <p:spPr bwMode="auto">
            <a:xfrm>
              <a:off x="457200" y="2514600"/>
              <a:ext cx="1219200" cy="191589"/>
            </a:xfrm>
            <a:prstGeom prst="rect">
              <a:avLst/>
            </a:prstGeom>
            <a:noFill/>
            <a:ln w="9525">
              <a:noFill/>
              <a:miter lim="800000"/>
              <a:headEnd/>
              <a:tailEnd/>
            </a:ln>
            <a:effectLst/>
          </p:spPr>
        </p:pic>
        <p:pic>
          <p:nvPicPr>
            <p:cNvPr id="23" name="Picture 142" descr="Barclays Capital Home">
              <a:hlinkClick r:id="rId13"/>
            </p:cNvPr>
            <p:cNvPicPr>
              <a:picLocks noChangeAspect="1" noChangeArrowheads="1"/>
            </p:cNvPicPr>
            <p:nvPr/>
          </p:nvPicPr>
          <p:blipFill>
            <a:blip r:embed="rId14"/>
            <a:srcRect/>
            <a:stretch>
              <a:fillRect/>
            </a:stretch>
          </p:blipFill>
          <p:spPr bwMode="auto">
            <a:xfrm>
              <a:off x="4267200" y="2362200"/>
              <a:ext cx="731520" cy="228600"/>
            </a:xfrm>
            <a:prstGeom prst="rect">
              <a:avLst/>
            </a:prstGeom>
            <a:noFill/>
          </p:spPr>
        </p:pic>
        <p:pic>
          <p:nvPicPr>
            <p:cNvPr id="24" name="Picture 5"/>
            <p:cNvPicPr>
              <a:picLocks noChangeAspect="1" noChangeArrowheads="1"/>
            </p:cNvPicPr>
            <p:nvPr/>
          </p:nvPicPr>
          <p:blipFill>
            <a:blip r:embed="rId15"/>
            <a:srcRect/>
            <a:stretch>
              <a:fillRect/>
            </a:stretch>
          </p:blipFill>
          <p:spPr bwMode="auto">
            <a:xfrm>
              <a:off x="2362200" y="2971800"/>
              <a:ext cx="914400" cy="248441"/>
            </a:xfrm>
            <a:prstGeom prst="rect">
              <a:avLst/>
            </a:prstGeom>
            <a:noFill/>
            <a:ln w="9525">
              <a:noFill/>
              <a:miter lim="800000"/>
              <a:headEnd/>
              <a:tailEnd/>
            </a:ln>
            <a:effectLst/>
          </p:spPr>
        </p:pic>
        <p:pic>
          <p:nvPicPr>
            <p:cNvPr id="25" name="Picture 8"/>
            <p:cNvPicPr>
              <a:picLocks noChangeAspect="1" noChangeArrowheads="1"/>
            </p:cNvPicPr>
            <p:nvPr/>
          </p:nvPicPr>
          <p:blipFill>
            <a:blip r:embed="rId16"/>
            <a:srcRect/>
            <a:stretch>
              <a:fillRect/>
            </a:stretch>
          </p:blipFill>
          <p:spPr bwMode="auto">
            <a:xfrm>
              <a:off x="2438400" y="2362200"/>
              <a:ext cx="838200" cy="252361"/>
            </a:xfrm>
            <a:prstGeom prst="rect">
              <a:avLst/>
            </a:prstGeom>
            <a:noFill/>
            <a:ln w="9525">
              <a:noFill/>
              <a:miter lim="800000"/>
              <a:headEnd/>
              <a:tailEnd/>
            </a:ln>
            <a:effectLst/>
          </p:spPr>
        </p:pic>
        <p:pic>
          <p:nvPicPr>
            <p:cNvPr id="26" name="Picture 9"/>
            <p:cNvPicPr>
              <a:picLocks noChangeAspect="1" noChangeArrowheads="1"/>
            </p:cNvPicPr>
            <p:nvPr/>
          </p:nvPicPr>
          <p:blipFill>
            <a:blip r:embed="rId17"/>
            <a:srcRect/>
            <a:stretch>
              <a:fillRect/>
            </a:stretch>
          </p:blipFill>
          <p:spPr bwMode="auto">
            <a:xfrm>
              <a:off x="2514600" y="3653438"/>
              <a:ext cx="685800" cy="208722"/>
            </a:xfrm>
            <a:prstGeom prst="rect">
              <a:avLst/>
            </a:prstGeom>
            <a:noFill/>
            <a:ln w="9525">
              <a:noFill/>
              <a:miter lim="800000"/>
              <a:headEnd/>
              <a:tailEnd/>
            </a:ln>
            <a:effectLst/>
          </p:spPr>
        </p:pic>
        <p:pic>
          <p:nvPicPr>
            <p:cNvPr id="27" name="Picture 11" descr="Royal Bank of Canada (RBC)"/>
            <p:cNvPicPr>
              <a:picLocks noChangeAspect="1" noChangeArrowheads="1"/>
            </p:cNvPicPr>
            <p:nvPr/>
          </p:nvPicPr>
          <p:blipFill>
            <a:blip r:embed="rId18"/>
            <a:srcRect/>
            <a:stretch>
              <a:fillRect/>
            </a:stretch>
          </p:blipFill>
          <p:spPr bwMode="auto">
            <a:xfrm>
              <a:off x="4461201" y="2743200"/>
              <a:ext cx="385119" cy="508907"/>
            </a:xfrm>
            <a:prstGeom prst="rect">
              <a:avLst/>
            </a:prstGeom>
            <a:noFill/>
          </p:spPr>
        </p:pic>
        <p:pic>
          <p:nvPicPr>
            <p:cNvPr id="28" name="Picture 13" descr="UBS Homepage"/>
            <p:cNvPicPr>
              <a:picLocks noChangeAspect="1" noChangeArrowheads="1"/>
            </p:cNvPicPr>
            <p:nvPr/>
          </p:nvPicPr>
          <p:blipFill>
            <a:blip r:embed="rId19"/>
            <a:srcRect/>
            <a:stretch>
              <a:fillRect/>
            </a:stretch>
          </p:blipFill>
          <p:spPr bwMode="auto">
            <a:xfrm>
              <a:off x="2514600" y="3938360"/>
              <a:ext cx="649703" cy="246888"/>
            </a:xfrm>
            <a:prstGeom prst="rect">
              <a:avLst/>
            </a:prstGeom>
            <a:noFill/>
          </p:spPr>
        </p:pic>
        <p:pic>
          <p:nvPicPr>
            <p:cNvPr id="29" name="Picture 13" descr="UBS Homepage"/>
            <p:cNvPicPr>
              <a:picLocks noChangeAspect="1" noChangeArrowheads="1"/>
            </p:cNvPicPr>
            <p:nvPr/>
          </p:nvPicPr>
          <p:blipFill>
            <a:blip r:embed="rId19"/>
            <a:srcRect/>
            <a:stretch>
              <a:fillRect/>
            </a:stretch>
          </p:blipFill>
          <p:spPr bwMode="auto">
            <a:xfrm>
              <a:off x="4272817" y="3381756"/>
              <a:ext cx="725903" cy="275844"/>
            </a:xfrm>
            <a:prstGeom prst="rect">
              <a:avLst/>
            </a:prstGeom>
            <a:noFill/>
          </p:spPr>
        </p:pic>
        <p:pic>
          <p:nvPicPr>
            <p:cNvPr id="30" name="Picture 16"/>
            <p:cNvPicPr>
              <a:picLocks noChangeAspect="1" noChangeArrowheads="1"/>
            </p:cNvPicPr>
            <p:nvPr/>
          </p:nvPicPr>
          <p:blipFill>
            <a:blip r:embed="rId20"/>
            <a:srcRect/>
            <a:stretch>
              <a:fillRect/>
            </a:stretch>
          </p:blipFill>
          <p:spPr bwMode="auto">
            <a:xfrm>
              <a:off x="2514600" y="4267200"/>
              <a:ext cx="685800" cy="266700"/>
            </a:xfrm>
            <a:prstGeom prst="rect">
              <a:avLst/>
            </a:prstGeom>
            <a:noFill/>
            <a:ln w="9525">
              <a:noFill/>
              <a:miter lim="800000"/>
              <a:headEnd/>
              <a:tailEnd/>
            </a:ln>
            <a:effectLst/>
          </p:spPr>
        </p:pic>
        <p:pic>
          <p:nvPicPr>
            <p:cNvPr id="31" name="Picture 74" descr="tbnymlogo"/>
            <p:cNvPicPr>
              <a:picLocks noChangeAspect="1" noChangeArrowheads="1"/>
            </p:cNvPicPr>
            <p:nvPr/>
          </p:nvPicPr>
          <p:blipFill>
            <a:blip r:embed="rId7"/>
            <a:srcRect/>
            <a:stretch>
              <a:fillRect/>
            </a:stretch>
          </p:blipFill>
          <p:spPr bwMode="auto">
            <a:xfrm>
              <a:off x="5867400" y="1558059"/>
              <a:ext cx="1143000" cy="270741"/>
            </a:xfrm>
            <a:prstGeom prst="rect">
              <a:avLst/>
            </a:prstGeom>
            <a:noFill/>
          </p:spPr>
        </p:pic>
        <p:pic>
          <p:nvPicPr>
            <p:cNvPr id="32" name="Picture 68" descr="jpmorganchase_logo"/>
            <p:cNvPicPr>
              <a:picLocks noChangeAspect="1" noChangeArrowheads="1"/>
            </p:cNvPicPr>
            <p:nvPr/>
          </p:nvPicPr>
          <p:blipFill>
            <a:blip r:embed="rId6"/>
            <a:srcRect l="3404" t="10909" r="34042" b="10909"/>
            <a:stretch>
              <a:fillRect/>
            </a:stretch>
          </p:blipFill>
          <p:spPr bwMode="auto">
            <a:xfrm>
              <a:off x="5638800" y="1981200"/>
              <a:ext cx="1524000" cy="279369"/>
            </a:xfrm>
            <a:prstGeom prst="rect">
              <a:avLst/>
            </a:prstGeom>
            <a:noFill/>
          </p:spPr>
        </p:pic>
        <p:pic>
          <p:nvPicPr>
            <p:cNvPr id="33" name="Picture 69" descr="northern trust"/>
            <p:cNvPicPr>
              <a:picLocks noChangeAspect="1" noChangeArrowheads="1"/>
            </p:cNvPicPr>
            <p:nvPr/>
          </p:nvPicPr>
          <p:blipFill>
            <a:blip r:embed="rId8"/>
            <a:srcRect l="14189" t="5263"/>
            <a:stretch>
              <a:fillRect/>
            </a:stretch>
          </p:blipFill>
          <p:spPr bwMode="auto">
            <a:xfrm>
              <a:off x="5867400" y="2706478"/>
              <a:ext cx="1180337" cy="251242"/>
            </a:xfrm>
            <a:prstGeom prst="rect">
              <a:avLst/>
            </a:prstGeom>
            <a:noFill/>
            <a:ln w="9525">
              <a:noFill/>
              <a:miter lim="800000"/>
              <a:headEnd/>
              <a:tailEnd/>
            </a:ln>
          </p:spPr>
        </p:pic>
        <p:pic>
          <p:nvPicPr>
            <p:cNvPr id="34" name="Picture 18" descr="http://img.sgx.com/sgx/image/theme/header/sgxmain_logo.JPG">
              <a:hlinkClick r:id="rId21"/>
            </p:cNvPr>
            <p:cNvPicPr>
              <a:picLocks noChangeAspect="1" noChangeArrowheads="1"/>
            </p:cNvPicPr>
            <p:nvPr/>
          </p:nvPicPr>
          <p:blipFill>
            <a:blip r:embed="rId22"/>
            <a:srcRect/>
            <a:stretch>
              <a:fillRect/>
            </a:stretch>
          </p:blipFill>
          <p:spPr bwMode="auto">
            <a:xfrm>
              <a:off x="843776" y="3352800"/>
              <a:ext cx="527824" cy="609600"/>
            </a:xfrm>
            <a:prstGeom prst="rect">
              <a:avLst/>
            </a:prstGeom>
            <a:noFill/>
          </p:spPr>
        </p:pic>
        <p:pic>
          <p:nvPicPr>
            <p:cNvPr id="35" name="Picture 72" descr="logo_cs"/>
            <p:cNvPicPr>
              <a:picLocks noChangeAspect="1" noChangeArrowheads="1"/>
            </p:cNvPicPr>
            <p:nvPr/>
          </p:nvPicPr>
          <p:blipFill>
            <a:blip r:embed="rId5"/>
            <a:srcRect/>
            <a:stretch>
              <a:fillRect/>
            </a:stretch>
          </p:blipFill>
          <p:spPr bwMode="auto">
            <a:xfrm>
              <a:off x="2133600" y="4624160"/>
              <a:ext cx="1476313" cy="252640"/>
            </a:xfrm>
            <a:prstGeom prst="rect">
              <a:avLst/>
            </a:prstGeom>
            <a:noFill/>
          </p:spPr>
        </p:pic>
        <p:pic>
          <p:nvPicPr>
            <p:cNvPr id="36" name="Picture 20" descr="TD Ameritrade">
              <a:hlinkClick r:id="rId21"/>
            </p:cNvPr>
            <p:cNvPicPr>
              <a:picLocks noChangeAspect="1" noChangeArrowheads="1"/>
            </p:cNvPicPr>
            <p:nvPr/>
          </p:nvPicPr>
          <p:blipFill>
            <a:blip r:embed="rId23"/>
            <a:srcRect/>
            <a:stretch>
              <a:fillRect/>
            </a:stretch>
          </p:blipFill>
          <p:spPr bwMode="auto">
            <a:xfrm>
              <a:off x="3924300" y="3733800"/>
              <a:ext cx="1485900" cy="439017"/>
            </a:xfrm>
            <a:prstGeom prst="rect">
              <a:avLst/>
            </a:prstGeom>
            <a:noFill/>
          </p:spPr>
        </p:pic>
        <p:sp>
          <p:nvSpPr>
            <p:cNvPr id="37" name="Rectangle 36"/>
            <p:cNvSpPr/>
            <p:nvPr/>
          </p:nvSpPr>
          <p:spPr>
            <a:xfrm>
              <a:off x="7387590" y="1066800"/>
              <a:ext cx="1463040" cy="457200"/>
            </a:xfrm>
            <a:prstGeom prst="rect">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Market Data</a:t>
              </a:r>
            </a:p>
            <a:p>
              <a:pPr algn="ctr"/>
              <a:r>
                <a:rPr lang="en-US" sz="1100" b="1" dirty="0" smtClean="0"/>
                <a:t>Providers</a:t>
              </a:r>
              <a:endParaRPr lang="en-US" sz="1100" b="1" dirty="0"/>
            </a:p>
          </p:txBody>
        </p:sp>
        <p:sp>
          <p:nvSpPr>
            <p:cNvPr id="38" name="Rectangle 37"/>
            <p:cNvSpPr/>
            <p:nvPr/>
          </p:nvSpPr>
          <p:spPr>
            <a:xfrm>
              <a:off x="7315200" y="990600"/>
              <a:ext cx="1600200" cy="52578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145"/>
            <p:cNvPicPr>
              <a:picLocks noChangeAspect="1" noChangeArrowheads="1"/>
            </p:cNvPicPr>
            <p:nvPr/>
          </p:nvPicPr>
          <p:blipFill>
            <a:blip r:embed="rId24"/>
            <a:srcRect/>
            <a:stretch>
              <a:fillRect/>
            </a:stretch>
          </p:blipFill>
          <p:spPr bwMode="auto">
            <a:xfrm>
              <a:off x="7657307" y="1600200"/>
              <a:ext cx="954087" cy="227012"/>
            </a:xfrm>
            <a:prstGeom prst="rect">
              <a:avLst/>
            </a:prstGeom>
            <a:noFill/>
          </p:spPr>
        </p:pic>
        <p:pic>
          <p:nvPicPr>
            <p:cNvPr id="40" name="Picture 21"/>
            <p:cNvPicPr>
              <a:picLocks noChangeAspect="1" noChangeArrowheads="1"/>
            </p:cNvPicPr>
            <p:nvPr/>
          </p:nvPicPr>
          <p:blipFill>
            <a:blip r:embed="rId25"/>
            <a:srcRect/>
            <a:stretch>
              <a:fillRect/>
            </a:stretch>
          </p:blipFill>
          <p:spPr bwMode="auto">
            <a:xfrm>
              <a:off x="7467600" y="1981200"/>
              <a:ext cx="1333500" cy="248093"/>
            </a:xfrm>
            <a:prstGeom prst="rect">
              <a:avLst/>
            </a:prstGeom>
            <a:noFill/>
            <a:ln w="9525">
              <a:noFill/>
              <a:miter lim="800000"/>
              <a:headEnd/>
              <a:tailEnd/>
            </a:ln>
            <a:effectLst/>
          </p:spPr>
        </p:pic>
        <p:pic>
          <p:nvPicPr>
            <p:cNvPr id="41" name="Picture 22"/>
            <p:cNvPicPr>
              <a:picLocks noChangeAspect="1" noChangeArrowheads="1"/>
            </p:cNvPicPr>
            <p:nvPr/>
          </p:nvPicPr>
          <p:blipFill>
            <a:blip r:embed="rId26"/>
            <a:srcRect/>
            <a:stretch>
              <a:fillRect/>
            </a:stretch>
          </p:blipFill>
          <p:spPr bwMode="auto">
            <a:xfrm>
              <a:off x="2362200" y="4953000"/>
              <a:ext cx="957263" cy="470135"/>
            </a:xfrm>
            <a:prstGeom prst="rect">
              <a:avLst/>
            </a:prstGeom>
            <a:noFill/>
            <a:ln w="9525">
              <a:noFill/>
              <a:miter lim="800000"/>
              <a:headEnd/>
              <a:tailEnd/>
            </a:ln>
            <a:effectLst/>
          </p:spPr>
        </p:pic>
        <p:pic>
          <p:nvPicPr>
            <p:cNvPr id="42" name="Picture 23"/>
            <p:cNvPicPr>
              <a:picLocks noChangeAspect="1" noChangeArrowheads="1"/>
            </p:cNvPicPr>
            <p:nvPr/>
          </p:nvPicPr>
          <p:blipFill>
            <a:blip r:embed="rId27"/>
            <a:srcRect/>
            <a:stretch>
              <a:fillRect/>
            </a:stretch>
          </p:blipFill>
          <p:spPr bwMode="auto">
            <a:xfrm>
              <a:off x="7724775" y="2362200"/>
              <a:ext cx="819150" cy="389757"/>
            </a:xfrm>
            <a:prstGeom prst="rect">
              <a:avLst/>
            </a:prstGeom>
            <a:noFill/>
            <a:ln w="9525">
              <a:noFill/>
              <a:miter lim="800000"/>
              <a:headEnd/>
              <a:tailEnd/>
            </a:ln>
            <a:effectLst/>
          </p:spPr>
        </p:pic>
        <p:pic>
          <p:nvPicPr>
            <p:cNvPr id="43" name="Picture 25" descr="Wells Fargo"/>
            <p:cNvPicPr>
              <a:picLocks noChangeAspect="1" noChangeArrowheads="1"/>
            </p:cNvPicPr>
            <p:nvPr/>
          </p:nvPicPr>
          <p:blipFill>
            <a:blip r:embed="rId28"/>
            <a:srcRect/>
            <a:stretch>
              <a:fillRect/>
            </a:stretch>
          </p:blipFill>
          <p:spPr bwMode="auto">
            <a:xfrm>
              <a:off x="6172200" y="3124200"/>
              <a:ext cx="438150" cy="438151"/>
            </a:xfrm>
            <a:prstGeom prst="rect">
              <a:avLst/>
            </a:prstGeom>
            <a:noFill/>
          </p:spPr>
        </p:pic>
        <p:pic>
          <p:nvPicPr>
            <p:cNvPr id="44" name="Picture 72" descr="logo_cs"/>
            <p:cNvPicPr>
              <a:picLocks noChangeAspect="1" noChangeArrowheads="1"/>
            </p:cNvPicPr>
            <p:nvPr/>
          </p:nvPicPr>
          <p:blipFill>
            <a:blip r:embed="rId5"/>
            <a:srcRect/>
            <a:stretch>
              <a:fillRect/>
            </a:stretch>
          </p:blipFill>
          <p:spPr bwMode="auto">
            <a:xfrm>
              <a:off x="5638800" y="3657600"/>
              <a:ext cx="1476313" cy="252640"/>
            </a:xfrm>
            <a:prstGeom prst="rect">
              <a:avLst/>
            </a:prstGeom>
            <a:noFill/>
          </p:spPr>
        </p:pic>
      </p:grpSp>
    </p:spTree>
    <p:extLst>
      <p:ext uri="{BB962C8B-B14F-4D97-AF65-F5344CB8AC3E}">
        <p14:creationId xmlns:p14="http://schemas.microsoft.com/office/powerpoint/2010/main" val="2364689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914400" eaLnBrk="0" fontAlgn="base" hangingPunct="0">
              <a:spcAft>
                <a:spcPct val="0"/>
              </a:spcAft>
              <a:defRPr/>
            </a:pPr>
            <a:r>
              <a:rPr lang="en-US" kern="0" dirty="0">
                <a:solidFill>
                  <a:schemeClr val="tx1"/>
                </a:solidFill>
                <a:latin typeface="Verdana" pitchFamily="34" charset="0"/>
                <a:ea typeface="Verdana" pitchFamily="34" charset="0"/>
                <a:cs typeface="Verdana" pitchFamily="34" charset="0"/>
              </a:rPr>
              <a:t>Investment Banking and </a:t>
            </a:r>
            <a:r>
              <a:rPr lang="en-US" kern="0" dirty="0" smtClean="0">
                <a:solidFill>
                  <a:schemeClr val="tx1"/>
                </a:solidFill>
                <a:latin typeface="Verdana" pitchFamily="34" charset="0"/>
                <a:ea typeface="Verdana" pitchFamily="34" charset="0"/>
                <a:cs typeface="Verdana" pitchFamily="34" charset="0"/>
              </a:rPr>
              <a:t>Brokerage</a:t>
            </a:r>
            <a:endParaRPr lang="en-US" kern="0" dirty="0">
              <a:solidFill>
                <a:schemeClr val="tx1"/>
              </a:solidFill>
              <a:latin typeface="Verdana" pitchFamily="34" charset="0"/>
              <a:ea typeface="Verdana" pitchFamily="34" charset="0"/>
              <a:cs typeface="Verdana" pitchFamily="34" charset="0"/>
            </a:endParaRPr>
          </a:p>
        </p:txBody>
      </p:sp>
      <p:sp>
        <p:nvSpPr>
          <p:cNvPr id="3" name="Slide Number Placeholder 2"/>
          <p:cNvSpPr>
            <a:spLocks noGrp="1"/>
          </p:cNvSpPr>
          <p:nvPr>
            <p:ph type="sldNum" sz="quarter" idx="11"/>
          </p:nvPr>
        </p:nvSpPr>
        <p:spPr/>
        <p:txBody>
          <a:bodyPr/>
          <a:lstStyle/>
          <a:p>
            <a:fld id="{7F4389A1-D915-498A-9B19-FD45F34EF8F2}" type="slidenum">
              <a:rPr lang="en-US" smtClean="0"/>
              <a:pPr/>
              <a:t>28</a:t>
            </a:fld>
            <a:endParaRPr lang="en-US" dirty="0"/>
          </a:p>
        </p:txBody>
      </p:sp>
      <p:sp>
        <p:nvSpPr>
          <p:cNvPr id="4" name="Rectangle 3"/>
          <p:cNvSpPr>
            <a:spLocks noGrp="1" noChangeArrowheads="1"/>
          </p:cNvSpPr>
          <p:nvPr/>
        </p:nvSpPr>
        <p:spPr bwMode="auto">
          <a:xfrm>
            <a:off x="279471" y="1244789"/>
            <a:ext cx="3302000" cy="4705635"/>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rgbClr val="3399FF"/>
              </a:buClr>
              <a:buFont typeface="Wingdings"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DF7A1C"/>
              </a:buClr>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fontAlgn="base">
              <a:spcBef>
                <a:spcPct val="20000"/>
              </a:spcBef>
              <a:spcAft>
                <a:spcPct val="0"/>
              </a:spcAft>
              <a:buChar char="»"/>
              <a:defRPr sz="1000">
                <a:solidFill>
                  <a:schemeClr val="tx1"/>
                </a:solidFill>
                <a:latin typeface="+mn-lt"/>
              </a:defRPr>
            </a:lvl6pPr>
            <a:lvl7pPr marL="2971800" indent="-228600" algn="l" rtl="0" fontAlgn="base">
              <a:spcBef>
                <a:spcPct val="20000"/>
              </a:spcBef>
              <a:spcAft>
                <a:spcPct val="0"/>
              </a:spcAft>
              <a:buChar char="»"/>
              <a:defRPr sz="1000">
                <a:solidFill>
                  <a:schemeClr val="tx1"/>
                </a:solidFill>
                <a:latin typeface="+mn-lt"/>
              </a:defRPr>
            </a:lvl7pPr>
            <a:lvl8pPr marL="3429000" indent="-228600" algn="l" rtl="0" fontAlgn="base">
              <a:spcBef>
                <a:spcPct val="20000"/>
              </a:spcBef>
              <a:spcAft>
                <a:spcPct val="0"/>
              </a:spcAft>
              <a:buChar char="»"/>
              <a:defRPr sz="1000">
                <a:solidFill>
                  <a:schemeClr val="tx1"/>
                </a:solidFill>
                <a:latin typeface="+mn-lt"/>
              </a:defRPr>
            </a:lvl8pPr>
            <a:lvl9pPr marL="3886200" indent="-228600" algn="l" rtl="0" fontAlgn="base">
              <a:spcBef>
                <a:spcPct val="20000"/>
              </a:spcBef>
              <a:spcAft>
                <a:spcPct val="0"/>
              </a:spcAft>
              <a:buChar char="»"/>
              <a:defRPr sz="1000">
                <a:solidFill>
                  <a:schemeClr val="tx1"/>
                </a:solidFill>
                <a:latin typeface="+mn-lt"/>
              </a:defRPr>
            </a:lvl9pPr>
          </a:lstStyle>
          <a:p>
            <a:pPr eaLnBrk="1" hangingPunct="1"/>
            <a:r>
              <a:rPr lang="en-US" sz="1400" dirty="0" smtClean="0"/>
              <a:t>Investment Banks assist clients in raising money in order to grow and expand their businesses. </a:t>
            </a:r>
          </a:p>
          <a:p>
            <a:pPr eaLnBrk="1" hangingPunct="1"/>
            <a:r>
              <a:rPr lang="en-US" sz="1400" dirty="0" smtClean="0"/>
              <a:t>The areas covered are:</a:t>
            </a:r>
          </a:p>
          <a:p>
            <a:pPr lvl="1" eaLnBrk="1" hangingPunct="1"/>
            <a:r>
              <a:rPr lang="en-US" sz="1050" dirty="0" smtClean="0"/>
              <a:t>Corporate Finance</a:t>
            </a:r>
          </a:p>
          <a:p>
            <a:pPr lvl="1" eaLnBrk="1" hangingPunct="1"/>
            <a:r>
              <a:rPr lang="en-US" sz="1050" dirty="0" smtClean="0"/>
              <a:t>Sales</a:t>
            </a:r>
          </a:p>
          <a:p>
            <a:pPr lvl="1" eaLnBrk="1" hangingPunct="1"/>
            <a:r>
              <a:rPr lang="en-US" sz="1050" dirty="0" smtClean="0"/>
              <a:t>Syndicate</a:t>
            </a:r>
          </a:p>
          <a:p>
            <a:pPr lvl="1" eaLnBrk="1" hangingPunct="1"/>
            <a:r>
              <a:rPr lang="en-US" sz="1050" dirty="0" smtClean="0"/>
              <a:t>Research</a:t>
            </a:r>
          </a:p>
          <a:p>
            <a:pPr lvl="1" eaLnBrk="1" hangingPunct="1"/>
            <a:r>
              <a:rPr lang="en-US" sz="1050" dirty="0" smtClean="0"/>
              <a:t>IPO</a:t>
            </a:r>
          </a:p>
          <a:p>
            <a:pPr lvl="1" eaLnBrk="1" hangingPunct="1"/>
            <a:r>
              <a:rPr lang="en-US" sz="1050" dirty="0" smtClean="0"/>
              <a:t>Underwriting</a:t>
            </a:r>
          </a:p>
          <a:p>
            <a:pPr lvl="1" eaLnBrk="1" hangingPunct="1"/>
            <a:r>
              <a:rPr lang="en-US" sz="1050" dirty="0" smtClean="0"/>
              <a:t>Secondary market trading </a:t>
            </a:r>
          </a:p>
          <a:p>
            <a:pPr lvl="1" eaLnBrk="1" hangingPunct="1"/>
            <a:endParaRPr lang="en-US" sz="1050" dirty="0" smtClean="0"/>
          </a:p>
          <a:p>
            <a:pPr eaLnBrk="1" hangingPunct="1"/>
            <a:r>
              <a:rPr lang="en-US" sz="1400" dirty="0" smtClean="0"/>
              <a:t>The basic brokerage function is to bring a buyer and seller together. The other functions are:</a:t>
            </a:r>
            <a:endParaRPr lang="en-GB" sz="1400" dirty="0" smtClean="0"/>
          </a:p>
          <a:p>
            <a:pPr lvl="1" eaLnBrk="1" hangingPunct="1"/>
            <a:r>
              <a:rPr lang="en-GB" sz="1050" dirty="0" smtClean="0"/>
              <a:t>Dealer function – buying (bid) and selling (ask) from an inventory of securities owned by the seller.</a:t>
            </a:r>
          </a:p>
          <a:p>
            <a:pPr lvl="1" eaLnBrk="1" hangingPunct="1"/>
            <a:r>
              <a:rPr lang="en-GB" sz="1050" dirty="0" smtClean="0"/>
              <a:t>Providing loans to customers, who invest the margin proportion and borrow the rest.</a:t>
            </a:r>
            <a:endParaRPr lang="en-US" sz="1050" dirty="0"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839" y="1219847"/>
            <a:ext cx="5268036" cy="4949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4926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&amp; Wealth Management</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29</a:t>
            </a:fld>
            <a:endParaRPr lang="en-US" dirty="0"/>
          </a:p>
        </p:txBody>
      </p:sp>
      <p:sp>
        <p:nvSpPr>
          <p:cNvPr id="4" name="Rectangle 3"/>
          <p:cNvSpPr>
            <a:spLocks noGrp="1" noChangeArrowheads="1"/>
          </p:cNvSpPr>
          <p:nvPr/>
        </p:nvSpPr>
        <p:spPr bwMode="auto">
          <a:xfrm>
            <a:off x="279470" y="1244790"/>
            <a:ext cx="5618826" cy="1457468"/>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rgbClr val="3399FF"/>
              </a:buClr>
              <a:buFont typeface="Wingdings"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DF7A1C"/>
              </a:buClr>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fontAlgn="base">
              <a:spcBef>
                <a:spcPct val="20000"/>
              </a:spcBef>
              <a:spcAft>
                <a:spcPct val="0"/>
              </a:spcAft>
              <a:buChar char="»"/>
              <a:defRPr sz="1000">
                <a:solidFill>
                  <a:schemeClr val="tx1"/>
                </a:solidFill>
                <a:latin typeface="+mn-lt"/>
              </a:defRPr>
            </a:lvl6pPr>
            <a:lvl7pPr marL="2971800" indent="-228600" algn="l" rtl="0" fontAlgn="base">
              <a:spcBef>
                <a:spcPct val="20000"/>
              </a:spcBef>
              <a:spcAft>
                <a:spcPct val="0"/>
              </a:spcAft>
              <a:buChar char="»"/>
              <a:defRPr sz="1000">
                <a:solidFill>
                  <a:schemeClr val="tx1"/>
                </a:solidFill>
                <a:latin typeface="+mn-lt"/>
              </a:defRPr>
            </a:lvl7pPr>
            <a:lvl8pPr marL="3429000" indent="-228600" algn="l" rtl="0" fontAlgn="base">
              <a:spcBef>
                <a:spcPct val="20000"/>
              </a:spcBef>
              <a:spcAft>
                <a:spcPct val="0"/>
              </a:spcAft>
              <a:buChar char="»"/>
              <a:defRPr sz="1000">
                <a:solidFill>
                  <a:schemeClr val="tx1"/>
                </a:solidFill>
                <a:latin typeface="+mn-lt"/>
              </a:defRPr>
            </a:lvl8pPr>
            <a:lvl9pPr marL="3886200" indent="-228600" algn="l" rtl="0" fontAlgn="base">
              <a:spcBef>
                <a:spcPct val="20000"/>
              </a:spcBef>
              <a:spcAft>
                <a:spcPct val="0"/>
              </a:spcAft>
              <a:buChar char="»"/>
              <a:defRPr sz="1000">
                <a:solidFill>
                  <a:schemeClr val="tx1"/>
                </a:solidFill>
                <a:latin typeface="+mn-lt"/>
              </a:defRPr>
            </a:lvl9pPr>
          </a:lstStyle>
          <a:p>
            <a:pPr eaLnBrk="1" hangingPunct="1"/>
            <a:r>
              <a:rPr lang="en-US" sz="1400" dirty="0" smtClean="0"/>
              <a:t>Traditional Investment Management</a:t>
            </a:r>
          </a:p>
          <a:p>
            <a:pPr lvl="1" eaLnBrk="1" hangingPunct="1"/>
            <a:r>
              <a:rPr lang="en-US" sz="1200" dirty="0" smtClean="0"/>
              <a:t>Mutual Funds</a:t>
            </a:r>
          </a:p>
          <a:p>
            <a:pPr lvl="1" eaLnBrk="1" hangingPunct="1"/>
            <a:r>
              <a:rPr lang="en-US" sz="1200" dirty="0" smtClean="0"/>
              <a:t>Retirement Plans</a:t>
            </a:r>
          </a:p>
          <a:p>
            <a:pPr lvl="1" eaLnBrk="1" hangingPunct="1"/>
            <a:r>
              <a:rPr lang="en-US" sz="1200" dirty="0" smtClean="0"/>
              <a:t>Managed Accounts</a:t>
            </a:r>
          </a:p>
          <a:p>
            <a:pPr lvl="1" eaLnBrk="1" hangingPunct="1"/>
            <a:r>
              <a:rPr lang="en-US" sz="1200" dirty="0" smtClean="0"/>
              <a:t>Institutional Asset Management</a:t>
            </a:r>
          </a:p>
          <a:p>
            <a:pPr lvl="1" eaLnBrk="1" hangingPunct="1"/>
            <a:r>
              <a:rPr lang="en-US" sz="1200" dirty="0" smtClean="0"/>
              <a:t>Fund of Funds, ETFs</a:t>
            </a:r>
          </a:p>
        </p:txBody>
      </p:sp>
      <p:sp>
        <p:nvSpPr>
          <p:cNvPr id="5" name="Rectangle 4"/>
          <p:cNvSpPr>
            <a:spLocks noGrp="1" noChangeArrowheads="1"/>
          </p:cNvSpPr>
          <p:nvPr/>
        </p:nvSpPr>
        <p:spPr bwMode="auto">
          <a:xfrm>
            <a:off x="6058734" y="2981752"/>
            <a:ext cx="2839608" cy="1406836"/>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rgbClr val="3399FF"/>
              </a:buClr>
              <a:buFont typeface="Wingdings"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DF7A1C"/>
              </a:buClr>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fontAlgn="base">
              <a:spcBef>
                <a:spcPct val="20000"/>
              </a:spcBef>
              <a:spcAft>
                <a:spcPct val="0"/>
              </a:spcAft>
              <a:buChar char="»"/>
              <a:defRPr sz="1000">
                <a:solidFill>
                  <a:schemeClr val="tx1"/>
                </a:solidFill>
                <a:latin typeface="+mn-lt"/>
              </a:defRPr>
            </a:lvl6pPr>
            <a:lvl7pPr marL="2971800" indent="-228600" algn="l" rtl="0" fontAlgn="base">
              <a:spcBef>
                <a:spcPct val="20000"/>
              </a:spcBef>
              <a:spcAft>
                <a:spcPct val="0"/>
              </a:spcAft>
              <a:buChar char="»"/>
              <a:defRPr sz="1000">
                <a:solidFill>
                  <a:schemeClr val="tx1"/>
                </a:solidFill>
                <a:latin typeface="+mn-lt"/>
              </a:defRPr>
            </a:lvl7pPr>
            <a:lvl8pPr marL="3429000" indent="-228600" algn="l" rtl="0" fontAlgn="base">
              <a:spcBef>
                <a:spcPct val="20000"/>
              </a:spcBef>
              <a:spcAft>
                <a:spcPct val="0"/>
              </a:spcAft>
              <a:buChar char="»"/>
              <a:defRPr sz="1000">
                <a:solidFill>
                  <a:schemeClr val="tx1"/>
                </a:solidFill>
                <a:latin typeface="+mn-lt"/>
              </a:defRPr>
            </a:lvl8pPr>
            <a:lvl9pPr marL="3886200" indent="-228600" algn="l" rtl="0" fontAlgn="base">
              <a:spcBef>
                <a:spcPct val="20000"/>
              </a:spcBef>
              <a:spcAft>
                <a:spcPct val="0"/>
              </a:spcAft>
              <a:buChar char="»"/>
              <a:defRPr sz="1000">
                <a:solidFill>
                  <a:schemeClr val="tx1"/>
                </a:solidFill>
                <a:latin typeface="+mn-lt"/>
              </a:defRPr>
            </a:lvl9pPr>
          </a:lstStyle>
          <a:p>
            <a:pPr eaLnBrk="1" hangingPunct="1"/>
            <a:r>
              <a:rPr lang="en-US" sz="1400" dirty="0" smtClean="0"/>
              <a:t>Alternate Investments</a:t>
            </a:r>
          </a:p>
          <a:p>
            <a:pPr lvl="1" eaLnBrk="1" hangingPunct="1"/>
            <a:r>
              <a:rPr lang="en-US" sz="1200" dirty="0" smtClean="0"/>
              <a:t>Hedge Funds</a:t>
            </a:r>
          </a:p>
          <a:p>
            <a:pPr lvl="1" eaLnBrk="1" hangingPunct="1"/>
            <a:r>
              <a:rPr lang="en-US" sz="1200" dirty="0" smtClean="0"/>
              <a:t>Private Equity</a:t>
            </a:r>
          </a:p>
          <a:p>
            <a:pPr lvl="1" eaLnBrk="1" hangingPunct="1"/>
            <a:r>
              <a:rPr lang="en-US" sz="1200" dirty="0" smtClean="0"/>
              <a:t>Real Estate – REITs</a:t>
            </a:r>
          </a:p>
          <a:p>
            <a:pPr lvl="1" eaLnBrk="1" hangingPunct="1"/>
            <a:r>
              <a:rPr lang="en-US" sz="1200" dirty="0" smtClean="0"/>
              <a:t>Special Investment Vehicles</a:t>
            </a:r>
          </a:p>
        </p:txBody>
      </p:sp>
      <p:sp>
        <p:nvSpPr>
          <p:cNvPr id="6" name="Rectangle 5"/>
          <p:cNvSpPr>
            <a:spLocks noGrp="1" noChangeArrowheads="1"/>
          </p:cNvSpPr>
          <p:nvPr/>
        </p:nvSpPr>
        <p:spPr bwMode="auto">
          <a:xfrm>
            <a:off x="279468" y="4729444"/>
            <a:ext cx="5618828" cy="1204985"/>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rgbClr val="3399FF"/>
              </a:buClr>
              <a:buFont typeface="Wingdings"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DF7A1C"/>
              </a:buClr>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fontAlgn="base">
              <a:spcBef>
                <a:spcPct val="20000"/>
              </a:spcBef>
              <a:spcAft>
                <a:spcPct val="0"/>
              </a:spcAft>
              <a:buChar char="»"/>
              <a:defRPr sz="1000">
                <a:solidFill>
                  <a:schemeClr val="tx1"/>
                </a:solidFill>
                <a:latin typeface="+mn-lt"/>
              </a:defRPr>
            </a:lvl6pPr>
            <a:lvl7pPr marL="2971800" indent="-228600" algn="l" rtl="0" fontAlgn="base">
              <a:spcBef>
                <a:spcPct val="20000"/>
              </a:spcBef>
              <a:spcAft>
                <a:spcPct val="0"/>
              </a:spcAft>
              <a:buChar char="»"/>
              <a:defRPr sz="1000">
                <a:solidFill>
                  <a:schemeClr val="tx1"/>
                </a:solidFill>
                <a:latin typeface="+mn-lt"/>
              </a:defRPr>
            </a:lvl7pPr>
            <a:lvl8pPr marL="3429000" indent="-228600" algn="l" rtl="0" fontAlgn="base">
              <a:spcBef>
                <a:spcPct val="20000"/>
              </a:spcBef>
              <a:spcAft>
                <a:spcPct val="0"/>
              </a:spcAft>
              <a:buChar char="»"/>
              <a:defRPr sz="1000">
                <a:solidFill>
                  <a:schemeClr val="tx1"/>
                </a:solidFill>
                <a:latin typeface="+mn-lt"/>
              </a:defRPr>
            </a:lvl8pPr>
            <a:lvl9pPr marL="3886200" indent="-228600" algn="l" rtl="0" fontAlgn="base">
              <a:spcBef>
                <a:spcPct val="20000"/>
              </a:spcBef>
              <a:spcAft>
                <a:spcPct val="0"/>
              </a:spcAft>
              <a:buChar char="»"/>
              <a:defRPr sz="1000">
                <a:solidFill>
                  <a:schemeClr val="tx1"/>
                </a:solidFill>
                <a:latin typeface="+mn-lt"/>
              </a:defRPr>
            </a:lvl9pPr>
          </a:lstStyle>
          <a:p>
            <a:pPr eaLnBrk="1" hangingPunct="1"/>
            <a:r>
              <a:rPr lang="en-US" sz="1400" dirty="0" smtClean="0"/>
              <a:t>Wealth Management</a:t>
            </a:r>
          </a:p>
          <a:p>
            <a:pPr lvl="1" eaLnBrk="1" hangingPunct="1"/>
            <a:r>
              <a:rPr lang="en-US" sz="1200" dirty="0" smtClean="0"/>
              <a:t>Private Banking</a:t>
            </a:r>
          </a:p>
          <a:p>
            <a:pPr lvl="1" eaLnBrk="1" hangingPunct="1"/>
            <a:r>
              <a:rPr lang="en-US" sz="1200" dirty="0" smtClean="0"/>
              <a:t>Financial Advisory</a:t>
            </a:r>
          </a:p>
          <a:p>
            <a:pPr lvl="1" eaLnBrk="1" hangingPunct="1"/>
            <a:r>
              <a:rPr lang="en-US" sz="1200" dirty="0" smtClean="0"/>
              <a:t>Family Office</a:t>
            </a:r>
          </a:p>
          <a:p>
            <a:pPr lvl="1" eaLnBrk="1" hangingPunct="1"/>
            <a:r>
              <a:rPr lang="en-US" sz="1200" dirty="0" smtClean="0"/>
              <a:t>Trusts/ Private Investment Companies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69" y="2971474"/>
            <a:ext cx="1891921" cy="14171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734" y="1372249"/>
            <a:ext cx="1806648" cy="12025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8734" y="4729444"/>
            <a:ext cx="1690688" cy="120498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4946" y="2981752"/>
            <a:ext cx="3553350" cy="1406836"/>
          </a:xfrm>
          <a:prstGeom prst="rect">
            <a:avLst/>
          </a:prstGeom>
        </p:spPr>
      </p:pic>
    </p:spTree>
    <p:extLst>
      <p:ext uri="{BB962C8B-B14F-4D97-AF65-F5344CB8AC3E}">
        <p14:creationId xmlns:p14="http://schemas.microsoft.com/office/powerpoint/2010/main" val="1099123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itchFamily="34" charset="0"/>
                <a:cs typeface="Arial" pitchFamily="34" charset="0"/>
              </a:rPr>
              <a:t>We see similar response to these changes…</a:t>
            </a:r>
            <a:br>
              <a:rPr lang="en-US" dirty="0">
                <a:latin typeface="Arial" pitchFamily="34" charset="0"/>
                <a:cs typeface="Arial" pitchFamily="34" charset="0"/>
              </a:rPr>
            </a:br>
            <a:endParaRPr lang="en-US" dirty="0"/>
          </a:p>
        </p:txBody>
      </p:sp>
      <p:sp>
        <p:nvSpPr>
          <p:cNvPr id="4" name="Slide Number Placeholder 3"/>
          <p:cNvSpPr>
            <a:spLocks noGrp="1"/>
          </p:cNvSpPr>
          <p:nvPr>
            <p:ph type="sldNum" sz="quarter" idx="11"/>
          </p:nvPr>
        </p:nvSpPr>
        <p:spPr/>
        <p:txBody>
          <a:bodyPr/>
          <a:lstStyle/>
          <a:p>
            <a:fld id="{7F4389A1-D915-498A-9B19-FD45F34EF8F2}" type="slidenum">
              <a:rPr lang="en-US" smtClean="0"/>
              <a:pPr/>
              <a:t>3</a:t>
            </a:fld>
            <a:endParaRPr lang="en-US" dirty="0"/>
          </a:p>
        </p:txBody>
      </p:sp>
      <p:sp>
        <p:nvSpPr>
          <p:cNvPr id="5" name="Rectangle 4"/>
          <p:cNvSpPr/>
          <p:nvPr/>
        </p:nvSpPr>
        <p:spPr>
          <a:xfrm>
            <a:off x="1" y="1919780"/>
            <a:ext cx="4637180" cy="522609"/>
          </a:xfrm>
          <a:prstGeom prst="rect">
            <a:avLst/>
          </a:prstGeom>
          <a:solidFill>
            <a:srgbClr val="50B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r>
              <a:rPr lang="en-US" sz="1400" dirty="0" smtClean="0">
                <a:solidFill>
                  <a:srgbClr val="93372D"/>
                </a:solidFill>
                <a:latin typeface="Arial" panose="020B0604020202020204" pitchFamily="34" charset="0"/>
                <a:cs typeface="Arial" panose="020B0604020202020204" pitchFamily="34" charset="0"/>
              </a:rPr>
              <a:t> </a:t>
            </a:r>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p:txBody>
      </p:sp>
      <p:sp>
        <p:nvSpPr>
          <p:cNvPr id="6" name="TextBox 5"/>
          <p:cNvSpPr txBox="1"/>
          <p:nvPr/>
        </p:nvSpPr>
        <p:spPr>
          <a:xfrm>
            <a:off x="327025" y="2453987"/>
            <a:ext cx="4038600" cy="830997"/>
          </a:xfrm>
          <a:prstGeom prst="rect">
            <a:avLst/>
          </a:prstGeom>
          <a:noFill/>
        </p:spPr>
        <p:txBody>
          <a:bodyPr wrap="square" rtlCol="0">
            <a:spAutoFit/>
          </a:bodyPr>
          <a:lstStyle/>
          <a:p>
            <a:pPr marL="171450" indent="-171450">
              <a:buFont typeface="Arial" panose="020B0604020202020204" pitchFamily="34" charset="0"/>
              <a:buChar char="•"/>
            </a:pPr>
            <a:r>
              <a:rPr lang="en-US" sz="1200" b="0" dirty="0">
                <a:solidFill>
                  <a:prstClr val="black"/>
                </a:solidFill>
                <a:latin typeface="Arial" panose="020B0604020202020204" pitchFamily="34" charset="0"/>
                <a:cs typeface="Arial" panose="020B0604020202020204" pitchFamily="34" charset="0"/>
              </a:rPr>
              <a:t>Effective channel strategy </a:t>
            </a:r>
            <a:endParaRPr lang="en-US" sz="1200" b="0" dirty="0" smtClean="0">
              <a:solidFill>
                <a:prstClr val="black"/>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0" dirty="0" smtClean="0">
                <a:solidFill>
                  <a:prstClr val="black"/>
                </a:solidFill>
                <a:latin typeface="Arial" panose="020B0604020202020204" pitchFamily="34" charset="0"/>
                <a:cs typeface="Arial" panose="020B0604020202020204" pitchFamily="34" charset="0"/>
              </a:rPr>
              <a:t>Increase focus on innovation of </a:t>
            </a:r>
            <a:r>
              <a:rPr lang="en-US" sz="1200" b="0" dirty="0">
                <a:solidFill>
                  <a:prstClr val="black"/>
                </a:solidFill>
                <a:latin typeface="Arial" panose="020B0604020202020204" pitchFamily="34" charset="0"/>
                <a:cs typeface="Arial" panose="020B0604020202020204" pitchFamily="34" charset="0"/>
              </a:rPr>
              <a:t>customer-centric products  and services</a:t>
            </a:r>
          </a:p>
          <a:p>
            <a:pPr marL="171450" indent="-171450">
              <a:buFont typeface="Arial" panose="020B0604020202020204" pitchFamily="34" charset="0"/>
              <a:buChar char="•"/>
            </a:pPr>
            <a:r>
              <a:rPr lang="en-US" sz="1200" b="0" dirty="0" smtClean="0">
                <a:solidFill>
                  <a:prstClr val="black"/>
                </a:solidFill>
              </a:rPr>
              <a:t>Hyper personalize targeting &amp; cross-sell</a:t>
            </a:r>
          </a:p>
        </p:txBody>
      </p:sp>
      <p:sp>
        <p:nvSpPr>
          <p:cNvPr id="7" name="Rectangle 6"/>
          <p:cNvSpPr/>
          <p:nvPr/>
        </p:nvSpPr>
        <p:spPr>
          <a:xfrm>
            <a:off x="4616824" y="1919780"/>
            <a:ext cx="4527176" cy="522610"/>
          </a:xfrm>
          <a:prstGeom prst="rect">
            <a:avLst/>
          </a:prstGeom>
          <a:solidFill>
            <a:srgbClr val="6DB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p:txBody>
      </p:sp>
      <p:sp>
        <p:nvSpPr>
          <p:cNvPr id="8" name="TextBox 7"/>
          <p:cNvSpPr txBox="1"/>
          <p:nvPr/>
        </p:nvSpPr>
        <p:spPr>
          <a:xfrm>
            <a:off x="314325" y="3925505"/>
            <a:ext cx="4038600" cy="1015663"/>
          </a:xfrm>
          <a:prstGeom prst="rect">
            <a:avLst/>
          </a:prstGeom>
          <a:noFill/>
        </p:spPr>
        <p:txBody>
          <a:bodyPr wrap="square" rtlCol="0">
            <a:spAutoFit/>
          </a:bodyPr>
          <a:lstStyle/>
          <a:p>
            <a:pPr marL="171450" indent="-171450">
              <a:buFont typeface="Arial" panose="020B0604020202020204" pitchFamily="34" charset="0"/>
              <a:buChar char="•"/>
            </a:pPr>
            <a:r>
              <a:rPr lang="en-US" sz="1200" b="0" dirty="0">
                <a:solidFill>
                  <a:prstClr val="black"/>
                </a:solidFill>
              </a:rPr>
              <a:t>Build synergetic programs with banks</a:t>
            </a:r>
          </a:p>
          <a:p>
            <a:pPr marL="171450" indent="-171450">
              <a:buFont typeface="Arial" panose="020B0604020202020204" pitchFamily="34" charset="0"/>
              <a:buChar char="•"/>
            </a:pPr>
            <a:r>
              <a:rPr lang="en-US" sz="1200" b="0" dirty="0" smtClean="0">
                <a:solidFill>
                  <a:prstClr val="black"/>
                </a:solidFill>
              </a:rPr>
              <a:t>Focus </a:t>
            </a:r>
            <a:r>
              <a:rPr lang="en-US" sz="1200" b="0" dirty="0">
                <a:solidFill>
                  <a:prstClr val="black"/>
                </a:solidFill>
              </a:rPr>
              <a:t>on </a:t>
            </a:r>
            <a:r>
              <a:rPr lang="en-US" sz="1200" b="0" dirty="0" smtClean="0">
                <a:solidFill>
                  <a:prstClr val="black"/>
                </a:solidFill>
              </a:rPr>
              <a:t>loyalty programs including merchant-funded loyalty programs</a:t>
            </a:r>
          </a:p>
          <a:p>
            <a:pPr marL="171450" indent="-171450">
              <a:buFont typeface="Arial" panose="020B0604020202020204" pitchFamily="34" charset="0"/>
              <a:buChar char="•"/>
            </a:pPr>
            <a:endParaRPr lang="en-US" sz="1200" b="0" dirty="0" smtClean="0">
              <a:solidFill>
                <a:prstClr val="black"/>
              </a:solidFill>
            </a:endParaRPr>
          </a:p>
          <a:p>
            <a:pPr marL="171450" indent="-171450">
              <a:buFont typeface="Arial" panose="020B0604020202020204" pitchFamily="34" charset="0"/>
              <a:buChar char="•"/>
            </a:pPr>
            <a:endParaRPr lang="en-US" sz="1200" b="0" dirty="0">
              <a:solidFill>
                <a:prstClr val="black"/>
              </a:solidFill>
            </a:endParaRPr>
          </a:p>
        </p:txBody>
      </p:sp>
      <p:pic>
        <p:nvPicPr>
          <p:cNvPr id="9" name="Picture 4" descr="http://www.amherstma.gov/images/pages/N119/Anytime_Final.PN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5265" y="1962381"/>
            <a:ext cx="576212" cy="429768"/>
          </a:xfrm>
          <a:prstGeom prst="rect">
            <a:avLst/>
          </a:prstGeom>
          <a:solidFill>
            <a:schemeClr val="tx1">
              <a:lumMod val="50000"/>
              <a:lumOff val="50000"/>
            </a:schemeClr>
          </a:solidFill>
          <a:ln>
            <a:noFill/>
          </a:ln>
          <a:effectLst/>
          <a:extLst/>
        </p:spPr>
      </p:pic>
      <p:sp>
        <p:nvSpPr>
          <p:cNvPr id="10" name="Rectangle 9"/>
          <p:cNvSpPr/>
          <p:nvPr/>
        </p:nvSpPr>
        <p:spPr>
          <a:xfrm>
            <a:off x="0" y="3381444"/>
            <a:ext cx="4646706" cy="537882"/>
          </a:xfrm>
          <a:prstGeom prst="rect">
            <a:avLst/>
          </a:prstGeom>
          <a:solidFill>
            <a:srgbClr val="6DB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p:txBody>
      </p:sp>
      <p:sp>
        <p:nvSpPr>
          <p:cNvPr id="11" name="TextBox 10"/>
          <p:cNvSpPr txBox="1"/>
          <p:nvPr/>
        </p:nvSpPr>
        <p:spPr>
          <a:xfrm>
            <a:off x="4896680" y="3924629"/>
            <a:ext cx="4038600" cy="646331"/>
          </a:xfrm>
          <a:prstGeom prst="rect">
            <a:avLst/>
          </a:prstGeom>
          <a:noFill/>
        </p:spPr>
        <p:txBody>
          <a:bodyPr wrap="square" rtlCol="0">
            <a:spAutoFit/>
          </a:bodyPr>
          <a:lstStyle/>
          <a:p>
            <a:pPr marL="171450" indent="-171450">
              <a:buFont typeface="Arial" panose="020B0604020202020204" pitchFamily="34" charset="0"/>
              <a:buChar char="•"/>
            </a:pPr>
            <a:r>
              <a:rPr lang="en-US" sz="1200" b="0" dirty="0" smtClean="0">
                <a:solidFill>
                  <a:prstClr val="black"/>
                </a:solidFill>
              </a:rPr>
              <a:t>Enhance risk management</a:t>
            </a:r>
          </a:p>
          <a:p>
            <a:pPr marL="171450" indent="-171450">
              <a:buFont typeface="Arial" panose="020B0604020202020204" pitchFamily="34" charset="0"/>
              <a:buChar char="•"/>
            </a:pPr>
            <a:r>
              <a:rPr lang="en-US" sz="1200" b="0" dirty="0" smtClean="0">
                <a:solidFill>
                  <a:prstClr val="black"/>
                </a:solidFill>
              </a:rPr>
              <a:t>Build comprehensive fraud management techniques</a:t>
            </a:r>
          </a:p>
          <a:p>
            <a:pPr marL="171450" indent="-171450">
              <a:buFont typeface="Arial" panose="020B0604020202020204" pitchFamily="34" charset="0"/>
              <a:buChar char="•"/>
            </a:pPr>
            <a:r>
              <a:rPr lang="en-US" sz="1200" b="0" dirty="0" smtClean="0">
                <a:solidFill>
                  <a:prstClr val="black"/>
                </a:solidFill>
              </a:rPr>
              <a:t>Adopt advanced &amp; predictive analytics</a:t>
            </a:r>
          </a:p>
        </p:txBody>
      </p:sp>
      <p:sp>
        <p:nvSpPr>
          <p:cNvPr id="12" name="Rectangle 11"/>
          <p:cNvSpPr/>
          <p:nvPr/>
        </p:nvSpPr>
        <p:spPr>
          <a:xfrm>
            <a:off x="4626350" y="3381444"/>
            <a:ext cx="4527176" cy="537882"/>
          </a:xfrm>
          <a:prstGeom prst="rect">
            <a:avLst/>
          </a:prstGeom>
          <a:solidFill>
            <a:srgbClr val="50B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p:txBody>
      </p:sp>
      <p:sp>
        <p:nvSpPr>
          <p:cNvPr id="13" name="TextBox 12"/>
          <p:cNvSpPr txBox="1"/>
          <p:nvPr/>
        </p:nvSpPr>
        <p:spPr>
          <a:xfrm>
            <a:off x="315087" y="5150078"/>
            <a:ext cx="4253854" cy="646331"/>
          </a:xfrm>
          <a:prstGeom prst="rect">
            <a:avLst/>
          </a:prstGeom>
          <a:noFill/>
        </p:spPr>
        <p:txBody>
          <a:bodyPr wrap="square" rtlCol="0">
            <a:spAutoFit/>
          </a:bodyPr>
          <a:lstStyle/>
          <a:p>
            <a:pPr marL="171450" indent="-171450">
              <a:buFont typeface="Arial" panose="020B0604020202020204" pitchFamily="34" charset="0"/>
              <a:buChar char="•"/>
            </a:pPr>
            <a:r>
              <a:rPr lang="en-US" sz="1200" b="0" dirty="0" smtClean="0">
                <a:solidFill>
                  <a:prstClr val="black"/>
                </a:solidFill>
              </a:rPr>
              <a:t>Create differentiated offerings through latest technology</a:t>
            </a:r>
          </a:p>
          <a:p>
            <a:pPr marL="171450" indent="-171450">
              <a:buFont typeface="Arial" panose="020B0604020202020204" pitchFamily="34" charset="0"/>
              <a:buChar char="•"/>
            </a:pPr>
            <a:r>
              <a:rPr lang="fr-FR" sz="1200" b="0" dirty="0" smtClean="0">
                <a:solidFill>
                  <a:prstClr val="black"/>
                </a:solidFill>
              </a:rPr>
              <a:t>Support alternative payment networks</a:t>
            </a:r>
          </a:p>
          <a:p>
            <a:pPr marL="171450" indent="-171450">
              <a:buFont typeface="Arial" panose="020B0604020202020204" pitchFamily="34" charset="0"/>
              <a:buChar char="•"/>
            </a:pPr>
            <a:r>
              <a:rPr lang="fr-FR" sz="1200" b="0" dirty="0" smtClean="0">
                <a:solidFill>
                  <a:prstClr val="black"/>
                </a:solidFill>
              </a:rPr>
              <a:t>Leverage mobile &amp; social</a:t>
            </a:r>
            <a:endParaRPr lang="en-US" sz="1200" dirty="0">
              <a:solidFill>
                <a:prstClr val="black"/>
              </a:solidFill>
            </a:endParaRPr>
          </a:p>
        </p:txBody>
      </p:sp>
      <p:sp>
        <p:nvSpPr>
          <p:cNvPr id="14" name="Rectangle 13"/>
          <p:cNvSpPr/>
          <p:nvPr/>
        </p:nvSpPr>
        <p:spPr>
          <a:xfrm>
            <a:off x="0" y="4631764"/>
            <a:ext cx="4646706" cy="508000"/>
          </a:xfrm>
          <a:prstGeom prst="rect">
            <a:avLst/>
          </a:prstGeom>
          <a:solidFill>
            <a:srgbClr val="50B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a:p>
            <a:endParaRPr lang="en-US" sz="1400" dirty="0">
              <a:solidFill>
                <a:srgbClr val="93372D"/>
              </a:solidFill>
              <a:latin typeface="Arial" panose="020B0604020202020204" pitchFamily="34" charset="0"/>
              <a:cs typeface="Arial" panose="020B0604020202020204" pitchFamily="34" charset="0"/>
            </a:endParaRPr>
          </a:p>
        </p:txBody>
      </p:sp>
      <p:sp>
        <p:nvSpPr>
          <p:cNvPr id="15" name="TextBox 14"/>
          <p:cNvSpPr txBox="1"/>
          <p:nvPr/>
        </p:nvSpPr>
        <p:spPr>
          <a:xfrm>
            <a:off x="4877905" y="2453987"/>
            <a:ext cx="4494837" cy="646331"/>
          </a:xfrm>
          <a:prstGeom prst="rect">
            <a:avLst/>
          </a:prstGeom>
          <a:noFill/>
        </p:spPr>
        <p:txBody>
          <a:bodyPr wrap="square" rtlCol="0">
            <a:spAutoFit/>
          </a:bodyPr>
          <a:lstStyle/>
          <a:p>
            <a:pPr marL="171450" indent="-171450">
              <a:buFont typeface="Arial" panose="020B0604020202020204" pitchFamily="34" charset="0"/>
              <a:buChar char="•"/>
            </a:pPr>
            <a:r>
              <a:rPr lang="en-US" sz="1200" b="0" dirty="0">
                <a:solidFill>
                  <a:prstClr val="black"/>
                </a:solidFill>
              </a:rPr>
              <a:t>Drive innovative products &amp; pricing models</a:t>
            </a:r>
          </a:p>
          <a:p>
            <a:pPr marL="171450" indent="-171450">
              <a:buFont typeface="Arial" panose="020B0604020202020204" pitchFamily="34" charset="0"/>
              <a:buChar char="•"/>
            </a:pPr>
            <a:r>
              <a:rPr lang="en-US" sz="1200" b="0" dirty="0" smtClean="0">
                <a:solidFill>
                  <a:prstClr val="black"/>
                </a:solidFill>
              </a:rPr>
              <a:t>Explore acquisitions &amp; partnerships</a:t>
            </a:r>
          </a:p>
          <a:p>
            <a:pPr marL="171450" indent="-171450">
              <a:buFont typeface="Arial" panose="020B0604020202020204" pitchFamily="34" charset="0"/>
              <a:buChar char="•"/>
            </a:pPr>
            <a:r>
              <a:rPr lang="en-US" sz="1200" b="0" dirty="0" smtClean="0">
                <a:solidFill>
                  <a:prstClr val="black"/>
                </a:solidFill>
              </a:rPr>
              <a:t>Emphasize on execution excellence &amp; effectiveness</a:t>
            </a:r>
          </a:p>
        </p:txBody>
      </p:sp>
      <p:sp>
        <p:nvSpPr>
          <p:cNvPr id="16" name="Rectangle 15"/>
          <p:cNvSpPr/>
          <p:nvPr/>
        </p:nvSpPr>
        <p:spPr>
          <a:xfrm>
            <a:off x="4626350" y="4631771"/>
            <a:ext cx="4527176" cy="508001"/>
          </a:xfrm>
          <a:prstGeom prst="rect">
            <a:avLst/>
          </a:prstGeom>
          <a:solidFill>
            <a:srgbClr val="6DB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a:p>
            <a:endParaRPr lang="en-US" sz="1400" dirty="0" smtClean="0">
              <a:solidFill>
                <a:srgbClr val="93372D"/>
              </a:solidFill>
              <a:latin typeface="Arial" panose="020B0604020202020204" pitchFamily="34" charset="0"/>
              <a:cs typeface="Arial" panose="020B0604020202020204" pitchFamily="34" charset="0"/>
            </a:endParaRPr>
          </a:p>
        </p:txBody>
      </p:sp>
      <p:sp>
        <p:nvSpPr>
          <p:cNvPr id="17" name="TextBox 16"/>
          <p:cNvSpPr txBox="1"/>
          <p:nvPr/>
        </p:nvSpPr>
        <p:spPr>
          <a:xfrm>
            <a:off x="4877905" y="5156007"/>
            <a:ext cx="4038600" cy="646331"/>
          </a:xfrm>
          <a:prstGeom prst="rect">
            <a:avLst/>
          </a:prstGeom>
          <a:noFill/>
        </p:spPr>
        <p:txBody>
          <a:bodyPr wrap="square" rtlCol="0">
            <a:spAutoFit/>
          </a:bodyPr>
          <a:lstStyle/>
          <a:p>
            <a:pPr marL="171450" indent="-171450">
              <a:buFont typeface="Arial" panose="020B0604020202020204" pitchFamily="34" charset="0"/>
              <a:buChar char="•"/>
            </a:pPr>
            <a:r>
              <a:rPr lang="en-US" sz="1200" b="0" dirty="0" smtClean="0">
                <a:solidFill>
                  <a:prstClr val="black"/>
                </a:solidFill>
              </a:rPr>
              <a:t>Ensure adherence &amp; conformity to regulations</a:t>
            </a:r>
          </a:p>
          <a:p>
            <a:pPr marL="171450" indent="-171450">
              <a:buFont typeface="Arial" panose="020B0604020202020204" pitchFamily="34" charset="0"/>
              <a:buChar char="•"/>
            </a:pPr>
            <a:r>
              <a:rPr lang="en-US" sz="1200" b="0" dirty="0" smtClean="0">
                <a:solidFill>
                  <a:prstClr val="black"/>
                </a:solidFill>
              </a:rPr>
              <a:t>Reduce compliance </a:t>
            </a:r>
            <a:r>
              <a:rPr lang="en-US" sz="1200" b="0" dirty="0">
                <a:solidFill>
                  <a:prstClr val="black"/>
                </a:solidFill>
              </a:rPr>
              <a:t>costs &amp; </a:t>
            </a:r>
            <a:r>
              <a:rPr lang="en-US" sz="1200" b="0" dirty="0" smtClean="0">
                <a:solidFill>
                  <a:prstClr val="black"/>
                </a:solidFill>
              </a:rPr>
              <a:t>time-to-market  </a:t>
            </a:r>
            <a:endParaRPr lang="en-US" sz="1200" b="0" dirty="0">
              <a:solidFill>
                <a:prstClr val="black"/>
              </a:solidFill>
            </a:endParaRPr>
          </a:p>
          <a:p>
            <a:pPr marL="171450" indent="-171450">
              <a:buFont typeface="Arial" panose="020B0604020202020204" pitchFamily="34" charset="0"/>
              <a:buChar char="•"/>
            </a:pPr>
            <a:r>
              <a:rPr lang="en-US" sz="1200" b="0" dirty="0" smtClean="0">
                <a:solidFill>
                  <a:prstClr val="black"/>
                </a:solidFill>
              </a:rPr>
              <a:t>Emphasize </a:t>
            </a:r>
            <a:r>
              <a:rPr lang="en-US" sz="1200" b="0" dirty="0">
                <a:solidFill>
                  <a:prstClr val="black"/>
                </a:solidFill>
              </a:rPr>
              <a:t>on </a:t>
            </a:r>
            <a:r>
              <a:rPr lang="en-US" sz="1200" b="0" dirty="0" smtClean="0">
                <a:solidFill>
                  <a:prstClr val="black"/>
                </a:solidFill>
              </a:rPr>
              <a:t>data quality </a:t>
            </a:r>
            <a:r>
              <a:rPr lang="en-US" sz="1200" b="0" dirty="0">
                <a:solidFill>
                  <a:prstClr val="black"/>
                </a:solidFill>
              </a:rPr>
              <a:t>&amp; </a:t>
            </a:r>
            <a:r>
              <a:rPr lang="en-US" sz="1200" b="0" dirty="0" smtClean="0">
                <a:solidFill>
                  <a:prstClr val="black"/>
                </a:solidFill>
              </a:rPr>
              <a:t>accurate MIS</a:t>
            </a:r>
            <a:endParaRPr lang="en-US" sz="1200" dirty="0">
              <a:solidFill>
                <a:prstClr val="black"/>
              </a:solidFill>
            </a:endParaRPr>
          </a:p>
        </p:txBody>
      </p:sp>
      <p:pic>
        <p:nvPicPr>
          <p:cNvPr id="18" name="Picture 17"/>
          <p:cNvPicPr>
            <a:picLocks/>
          </p:cNvPicPr>
          <p:nvPr/>
        </p:nvPicPr>
        <p:blipFill>
          <a:blip r:embed="rId3">
            <a:extLst>
              <a:ext uri="{28A0092B-C50C-407E-A947-70E740481C1C}">
                <a14:useLocalDpi xmlns:a14="http://schemas.microsoft.com/office/drawing/2010/main" val="0"/>
              </a:ext>
            </a:extLst>
          </a:blip>
          <a:stretch>
            <a:fillRect/>
          </a:stretch>
        </p:blipFill>
        <p:spPr>
          <a:xfrm>
            <a:off x="8430161" y="1964924"/>
            <a:ext cx="539496" cy="429368"/>
          </a:xfrm>
          <a:prstGeom prst="rect">
            <a:avLst/>
          </a:prstGeom>
          <a:solidFill>
            <a:schemeClr val="tx1">
              <a:lumMod val="50000"/>
              <a:lumOff val="50000"/>
            </a:schemeClr>
          </a:solidFill>
          <a:ln>
            <a:noFill/>
          </a:ln>
          <a:effectLst/>
        </p:spPr>
      </p:pic>
      <p:pic>
        <p:nvPicPr>
          <p:cNvPr id="19" name="Picture 2" descr="http://economictimes.indiatimes.com/photo/17565292.cms"/>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934" y="4680328"/>
            <a:ext cx="505547" cy="429768"/>
          </a:xfrm>
          <a:prstGeom prst="rect">
            <a:avLst/>
          </a:prstGeom>
          <a:solidFill>
            <a:schemeClr val="tx1">
              <a:lumMod val="50000"/>
              <a:lumOff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p:cNvPicPr>
          <p:nvPr/>
        </p:nvPicPr>
        <p:blipFill>
          <a:blip r:embed="rId5">
            <a:extLst>
              <a:ext uri="{BEBA8EAE-BF5A-486C-A8C5-ECC9F3942E4B}">
                <a14:imgProps xmlns:a14="http://schemas.microsoft.com/office/drawing/2010/main">
                  <a14:imgLayer r:embed="rId6">
                    <a14:imgEffect>
                      <a14:sharpenSoften amount="-41000"/>
                    </a14:imgEffect>
                  </a14:imgLayer>
                </a14:imgProps>
              </a:ext>
              <a:ext uri="{28A0092B-C50C-407E-A947-70E740481C1C}">
                <a14:useLocalDpi xmlns:a14="http://schemas.microsoft.com/office/drawing/2010/main" val="0"/>
              </a:ext>
            </a:extLst>
          </a:blip>
          <a:stretch>
            <a:fillRect/>
          </a:stretch>
        </p:blipFill>
        <p:spPr>
          <a:xfrm>
            <a:off x="3891981" y="3430736"/>
            <a:ext cx="539496" cy="429367"/>
          </a:xfrm>
          <a:prstGeom prst="rect">
            <a:avLst/>
          </a:prstGeom>
          <a:solidFill>
            <a:schemeClr val="tx1">
              <a:lumMod val="50000"/>
              <a:lumOff val="50000"/>
            </a:schemeClr>
          </a:solidFill>
          <a:ln>
            <a:noFill/>
          </a:ln>
          <a:effectLst>
            <a:softEdge rad="12700"/>
          </a:effectLst>
        </p:spPr>
      </p:pic>
      <p:pic>
        <p:nvPicPr>
          <p:cNvPr id="21" name="Picture 4" descr="http://www.thriveanalytics.com/Customer%20Experience%20Image.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4920" y="3437781"/>
            <a:ext cx="539496" cy="429367"/>
          </a:xfrm>
          <a:prstGeom prst="rect">
            <a:avLst/>
          </a:prstGeom>
          <a:solidFill>
            <a:schemeClr val="tx1">
              <a:lumMod val="50000"/>
              <a:lumOff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p:cNvPicPr>
          <p:nvPr/>
        </p:nvPicPr>
        <p:blipFill>
          <a:blip r:embed="rId8">
            <a:extLst>
              <a:ext uri="{28A0092B-C50C-407E-A947-70E740481C1C}">
                <a14:useLocalDpi xmlns:a14="http://schemas.microsoft.com/office/drawing/2010/main" val="0"/>
              </a:ext>
            </a:extLst>
          </a:blip>
          <a:stretch>
            <a:fillRect/>
          </a:stretch>
        </p:blipFill>
        <p:spPr>
          <a:xfrm>
            <a:off x="8430161" y="4669527"/>
            <a:ext cx="539496" cy="429367"/>
          </a:xfrm>
          <a:prstGeom prst="rect">
            <a:avLst/>
          </a:prstGeom>
          <a:solidFill>
            <a:schemeClr val="tx1">
              <a:lumMod val="50000"/>
              <a:lumOff val="50000"/>
            </a:schemeClr>
          </a:solidFill>
          <a:ln>
            <a:noFill/>
          </a:ln>
          <a:effectLst/>
        </p:spPr>
      </p:pic>
      <p:sp>
        <p:nvSpPr>
          <p:cNvPr id="23" name="TextBox 22"/>
          <p:cNvSpPr txBox="1"/>
          <p:nvPr/>
        </p:nvSpPr>
        <p:spPr>
          <a:xfrm>
            <a:off x="286796" y="1908944"/>
            <a:ext cx="3366198" cy="523220"/>
          </a:xfrm>
          <a:prstGeom prst="rect">
            <a:avLst/>
          </a:prstGeom>
          <a:noFill/>
        </p:spPr>
        <p:txBody>
          <a:bodyPr wrap="square" rtlCol="0">
            <a:spAutoFit/>
          </a:bodyPr>
          <a:lstStyle/>
          <a:p>
            <a:r>
              <a:rPr lang="en-US" sz="1400" b="0" dirty="0">
                <a:solidFill>
                  <a:prstClr val="white"/>
                </a:solidFill>
                <a:latin typeface="Arial" panose="020B0604020202020204" pitchFamily="34" charset="0"/>
                <a:cs typeface="Arial" panose="020B0604020202020204" pitchFamily="34" charset="0"/>
              </a:rPr>
              <a:t>Changing Customer Needs &amp; Preferences</a:t>
            </a:r>
            <a:endParaRPr lang="en-US" sz="1400" b="0" dirty="0">
              <a:solidFill>
                <a:prstClr val="white"/>
              </a:solidFill>
            </a:endParaRPr>
          </a:p>
        </p:txBody>
      </p:sp>
      <p:sp>
        <p:nvSpPr>
          <p:cNvPr id="24" name="TextBox 23"/>
          <p:cNvSpPr txBox="1"/>
          <p:nvPr/>
        </p:nvSpPr>
        <p:spPr>
          <a:xfrm>
            <a:off x="327026" y="3394148"/>
            <a:ext cx="3366198" cy="523220"/>
          </a:xfrm>
          <a:prstGeom prst="rect">
            <a:avLst/>
          </a:prstGeom>
          <a:noFill/>
        </p:spPr>
        <p:txBody>
          <a:bodyPr wrap="square" rtlCol="0">
            <a:spAutoFit/>
          </a:bodyPr>
          <a:lstStyle/>
          <a:p>
            <a:r>
              <a:rPr lang="en-US" sz="1400" b="0" dirty="0" smtClean="0">
                <a:solidFill>
                  <a:prstClr val="white"/>
                </a:solidFill>
                <a:latin typeface="Arial" panose="020B0604020202020204" pitchFamily="34" charset="0"/>
                <a:cs typeface="Arial" panose="020B0604020202020204" pitchFamily="34" charset="0"/>
              </a:rPr>
              <a:t>Increasing Expectations among Stakeholders </a:t>
            </a:r>
            <a:endParaRPr lang="en-US" sz="1400" b="0" dirty="0">
              <a:solidFill>
                <a:prstClr val="white"/>
              </a:solidFill>
              <a:latin typeface="Arial" panose="020B0604020202020204" pitchFamily="34" charset="0"/>
              <a:cs typeface="Arial" panose="020B0604020202020204" pitchFamily="34" charset="0"/>
            </a:endParaRPr>
          </a:p>
        </p:txBody>
      </p:sp>
      <p:sp>
        <p:nvSpPr>
          <p:cNvPr id="25" name="TextBox 24"/>
          <p:cNvSpPr txBox="1"/>
          <p:nvPr/>
        </p:nvSpPr>
        <p:spPr>
          <a:xfrm>
            <a:off x="4922843" y="3390129"/>
            <a:ext cx="3366198" cy="523220"/>
          </a:xfrm>
          <a:prstGeom prst="rect">
            <a:avLst/>
          </a:prstGeom>
          <a:noFill/>
        </p:spPr>
        <p:txBody>
          <a:bodyPr wrap="square" rtlCol="0">
            <a:spAutoFit/>
          </a:bodyPr>
          <a:lstStyle/>
          <a:p>
            <a:r>
              <a:rPr lang="en-US" sz="1400" b="0" dirty="0">
                <a:solidFill>
                  <a:prstClr val="white"/>
                </a:solidFill>
                <a:latin typeface="Arial" panose="020B0604020202020204" pitchFamily="34" charset="0"/>
                <a:cs typeface="Arial" panose="020B0604020202020204" pitchFamily="34" charset="0"/>
              </a:rPr>
              <a:t>Evolving Security &amp; </a:t>
            </a:r>
            <a:endParaRPr lang="en-US" sz="1400" b="0" dirty="0" smtClean="0">
              <a:solidFill>
                <a:prstClr val="white"/>
              </a:solidFill>
              <a:latin typeface="Arial" panose="020B0604020202020204" pitchFamily="34" charset="0"/>
              <a:cs typeface="Arial" panose="020B0604020202020204" pitchFamily="34" charset="0"/>
            </a:endParaRPr>
          </a:p>
          <a:p>
            <a:r>
              <a:rPr lang="en-US" sz="1400" b="0" dirty="0" smtClean="0">
                <a:solidFill>
                  <a:prstClr val="white"/>
                </a:solidFill>
                <a:latin typeface="Arial" panose="020B0604020202020204" pitchFamily="34" charset="0"/>
                <a:cs typeface="Arial" panose="020B0604020202020204" pitchFamily="34" charset="0"/>
              </a:rPr>
              <a:t>Risk Issues</a:t>
            </a:r>
            <a:endParaRPr lang="en-US" sz="1400" b="0" dirty="0">
              <a:solidFill>
                <a:prstClr val="white"/>
              </a:solidFill>
            </a:endParaRPr>
          </a:p>
        </p:txBody>
      </p:sp>
      <p:sp>
        <p:nvSpPr>
          <p:cNvPr id="26" name="TextBox 25"/>
          <p:cNvSpPr txBox="1"/>
          <p:nvPr/>
        </p:nvSpPr>
        <p:spPr>
          <a:xfrm>
            <a:off x="353187" y="4641342"/>
            <a:ext cx="3608684" cy="307777"/>
          </a:xfrm>
          <a:prstGeom prst="rect">
            <a:avLst/>
          </a:prstGeom>
          <a:noFill/>
        </p:spPr>
        <p:txBody>
          <a:bodyPr wrap="square" rtlCol="0">
            <a:spAutoFit/>
          </a:bodyPr>
          <a:lstStyle/>
          <a:p>
            <a:r>
              <a:rPr lang="en-US" sz="1400" b="0" dirty="0">
                <a:solidFill>
                  <a:prstClr val="white"/>
                </a:solidFill>
                <a:latin typeface="Arial" panose="020B0604020202020204" pitchFamily="34" charset="0"/>
                <a:cs typeface="Arial" panose="020B0604020202020204" pitchFamily="34" charset="0"/>
              </a:rPr>
              <a:t>Emerging Channels &amp; Payment Methods</a:t>
            </a:r>
            <a:endParaRPr lang="en-US" sz="1400" b="0" dirty="0">
              <a:solidFill>
                <a:prstClr val="white"/>
              </a:solidFill>
            </a:endParaRPr>
          </a:p>
        </p:txBody>
      </p:sp>
      <p:sp>
        <p:nvSpPr>
          <p:cNvPr id="27" name="TextBox 26"/>
          <p:cNvSpPr txBox="1"/>
          <p:nvPr/>
        </p:nvSpPr>
        <p:spPr>
          <a:xfrm>
            <a:off x="4890606" y="1911706"/>
            <a:ext cx="3366198" cy="738664"/>
          </a:xfrm>
          <a:prstGeom prst="rect">
            <a:avLst/>
          </a:prstGeom>
          <a:noFill/>
        </p:spPr>
        <p:txBody>
          <a:bodyPr wrap="square" rtlCol="0">
            <a:spAutoFit/>
          </a:bodyPr>
          <a:lstStyle/>
          <a:p>
            <a:r>
              <a:rPr lang="en-US" sz="1400" b="0" dirty="0" smtClean="0">
                <a:solidFill>
                  <a:prstClr val="white"/>
                </a:solidFill>
                <a:latin typeface="Arial" panose="020B0604020202020204" pitchFamily="34" charset="0"/>
                <a:cs typeface="Arial" panose="020B0604020202020204" pitchFamily="34" charset="0"/>
              </a:rPr>
              <a:t>Shifting Competitive </a:t>
            </a:r>
          </a:p>
          <a:p>
            <a:r>
              <a:rPr lang="en-US" sz="1400" b="0" dirty="0" smtClean="0">
                <a:solidFill>
                  <a:prstClr val="white"/>
                </a:solidFill>
                <a:latin typeface="Arial" panose="020B0604020202020204" pitchFamily="34" charset="0"/>
                <a:cs typeface="Arial" panose="020B0604020202020204" pitchFamily="34" charset="0"/>
              </a:rPr>
              <a:t>Landscape</a:t>
            </a:r>
            <a:endParaRPr lang="en-US" sz="1400" b="0" dirty="0">
              <a:solidFill>
                <a:prstClr val="white"/>
              </a:solidFill>
              <a:latin typeface="Arial" panose="020B0604020202020204" pitchFamily="34" charset="0"/>
              <a:cs typeface="Arial" panose="020B0604020202020204" pitchFamily="34" charset="0"/>
            </a:endParaRPr>
          </a:p>
          <a:p>
            <a:endParaRPr lang="en-US" sz="1400" b="0" dirty="0">
              <a:solidFill>
                <a:prstClr val="white"/>
              </a:solidFill>
            </a:endParaRPr>
          </a:p>
        </p:txBody>
      </p:sp>
      <p:sp>
        <p:nvSpPr>
          <p:cNvPr id="28" name="TextBox 27"/>
          <p:cNvSpPr txBox="1"/>
          <p:nvPr/>
        </p:nvSpPr>
        <p:spPr>
          <a:xfrm>
            <a:off x="4877906" y="4622925"/>
            <a:ext cx="3366198" cy="523220"/>
          </a:xfrm>
          <a:prstGeom prst="rect">
            <a:avLst/>
          </a:prstGeom>
          <a:noFill/>
        </p:spPr>
        <p:txBody>
          <a:bodyPr wrap="square" rtlCol="0">
            <a:spAutoFit/>
          </a:bodyPr>
          <a:lstStyle/>
          <a:p>
            <a:r>
              <a:rPr lang="en-US" sz="1400" b="0" dirty="0" smtClean="0">
                <a:solidFill>
                  <a:prstClr val="white"/>
                </a:solidFill>
                <a:latin typeface="Arial" panose="020B0604020202020204" pitchFamily="34" charset="0"/>
                <a:cs typeface="Arial" panose="020B0604020202020204" pitchFamily="34" charset="0"/>
              </a:rPr>
              <a:t>Evolving Regulatory </a:t>
            </a:r>
          </a:p>
          <a:p>
            <a:r>
              <a:rPr lang="en-US" sz="1400" b="0" dirty="0" smtClean="0">
                <a:solidFill>
                  <a:prstClr val="white"/>
                </a:solidFill>
                <a:latin typeface="Arial" panose="020B0604020202020204" pitchFamily="34" charset="0"/>
                <a:cs typeface="Arial" panose="020B0604020202020204" pitchFamily="34" charset="0"/>
              </a:rPr>
              <a:t>Environment</a:t>
            </a:r>
            <a:endParaRPr lang="en-US" sz="1400" b="0" dirty="0">
              <a:solidFill>
                <a:prstClr val="white"/>
              </a:solidFill>
            </a:endParaRPr>
          </a:p>
        </p:txBody>
      </p:sp>
      <p:sp>
        <p:nvSpPr>
          <p:cNvPr id="29" name="Rectangle 28"/>
          <p:cNvSpPr/>
          <p:nvPr/>
        </p:nvSpPr>
        <p:spPr>
          <a:xfrm>
            <a:off x="4" y="1148791"/>
            <a:ext cx="9143999" cy="317287"/>
          </a:xfrm>
          <a:prstGeom prst="rect">
            <a:avLst/>
          </a:prstGeom>
          <a:solidFill>
            <a:srgbClr val="AEB0B3"/>
          </a:solidFill>
          <a:ln>
            <a:noFill/>
          </a:ln>
        </p:spPr>
        <p:txBody>
          <a:bodyPr lIns="0" tIns="0" rIns="0" bIns="0"/>
          <a:lstStyle/>
          <a:p>
            <a:endParaRPr lang="en-US" dirty="0">
              <a:solidFill>
                <a:prstClr val="black"/>
              </a:solidFill>
            </a:endParaRPr>
          </a:p>
        </p:txBody>
      </p:sp>
      <p:sp>
        <p:nvSpPr>
          <p:cNvPr id="30" name="Isosceles Triangle 29"/>
          <p:cNvSpPr/>
          <p:nvPr/>
        </p:nvSpPr>
        <p:spPr>
          <a:xfrm rot="10800000">
            <a:off x="0" y="1412777"/>
            <a:ext cx="9144000" cy="297342"/>
          </a:xfrm>
          <a:prstGeom prst="triangle">
            <a:avLst/>
          </a:prstGeom>
          <a:solidFill>
            <a:srgbClr val="AEB0B3"/>
          </a:solidFill>
          <a:ln>
            <a:noFill/>
          </a:ln>
        </p:spPr>
        <p:txBody>
          <a:bodyPr lIns="0" tIns="0" rIns="0" bIns="0"/>
          <a:lstStyle/>
          <a:p>
            <a:endParaRPr lang="en-US" dirty="0">
              <a:solidFill>
                <a:prstClr val="black"/>
              </a:solidFill>
            </a:endParaRPr>
          </a:p>
        </p:txBody>
      </p:sp>
      <p:sp>
        <p:nvSpPr>
          <p:cNvPr id="31" name="TextBox 30"/>
          <p:cNvSpPr txBox="1"/>
          <p:nvPr/>
        </p:nvSpPr>
        <p:spPr>
          <a:xfrm>
            <a:off x="2291801" y="1218238"/>
            <a:ext cx="5113436" cy="338554"/>
          </a:xfrm>
          <a:prstGeom prst="rect">
            <a:avLst/>
          </a:prstGeom>
          <a:noFill/>
        </p:spPr>
        <p:txBody>
          <a:bodyPr wrap="square" rtlCol="0">
            <a:spAutoFit/>
          </a:bodyPr>
          <a:lstStyle/>
          <a:p>
            <a:pPr algn="ctr"/>
            <a:r>
              <a:rPr lang="en-US" sz="1600" dirty="0" smtClean="0">
                <a:solidFill>
                  <a:prstClr val="white"/>
                </a:solidFill>
              </a:rPr>
              <a:t>Key Focus Areas / Business Responses</a:t>
            </a:r>
            <a:endParaRPr lang="en-US" sz="1600" dirty="0">
              <a:solidFill>
                <a:prstClr val="white"/>
              </a:solidFill>
            </a:endParaRPr>
          </a:p>
        </p:txBody>
      </p:sp>
    </p:spTree>
    <p:extLst>
      <p:ext uri="{BB962C8B-B14F-4D97-AF65-F5344CB8AC3E}">
        <p14:creationId xmlns:p14="http://schemas.microsoft.com/office/powerpoint/2010/main" val="1007610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Asset and Wealth Management</a:t>
            </a:r>
            <a:br>
              <a:rPr lang="en-US" dirty="0"/>
            </a:br>
            <a:r>
              <a:rPr lang="en-US" sz="2000" dirty="0"/>
              <a:t>Industry Challenges – A “New Normal”</a:t>
            </a:r>
            <a:br>
              <a:rPr lang="en-US" sz="2000" dirty="0"/>
            </a:br>
            <a:endParaRPr lang="en-US" sz="2000"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30</a:t>
            </a:fld>
            <a:endParaRPr lang="en-US" dirty="0"/>
          </a:p>
        </p:txBody>
      </p:sp>
      <p:grpSp>
        <p:nvGrpSpPr>
          <p:cNvPr id="40" name="Group 39"/>
          <p:cNvGrpSpPr/>
          <p:nvPr/>
        </p:nvGrpSpPr>
        <p:grpSpPr>
          <a:xfrm>
            <a:off x="973785" y="1509052"/>
            <a:ext cx="7616825" cy="4495800"/>
            <a:chOff x="266859" y="798897"/>
            <a:chExt cx="8355106" cy="5410200"/>
          </a:xfrm>
        </p:grpSpPr>
        <p:sp>
          <p:nvSpPr>
            <p:cNvPr id="4" name="Oval 3"/>
            <p:cNvSpPr/>
            <p:nvPr/>
          </p:nvSpPr>
          <p:spPr bwMode="auto">
            <a:xfrm>
              <a:off x="3924459" y="875097"/>
              <a:ext cx="914400" cy="838200"/>
            </a:xfrm>
            <a:prstGeom prst="ellipse">
              <a:avLst/>
            </a:prstGeom>
            <a:solidFill>
              <a:schemeClr val="accent3">
                <a:lumMod val="40000"/>
                <a:lumOff val="60000"/>
              </a:schemeClr>
            </a:solidFill>
            <a:ln>
              <a:noFill/>
              <a:headEnd type="none" w="med" len="med"/>
              <a:tailEnd type="stealth"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r>
                <a:rPr lang="en-US" sz="1000" baseline="0" dirty="0">
                  <a:solidFill>
                    <a:prstClr val="black"/>
                  </a:solidFill>
                  <a:latin typeface="Verdana" pitchFamily="34" charset="0"/>
                  <a:ea typeface="Verdana" pitchFamily="34" charset="0"/>
                  <a:cs typeface="Verdana" pitchFamily="34" charset="0"/>
                </a:rPr>
                <a:t>Steep fall in AUM</a:t>
              </a:r>
            </a:p>
          </p:txBody>
        </p:sp>
        <p:sp>
          <p:nvSpPr>
            <p:cNvPr id="5" name="Oval 4"/>
            <p:cNvSpPr/>
            <p:nvPr/>
          </p:nvSpPr>
          <p:spPr bwMode="auto">
            <a:xfrm>
              <a:off x="6743859" y="875097"/>
              <a:ext cx="1371600" cy="1219200"/>
            </a:xfrm>
            <a:prstGeom prst="ellipse">
              <a:avLst/>
            </a:prstGeom>
            <a:solidFill>
              <a:schemeClr val="accent3">
                <a:lumMod val="40000"/>
                <a:lumOff val="60000"/>
              </a:schemeClr>
            </a:solidFill>
            <a:ln>
              <a:noFill/>
              <a:headEnd type="none" w="med" len="med"/>
              <a:tailEnd type="stealth"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r>
                <a:rPr lang="en-US" sz="1000" baseline="0" dirty="0">
                  <a:solidFill>
                    <a:prstClr val="black"/>
                  </a:solidFill>
                  <a:latin typeface="Verdana" pitchFamily="34" charset="0"/>
                  <a:ea typeface="Verdana" pitchFamily="34" charset="0"/>
                  <a:cs typeface="Verdana" pitchFamily="34" charset="0"/>
                </a:rPr>
                <a:t>Complex new product structures</a:t>
              </a:r>
            </a:p>
          </p:txBody>
        </p:sp>
        <p:sp>
          <p:nvSpPr>
            <p:cNvPr id="6" name="Oval 5"/>
            <p:cNvSpPr/>
            <p:nvPr/>
          </p:nvSpPr>
          <p:spPr bwMode="auto">
            <a:xfrm>
              <a:off x="266859" y="1941897"/>
              <a:ext cx="1219200" cy="1066800"/>
            </a:xfrm>
            <a:prstGeom prst="ellipse">
              <a:avLst/>
            </a:prstGeom>
            <a:solidFill>
              <a:schemeClr val="accent3">
                <a:lumMod val="40000"/>
                <a:lumOff val="60000"/>
              </a:schemeClr>
            </a:solidFill>
            <a:ln>
              <a:noFill/>
              <a:headEnd type="none" w="med" len="med"/>
              <a:tailEnd type="stealth"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r>
                <a:rPr lang="en-US" sz="1000" baseline="0" dirty="0">
                  <a:solidFill>
                    <a:prstClr val="black"/>
                  </a:solidFill>
                  <a:latin typeface="Verdana" pitchFamily="34" charset="0"/>
                  <a:ea typeface="Verdana" pitchFamily="34" charset="0"/>
                  <a:cs typeface="Verdana" pitchFamily="34" charset="0"/>
                </a:rPr>
                <a:t>New regulations</a:t>
              </a:r>
            </a:p>
          </p:txBody>
        </p:sp>
        <p:sp>
          <p:nvSpPr>
            <p:cNvPr id="7" name="Oval 6"/>
            <p:cNvSpPr/>
            <p:nvPr/>
          </p:nvSpPr>
          <p:spPr bwMode="auto">
            <a:xfrm>
              <a:off x="4534059" y="5066097"/>
              <a:ext cx="1219200" cy="1143000"/>
            </a:xfrm>
            <a:prstGeom prst="ellipse">
              <a:avLst/>
            </a:prstGeom>
            <a:solidFill>
              <a:schemeClr val="accent3">
                <a:lumMod val="40000"/>
                <a:lumOff val="60000"/>
              </a:schemeClr>
            </a:solidFill>
            <a:ln>
              <a:noFill/>
              <a:headEnd type="none" w="med" len="med"/>
              <a:tailEnd type="stealth"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r>
                <a:rPr lang="en-US" sz="1000" baseline="0" dirty="0">
                  <a:solidFill>
                    <a:prstClr val="black"/>
                  </a:solidFill>
                  <a:latin typeface="Verdana" pitchFamily="34" charset="0"/>
                  <a:ea typeface="Verdana" pitchFamily="34" charset="0"/>
                  <a:cs typeface="Verdana" pitchFamily="34" charset="0"/>
                </a:rPr>
                <a:t>Cost / margin pressures</a:t>
              </a:r>
            </a:p>
          </p:txBody>
        </p:sp>
        <p:sp>
          <p:nvSpPr>
            <p:cNvPr id="8" name="Oval 7"/>
            <p:cNvSpPr/>
            <p:nvPr/>
          </p:nvSpPr>
          <p:spPr bwMode="auto">
            <a:xfrm>
              <a:off x="6515259" y="4608897"/>
              <a:ext cx="1219200" cy="1066800"/>
            </a:xfrm>
            <a:prstGeom prst="ellipse">
              <a:avLst/>
            </a:prstGeom>
            <a:solidFill>
              <a:schemeClr val="accent3">
                <a:lumMod val="40000"/>
                <a:lumOff val="60000"/>
              </a:schemeClr>
            </a:solidFill>
            <a:ln>
              <a:noFill/>
              <a:headEnd type="none" w="med" len="med"/>
              <a:tailEnd type="stealth"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r>
                <a:rPr lang="en-US" sz="1000" baseline="0" dirty="0">
                  <a:solidFill>
                    <a:prstClr val="black"/>
                  </a:solidFill>
                  <a:latin typeface="Verdana" pitchFamily="34" charset="0"/>
                  <a:ea typeface="Verdana" pitchFamily="34" charset="0"/>
                  <a:cs typeface="Verdana" pitchFamily="34" charset="0"/>
                </a:rPr>
                <a:t>Enhanced risk perception</a:t>
              </a:r>
            </a:p>
          </p:txBody>
        </p:sp>
        <p:sp>
          <p:nvSpPr>
            <p:cNvPr id="9" name="Oval 8"/>
            <p:cNvSpPr/>
            <p:nvPr/>
          </p:nvSpPr>
          <p:spPr bwMode="auto">
            <a:xfrm>
              <a:off x="495459" y="4299476"/>
              <a:ext cx="1371600" cy="1295400"/>
            </a:xfrm>
            <a:prstGeom prst="ellipse">
              <a:avLst/>
            </a:prstGeom>
            <a:solidFill>
              <a:schemeClr val="accent3">
                <a:lumMod val="40000"/>
                <a:lumOff val="60000"/>
              </a:schemeClr>
            </a:solidFill>
            <a:ln>
              <a:noFill/>
              <a:headEnd type="none" w="med" len="med"/>
              <a:tailEnd type="stealth"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r>
                <a:rPr lang="en-US" sz="1000" baseline="0" dirty="0">
                  <a:solidFill>
                    <a:prstClr val="black"/>
                  </a:solidFill>
                  <a:latin typeface="Verdana" pitchFamily="34" charset="0"/>
                  <a:ea typeface="Verdana" pitchFamily="34" charset="0"/>
                  <a:cs typeface="Verdana" pitchFamily="34" charset="0"/>
                </a:rPr>
                <a:t>Increased due diligence by clients</a:t>
              </a:r>
            </a:p>
          </p:txBody>
        </p:sp>
        <p:sp>
          <p:nvSpPr>
            <p:cNvPr id="10" name="Oval 9"/>
            <p:cNvSpPr/>
            <p:nvPr/>
          </p:nvSpPr>
          <p:spPr bwMode="auto">
            <a:xfrm>
              <a:off x="1181259" y="798897"/>
              <a:ext cx="1371600" cy="1219200"/>
            </a:xfrm>
            <a:prstGeom prst="ellipse">
              <a:avLst/>
            </a:prstGeom>
            <a:solidFill>
              <a:schemeClr val="accent3">
                <a:lumMod val="40000"/>
                <a:lumOff val="60000"/>
              </a:schemeClr>
            </a:solidFill>
            <a:ln>
              <a:noFill/>
              <a:headEnd type="none" w="med" len="med"/>
              <a:tailEnd type="stealth"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r>
                <a:rPr lang="en-US" sz="1000" baseline="0" dirty="0">
                  <a:solidFill>
                    <a:prstClr val="black"/>
                  </a:solidFill>
                  <a:latin typeface="Verdana" pitchFamily="34" charset="0"/>
                  <a:ea typeface="Verdana" pitchFamily="34" charset="0"/>
                  <a:cs typeface="Verdana" pitchFamily="34" charset="0"/>
                </a:rPr>
                <a:t>Less inflows, more competition</a:t>
              </a:r>
            </a:p>
          </p:txBody>
        </p:sp>
        <p:sp>
          <p:nvSpPr>
            <p:cNvPr id="11" name="Oval 10"/>
            <p:cNvSpPr/>
            <p:nvPr/>
          </p:nvSpPr>
          <p:spPr bwMode="auto">
            <a:xfrm>
              <a:off x="7555165" y="2856297"/>
              <a:ext cx="1066800" cy="990600"/>
            </a:xfrm>
            <a:prstGeom prst="ellipse">
              <a:avLst/>
            </a:prstGeom>
            <a:solidFill>
              <a:schemeClr val="accent3">
                <a:lumMod val="40000"/>
                <a:lumOff val="60000"/>
              </a:schemeClr>
            </a:solidFill>
            <a:ln>
              <a:noFill/>
              <a:headEnd type="none" w="med" len="med"/>
              <a:tailEnd type="stealth"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r>
                <a:rPr lang="en-US" sz="1000" baseline="0" dirty="0">
                  <a:solidFill>
                    <a:prstClr val="black"/>
                  </a:solidFill>
                  <a:latin typeface="Verdana" pitchFamily="34" charset="0"/>
                  <a:ea typeface="Verdana" pitchFamily="34" charset="0"/>
                  <a:cs typeface="Verdana" pitchFamily="34" charset="0"/>
                </a:rPr>
                <a:t>Mergers / de-mergers</a:t>
              </a:r>
            </a:p>
          </p:txBody>
        </p:sp>
        <p:sp>
          <p:nvSpPr>
            <p:cNvPr id="12" name="Oval 11"/>
            <p:cNvSpPr/>
            <p:nvPr/>
          </p:nvSpPr>
          <p:spPr bwMode="auto">
            <a:xfrm>
              <a:off x="1714659" y="1789497"/>
              <a:ext cx="5486400" cy="2895600"/>
            </a:xfrm>
            <a:prstGeom prst="ellipse">
              <a:avLst/>
            </a:prstGeom>
            <a:solidFill>
              <a:srgbClr val="489EBC"/>
            </a:solidFill>
            <a:ln>
              <a:noFill/>
              <a:headEnd type="none" w="med" len="med"/>
              <a:tailEnd type="stealth"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lt1"/>
                  </a:solidFill>
                  <a:latin typeface="+mn-lt"/>
                  <a:ea typeface="+mn-ea"/>
                  <a:cs typeface="+mn-cs"/>
                </a:defRPr>
              </a:lvl1pPr>
              <a:lvl2pPr marL="457200" algn="l" rtl="0" eaLnBrk="0" fontAlgn="base" hangingPunct="0">
                <a:spcBef>
                  <a:spcPct val="0"/>
                </a:spcBef>
                <a:spcAft>
                  <a:spcPct val="0"/>
                </a:spcAft>
                <a:defRPr sz="2400" i="1" kern="1200" baseline="-25000">
                  <a:solidFill>
                    <a:schemeClr val="lt1"/>
                  </a:solidFill>
                  <a:latin typeface="+mn-lt"/>
                  <a:ea typeface="+mn-ea"/>
                  <a:cs typeface="+mn-cs"/>
                </a:defRPr>
              </a:lvl2pPr>
              <a:lvl3pPr marL="914400" algn="l" rtl="0" eaLnBrk="0" fontAlgn="base" hangingPunct="0">
                <a:spcBef>
                  <a:spcPct val="0"/>
                </a:spcBef>
                <a:spcAft>
                  <a:spcPct val="0"/>
                </a:spcAft>
                <a:defRPr sz="2400" i="1" kern="1200" baseline="-25000">
                  <a:solidFill>
                    <a:schemeClr val="lt1"/>
                  </a:solidFill>
                  <a:latin typeface="+mn-lt"/>
                  <a:ea typeface="+mn-ea"/>
                  <a:cs typeface="+mn-cs"/>
                </a:defRPr>
              </a:lvl3pPr>
              <a:lvl4pPr marL="1371600" algn="l" rtl="0" eaLnBrk="0" fontAlgn="base" hangingPunct="0">
                <a:spcBef>
                  <a:spcPct val="0"/>
                </a:spcBef>
                <a:spcAft>
                  <a:spcPct val="0"/>
                </a:spcAft>
                <a:defRPr sz="2400" i="1" kern="1200" baseline="-25000">
                  <a:solidFill>
                    <a:schemeClr val="lt1"/>
                  </a:solidFill>
                  <a:latin typeface="+mn-lt"/>
                  <a:ea typeface="+mn-ea"/>
                  <a:cs typeface="+mn-cs"/>
                </a:defRPr>
              </a:lvl4pPr>
              <a:lvl5pPr marL="1828800" algn="l" rtl="0" eaLnBrk="0" fontAlgn="base" hangingPunct="0">
                <a:spcBef>
                  <a:spcPct val="0"/>
                </a:spcBef>
                <a:spcAft>
                  <a:spcPct val="0"/>
                </a:spcAft>
                <a:defRPr sz="2400" i="1" kern="1200" baseline="-25000">
                  <a:solidFill>
                    <a:schemeClr val="lt1"/>
                  </a:solidFill>
                  <a:latin typeface="+mn-lt"/>
                  <a:ea typeface="+mn-ea"/>
                  <a:cs typeface="+mn-cs"/>
                </a:defRPr>
              </a:lvl5pPr>
              <a:lvl6pPr marL="2286000" algn="l" defTabSz="914400" rtl="0" eaLnBrk="1" latinLnBrk="0" hangingPunct="1">
                <a:defRPr sz="2400" i="1" kern="1200" baseline="-25000">
                  <a:solidFill>
                    <a:schemeClr val="lt1"/>
                  </a:solidFill>
                  <a:latin typeface="+mn-lt"/>
                  <a:ea typeface="+mn-ea"/>
                  <a:cs typeface="+mn-cs"/>
                </a:defRPr>
              </a:lvl6pPr>
              <a:lvl7pPr marL="2743200" algn="l" defTabSz="914400" rtl="0" eaLnBrk="1" latinLnBrk="0" hangingPunct="1">
                <a:defRPr sz="2400" i="1" kern="1200" baseline="-25000">
                  <a:solidFill>
                    <a:schemeClr val="lt1"/>
                  </a:solidFill>
                  <a:latin typeface="+mn-lt"/>
                  <a:ea typeface="+mn-ea"/>
                  <a:cs typeface="+mn-cs"/>
                </a:defRPr>
              </a:lvl7pPr>
              <a:lvl8pPr marL="3200400" algn="l" defTabSz="914400" rtl="0" eaLnBrk="1" latinLnBrk="0" hangingPunct="1">
                <a:defRPr sz="2400" i="1" kern="1200" baseline="-25000">
                  <a:solidFill>
                    <a:schemeClr val="lt1"/>
                  </a:solidFill>
                  <a:latin typeface="+mn-lt"/>
                  <a:ea typeface="+mn-ea"/>
                  <a:cs typeface="+mn-cs"/>
                </a:defRPr>
              </a:lvl8pPr>
              <a:lvl9pPr marL="3657600" algn="l" defTabSz="914400" rtl="0" eaLnBrk="1" latinLnBrk="0" hangingPunct="1">
                <a:defRPr sz="2400" i="1" kern="1200" baseline="-25000">
                  <a:solidFill>
                    <a:schemeClr val="lt1"/>
                  </a:solidFill>
                  <a:latin typeface="+mn-lt"/>
                  <a:ea typeface="+mn-ea"/>
                  <a:cs typeface="+mn-cs"/>
                </a:defRPr>
              </a:lvl9pPr>
            </a:lstStyle>
            <a:p>
              <a:pPr marL="174625" indent="-174625" algn="ctr" fontAlgn="base">
                <a:lnSpc>
                  <a:spcPct val="120000"/>
                </a:lnSpc>
                <a:spcBef>
                  <a:spcPct val="50000"/>
                </a:spcBef>
                <a:spcAft>
                  <a:spcPct val="0"/>
                </a:spcAft>
                <a:buClr>
                  <a:prstClr val="white"/>
                </a:buClr>
                <a:buFont typeface="Wingdings" pitchFamily="2" charset="2"/>
                <a:buChar char="ü"/>
              </a:pPr>
              <a:r>
                <a:rPr lang="en-US" sz="1000" baseline="0" dirty="0">
                  <a:solidFill>
                    <a:prstClr val="white"/>
                  </a:solidFill>
                  <a:latin typeface="Verdana" pitchFamily="34" charset="0"/>
                  <a:ea typeface="Verdana" pitchFamily="34" charset="0"/>
                  <a:cs typeface="Verdana" pitchFamily="34" charset="0"/>
                </a:rPr>
                <a:t>Change in operating models, sourcing strategy</a:t>
              </a:r>
            </a:p>
            <a:p>
              <a:pPr marL="174625" indent="-174625" algn="ctr" fontAlgn="base">
                <a:lnSpc>
                  <a:spcPct val="120000"/>
                </a:lnSpc>
                <a:spcBef>
                  <a:spcPct val="50000"/>
                </a:spcBef>
                <a:spcAft>
                  <a:spcPct val="0"/>
                </a:spcAft>
                <a:buClr>
                  <a:prstClr val="white"/>
                </a:buClr>
                <a:buFont typeface="Wingdings" pitchFamily="2" charset="2"/>
                <a:buChar char="ü"/>
              </a:pPr>
              <a:r>
                <a:rPr lang="en-US" sz="1000" baseline="0" dirty="0" smtClean="0">
                  <a:solidFill>
                    <a:prstClr val="white"/>
                  </a:solidFill>
                  <a:latin typeface="Verdana" pitchFamily="34" charset="0"/>
                  <a:ea typeface="Verdana" pitchFamily="34" charset="0"/>
                  <a:cs typeface="Verdana" pitchFamily="34" charset="0"/>
                </a:rPr>
                <a:t>Improve client interaction and relationship management</a:t>
              </a:r>
              <a:endParaRPr lang="en-US" sz="1000" baseline="0" dirty="0">
                <a:solidFill>
                  <a:prstClr val="white"/>
                </a:solidFill>
                <a:latin typeface="Verdana" pitchFamily="34" charset="0"/>
                <a:ea typeface="Verdana" pitchFamily="34" charset="0"/>
                <a:cs typeface="Verdana" pitchFamily="34" charset="0"/>
              </a:endParaRPr>
            </a:p>
            <a:p>
              <a:pPr marL="174625" indent="-174625" algn="ctr" fontAlgn="base">
                <a:lnSpc>
                  <a:spcPct val="120000"/>
                </a:lnSpc>
                <a:spcBef>
                  <a:spcPct val="50000"/>
                </a:spcBef>
                <a:spcAft>
                  <a:spcPct val="0"/>
                </a:spcAft>
                <a:buClr>
                  <a:prstClr val="white"/>
                </a:buClr>
                <a:buFont typeface="Wingdings" pitchFamily="2" charset="2"/>
                <a:buChar char="ü"/>
              </a:pPr>
              <a:r>
                <a:rPr lang="en-US" sz="1000" baseline="0" dirty="0">
                  <a:solidFill>
                    <a:prstClr val="white"/>
                  </a:solidFill>
                  <a:latin typeface="Verdana" pitchFamily="34" charset="0"/>
                  <a:ea typeface="Verdana" pitchFamily="34" charset="0"/>
                  <a:cs typeface="Verdana" pitchFamily="34" charset="0"/>
                </a:rPr>
                <a:t>Need sophisticated data management practices and infrastructure</a:t>
              </a:r>
            </a:p>
            <a:p>
              <a:pPr marL="174625" indent="-174625" algn="ctr" fontAlgn="base">
                <a:lnSpc>
                  <a:spcPct val="120000"/>
                </a:lnSpc>
                <a:spcBef>
                  <a:spcPct val="50000"/>
                </a:spcBef>
                <a:spcAft>
                  <a:spcPct val="0"/>
                </a:spcAft>
                <a:buClr>
                  <a:prstClr val="white"/>
                </a:buClr>
                <a:buFont typeface="Wingdings" pitchFamily="2" charset="2"/>
                <a:buChar char="ü"/>
              </a:pPr>
              <a:r>
                <a:rPr lang="en-US" sz="1000" baseline="0" dirty="0">
                  <a:solidFill>
                    <a:prstClr val="white"/>
                  </a:solidFill>
                  <a:latin typeface="Verdana" pitchFamily="34" charset="0"/>
                  <a:ea typeface="Verdana" pitchFamily="34" charset="0"/>
                  <a:cs typeface="Verdana" pitchFamily="34" charset="0"/>
                </a:rPr>
                <a:t>New sales tools, use of BI / analytics</a:t>
              </a:r>
            </a:p>
            <a:p>
              <a:pPr marL="174625" indent="-174625" algn="ctr" fontAlgn="base">
                <a:lnSpc>
                  <a:spcPct val="120000"/>
                </a:lnSpc>
                <a:spcBef>
                  <a:spcPct val="50000"/>
                </a:spcBef>
                <a:spcAft>
                  <a:spcPct val="0"/>
                </a:spcAft>
                <a:buClr>
                  <a:prstClr val="white"/>
                </a:buClr>
                <a:buFont typeface="Wingdings" pitchFamily="2" charset="2"/>
                <a:buChar char="ü"/>
              </a:pPr>
              <a:r>
                <a:rPr lang="en-US" sz="1000" baseline="0" dirty="0">
                  <a:solidFill>
                    <a:prstClr val="white"/>
                  </a:solidFill>
                  <a:latin typeface="Verdana" pitchFamily="34" charset="0"/>
                  <a:ea typeface="Verdana" pitchFamily="34" charset="0"/>
                  <a:cs typeface="Verdana" pitchFamily="34" charset="0"/>
                </a:rPr>
                <a:t>Redesign / replace inefficient operations, STP</a:t>
              </a:r>
            </a:p>
            <a:p>
              <a:pPr marL="174625" indent="-174625" algn="ctr" fontAlgn="base">
                <a:lnSpc>
                  <a:spcPct val="120000"/>
                </a:lnSpc>
                <a:spcBef>
                  <a:spcPct val="50000"/>
                </a:spcBef>
                <a:spcAft>
                  <a:spcPct val="0"/>
                </a:spcAft>
                <a:buClr>
                  <a:prstClr val="white"/>
                </a:buClr>
                <a:buFont typeface="Wingdings" pitchFamily="2" charset="2"/>
                <a:buChar char="ü"/>
              </a:pPr>
              <a:r>
                <a:rPr lang="en-US" sz="1000" baseline="0" dirty="0">
                  <a:solidFill>
                    <a:prstClr val="white"/>
                  </a:solidFill>
                  <a:latin typeface="Verdana" pitchFamily="34" charset="0"/>
                  <a:ea typeface="Verdana" pitchFamily="34" charset="0"/>
                  <a:cs typeface="Verdana" pitchFamily="34" charset="0"/>
                </a:rPr>
                <a:t>Technology rationalization</a:t>
              </a:r>
            </a:p>
          </p:txBody>
        </p:sp>
        <p:sp>
          <p:nvSpPr>
            <p:cNvPr id="13" name="Oval 12"/>
            <p:cNvSpPr/>
            <p:nvPr/>
          </p:nvSpPr>
          <p:spPr bwMode="auto">
            <a:xfrm>
              <a:off x="4991259" y="951297"/>
              <a:ext cx="457200" cy="4572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14" name="Oval 13"/>
            <p:cNvSpPr/>
            <p:nvPr/>
          </p:nvSpPr>
          <p:spPr bwMode="auto">
            <a:xfrm>
              <a:off x="5600859" y="1332297"/>
              <a:ext cx="304800" cy="3048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15" name="Oval 14"/>
            <p:cNvSpPr/>
            <p:nvPr/>
          </p:nvSpPr>
          <p:spPr bwMode="auto">
            <a:xfrm>
              <a:off x="3010059" y="1027497"/>
              <a:ext cx="533400" cy="5334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16" name="Oval 15"/>
            <p:cNvSpPr/>
            <p:nvPr/>
          </p:nvSpPr>
          <p:spPr bwMode="auto">
            <a:xfrm>
              <a:off x="1638459" y="2246697"/>
              <a:ext cx="304800" cy="3048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17" name="Oval 16"/>
            <p:cNvSpPr/>
            <p:nvPr/>
          </p:nvSpPr>
          <p:spPr bwMode="auto">
            <a:xfrm>
              <a:off x="800259" y="1560897"/>
              <a:ext cx="304800" cy="3048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18" name="Oval 17"/>
            <p:cNvSpPr/>
            <p:nvPr/>
          </p:nvSpPr>
          <p:spPr bwMode="auto">
            <a:xfrm>
              <a:off x="1714659" y="5523297"/>
              <a:ext cx="457200" cy="4572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19" name="Oval 18"/>
            <p:cNvSpPr/>
            <p:nvPr/>
          </p:nvSpPr>
          <p:spPr bwMode="auto">
            <a:xfrm>
              <a:off x="952659" y="3389697"/>
              <a:ext cx="457200" cy="4572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20" name="Oval 19"/>
            <p:cNvSpPr/>
            <p:nvPr/>
          </p:nvSpPr>
          <p:spPr bwMode="auto">
            <a:xfrm>
              <a:off x="5829459" y="4989897"/>
              <a:ext cx="304800" cy="3048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21" name="Oval 20"/>
            <p:cNvSpPr/>
            <p:nvPr/>
          </p:nvSpPr>
          <p:spPr bwMode="auto">
            <a:xfrm>
              <a:off x="419259" y="3923097"/>
              <a:ext cx="304800" cy="3048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22" name="Oval 21"/>
            <p:cNvSpPr/>
            <p:nvPr/>
          </p:nvSpPr>
          <p:spPr bwMode="auto">
            <a:xfrm>
              <a:off x="2171859" y="4837497"/>
              <a:ext cx="304800" cy="3048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23" name="Oval 22"/>
            <p:cNvSpPr/>
            <p:nvPr/>
          </p:nvSpPr>
          <p:spPr bwMode="auto">
            <a:xfrm>
              <a:off x="6210459" y="5523297"/>
              <a:ext cx="304800" cy="3048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24" name="Oval 23"/>
            <p:cNvSpPr/>
            <p:nvPr/>
          </p:nvSpPr>
          <p:spPr bwMode="auto">
            <a:xfrm>
              <a:off x="7353459" y="4151697"/>
              <a:ext cx="304800" cy="3048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25" name="Oval 24"/>
            <p:cNvSpPr/>
            <p:nvPr/>
          </p:nvSpPr>
          <p:spPr bwMode="auto">
            <a:xfrm>
              <a:off x="8191659" y="2246697"/>
              <a:ext cx="304800" cy="3048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26" name="Notched Right Arrow 25"/>
            <p:cNvSpPr/>
            <p:nvPr/>
          </p:nvSpPr>
          <p:spPr bwMode="auto">
            <a:xfrm rot="8100000">
              <a:off x="6426825" y="1872911"/>
              <a:ext cx="409295" cy="339632"/>
            </a:xfrm>
            <a:prstGeom prst="notchedRightArrow">
              <a:avLst/>
            </a:prstGeom>
            <a:solidFill>
              <a:schemeClr val="accent3">
                <a:lumMod val="20000"/>
                <a:lumOff val="80000"/>
              </a:schemeClr>
            </a:solidFill>
            <a:ln>
              <a:noFill/>
              <a:headEnd type="none" w="med" len="med"/>
              <a:tailEnd type="stealth" w="lg" len="lg"/>
            </a:ln>
            <a:effectLst>
              <a:outerShdw blurRad="107950" dist="12700" dir="5400000" algn="ctr">
                <a:srgbClr val="000000"/>
              </a:outerShdw>
            </a:effectLst>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buFontTx/>
                <a:buChar char="•"/>
              </a:pPr>
              <a:endParaRPr lang="en-US" sz="1000" dirty="0">
                <a:solidFill>
                  <a:prstClr val="black"/>
                </a:solidFill>
                <a:latin typeface="Verdana" pitchFamily="34" charset="0"/>
                <a:ea typeface="Verdana" pitchFamily="34" charset="0"/>
                <a:cs typeface="Verdana" pitchFamily="34" charset="0"/>
              </a:endParaRPr>
            </a:p>
          </p:txBody>
        </p:sp>
        <p:sp>
          <p:nvSpPr>
            <p:cNvPr id="27" name="Notched Right Arrow 26"/>
            <p:cNvSpPr/>
            <p:nvPr/>
          </p:nvSpPr>
          <p:spPr bwMode="auto">
            <a:xfrm rot="10800000">
              <a:off x="7263812" y="3161097"/>
              <a:ext cx="228600" cy="304800"/>
            </a:xfrm>
            <a:prstGeom prst="notchedRightArrow">
              <a:avLst/>
            </a:prstGeom>
            <a:solidFill>
              <a:schemeClr val="accent3">
                <a:lumMod val="20000"/>
                <a:lumOff val="80000"/>
              </a:schemeClr>
            </a:solidFill>
            <a:ln>
              <a:noFill/>
              <a:headEnd type="none" w="med" len="med"/>
              <a:tailEnd type="stealth" w="lg" len="lg"/>
            </a:ln>
            <a:effectLst>
              <a:outerShdw blurRad="107950" dist="12700" dir="5400000" algn="ctr">
                <a:srgbClr val="000000"/>
              </a:outerShdw>
            </a:effectLst>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buFontTx/>
                <a:buChar char="•"/>
              </a:pPr>
              <a:endParaRPr lang="en-US" sz="1000" dirty="0">
                <a:solidFill>
                  <a:prstClr val="black"/>
                </a:solidFill>
                <a:latin typeface="Verdana" pitchFamily="34" charset="0"/>
                <a:ea typeface="Verdana" pitchFamily="34" charset="0"/>
                <a:cs typeface="Verdana" pitchFamily="34" charset="0"/>
              </a:endParaRPr>
            </a:p>
          </p:txBody>
        </p:sp>
        <p:sp>
          <p:nvSpPr>
            <p:cNvPr id="28" name="Notched Right Arrow 27"/>
            <p:cNvSpPr/>
            <p:nvPr/>
          </p:nvSpPr>
          <p:spPr bwMode="auto">
            <a:xfrm rot="13500000">
              <a:off x="6333211" y="4337575"/>
              <a:ext cx="440296" cy="314045"/>
            </a:xfrm>
            <a:prstGeom prst="notchedRightArrow">
              <a:avLst/>
            </a:prstGeom>
            <a:solidFill>
              <a:schemeClr val="accent3">
                <a:lumMod val="20000"/>
                <a:lumOff val="80000"/>
              </a:schemeClr>
            </a:solidFill>
            <a:ln>
              <a:noFill/>
              <a:headEnd type="none" w="med" len="med"/>
              <a:tailEnd type="stealth" w="lg" len="lg"/>
            </a:ln>
            <a:effectLst>
              <a:outerShdw blurRad="107950" dist="12700" dir="5400000" algn="ctr">
                <a:srgbClr val="000000"/>
              </a:outerShdw>
            </a:effectLst>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buFontTx/>
                <a:buChar char="•"/>
              </a:pPr>
              <a:endParaRPr lang="en-US" sz="1000" dirty="0">
                <a:solidFill>
                  <a:prstClr val="black"/>
                </a:solidFill>
                <a:latin typeface="Verdana" pitchFamily="34" charset="0"/>
                <a:ea typeface="Verdana" pitchFamily="34" charset="0"/>
                <a:cs typeface="Verdana" pitchFamily="34" charset="0"/>
              </a:endParaRPr>
            </a:p>
          </p:txBody>
        </p:sp>
        <p:sp>
          <p:nvSpPr>
            <p:cNvPr id="29" name="Notched Right Arrow 28"/>
            <p:cNvSpPr/>
            <p:nvPr/>
          </p:nvSpPr>
          <p:spPr bwMode="auto">
            <a:xfrm rot="16200000">
              <a:off x="5029359" y="4718715"/>
              <a:ext cx="228600" cy="304800"/>
            </a:xfrm>
            <a:prstGeom prst="notchedRightArrow">
              <a:avLst/>
            </a:prstGeom>
            <a:solidFill>
              <a:schemeClr val="accent3">
                <a:lumMod val="20000"/>
                <a:lumOff val="80000"/>
              </a:schemeClr>
            </a:solidFill>
            <a:ln>
              <a:noFill/>
              <a:headEnd type="none" w="med" len="med"/>
              <a:tailEnd type="stealth" w="lg" len="lg"/>
            </a:ln>
            <a:effectLst>
              <a:outerShdw blurRad="107950" dist="12700" dir="5400000" algn="ctr">
                <a:srgbClr val="000000"/>
              </a:outerShdw>
            </a:effectLst>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buFontTx/>
                <a:buChar char="•"/>
              </a:pPr>
              <a:endParaRPr lang="en-US" sz="1000" dirty="0">
                <a:solidFill>
                  <a:prstClr val="black"/>
                </a:solidFill>
                <a:latin typeface="Verdana" pitchFamily="34" charset="0"/>
                <a:ea typeface="Verdana" pitchFamily="34" charset="0"/>
                <a:cs typeface="Verdana" pitchFamily="34" charset="0"/>
              </a:endParaRPr>
            </a:p>
          </p:txBody>
        </p:sp>
        <p:sp>
          <p:nvSpPr>
            <p:cNvPr id="30" name="Notched Right Arrow 29"/>
            <p:cNvSpPr/>
            <p:nvPr/>
          </p:nvSpPr>
          <p:spPr bwMode="auto">
            <a:xfrm rot="18900000">
              <a:off x="1599963" y="4067210"/>
              <a:ext cx="538815" cy="316754"/>
            </a:xfrm>
            <a:prstGeom prst="notchedRightArrow">
              <a:avLst/>
            </a:prstGeom>
            <a:solidFill>
              <a:schemeClr val="accent3">
                <a:lumMod val="20000"/>
                <a:lumOff val="80000"/>
              </a:schemeClr>
            </a:solidFill>
            <a:ln>
              <a:noFill/>
              <a:headEnd type="none" w="med" len="med"/>
              <a:tailEnd type="stealth" w="lg" len="lg"/>
            </a:ln>
            <a:effectLst>
              <a:outerShdw blurRad="107950" dist="12700" dir="5400000" algn="ctr">
                <a:srgbClr val="000000"/>
              </a:outerShdw>
            </a:effectLst>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buFontTx/>
                <a:buChar char="•"/>
              </a:pPr>
              <a:endParaRPr lang="en-US" sz="1000" dirty="0">
                <a:solidFill>
                  <a:prstClr val="black"/>
                </a:solidFill>
                <a:latin typeface="Verdana" pitchFamily="34" charset="0"/>
                <a:ea typeface="Verdana" pitchFamily="34" charset="0"/>
                <a:cs typeface="Verdana" pitchFamily="34" charset="0"/>
              </a:endParaRPr>
            </a:p>
          </p:txBody>
        </p:sp>
        <p:sp>
          <p:nvSpPr>
            <p:cNvPr id="31" name="Notched Right Arrow 30"/>
            <p:cNvSpPr/>
            <p:nvPr/>
          </p:nvSpPr>
          <p:spPr bwMode="auto">
            <a:xfrm rot="1800000">
              <a:off x="1501372" y="2663883"/>
              <a:ext cx="228600" cy="304800"/>
            </a:xfrm>
            <a:prstGeom prst="notchedRightArrow">
              <a:avLst/>
            </a:prstGeom>
            <a:solidFill>
              <a:schemeClr val="accent3">
                <a:lumMod val="20000"/>
                <a:lumOff val="80000"/>
              </a:schemeClr>
            </a:solidFill>
            <a:ln>
              <a:noFill/>
              <a:headEnd type="none" w="med" len="med"/>
              <a:tailEnd type="stealth" w="lg" len="lg"/>
            </a:ln>
            <a:effectLst>
              <a:outerShdw blurRad="107950" dist="12700" dir="5400000" algn="ctr">
                <a:srgbClr val="000000"/>
              </a:outerShdw>
            </a:effectLst>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buFontTx/>
                <a:buChar char="•"/>
              </a:pPr>
              <a:endParaRPr lang="en-US" sz="1000" dirty="0">
                <a:solidFill>
                  <a:prstClr val="black"/>
                </a:solidFill>
                <a:latin typeface="Verdana" pitchFamily="34" charset="0"/>
                <a:ea typeface="Verdana" pitchFamily="34" charset="0"/>
                <a:cs typeface="Verdana" pitchFamily="34" charset="0"/>
              </a:endParaRPr>
            </a:p>
          </p:txBody>
        </p:sp>
        <p:sp>
          <p:nvSpPr>
            <p:cNvPr id="32" name="Notched Right Arrow 31"/>
            <p:cNvSpPr/>
            <p:nvPr/>
          </p:nvSpPr>
          <p:spPr bwMode="auto">
            <a:xfrm rot="2700000">
              <a:off x="2386032" y="1792765"/>
              <a:ext cx="329826" cy="311338"/>
            </a:xfrm>
            <a:prstGeom prst="notchedRightArrow">
              <a:avLst/>
            </a:prstGeom>
            <a:solidFill>
              <a:schemeClr val="accent3">
                <a:lumMod val="20000"/>
                <a:lumOff val="80000"/>
              </a:schemeClr>
            </a:solidFill>
            <a:ln>
              <a:noFill/>
              <a:headEnd type="none" w="med" len="med"/>
              <a:tailEnd type="stealth" w="lg" len="lg"/>
            </a:ln>
            <a:effectLst>
              <a:outerShdw blurRad="107950" dist="12700" dir="5400000" algn="ctr">
                <a:srgbClr val="000000"/>
              </a:outerShdw>
            </a:effectLst>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buFontTx/>
                <a:buChar char="•"/>
              </a:pPr>
              <a:endParaRPr lang="en-US" sz="1000" dirty="0">
                <a:solidFill>
                  <a:prstClr val="black"/>
                </a:solidFill>
                <a:latin typeface="Verdana" pitchFamily="34" charset="0"/>
                <a:ea typeface="Verdana" pitchFamily="34" charset="0"/>
                <a:cs typeface="Verdana" pitchFamily="34" charset="0"/>
              </a:endParaRPr>
            </a:p>
          </p:txBody>
        </p:sp>
        <p:sp>
          <p:nvSpPr>
            <p:cNvPr id="33" name="Oval 32"/>
            <p:cNvSpPr/>
            <p:nvPr/>
          </p:nvSpPr>
          <p:spPr bwMode="auto">
            <a:xfrm>
              <a:off x="2400459" y="4989897"/>
              <a:ext cx="1447800" cy="1219200"/>
            </a:xfrm>
            <a:prstGeom prst="ellipse">
              <a:avLst/>
            </a:prstGeom>
            <a:solidFill>
              <a:schemeClr val="accent3">
                <a:lumMod val="40000"/>
                <a:lumOff val="60000"/>
              </a:schemeClr>
            </a:solidFill>
            <a:ln>
              <a:noFill/>
              <a:headEnd type="none" w="med" len="med"/>
              <a:tailEnd type="stealth"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r>
                <a:rPr lang="en-US" sz="1000" baseline="0" dirty="0">
                  <a:solidFill>
                    <a:prstClr val="black"/>
                  </a:solidFill>
                  <a:latin typeface="Verdana" pitchFamily="34" charset="0"/>
                  <a:ea typeface="Verdana" pitchFamily="34" charset="0"/>
                  <a:cs typeface="Verdana" pitchFamily="34" charset="0"/>
                </a:rPr>
                <a:t>Changing demographic, retiring population</a:t>
              </a:r>
            </a:p>
          </p:txBody>
        </p:sp>
        <p:sp>
          <p:nvSpPr>
            <p:cNvPr id="34" name="Oval 33"/>
            <p:cNvSpPr/>
            <p:nvPr/>
          </p:nvSpPr>
          <p:spPr bwMode="auto">
            <a:xfrm>
              <a:off x="4000659" y="5066097"/>
              <a:ext cx="457200" cy="4572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sp>
          <p:nvSpPr>
            <p:cNvPr id="35" name="Notched Right Arrow 34"/>
            <p:cNvSpPr/>
            <p:nvPr/>
          </p:nvSpPr>
          <p:spPr bwMode="auto">
            <a:xfrm rot="17100000">
              <a:off x="3146396" y="4627666"/>
              <a:ext cx="409295" cy="339632"/>
            </a:xfrm>
            <a:prstGeom prst="notchedRightArrow">
              <a:avLst/>
            </a:prstGeom>
            <a:solidFill>
              <a:schemeClr val="accent3">
                <a:lumMod val="20000"/>
                <a:lumOff val="80000"/>
              </a:schemeClr>
            </a:solidFill>
            <a:ln>
              <a:noFill/>
              <a:headEnd type="none" w="med" len="med"/>
              <a:tailEnd type="stealth" w="lg" len="lg"/>
            </a:ln>
            <a:effectLst>
              <a:outerShdw blurRad="107950" dist="12700" dir="5400000" algn="ctr">
                <a:srgbClr val="000000"/>
              </a:outerShdw>
            </a:effectLst>
          </p:spPr>
          <p:style>
            <a:lnRef idx="1">
              <a:schemeClr val="accent2"/>
            </a:lnRef>
            <a:fillRef idx="2">
              <a:schemeClr val="accent2"/>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buFontTx/>
                <a:buChar char="•"/>
              </a:pPr>
              <a:endParaRPr lang="en-US" sz="1000" dirty="0">
                <a:solidFill>
                  <a:prstClr val="black"/>
                </a:solidFill>
                <a:latin typeface="Verdana" pitchFamily="34" charset="0"/>
                <a:ea typeface="Verdana" pitchFamily="34" charset="0"/>
                <a:cs typeface="Verdana" pitchFamily="34" charset="0"/>
              </a:endParaRPr>
            </a:p>
          </p:txBody>
        </p:sp>
        <p:sp>
          <p:nvSpPr>
            <p:cNvPr id="36" name="Oval 35"/>
            <p:cNvSpPr/>
            <p:nvPr/>
          </p:nvSpPr>
          <p:spPr bwMode="auto">
            <a:xfrm>
              <a:off x="6210459" y="1179897"/>
              <a:ext cx="304800" cy="304800"/>
            </a:xfrm>
            <a:prstGeom prst="ellipse">
              <a:avLst/>
            </a:prstGeom>
            <a:ln>
              <a:noFill/>
              <a:headEnd type="none" w="med" len="med"/>
              <a:tailEnd type="stealth" w="lg" len="lg"/>
            </a:ln>
            <a:effectLst>
              <a:softEdge rad="12700"/>
            </a:effectLst>
            <a:scene3d>
              <a:camera prst="orthographicFront">
                <a:rot lat="0" lon="0" rev="0"/>
              </a:camera>
              <a:lightRig rig="chilly" dir="t">
                <a:rot lat="0" lon="0" rev="18480000"/>
              </a:lightRig>
            </a:scene3d>
            <a:sp3d prstMaterial="clear">
              <a:bevelT h="63500"/>
            </a:sp3d>
          </p:spPr>
          <p:style>
            <a:lnRef idx="1">
              <a:schemeClr val="accent2"/>
            </a:lnRef>
            <a:fillRef idx="1003">
              <a:schemeClr val="lt1"/>
            </a:fillRef>
            <a:effectRef idx="1">
              <a:schemeClr val="accent2"/>
            </a:effectRef>
            <a:fontRef idx="minor">
              <a:schemeClr val="dk1"/>
            </a:fontRef>
          </p:style>
          <p:txBody>
            <a:bodyPr vert="horz" wrap="square" lIns="27432" tIns="27432" rIns="27432" bIns="27432" numCol="1" rtlCol="0" anchor="t"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dk1"/>
                  </a:solidFill>
                  <a:latin typeface="+mn-lt"/>
                  <a:ea typeface="+mn-ea"/>
                  <a:cs typeface="+mn-cs"/>
                </a:defRPr>
              </a:lvl1pPr>
              <a:lvl2pPr marL="457200" algn="l" rtl="0" eaLnBrk="0" fontAlgn="base" hangingPunct="0">
                <a:spcBef>
                  <a:spcPct val="0"/>
                </a:spcBef>
                <a:spcAft>
                  <a:spcPct val="0"/>
                </a:spcAft>
                <a:defRPr sz="2400" i="1" kern="1200" baseline="-25000">
                  <a:solidFill>
                    <a:schemeClr val="dk1"/>
                  </a:solidFill>
                  <a:latin typeface="+mn-lt"/>
                  <a:ea typeface="+mn-ea"/>
                  <a:cs typeface="+mn-cs"/>
                </a:defRPr>
              </a:lvl2pPr>
              <a:lvl3pPr marL="914400" algn="l" rtl="0" eaLnBrk="0" fontAlgn="base" hangingPunct="0">
                <a:spcBef>
                  <a:spcPct val="0"/>
                </a:spcBef>
                <a:spcAft>
                  <a:spcPct val="0"/>
                </a:spcAft>
                <a:defRPr sz="2400" i="1" kern="1200" baseline="-25000">
                  <a:solidFill>
                    <a:schemeClr val="dk1"/>
                  </a:solidFill>
                  <a:latin typeface="+mn-lt"/>
                  <a:ea typeface="+mn-ea"/>
                  <a:cs typeface="+mn-cs"/>
                </a:defRPr>
              </a:lvl3pPr>
              <a:lvl4pPr marL="1371600" algn="l" rtl="0" eaLnBrk="0" fontAlgn="base" hangingPunct="0">
                <a:spcBef>
                  <a:spcPct val="0"/>
                </a:spcBef>
                <a:spcAft>
                  <a:spcPct val="0"/>
                </a:spcAft>
                <a:defRPr sz="2400" i="1" kern="1200" baseline="-25000">
                  <a:solidFill>
                    <a:schemeClr val="dk1"/>
                  </a:solidFill>
                  <a:latin typeface="+mn-lt"/>
                  <a:ea typeface="+mn-ea"/>
                  <a:cs typeface="+mn-cs"/>
                </a:defRPr>
              </a:lvl4pPr>
              <a:lvl5pPr marL="1828800" algn="l" rtl="0" eaLnBrk="0" fontAlgn="base" hangingPunct="0">
                <a:spcBef>
                  <a:spcPct val="0"/>
                </a:spcBef>
                <a:spcAft>
                  <a:spcPct val="0"/>
                </a:spcAft>
                <a:defRPr sz="2400" i="1" kern="1200" baseline="-25000">
                  <a:solidFill>
                    <a:schemeClr val="dk1"/>
                  </a:solidFill>
                  <a:latin typeface="+mn-lt"/>
                  <a:ea typeface="+mn-ea"/>
                  <a:cs typeface="+mn-cs"/>
                </a:defRPr>
              </a:lvl5pPr>
              <a:lvl6pPr marL="2286000" algn="l" defTabSz="914400" rtl="0" eaLnBrk="1" latinLnBrk="0" hangingPunct="1">
                <a:defRPr sz="2400" i="1" kern="1200" baseline="-25000">
                  <a:solidFill>
                    <a:schemeClr val="dk1"/>
                  </a:solidFill>
                  <a:latin typeface="+mn-lt"/>
                  <a:ea typeface="+mn-ea"/>
                  <a:cs typeface="+mn-cs"/>
                </a:defRPr>
              </a:lvl6pPr>
              <a:lvl7pPr marL="2743200" algn="l" defTabSz="914400" rtl="0" eaLnBrk="1" latinLnBrk="0" hangingPunct="1">
                <a:defRPr sz="2400" i="1" kern="1200" baseline="-25000">
                  <a:solidFill>
                    <a:schemeClr val="dk1"/>
                  </a:solidFill>
                  <a:latin typeface="+mn-lt"/>
                  <a:ea typeface="+mn-ea"/>
                  <a:cs typeface="+mn-cs"/>
                </a:defRPr>
              </a:lvl7pPr>
              <a:lvl8pPr marL="3200400" algn="l" defTabSz="914400" rtl="0" eaLnBrk="1" latinLnBrk="0" hangingPunct="1">
                <a:defRPr sz="2400" i="1" kern="1200" baseline="-25000">
                  <a:solidFill>
                    <a:schemeClr val="dk1"/>
                  </a:solidFill>
                  <a:latin typeface="+mn-lt"/>
                  <a:ea typeface="+mn-ea"/>
                  <a:cs typeface="+mn-cs"/>
                </a:defRPr>
              </a:lvl8pPr>
              <a:lvl9pPr marL="3657600" algn="l" defTabSz="914400" rtl="0" eaLnBrk="1" latinLnBrk="0" hangingPunct="1">
                <a:defRPr sz="2400" i="1" kern="1200" baseline="-25000">
                  <a:solidFill>
                    <a:schemeClr val="dk1"/>
                  </a:solidFill>
                  <a:latin typeface="+mn-lt"/>
                  <a:ea typeface="+mn-ea"/>
                  <a:cs typeface="+mn-cs"/>
                </a:defRPr>
              </a:lvl9pPr>
            </a:lstStyle>
            <a:p>
              <a:pPr algn="ctr" fontAlgn="base">
                <a:lnSpc>
                  <a:spcPct val="120000"/>
                </a:lnSpc>
                <a:spcBef>
                  <a:spcPct val="50000"/>
                </a:spcBef>
                <a:spcAft>
                  <a:spcPct val="0"/>
                </a:spcAft>
                <a:buClr>
                  <a:srgbClr val="006600"/>
                </a:buClr>
              </a:pPr>
              <a:endParaRPr lang="en-US" sz="1000" dirty="0">
                <a:solidFill>
                  <a:prstClr val="black"/>
                </a:solidFill>
                <a:latin typeface="Verdana" pitchFamily="34" charset="0"/>
                <a:ea typeface="Verdana" pitchFamily="34" charset="0"/>
                <a:cs typeface="Verdana" pitchFamily="34" charset="0"/>
              </a:endParaRPr>
            </a:p>
          </p:txBody>
        </p:sp>
      </p:grpSp>
      <p:sp>
        <p:nvSpPr>
          <p:cNvPr id="37" name="Footer Placeholder 3"/>
          <p:cNvSpPr>
            <a:spLocks noGrp="1"/>
          </p:cNvSpPr>
          <p:nvPr/>
        </p:nvSpPr>
        <p:spPr bwMode="auto">
          <a:xfrm>
            <a:off x="2705259" y="6287340"/>
            <a:ext cx="5178425"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lnSpc>
                <a:spcPct val="100000"/>
              </a:lnSpc>
              <a:spcBef>
                <a:spcPct val="0"/>
              </a:spcBef>
              <a:spcAft>
                <a:spcPct val="0"/>
              </a:spcAft>
              <a:buClrTx/>
              <a:buFontTx/>
              <a:buNone/>
              <a:defRPr sz="800" b="0" i="1" kern="1200" baseline="-25000">
                <a:solidFill>
                  <a:srgbClr val="505050"/>
                </a:solidFill>
                <a:latin typeface="Verdana" pitchFamily="34" charset="0"/>
                <a:ea typeface="+mn-ea"/>
                <a:cs typeface="+mn-cs"/>
              </a:defRPr>
            </a:lvl1pPr>
            <a:lvl2pPr marL="4572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5pPr>
            <a:lvl6pPr marL="2286000" algn="l" defTabSz="914400" rtl="0" eaLnBrk="1" latinLnBrk="0" hangingPunct="1">
              <a:defRPr sz="2400" i="1" kern="1200" baseline="-25000">
                <a:solidFill>
                  <a:schemeClr val="tx1"/>
                </a:solidFill>
                <a:latin typeface="Verdana" pitchFamily="34" charset="0"/>
                <a:ea typeface="+mn-ea"/>
                <a:cs typeface="+mn-cs"/>
              </a:defRPr>
            </a:lvl6pPr>
            <a:lvl7pPr marL="2743200" algn="l" defTabSz="914400" rtl="0" eaLnBrk="1" latinLnBrk="0" hangingPunct="1">
              <a:defRPr sz="2400" i="1" kern="1200" baseline="-25000">
                <a:solidFill>
                  <a:schemeClr val="tx1"/>
                </a:solidFill>
                <a:latin typeface="Verdana" pitchFamily="34" charset="0"/>
                <a:ea typeface="+mn-ea"/>
                <a:cs typeface="+mn-cs"/>
              </a:defRPr>
            </a:lvl7pPr>
            <a:lvl8pPr marL="3200400" algn="l" defTabSz="914400" rtl="0" eaLnBrk="1" latinLnBrk="0" hangingPunct="1">
              <a:defRPr sz="2400" i="1" kern="1200" baseline="-25000">
                <a:solidFill>
                  <a:schemeClr val="tx1"/>
                </a:solidFill>
                <a:latin typeface="Verdana" pitchFamily="34" charset="0"/>
                <a:ea typeface="+mn-ea"/>
                <a:cs typeface="+mn-cs"/>
              </a:defRPr>
            </a:lvl8pPr>
            <a:lvl9pPr marL="3657600" algn="l" defTabSz="914400" rtl="0" eaLnBrk="1" latinLnBrk="0" hangingPunct="1">
              <a:defRPr sz="2400" i="1" kern="1200" baseline="-25000">
                <a:solidFill>
                  <a:schemeClr val="tx1"/>
                </a:solidFill>
                <a:latin typeface="Verdana" pitchFamily="34" charset="0"/>
                <a:ea typeface="+mn-ea"/>
                <a:cs typeface="+mn-cs"/>
              </a:defRPr>
            </a:lvl9pPr>
          </a:lstStyle>
          <a:p>
            <a:r>
              <a:rPr lang="en-US" i="0" baseline="0" dirty="0" smtClean="0"/>
              <a:t>© 2010, Cognizant Technology Solutions.                                             Confidential</a:t>
            </a:r>
            <a:r>
              <a:rPr lang="en-US" sz="900" i="0" baseline="0" dirty="0" smtClean="0"/>
              <a:t> </a:t>
            </a:r>
          </a:p>
        </p:txBody>
      </p:sp>
      <p:sp>
        <p:nvSpPr>
          <p:cNvPr id="39" name="Title 1"/>
          <p:cNvSpPr txBox="1">
            <a:spLocks/>
          </p:cNvSpPr>
          <p:nvPr/>
        </p:nvSpPr>
        <p:spPr bwMode="auto">
          <a:xfrm>
            <a:off x="236379" y="202360"/>
            <a:ext cx="7467600" cy="5305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defPPr>
              <a:defRPr lang="en-US"/>
            </a:defPPr>
            <a:lvl1pPr algn="l" rtl="0" eaLnBrk="0" fontAlgn="base" hangingPunct="0">
              <a:spcBef>
                <a:spcPct val="0"/>
              </a:spcBef>
              <a:spcAft>
                <a:spcPct val="0"/>
              </a:spcAft>
              <a:defRPr sz="2400" i="1" kern="1200" baseline="-250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5pPr>
            <a:lvl6pPr marL="2286000" algn="l" defTabSz="914400" rtl="0" eaLnBrk="1" latinLnBrk="0" hangingPunct="1">
              <a:defRPr sz="2400" i="1" kern="1200" baseline="-25000">
                <a:solidFill>
                  <a:schemeClr val="tx1"/>
                </a:solidFill>
                <a:latin typeface="Verdana" pitchFamily="34" charset="0"/>
                <a:ea typeface="+mn-ea"/>
                <a:cs typeface="+mn-cs"/>
              </a:defRPr>
            </a:lvl6pPr>
            <a:lvl7pPr marL="2743200" algn="l" defTabSz="914400" rtl="0" eaLnBrk="1" latinLnBrk="0" hangingPunct="1">
              <a:defRPr sz="2400" i="1" kern="1200" baseline="-25000">
                <a:solidFill>
                  <a:schemeClr val="tx1"/>
                </a:solidFill>
                <a:latin typeface="Verdana" pitchFamily="34" charset="0"/>
                <a:ea typeface="+mn-ea"/>
                <a:cs typeface="+mn-cs"/>
              </a:defRPr>
            </a:lvl7pPr>
            <a:lvl8pPr marL="3200400" algn="l" defTabSz="914400" rtl="0" eaLnBrk="1" latinLnBrk="0" hangingPunct="1">
              <a:defRPr sz="2400" i="1" kern="1200" baseline="-25000">
                <a:solidFill>
                  <a:schemeClr val="tx1"/>
                </a:solidFill>
                <a:latin typeface="Verdana" pitchFamily="34" charset="0"/>
                <a:ea typeface="+mn-ea"/>
                <a:cs typeface="+mn-cs"/>
              </a:defRPr>
            </a:lvl8pPr>
            <a:lvl9pPr marL="3657600" algn="l" defTabSz="914400" rtl="0" eaLnBrk="1" latinLnBrk="0" hangingPunct="1">
              <a:defRPr sz="2400" i="1" kern="1200" baseline="-25000">
                <a:solidFill>
                  <a:schemeClr val="tx1"/>
                </a:solidFill>
                <a:latin typeface="Verdana"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chemeClr val="tx1"/>
              </a:solidFill>
              <a:effectLst/>
              <a:uLnTx/>
              <a:uFillTx/>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291630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Services</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31</a:t>
            </a:fld>
            <a:endParaRPr lang="en-US" dirty="0"/>
          </a:p>
        </p:txBody>
      </p:sp>
      <p:sp>
        <p:nvSpPr>
          <p:cNvPr id="18" name="Rectangle 17"/>
          <p:cNvSpPr>
            <a:spLocks noGrp="1" noChangeArrowheads="1"/>
          </p:cNvSpPr>
          <p:nvPr/>
        </p:nvSpPr>
        <p:spPr bwMode="auto">
          <a:xfrm>
            <a:off x="392952" y="1333559"/>
            <a:ext cx="8491741"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rgbClr val="3399FF"/>
              </a:buClr>
              <a:buFont typeface="Wingdings"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DF7A1C"/>
              </a:buClr>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fontAlgn="base">
              <a:spcBef>
                <a:spcPct val="20000"/>
              </a:spcBef>
              <a:spcAft>
                <a:spcPct val="0"/>
              </a:spcAft>
              <a:buChar char="»"/>
              <a:defRPr sz="1000">
                <a:solidFill>
                  <a:schemeClr val="tx1"/>
                </a:solidFill>
                <a:latin typeface="+mn-lt"/>
              </a:defRPr>
            </a:lvl6pPr>
            <a:lvl7pPr marL="2971800" indent="-228600" algn="l" rtl="0" fontAlgn="base">
              <a:spcBef>
                <a:spcPct val="20000"/>
              </a:spcBef>
              <a:spcAft>
                <a:spcPct val="0"/>
              </a:spcAft>
              <a:buChar char="»"/>
              <a:defRPr sz="1000">
                <a:solidFill>
                  <a:schemeClr val="tx1"/>
                </a:solidFill>
                <a:latin typeface="+mn-lt"/>
              </a:defRPr>
            </a:lvl7pPr>
            <a:lvl8pPr marL="3429000" indent="-228600" algn="l" rtl="0" fontAlgn="base">
              <a:spcBef>
                <a:spcPct val="20000"/>
              </a:spcBef>
              <a:spcAft>
                <a:spcPct val="0"/>
              </a:spcAft>
              <a:buChar char="»"/>
              <a:defRPr sz="1000">
                <a:solidFill>
                  <a:schemeClr val="tx1"/>
                </a:solidFill>
                <a:latin typeface="+mn-lt"/>
              </a:defRPr>
            </a:lvl8pPr>
            <a:lvl9pPr marL="3886200" indent="-228600" algn="l" rtl="0" fontAlgn="base">
              <a:spcBef>
                <a:spcPct val="20000"/>
              </a:spcBef>
              <a:spcAft>
                <a:spcPct val="0"/>
              </a:spcAft>
              <a:buChar char="»"/>
              <a:defRPr sz="1000">
                <a:solidFill>
                  <a:schemeClr val="tx1"/>
                </a:solidFill>
                <a:latin typeface="+mn-lt"/>
              </a:defRPr>
            </a:lvl9pPr>
          </a:lstStyle>
          <a:p>
            <a:pPr eaLnBrk="1" hangingPunct="1"/>
            <a:r>
              <a:rPr lang="en-US" dirty="0" smtClean="0"/>
              <a:t>Services to Issuers of Securities</a:t>
            </a:r>
          </a:p>
          <a:p>
            <a:pPr lvl="1" eaLnBrk="1" hangingPunct="1"/>
            <a:r>
              <a:rPr lang="en-US" dirty="0" smtClean="0"/>
              <a:t>Investor Services (Transfer Agents)</a:t>
            </a:r>
          </a:p>
          <a:p>
            <a:pPr lvl="1" eaLnBrk="1" hangingPunct="1"/>
            <a:r>
              <a:rPr lang="en-US" dirty="0" smtClean="0"/>
              <a:t>Securities Borrowing</a:t>
            </a:r>
          </a:p>
          <a:p>
            <a:pPr lvl="1" eaLnBrk="1" hangingPunct="1"/>
            <a:r>
              <a:rPr lang="en-US" dirty="0" smtClean="0"/>
              <a:t>Collateral Management</a:t>
            </a:r>
          </a:p>
          <a:p>
            <a:pPr eaLnBrk="1" hangingPunct="1"/>
            <a:r>
              <a:rPr lang="en-US" dirty="0" smtClean="0"/>
              <a:t>Services to Sellers of Securities</a:t>
            </a:r>
          </a:p>
          <a:p>
            <a:pPr lvl="1" eaLnBrk="1" hangingPunct="1"/>
            <a:r>
              <a:rPr lang="en-US" dirty="0" smtClean="0"/>
              <a:t>Fund Administration</a:t>
            </a:r>
          </a:p>
          <a:p>
            <a:pPr lvl="1" eaLnBrk="1" hangingPunct="1"/>
            <a:r>
              <a:rPr lang="en-US" dirty="0" smtClean="0"/>
              <a:t>Custody Services</a:t>
            </a:r>
          </a:p>
          <a:p>
            <a:pPr lvl="1" eaLnBrk="1" hangingPunct="1"/>
            <a:r>
              <a:rPr lang="en-US" dirty="0" smtClean="0"/>
              <a:t>Asset Services</a:t>
            </a:r>
          </a:p>
          <a:p>
            <a:pPr lvl="1" eaLnBrk="1" hangingPunct="1"/>
            <a:r>
              <a:rPr lang="en-US" dirty="0" smtClean="0"/>
              <a:t>Securities Lending</a:t>
            </a:r>
          </a:p>
          <a:p>
            <a:pPr eaLnBrk="1" hangingPunct="1"/>
            <a:r>
              <a:rPr lang="en-US" dirty="0" smtClean="0"/>
              <a:t>Market Entities</a:t>
            </a:r>
          </a:p>
          <a:p>
            <a:pPr lvl="1" eaLnBrk="1" hangingPunct="1"/>
            <a:r>
              <a:rPr lang="en-US" dirty="0" smtClean="0"/>
              <a:t>Exchanges</a:t>
            </a:r>
          </a:p>
          <a:p>
            <a:pPr lvl="1" eaLnBrk="1" hangingPunct="1"/>
            <a:r>
              <a:rPr lang="en-US" dirty="0" smtClean="0"/>
              <a:t>Depositories</a:t>
            </a:r>
          </a:p>
          <a:p>
            <a:pPr lvl="1" eaLnBrk="1" hangingPunct="1"/>
            <a:r>
              <a:rPr lang="en-US" dirty="0" smtClean="0"/>
              <a:t>Clearing House</a:t>
            </a:r>
          </a:p>
          <a:p>
            <a:pPr eaLnBrk="1" hangingPunct="1"/>
            <a:r>
              <a:rPr lang="en-US" dirty="0" smtClean="0"/>
              <a:t>Third Party Agencies</a:t>
            </a:r>
          </a:p>
          <a:p>
            <a:pPr lvl="1" eaLnBrk="1" hangingPunct="1"/>
            <a:r>
              <a:rPr lang="en-US" dirty="0" smtClean="0"/>
              <a:t>Reference &amp; Market Data Services</a:t>
            </a:r>
          </a:p>
          <a:p>
            <a:pPr lvl="1" eaLnBrk="1" hangingPunct="1"/>
            <a:r>
              <a:rPr lang="en-US" dirty="0" smtClean="0"/>
              <a:t>Credit Rating Agencies</a:t>
            </a:r>
          </a:p>
          <a:p>
            <a:pPr lvl="1" eaLnBrk="1" hangingPunct="1"/>
            <a:endParaRPr lang="en-US" dirty="0" smtClean="0"/>
          </a:p>
          <a:p>
            <a:pPr lvl="1" eaLnBrk="1" hangingPunct="1"/>
            <a:endParaRPr lang="en-US" dirty="0" smtClean="0"/>
          </a:p>
        </p:txBody>
      </p:sp>
    </p:spTree>
    <p:extLst>
      <p:ext uri="{BB962C8B-B14F-4D97-AF65-F5344CB8AC3E}">
        <p14:creationId xmlns:p14="http://schemas.microsoft.com/office/powerpoint/2010/main" val="896705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7F4389A1-D915-498A-9B19-FD45F34EF8F2}" type="slidenum">
              <a:rPr lang="en-US" smtClean="0"/>
              <a:pPr/>
              <a:t>32</a:t>
            </a:fld>
            <a:endParaRPr lang="en-US" dirty="0"/>
          </a:p>
        </p:txBody>
      </p:sp>
      <p:sp>
        <p:nvSpPr>
          <p:cNvPr id="4" name="Slide Number Placeholder 4"/>
          <p:cNvSpPr>
            <a:spLocks noGrp="1"/>
          </p:cNvSpPr>
          <p:nvPr/>
        </p:nvSpPr>
        <p:spPr bwMode="auto">
          <a:xfrm>
            <a:off x="8506665" y="6374788"/>
            <a:ext cx="3683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900" i="0" kern="1200" baseline="0">
                <a:solidFill>
                  <a:srgbClr val="DF7A1C"/>
                </a:solidFill>
                <a:latin typeface="Arial" charset="0"/>
                <a:ea typeface="+mn-ea"/>
                <a:cs typeface="+mn-cs"/>
              </a:defRPr>
            </a:lvl1pPr>
            <a:lvl2pPr marL="4572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5pPr>
            <a:lvl6pPr marL="2286000" algn="l" defTabSz="914400" rtl="0" eaLnBrk="1" latinLnBrk="0" hangingPunct="1">
              <a:defRPr sz="2400" i="1" kern="1200" baseline="-25000">
                <a:solidFill>
                  <a:schemeClr val="tx1"/>
                </a:solidFill>
                <a:latin typeface="Verdana" pitchFamily="34" charset="0"/>
                <a:ea typeface="+mn-ea"/>
                <a:cs typeface="+mn-cs"/>
              </a:defRPr>
            </a:lvl6pPr>
            <a:lvl7pPr marL="2743200" algn="l" defTabSz="914400" rtl="0" eaLnBrk="1" latinLnBrk="0" hangingPunct="1">
              <a:defRPr sz="2400" i="1" kern="1200" baseline="-25000">
                <a:solidFill>
                  <a:schemeClr val="tx1"/>
                </a:solidFill>
                <a:latin typeface="Verdana" pitchFamily="34" charset="0"/>
                <a:ea typeface="+mn-ea"/>
                <a:cs typeface="+mn-cs"/>
              </a:defRPr>
            </a:lvl7pPr>
            <a:lvl8pPr marL="3200400" algn="l" defTabSz="914400" rtl="0" eaLnBrk="1" latinLnBrk="0" hangingPunct="1">
              <a:defRPr sz="2400" i="1" kern="1200" baseline="-25000">
                <a:solidFill>
                  <a:schemeClr val="tx1"/>
                </a:solidFill>
                <a:latin typeface="Verdana" pitchFamily="34" charset="0"/>
                <a:ea typeface="+mn-ea"/>
                <a:cs typeface="+mn-cs"/>
              </a:defRPr>
            </a:lvl8pPr>
            <a:lvl9pPr marL="3657600" algn="l" defTabSz="914400" rtl="0" eaLnBrk="1" latinLnBrk="0" hangingPunct="1">
              <a:defRPr sz="2400" i="1" kern="1200" baseline="-25000">
                <a:solidFill>
                  <a:schemeClr val="tx1"/>
                </a:solidFill>
                <a:latin typeface="Verdana" pitchFamily="34" charset="0"/>
                <a:ea typeface="+mn-ea"/>
                <a:cs typeface="+mn-cs"/>
              </a:defRPr>
            </a:lvl9pPr>
          </a:lstStyle>
          <a:p>
            <a:fld id="{FCCEE306-3753-4409-985B-BC0B67CDF70F}" type="slidenum">
              <a:rPr lang="en-US" smtClean="0">
                <a:cs typeface="Arial" charset="0"/>
              </a:rPr>
              <a:pPr/>
              <a:t>32</a:t>
            </a:fld>
            <a:endParaRPr lang="en-US" smtClean="0">
              <a:cs typeface="Arial" charset="0"/>
            </a:endParaRPr>
          </a:p>
        </p:txBody>
      </p:sp>
      <p:sp>
        <p:nvSpPr>
          <p:cNvPr id="5" name="Rectangle 4"/>
          <p:cNvSpPr>
            <a:spLocks noGrp="1" noChangeArrowheads="1"/>
          </p:cNvSpPr>
          <p:nvPr/>
        </p:nvSpPr>
        <p:spPr bwMode="auto">
          <a:xfrm>
            <a:off x="392952" y="1333559"/>
            <a:ext cx="3127375"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rgbClr val="3399FF"/>
              </a:buClr>
              <a:buFont typeface="Wingdings"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DF7A1C"/>
              </a:buClr>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fontAlgn="base">
              <a:spcBef>
                <a:spcPct val="20000"/>
              </a:spcBef>
              <a:spcAft>
                <a:spcPct val="0"/>
              </a:spcAft>
              <a:buChar char="»"/>
              <a:defRPr sz="1000">
                <a:solidFill>
                  <a:schemeClr val="tx1"/>
                </a:solidFill>
                <a:latin typeface="+mn-lt"/>
              </a:defRPr>
            </a:lvl6pPr>
            <a:lvl7pPr marL="2971800" indent="-228600" algn="l" rtl="0" fontAlgn="base">
              <a:spcBef>
                <a:spcPct val="20000"/>
              </a:spcBef>
              <a:spcAft>
                <a:spcPct val="0"/>
              </a:spcAft>
              <a:buChar char="»"/>
              <a:defRPr sz="1000">
                <a:solidFill>
                  <a:schemeClr val="tx1"/>
                </a:solidFill>
                <a:latin typeface="+mn-lt"/>
              </a:defRPr>
            </a:lvl7pPr>
            <a:lvl8pPr marL="3429000" indent="-228600" algn="l" rtl="0" fontAlgn="base">
              <a:spcBef>
                <a:spcPct val="20000"/>
              </a:spcBef>
              <a:spcAft>
                <a:spcPct val="0"/>
              </a:spcAft>
              <a:buChar char="»"/>
              <a:defRPr sz="1000">
                <a:solidFill>
                  <a:schemeClr val="tx1"/>
                </a:solidFill>
                <a:latin typeface="+mn-lt"/>
              </a:defRPr>
            </a:lvl8pPr>
            <a:lvl9pPr marL="3886200" indent="-228600" algn="l" rtl="0" fontAlgn="base">
              <a:spcBef>
                <a:spcPct val="20000"/>
              </a:spcBef>
              <a:spcAft>
                <a:spcPct val="0"/>
              </a:spcAft>
              <a:buChar char="»"/>
              <a:defRPr sz="1000">
                <a:solidFill>
                  <a:schemeClr val="tx1"/>
                </a:solidFill>
                <a:latin typeface="+mn-lt"/>
              </a:defRPr>
            </a:lvl9pPr>
          </a:lstStyle>
          <a:p>
            <a:pPr eaLnBrk="1" hangingPunct="1"/>
            <a:r>
              <a:rPr lang="en-US" sz="1400" dirty="0" smtClean="0"/>
              <a:t>Risk is any element of the environment which can cause a loss or failure</a:t>
            </a:r>
          </a:p>
          <a:p>
            <a:pPr eaLnBrk="1" hangingPunct="1"/>
            <a:endParaRPr lang="en-US" sz="1400" dirty="0" smtClean="0"/>
          </a:p>
          <a:p>
            <a:pPr eaLnBrk="1" hangingPunct="1"/>
            <a:r>
              <a:rPr lang="en-US" sz="1400" dirty="0" smtClean="0"/>
              <a:t>Some of the major risks which affect the financial institutions are:</a:t>
            </a:r>
          </a:p>
          <a:p>
            <a:pPr lvl="1" eaLnBrk="1" hangingPunct="1"/>
            <a:r>
              <a:rPr lang="en-US" sz="1200" dirty="0" smtClean="0"/>
              <a:t>Market risk</a:t>
            </a:r>
          </a:p>
          <a:p>
            <a:pPr lvl="1" eaLnBrk="1" hangingPunct="1"/>
            <a:r>
              <a:rPr lang="en-US" sz="1200" dirty="0" smtClean="0"/>
              <a:t>Liquidity </a:t>
            </a:r>
            <a:r>
              <a:rPr lang="en-US" sz="1200" dirty="0"/>
              <a:t>risk</a:t>
            </a:r>
          </a:p>
          <a:p>
            <a:pPr lvl="1" eaLnBrk="1" hangingPunct="1"/>
            <a:r>
              <a:rPr lang="en-US" sz="1200" dirty="0"/>
              <a:t>Credit risk</a:t>
            </a:r>
          </a:p>
          <a:p>
            <a:pPr lvl="1" eaLnBrk="1" hangingPunct="1"/>
            <a:r>
              <a:rPr lang="en-US" sz="1200" dirty="0" smtClean="0"/>
              <a:t>Operational </a:t>
            </a:r>
            <a:r>
              <a:rPr lang="en-US" sz="1200" dirty="0"/>
              <a:t>risk</a:t>
            </a:r>
          </a:p>
          <a:p>
            <a:pPr lvl="1" eaLnBrk="1" hangingPunct="1"/>
            <a:endParaRPr lang="en-US" sz="1200" dirty="0" smtClean="0"/>
          </a:p>
          <a:p>
            <a:pPr eaLnBrk="1" hangingPunct="1"/>
            <a:r>
              <a:rPr lang="en-US" sz="1400" dirty="0" smtClean="0"/>
              <a:t>The three pillars of risk management are:</a:t>
            </a:r>
          </a:p>
          <a:p>
            <a:pPr lvl="1" eaLnBrk="1" hangingPunct="1"/>
            <a:r>
              <a:rPr lang="en-US" sz="1200" dirty="0" smtClean="0"/>
              <a:t>Define the risks</a:t>
            </a:r>
          </a:p>
          <a:p>
            <a:pPr lvl="1" eaLnBrk="1" hangingPunct="1"/>
            <a:r>
              <a:rPr lang="en-US" sz="1200" dirty="0" smtClean="0"/>
              <a:t>Measure the risk</a:t>
            </a:r>
          </a:p>
          <a:p>
            <a:pPr lvl="1" eaLnBrk="1" hangingPunct="1"/>
            <a:r>
              <a:rPr lang="en-US" sz="1200" dirty="0" smtClean="0"/>
              <a:t>Manage the risk</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552" y="4122157"/>
            <a:ext cx="4140200"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10"/>
          <p:cNvSpPr>
            <a:spLocks noChangeShapeType="1"/>
          </p:cNvSpPr>
          <p:nvPr/>
        </p:nvSpPr>
        <p:spPr bwMode="auto">
          <a:xfrm>
            <a:off x="3694952" y="1327209"/>
            <a:ext cx="0" cy="5105400"/>
          </a:xfrm>
          <a:prstGeom prst="line">
            <a:avLst/>
          </a:prstGeom>
          <a:noFill/>
          <a:ln w="9525">
            <a:solidFill>
              <a:srgbClr val="C0C0C0"/>
            </a:solidFill>
            <a:prstDash val="lgDash"/>
            <a:round/>
            <a:headEnd/>
            <a:tailEnd/>
          </a:ln>
        </p:spPr>
        <p:txBody>
          <a:bodyPr/>
          <a:lstStyle>
            <a:defPPr>
              <a:defRPr lang="en-US"/>
            </a:defPPr>
            <a:lvl1pPr algn="l" rtl="0" eaLnBrk="0" fontAlgn="base" hangingPunct="0">
              <a:spcBef>
                <a:spcPct val="0"/>
              </a:spcBef>
              <a:spcAft>
                <a:spcPct val="0"/>
              </a:spcAft>
              <a:defRPr sz="2400" i="1" kern="1200" baseline="-250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5pPr>
            <a:lvl6pPr marL="2286000" algn="l" defTabSz="914400" rtl="0" eaLnBrk="1" latinLnBrk="0" hangingPunct="1">
              <a:defRPr sz="2400" i="1" kern="1200" baseline="-25000">
                <a:solidFill>
                  <a:schemeClr val="tx1"/>
                </a:solidFill>
                <a:latin typeface="Verdana" pitchFamily="34" charset="0"/>
                <a:ea typeface="+mn-ea"/>
                <a:cs typeface="+mn-cs"/>
              </a:defRPr>
            </a:lvl6pPr>
            <a:lvl7pPr marL="2743200" algn="l" defTabSz="914400" rtl="0" eaLnBrk="1" latinLnBrk="0" hangingPunct="1">
              <a:defRPr sz="2400" i="1" kern="1200" baseline="-25000">
                <a:solidFill>
                  <a:schemeClr val="tx1"/>
                </a:solidFill>
                <a:latin typeface="Verdana" pitchFamily="34" charset="0"/>
                <a:ea typeface="+mn-ea"/>
                <a:cs typeface="+mn-cs"/>
              </a:defRPr>
            </a:lvl7pPr>
            <a:lvl8pPr marL="3200400" algn="l" defTabSz="914400" rtl="0" eaLnBrk="1" latinLnBrk="0" hangingPunct="1">
              <a:defRPr sz="2400" i="1" kern="1200" baseline="-25000">
                <a:solidFill>
                  <a:schemeClr val="tx1"/>
                </a:solidFill>
                <a:latin typeface="Verdana" pitchFamily="34" charset="0"/>
                <a:ea typeface="+mn-ea"/>
                <a:cs typeface="+mn-cs"/>
              </a:defRPr>
            </a:lvl8pPr>
            <a:lvl9pPr marL="3657600" algn="l" defTabSz="914400" rtl="0" eaLnBrk="1" latinLnBrk="0" hangingPunct="1">
              <a:defRPr sz="2400" i="1" kern="1200" baseline="-25000">
                <a:solidFill>
                  <a:schemeClr val="tx1"/>
                </a:solidFill>
                <a:latin typeface="Verdana" pitchFamily="34" charset="0"/>
                <a:ea typeface="+mn-ea"/>
                <a:cs typeface="+mn-cs"/>
              </a:defRPr>
            </a:lvl9pPr>
          </a:lstStyle>
          <a:p>
            <a:endParaRPr lang="en-US"/>
          </a:p>
        </p:txBody>
      </p:sp>
      <p:sp>
        <p:nvSpPr>
          <p:cNvPr id="9" name="Line 11"/>
          <p:cNvSpPr>
            <a:spLocks noChangeShapeType="1"/>
          </p:cNvSpPr>
          <p:nvPr/>
        </p:nvSpPr>
        <p:spPr bwMode="auto">
          <a:xfrm flipH="1">
            <a:off x="3699715" y="3964995"/>
            <a:ext cx="4841875" cy="4762"/>
          </a:xfrm>
          <a:prstGeom prst="line">
            <a:avLst/>
          </a:prstGeom>
          <a:noFill/>
          <a:ln w="9525">
            <a:solidFill>
              <a:srgbClr val="C0C0C0"/>
            </a:solidFill>
            <a:prstDash val="lgDash"/>
            <a:round/>
            <a:headEnd/>
            <a:tailEnd/>
          </a:ln>
        </p:spPr>
        <p:txBody>
          <a:bodyPr/>
          <a:lstStyle>
            <a:defPPr>
              <a:defRPr lang="en-US"/>
            </a:defPPr>
            <a:lvl1pPr algn="l" rtl="0" eaLnBrk="0" fontAlgn="base" hangingPunct="0">
              <a:spcBef>
                <a:spcPct val="0"/>
              </a:spcBef>
              <a:spcAft>
                <a:spcPct val="0"/>
              </a:spcAft>
              <a:defRPr sz="2400" i="1" kern="1200" baseline="-250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5pPr>
            <a:lvl6pPr marL="2286000" algn="l" defTabSz="914400" rtl="0" eaLnBrk="1" latinLnBrk="0" hangingPunct="1">
              <a:defRPr sz="2400" i="1" kern="1200" baseline="-25000">
                <a:solidFill>
                  <a:schemeClr val="tx1"/>
                </a:solidFill>
                <a:latin typeface="Verdana" pitchFamily="34" charset="0"/>
                <a:ea typeface="+mn-ea"/>
                <a:cs typeface="+mn-cs"/>
              </a:defRPr>
            </a:lvl6pPr>
            <a:lvl7pPr marL="2743200" algn="l" defTabSz="914400" rtl="0" eaLnBrk="1" latinLnBrk="0" hangingPunct="1">
              <a:defRPr sz="2400" i="1" kern="1200" baseline="-25000">
                <a:solidFill>
                  <a:schemeClr val="tx1"/>
                </a:solidFill>
                <a:latin typeface="Verdana" pitchFamily="34" charset="0"/>
                <a:ea typeface="+mn-ea"/>
                <a:cs typeface="+mn-cs"/>
              </a:defRPr>
            </a:lvl7pPr>
            <a:lvl8pPr marL="3200400" algn="l" defTabSz="914400" rtl="0" eaLnBrk="1" latinLnBrk="0" hangingPunct="1">
              <a:defRPr sz="2400" i="1" kern="1200" baseline="-25000">
                <a:solidFill>
                  <a:schemeClr val="tx1"/>
                </a:solidFill>
                <a:latin typeface="Verdana" pitchFamily="34" charset="0"/>
                <a:ea typeface="+mn-ea"/>
                <a:cs typeface="+mn-cs"/>
              </a:defRPr>
            </a:lvl8pPr>
            <a:lvl9pPr marL="3657600" algn="l" defTabSz="914400" rtl="0" eaLnBrk="1" latinLnBrk="0" hangingPunct="1">
              <a:defRPr sz="2400" i="1" kern="1200" baseline="-25000">
                <a:solidFill>
                  <a:schemeClr val="tx1"/>
                </a:solidFill>
                <a:latin typeface="Verdana" pitchFamily="34" charset="0"/>
                <a:ea typeface="+mn-ea"/>
                <a:cs typeface="+mn-cs"/>
              </a:defRPr>
            </a:lvl9pPr>
          </a:lstStyle>
          <a:p>
            <a:endParaRPr lang="en-US"/>
          </a:p>
        </p:txBody>
      </p:sp>
      <p:sp>
        <p:nvSpPr>
          <p:cNvPr id="10" name="Footer Placeholder 3"/>
          <p:cNvSpPr>
            <a:spLocks noGrp="1"/>
          </p:cNvSpPr>
          <p:nvPr/>
        </p:nvSpPr>
        <p:spPr bwMode="auto">
          <a:xfrm>
            <a:off x="2672602" y="6235088"/>
            <a:ext cx="5178425" cy="368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eaLnBrk="0" fontAlgn="base" hangingPunct="0">
              <a:spcBef>
                <a:spcPct val="0"/>
              </a:spcBef>
              <a:spcAft>
                <a:spcPct val="0"/>
              </a:spcAft>
              <a:defRPr sz="800" i="0" kern="1200" baseline="0">
                <a:solidFill>
                  <a:srgbClr val="505050"/>
                </a:solidFill>
                <a:latin typeface="Arial" charset="0"/>
                <a:ea typeface="+mn-ea"/>
                <a:cs typeface="+mn-cs"/>
              </a:defRPr>
            </a:lvl1pPr>
            <a:lvl2pPr marL="4572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5pPr>
            <a:lvl6pPr marL="2286000" algn="l" defTabSz="914400" rtl="0" eaLnBrk="1" latinLnBrk="0" hangingPunct="1">
              <a:defRPr sz="2400" i="1" kern="1200" baseline="-25000">
                <a:solidFill>
                  <a:schemeClr val="tx1"/>
                </a:solidFill>
                <a:latin typeface="Verdana" pitchFamily="34" charset="0"/>
                <a:ea typeface="+mn-ea"/>
                <a:cs typeface="+mn-cs"/>
              </a:defRPr>
            </a:lvl6pPr>
            <a:lvl7pPr marL="2743200" algn="l" defTabSz="914400" rtl="0" eaLnBrk="1" latinLnBrk="0" hangingPunct="1">
              <a:defRPr sz="2400" i="1" kern="1200" baseline="-25000">
                <a:solidFill>
                  <a:schemeClr val="tx1"/>
                </a:solidFill>
                <a:latin typeface="Verdana" pitchFamily="34" charset="0"/>
                <a:ea typeface="+mn-ea"/>
                <a:cs typeface="+mn-cs"/>
              </a:defRPr>
            </a:lvl7pPr>
            <a:lvl8pPr marL="3200400" algn="l" defTabSz="914400" rtl="0" eaLnBrk="1" latinLnBrk="0" hangingPunct="1">
              <a:defRPr sz="2400" i="1" kern="1200" baseline="-25000">
                <a:solidFill>
                  <a:schemeClr val="tx1"/>
                </a:solidFill>
                <a:latin typeface="Verdana" pitchFamily="34" charset="0"/>
                <a:ea typeface="+mn-ea"/>
                <a:cs typeface="+mn-cs"/>
              </a:defRPr>
            </a:lvl8pPr>
            <a:lvl9pPr marL="3657600" algn="l" defTabSz="914400" rtl="0" eaLnBrk="1" latinLnBrk="0" hangingPunct="1">
              <a:defRPr sz="2400" i="1" kern="1200" baseline="-25000">
                <a:solidFill>
                  <a:schemeClr val="tx1"/>
                </a:solidFill>
                <a:latin typeface="Verdana" pitchFamily="34" charset="0"/>
                <a:ea typeface="+mn-ea"/>
                <a:cs typeface="+mn-cs"/>
              </a:defRPr>
            </a:lvl9pPr>
          </a:lstStyle>
          <a:p>
            <a:r>
              <a:rPr lang="en-US" dirty="0" smtClean="0"/>
              <a:t>© 2010, Cognizant Technology Solutions.                                             Confidential</a:t>
            </a:r>
            <a:r>
              <a:rPr lang="en-US" sz="900" dirty="0" smtClean="0"/>
              <a:t> </a:t>
            </a:r>
          </a:p>
        </p:txBody>
      </p:sp>
      <p:sp>
        <p:nvSpPr>
          <p:cNvPr id="13" name="Title 1"/>
          <p:cNvSpPr>
            <a:spLocks noGrp="1"/>
          </p:cNvSpPr>
          <p:nvPr>
            <p:ph type="title"/>
          </p:nvPr>
        </p:nvSpPr>
        <p:spPr>
          <a:xfrm>
            <a:off x="304363" y="330261"/>
            <a:ext cx="8382437" cy="607258"/>
          </a:xfrm>
        </p:spPr>
        <p:txBody>
          <a:bodyPr/>
          <a:lstStyle/>
          <a:p>
            <a:r>
              <a:rPr lang="en-US" dirty="0" smtClean="0"/>
              <a:t>Risk Management - What is it?</a:t>
            </a:r>
            <a:endParaRPr lang="en-US" dirty="0"/>
          </a:p>
        </p:txBody>
      </p:sp>
      <p:sp>
        <p:nvSpPr>
          <p:cNvPr id="14" name="Oval 13"/>
          <p:cNvSpPr/>
          <p:nvPr/>
        </p:nvSpPr>
        <p:spPr>
          <a:xfrm>
            <a:off x="4177552" y="2009594"/>
            <a:ext cx="1431678" cy="1189900"/>
          </a:xfrm>
          <a:prstGeom prst="ellipse">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Risk</a:t>
            </a:r>
            <a:endParaRPr lang="en-US" sz="1600" dirty="0"/>
          </a:p>
        </p:txBody>
      </p:sp>
      <p:sp>
        <p:nvSpPr>
          <p:cNvPr id="15" name="Oval 14"/>
          <p:cNvSpPr/>
          <p:nvPr/>
        </p:nvSpPr>
        <p:spPr>
          <a:xfrm>
            <a:off x="6183299" y="1238048"/>
            <a:ext cx="1554480" cy="586852"/>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Market Risk</a:t>
            </a:r>
          </a:p>
        </p:txBody>
      </p:sp>
      <p:sp>
        <p:nvSpPr>
          <p:cNvPr id="16" name="Oval 15"/>
          <p:cNvSpPr/>
          <p:nvPr/>
        </p:nvSpPr>
        <p:spPr>
          <a:xfrm>
            <a:off x="6183299" y="1925345"/>
            <a:ext cx="1554480" cy="586852"/>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Liquidity</a:t>
            </a:r>
          </a:p>
        </p:txBody>
      </p:sp>
      <p:sp>
        <p:nvSpPr>
          <p:cNvPr id="18" name="Oval 17"/>
          <p:cNvSpPr/>
          <p:nvPr/>
        </p:nvSpPr>
        <p:spPr>
          <a:xfrm>
            <a:off x="6183299" y="2612642"/>
            <a:ext cx="1554480" cy="586852"/>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Credit Risk</a:t>
            </a:r>
            <a:endParaRPr lang="en-US" sz="1400" dirty="0"/>
          </a:p>
        </p:txBody>
      </p:sp>
      <p:sp>
        <p:nvSpPr>
          <p:cNvPr id="19" name="Oval 18"/>
          <p:cNvSpPr/>
          <p:nvPr/>
        </p:nvSpPr>
        <p:spPr>
          <a:xfrm>
            <a:off x="6183299" y="3299940"/>
            <a:ext cx="1554480" cy="586852"/>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Operational Risk</a:t>
            </a:r>
            <a:endParaRPr lang="en-US" sz="1400" dirty="0"/>
          </a:p>
        </p:txBody>
      </p:sp>
      <p:cxnSp>
        <p:nvCxnSpPr>
          <p:cNvPr id="21" name="Elbow Connector 20"/>
          <p:cNvCxnSpPr>
            <a:stCxn id="14" idx="6"/>
            <a:endCxn id="15" idx="2"/>
          </p:cNvCxnSpPr>
          <p:nvPr/>
        </p:nvCxnSpPr>
        <p:spPr>
          <a:xfrm flipV="1">
            <a:off x="5609230" y="1531474"/>
            <a:ext cx="574069" cy="1073070"/>
          </a:xfrm>
          <a:prstGeom prst="bentConnector3">
            <a:avLst/>
          </a:prstGeom>
          <a:ln>
            <a:solidFill>
              <a:schemeClr val="accent6">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14" idx="6"/>
            <a:endCxn id="16" idx="2"/>
          </p:cNvCxnSpPr>
          <p:nvPr/>
        </p:nvCxnSpPr>
        <p:spPr>
          <a:xfrm flipV="1">
            <a:off x="5609230" y="2218771"/>
            <a:ext cx="574069" cy="385773"/>
          </a:xfrm>
          <a:prstGeom prst="bentConnector3">
            <a:avLst>
              <a:gd name="adj1" fmla="val 50000"/>
            </a:avLst>
          </a:prstGeom>
          <a:ln>
            <a:solidFill>
              <a:schemeClr val="accent6">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4" idx="6"/>
            <a:endCxn id="18" idx="2"/>
          </p:cNvCxnSpPr>
          <p:nvPr/>
        </p:nvCxnSpPr>
        <p:spPr>
          <a:xfrm>
            <a:off x="5609230" y="2604544"/>
            <a:ext cx="574069" cy="301524"/>
          </a:xfrm>
          <a:prstGeom prst="bentConnector3">
            <a:avLst>
              <a:gd name="adj1" fmla="val 50000"/>
            </a:avLst>
          </a:prstGeom>
          <a:ln>
            <a:solidFill>
              <a:schemeClr val="accent6">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4" idx="6"/>
            <a:endCxn id="19" idx="2"/>
          </p:cNvCxnSpPr>
          <p:nvPr/>
        </p:nvCxnSpPr>
        <p:spPr>
          <a:xfrm>
            <a:off x="5609230" y="2604544"/>
            <a:ext cx="574069" cy="988822"/>
          </a:xfrm>
          <a:prstGeom prst="bentConnector3">
            <a:avLst>
              <a:gd name="adj1" fmla="val 50000"/>
            </a:avLst>
          </a:prstGeom>
          <a:ln>
            <a:solidFill>
              <a:schemeClr val="accent6">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63012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7F4389A1-D915-498A-9B19-FD45F34EF8F2}" type="slidenum">
              <a:rPr lang="en-US" smtClean="0"/>
              <a:pPr/>
              <a:t>33</a:t>
            </a:fld>
            <a:endParaRPr lang="en-US" dirty="0"/>
          </a:p>
        </p:txBody>
      </p:sp>
      <p:sp>
        <p:nvSpPr>
          <p:cNvPr id="5" name="Rectangle 4"/>
          <p:cNvSpPr>
            <a:spLocks noGrp="1" noChangeArrowheads="1"/>
          </p:cNvSpPr>
          <p:nvPr/>
        </p:nvSpPr>
        <p:spPr bwMode="auto">
          <a:xfrm>
            <a:off x="392952" y="1333559"/>
            <a:ext cx="8491741"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rgbClr val="3399FF"/>
              </a:buClr>
              <a:buFont typeface="Wingdings"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DF7A1C"/>
              </a:buClr>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fontAlgn="base">
              <a:spcBef>
                <a:spcPct val="20000"/>
              </a:spcBef>
              <a:spcAft>
                <a:spcPct val="0"/>
              </a:spcAft>
              <a:buChar char="»"/>
              <a:defRPr sz="1000">
                <a:solidFill>
                  <a:schemeClr val="tx1"/>
                </a:solidFill>
                <a:latin typeface="+mn-lt"/>
              </a:defRPr>
            </a:lvl6pPr>
            <a:lvl7pPr marL="2971800" indent="-228600" algn="l" rtl="0" fontAlgn="base">
              <a:spcBef>
                <a:spcPct val="20000"/>
              </a:spcBef>
              <a:spcAft>
                <a:spcPct val="0"/>
              </a:spcAft>
              <a:buChar char="»"/>
              <a:defRPr sz="1000">
                <a:solidFill>
                  <a:schemeClr val="tx1"/>
                </a:solidFill>
                <a:latin typeface="+mn-lt"/>
              </a:defRPr>
            </a:lvl7pPr>
            <a:lvl8pPr marL="3429000" indent="-228600" algn="l" rtl="0" fontAlgn="base">
              <a:spcBef>
                <a:spcPct val="20000"/>
              </a:spcBef>
              <a:spcAft>
                <a:spcPct val="0"/>
              </a:spcAft>
              <a:buChar char="»"/>
              <a:defRPr sz="1000">
                <a:solidFill>
                  <a:schemeClr val="tx1"/>
                </a:solidFill>
                <a:latin typeface="+mn-lt"/>
              </a:defRPr>
            </a:lvl8pPr>
            <a:lvl9pPr marL="3886200" indent="-228600" algn="l" rtl="0" fontAlgn="base">
              <a:spcBef>
                <a:spcPct val="20000"/>
              </a:spcBef>
              <a:spcAft>
                <a:spcPct val="0"/>
              </a:spcAft>
              <a:buChar char="»"/>
              <a:defRPr sz="1000">
                <a:solidFill>
                  <a:schemeClr val="tx1"/>
                </a:solidFill>
                <a:latin typeface="+mn-lt"/>
              </a:defRPr>
            </a:lvl9pPr>
          </a:lstStyle>
          <a:p>
            <a:pPr eaLnBrk="1" hangingPunct="1"/>
            <a:r>
              <a:rPr lang="en-US" dirty="0" smtClean="0"/>
              <a:t>Regulators</a:t>
            </a:r>
          </a:p>
          <a:p>
            <a:pPr lvl="1" eaLnBrk="1" hangingPunct="1"/>
            <a:r>
              <a:rPr lang="en-US" dirty="0" smtClean="0"/>
              <a:t>US : </a:t>
            </a:r>
          </a:p>
          <a:p>
            <a:pPr lvl="2" eaLnBrk="1" hangingPunct="1"/>
            <a:r>
              <a:rPr lang="en-US" dirty="0"/>
              <a:t>Securities &amp; Exchange Commission (SEC</a:t>
            </a:r>
            <a:r>
              <a:rPr lang="en-US" dirty="0" smtClean="0"/>
              <a:t>), Commodity </a:t>
            </a:r>
            <a:r>
              <a:rPr lang="en-US" dirty="0"/>
              <a:t>Futures Trading Commission (</a:t>
            </a:r>
            <a:r>
              <a:rPr lang="en-US" dirty="0" smtClean="0"/>
              <a:t>CFTC), Federal </a:t>
            </a:r>
            <a:r>
              <a:rPr lang="en-US" dirty="0"/>
              <a:t>Reserve System ("Fed</a:t>
            </a:r>
            <a:r>
              <a:rPr lang="en-US" dirty="0" smtClean="0"/>
              <a:t>"), Financial </a:t>
            </a:r>
            <a:r>
              <a:rPr lang="en-US" dirty="0"/>
              <a:t>Industry Regulatory Authority (FINRA)</a:t>
            </a:r>
          </a:p>
          <a:p>
            <a:pPr lvl="1" eaLnBrk="1" hangingPunct="1"/>
            <a:r>
              <a:rPr lang="en-US" dirty="0" smtClean="0"/>
              <a:t>Europe:</a:t>
            </a:r>
          </a:p>
          <a:p>
            <a:pPr lvl="2" eaLnBrk="1" hangingPunct="1"/>
            <a:r>
              <a:rPr lang="en-US" dirty="0"/>
              <a:t>European Central Bank (ECB</a:t>
            </a:r>
            <a:r>
              <a:rPr lang="en-US" dirty="0" smtClean="0"/>
              <a:t>), European </a:t>
            </a:r>
            <a:r>
              <a:rPr lang="en-US" dirty="0"/>
              <a:t>Securities and Markets Authority (ESMA</a:t>
            </a:r>
            <a:r>
              <a:rPr lang="en-US" dirty="0" smtClean="0"/>
              <a:t>), European </a:t>
            </a:r>
            <a:r>
              <a:rPr lang="en-US" dirty="0"/>
              <a:t>Systemic Risk Board (ESRB) </a:t>
            </a:r>
            <a:endParaRPr lang="en-US" dirty="0" smtClean="0"/>
          </a:p>
          <a:p>
            <a:pPr lvl="1" eaLnBrk="1" hangingPunct="1"/>
            <a:r>
              <a:rPr lang="en-US" dirty="0" smtClean="0"/>
              <a:t>UK:</a:t>
            </a:r>
          </a:p>
          <a:p>
            <a:pPr lvl="2" eaLnBrk="1" hangingPunct="1"/>
            <a:r>
              <a:rPr lang="en-US" dirty="0" smtClean="0"/>
              <a:t>Bank of England (BoE), Financial Service Authority (FSA)</a:t>
            </a:r>
          </a:p>
          <a:p>
            <a:pPr lvl="1" eaLnBrk="1" hangingPunct="1"/>
            <a:r>
              <a:rPr lang="en-US" dirty="0" smtClean="0"/>
              <a:t>APAC </a:t>
            </a:r>
          </a:p>
          <a:p>
            <a:pPr lvl="2" eaLnBrk="1" hangingPunct="1"/>
            <a:r>
              <a:rPr lang="en-US" dirty="0" smtClean="0"/>
              <a:t>Singapore – Monetary Authority of Singapore (MAS)</a:t>
            </a:r>
          </a:p>
          <a:p>
            <a:pPr lvl="2" eaLnBrk="1" hangingPunct="1"/>
            <a:r>
              <a:rPr lang="en-US" dirty="0" smtClean="0"/>
              <a:t>Hong Kong – Hong Kong Monetary Authority (</a:t>
            </a:r>
            <a:r>
              <a:rPr lang="en-US" dirty="0"/>
              <a:t>HKMA), Hong Kong Securities and Futures </a:t>
            </a:r>
            <a:r>
              <a:rPr lang="en-US" dirty="0" smtClean="0"/>
              <a:t>Commission (SFC)</a:t>
            </a:r>
          </a:p>
          <a:p>
            <a:pPr eaLnBrk="1" hangingPunct="1"/>
            <a:r>
              <a:rPr lang="en-US" dirty="0" smtClean="0"/>
              <a:t>Role of Regulators</a:t>
            </a:r>
          </a:p>
          <a:p>
            <a:pPr lvl="1" eaLnBrk="1" hangingPunct="1"/>
            <a:r>
              <a:rPr lang="en-US" dirty="0" smtClean="0"/>
              <a:t>Maintain confidence and financial stability</a:t>
            </a:r>
          </a:p>
          <a:p>
            <a:pPr lvl="1" eaLnBrk="1" hangingPunct="1"/>
            <a:r>
              <a:rPr lang="en-US" dirty="0" smtClean="0"/>
              <a:t>Ensure order and smooth functioning of the securities markets</a:t>
            </a:r>
          </a:p>
          <a:p>
            <a:pPr lvl="1" eaLnBrk="1" hangingPunct="1"/>
            <a:r>
              <a:rPr lang="en-US" dirty="0" smtClean="0"/>
              <a:t>Monitor risk and take corrective action</a:t>
            </a:r>
          </a:p>
          <a:p>
            <a:pPr lvl="1" eaLnBrk="1" hangingPunct="1"/>
            <a:r>
              <a:rPr lang="en-US" dirty="0" smtClean="0"/>
              <a:t>Consumer protection and prevention of financial crime.</a:t>
            </a:r>
          </a:p>
          <a:p>
            <a:pPr lvl="1" eaLnBrk="1" hangingPunct="1"/>
            <a:r>
              <a:rPr lang="en-US" dirty="0" smtClean="0"/>
              <a:t>Upgrade regulations as per latest trends and technologies and ensure compliance.</a:t>
            </a:r>
          </a:p>
        </p:txBody>
      </p:sp>
      <p:sp>
        <p:nvSpPr>
          <p:cNvPr id="10" name="Footer Placeholder 3"/>
          <p:cNvSpPr>
            <a:spLocks noGrp="1"/>
          </p:cNvSpPr>
          <p:nvPr/>
        </p:nvSpPr>
        <p:spPr bwMode="auto">
          <a:xfrm>
            <a:off x="2672602" y="6235088"/>
            <a:ext cx="5178425" cy="368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eaLnBrk="0" fontAlgn="base" hangingPunct="0">
              <a:spcBef>
                <a:spcPct val="0"/>
              </a:spcBef>
              <a:spcAft>
                <a:spcPct val="0"/>
              </a:spcAft>
              <a:defRPr sz="800" i="0" kern="1200" baseline="0">
                <a:solidFill>
                  <a:srgbClr val="505050"/>
                </a:solidFill>
                <a:latin typeface="Arial" charset="0"/>
                <a:ea typeface="+mn-ea"/>
                <a:cs typeface="+mn-cs"/>
              </a:defRPr>
            </a:lvl1pPr>
            <a:lvl2pPr marL="4572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i="1" kern="1200" baseline="-25000">
                <a:solidFill>
                  <a:schemeClr val="tx1"/>
                </a:solidFill>
                <a:latin typeface="Verdana" pitchFamily="34" charset="0"/>
                <a:ea typeface="+mn-ea"/>
                <a:cs typeface="+mn-cs"/>
              </a:defRPr>
            </a:lvl5pPr>
            <a:lvl6pPr marL="2286000" algn="l" defTabSz="914400" rtl="0" eaLnBrk="1" latinLnBrk="0" hangingPunct="1">
              <a:defRPr sz="2400" i="1" kern="1200" baseline="-25000">
                <a:solidFill>
                  <a:schemeClr val="tx1"/>
                </a:solidFill>
                <a:latin typeface="Verdana" pitchFamily="34" charset="0"/>
                <a:ea typeface="+mn-ea"/>
                <a:cs typeface="+mn-cs"/>
              </a:defRPr>
            </a:lvl6pPr>
            <a:lvl7pPr marL="2743200" algn="l" defTabSz="914400" rtl="0" eaLnBrk="1" latinLnBrk="0" hangingPunct="1">
              <a:defRPr sz="2400" i="1" kern="1200" baseline="-25000">
                <a:solidFill>
                  <a:schemeClr val="tx1"/>
                </a:solidFill>
                <a:latin typeface="Verdana" pitchFamily="34" charset="0"/>
                <a:ea typeface="+mn-ea"/>
                <a:cs typeface="+mn-cs"/>
              </a:defRPr>
            </a:lvl7pPr>
            <a:lvl8pPr marL="3200400" algn="l" defTabSz="914400" rtl="0" eaLnBrk="1" latinLnBrk="0" hangingPunct="1">
              <a:defRPr sz="2400" i="1" kern="1200" baseline="-25000">
                <a:solidFill>
                  <a:schemeClr val="tx1"/>
                </a:solidFill>
                <a:latin typeface="Verdana" pitchFamily="34" charset="0"/>
                <a:ea typeface="+mn-ea"/>
                <a:cs typeface="+mn-cs"/>
              </a:defRPr>
            </a:lvl8pPr>
            <a:lvl9pPr marL="3657600" algn="l" defTabSz="914400" rtl="0" eaLnBrk="1" latinLnBrk="0" hangingPunct="1">
              <a:defRPr sz="2400" i="1" kern="1200" baseline="-25000">
                <a:solidFill>
                  <a:schemeClr val="tx1"/>
                </a:solidFill>
                <a:latin typeface="Verdana" pitchFamily="34" charset="0"/>
                <a:ea typeface="+mn-ea"/>
                <a:cs typeface="+mn-cs"/>
              </a:defRPr>
            </a:lvl9pPr>
          </a:lstStyle>
          <a:p>
            <a:r>
              <a:rPr lang="en-US" dirty="0" smtClean="0"/>
              <a:t>© 2010, Cognizant Technology Solutions.                                             Confidential</a:t>
            </a:r>
            <a:r>
              <a:rPr lang="en-US" sz="900" dirty="0" smtClean="0"/>
              <a:t> </a:t>
            </a:r>
          </a:p>
        </p:txBody>
      </p:sp>
      <p:sp>
        <p:nvSpPr>
          <p:cNvPr id="13" name="Title 1"/>
          <p:cNvSpPr>
            <a:spLocks noGrp="1"/>
          </p:cNvSpPr>
          <p:nvPr>
            <p:ph type="title"/>
          </p:nvPr>
        </p:nvSpPr>
        <p:spPr>
          <a:xfrm>
            <a:off x="304363" y="330261"/>
            <a:ext cx="8382437" cy="607258"/>
          </a:xfrm>
        </p:spPr>
        <p:txBody>
          <a:bodyPr/>
          <a:lstStyle/>
          <a:p>
            <a:r>
              <a:rPr lang="en-US" dirty="0" smtClean="0"/>
              <a:t>Risk Reporting and Compliance</a:t>
            </a:r>
            <a:endParaRPr lang="en-US" dirty="0"/>
          </a:p>
        </p:txBody>
      </p:sp>
    </p:spTree>
    <p:extLst>
      <p:ext uri="{BB962C8B-B14F-4D97-AF65-F5344CB8AC3E}">
        <p14:creationId xmlns:p14="http://schemas.microsoft.com/office/powerpoint/2010/main" val="4009843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regulation complex?</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34</a:t>
            </a:fld>
            <a:endParaRPr lang="en-US" dirty="0"/>
          </a:p>
        </p:txBody>
      </p:sp>
      <p:sp>
        <p:nvSpPr>
          <p:cNvPr id="4" name="Rounded Rectangle 3"/>
          <p:cNvSpPr/>
          <p:nvPr/>
        </p:nvSpPr>
        <p:spPr>
          <a:xfrm>
            <a:off x="1937982" y="1460310"/>
            <a:ext cx="4148919" cy="709684"/>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2008 US Housing Bubble Collapse</a:t>
            </a:r>
            <a:endParaRPr lang="en-US" dirty="0"/>
          </a:p>
        </p:txBody>
      </p:sp>
      <p:sp>
        <p:nvSpPr>
          <p:cNvPr id="5" name="Rounded Rectangle 4"/>
          <p:cNvSpPr/>
          <p:nvPr/>
        </p:nvSpPr>
        <p:spPr>
          <a:xfrm>
            <a:off x="1050878" y="2756848"/>
            <a:ext cx="6810232" cy="2593074"/>
          </a:xfrm>
          <a:prstGeom prst="round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rPr>
              <a:t>“Complex financial instruments allowed </a:t>
            </a:r>
            <a:r>
              <a:rPr lang="en-US" b="1" dirty="0">
                <a:solidFill>
                  <a:schemeClr val="tx2"/>
                </a:solidFill>
              </a:rPr>
              <a:t>Fannie Mae </a:t>
            </a:r>
            <a:r>
              <a:rPr lang="en-US" dirty="0">
                <a:solidFill>
                  <a:schemeClr val="tx2"/>
                </a:solidFill>
              </a:rPr>
              <a:t>and </a:t>
            </a:r>
            <a:r>
              <a:rPr lang="en-US" b="1" dirty="0">
                <a:solidFill>
                  <a:schemeClr val="tx2"/>
                </a:solidFill>
              </a:rPr>
              <a:t>Freddie Mac </a:t>
            </a:r>
            <a:r>
              <a:rPr lang="en-US" dirty="0">
                <a:solidFill>
                  <a:schemeClr val="tx2"/>
                </a:solidFill>
              </a:rPr>
              <a:t>to engage in massive misstatements of earnings for years. </a:t>
            </a:r>
            <a:endParaRPr lang="en-US" dirty="0" smtClean="0">
              <a:solidFill>
                <a:schemeClr val="tx2"/>
              </a:solidFill>
            </a:endParaRPr>
          </a:p>
          <a:p>
            <a:pPr algn="ctr"/>
            <a:r>
              <a:rPr lang="en-US" dirty="0" smtClean="0">
                <a:solidFill>
                  <a:schemeClr val="tx2"/>
                </a:solidFill>
              </a:rPr>
              <a:t>So </a:t>
            </a:r>
            <a:r>
              <a:rPr lang="en-US" dirty="0">
                <a:solidFill>
                  <a:schemeClr val="tx2"/>
                </a:solidFill>
              </a:rPr>
              <a:t>indecipherable were Freddie and Fannie that their federal regulator, </a:t>
            </a:r>
            <a:r>
              <a:rPr lang="en-US" b="1" dirty="0">
                <a:solidFill>
                  <a:schemeClr val="tx2"/>
                </a:solidFill>
              </a:rPr>
              <a:t>OFHEO</a:t>
            </a:r>
            <a:r>
              <a:rPr lang="en-US" dirty="0">
                <a:solidFill>
                  <a:schemeClr val="tx2"/>
                </a:solidFill>
              </a:rPr>
              <a:t>, whose more than 100 employees had no job except the oversight of these two institutions, totally missed their cooking of the </a:t>
            </a:r>
            <a:r>
              <a:rPr lang="en-US" dirty="0" smtClean="0">
                <a:solidFill>
                  <a:schemeClr val="tx2"/>
                </a:solidFill>
              </a:rPr>
              <a:t>books”</a:t>
            </a:r>
          </a:p>
          <a:p>
            <a:pPr algn="ctr"/>
            <a:endParaRPr lang="en-US" dirty="0">
              <a:solidFill>
                <a:schemeClr val="tx2"/>
              </a:solidFill>
            </a:endParaRPr>
          </a:p>
          <a:p>
            <a:pPr algn="ctr"/>
            <a:r>
              <a:rPr lang="en-US" dirty="0" smtClean="0">
                <a:solidFill>
                  <a:schemeClr val="tx2"/>
                </a:solidFill>
              </a:rPr>
              <a:t>- Warren Buffet, 2008</a:t>
            </a:r>
            <a:endParaRPr lang="en-US" dirty="0">
              <a:solidFill>
                <a:schemeClr val="tx2"/>
              </a:solidFill>
            </a:endParaRPr>
          </a:p>
        </p:txBody>
      </p:sp>
    </p:spTree>
    <p:extLst>
      <p:ext uri="{BB962C8B-B14F-4D97-AF65-F5344CB8AC3E}">
        <p14:creationId xmlns:p14="http://schemas.microsoft.com/office/powerpoint/2010/main" val="2606411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Text Placeholder 2"/>
          <p:cNvSpPr>
            <a:spLocks noGrp="1"/>
          </p:cNvSpPr>
          <p:nvPr>
            <p:ph type="body" sz="quarter" idx="10"/>
          </p:nvPr>
        </p:nvSpPr>
        <p:spPr/>
        <p:txBody>
          <a:bodyPr/>
          <a:lstStyle/>
          <a:p>
            <a:r>
              <a:rPr lang="en-US" dirty="0" smtClean="0"/>
              <a:t>Harini Ravilochanan</a:t>
            </a:r>
          </a:p>
          <a:p>
            <a:endParaRPr lang="en-US" dirty="0"/>
          </a:p>
          <a:p>
            <a:r>
              <a:rPr lang="en-US" dirty="0" smtClean="0"/>
              <a:t>Vishwanath Donti</a:t>
            </a:r>
            <a:endParaRPr lang="en-US" dirty="0"/>
          </a:p>
        </p:txBody>
      </p:sp>
    </p:spTree>
    <p:extLst>
      <p:ext uri="{BB962C8B-B14F-4D97-AF65-F5344CB8AC3E}">
        <p14:creationId xmlns:p14="http://schemas.microsoft.com/office/powerpoint/2010/main" val="969848386"/>
      </p:ext>
    </p:extLst>
  </p:cSld>
  <p:clrMapOvr>
    <a:masterClrMapping/>
  </p:clrMapOvr>
  <mc:AlternateContent xmlns:mc="http://schemas.openxmlformats.org/markup-compatibility/2006">
    <mc:Choice xmlns:p15="http://schemas.microsoft.com/office/powerpoint/2012/main" xmlns="" Requires="p15">
      <p:transition>
        <p15:prstTrans prst="peelOff"/>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Banks…Functions</a:t>
            </a:r>
          </a:p>
        </p:txBody>
      </p:sp>
      <p:sp>
        <p:nvSpPr>
          <p:cNvPr id="3" name="Slide Number Placeholder 2"/>
          <p:cNvSpPr>
            <a:spLocks noGrp="1"/>
          </p:cNvSpPr>
          <p:nvPr>
            <p:ph type="sldNum" sz="quarter" idx="11"/>
          </p:nvPr>
        </p:nvSpPr>
        <p:spPr/>
        <p:txBody>
          <a:bodyPr/>
          <a:lstStyle/>
          <a:p>
            <a:fld id="{7F4389A1-D915-498A-9B19-FD45F34EF8F2}" type="slidenum">
              <a:rPr lang="en-US" smtClean="0"/>
              <a:pPr/>
              <a:t>4</a:t>
            </a:fld>
            <a:endParaRPr lang="en-US" dirty="0"/>
          </a:p>
        </p:txBody>
      </p:sp>
      <p:sp>
        <p:nvSpPr>
          <p:cNvPr id="5" name="Content Placeholder 1"/>
          <p:cNvSpPr txBox="1">
            <a:spLocks/>
          </p:cNvSpPr>
          <p:nvPr/>
        </p:nvSpPr>
        <p:spPr>
          <a:xfrm>
            <a:off x="294291" y="1192847"/>
            <a:ext cx="8477782" cy="500308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Financial institution that is licensed to accept deposits and issue loans</a:t>
            </a:r>
          </a:p>
          <a:p>
            <a:r>
              <a:rPr lang="en-US" sz="2000" dirty="0" smtClean="0"/>
              <a:t>Functions</a:t>
            </a:r>
          </a:p>
          <a:p>
            <a:pPr lvl="2"/>
            <a:r>
              <a:rPr lang="en-US" sz="1600" dirty="0" smtClean="0"/>
              <a:t>Channelize Savings</a:t>
            </a:r>
          </a:p>
          <a:p>
            <a:pPr lvl="2"/>
            <a:r>
              <a:rPr lang="en-US" sz="1600" dirty="0" smtClean="0"/>
              <a:t>Provide credit facilities to borrower</a:t>
            </a:r>
          </a:p>
          <a:p>
            <a:pPr lvl="2"/>
            <a:r>
              <a:rPr lang="en-US" sz="1600" dirty="0" smtClean="0"/>
              <a:t>Provide investment avenues to investors</a:t>
            </a:r>
          </a:p>
          <a:p>
            <a:pPr lvl="2"/>
            <a:r>
              <a:rPr lang="en-US" sz="1600" dirty="0" smtClean="0"/>
              <a:t>Facilitate trade and commerce dealings</a:t>
            </a:r>
          </a:p>
          <a:p>
            <a:pPr lvl="2"/>
            <a:r>
              <a:rPr lang="en-US" sz="1600" dirty="0" smtClean="0"/>
              <a:t>Provide financial backbone to support economic growth of the country</a:t>
            </a:r>
          </a:p>
          <a:p>
            <a:pPr lvl="2"/>
            <a:r>
              <a:rPr lang="en-US" sz="1600" dirty="0" smtClean="0"/>
              <a:t>Minimize Cash Transactions</a:t>
            </a:r>
          </a:p>
          <a:p>
            <a:pPr lvl="2"/>
            <a:r>
              <a:rPr lang="en-US" sz="1600" dirty="0" smtClean="0"/>
              <a:t>Provide Services</a:t>
            </a:r>
            <a:endParaRPr lang="en-US" sz="1600" dirty="0"/>
          </a:p>
        </p:txBody>
      </p:sp>
    </p:spTree>
    <p:extLst>
      <p:ext uri="{BB962C8B-B14F-4D97-AF65-F5344CB8AC3E}">
        <p14:creationId xmlns:p14="http://schemas.microsoft.com/office/powerpoint/2010/main" val="3270376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Bank</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5</a:t>
            </a:fld>
            <a:endParaRPr lang="en-US" dirty="0"/>
          </a:p>
        </p:txBody>
      </p:sp>
      <p:sp>
        <p:nvSpPr>
          <p:cNvPr id="4" name="Rectangle 3"/>
          <p:cNvSpPr/>
          <p:nvPr/>
        </p:nvSpPr>
        <p:spPr>
          <a:xfrm>
            <a:off x="457199" y="1564018"/>
            <a:ext cx="7690513" cy="3970318"/>
          </a:xfrm>
          <a:prstGeom prst="rect">
            <a:avLst/>
          </a:prstGeom>
        </p:spPr>
        <p:txBody>
          <a:bodyPr wrap="square">
            <a:spAutoFit/>
          </a:bodyPr>
          <a:lstStyle/>
          <a:p>
            <a:pPr marL="285750" indent="-285750">
              <a:buFont typeface="Arial" panose="020B0604020202020204" pitchFamily="34" charset="0"/>
              <a:buChar char="•"/>
            </a:pPr>
            <a:r>
              <a:rPr lang="en-US" dirty="0" smtClean="0"/>
              <a:t>Banker’s </a:t>
            </a:r>
            <a:r>
              <a:rPr lang="en-US" dirty="0"/>
              <a:t>bank &amp; Government’s bank </a:t>
            </a:r>
          </a:p>
          <a:p>
            <a:pPr marL="285750" indent="-285750">
              <a:buFont typeface="Arial" panose="020B0604020202020204" pitchFamily="34" charset="0"/>
              <a:buChar char="•"/>
            </a:pPr>
            <a:r>
              <a:rPr lang="en-US" dirty="0" smtClean="0"/>
              <a:t>Acts </a:t>
            </a:r>
            <a:r>
              <a:rPr lang="en-US" dirty="0"/>
              <a:t>as a regulator for other </a:t>
            </a:r>
            <a:r>
              <a:rPr lang="en-US" dirty="0" smtClean="0"/>
              <a:t>banks</a:t>
            </a:r>
          </a:p>
          <a:p>
            <a:endParaRPr lang="en-US" dirty="0"/>
          </a:p>
          <a:p>
            <a:r>
              <a:rPr lang="en-US" dirty="0"/>
              <a:t>Functions</a:t>
            </a:r>
          </a:p>
          <a:p>
            <a:pPr marL="285750" indent="-285750">
              <a:buFont typeface="Arial" panose="020B0604020202020204" pitchFamily="34" charset="0"/>
              <a:buChar char="•"/>
            </a:pPr>
            <a:r>
              <a:rPr lang="en-US" dirty="0" smtClean="0"/>
              <a:t>Conducting </a:t>
            </a:r>
            <a:r>
              <a:rPr lang="en-US" dirty="0"/>
              <a:t>the nation's monetary policy</a:t>
            </a:r>
          </a:p>
          <a:p>
            <a:pPr marL="285750" indent="-285750">
              <a:buFont typeface="Arial" panose="020B0604020202020204" pitchFamily="34" charset="0"/>
              <a:buChar char="•"/>
            </a:pPr>
            <a:r>
              <a:rPr lang="en-US" dirty="0" smtClean="0"/>
              <a:t>Supervising </a:t>
            </a:r>
            <a:r>
              <a:rPr lang="en-US" dirty="0"/>
              <a:t>and regulating banking institutions and protecting the rights of consumers</a:t>
            </a:r>
          </a:p>
          <a:p>
            <a:pPr marL="285750" indent="-285750">
              <a:buFont typeface="Arial" panose="020B0604020202020204" pitchFamily="34" charset="0"/>
              <a:buChar char="•"/>
            </a:pPr>
            <a:r>
              <a:rPr lang="en-US" dirty="0" smtClean="0"/>
              <a:t>Maintaining </a:t>
            </a:r>
            <a:r>
              <a:rPr lang="en-US" dirty="0"/>
              <a:t>the stability of the financial system, i.e. stability of interest rates and foreign exchange rate.</a:t>
            </a:r>
          </a:p>
          <a:p>
            <a:pPr marL="285750" indent="-285750">
              <a:buFont typeface="Arial" panose="020B0604020202020204" pitchFamily="34" charset="0"/>
              <a:buChar char="•"/>
            </a:pPr>
            <a:r>
              <a:rPr lang="en-US" dirty="0" smtClean="0"/>
              <a:t>Ensuring </a:t>
            </a:r>
            <a:r>
              <a:rPr lang="en-US" dirty="0"/>
              <a:t>that the interest rates remain at a viable level</a:t>
            </a:r>
          </a:p>
          <a:p>
            <a:pPr marL="285750" indent="-285750">
              <a:buFont typeface="Arial" panose="020B0604020202020204" pitchFamily="34" charset="0"/>
              <a:buChar char="•"/>
            </a:pPr>
            <a:r>
              <a:rPr lang="en-US" dirty="0" smtClean="0"/>
              <a:t>Providing </a:t>
            </a:r>
            <a:r>
              <a:rPr lang="en-US" dirty="0"/>
              <a:t>certain financial services to the government, the public, financial institutions, and foreign official institutions</a:t>
            </a:r>
          </a:p>
          <a:p>
            <a:pPr marL="285750" indent="-285750">
              <a:buFont typeface="Arial" panose="020B0604020202020204" pitchFamily="34" charset="0"/>
              <a:buChar char="•"/>
            </a:pPr>
            <a:r>
              <a:rPr lang="en-US" dirty="0" smtClean="0"/>
              <a:t>Monitoring </a:t>
            </a:r>
            <a:r>
              <a:rPr lang="en-US" dirty="0"/>
              <a:t>the foreign currency assets and liabilities and monitoring the inflow and outflow of foreign currency </a:t>
            </a:r>
          </a:p>
        </p:txBody>
      </p:sp>
    </p:spTree>
    <p:extLst>
      <p:ext uri="{BB962C8B-B14F-4D97-AF65-F5344CB8AC3E}">
        <p14:creationId xmlns:p14="http://schemas.microsoft.com/office/powerpoint/2010/main" val="167351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Bank – Customer Equation</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6</a:t>
            </a:fld>
            <a:endParaRPr lang="en-US" dirty="0"/>
          </a:p>
        </p:txBody>
      </p:sp>
      <p:sp>
        <p:nvSpPr>
          <p:cNvPr id="4" name="Rectangle 3"/>
          <p:cNvSpPr/>
          <p:nvPr/>
        </p:nvSpPr>
        <p:spPr>
          <a:xfrm>
            <a:off x="457199" y="1564018"/>
            <a:ext cx="7690513" cy="2585323"/>
          </a:xfrm>
          <a:prstGeom prst="rect">
            <a:avLst/>
          </a:prstGeom>
        </p:spPr>
        <p:txBody>
          <a:bodyPr wrap="square">
            <a:spAutoFit/>
          </a:bodyPr>
          <a:lstStyle/>
          <a:p>
            <a:pPr marL="285750" indent="-285750">
              <a:buFont typeface="Arial" panose="020B0604020202020204" pitchFamily="34" charset="0"/>
              <a:buChar char="•"/>
            </a:pPr>
            <a:r>
              <a:rPr lang="en-US" dirty="0" smtClean="0"/>
              <a:t>Products &amp; Services</a:t>
            </a:r>
          </a:p>
          <a:p>
            <a:pPr marL="285750" indent="-285750">
              <a:buFont typeface="Arial" panose="020B0604020202020204" pitchFamily="34" charset="0"/>
              <a:buChar char="•"/>
            </a:pPr>
            <a:r>
              <a:rPr lang="en-US" dirty="0" smtClean="0"/>
              <a:t>Channels</a:t>
            </a:r>
          </a:p>
          <a:p>
            <a:pPr marL="285750" indent="-285750">
              <a:buFont typeface="Arial" panose="020B0604020202020204" pitchFamily="34" charset="0"/>
              <a:buChar char="•"/>
            </a:pPr>
            <a:r>
              <a:rPr lang="en-US" dirty="0" smtClean="0"/>
              <a:t>Experience</a:t>
            </a:r>
          </a:p>
          <a:p>
            <a:pPr marL="285750" indent="-285750">
              <a:buFont typeface="Arial" panose="020B0604020202020204" pitchFamily="34" charset="0"/>
              <a:buChar char="•"/>
            </a:pPr>
            <a:r>
              <a:rPr lang="en-US" dirty="0" smtClean="0"/>
              <a:t>Business Model</a:t>
            </a:r>
          </a:p>
          <a:p>
            <a:pPr marL="285750" indent="-285750">
              <a:buFont typeface="Arial" panose="020B0604020202020204" pitchFamily="34" charset="0"/>
              <a:buChar char="•"/>
            </a:pPr>
            <a:r>
              <a:rPr lang="en-US" dirty="0" smtClean="0"/>
              <a:t>Banking Functions / Departments</a:t>
            </a:r>
          </a:p>
          <a:p>
            <a:pPr marL="285750" indent="-285750">
              <a:buFont typeface="Arial" panose="020B0604020202020204" pitchFamily="34" charset="0"/>
              <a:buChar char="•"/>
            </a:pPr>
            <a:r>
              <a:rPr lang="en-US" dirty="0" smtClean="0"/>
              <a:t>Customer Centric Banking – Experience – Customer Engagement Life Cycle</a:t>
            </a:r>
          </a:p>
          <a:p>
            <a:pPr marL="285750" indent="-285750">
              <a:buFont typeface="Arial" panose="020B0604020202020204" pitchFamily="34" charset="0"/>
              <a:buChar char="•"/>
            </a:pPr>
            <a:r>
              <a:rPr lang="en-US" dirty="0" smtClean="0"/>
              <a:t>Regulations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54244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Banks and their Dimensions</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7</a:t>
            </a:fld>
            <a:endParaRPr lang="en-US" dirty="0"/>
          </a:p>
        </p:txBody>
      </p:sp>
      <p:sp>
        <p:nvSpPr>
          <p:cNvPr id="4" name="TextBox 3"/>
          <p:cNvSpPr txBox="1"/>
          <p:nvPr/>
        </p:nvSpPr>
        <p:spPr>
          <a:xfrm>
            <a:off x="177421" y="5827594"/>
            <a:ext cx="4667534" cy="369332"/>
          </a:xfrm>
          <a:prstGeom prst="rect">
            <a:avLst/>
          </a:prstGeom>
          <a:noFill/>
        </p:spPr>
        <p:txBody>
          <a:bodyPr wrap="square" rtlCol="0">
            <a:spAutoFit/>
          </a:bodyPr>
          <a:lstStyle/>
          <a:p>
            <a:r>
              <a:rPr lang="en-US" dirty="0" smtClean="0"/>
              <a:t>Personal / Business - Channels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18" y="1187293"/>
            <a:ext cx="8595360" cy="4652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9589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Banking (Retail)</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8</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795" y="1211745"/>
            <a:ext cx="6618275" cy="4663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0124" y="5909482"/>
            <a:ext cx="7124131" cy="369332"/>
          </a:xfrm>
          <a:prstGeom prst="rect">
            <a:avLst/>
          </a:prstGeom>
          <a:noFill/>
        </p:spPr>
        <p:txBody>
          <a:bodyPr wrap="square" rtlCol="0">
            <a:spAutoFit/>
          </a:bodyPr>
          <a:lstStyle/>
          <a:p>
            <a:r>
              <a:rPr lang="en-US" dirty="0" smtClean="0"/>
              <a:t>Types of Products, Business Model, Features, Customer Life Cycle</a:t>
            </a:r>
            <a:endParaRPr lang="en-US" dirty="0"/>
          </a:p>
        </p:txBody>
      </p:sp>
    </p:spTree>
    <p:extLst>
      <p:ext uri="{BB962C8B-B14F-4D97-AF65-F5344CB8AC3E}">
        <p14:creationId xmlns:p14="http://schemas.microsoft.com/office/powerpoint/2010/main" val="566403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Cards (Card&amp; Payments)</a:t>
            </a:r>
            <a:endParaRPr lang="en-US" dirty="0"/>
          </a:p>
        </p:txBody>
      </p:sp>
      <p:sp>
        <p:nvSpPr>
          <p:cNvPr id="3" name="Slide Number Placeholder 2"/>
          <p:cNvSpPr>
            <a:spLocks noGrp="1"/>
          </p:cNvSpPr>
          <p:nvPr>
            <p:ph type="sldNum" sz="quarter" idx="11"/>
          </p:nvPr>
        </p:nvSpPr>
        <p:spPr/>
        <p:txBody>
          <a:bodyPr/>
          <a:lstStyle/>
          <a:p>
            <a:fld id="{7F4389A1-D915-498A-9B19-FD45F34EF8F2}" type="slidenum">
              <a:rPr lang="en-US" smtClean="0"/>
              <a:pPr/>
              <a:t>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57" y="1206335"/>
            <a:ext cx="760095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463" y="2949410"/>
            <a:ext cx="1336265" cy="128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728" y="3017656"/>
            <a:ext cx="1463040" cy="1029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768" y="2965907"/>
            <a:ext cx="1554480" cy="1273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4248" y="2949416"/>
            <a:ext cx="1435436" cy="1188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64028" y="4339962"/>
            <a:ext cx="712413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Credit Vs Debit</a:t>
            </a:r>
          </a:p>
          <a:p>
            <a:pPr marL="285750" indent="-285750">
              <a:buFont typeface="Arial" panose="020B0604020202020204" pitchFamily="34" charset="0"/>
              <a:buChar char="•"/>
            </a:pPr>
            <a:r>
              <a:rPr lang="en-US" dirty="0" smtClean="0"/>
              <a:t>Transaction Entities – Business Model</a:t>
            </a:r>
          </a:p>
          <a:p>
            <a:pPr marL="285750" indent="-285750">
              <a:buFont typeface="Arial" panose="020B0604020202020204" pitchFamily="34" charset="0"/>
              <a:buChar char="•"/>
            </a:pPr>
            <a:r>
              <a:rPr lang="en-US" dirty="0" smtClean="0"/>
              <a:t>Stripe / EMV – Authentication</a:t>
            </a:r>
          </a:p>
          <a:p>
            <a:pPr marL="285750" indent="-285750">
              <a:buFont typeface="Arial" panose="020B0604020202020204" pitchFamily="34" charset="0"/>
              <a:buChar char="•"/>
            </a:pPr>
            <a:r>
              <a:rPr lang="en-US" dirty="0" smtClean="0"/>
              <a:t>Channels – Mobile Wallets, Online</a:t>
            </a:r>
          </a:p>
          <a:p>
            <a:pPr marL="285750" indent="-285750">
              <a:buFont typeface="Arial" panose="020B0604020202020204" pitchFamily="34" charset="0"/>
              <a:buChar char="•"/>
            </a:pPr>
            <a:r>
              <a:rPr lang="en-US" dirty="0" smtClean="0"/>
              <a:t>Loyalty – Card Statements – Billing / Payment Cycle – Retail Payments / Fund Transfers / Remittances</a:t>
            </a:r>
          </a:p>
          <a:p>
            <a:pPr marL="285750" indent="-285750">
              <a:buFont typeface="Arial" panose="020B0604020202020204" pitchFamily="34" charset="0"/>
              <a:buChar char="•"/>
            </a:pPr>
            <a:r>
              <a:rPr lang="en-US" dirty="0" smtClean="0"/>
              <a:t>Customer Life Cycle</a:t>
            </a:r>
            <a:endParaRPr lang="en-US" dirty="0"/>
          </a:p>
        </p:txBody>
      </p:sp>
    </p:spTree>
    <p:extLst>
      <p:ext uri="{BB962C8B-B14F-4D97-AF65-F5344CB8AC3E}">
        <p14:creationId xmlns:p14="http://schemas.microsoft.com/office/powerpoint/2010/main" val="966931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Ad5 - Cognizant PPT Template 2014 Keep Challenging">
  <a:themeElements>
    <a:clrScheme name="Custom 1">
      <a:dk1>
        <a:srgbClr val="387E94"/>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OCD xmlns="f6a132f1-5719-482e-b1d4-e465aaa3e5c4">2017-05-21T06:03:07+00:00</OCD>
    <OCM xmlns="f6a132f1-5719-482e-b1d4-e465aaa3e5c4">2017-05-21T06:03:56+00:00</OCM>
    <If_x0020_this_x0020_document_x0020_is_x0020_leaked_x002f_lost_x002c__x0020_could_x0020_there_x0020_be_x0020_loss_x0020_of_x0020_Cognizant_x0020_Trade_x0020_Secret_x0020__x002f__x0020_Patent_x0020_Protection_x003f_ xmlns="f6a132f1-5719-482e-b1d4-e465aaa3e5c4">Some Chance</If_x0020_this_x0020_document_x0020_is_x0020_leaked_x002f_lost_x002c__x0020_could_x0020_there_x0020_be_x0020_loss_x0020_of_x0020_Cognizant_x0020_Trade_x0020_Secret_x0020__x002f__x0020_Patent_x0020_Protection_x003f_>
    <a82ff3dd57174595971792616179f899 xmlns="f6a132f1-5719-482e-b1d4-e465aaa3e5c4">
      <Terms xmlns="http://schemas.microsoft.com/office/infopath/2007/PartnerControls"/>
    </a82ff3dd57174595971792616179f899>
    <Will_x0020_our_x0020_competitors_x0020_be_x0020_interested_x0020_in_x0020_acquiring_x0020_the_x0020_information_x0020_shared_x0020_in_x0020_this_x0020_document_x003f_ xmlns="f6a132f1-5719-482e-b1d4-e465aaa3e5c4">Some Chance</Will_x0020_our_x0020_competitors_x0020_be_x0020_interested_x0020_in_x0020_acquiring_x0020_the_x0020_information_x0020_shared_x0020_in_x0020_this_x0020_document_x003f_>
    <Average_x0020_Criticality_x0020_Score xmlns="f6a132f1-5719-482e-b1d4-e465aaa3e5c4">3.3</Average_x0020_Criticality_x0020_Score>
    <Criticality xmlns="f6a132f1-5719-482e-b1d4-e465aaa3e5c4">C2</Criticality>
    <Confidentiality xmlns="f6a132f1-5719-482e-b1d4-e465aaa3e5c4">Cognizant Confidential</Confidentiality>
    <TaxCatchAll xmlns="f6a132f1-5719-482e-b1d4-e465aaa3e5c4">
      <Value>54</Value>
      <Value>583</Value>
      <Value>29</Value>
      <Value>84</Value>
    </TaxCatchAll>
    <Restriction xmlns="f6a132f1-5719-482e-b1d4-e465aaa3e5c4">Shared with Enterprise</Restriction>
    <Approved_x0020_By xmlns="f6a132f1-5719-482e-b1d4-e465aaa3e5c4">
      <UserInfo>
        <DisplayName>Natarajan, Ahalya (Cognizant)</DisplayName>
        <AccountId>43</AccountId>
        <AccountType/>
      </UserInfo>
    </Approved_x0020_By>
    <Terms_x0020__x0026__x0020_Conditions xmlns="f6a132f1-5719-482e-b1d4-e465aaa3e5c4">
      <Value>I hereby confirm that this document does not contain any Cognizant/Customer confidential content and has been shared only with the appropriate audience.</Value>
    </Terms_x0020__x0026__x0020_Conditions>
    <Approved_x0020_Date xmlns="f6a132f1-5719-482e-b1d4-e465aaa3e5c4">2017-08-13T18:30:00+00:00</Approved_x0020_Date>
    <f4683749b8da4beabc32fd5d5c2f8111 xmlns="f6a132f1-5719-482e-b1d4-e465aaa3e5c4">
      <Terms xmlns="http://schemas.microsoft.com/office/infopath/2007/PartnerControls">
        <TermInfo xmlns="http://schemas.microsoft.com/office/infopath/2007/PartnerControls">
          <TermName xmlns="http://schemas.microsoft.com/office/infopath/2007/PartnerControls">Banking ＆ Financial Services</TermName>
          <TermId xmlns="http://schemas.microsoft.com/office/infopath/2007/PartnerControls">ba59ebec-c2ae-4fe2-b4c4-d12f00431d00</TermId>
        </TermInfo>
      </Terms>
    </f4683749b8da4beabc32fd5d5c2f8111>
    <Asset_x0020_Owner xmlns="f6a132f1-5719-482e-b1d4-e465aaa3e5c4">
      <UserInfo>
        <DisplayName>i:0#.w|cts\170962</DisplayName>
        <AccountId>302</AccountId>
        <AccountType/>
      </UserInfo>
    </Asset_x0020_Owner>
    <o6fded06e7f04704ad0d4e7f594e29f8 xmlns="f6a132f1-5719-482e-b1d4-e465aaa3e5c4">
      <Terms xmlns="http://schemas.microsoft.com/office/infopath/2007/PartnerControls">
        <TermInfo xmlns="http://schemas.microsoft.com/office/infopath/2007/PartnerControls">
          <TermName xmlns="http://schemas.microsoft.com/office/infopath/2007/PartnerControls">REGULATIONS ＆ COMPLIANCE</TermName>
          <TermId xmlns="http://schemas.microsoft.com/office/infopath/2007/PartnerControls">6c35eb67-9c93-4ad6-87a0-570cf23f3290</TermId>
        </TermInfo>
      </Terms>
    </o6fded06e7f04704ad0d4e7f594e29f8>
    <If_x0020_this_x0020_document_x0020_is_x0020_leaked_x002f_lost_x002c__x0020_could_x0020_there_x0020_be_x0020_loss_x0020_of_x0020_sales_x0020_or_x0020_customer_x0020_confidence_x003f_ xmlns="f6a132f1-5719-482e-b1d4-e465aaa3e5c4">Some Chance</If_x0020_this_x0020_document_x0020_is_x0020_leaked_x002f_lost_x002c__x0020_could_x0020_there_x0020_be_x0020_loss_x0020_of_x0020_sales_x0020_or_x0020_customer_x0020_confidence_x003f_>
    <j399e3632dd34c3685dc0ae75a9488a1 xmlns="f6a132f1-5719-482e-b1d4-e465aaa3e5c4">
      <Terms xmlns="http://schemas.microsoft.com/office/infopath/2007/PartnerControls">
        <TermInfo xmlns="http://schemas.microsoft.com/office/infopath/2007/PartnerControls">
          <TermName xmlns="http://schemas.microsoft.com/office/infopath/2007/PartnerControls">BCBS239</TermName>
          <TermId xmlns="http://schemas.microsoft.com/office/infopath/2007/PartnerControls">7587fae6-3628-4524-8a9f-fb79228c93ee</TermId>
        </TermInfo>
      </Terms>
    </j399e3632dd34c3685dc0ae75a9488a1>
    <jfb442cf7fa84d7f8e3777b3924181a9 xmlns="f6a132f1-5719-482e-b1d4-e465aaa3e5c4">
      <Terms xmlns="http://schemas.microsoft.com/office/infopath/2007/PartnerControls"/>
    </jfb442cf7fa84d7f8e3777b3924181a9>
    <f485403db76e422db096c2628b7620b6 xmlns="f6a132f1-5719-482e-b1d4-e465aaa3e5c4">
      <Terms xmlns="http://schemas.microsoft.com/office/infopath/2007/PartnerControls">
        <TermInfo xmlns="http://schemas.microsoft.com/office/infopath/2007/PartnerControls">
          <TermName xmlns="http://schemas.microsoft.com/office/infopath/2007/PartnerControls">North America</TermName>
          <TermId xmlns="http://schemas.microsoft.com/office/infopath/2007/PartnerControls">9c63e86a-aa49-4b58-9185-2b0f7dcdd3de</TermId>
        </TermInfo>
      </Terms>
    </f485403db76e422db096c2628b7620b6>
    <Description_x0020_Of_x0020_The_x0020_Asset xmlns="f6a132f1-5719-482e-b1d4-e465aaa3e5c4" xsi:nil="true"/>
    <l92ad7a8ee8c4679beab326ee199e3cc xmlns="f6a132f1-5719-482e-b1d4-e465aaa3e5c4">
      <Terms xmlns="http://schemas.microsoft.com/office/infopath/2007/PartnerControls"/>
    </l92ad7a8ee8c4679beab326ee199e3cc>
    <b247d6c130d14edca346baa8657dd489 xmlns="f6a132f1-5719-482e-b1d4-e465aaa3e5c4">
      <Terms xmlns="http://schemas.microsoft.com/office/infopath/2007/PartnerControls"/>
    </b247d6c130d14edca346baa8657dd489>
    <CBC-BFS_x0020_Last_x0020_Modified_x0020_By xmlns="f6a132f1-5719-482e-b1d4-e465aaa3e5c4">
      <UserInfo>
        <DisplayName/>
        <AccountId xsi:nil="true"/>
        <AccountType/>
      </UserInfo>
    </CBC-BFS_x0020_Last_x0020_Modified_x0020_By>
    <Last_x0020_Updated_x0020_By xmlns="f6a132f1-5719-482e-b1d4-e465aaa3e5c4">
      <UserInfo>
        <DisplayName/>
        <AccountId xsi:nil="true"/>
        <AccountType/>
      </UserInfo>
    </Last_x0020_Updated_x0020_By>
    <IsCertified xmlns="f6a132f1-5719-482e-b1d4-e465aaa3e5c4">No</IsCertifie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usiness Strategy" ma:contentTypeID="0x01010023017F21A211F940B65034577B4B25FE003C1CA0F84E575440AD5B6608FF59E04C" ma:contentTypeVersion="22" ma:contentTypeDescription="" ma:contentTypeScope="" ma:versionID="cd175b378047d5000c51952bd8798795">
  <xsd:schema xmlns:xsd="http://www.w3.org/2001/XMLSchema" xmlns:xs="http://www.w3.org/2001/XMLSchema" xmlns:p="http://schemas.microsoft.com/office/2006/metadata/properties" xmlns:ns2="f6a132f1-5719-482e-b1d4-e465aaa3e5c4" targetNamespace="http://schemas.microsoft.com/office/2006/metadata/properties" ma:root="true" ma:fieldsID="7612507e10121a4c1bdc25431de27497" ns2:_="">
    <xsd:import namespace="f6a132f1-5719-482e-b1d4-e465aaa3e5c4"/>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f485403db76e422db096c2628b7620b6" minOccurs="0"/>
                <xsd:element ref="ns2:TaxCatchAll" minOccurs="0"/>
                <xsd:element ref="ns2:TaxCatchAllLabel" minOccurs="0"/>
                <xsd:element ref="ns2:f4683749b8da4beabc32fd5d5c2f8111" minOccurs="0"/>
                <xsd:element ref="ns2:a82ff3dd57174595971792616179f899" minOccurs="0"/>
                <xsd:element ref="ns2:j399e3632dd34c3685dc0ae75a9488a1" minOccurs="0"/>
                <xsd:element ref="ns2:o6fded06e7f04704ad0d4e7f594e29f8" minOccurs="0"/>
                <xsd:element ref="ns2:l92ad7a8ee8c4679beab326ee199e3cc" minOccurs="0"/>
                <xsd:element ref="ns2:b247d6c130d14edca346baa8657dd489" minOccurs="0"/>
                <xsd:element ref="ns2:jfb442cf7fa84d7f8e3777b3924181a9"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verage_x0020_Criticality_x0020_Score" minOccurs="0"/>
                <xsd:element ref="ns2:Last_x0020_Updated_x0020_By" minOccurs="0"/>
                <xsd:element ref="ns2:Criticality" minOccurs="0"/>
                <xsd:element ref="ns2:Approved_x0020_By" minOccurs="0"/>
                <xsd:element ref="ns2:Approved_x0020_Date" minOccurs="0"/>
                <xsd:element ref="ns2:OCM" minOccurs="0"/>
                <xsd:element ref="ns2:OCD" minOccurs="0"/>
                <xsd:element ref="ns2:CBC-BFS_x0020_Last_x0020_Modified_x0020_By" minOccurs="0"/>
                <xsd:element ref="ns2:IsCertified"/>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a132f1-5719-482e-b1d4-e465aaa3e5c4" elementFormDefault="qualified">
    <xsd:import namespace="http://schemas.microsoft.com/office/2006/documentManagement/types"/>
    <xsd:import namespace="http://schemas.microsoft.com/office/infopath/2007/PartnerControls"/>
    <xsd:element name="Asset_x0020_Owner" ma:index="8" ma:displayName="Asset Owner" ma:description="Enter the user name who will be the primary contact for the asset"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9" nillable="true" ma:displayName="Description Of The Asset" ma:description="Provide a brief overview of the asset" ma:internalName="Description_x0020_Of_x0020_The_x0020_Asset">
      <xsd:simpleType>
        <xsd:restriction base="dms:Note">
          <xsd:maxLength value="255"/>
        </xsd:restriction>
      </xsd:simpleType>
    </xsd:element>
    <xsd:element name="Confidentiality" ma:index="10" ma:displayName="Confidentiality" ma:default="Cognizant Confidential" ma:description="&quot;Select the confidentiality level for the asset&#10;“Available for Distribution” – for documents that can be shared outside of Cognizant without additional approval. This still requires your discretion and does not mean they can or should be shared broadly or publicly&#10; “Cognizant Confidential” is likely to contain information proprietary to Cognizant and its business, some client references and maybe branding. This material must not be shared outside of Cognizant without approval and/or desensitization before using in another deliverable. &#10;&quot;" ma:format="Dropdown" ma:internalName="Confidentiality">
      <xsd:simpleType>
        <xsd:restriction base="dms:Choice">
          <xsd:enumeration value="Cognizant Confidential"/>
          <xsd:enumeration value="Available for Distribution"/>
        </xsd:restriction>
      </xsd:simpleType>
    </xsd:element>
    <xsd:element name="Restriction" ma:index="11" ma:displayName="Restriction" ma:default="CBC-BFS Restricted" ma:description="CBC-BFS Restricted – for documents that are specific to CBC-BFS Team and can be viewed only by the CBC-BFS Team.&#10;Shared with Enterprise -for documents that can be viewed by all Cognizant associates" ma:format="Dropdown" ma:internalName="Restriction">
      <xsd:simpleType>
        <xsd:restriction base="dms:Choice">
          <xsd:enumeration value="CBC-BFS Restricted"/>
          <xsd:enumeration value="Shared with CBC"/>
          <xsd:enumeration value="Shared with Enterprise"/>
        </xsd:restriction>
      </xsd:simpleType>
    </xsd:element>
    <xsd:element name="f485403db76e422db096c2628b7620b6" ma:index="12" nillable="true" ma:taxonomy="true" ma:internalName="f485403db76e422db096c2628b7620b6" ma:taxonomyFieldName="Region" ma:displayName="Region" ma:default="" ma:fieldId="{f485403d-b76e-422d-b096-c2628b7620b6}" ma:taxonomyMulti="true" ma:sspId="da2a8d6e-eaef-4067-bfde-2a78757b0a8e" ma:termSetId="b643453e-c539-4ba0-88a4-aaad7e8f8e39" ma:anchorId="00000000-0000-0000-0000-000000000000" ma:open="false" ma:isKeyword="false">
      <xsd:complexType>
        <xsd:sequence>
          <xsd:element ref="pc:Terms" minOccurs="0" maxOccurs="1"/>
        </xsd:sequence>
      </xsd:complexType>
    </xsd:element>
    <xsd:element name="TaxCatchAll" ma:index="13" nillable="true" ma:displayName="Taxonomy Catch All Column" ma:hidden="true" ma:list="{e9db9429-9c63-4c79-9103-f1714bb28665}" ma:internalName="TaxCatchAll" ma:showField="CatchAllData" ma:web="f6a132f1-5719-482e-b1d4-e465aaa3e5c4">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e9db9429-9c63-4c79-9103-f1714bb28665}" ma:internalName="TaxCatchAllLabel" ma:readOnly="true" ma:showField="CatchAllDataLabel" ma:web="f6a132f1-5719-482e-b1d4-e465aaa3e5c4">
      <xsd:complexType>
        <xsd:complexContent>
          <xsd:extension base="dms:MultiChoiceLookup">
            <xsd:sequence>
              <xsd:element name="Value" type="dms:Lookup" maxOccurs="unbounded" minOccurs="0" nillable="true"/>
            </xsd:sequence>
          </xsd:extension>
        </xsd:complexContent>
      </xsd:complexType>
    </xsd:element>
    <xsd:element name="f4683749b8da4beabc32fd5d5c2f8111" ma:index="16" nillable="true" ma:taxonomy="true" ma:internalName="f4683749b8da4beabc32fd5d5c2f8111" ma:taxonomyFieldName="Industry" ma:displayName="Industry" ma:default="689;#Banking ＆ Financial Services|583cc84d-3ba0-4b2f-a1f0-a90a1914f287" ma:fieldId="{f4683749-b8da-4bea-bc32-fd5d5c2f8111}" ma:taxonomyMulti="true" ma:sspId="da2a8d6e-eaef-4067-bfde-2a78757b0a8e" ma:termSetId="1fdcf539-df04-4e8a-8f04-2b64286f7444" ma:anchorId="00000000-0000-0000-0000-000000000000" ma:open="false" ma:isKeyword="false">
      <xsd:complexType>
        <xsd:sequence>
          <xsd:element ref="pc:Terms" minOccurs="0" maxOccurs="1"/>
        </xsd:sequence>
      </xsd:complexType>
    </xsd:element>
    <xsd:element name="a82ff3dd57174595971792616179f899" ma:index="18" nillable="true" ma:taxonomy="true" ma:internalName="a82ff3dd57174595971792616179f899" ma:taxonomyFieldName="Industry_x0020_Segment" ma:displayName="Industry Segment" ma:readOnly="false" ma:default="" ma:fieldId="{a82ff3dd-5717-4595-9717-92616179f899}" ma:taxonomyMulti="true" ma:sspId="da2a8d6e-eaef-4067-bfde-2a78757b0a8e" ma:termSetId="543d874d-3eba-486f-816c-0aa399571045" ma:anchorId="00000000-0000-0000-0000-000000000000" ma:open="false" ma:isKeyword="false">
      <xsd:complexType>
        <xsd:sequence>
          <xsd:element ref="pc:Terms" minOccurs="0" maxOccurs="1"/>
        </xsd:sequence>
      </xsd:complexType>
    </xsd:element>
    <xsd:element name="j399e3632dd34c3685dc0ae75a9488a1" ma:index="20" nillable="true" ma:taxonomy="true" ma:internalName="j399e3632dd34c3685dc0ae75a9488a1" ma:taxonomyFieldName="Industry_x0020_Sub_x0020_Segment" ma:displayName="Industry Sub Segment" ma:default="" ma:fieldId="{3399e363-2dd3-4c36-85dc-0ae75a9488a1}" ma:taxonomyMulti="true" ma:sspId="da2a8d6e-eaef-4067-bfde-2a78757b0a8e" ma:termSetId="a5f5cf3a-1bf0-4837-8a9c-cfef84efcfde" ma:anchorId="00000000-0000-0000-0000-000000000000" ma:open="false" ma:isKeyword="false">
      <xsd:complexType>
        <xsd:sequence>
          <xsd:element ref="pc:Terms" minOccurs="0" maxOccurs="1"/>
        </xsd:sequence>
      </xsd:complexType>
    </xsd:element>
    <xsd:element name="o6fded06e7f04704ad0d4e7f594e29f8" ma:index="22" nillable="true" ma:taxonomy="true" ma:internalName="o6fded06e7f04704ad0d4e7f594e29f8" ma:taxonomyFieldName="Practice_x0020_Service_x0020_Offering" ma:displayName="Practice Service Offering" ma:readOnly="false" ma:default="" ma:fieldId="{86fded06-e7f0-4704-ad0d-4e7f594e29f8}" ma:taxonomyMulti="true" ma:sspId="da2a8d6e-eaef-4067-bfde-2a78757b0a8e" ma:termSetId="d5217a68-9d95-42ae-a8cb-1ee2ffa62bd2" ma:anchorId="00000000-0000-0000-0000-000000000000" ma:open="false" ma:isKeyword="false">
      <xsd:complexType>
        <xsd:sequence>
          <xsd:element ref="pc:Terms" minOccurs="0" maxOccurs="1"/>
        </xsd:sequence>
      </xsd:complexType>
    </xsd:element>
    <xsd:element name="l92ad7a8ee8c4679beab326ee199e3cc" ma:index="24" nillable="true" ma:taxonomy="true" ma:internalName="l92ad7a8ee8c4679beab326ee199e3cc" ma:taxonomyFieldName="Practice_x0020_Sub_x0020_Service_x0020_Offering" ma:displayName="Practice Sub Service Offering" ma:default="" ma:fieldId="{592ad7a8-ee8c-4679-beab-326ee199e3cc}" ma:taxonomyMulti="true" ma:sspId="da2a8d6e-eaef-4067-bfde-2a78757b0a8e" ma:termSetId="2b463d49-af7e-47e8-af5c-5f0bbcb41aa8" ma:anchorId="00000000-0000-0000-0000-000000000000" ma:open="false" ma:isKeyword="false">
      <xsd:complexType>
        <xsd:sequence>
          <xsd:element ref="pc:Terms" minOccurs="0" maxOccurs="1"/>
        </xsd:sequence>
      </xsd:complexType>
    </xsd:element>
    <xsd:element name="b247d6c130d14edca346baa8657dd489" ma:index="26" nillable="true" ma:taxonomy="true" ma:internalName="b247d6c130d14edca346baa8657dd489" ma:taxonomyFieldName="Customer_x0020_Name" ma:displayName="Customer Name" ma:default="" ma:fieldId="{b247d6c1-30d1-4edc-a346-baa8657dd489}" ma:taxonomyMulti="true" ma:sspId="da2a8d6e-eaef-4067-bfde-2a78757b0a8e" ma:termSetId="6eeed17a-070f-4018-8a4d-979546836d01" ma:anchorId="00000000-0000-0000-0000-000000000000" ma:open="false" ma:isKeyword="false">
      <xsd:complexType>
        <xsd:sequence>
          <xsd:element ref="pc:Terms" minOccurs="0" maxOccurs="1"/>
        </xsd:sequence>
      </xsd:complexType>
    </xsd:element>
    <xsd:element name="jfb442cf7fa84d7f8e3777b3924181a9" ma:index="28" nillable="true" ma:taxonomy="true" ma:internalName="jfb442cf7fa84d7f8e3777b3924181a9" ma:taxonomyFieldName="Methodology" ma:displayName="Methodology" ma:default="" ma:fieldId="{3fb442cf-7fa8-4d7f-8e37-77b3924181a9}" ma:taxonomyMulti="true" ma:sspId="da2a8d6e-eaef-4067-bfde-2a78757b0a8e" ma:termSetId="5b53fadf-2311-4ff1-b270-e0accd3f5ecb" ma:anchorId="00000000-0000-0000-0000-000000000000" ma:open="false" ma:isKeyword="false">
      <xsd:complexType>
        <xsd:sequence>
          <xsd:element ref="pc:Terms" minOccurs="0" maxOccurs="1"/>
        </xsd:sequence>
      </xsd:complexType>
    </xsd:element>
    <xsd:element name="If_x0020_this_x0020_document_x0020_is_x0020_leaked_x002f_lost_x002c__x0020_could_x0020_there_x0020_be_x0020_loss_x0020_of_x0020_Cognizant_x0020_Trade_x0020_Secret_x0020__x002f__x0020_Patent_x0020_Protection_x003f_" ma:index="30" ma:displayName="If this document is leaked/lost, could there be loss of Cognizant Trade Secret / Patent Protection?" ma:default="Good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Good Chance"/>
          <xsd:enumeration value="Little or No Chance"/>
          <xsd:enumeration value="Some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31" ma:displayName="If this document is leaked/lost, could there be loss of sales or customer confidence?" ma:default="Good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Good Chance"/>
          <xsd:enumeration value="Little or No Chance"/>
          <xsd:enumeration value="Some Chance"/>
          <xsd:enumeration value="Definite Chance"/>
        </xsd:restriction>
      </xsd:simpleType>
    </xsd:element>
    <xsd:element name="Will_x0020_our_x0020_competitors_x0020_be_x0020_interested_x0020_in_x0020_acquiring_x0020_the_x0020_information_x0020_shared_x0020_in_x0020_this_x0020_document_x003f_" ma:index="32" ma:displayName="Will our competitors be interested in acquiring the information shared in this document?" ma:default="Good Chance" ma:format="Dropdown" ma:internalName="Will_x0020_our_x0020_competitors_x0020_be_x0020_interested_x0020_in_x0020_acquiring_x0020_the_x0020_information_x0020_shared_x0020_in_x0020_this_x0020_document_x003F_">
      <xsd:simpleType>
        <xsd:restriction base="dms:Choice">
          <xsd:enumeration value="Good Chance"/>
          <xsd:enumeration value="Little or No Chance"/>
          <xsd:enumeration value="Some Chance"/>
          <xsd:enumeration value="Definite Chance"/>
        </xsd:restriction>
      </xsd:simpleType>
    </xsd:element>
    <xsd:element name="Terms_x0020__x0026__x0020_Conditions" ma:index="33" nillable="true" ma:displayName="Terms &amp; Conditions" ma:default="I hereby confirm that this document does not contain any Cognizant/Customer confidential content and has been shared only with the appropriate audience."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verage_x0020_Criticality_x0020_Score" ma:index="34" nillable="true" ma:displayName="Average Criticality Score" ma:decimals="2" ma:internalName="Average_x0020_Criticality_x0020_Score">
      <xsd:simpleType>
        <xsd:restriction base="dms:Number"/>
      </xsd:simpleType>
    </xsd:element>
    <xsd:element name="Last_x0020_Updated_x0020_By" ma:index="35" nillable="true" ma:displayName="Last Updated By" ma:list="UserInfo"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riticality" ma:index="36" nillable="true" ma:displayName="Criticality" ma:default="C1" ma:format="Dropdown" ma:internalName="Criticality" ma:readOnly="false">
      <xsd:simpleType>
        <xsd:restriction base="dms:Choice">
          <xsd:enumeration value="C1"/>
          <xsd:enumeration value="C2"/>
          <xsd:enumeration value="C3"/>
          <xsd:enumeration value="C4"/>
        </xsd:restriction>
      </xsd:simpleType>
    </xsd:element>
    <xsd:element name="Approved_x0020_By" ma:index="37"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38" nillable="true" ma:displayName="Approved Date" ma:format="DateTime" ma:internalName="Approved_x0020_Date">
      <xsd:simpleType>
        <xsd:restriction base="dms:DateTime"/>
      </xsd:simpleType>
    </xsd:element>
    <xsd:element name="OCM" ma:index="39" nillable="true" ma:displayName="BFS Modified" ma:format="DateOnly" ma:internalName="OCM">
      <xsd:simpleType>
        <xsd:restriction base="dms:DateTime"/>
      </xsd:simpleType>
    </xsd:element>
    <xsd:element name="OCD" ma:index="40" nillable="true" ma:displayName="BFS Created" ma:format="DateOnly" ma:internalName="OCD">
      <xsd:simpleType>
        <xsd:restriction base="dms:DateTime"/>
      </xsd:simpleType>
    </xsd:element>
    <xsd:element name="CBC-BFS_x0020_Last_x0020_Modified_x0020_By" ma:index="41" nillable="true" ma:displayName="CBC-BFS Last Modified By" ma:list="UserInfo" ma:SearchPeopleOnly="false" ma:SharePointGroup="0" ma:internalName="CBC_x002d_BFS_x0020_Last_x0020_Modifi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sCertified" ma:index="42" ma:displayName="IsCertified" ma:default="No" ma:description="To be updated by the KM Champions and BU Leadership" ma:format="Dropdown" ma:internalName="IsCertified">
      <xsd:simpleType>
        <xsd:restriction base="dms:Choice">
          <xsd:enumeration value="No"/>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97791F-173A-4A63-A37E-A8D244DCC45D}"/>
</file>

<file path=customXml/itemProps2.xml><?xml version="1.0" encoding="utf-8"?>
<ds:datastoreItem xmlns:ds="http://schemas.openxmlformats.org/officeDocument/2006/customXml" ds:itemID="{28F5DD47-714D-42C1-B5ED-18CF355F21B9}"/>
</file>

<file path=customXml/itemProps3.xml><?xml version="1.0" encoding="utf-8"?>
<ds:datastoreItem xmlns:ds="http://schemas.openxmlformats.org/officeDocument/2006/customXml" ds:itemID="{FB15E888-E5DA-46E3-B8C2-8B257180DEF1}"/>
</file>

<file path=docProps/app.xml><?xml version="1.0" encoding="utf-8"?>
<Properties xmlns="http://schemas.openxmlformats.org/officeDocument/2006/extended-properties" xmlns:vt="http://schemas.openxmlformats.org/officeDocument/2006/docPropsVTypes">
  <Template>Ad5 - Cognizant PPT Template 2014 Keep Challenging</Template>
  <TotalTime>13856</TotalTime>
  <Words>1759</Words>
  <Application>Microsoft Office PowerPoint</Application>
  <PresentationFormat>On-screen Show (4:3)</PresentationFormat>
  <Paragraphs>416</Paragraphs>
  <Slides>35</Slides>
  <Notes>3</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Ad5 - Cognizant PPT Template 2014 Keep Challenging</vt:lpstr>
      <vt:lpstr>2_Custom Design</vt:lpstr>
      <vt:lpstr>PowerPoint Presentation</vt:lpstr>
      <vt:lpstr>Evolving BFS Landscape</vt:lpstr>
      <vt:lpstr>We see similar response to these changes… </vt:lpstr>
      <vt:lpstr>Banks…Functions</vt:lpstr>
      <vt:lpstr>Central Bank</vt:lpstr>
      <vt:lpstr>The Bank – Customer Equation</vt:lpstr>
      <vt:lpstr>Banks and their Dimensions</vt:lpstr>
      <vt:lpstr>Personal Banking (Retail)</vt:lpstr>
      <vt:lpstr>Cards (Card&amp; Payments)</vt:lpstr>
      <vt:lpstr>Payments</vt:lpstr>
      <vt:lpstr>Loans (Retail / Consumer lending)</vt:lpstr>
      <vt:lpstr>Business Banking (Wholesale Banking)</vt:lpstr>
      <vt:lpstr>Corporate Accounts</vt:lpstr>
      <vt:lpstr>Cash Management</vt:lpstr>
      <vt:lpstr>Overview</vt:lpstr>
      <vt:lpstr>Key Components</vt:lpstr>
      <vt:lpstr>Corporate Loans (Commercial Lending)</vt:lpstr>
      <vt:lpstr>Corporate Lending Process</vt:lpstr>
      <vt:lpstr>Trade Finance</vt:lpstr>
      <vt:lpstr>Banks Roles</vt:lpstr>
      <vt:lpstr>Payment Methods</vt:lpstr>
      <vt:lpstr>Treasury Services</vt:lpstr>
      <vt:lpstr>PowerPoint Presentation</vt:lpstr>
      <vt:lpstr>'Greek Debt Crisis'</vt:lpstr>
      <vt:lpstr>Capital Markets … why are they needed?</vt:lpstr>
      <vt:lpstr>House of 'Capital Markets' </vt:lpstr>
      <vt:lpstr>The 'Marketplace'</vt:lpstr>
      <vt:lpstr>Investment Banking and Brokerage</vt:lpstr>
      <vt:lpstr>Asset &amp; Wealth Management</vt:lpstr>
      <vt:lpstr>Asset and Wealth Management Industry Challenges – A “New Normal” </vt:lpstr>
      <vt:lpstr>Security Services</vt:lpstr>
      <vt:lpstr>Risk Management - What is it?</vt:lpstr>
      <vt:lpstr>Risk Reporting and Compliance</vt:lpstr>
      <vt:lpstr>Is regulation complex?</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BFS Overview - June 2016.pptx</dc:title>
  <dc:creator>Cognizant Technology Solutions</dc:creator>
  <cp:lastModifiedBy>test</cp:lastModifiedBy>
  <cp:revision>420</cp:revision>
  <dcterms:created xsi:type="dcterms:W3CDTF">2014-09-22T10:02:31Z</dcterms:created>
  <dcterms:modified xsi:type="dcterms:W3CDTF">2016-07-04T04:12:45Z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0x01010023017F21A211F940B65034577B4B25FE003C1CA0F84E575440AD5B6608FF59E04C</vt:lpwstr>
  </property>
  <property fmtid="{D5CDD505-2E9C-101B-9397-08002B2CF9AE}" pid="3" name="IsMyDocuments">
    <vt:bool>true</vt:bool>
  </property>
  <property fmtid="{D5CDD505-2E9C-101B-9397-08002B2CF9AE}" pid="4" name="Organization_x0020_Service_x0020_Offering">
    <vt:lpwstr/>
  </property>
  <property fmtid="{D5CDD505-2E9C-101B-9397-08002B2CF9AE}" pid="5" name="Region">
    <vt:lpwstr>54;#North America|9c63e86a-aa49-4b58-9185-2b0f7dcdd3de</vt:lpwstr>
  </property>
  <property fmtid="{D5CDD505-2E9C-101B-9397-08002B2CF9AE}" pid="6" name="Core_x0020_Service_x0020_Offering">
    <vt:lpwstr/>
  </property>
  <property fmtid="{D5CDD505-2E9C-101B-9397-08002B2CF9AE}" pid="7" name="Delivery_x0020_Center">
    <vt:lpwstr/>
  </property>
  <property fmtid="{D5CDD505-2E9C-101B-9397-08002B2CF9AE}" pid="8" name="Hardware_x0020_Platform">
    <vt:lpwstr/>
  </property>
  <property fmtid="{D5CDD505-2E9C-101B-9397-08002B2CF9AE}" pid="9" name="Confidentiality">
    <vt:lpwstr>5;#Cognizant Confidential|c185ac13-b73f-4312-a5fa-4f180775c51a</vt:lpwstr>
  </property>
  <property fmtid="{D5CDD505-2E9C-101B-9397-08002B2CF9AE}" pid="10" name="Industry">
    <vt:lpwstr>583;#Banking ＆ Financial Services|ba59ebec-c2ae-4fe2-b4c4-d12f00431d00</vt:lpwstr>
  </property>
  <property fmtid="{D5CDD505-2E9C-101B-9397-08002B2CF9AE}" pid="11" name="Software_x0020_Platform">
    <vt:lpwstr/>
  </property>
  <property fmtid="{D5CDD505-2E9C-101B-9397-08002B2CF9AE}" pid="12" name="Business_x0020_Triggers">
    <vt:lpwstr/>
  </property>
  <property fmtid="{D5CDD505-2E9C-101B-9397-08002B2CF9AE}" pid="13" name="Methodology">
    <vt:lpwstr/>
  </property>
  <property fmtid="{D5CDD505-2E9C-101B-9397-08002B2CF9AE}" pid="14" name="Capability">
    <vt:lpwstr/>
  </property>
  <property fmtid="{D5CDD505-2E9C-101B-9397-08002B2CF9AE}" pid="15" name="Industry_x0020_Segment">
    <vt:lpwstr/>
  </property>
  <property fmtid="{D5CDD505-2E9C-101B-9397-08002B2CF9AE}" pid="16" name="Country">
    <vt:lpwstr/>
  </property>
  <property fmtid="{D5CDD505-2E9C-101B-9397-08002B2CF9AE}" pid="17" name="External_x0020_Audience_x0020_Type">
    <vt:lpwstr/>
  </property>
  <property fmtid="{D5CDD505-2E9C-101B-9397-08002B2CF9AE}" pid="18" name="Customer">
    <vt:lpwstr/>
  </property>
  <property fmtid="{D5CDD505-2E9C-101B-9397-08002B2CF9AE}" pid="19" name="Owning_x0020_Organization">
    <vt:lpwstr>1;#CBC - BFS|bbd14546-31c9-482a-adc4-8ba73bed8a6a</vt:lpwstr>
  </property>
  <property fmtid="{D5CDD505-2E9C-101B-9397-08002B2CF9AE}" pid="20" name="Organization_x0020_Sub_x0020_Service_x0020_Offering">
    <vt:lpwstr/>
  </property>
  <property fmtid="{D5CDD505-2E9C-101B-9397-08002B2CF9AE}" pid="21" name="Industry_x0020_Sub_x0020_Segments">
    <vt:lpwstr/>
  </property>
  <property fmtid="{D5CDD505-2E9C-101B-9397-08002B2CF9AE}" pid="22" name="Owning Organization">
    <vt:lpwstr>1</vt:lpwstr>
  </property>
  <property fmtid="{D5CDD505-2E9C-101B-9397-08002B2CF9AE}" pid="23" name="External Audience Type">
    <vt:lpwstr/>
  </property>
  <property fmtid="{D5CDD505-2E9C-101B-9397-08002B2CF9AE}" pid="24" name="Hardware Platform">
    <vt:lpwstr/>
  </property>
  <property fmtid="{D5CDD505-2E9C-101B-9397-08002B2CF9AE}" pid="25" name="Industry Segment">
    <vt:lpwstr/>
  </property>
  <property fmtid="{D5CDD505-2E9C-101B-9397-08002B2CF9AE}" pid="26" name="Organization Service Offering">
    <vt:lpwstr/>
  </property>
  <property fmtid="{D5CDD505-2E9C-101B-9397-08002B2CF9AE}" pid="27" name="Core Service Offering">
    <vt:lpwstr/>
  </property>
  <property fmtid="{D5CDD505-2E9C-101B-9397-08002B2CF9AE}" pid="28" name="Delivery Center">
    <vt:lpwstr/>
  </property>
  <property fmtid="{D5CDD505-2E9C-101B-9397-08002B2CF9AE}" pid="29" name="Industry Sub Segments">
    <vt:lpwstr/>
  </property>
  <property fmtid="{D5CDD505-2E9C-101B-9397-08002B2CF9AE}" pid="30" name="Business Triggers">
    <vt:lpwstr/>
  </property>
  <property fmtid="{D5CDD505-2E9C-101B-9397-08002B2CF9AE}" pid="31" name="Organization Sub Service Offering">
    <vt:lpwstr/>
  </property>
  <property fmtid="{D5CDD505-2E9C-101B-9397-08002B2CF9AE}" pid="32" name="Software Platform">
    <vt:lpwstr/>
  </property>
  <property fmtid="{D5CDD505-2E9C-101B-9397-08002B2CF9AE}" pid="33" name="mfb78f0d2f0545109ec9aac29ca08544">
    <vt:lpwstr/>
  </property>
  <property fmtid="{D5CDD505-2E9C-101B-9397-08002B2CF9AE}" pid="34" name="Project ID">
    <vt:lpwstr/>
  </property>
  <property fmtid="{D5CDD505-2E9C-101B-9397-08002B2CF9AE}" pid="35" name="Service Solution Suite">
    <vt:lpwstr/>
  </property>
  <property fmtid="{D5CDD505-2E9C-101B-9397-08002B2CF9AE}" pid="36" name="j263651d95db427e9bd94825ee28dcee">
    <vt:lpwstr/>
  </property>
  <property fmtid="{D5CDD505-2E9C-101B-9397-08002B2CF9AE}" pid="37" name="WorkflowChangePath">
    <vt:lpwstr>7dacac7b-cac1-4c78-b53b-f794436f9ac2,4;</vt:lpwstr>
  </property>
  <property fmtid="{D5CDD505-2E9C-101B-9397-08002B2CF9AE}" pid="38" name="l789f02d2bd84e0da16fe758d0a3d0d0">
    <vt:lpwstr/>
  </property>
  <property fmtid="{D5CDD505-2E9C-101B-9397-08002B2CF9AE}" pid="39" name="a82ff3dd57174595971792616179f899">
    <vt:lpwstr/>
  </property>
  <property fmtid="{D5CDD505-2E9C-101B-9397-08002B2CF9AE}" pid="40" name="jfb442cf7fa84d7f8e3777b3924181a9">
    <vt:lpwstr/>
  </property>
  <property fmtid="{D5CDD505-2E9C-101B-9397-08002B2CF9AE}" pid="41" name="f485403db76e422db096c2628b7620b6">
    <vt:lpwstr>Asia Pacific|cc2c51a8-8876-4299-92d8-96fca9469953</vt:lpwstr>
  </property>
  <property fmtid="{D5CDD505-2E9C-101B-9397-08002B2CF9AE}" pid="42" name="c458e8669e1a4c4cabd8e3058ef811f1">
    <vt:lpwstr/>
  </property>
  <property fmtid="{D5CDD505-2E9C-101B-9397-08002B2CF9AE}" pid="43" name="TaxCatchAll">
    <vt:lpwstr>189;#Asia Pacific|cc2c51a8-8876-4299-92d8-96fca9469953</vt:lpwstr>
  </property>
  <property fmtid="{D5CDD505-2E9C-101B-9397-08002B2CF9AE}" pid="44" name="ba7c516f6f9141178879b13c1c7dc1d2">
    <vt:lpwstr/>
  </property>
  <property fmtid="{D5CDD505-2E9C-101B-9397-08002B2CF9AE}" pid="45" name="f4683749b8da4beabc32fd5d5c2f8111">
    <vt:lpwstr/>
  </property>
  <property fmtid="{D5CDD505-2E9C-101B-9397-08002B2CF9AE}" pid="46" name="Industry Sub Segment">
    <vt:lpwstr>84;#BCBS239|7587fae6-3628-4524-8a9f-fb79228c93ee</vt:lpwstr>
  </property>
  <property fmtid="{D5CDD505-2E9C-101B-9397-08002B2CF9AE}" pid="47" name="Practice Service Offering">
    <vt:lpwstr>29;#REGULATIONS ＆ COMPLIANCE|6c35eb67-9c93-4ad6-87a0-570cf23f3290</vt:lpwstr>
  </property>
  <property fmtid="{D5CDD505-2E9C-101B-9397-08002B2CF9AE}" pid="48" name="Customer Name">
    <vt:lpwstr/>
  </property>
  <property fmtid="{D5CDD505-2E9C-101B-9397-08002B2CF9AE}" pid="49" name="Practice Sub Service Offering">
    <vt:lpwstr/>
  </property>
</Properties>
</file>