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6"/>
  </p:notesMasterIdLst>
  <p:sldIdLst>
    <p:sldId id="264" r:id="rId2"/>
    <p:sldId id="256" r:id="rId3"/>
    <p:sldId id="265" r:id="rId4"/>
    <p:sldId id="257" r:id="rId5"/>
    <p:sldId id="260" r:id="rId6"/>
    <p:sldId id="266" r:id="rId7"/>
    <p:sldId id="258" r:id="rId8"/>
    <p:sldId id="267" r:id="rId9"/>
    <p:sldId id="268" r:id="rId10"/>
    <p:sldId id="259" r:id="rId11"/>
    <p:sldId id="261" r:id="rId12"/>
    <p:sldId id="262" r:id="rId13"/>
    <p:sldId id="26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DF6A-7F80-4A24-ADCF-D7A1CFDF936F}">
          <p14:sldIdLst>
            <p14:sldId id="264"/>
            <p14:sldId id="256"/>
          </p14:sldIdLst>
        </p14:section>
        <p14:section name="Untitled Section" id="{DCA23AD7-5845-438F-842F-6EBEBCB568A5}">
          <p14:sldIdLst>
            <p14:sldId id="265"/>
            <p14:sldId id="257"/>
            <p14:sldId id="260"/>
            <p14:sldId id="266"/>
            <p14:sldId id="258"/>
            <p14:sldId id="267"/>
            <p14:sldId id="268"/>
            <p14:sldId id="259"/>
            <p14:sldId id="261"/>
            <p14:sldId id="262"/>
            <p14:sldId id="269"/>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p:cViewPr varScale="1">
        <p:scale>
          <a:sx n="91" d="100"/>
          <a:sy n="91" d="100"/>
        </p:scale>
        <p:origin x="122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10/11/2023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a:t>DEPARTMENT OF ELECTRONICS AND COMMUNICATION ENGINEERING</a:t>
            </a:r>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a:t>TEAM MEMBERS: </a:t>
            </a:r>
          </a:p>
          <a:p>
            <a:endParaRPr lang="en-US" dirty="0"/>
          </a:p>
          <a:p>
            <a:r>
              <a:rPr lang="en-US" dirty="0"/>
              <a:t>               </a:t>
            </a:r>
            <a:r>
              <a:rPr lang="en-US" dirty="0">
                <a:latin typeface="+mj-lt"/>
              </a:rPr>
              <a:t>ARUNDHATHI.M      113321106006</a:t>
            </a:r>
          </a:p>
          <a:p>
            <a:r>
              <a:rPr lang="en-US" dirty="0">
                <a:latin typeface="+mj-lt"/>
              </a:rPr>
              <a:t>                KANMANI.S              113321106040</a:t>
            </a:r>
          </a:p>
          <a:p>
            <a:r>
              <a:rPr lang="en-US" dirty="0">
                <a:latin typeface="+mj-lt"/>
              </a:rPr>
              <a:t>                NARMATHA.S           113321106059</a:t>
            </a:r>
          </a:p>
          <a:p>
            <a:r>
              <a:rPr lang="en-US" dirty="0">
                <a:latin typeface="+mj-lt"/>
              </a:rPr>
              <a:t>                DINOSIYA MARY.A   113321106023</a:t>
            </a:r>
          </a:p>
          <a:p>
            <a:r>
              <a:rPr lang="en-US" dirty="0">
                <a:latin typeface="+mj-lt"/>
              </a:rPr>
              <a:t>                JAYASHREE.E             113321106037</a:t>
            </a:r>
          </a:p>
          <a:p>
            <a:r>
              <a:rPr lang="en-US" dirty="0">
                <a:latin typeface="+mj-lt"/>
              </a:rPr>
              <a:t>                   </a:t>
            </a:r>
          </a:p>
          <a:p>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584775"/>
          </a:xfrm>
          <a:prstGeom prst="rect">
            <a:avLst/>
          </a:prstGeom>
          <a:noFill/>
        </p:spPr>
        <p:txBody>
          <a:bodyPr wrap="square" rtlCol="0">
            <a:spAutoFit/>
          </a:bodyPr>
          <a:lstStyle/>
          <a:p>
            <a:r>
              <a:rPr lang="en-US" sz="3200" b="1" dirty="0">
                <a:solidFill>
                  <a:schemeClr val="tx2"/>
                </a:solidFill>
              </a:rPr>
              <a:t>DESIGN THINKING:-</a:t>
            </a:r>
          </a:p>
        </p:txBody>
      </p:sp>
      <p:pic>
        <p:nvPicPr>
          <p:cNvPr id="8" name="Picture 7" descr="DESIGN.png"/>
          <p:cNvPicPr>
            <a:picLocks noChangeAspect="1"/>
          </p:cNvPicPr>
          <p:nvPr/>
        </p:nvPicPr>
        <p:blipFill>
          <a:blip r:embed="rId2" cstate="print"/>
          <a:stretch>
            <a:fillRect/>
          </a:stretch>
        </p:blipFill>
        <p:spPr>
          <a:xfrm>
            <a:off x="1043608" y="1898335"/>
            <a:ext cx="6360174" cy="2571768"/>
          </a:xfrm>
          <a:prstGeom prst="rect">
            <a:avLst/>
          </a:prstGeom>
        </p:spPr>
      </p:pic>
      <p:sp>
        <p:nvSpPr>
          <p:cNvPr id="9" name="TextBox 8"/>
          <p:cNvSpPr txBox="1"/>
          <p:nvPr/>
        </p:nvSpPr>
        <p:spPr>
          <a:xfrm>
            <a:off x="500034" y="857232"/>
            <a:ext cx="8358246" cy="1015663"/>
          </a:xfrm>
          <a:prstGeom prst="rect">
            <a:avLst/>
          </a:prstGeom>
          <a:noFill/>
        </p:spPr>
        <p:txBody>
          <a:bodyPr wrap="square" rtlCol="0">
            <a:spAutoFit/>
          </a:bodyPr>
          <a:lstStyle/>
          <a:p>
            <a:r>
              <a:rPr lang="en-US" sz="2000" dirty="0"/>
              <a:t>The main aim of the study was to identify safe and reliable energy solutions for people living in rural communities . The scope of the research is to promote energy solutions .</a:t>
            </a:r>
          </a:p>
        </p:txBody>
      </p:sp>
      <p:sp>
        <p:nvSpPr>
          <p:cNvPr id="10" name="TextBox 9"/>
          <p:cNvSpPr txBox="1"/>
          <p:nvPr/>
        </p:nvSpPr>
        <p:spPr>
          <a:xfrm>
            <a:off x="259150" y="4581128"/>
            <a:ext cx="8429684" cy="1015663"/>
          </a:xfrm>
          <a:prstGeom prst="rect">
            <a:avLst/>
          </a:prstGeom>
          <a:noFill/>
        </p:spPr>
        <p:txBody>
          <a:bodyPr wrap="square" rtlCol="0">
            <a:spAutoFit/>
          </a:bodyPr>
          <a:lstStyle/>
          <a:p>
            <a:pPr marL="342900" indent="-342900"/>
            <a:r>
              <a:rPr lang="en-US" sz="2000" dirty="0"/>
              <a:t>     This phase is to </a:t>
            </a:r>
            <a:r>
              <a:rPr lang="en-US" sz="2000" dirty="0" err="1"/>
              <a:t>analyse</a:t>
            </a:r>
            <a:r>
              <a:rPr lang="en-US" sz="2000" dirty="0"/>
              <a:t> the data and store in a certain  cloud and use for </a:t>
            </a:r>
            <a:r>
              <a:rPr lang="en-US" sz="2000" dirty="0" err="1"/>
              <a:t>analysing</a:t>
            </a:r>
            <a:r>
              <a:rPr lang="en-US" sz="2000" dirty="0"/>
              <a:t> the energy in future purpose when the user is not around. This undergoes several 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dirty="0">
                <a:solidFill>
                  <a:schemeClr val="tx2"/>
                </a:solidFill>
              </a:rPr>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2246769"/>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departments of your business, where the sum of each part will equal to a whole.</a:t>
            </a:r>
          </a:p>
          <a:p>
            <a:pPr>
              <a:buFont typeface="Wingdings" pitchFamily="2" charset="2"/>
              <a:buChar char="Ø"/>
            </a:pPr>
            <a:r>
              <a:rPr lang="en-US" sz="2000" dirty="0"/>
              <a:t> They are easy to read and with a quick scan of the chart, you can understand which site energy is consumed more and can reduce for future use. It is also good practice to include percentage labels  which can be implement by using pie chart.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554545"/>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by using the internet connected appliances for energy storage,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this innovation includes improved accuracy, reliability, and productivity, as well as improved employee morals.</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403648" y="3643314"/>
            <a:ext cx="6072230" cy="3214686"/>
          </a:xfrm>
          <a:prstGeom prst="rect">
            <a:avLst/>
          </a:prstGeom>
        </p:spPr>
      </p:pic>
      <p:sp>
        <p:nvSpPr>
          <p:cNvPr id="5" name="TextBox 4"/>
          <p:cNvSpPr txBox="1"/>
          <p:nvPr/>
        </p:nvSpPr>
        <p:spPr>
          <a:xfrm>
            <a:off x="284347" y="332656"/>
            <a:ext cx="6000792" cy="584775"/>
          </a:xfrm>
          <a:prstGeom prst="rect">
            <a:avLst/>
          </a:prstGeom>
          <a:noFill/>
        </p:spPr>
        <p:txBody>
          <a:bodyPr wrap="square" rtlCol="0">
            <a:spAutoFit/>
          </a:bodyPr>
          <a:lstStyle/>
          <a:p>
            <a:r>
              <a:rPr lang="en-US" sz="3200" b="1" dirty="0">
                <a:solidFill>
                  <a:schemeClr val="tx2"/>
                </a:solidFill>
              </a:rPr>
              <a:t>ENERGY AUTOMATION:-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760640" cy="646331"/>
          </a:xfrm>
          <a:prstGeom prst="rect">
            <a:avLst/>
          </a:prstGeom>
          <a:noFill/>
        </p:spPr>
        <p:txBody>
          <a:bodyPr wrap="square" rtlCol="0">
            <a:spAutoFit/>
          </a:bodyPr>
          <a:lstStyle/>
          <a:p>
            <a:r>
              <a:rPr lang="en-US" sz="3200" b="1" dirty="0">
                <a:solidFill>
                  <a:schemeClr val="tx2"/>
                </a:solidFill>
              </a:rPr>
              <a:t>CHALLENGES</a:t>
            </a:r>
            <a:r>
              <a:rPr lang="en-US" sz="3600" b="1" dirty="0">
                <a:solidFill>
                  <a:schemeClr val="tx2"/>
                </a:solidFill>
              </a:rPr>
              <a:t>:-</a:t>
            </a:r>
          </a:p>
        </p:txBody>
      </p:sp>
      <p:sp>
        <p:nvSpPr>
          <p:cNvPr id="4" name="TextBox 3"/>
          <p:cNvSpPr txBox="1"/>
          <p:nvPr/>
        </p:nvSpPr>
        <p:spPr>
          <a:xfrm>
            <a:off x="539552" y="1412776"/>
            <a:ext cx="7848872" cy="1938992"/>
          </a:xfrm>
          <a:prstGeom prst="rect">
            <a:avLst/>
          </a:prstGeom>
          <a:noFill/>
        </p:spPr>
        <p:txBody>
          <a:bodyPr wrap="square" rtlCol="0">
            <a:spAutoFit/>
          </a:bodyPr>
          <a:lstStyle/>
          <a:p>
            <a:pPr>
              <a:buFont typeface="Wingdings" pitchFamily="2" charset="2"/>
              <a:buChar char="Ø"/>
            </a:pPr>
            <a:r>
              <a:rPr lang="en-US" sz="2000" dirty="0"/>
              <a:t>The measurement of energy consumption is critical in understanding and optimizing energy usage in various sectors, including manufacturing sites, homes, commercial buildings, and transportation. </a:t>
            </a:r>
          </a:p>
          <a:p>
            <a:pPr>
              <a:buFont typeface="Wingdings" pitchFamily="2" charset="2"/>
              <a:buChar char="Ø"/>
            </a:pPr>
            <a:r>
              <a:rPr lang="en-US" sz="2000" dirty="0"/>
              <a:t>However, the manual collection and analysis of energy consumption data can be time-consuming and error.</a:t>
            </a:r>
          </a:p>
        </p:txBody>
      </p:sp>
      <p:sp>
        <p:nvSpPr>
          <p:cNvPr id="5" name="TextBox 4"/>
          <p:cNvSpPr txBox="1"/>
          <p:nvPr/>
        </p:nvSpPr>
        <p:spPr>
          <a:xfrm>
            <a:off x="593946" y="3628633"/>
            <a:ext cx="2736304" cy="584775"/>
          </a:xfrm>
          <a:prstGeom prst="rect">
            <a:avLst/>
          </a:prstGeom>
          <a:noFill/>
        </p:spPr>
        <p:txBody>
          <a:bodyPr wrap="square" rtlCol="0">
            <a:spAutoFit/>
          </a:bodyPr>
          <a:lstStyle/>
          <a:p>
            <a:r>
              <a:rPr lang="en-US" sz="3200" b="1" dirty="0">
                <a:solidFill>
                  <a:schemeClr val="tx2"/>
                </a:solidFill>
              </a:rPr>
              <a:t>SOLUTION:-</a:t>
            </a:r>
          </a:p>
        </p:txBody>
      </p:sp>
      <p:sp>
        <p:nvSpPr>
          <p:cNvPr id="7" name="TextBox 6"/>
          <p:cNvSpPr txBox="1"/>
          <p:nvPr/>
        </p:nvSpPr>
        <p:spPr>
          <a:xfrm>
            <a:off x="827584" y="4221088"/>
            <a:ext cx="6696744" cy="1938992"/>
          </a:xfrm>
          <a:prstGeom prst="rect">
            <a:avLst/>
          </a:prstGeom>
          <a:noFill/>
        </p:spPr>
        <p:txBody>
          <a:bodyPr wrap="square" rtlCol="0">
            <a:spAutoFit/>
          </a:bodyPr>
          <a:lstStyle/>
          <a:p>
            <a:pPr>
              <a:buFont typeface="Wingdings" pitchFamily="2" charset="2"/>
              <a:buChar char="Ø"/>
            </a:pPr>
            <a:r>
              <a:rPr lang="en-US" sz="2000" dirty="0"/>
              <a:t>There is a need for an automated approach to collect, analyze and visualize energy consumption data for better decision-making. </a:t>
            </a:r>
          </a:p>
          <a:p>
            <a:pPr>
              <a:buFont typeface="Wingdings" pitchFamily="2" charset="2"/>
              <a:buChar char="Ø"/>
            </a:pPr>
            <a:r>
              <a:rPr lang="en-US" sz="2000" dirty="0"/>
              <a:t>So internet-connected appliances is based on less errors and to reduce time consumption which  handles through mobile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200" dirty="0"/>
              <a:t>CONCLUSION:-</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with less errors and time saving probabilities.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a:solidFill>
                  <a:schemeClr val="bg1"/>
                </a:solidFill>
              </a:rPr>
              <a:t>ENERGY CONSUMPTION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C181-666F-1F7F-21B7-2DB0DFFDBBDA}"/>
              </a:ext>
            </a:extLst>
          </p:cNvPr>
          <p:cNvSpPr txBox="1"/>
          <p:nvPr/>
        </p:nvSpPr>
        <p:spPr>
          <a:xfrm>
            <a:off x="971600" y="2132856"/>
            <a:ext cx="7920880" cy="3170099"/>
          </a:xfrm>
          <a:prstGeom prst="rect">
            <a:avLst/>
          </a:prstGeom>
          <a:noFill/>
        </p:spPr>
        <p:txBody>
          <a:bodyPr wrap="square" rtlCol="0">
            <a:spAutoFit/>
          </a:bodyPr>
          <a:lstStyle/>
          <a:p>
            <a:r>
              <a:rPr lang="en-US" sz="2000" dirty="0"/>
              <a:t>Understanding sustainability and responsible for resource management are paramount, optimizing our energy consumption is of utmost importance. The 'Measured Energy Consumption Project' aims to address this critical need by developing a comprehensive system for accurately measuring, monitoring, and analyzing energy usage in various settings. This project is designed to empower individuals, businesses, and communities with the knowledge and tools to make informed decisions about their energy consumption, ultimately contributing to a more energy-efficient and environmentally sustainable future."</a:t>
            </a:r>
            <a:endParaRPr lang="en-IN" sz="2000" dirty="0"/>
          </a:p>
        </p:txBody>
      </p:sp>
      <p:sp>
        <p:nvSpPr>
          <p:cNvPr id="5" name="TextBox 4">
            <a:extLst>
              <a:ext uri="{FF2B5EF4-FFF2-40B4-BE49-F238E27FC236}">
                <a16:creationId xmlns:a16="http://schemas.microsoft.com/office/drawing/2014/main" id="{D135971D-B0A7-3C39-CB78-04E87E1982B7}"/>
              </a:ext>
            </a:extLst>
          </p:cNvPr>
          <p:cNvSpPr txBox="1"/>
          <p:nvPr/>
        </p:nvSpPr>
        <p:spPr>
          <a:xfrm>
            <a:off x="899592" y="1124744"/>
            <a:ext cx="4464496" cy="584775"/>
          </a:xfrm>
          <a:prstGeom prst="rect">
            <a:avLst/>
          </a:prstGeom>
          <a:noFill/>
        </p:spPr>
        <p:txBody>
          <a:bodyPr wrap="square" rtlCol="0">
            <a:spAutoFit/>
          </a:bodyPr>
          <a:lstStyle/>
          <a:p>
            <a:r>
              <a:rPr lang="en-US" sz="3200" b="1" dirty="0">
                <a:solidFill>
                  <a:schemeClr val="tx2"/>
                </a:solidFill>
              </a:rPr>
              <a:t>Introduction:-</a:t>
            </a:r>
            <a:endParaRPr lang="en-IN" sz="3200" b="1" dirty="0">
              <a:solidFill>
                <a:schemeClr val="tx2"/>
              </a:solidFill>
            </a:endParaRPr>
          </a:p>
        </p:txBody>
      </p:sp>
    </p:spTree>
    <p:extLst>
      <p:ext uri="{BB962C8B-B14F-4D97-AF65-F5344CB8AC3E}">
        <p14:creationId xmlns:p14="http://schemas.microsoft.com/office/powerpoint/2010/main" val="3936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7814672" cy="994122"/>
          </a:xfrm>
        </p:spPr>
        <p:txBody>
          <a:bodyPr>
            <a:normAutofit/>
          </a:bodyPr>
          <a:lstStyle/>
          <a:p>
            <a:pPr algn="l"/>
            <a:r>
              <a:rPr lang="en-US" sz="3200" b="1" dirty="0"/>
              <a:t>INTERNET-CONNECTED APPLIANCES:-</a:t>
            </a:r>
          </a:p>
        </p:txBody>
      </p:sp>
      <p:sp>
        <p:nvSpPr>
          <p:cNvPr id="4" name="TextBox 3"/>
          <p:cNvSpPr txBox="1"/>
          <p:nvPr/>
        </p:nvSpPr>
        <p:spPr>
          <a:xfrm>
            <a:off x="323528" y="1357298"/>
            <a:ext cx="8064896" cy="3477875"/>
          </a:xfrm>
          <a:prstGeom prst="rect">
            <a:avLst/>
          </a:prstGeom>
          <a:noFill/>
        </p:spPr>
        <p:txBody>
          <a:bodyPr wrap="square" rtlCol="0">
            <a:spAutoFit/>
          </a:bodyPr>
          <a:lstStyle/>
          <a:p>
            <a:pPr lvl="1">
              <a:buFont typeface="Wingdings" pitchFamily="2" charset="2"/>
              <a:buChar char="Ø"/>
            </a:pPr>
            <a:r>
              <a:rPr lang="en-US" sz="2000" dirty="0"/>
              <a:t>Connecting and automating kitchen appliances can save time, money and energy. Today’s smart kitchen gadgets connect to your home automation system for convenience and savings. You can command your coffee maker to be ready with a hot beverage when you wake up. Preheat your oven on the way home from work so it’s ready for making dinner. Optimize your refrigerator and freezer temperatures to minimize energy use.</a:t>
            </a:r>
          </a:p>
          <a:p>
            <a:pPr lvl="1"/>
            <a:endParaRPr lang="en-US" sz="2000" dirty="0"/>
          </a:p>
          <a:p>
            <a:pPr lvl="1" algn="just">
              <a:buFont typeface="Wingdings" pitchFamily="2" charset="2"/>
              <a:buChar char="Ø"/>
            </a:pPr>
            <a:r>
              <a:rPr lang="en-US" sz="2000" dirty="0"/>
              <a:t>Generally, smart home devices that are worth in the kitchen, by using these we can implement for whole home appliances to obtain  </a:t>
            </a:r>
            <a:r>
              <a:rPr lang="en-US" sz="2000" dirty="0" err="1"/>
              <a:t>proptechniques</a:t>
            </a:r>
            <a:r>
              <a:rPr lang="en-US" sz="2000" dirty="0"/>
              <a:t> </a:t>
            </a:r>
            <a:r>
              <a:rPr lang="en-US" sz="2000" dirty="0" err="1"/>
              <a:t>er</a:t>
            </a:r>
            <a:r>
              <a:rPr lang="en-US" sz="2000" dirty="0"/>
              <a:t> output with less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3200" b="1" dirty="0"/>
              <a:t>OBJECTIVE</a:t>
            </a:r>
            <a:r>
              <a:rPr lang="en-US" sz="32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patterns, trends, and anomalies in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4AC-76D0-782C-5520-830BD034481B}"/>
              </a:ext>
            </a:extLst>
          </p:cNvPr>
          <p:cNvSpPr>
            <a:spLocks noGrp="1"/>
          </p:cNvSpPr>
          <p:nvPr>
            <p:ph type="title"/>
          </p:nvPr>
        </p:nvSpPr>
        <p:spPr>
          <a:xfrm>
            <a:off x="179512" y="260648"/>
            <a:ext cx="8352928" cy="1008112"/>
          </a:xfrm>
        </p:spPr>
        <p:txBody>
          <a:bodyPr>
            <a:normAutofit/>
          </a:bodyPr>
          <a:lstStyle/>
          <a:p>
            <a:r>
              <a:rPr lang="en-US" sz="3200" dirty="0"/>
              <a:t>Data collection and preprocessing:-</a:t>
            </a:r>
            <a:endParaRPr lang="en-IN" sz="3200" dirty="0"/>
          </a:p>
        </p:txBody>
      </p:sp>
      <p:sp>
        <p:nvSpPr>
          <p:cNvPr id="3" name="TextBox 2">
            <a:extLst>
              <a:ext uri="{FF2B5EF4-FFF2-40B4-BE49-F238E27FC236}">
                <a16:creationId xmlns:a16="http://schemas.microsoft.com/office/drawing/2014/main" id="{DA1BEE10-4F84-7760-66BC-05E5F8A24187}"/>
              </a:ext>
            </a:extLst>
          </p:cNvPr>
          <p:cNvSpPr txBox="1"/>
          <p:nvPr/>
        </p:nvSpPr>
        <p:spPr>
          <a:xfrm>
            <a:off x="323528" y="1340768"/>
            <a:ext cx="8363272" cy="4985980"/>
          </a:xfrm>
          <a:prstGeom prst="rect">
            <a:avLst/>
          </a:prstGeom>
          <a:noFill/>
        </p:spPr>
        <p:txBody>
          <a:bodyPr wrap="square" rtlCol="0">
            <a:spAutoFit/>
          </a:bodyPr>
          <a:lstStyle/>
          <a:p>
            <a:pPr algn="just"/>
            <a:r>
              <a:rPr lang="en-US" sz="2000" b="0" i="0" dirty="0">
                <a:solidFill>
                  <a:srgbClr val="374151"/>
                </a:solidFill>
                <a:effectLst/>
                <a:latin typeface="Söhne"/>
              </a:rPr>
              <a:t>Data collection can be done by </a:t>
            </a:r>
            <a:r>
              <a:rPr lang="en-US" sz="2000" b="0" i="0" dirty="0" err="1">
                <a:solidFill>
                  <a:srgbClr val="374151"/>
                </a:solidFill>
                <a:effectLst/>
                <a:latin typeface="Söhne"/>
              </a:rPr>
              <a:t>initialising</a:t>
            </a:r>
            <a:r>
              <a:rPr lang="en-US" sz="2000" b="0" i="0" dirty="0">
                <a:solidFill>
                  <a:srgbClr val="374151"/>
                </a:solidFill>
                <a:effectLst/>
                <a:latin typeface="Söhne"/>
              </a:rPr>
              <a:t> the sensor in the buildings and in industries . This follows certain steps ..</a:t>
            </a:r>
          </a:p>
          <a:p>
            <a:pPr algn="l">
              <a:buFont typeface="+mj-lt"/>
              <a:buAutoNum type="arabicPeriod"/>
            </a:pPr>
            <a:r>
              <a:rPr lang="en-US" sz="2000" b="1" i="0" dirty="0">
                <a:solidFill>
                  <a:srgbClr val="374151"/>
                </a:solidFill>
                <a:effectLst/>
                <a:latin typeface="Söhne"/>
              </a:rPr>
              <a:t>Define objectives</a:t>
            </a:r>
            <a:r>
              <a:rPr lang="en-US" sz="2000" b="0" i="0" dirty="0">
                <a:solidFill>
                  <a:srgbClr val="374151"/>
                </a:solidFill>
                <a:effectLst/>
                <a:latin typeface="Söhne"/>
              </a:rPr>
              <a:t>: Determine what you want to monitor and achieve in the building.</a:t>
            </a:r>
          </a:p>
          <a:p>
            <a:pPr algn="l">
              <a:buFont typeface="+mj-lt"/>
              <a:buAutoNum type="arabicPeriod"/>
            </a:pPr>
            <a:r>
              <a:rPr lang="en-US" sz="2000" b="1" i="0" dirty="0">
                <a:solidFill>
                  <a:srgbClr val="374151"/>
                </a:solidFill>
                <a:effectLst/>
                <a:latin typeface="Söhne"/>
              </a:rPr>
              <a:t>Choose sensors</a:t>
            </a:r>
            <a:r>
              <a:rPr lang="en-US" sz="2000" b="0" i="0" dirty="0">
                <a:solidFill>
                  <a:srgbClr val="374151"/>
                </a:solidFill>
                <a:effectLst/>
                <a:latin typeface="Söhne"/>
              </a:rPr>
              <a:t>: Select the appropriate sensor types for your goals.</a:t>
            </a:r>
          </a:p>
          <a:p>
            <a:pPr algn="l">
              <a:buFont typeface="+mj-lt"/>
              <a:buAutoNum type="arabicPeriod"/>
            </a:pPr>
            <a:r>
              <a:rPr lang="en-US" sz="2000" b="0" i="0" dirty="0">
                <a:solidFill>
                  <a:srgbClr val="374151"/>
                </a:solidFill>
                <a:effectLst/>
                <a:latin typeface="Söhne"/>
              </a:rPr>
              <a:t>Place sensors strategically: Position sensors in optimal locations within the building.</a:t>
            </a:r>
          </a:p>
          <a:p>
            <a:pPr algn="l">
              <a:buFont typeface="+mj-lt"/>
              <a:buAutoNum type="arabicPeriod"/>
            </a:pPr>
            <a:r>
              <a:rPr lang="en-US" sz="2000" b="1" i="0" dirty="0">
                <a:solidFill>
                  <a:srgbClr val="374151"/>
                </a:solidFill>
                <a:effectLst/>
                <a:latin typeface="Söhne"/>
              </a:rPr>
              <a:t>Ensure power and connectivity</a:t>
            </a:r>
            <a:r>
              <a:rPr lang="en-US" sz="2000" b="0" i="0" dirty="0">
                <a:solidFill>
                  <a:srgbClr val="374151"/>
                </a:solidFill>
                <a:effectLst/>
                <a:latin typeface="Söhne"/>
              </a:rPr>
              <a:t>: Provide sensors with power sources and connectivity for data transmission.</a:t>
            </a:r>
          </a:p>
          <a:p>
            <a:pPr algn="l">
              <a:buFont typeface="+mj-lt"/>
              <a:buAutoNum type="arabicPeriod"/>
            </a:pPr>
            <a:r>
              <a:rPr lang="en-US" sz="2000" b="1" i="0" dirty="0">
                <a:solidFill>
                  <a:srgbClr val="374151"/>
                </a:solidFill>
                <a:effectLst/>
                <a:latin typeface="Söhne"/>
              </a:rPr>
              <a:t>Implement an IoT platform or BMS</a:t>
            </a:r>
            <a:r>
              <a:rPr lang="en-US" sz="2000" b="0" i="0" dirty="0">
                <a:solidFill>
                  <a:srgbClr val="374151"/>
                </a:solidFill>
                <a:effectLst/>
                <a:latin typeface="Söhne"/>
              </a:rPr>
              <a:t>: Set up a system to manage, store, and analyze sensor data.</a:t>
            </a:r>
          </a:p>
          <a:p>
            <a:pPr algn="l">
              <a:buFont typeface="+mj-lt"/>
              <a:buAutoNum type="arabicPeriod"/>
            </a:pPr>
            <a:r>
              <a:rPr lang="en-US" sz="2000" b="1" i="0" dirty="0">
                <a:solidFill>
                  <a:srgbClr val="374151"/>
                </a:solidFill>
                <a:effectLst/>
                <a:latin typeface="Söhne"/>
              </a:rPr>
              <a:t>Prioritize security and privacy</a:t>
            </a:r>
            <a:r>
              <a:rPr lang="en-US" sz="2000" b="0" i="0" dirty="0">
                <a:solidFill>
                  <a:srgbClr val="374151"/>
                </a:solidFill>
                <a:effectLst/>
                <a:latin typeface="Söhne"/>
              </a:rPr>
              <a:t>: Protect sensor data from unauthorized access and address privacy concerns.</a:t>
            </a:r>
          </a:p>
          <a:p>
            <a:pPr algn="l">
              <a:buFont typeface="+mj-lt"/>
              <a:buAutoNum type="arabicPeriod"/>
            </a:pPr>
            <a:r>
              <a:rPr lang="en-US" sz="2000" b="1" i="0" dirty="0">
                <a:solidFill>
                  <a:srgbClr val="374151"/>
                </a:solidFill>
                <a:effectLst/>
                <a:latin typeface="Söhne"/>
              </a:rPr>
              <a:t>Calibrate and maintain sensors</a:t>
            </a:r>
            <a:r>
              <a:rPr lang="en-US" sz="2000" b="0" i="0" dirty="0">
                <a:solidFill>
                  <a:srgbClr val="374151"/>
                </a:solidFill>
                <a:effectLst/>
                <a:latin typeface="Söhne"/>
              </a:rPr>
              <a:t>: Regularly calibrate and maintain sensors to ensure accuracy.</a:t>
            </a:r>
          </a:p>
          <a:p>
            <a:endParaRPr lang="en-IN" dirty="0"/>
          </a:p>
        </p:txBody>
      </p:sp>
    </p:spTree>
    <p:extLst>
      <p:ext uri="{BB962C8B-B14F-4D97-AF65-F5344CB8AC3E}">
        <p14:creationId xmlns:p14="http://schemas.microsoft.com/office/powerpoint/2010/main" val="245300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6" y="885093"/>
            <a:ext cx="8686800" cy="778098"/>
          </a:xfrm>
        </p:spPr>
        <p:txBody>
          <a:bodyPr>
            <a:normAutofit/>
          </a:bodyPr>
          <a:lstStyle/>
          <a:p>
            <a:pPr algn="l"/>
            <a:r>
              <a:rPr lang="en-US" sz="3200" b="1" dirty="0"/>
              <a:t> TECHNIQUE</a:t>
            </a:r>
            <a:r>
              <a:rPr lang="en-US" sz="3200" b="1" i="1" dirty="0"/>
              <a:t>:-</a:t>
            </a:r>
          </a:p>
        </p:txBody>
      </p:sp>
      <p:sp>
        <p:nvSpPr>
          <p:cNvPr id="3" name="TextBox 2"/>
          <p:cNvSpPr txBox="1"/>
          <p:nvPr/>
        </p:nvSpPr>
        <p:spPr>
          <a:xfrm>
            <a:off x="392309" y="1798206"/>
            <a:ext cx="8359381" cy="2862322"/>
          </a:xfrm>
          <a:prstGeom prst="rect">
            <a:avLst/>
          </a:prstGeom>
          <a:noFill/>
        </p:spPr>
        <p:txBody>
          <a:bodyPr wrap="square" rtlCol="0">
            <a:spAutoFit/>
          </a:bodyPr>
          <a:lstStyle/>
          <a:p>
            <a:r>
              <a:rPr lang="en-US" sz="2000" b="1" i="1" dirty="0"/>
              <a:t>Energy-efficient appliances</a:t>
            </a:r>
            <a:r>
              <a:rPr lang="en-US" sz="2000" dirty="0"/>
              <a:t>: Upgrade to energy-efficient appliances and lighting, such as LED bulbs and Energy Star-rated devices.</a:t>
            </a:r>
          </a:p>
          <a:p>
            <a:r>
              <a:rPr lang="en-US" sz="2000" b="1" i="1" dirty="0"/>
              <a:t>Insulation</a:t>
            </a:r>
            <a:r>
              <a:rPr lang="en-US" sz="2000" dirty="0"/>
              <a:t>: Improve insulation in your home to reduce heating and cooling energy needs.</a:t>
            </a:r>
          </a:p>
          <a:p>
            <a:endParaRPr lang="en-US" sz="2000" dirty="0"/>
          </a:p>
          <a:p>
            <a:r>
              <a:rPr lang="en-US" sz="2000" dirty="0"/>
              <a:t>Energy-efficient lighting: Install sensors and timers for lighting control in commercial and residential buildings.</a:t>
            </a:r>
          </a:p>
          <a:p>
            <a:r>
              <a:rPr lang="en-US" sz="2000" b="1" i="1" dirty="0"/>
              <a:t>Waste heat recovery</a:t>
            </a:r>
            <a:r>
              <a:rPr lang="en-US" sz="2000" dirty="0"/>
              <a:t>: Capture and reuse waste heat generated in industrial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76672"/>
            <a:ext cx="8208912" cy="5693866"/>
          </a:xfrm>
          <a:prstGeom prst="rect">
            <a:avLst/>
          </a:prstGeom>
          <a:noFill/>
        </p:spPr>
        <p:txBody>
          <a:bodyPr wrap="square" rtlCol="0">
            <a:spAutoFit/>
          </a:bodyPr>
          <a:lstStyle/>
          <a:p>
            <a:r>
              <a:rPr lang="en-US" sz="3200" dirty="0">
                <a:solidFill>
                  <a:schemeClr val="tx2"/>
                </a:solidFill>
              </a:rPr>
              <a:t>Design thinking for measured energy consumption :-</a:t>
            </a:r>
          </a:p>
          <a:p>
            <a:r>
              <a:rPr lang="en-US" sz="2000" b="1" dirty="0" err="1"/>
              <a:t>Emphathize</a:t>
            </a:r>
            <a:r>
              <a:rPr lang="en-US" sz="2000" b="1" dirty="0"/>
              <a:t>:</a:t>
            </a:r>
          </a:p>
          <a:p>
            <a:r>
              <a:rPr lang="en-US" sz="2000" dirty="0"/>
              <a:t>          Understand the needs and behaviors of users in relation to energy consumption . Gather data on current energy usage patterns and pain points.</a:t>
            </a:r>
          </a:p>
          <a:p>
            <a:r>
              <a:rPr lang="en-US" sz="2000" b="1" dirty="0"/>
              <a:t>Define:</a:t>
            </a:r>
          </a:p>
          <a:p>
            <a:r>
              <a:rPr lang="en-US" sz="2000" dirty="0"/>
              <a:t>         Clearly define the problem or opportunity related to measured energy consumption. Create user personas to represent different energy user types.</a:t>
            </a:r>
          </a:p>
          <a:p>
            <a:r>
              <a:rPr lang="en-US" sz="2000" b="1" dirty="0"/>
              <a:t>Ideate:</a:t>
            </a:r>
          </a:p>
          <a:p>
            <a:r>
              <a:rPr lang="en-US" sz="2000" dirty="0"/>
              <a:t>         Brainstorm creative ideas and solutions to address energy efficiency. Encourage cross-disciplinary collaboration to generate diverse concepts.</a:t>
            </a:r>
          </a:p>
          <a:p>
            <a:r>
              <a:rPr lang="en-US" sz="2000" b="1" dirty="0"/>
              <a:t>Prototype:</a:t>
            </a:r>
          </a:p>
          <a:p>
            <a:r>
              <a:rPr lang="en-US" sz="2000" dirty="0"/>
              <a:t>        Create low-fidelity prototypes of potential solutions, such as energy monitoring apps or smart devices . Test these prototypes with users to gather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6463308"/>
          </a:xfrm>
          <a:prstGeom prst="rect">
            <a:avLst/>
          </a:prstGeom>
          <a:noFill/>
        </p:spPr>
        <p:txBody>
          <a:bodyPr wrap="square" rtlCol="0">
            <a:spAutoFit/>
          </a:bodyPr>
          <a:lstStyle/>
          <a:p>
            <a:r>
              <a:rPr lang="en-US" sz="2000" b="1" dirty="0"/>
              <a:t>Test:</a:t>
            </a:r>
          </a:p>
          <a:p>
            <a:r>
              <a:rPr lang="en-US" sz="2000" dirty="0"/>
              <a:t>         Collect feedback from users on the prototypes' effectiveness and user-friendliness . Refine and iterate on the prototypes based on the feedback received.</a:t>
            </a:r>
          </a:p>
          <a:p>
            <a:r>
              <a:rPr lang="en-US" sz="2000" b="1" dirty="0"/>
              <a:t>Implement</a:t>
            </a:r>
            <a:r>
              <a:rPr lang="en-US" sz="2000" dirty="0"/>
              <a:t>:</a:t>
            </a:r>
          </a:p>
          <a:p>
            <a:r>
              <a:rPr lang="en-US" sz="2000" dirty="0"/>
              <a:t>         Develop a final solution that integrates the insights and improvements identified during testing . Ensure the solution is user-friendly, accessible, and compatible with different energy monitoring systems.</a:t>
            </a:r>
          </a:p>
          <a:p>
            <a:r>
              <a:rPr lang="en-US" sz="2000" b="1" dirty="0"/>
              <a:t>Measure:</a:t>
            </a:r>
          </a:p>
          <a:p>
            <a:r>
              <a:rPr lang="en-US" sz="2000" dirty="0"/>
              <a:t>         Continuously monitor the energy consumption data and user behavior   with the implemented solution . Use data analytics to assess the impact of the solution on energy efficiency.</a:t>
            </a:r>
          </a:p>
          <a:p>
            <a:r>
              <a:rPr lang="en-US" sz="2000" b="1" dirty="0"/>
              <a:t>Iterate:</a:t>
            </a:r>
          </a:p>
          <a:p>
            <a:r>
              <a:rPr lang="en-US" sz="2000" dirty="0"/>
              <a:t>         Based on the measured results, make ongoing refinements to the solution to enhance energy conservation and user satisfaction . Throughout this process, design thinking encourages collaboration, empathy for users, and a focus on iterative improvement to develop effective solutions for measured energy consumption.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TotalTime>
  <Words>1176</Words>
  <Application>Microsoft Office PowerPoint</Application>
  <PresentationFormat>On-screen Show (4:3)</PresentationFormat>
  <Paragraphs>78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Constantia</vt:lpstr>
      <vt:lpstr>Söhne</vt:lpstr>
      <vt:lpstr>Wingdings</vt:lpstr>
      <vt:lpstr>Wingdings 2</vt:lpstr>
      <vt:lpstr>Flow</vt:lpstr>
      <vt:lpstr>PowerPoint Presentation</vt:lpstr>
      <vt:lpstr>PowerPoint Presentation</vt:lpstr>
      <vt:lpstr>PowerPoint Presentation</vt:lpstr>
      <vt:lpstr>INTERNET-CONNECTED APPLIANCES:-</vt:lpstr>
      <vt:lpstr>OBJECTIVE:-</vt:lpstr>
      <vt:lpstr>Data collection and preprocessing:-</vt:lpstr>
      <vt:lpstr> TECHNIQUE:-</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Susmitha L</cp:lastModifiedBy>
  <cp:revision>26</cp:revision>
  <dcterms:created xsi:type="dcterms:W3CDTF">2023-09-30T05:41:44Z</dcterms:created>
  <dcterms:modified xsi:type="dcterms:W3CDTF">2023-10-11T11:42:41Z</dcterms:modified>
</cp:coreProperties>
</file>