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1"/>
  </p:notesMasterIdLst>
  <p:sldIdLst>
    <p:sldId id="264" r:id="rId2"/>
    <p:sldId id="256" r:id="rId3"/>
    <p:sldId id="257" r:id="rId4"/>
    <p:sldId id="260" r:id="rId5"/>
    <p:sldId id="258" r:id="rId6"/>
    <p:sldId id="259"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2" autoAdjust="0"/>
    <p:restoredTop sz="94660"/>
  </p:normalViewPr>
  <p:slideViewPr>
    <p:cSldViewPr>
      <p:cViewPr varScale="1">
        <p:scale>
          <a:sx n="67" d="100"/>
          <a:sy n="67"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DB3D3-F1BB-4143-A609-DFE88B6B7524}" type="datetimeFigureOut">
              <a:rPr lang="en-US" smtClean="0"/>
              <a:pPr/>
              <a:t>9/30/2023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C7E83B-DD90-40D9-822F-C65FC8E5B9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A5D5182-52B6-40FB-9380-BFF8780DCEF6}" type="datetimeFigureOut">
              <a:rPr lang="en-US" smtClean="0"/>
              <a:pPr/>
              <a:t>9/30/2023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5D5182-52B6-40FB-9380-BFF8780DCEF6}"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5D5182-52B6-40FB-9380-BFF8780DCEF6}" type="datetimeFigureOut">
              <a:rPr lang="en-US" smtClean="0"/>
              <a:pPr/>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5D5182-52B6-40FB-9380-BFF8780DCEF6}" type="datetimeFigureOut">
              <a:rPr lang="en-US" smtClean="0"/>
              <a:pPr/>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5182-52B6-40FB-9380-BFF8780DCEF6}" type="datetimeFigureOut">
              <a:rPr lang="en-US" smtClean="0"/>
              <a:pPr/>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5D5182-52B6-40FB-9380-BFF8780DCEF6}"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9E2015-FA4C-4004-BF1F-FD660A4BC6A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5D5182-52B6-40FB-9380-BFF8780DCEF6}" type="datetimeFigureOut">
              <a:rPr lang="en-US" smtClean="0"/>
              <a:pPr/>
              <a:t>9/30/2023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9E2015-FA4C-4004-BF1F-FD660A4BC6A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logo.png"/>
          <p:cNvPicPr>
            <a:picLocks noChangeAspect="1"/>
          </p:cNvPicPr>
          <p:nvPr/>
        </p:nvPicPr>
        <p:blipFill>
          <a:blip r:embed="rId2" cstate="print"/>
          <a:stretch>
            <a:fillRect/>
          </a:stretch>
        </p:blipFill>
        <p:spPr>
          <a:xfrm>
            <a:off x="899592" y="288439"/>
            <a:ext cx="7488832" cy="1098185"/>
          </a:xfrm>
          <a:prstGeom prst="rect">
            <a:avLst/>
          </a:prstGeom>
        </p:spPr>
      </p:pic>
      <p:sp>
        <p:nvSpPr>
          <p:cNvPr id="4" name="TextBox 3"/>
          <p:cNvSpPr txBox="1"/>
          <p:nvPr/>
        </p:nvSpPr>
        <p:spPr>
          <a:xfrm>
            <a:off x="1187624" y="1628800"/>
            <a:ext cx="7740352" cy="1077218"/>
          </a:xfrm>
          <a:prstGeom prst="rect">
            <a:avLst/>
          </a:prstGeom>
          <a:noFill/>
        </p:spPr>
        <p:txBody>
          <a:bodyPr wrap="square" rtlCol="0">
            <a:spAutoFit/>
          </a:bodyPr>
          <a:lstStyle/>
          <a:p>
            <a:r>
              <a:rPr lang="en-US" sz="3200" dirty="0" smtClean="0"/>
              <a:t>DEPARTMENT OF ELECTRONICS AND COMMUNICATION ENGINEERING</a:t>
            </a:r>
            <a:endParaRPr lang="en-US" sz="3200" dirty="0"/>
          </a:p>
        </p:txBody>
      </p:sp>
      <p:sp>
        <p:nvSpPr>
          <p:cNvPr id="6" name="TextBox 5"/>
          <p:cNvSpPr txBox="1"/>
          <p:nvPr/>
        </p:nvSpPr>
        <p:spPr>
          <a:xfrm>
            <a:off x="539552" y="3717032"/>
            <a:ext cx="6480720" cy="2585323"/>
          </a:xfrm>
          <a:prstGeom prst="rect">
            <a:avLst/>
          </a:prstGeom>
          <a:noFill/>
        </p:spPr>
        <p:txBody>
          <a:bodyPr wrap="square" rtlCol="0">
            <a:spAutoFit/>
          </a:bodyPr>
          <a:lstStyle/>
          <a:p>
            <a:r>
              <a:rPr lang="en-US" dirty="0" smtClean="0"/>
              <a:t>TEAM MEMBERS: </a:t>
            </a:r>
          </a:p>
          <a:p>
            <a:endParaRPr lang="en-US" dirty="0" smtClean="0"/>
          </a:p>
          <a:p>
            <a:r>
              <a:rPr lang="en-US" dirty="0" smtClean="0"/>
              <a:t> </a:t>
            </a:r>
            <a:r>
              <a:rPr lang="en-US" dirty="0" smtClean="0"/>
              <a:t>              </a:t>
            </a:r>
            <a:r>
              <a:rPr lang="en-US" dirty="0" smtClean="0">
                <a:latin typeface="+mj-lt"/>
              </a:rPr>
              <a:t>ARUNDHATHI.M      113321106006</a:t>
            </a:r>
          </a:p>
          <a:p>
            <a:r>
              <a:rPr lang="en-US" dirty="0" smtClean="0">
                <a:latin typeface="+mj-lt"/>
              </a:rPr>
              <a:t> </a:t>
            </a:r>
            <a:r>
              <a:rPr lang="en-US" dirty="0" smtClean="0">
                <a:latin typeface="+mj-lt"/>
              </a:rPr>
              <a:t>               KANMANI.S              113321106040</a:t>
            </a:r>
          </a:p>
          <a:p>
            <a:r>
              <a:rPr lang="en-US" dirty="0" smtClean="0">
                <a:latin typeface="+mj-lt"/>
              </a:rPr>
              <a:t> </a:t>
            </a:r>
            <a:r>
              <a:rPr lang="en-US" dirty="0" smtClean="0">
                <a:latin typeface="+mj-lt"/>
              </a:rPr>
              <a:t>               NARMATHA.S           113321106059</a:t>
            </a:r>
          </a:p>
          <a:p>
            <a:r>
              <a:rPr lang="en-US" dirty="0" smtClean="0">
                <a:latin typeface="+mj-lt"/>
              </a:rPr>
              <a:t> </a:t>
            </a:r>
            <a:r>
              <a:rPr lang="en-US" dirty="0" smtClean="0">
                <a:latin typeface="+mj-lt"/>
              </a:rPr>
              <a:t>               DINOSIYA MARY.A   113321106023</a:t>
            </a:r>
          </a:p>
          <a:p>
            <a:r>
              <a:rPr lang="en-US" dirty="0" smtClean="0">
                <a:latin typeface="+mj-lt"/>
              </a:rPr>
              <a:t> </a:t>
            </a:r>
            <a:r>
              <a:rPr lang="en-US" dirty="0" smtClean="0">
                <a:latin typeface="+mj-lt"/>
              </a:rPr>
              <a:t>               JAYASHREE.E             113321106037</a:t>
            </a:r>
          </a:p>
          <a:p>
            <a:r>
              <a:rPr lang="en-US" dirty="0" smtClean="0">
                <a:latin typeface="+mj-lt"/>
              </a:rPr>
              <a:t> </a:t>
            </a:r>
            <a:r>
              <a:rPr lang="en-US" dirty="0" smtClean="0">
                <a:latin typeface="+mj-lt"/>
              </a:rPr>
              <a:t>                  </a:t>
            </a:r>
          </a:p>
          <a:p>
            <a:r>
              <a:rPr lang="en-US" dirty="0" smtClean="0"/>
              <a:t>   </a:t>
            </a:r>
            <a:endParaRPr lang="en-US"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energy-consumption-forecast.pn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3635896" y="548680"/>
            <a:ext cx="4896544" cy="1446550"/>
          </a:xfrm>
          <a:prstGeom prst="rect">
            <a:avLst/>
          </a:prstGeom>
          <a:noFill/>
        </p:spPr>
        <p:txBody>
          <a:bodyPr wrap="square" rtlCol="0">
            <a:spAutoFit/>
          </a:bodyPr>
          <a:lstStyle/>
          <a:p>
            <a:pPr algn="just"/>
            <a:r>
              <a:rPr lang="en-US" sz="4400" dirty="0" smtClean="0">
                <a:solidFill>
                  <a:schemeClr val="bg1"/>
                </a:solidFill>
              </a:rPr>
              <a:t>ENERGY CONSUMPTION</a:t>
            </a:r>
            <a:endParaRPr lang="en-US" sz="44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5214974" cy="1143000"/>
          </a:xfrm>
        </p:spPr>
        <p:txBody>
          <a:bodyPr>
            <a:normAutofit/>
          </a:bodyPr>
          <a:lstStyle/>
          <a:p>
            <a:pPr algn="l"/>
            <a:r>
              <a:rPr lang="en-US" sz="3600" b="1" dirty="0"/>
              <a:t>PROBLEM STATEMENT:-</a:t>
            </a:r>
          </a:p>
        </p:txBody>
      </p:sp>
      <p:sp>
        <p:nvSpPr>
          <p:cNvPr id="4" name="TextBox 3"/>
          <p:cNvSpPr txBox="1"/>
          <p:nvPr/>
        </p:nvSpPr>
        <p:spPr>
          <a:xfrm>
            <a:off x="285720" y="1357298"/>
            <a:ext cx="8429684" cy="1938992"/>
          </a:xfrm>
          <a:prstGeom prst="rect">
            <a:avLst/>
          </a:prstGeom>
          <a:noFill/>
        </p:spPr>
        <p:txBody>
          <a:bodyPr wrap="square" rtlCol="0">
            <a:spAutoFit/>
          </a:bodyPr>
          <a:lstStyle/>
          <a:p>
            <a:r>
              <a:rPr lang="en-US" dirty="0"/>
              <a:t> </a:t>
            </a:r>
            <a:r>
              <a:rPr lang="en-US" sz="2000" dirty="0"/>
              <a:t>The measurement of energy consumption is critical in understanding and optimizing energy usage in various sectors, including manufacturing sites, homes, commercial buildings, and transportation. However, the manual collection and analysis of energy consumption data can be time-consuming and error-prone. Therefore, there is a need for an automated approach to collect, analyze and visualize energy consumption data for better decision-making.</a:t>
            </a:r>
          </a:p>
        </p:txBody>
      </p:sp>
      <p:sp>
        <p:nvSpPr>
          <p:cNvPr id="5" name="TextBox 4"/>
          <p:cNvSpPr txBox="1"/>
          <p:nvPr/>
        </p:nvSpPr>
        <p:spPr>
          <a:xfrm>
            <a:off x="428596" y="3500438"/>
            <a:ext cx="8001056" cy="2185214"/>
          </a:xfrm>
          <a:prstGeom prst="rect">
            <a:avLst/>
          </a:prstGeom>
          <a:noFill/>
        </p:spPr>
        <p:txBody>
          <a:bodyPr wrap="square" rtlCol="0">
            <a:spAutoFit/>
          </a:bodyPr>
          <a:lstStyle/>
          <a:p>
            <a:r>
              <a:rPr lang="en-US" sz="3600" b="1" dirty="0"/>
              <a:t>PROBLEM DEFINITION:-</a:t>
            </a:r>
          </a:p>
          <a:p>
            <a:r>
              <a:rPr lang="en-US" dirty="0"/>
              <a:t> </a:t>
            </a:r>
            <a:r>
              <a:rPr lang="en-US" sz="2000" dirty="0"/>
              <a:t>The problem at hand is to create an automated system that measures energy consumption, analyzes the data, and provides visualizations for informed decision-making. This solution aims to enhance efficiency, accuracy, and ease of understanding in managing energy consumption across various sectors.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43866" cy="714356"/>
          </a:xfrm>
        </p:spPr>
        <p:txBody>
          <a:bodyPr>
            <a:normAutofit/>
          </a:bodyPr>
          <a:lstStyle/>
          <a:p>
            <a:pPr algn="l"/>
            <a:r>
              <a:rPr lang="en-US" sz="4000" b="1" dirty="0"/>
              <a:t>OBJECTIVE</a:t>
            </a:r>
            <a:r>
              <a:rPr lang="en-US" sz="4000" b="1" i="1" dirty="0"/>
              <a:t>:-</a:t>
            </a:r>
          </a:p>
        </p:txBody>
      </p:sp>
      <p:sp>
        <p:nvSpPr>
          <p:cNvPr id="5" name="TextBox 4"/>
          <p:cNvSpPr txBox="1"/>
          <p:nvPr/>
        </p:nvSpPr>
        <p:spPr>
          <a:xfrm>
            <a:off x="285720" y="571481"/>
            <a:ext cx="8072494" cy="1692771"/>
          </a:xfrm>
          <a:prstGeom prst="rect">
            <a:avLst/>
          </a:prstGeom>
          <a:noFill/>
        </p:spPr>
        <p:txBody>
          <a:bodyPr wrap="square" rtlCol="0">
            <a:spAutoFit/>
          </a:bodyPr>
          <a:lstStyle/>
          <a:p>
            <a:r>
              <a:rPr lang="en-US" sz="2000" dirty="0"/>
              <a:t>In order to promote sustainable economic development and environmental protection, energy efficiency has been widely acknowledged as a top priority for international organizations, governments, firms, and even households across the world</a:t>
            </a:r>
          </a:p>
          <a:p>
            <a:endParaRPr lang="en-US" sz="2400" dirty="0"/>
          </a:p>
        </p:txBody>
      </p:sp>
      <p:sp>
        <p:nvSpPr>
          <p:cNvPr id="6" name="TextBox 5"/>
          <p:cNvSpPr txBox="1"/>
          <p:nvPr/>
        </p:nvSpPr>
        <p:spPr>
          <a:xfrm>
            <a:off x="357158" y="3786190"/>
            <a:ext cx="8572560" cy="2862322"/>
          </a:xfrm>
          <a:prstGeom prst="rect">
            <a:avLst/>
          </a:prstGeom>
          <a:noFill/>
        </p:spPr>
        <p:txBody>
          <a:bodyPr wrap="square" rtlCol="0">
            <a:spAutoFit/>
          </a:bodyPr>
          <a:lstStyle/>
          <a:p>
            <a:r>
              <a:rPr lang="en-US" b="1" dirty="0"/>
              <a:t>Select Measurement Tools</a:t>
            </a:r>
            <a:r>
              <a:rPr lang="en-US" dirty="0"/>
              <a:t>: Choose the appropriate instruments or sensors for your specific application. This might include smart meters, energy monitors, data loggers, or even software solutions.</a:t>
            </a:r>
          </a:p>
          <a:p>
            <a:endParaRPr lang="en-US" dirty="0"/>
          </a:p>
          <a:p>
            <a:r>
              <a:rPr lang="en-US" b="1" dirty="0"/>
              <a:t>Data Collection</a:t>
            </a:r>
            <a:r>
              <a:rPr lang="en-US" dirty="0"/>
              <a:t>: Collect energy consumption data over a defined period. Ensure that the data is accurate and comprehensive, covering all relevant sources of energy use.</a:t>
            </a:r>
          </a:p>
          <a:p>
            <a:endParaRPr lang="en-US" dirty="0"/>
          </a:p>
          <a:p>
            <a:r>
              <a:rPr lang="en-US" b="1" dirty="0"/>
              <a:t>Data Analysis</a:t>
            </a:r>
            <a:r>
              <a:rPr lang="en-US" dirty="0"/>
              <a:t>: Analyze the collected data to identify patterns, trends, and anomalies in energy consumption. </a:t>
            </a:r>
          </a:p>
          <a:p>
            <a:endParaRPr lang="en-US" dirty="0"/>
          </a:p>
        </p:txBody>
      </p:sp>
      <p:pic>
        <p:nvPicPr>
          <p:cNvPr id="8" name="Picture 7" descr="WhatsApp Image 2023-09-30 at 12.54.18 PM.jpeg"/>
          <p:cNvPicPr>
            <a:picLocks noChangeAspect="1"/>
          </p:cNvPicPr>
          <p:nvPr/>
        </p:nvPicPr>
        <p:blipFill>
          <a:blip r:embed="rId2" cstate="print"/>
          <a:stretch>
            <a:fillRect/>
          </a:stretch>
        </p:blipFill>
        <p:spPr>
          <a:xfrm>
            <a:off x="428596" y="1857363"/>
            <a:ext cx="7643866" cy="185738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78098"/>
          </a:xfrm>
        </p:spPr>
        <p:txBody>
          <a:bodyPr>
            <a:normAutofit/>
          </a:bodyPr>
          <a:lstStyle/>
          <a:p>
            <a:pPr algn="l"/>
            <a:r>
              <a:rPr lang="en-US" sz="4000" b="1" dirty="0"/>
              <a:t>TECHNIQUE</a:t>
            </a:r>
            <a:r>
              <a:rPr lang="en-US" sz="4000" b="1" i="1" dirty="0"/>
              <a:t>:-</a:t>
            </a:r>
          </a:p>
        </p:txBody>
      </p:sp>
      <p:sp>
        <p:nvSpPr>
          <p:cNvPr id="3" name="TextBox 2"/>
          <p:cNvSpPr txBox="1"/>
          <p:nvPr/>
        </p:nvSpPr>
        <p:spPr>
          <a:xfrm>
            <a:off x="251520" y="980729"/>
            <a:ext cx="8712968" cy="4524315"/>
          </a:xfrm>
          <a:prstGeom prst="rect">
            <a:avLst/>
          </a:prstGeom>
          <a:noFill/>
        </p:spPr>
        <p:txBody>
          <a:bodyPr wrap="square" rtlCol="0">
            <a:spAutoFit/>
          </a:bodyPr>
          <a:lstStyle/>
          <a:p>
            <a:r>
              <a:rPr lang="en-US" sz="2400" b="1" i="1" dirty="0"/>
              <a:t>Energy-efficient appliances</a:t>
            </a:r>
            <a:r>
              <a:rPr lang="en-US" sz="2400" dirty="0"/>
              <a:t>: Upgrade to energy-efficient appliances and lighting, such as LED bulbs and Energy Star-rated devices.</a:t>
            </a:r>
          </a:p>
          <a:p>
            <a:r>
              <a:rPr lang="en-US" sz="2400" b="1" i="1" dirty="0"/>
              <a:t>Insulation</a:t>
            </a:r>
            <a:r>
              <a:rPr lang="en-US" sz="2400" dirty="0"/>
              <a:t>: Improve insulation in your home to reduce heating and cooling energy needs.</a:t>
            </a:r>
          </a:p>
          <a:p>
            <a:r>
              <a:rPr lang="en-US" sz="2400" dirty="0"/>
              <a:t>Renewable energy: Invest in solar panels, wind turbines, or other renewable energy sources to generate clean power. </a:t>
            </a:r>
          </a:p>
          <a:p>
            <a:r>
              <a:rPr lang="en-US" sz="2400" dirty="0"/>
              <a:t>Education and awareness: Educate individuals and organizations about the importance of energy conservation.</a:t>
            </a:r>
          </a:p>
          <a:p>
            <a:r>
              <a:rPr lang="en-US" sz="2400" dirty="0"/>
              <a:t>Energy-efficient lighting: Install sensors and timers for lighting control in commercial and residential buildings.</a:t>
            </a:r>
          </a:p>
          <a:p>
            <a:r>
              <a:rPr lang="en-US" sz="2400" b="1" i="1" dirty="0"/>
              <a:t>Waste heat recovery</a:t>
            </a:r>
            <a:r>
              <a:rPr lang="en-US" sz="2400" dirty="0"/>
              <a:t>: Capture and reuse waste heat generated in industrial processes.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85728"/>
            <a:ext cx="8572560" cy="461665"/>
          </a:xfrm>
          <a:prstGeom prst="rect">
            <a:avLst/>
          </a:prstGeom>
          <a:noFill/>
        </p:spPr>
        <p:txBody>
          <a:bodyPr wrap="square" rtlCol="0">
            <a:spAutoFit/>
          </a:bodyPr>
          <a:lstStyle/>
          <a:p>
            <a:r>
              <a:rPr lang="en-US" sz="2400" b="1" dirty="0"/>
              <a:t>DESIGN THINKING</a:t>
            </a:r>
          </a:p>
        </p:txBody>
      </p:sp>
      <p:pic>
        <p:nvPicPr>
          <p:cNvPr id="8" name="Picture 7" descr="DESIGN.png"/>
          <p:cNvPicPr>
            <a:picLocks noChangeAspect="1"/>
          </p:cNvPicPr>
          <p:nvPr/>
        </p:nvPicPr>
        <p:blipFill>
          <a:blip r:embed="rId2" cstate="print"/>
          <a:stretch>
            <a:fillRect/>
          </a:stretch>
        </p:blipFill>
        <p:spPr>
          <a:xfrm>
            <a:off x="1142976" y="2000240"/>
            <a:ext cx="6360174" cy="2571768"/>
          </a:xfrm>
          <a:prstGeom prst="rect">
            <a:avLst/>
          </a:prstGeom>
        </p:spPr>
      </p:pic>
      <p:sp>
        <p:nvSpPr>
          <p:cNvPr id="9" name="TextBox 8"/>
          <p:cNvSpPr txBox="1"/>
          <p:nvPr/>
        </p:nvSpPr>
        <p:spPr>
          <a:xfrm>
            <a:off x="500034" y="857232"/>
            <a:ext cx="8358246" cy="1200329"/>
          </a:xfrm>
          <a:prstGeom prst="rect">
            <a:avLst/>
          </a:prstGeom>
          <a:noFill/>
        </p:spPr>
        <p:txBody>
          <a:bodyPr wrap="square" rtlCol="0">
            <a:spAutoFit/>
          </a:bodyPr>
          <a:lstStyle/>
          <a:p>
            <a:r>
              <a:rPr lang="en-US" dirty="0"/>
              <a:t>The main aim of the study was to identify safe and reliable energy solutions for people living in rural communities . The scope of the research is to promote renewable energy solutions to reduce overdependence on solid fuels for activities such as cooking and lighting.</a:t>
            </a:r>
          </a:p>
        </p:txBody>
      </p:sp>
      <p:sp>
        <p:nvSpPr>
          <p:cNvPr id="10" name="TextBox 9"/>
          <p:cNvSpPr txBox="1"/>
          <p:nvPr/>
        </p:nvSpPr>
        <p:spPr>
          <a:xfrm>
            <a:off x="285720" y="4572008"/>
            <a:ext cx="8429684" cy="2031325"/>
          </a:xfrm>
          <a:prstGeom prst="rect">
            <a:avLst/>
          </a:prstGeom>
          <a:noFill/>
        </p:spPr>
        <p:txBody>
          <a:bodyPr wrap="square" rtlCol="0">
            <a:spAutoFit/>
          </a:bodyPr>
          <a:lstStyle/>
          <a:p>
            <a:pPr marL="342900" indent="-342900">
              <a:buFont typeface="Wingdings" pitchFamily="2" charset="2"/>
              <a:buChar char="Ø"/>
            </a:pPr>
            <a:r>
              <a:rPr lang="en-US" dirty="0"/>
              <a:t>This phase is that a hybrid renewable energy plant consisting of a central biogas unit and a domestic solar system should be developed for the community. </a:t>
            </a:r>
          </a:p>
          <a:p>
            <a:pPr marL="342900" indent="-342900">
              <a:buFont typeface="Wingdings" pitchFamily="2" charset="2"/>
              <a:buChar char="Ø"/>
            </a:pPr>
            <a:r>
              <a:rPr lang="en-US" dirty="0"/>
              <a:t>Biogas would be used for cooking and other thermal applications, and solar energy would be employed for lighting and to recharge batteries.</a:t>
            </a:r>
          </a:p>
          <a:p>
            <a:pPr marL="342900" indent="-342900">
              <a:buFont typeface="Wingdings" pitchFamily="2" charset="2"/>
              <a:buChar char="Ø"/>
            </a:pPr>
            <a:r>
              <a:rPr lang="en-US" dirty="0"/>
              <a:t> The design of biogas and solar units will be separately processed through the remaining stages of the Design Thinking methodology and reported in a future communication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5728"/>
            <a:ext cx="8786842" cy="584775"/>
          </a:xfrm>
          <a:prstGeom prst="rect">
            <a:avLst/>
          </a:prstGeom>
          <a:noFill/>
        </p:spPr>
        <p:txBody>
          <a:bodyPr wrap="square" rtlCol="0">
            <a:spAutoFit/>
          </a:bodyPr>
          <a:lstStyle/>
          <a:p>
            <a:r>
              <a:rPr lang="en-US" sz="3200" dirty="0"/>
              <a:t>VISUALIZATION:</a:t>
            </a:r>
          </a:p>
        </p:txBody>
      </p:sp>
      <p:pic>
        <p:nvPicPr>
          <p:cNvPr id="6" name="Picture 5" descr="WhatsApp Image 2023-09-30 at 12.37.04 PM.jpeg"/>
          <p:cNvPicPr>
            <a:picLocks noChangeAspect="1"/>
          </p:cNvPicPr>
          <p:nvPr/>
        </p:nvPicPr>
        <p:blipFill>
          <a:blip r:embed="rId2" cstate="print"/>
          <a:stretch>
            <a:fillRect/>
          </a:stretch>
        </p:blipFill>
        <p:spPr>
          <a:xfrm>
            <a:off x="714348" y="3571876"/>
            <a:ext cx="8072494" cy="3143272"/>
          </a:xfrm>
          <a:prstGeom prst="rect">
            <a:avLst/>
          </a:prstGeom>
        </p:spPr>
      </p:pic>
      <p:sp>
        <p:nvSpPr>
          <p:cNvPr id="8" name="TextBox 7"/>
          <p:cNvSpPr txBox="1"/>
          <p:nvPr/>
        </p:nvSpPr>
        <p:spPr>
          <a:xfrm>
            <a:off x="357158" y="1142984"/>
            <a:ext cx="7786742" cy="2554545"/>
          </a:xfrm>
          <a:prstGeom prst="rect">
            <a:avLst/>
          </a:prstGeom>
          <a:noFill/>
        </p:spPr>
        <p:txBody>
          <a:bodyPr wrap="square" rtlCol="0">
            <a:spAutoFit/>
          </a:bodyPr>
          <a:lstStyle/>
          <a:p>
            <a:pPr>
              <a:buFont typeface="Wingdings" pitchFamily="2" charset="2"/>
              <a:buChar char="Ø"/>
            </a:pPr>
            <a:r>
              <a:rPr lang="en-US" sz="2000" dirty="0"/>
              <a:t>Pie charts will be useful in comparing the energy consumption of different departments of your business, where the sum of each part will equal to a whole.</a:t>
            </a:r>
          </a:p>
          <a:p>
            <a:pPr>
              <a:buFont typeface="Wingdings" pitchFamily="2" charset="2"/>
              <a:buChar char="Ø"/>
            </a:pPr>
            <a:r>
              <a:rPr lang="en-US" sz="2000" dirty="0"/>
              <a:t> They are easy to read and with a quick scan of the chart, you can understand which area of your site uses the most energy and which area uses the least.  It is also good practice to ensure you include percentage labels, as the portions of the chart might not be immediately obvious to some stakeholders</a:t>
            </a:r>
            <a:r>
              <a:rPr lang="en-US"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000108"/>
            <a:ext cx="8501122" cy="2246769"/>
          </a:xfrm>
          <a:prstGeom prst="rect">
            <a:avLst/>
          </a:prstGeom>
          <a:noFill/>
        </p:spPr>
        <p:txBody>
          <a:bodyPr wrap="square" rtlCol="0">
            <a:spAutoFit/>
          </a:bodyPr>
          <a:lstStyle/>
          <a:p>
            <a:pPr>
              <a:buFont typeface="Wingdings" pitchFamily="2" charset="2"/>
              <a:buChar char="Ø"/>
            </a:pPr>
            <a:r>
              <a:rPr lang="en-US" sz="2000" dirty="0"/>
              <a:t>Energy Automation is the convergence of home automation, intelligent energy storage, intelligent breakers and solar technologies all working seamlessly together. Managing energy use and production along with lighting, climate, shades and other home systems is the ultimate smart home!</a:t>
            </a:r>
          </a:p>
          <a:p>
            <a:endParaRPr lang="en-US" sz="2000" dirty="0"/>
          </a:p>
          <a:p>
            <a:pPr>
              <a:buFont typeface="Wingdings" pitchFamily="2" charset="2"/>
              <a:buChar char="Ø"/>
            </a:pPr>
            <a:r>
              <a:rPr lang="en-US" sz="2000" dirty="0"/>
              <a:t>The benefits of automation include improved accuracy, reliability, and productivity, as well as improved employee morale. </a:t>
            </a:r>
          </a:p>
        </p:txBody>
      </p:sp>
      <p:pic>
        <p:nvPicPr>
          <p:cNvPr id="4" name="Picture 3" descr="20230509_Impact_10_benefits_of_process_automation_blog_Data_1_1_3b7e213357.jpg"/>
          <p:cNvPicPr>
            <a:picLocks noChangeAspect="1"/>
          </p:cNvPicPr>
          <p:nvPr/>
        </p:nvPicPr>
        <p:blipFill>
          <a:blip r:embed="rId2" cstate="print"/>
          <a:stretch>
            <a:fillRect/>
          </a:stretch>
        </p:blipFill>
        <p:spPr>
          <a:xfrm>
            <a:off x="1357290" y="3429000"/>
            <a:ext cx="6072230" cy="3214686"/>
          </a:xfrm>
          <a:prstGeom prst="rect">
            <a:avLst/>
          </a:prstGeom>
        </p:spPr>
      </p:pic>
      <p:sp>
        <p:nvSpPr>
          <p:cNvPr id="5" name="TextBox 4"/>
          <p:cNvSpPr txBox="1"/>
          <p:nvPr/>
        </p:nvSpPr>
        <p:spPr>
          <a:xfrm>
            <a:off x="357158" y="428604"/>
            <a:ext cx="6000792" cy="584775"/>
          </a:xfrm>
          <a:prstGeom prst="rect">
            <a:avLst/>
          </a:prstGeom>
          <a:noFill/>
        </p:spPr>
        <p:txBody>
          <a:bodyPr wrap="square" rtlCol="0">
            <a:spAutoFit/>
          </a:bodyPr>
          <a:lstStyle/>
          <a:p>
            <a:r>
              <a:rPr lang="en-US" sz="3200" b="1" dirty="0"/>
              <a:t>ENERGY AUTOMATION:-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08688"/>
          </a:xfrm>
        </p:spPr>
        <p:txBody>
          <a:bodyPr>
            <a:normAutofit/>
          </a:bodyPr>
          <a:lstStyle/>
          <a:p>
            <a:pPr algn="l"/>
            <a:r>
              <a:rPr lang="en-US" sz="3600" dirty="0"/>
              <a:t>CONCLUSION:-</a:t>
            </a:r>
          </a:p>
        </p:txBody>
      </p:sp>
      <p:sp>
        <p:nvSpPr>
          <p:cNvPr id="3" name="TextBox 2"/>
          <p:cNvSpPr txBox="1"/>
          <p:nvPr/>
        </p:nvSpPr>
        <p:spPr>
          <a:xfrm>
            <a:off x="357158" y="1916832"/>
            <a:ext cx="8286808" cy="2862322"/>
          </a:xfrm>
          <a:prstGeom prst="rect">
            <a:avLst/>
          </a:prstGeom>
          <a:noFill/>
        </p:spPr>
        <p:txBody>
          <a:bodyPr wrap="square" rtlCol="0">
            <a:spAutoFit/>
          </a:bodyPr>
          <a:lstStyle/>
          <a:p>
            <a:pPr>
              <a:buFont typeface="Wingdings" pitchFamily="2" charset="2"/>
              <a:buChar char="Ø"/>
            </a:pPr>
            <a:r>
              <a:rPr lang="en-US" sz="2000" dirty="0"/>
              <a:t>In conclusion, energy consumption is a critical global issue with far-reaching environmental, economic, and social implications. </a:t>
            </a:r>
          </a:p>
          <a:p>
            <a:pPr>
              <a:buFont typeface="Wingdings" pitchFamily="2" charset="2"/>
              <a:buChar char="Ø"/>
            </a:pPr>
            <a:endParaRPr lang="en-US" sz="2000" dirty="0"/>
          </a:p>
          <a:p>
            <a:pPr>
              <a:buFont typeface="Wingdings" pitchFamily="2" charset="2"/>
              <a:buChar char="Ø"/>
            </a:pPr>
            <a:r>
              <a:rPr lang="en-US" sz="2000" dirty="0"/>
              <a:t>To mitigate its adverse effects, it is essential to embrace energy-efficient technologies, renewable energy sources, and sustainable practices. </a:t>
            </a:r>
          </a:p>
          <a:p>
            <a:endParaRPr lang="en-US" sz="2000" dirty="0"/>
          </a:p>
          <a:p>
            <a:pPr>
              <a:buFont typeface="Wingdings" pitchFamily="2" charset="2"/>
              <a:buChar char="Ø"/>
            </a:pPr>
            <a:r>
              <a:rPr lang="en-US" sz="2000" dirty="0"/>
              <a:t>Government policies, public awareness, and individual actions play pivotal roles in reducing energy consumption and ensuring a more sustainable and resilient future for our planet.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133</TotalTime>
  <Words>668</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Slide 1</vt:lpstr>
      <vt:lpstr>Slide 2</vt:lpstr>
      <vt:lpstr>PROBLEM STATEMENT:-</vt:lpstr>
      <vt:lpstr>OBJECTIVE:-</vt:lpstr>
      <vt:lpstr>TECHNIQUE:-</vt:lpstr>
      <vt:lpstr>Slide 6</vt:lpstr>
      <vt:lpstr>Slide 7</vt:lpstr>
      <vt:lpstr>Slide 8</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ECELAB15</dc:creator>
  <cp:lastModifiedBy>ECELAB3</cp:lastModifiedBy>
  <cp:revision>16</cp:revision>
  <dcterms:created xsi:type="dcterms:W3CDTF">2023-09-30T05:41:44Z</dcterms:created>
  <dcterms:modified xsi:type="dcterms:W3CDTF">2023-09-30T09:46:04Z</dcterms:modified>
</cp:coreProperties>
</file>