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tiff" Extension="tiff"/>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 Kumar Halihal Shanmukachary" initials="AKHS" lastIdx="1" clrIdx="0">
    <p:extLst>
      <p:ext uri="{19B8F6BF-5375-455C-9EA6-DF929625EA0E}">
        <p15:presenceInfo xmlns:p15="http://schemas.microsoft.com/office/powerpoint/2012/main" userId="S::arunfinacle@brandeis.edu::5c19839f-65eb-4f05-9987-073646359be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78"/>
  </p:normalViewPr>
  <p:slideViewPr>
    <p:cSldViewPr snapToGrid="0" snapToObjects="1">
      <p:cViewPr varScale="1">
        <p:scale>
          <a:sx n="108" d="100"/>
          <a:sy n="108"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4575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296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4371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64445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5559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1621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4650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713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1833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738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5848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4004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5/8/20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255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314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074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4895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5/8/20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973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5/8/20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51517609"/>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sldNum="0" hdr="0" ftr="0" dt="0"/>
  <p:txStyles>
    <p:titleStyle>
      <a:lvl1pPr algn="ctr" defTabSz="457200" rtl="0" eaLnBrk="1" latinLnBrk="0" hangingPunct="1">
        <a:lnSpc>
          <a:spcPct val="90000"/>
        </a:lnSpc>
        <a:spcBef>
          <a:spcPct val="0"/>
        </a:spcBef>
        <a:buNone/>
        <a:defRPr sz="46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arget="../media/image21.png" Type="http://schemas.openxmlformats.org/officeDocument/2006/relationships/image"/><Relationship Id="rId2" Target="../media/image20.pn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3" Target="../media/image23.jpeg" Type="http://schemas.openxmlformats.org/officeDocument/2006/relationships/image"/><Relationship Id="rId2" Target="../media/image22.png" Type="http://schemas.openxmlformats.org/officeDocument/2006/relationships/imag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3" Target="../media/image25.jpeg" Type="http://schemas.openxmlformats.org/officeDocument/2006/relationships/image"/><Relationship Id="rId2" Target="../media/image24.jpeg" Type="http://schemas.openxmlformats.org/officeDocument/2006/relationships/image"/><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3" Target="../media/image27.jpeg" Type="http://schemas.openxmlformats.org/officeDocument/2006/relationships/image"/><Relationship Id="rId2" Target="../media/image26.jpeg" Type="http://schemas.openxmlformats.org/officeDocument/2006/relationships/image"/><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3" Target="../media/image29.png" Type="http://schemas.openxmlformats.org/officeDocument/2006/relationships/image"/><Relationship Id="rId2" Target="../media/image28.jpeg" Type="http://schemas.openxmlformats.org/officeDocument/2006/relationships/image"/><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3" Target="../media/image31.png" Type="http://schemas.openxmlformats.org/officeDocument/2006/relationships/image"/><Relationship Id="rId2" Target="../media/image30.png" Type="http://schemas.openxmlformats.org/officeDocument/2006/relationships/image"/><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3" Target="../media/image33.png" Type="http://schemas.openxmlformats.org/officeDocument/2006/relationships/image"/><Relationship Id="rId2" Target="../media/image32.jpeg" Type="http://schemas.openxmlformats.org/officeDocument/2006/relationships/image"/><Relationship Id="rId1" Target="../slideLayouts/slideLayout2.xml" Type="http://schemas.openxmlformats.org/officeDocument/2006/relationships/slideLayout"/><Relationship Id="rId4" Target="../media/image34.jpeg" Type="http://schemas.openxmlformats.org/officeDocument/2006/relationships/image"/></Relationships>
</file>

<file path=ppt/slides/_rels/slide17.xml.rels><?xml version="1.0" encoding="UTF-8" standalone="yes" ?><Relationships xmlns="http://schemas.openxmlformats.org/package/2006/relationships"><Relationship Id="rId2" Target="../media/image35.jpeg" Type="http://schemas.openxmlformats.org/officeDocument/2006/relationships/image"/><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3" Target="../media/image37.png" Type="http://schemas.openxmlformats.org/officeDocument/2006/relationships/image"/><Relationship Id="rId2" Target="../media/image36.png" Type="http://schemas.openxmlformats.org/officeDocument/2006/relationships/image"/><Relationship Id="rId1" Target="../slideLayouts/slideLayout2.xml" Type="http://schemas.openxmlformats.org/officeDocument/2006/relationships/slideLayout"/></Relationships>
</file>

<file path=ppt/slides/_rels/slide19.xml.rels><?xml version="1.0" encoding="UTF-8" standalone="yes" ?><Relationships xmlns="http://schemas.openxmlformats.org/package/2006/relationships"><Relationship Id="rId3" Target="../media/image39.png" Type="http://schemas.openxmlformats.org/officeDocument/2006/relationships/image"/><Relationship Id="rId2" Target="../media/image38.jpeg" Type="http://schemas.openxmlformats.org/officeDocument/2006/relationships/image"/><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arget="../media/image41.jpeg" Type="http://schemas.openxmlformats.org/officeDocument/2006/relationships/image"/><Relationship Id="rId2" Target="../media/image40.png" Type="http://schemas.openxmlformats.org/officeDocument/2006/relationships/image"/><Relationship Id="rId1" Target="../slideLayouts/slideLayout2.xml" Type="http://schemas.openxmlformats.org/officeDocument/2006/relationships/slideLayout"/></Relationships>
</file>

<file path=ppt/slides/_rels/slide21.xml.rels><?xml version="1.0" encoding="UTF-8" standalone="yes" ?><Relationships xmlns="http://schemas.openxmlformats.org/package/2006/relationships"><Relationship Id="rId3" Target="../media/image43.jpeg" Type="http://schemas.openxmlformats.org/officeDocument/2006/relationships/image"/><Relationship Id="rId2" Target="../media/image42.jpeg" Type="http://schemas.openxmlformats.org/officeDocument/2006/relationships/image"/><Relationship Id="rId1" Target="../slideLayouts/slideLayout2.xml" Type="http://schemas.openxmlformats.org/officeDocument/2006/relationships/slideLayout"/><Relationship Id="rId4" Target="../media/image44.jpeg" Type="http://schemas.openxmlformats.org/officeDocument/2006/relationships/image"/></Relationships>
</file>

<file path=ppt/slides/_rels/slide22.xml.rels><?xml version="1.0" encoding="UTF-8" standalone="yes" ?><Relationships xmlns="http://schemas.openxmlformats.org/package/2006/relationships"><Relationship Id="rId3" Target="../media/image46.jpeg" Type="http://schemas.openxmlformats.org/officeDocument/2006/relationships/image"/><Relationship Id="rId2" Target="../media/image45.jpeg" Type="http://schemas.openxmlformats.org/officeDocument/2006/relationships/image"/><Relationship Id="rId1" Target="../slideLayouts/slideLayout2.xml" Type="http://schemas.openxmlformats.org/officeDocument/2006/relationships/slideLayout"/><Relationship Id="rId4" Target="../media/image47.jpeg" Type="http://schemas.openxmlformats.org/officeDocument/2006/relationships/image"/></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arget="../media/image9.png" Type="http://schemas.openxmlformats.org/officeDocument/2006/relationships/image"/><Relationship Id="rId2" Target="../media/image8.png" Type="http://schemas.openxmlformats.org/officeDocument/2006/relationships/image"/><Relationship Id="rId1" Target="../slideLayouts/slideLayout2.xml" Type="http://schemas.openxmlformats.org/officeDocument/2006/relationships/slideLayout"/><Relationship Id="rId5" Target="../media/image11.png" Type="http://schemas.openxmlformats.org/officeDocument/2006/relationships/image"/><Relationship Id="rId4" Target="../media/image10.png" Type="http://schemas.openxmlformats.org/officeDocument/2006/relationships/image"/></Relationships>
</file>

<file path=ppt/slides/_rels/slide5.xml.rels><?xml version="1.0" encoding="UTF-8" standalone="yes" ?><Relationships xmlns="http://schemas.openxmlformats.org/package/2006/relationships"><Relationship Id="rId2" Target="../media/image12.png" Type="http://schemas.openxmlformats.org/officeDocument/2006/relationships/image"/><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2" Target="../media/image13.png" Type="http://schemas.openxmlformats.org/officeDocument/2006/relationships/imag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arget="../media/image15.jpeg" Type="http://schemas.openxmlformats.org/officeDocument/2006/relationships/image"/><Relationship Id="rId2" Target="../media/image14.jpeg" Type="http://schemas.openxmlformats.org/officeDocument/2006/relationships/image"/><Relationship Id="rId1" Target="../slideLayouts/slideLayout2.xml" Type="http://schemas.openxmlformats.org/officeDocument/2006/relationships/slideLayout"/><Relationship Id="rId4" Target="../media/image16.png" Type="http://schemas.openxmlformats.org/officeDocument/2006/relationships/image"/></Relationships>
</file>

<file path=ppt/slides/_rels/slide9.xml.rels><?xml version="1.0" encoding="UTF-8" standalone="yes" ?><Relationships xmlns="http://schemas.openxmlformats.org/package/2006/relationships"><Relationship Id="rId3" Target="../media/image18.jpeg" Type="http://schemas.openxmlformats.org/officeDocument/2006/relationships/image"/><Relationship Id="rId2" Target="../media/image17.jpeg" Type="http://schemas.openxmlformats.org/officeDocument/2006/relationships/image"/><Relationship Id="rId1" Target="../slideLayouts/slideLayout2.xml" Type="http://schemas.openxmlformats.org/officeDocument/2006/relationships/slideLayout"/><Relationship Id="rId4" Target="../media/image19.png" Type="http://schemas.openxmlformats.org/officeDocument/2006/relationships/image"/></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A4FEE4D-6689-48EF-A30A-8C2A2CF06974}"/>
              </a:ext>
            </a:extLst>
          </p:cNvPr>
          <p:cNvPicPr>
            <a:picLocks noChangeAspect="1"/>
          </p:cNvPicPr>
          <p:nvPr/>
        </p:nvPicPr>
        <p:blipFill rotWithShape="1">
          <a:blip r:embed="rId3"/>
          <a:srcRect t="29509" r="-1" b="14272"/>
          <a:stretch/>
        </p:blipFill>
        <p:spPr>
          <a:xfrm>
            <a:off x="-1" y="-2"/>
            <a:ext cx="12198915" cy="6857999"/>
          </a:xfrm>
          <a:prstGeom prst="rect">
            <a:avLst/>
          </a:prstGeom>
        </p:spPr>
      </p:pic>
      <p:sp>
        <p:nvSpPr>
          <p:cNvPr id="11" name="Rectangle 10">
            <a:extLst>
              <a:ext uri="{FF2B5EF4-FFF2-40B4-BE49-F238E27FC236}">
                <a16:creationId xmlns:a16="http://schemas.microsoft.com/office/drawing/2014/main" id="{6B28264E-43F8-4339-BE92-AA6B94D40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20681"/>
            <a:ext cx="12188952" cy="2637319"/>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F41B6-BDBC-4642-99D2-A003F79E0974}"/>
              </a:ext>
            </a:extLst>
          </p:cNvPr>
          <p:cNvSpPr>
            <a:spLocks noGrp="1"/>
          </p:cNvSpPr>
          <p:nvPr>
            <p:ph type="ctrTitle"/>
          </p:nvPr>
        </p:nvSpPr>
        <p:spPr>
          <a:xfrm>
            <a:off x="1370693" y="4406537"/>
            <a:ext cx="9440034" cy="1088336"/>
          </a:xfrm>
        </p:spPr>
        <p:txBody>
          <a:bodyPr>
            <a:normAutofit fontScale="90000"/>
          </a:bodyPr>
          <a:lstStyle/>
          <a:p>
            <a:r>
              <a:rPr lang="en-US" sz="4800" dirty="0"/>
              <a:t>BIG DATA II – Final Project</a:t>
            </a:r>
            <a:br>
              <a:rPr lang="en-US" sz="4800" dirty="0"/>
            </a:br>
            <a:r>
              <a:rPr lang="en-US" sz="4800" dirty="0"/>
              <a:t>Prof. </a:t>
            </a:r>
            <a:r>
              <a:rPr lang="en-US" sz="4800" dirty="0" err="1"/>
              <a:t>Namini</a:t>
            </a:r>
            <a:endParaRPr lang="en-US" sz="4800" dirty="0"/>
          </a:p>
        </p:txBody>
      </p:sp>
      <p:sp>
        <p:nvSpPr>
          <p:cNvPr id="3" name="Subtitle 2">
            <a:extLst>
              <a:ext uri="{FF2B5EF4-FFF2-40B4-BE49-F238E27FC236}">
                <a16:creationId xmlns:a16="http://schemas.microsoft.com/office/drawing/2014/main" id="{DEE5352A-D640-184E-8B72-B0974C836BBB}"/>
              </a:ext>
            </a:extLst>
          </p:cNvPr>
          <p:cNvSpPr>
            <a:spLocks noGrp="1"/>
          </p:cNvSpPr>
          <p:nvPr>
            <p:ph type="subTitle" idx="1"/>
          </p:nvPr>
        </p:nvSpPr>
        <p:spPr>
          <a:xfrm>
            <a:off x="1370693" y="5494872"/>
            <a:ext cx="9440034" cy="621614"/>
          </a:xfrm>
        </p:spPr>
        <p:txBody>
          <a:bodyPr>
            <a:normAutofit/>
          </a:bodyPr>
          <a:lstStyle/>
          <a:p>
            <a:r>
              <a:rPr lang="en-US" dirty="0">
                <a:solidFill>
                  <a:srgbClr val="CC44AF"/>
                </a:solidFill>
              </a:rPr>
              <a:t>                                          </a:t>
            </a:r>
            <a:r>
              <a:rPr lang="en-US" dirty="0">
                <a:solidFill>
                  <a:schemeClr val="tx1">
                    <a:lumMod val="95000"/>
                  </a:schemeClr>
                </a:solidFill>
              </a:rPr>
              <a:t>Arun Kumar </a:t>
            </a:r>
            <a:r>
              <a:rPr lang="en-US" dirty="0" err="1">
                <a:solidFill>
                  <a:schemeClr val="tx1">
                    <a:lumMod val="95000"/>
                  </a:schemeClr>
                </a:solidFill>
              </a:rPr>
              <a:t>Halihal</a:t>
            </a:r>
            <a:r>
              <a:rPr lang="en-US" dirty="0">
                <a:solidFill>
                  <a:schemeClr val="tx1">
                    <a:lumMod val="95000"/>
                  </a:schemeClr>
                </a:solidFill>
              </a:rPr>
              <a:t> </a:t>
            </a:r>
            <a:r>
              <a:rPr lang="en-US" dirty="0" err="1">
                <a:solidFill>
                  <a:schemeClr val="tx1">
                    <a:lumMod val="95000"/>
                  </a:schemeClr>
                </a:solidFill>
              </a:rPr>
              <a:t>Shanmukachary</a:t>
            </a:r>
            <a:endParaRPr lang="en-US" dirty="0">
              <a:solidFill>
                <a:schemeClr val="tx1">
                  <a:lumMod val="95000"/>
                </a:schemeClr>
              </a:solidFill>
            </a:endParaRPr>
          </a:p>
        </p:txBody>
      </p:sp>
    </p:spTree>
    <p:extLst>
      <p:ext uri="{BB962C8B-B14F-4D97-AF65-F5344CB8AC3E}">
        <p14:creationId xmlns:p14="http://schemas.microsoft.com/office/powerpoint/2010/main" val="397077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Multiple Linear Regression</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676599-6FF4-3B46-84D8-CA705AC8E066}"/>
              </a:ext>
            </a:extLst>
          </p:cNvPr>
          <p:cNvSpPr txBox="1"/>
          <p:nvPr/>
        </p:nvSpPr>
        <p:spPr>
          <a:xfrm>
            <a:off x="650650" y="647756"/>
            <a:ext cx="10463171" cy="338554"/>
          </a:xfrm>
          <a:prstGeom prst="rect">
            <a:avLst/>
          </a:prstGeom>
          <a:noFill/>
        </p:spPr>
        <p:txBody>
          <a:bodyPr wrap="square" rtlCol="0">
            <a:spAutoFit/>
          </a:bodyPr>
          <a:lstStyle/>
          <a:p>
            <a:r>
              <a:rPr lang="en-US" sz="1600" b="1" dirty="0"/>
              <a:t>Reducing the Number of Predictors using different algorithms </a:t>
            </a:r>
          </a:p>
        </p:txBody>
      </p:sp>
      <p:pic>
        <p:nvPicPr>
          <p:cNvPr id="3" name="Picture 2">
            <a:extLst>
              <a:ext uri="{FF2B5EF4-FFF2-40B4-BE49-F238E27FC236}">
                <a16:creationId xmlns:a16="http://schemas.microsoft.com/office/drawing/2014/main" id="{455AE382-D5E6-9042-9564-D334D7E0F979}"/>
              </a:ext>
            </a:extLst>
          </p:cNvPr>
          <p:cNvPicPr>
            <a:picLocks noChangeAspect="1"/>
          </p:cNvPicPr>
          <p:nvPr/>
        </p:nvPicPr>
        <p:blipFill>
          <a:blip r:embed="rId2"/>
          <a:stretch>
            <a:fillRect/>
          </a:stretch>
        </p:blipFill>
        <p:spPr>
          <a:xfrm>
            <a:off x="5184717" y="1181722"/>
            <a:ext cx="6545314" cy="2247278"/>
          </a:xfrm>
          <a:prstGeom prst="rect">
            <a:avLst/>
          </a:prstGeom>
        </p:spPr>
      </p:pic>
      <p:sp>
        <p:nvSpPr>
          <p:cNvPr id="6" name="TextBox 5">
            <a:extLst>
              <a:ext uri="{FF2B5EF4-FFF2-40B4-BE49-F238E27FC236}">
                <a16:creationId xmlns:a16="http://schemas.microsoft.com/office/drawing/2014/main" id="{E3B1A856-013B-954D-8D80-9DDE909B351A}"/>
              </a:ext>
            </a:extLst>
          </p:cNvPr>
          <p:cNvSpPr txBox="1"/>
          <p:nvPr/>
        </p:nvSpPr>
        <p:spPr>
          <a:xfrm>
            <a:off x="650650" y="1118613"/>
            <a:ext cx="3422586" cy="584775"/>
          </a:xfrm>
          <a:prstGeom prst="rect">
            <a:avLst/>
          </a:prstGeom>
          <a:noFill/>
        </p:spPr>
        <p:txBody>
          <a:bodyPr wrap="square" rtlCol="0">
            <a:spAutoFit/>
          </a:bodyPr>
          <a:lstStyle/>
          <a:p>
            <a:r>
              <a:rPr lang="en-US" sz="1400" dirty="0"/>
              <a:t>1) Exhaustive search for reducing predictors</a:t>
            </a:r>
          </a:p>
          <a:p>
            <a:endParaRPr lang="en-US" dirty="0"/>
          </a:p>
        </p:txBody>
      </p:sp>
      <p:sp>
        <p:nvSpPr>
          <p:cNvPr id="7" name="TextBox 6">
            <a:extLst>
              <a:ext uri="{FF2B5EF4-FFF2-40B4-BE49-F238E27FC236}">
                <a16:creationId xmlns:a16="http://schemas.microsoft.com/office/drawing/2014/main" id="{267FE3A8-1D95-4C42-9897-BAD1E9213A0A}"/>
              </a:ext>
            </a:extLst>
          </p:cNvPr>
          <p:cNvSpPr txBox="1"/>
          <p:nvPr/>
        </p:nvSpPr>
        <p:spPr>
          <a:xfrm>
            <a:off x="461970" y="1560888"/>
            <a:ext cx="4365996"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output of the exhaustive search shows that the optimal model is model with 4 variables since it has highest R</a:t>
            </a:r>
            <a:r>
              <a:rPr lang="en-US" sz="1400" baseline="30000" dirty="0"/>
              <a:t>2</a:t>
            </a:r>
            <a:r>
              <a:rPr lang="en-US" sz="1400" dirty="0"/>
              <a:t>. The variables selected are inventory, percapitaincome, population and </a:t>
            </a:r>
            <a:r>
              <a:rPr lang="en-US" sz="1400" dirty="0" err="1"/>
              <a:t>percapitagrowthavove_YES</a:t>
            </a:r>
            <a:r>
              <a:rPr lang="en-US" sz="1400" dirty="0"/>
              <a:t>.  </a:t>
            </a:r>
          </a:p>
          <a:p>
            <a:pPr marL="285750" indent="-285750">
              <a:buFont typeface="Arial" panose="020B0604020202020204" pitchFamily="34" charset="0"/>
              <a:buChar char="•"/>
            </a:pPr>
            <a:r>
              <a:rPr lang="en-US" sz="1400" dirty="0"/>
              <a:t>If AIC is considered, optimal model is model with 3 variables since it has lowest AIC. The variables selected are inventory, percapitaincome and population.</a:t>
            </a:r>
          </a:p>
        </p:txBody>
      </p:sp>
      <p:sp>
        <p:nvSpPr>
          <p:cNvPr id="14" name="TextBox 13">
            <a:extLst>
              <a:ext uri="{FF2B5EF4-FFF2-40B4-BE49-F238E27FC236}">
                <a16:creationId xmlns:a16="http://schemas.microsoft.com/office/drawing/2014/main" id="{985E888E-7DF9-254E-8F07-AA3EBBF97ACA}"/>
              </a:ext>
            </a:extLst>
          </p:cNvPr>
          <p:cNvSpPr txBox="1"/>
          <p:nvPr/>
        </p:nvSpPr>
        <p:spPr>
          <a:xfrm>
            <a:off x="771896" y="3408222"/>
            <a:ext cx="4056069" cy="307777"/>
          </a:xfrm>
          <a:prstGeom prst="rect">
            <a:avLst/>
          </a:prstGeom>
          <a:noFill/>
        </p:spPr>
        <p:txBody>
          <a:bodyPr wrap="square" rtlCol="0">
            <a:spAutoFit/>
          </a:bodyPr>
          <a:lstStyle/>
          <a:p>
            <a:r>
              <a:rPr lang="en-US" sz="1400" dirty="0"/>
              <a:t>2) Backward elimination</a:t>
            </a:r>
          </a:p>
        </p:txBody>
      </p:sp>
      <p:sp>
        <p:nvSpPr>
          <p:cNvPr id="15" name="TextBox 14">
            <a:extLst>
              <a:ext uri="{FF2B5EF4-FFF2-40B4-BE49-F238E27FC236}">
                <a16:creationId xmlns:a16="http://schemas.microsoft.com/office/drawing/2014/main" id="{06F253AF-6629-6F41-B9D1-8290C8D676BD}"/>
              </a:ext>
            </a:extLst>
          </p:cNvPr>
          <p:cNvSpPr txBox="1"/>
          <p:nvPr/>
        </p:nvSpPr>
        <p:spPr>
          <a:xfrm>
            <a:off x="650650" y="3775374"/>
            <a:ext cx="4177315"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backward elimination process eliminates least significant variable at each step and stops at step when all the remaining variables make significant contribution. As seen in the output table at the right, </a:t>
            </a:r>
            <a:r>
              <a:rPr lang="en-US" sz="1400" dirty="0" err="1"/>
              <a:t>percapita</a:t>
            </a:r>
            <a:r>
              <a:rPr lang="en-US" sz="1400" dirty="0"/>
              <a:t> income, population and inventory prove to adequate variables. </a:t>
            </a:r>
          </a:p>
          <a:p>
            <a:pPr marL="285750" indent="-285750">
              <a:buFont typeface="Arial" panose="020B0604020202020204" pitchFamily="34" charset="0"/>
              <a:buChar char="•"/>
            </a:pPr>
            <a:r>
              <a:rPr lang="en-US" sz="1400" dirty="0"/>
              <a:t>The regression statistics from the model show that RMSE of 24,036 is slightly higher than RMSE from normal regression of 23,907</a:t>
            </a:r>
          </a:p>
        </p:txBody>
      </p:sp>
      <p:pic>
        <p:nvPicPr>
          <p:cNvPr id="16" name="Picture 15">
            <a:extLst>
              <a:ext uri="{FF2B5EF4-FFF2-40B4-BE49-F238E27FC236}">
                <a16:creationId xmlns:a16="http://schemas.microsoft.com/office/drawing/2014/main" id="{75439DE0-8FCA-6E4E-A3F6-0F66F9685693}"/>
              </a:ext>
            </a:extLst>
          </p:cNvPr>
          <p:cNvPicPr>
            <a:picLocks noChangeAspect="1"/>
          </p:cNvPicPr>
          <p:nvPr/>
        </p:nvPicPr>
        <p:blipFill>
          <a:blip r:embed="rId3"/>
          <a:stretch>
            <a:fillRect/>
          </a:stretch>
        </p:blipFill>
        <p:spPr>
          <a:xfrm>
            <a:off x="5108778" y="3693607"/>
            <a:ext cx="6621246" cy="2516637"/>
          </a:xfrm>
          <a:prstGeom prst="rect">
            <a:avLst/>
          </a:prstGeom>
        </p:spPr>
      </p:pic>
      <p:sp>
        <p:nvSpPr>
          <p:cNvPr id="18" name="TextBox 17">
            <a:extLst>
              <a:ext uri="{FF2B5EF4-FFF2-40B4-BE49-F238E27FC236}">
                <a16:creationId xmlns:a16="http://schemas.microsoft.com/office/drawing/2014/main" id="{CFD2FA0D-CE9C-5D4A-8FBC-D46FDEB55755}"/>
              </a:ext>
            </a:extLst>
          </p:cNvPr>
          <p:cNvSpPr txBox="1"/>
          <p:nvPr/>
        </p:nvSpPr>
        <p:spPr>
          <a:xfrm>
            <a:off x="6845366" y="797992"/>
            <a:ext cx="4542247" cy="584775"/>
          </a:xfrm>
          <a:prstGeom prst="rect">
            <a:avLst/>
          </a:prstGeom>
          <a:noFill/>
        </p:spPr>
        <p:txBody>
          <a:bodyPr wrap="square" rtlCol="0">
            <a:spAutoFit/>
          </a:bodyPr>
          <a:lstStyle/>
          <a:p>
            <a:r>
              <a:rPr lang="en-US" sz="1400" dirty="0"/>
              <a:t>1) Result on Exhaustive search for reducing predictors</a:t>
            </a:r>
          </a:p>
          <a:p>
            <a:endParaRPr lang="en-US" dirty="0"/>
          </a:p>
        </p:txBody>
      </p:sp>
      <p:sp>
        <p:nvSpPr>
          <p:cNvPr id="19" name="TextBox 18">
            <a:extLst>
              <a:ext uri="{FF2B5EF4-FFF2-40B4-BE49-F238E27FC236}">
                <a16:creationId xmlns:a16="http://schemas.microsoft.com/office/drawing/2014/main" id="{488A1BD1-75F9-7D4D-8DE3-7E207300E4EC}"/>
              </a:ext>
            </a:extLst>
          </p:cNvPr>
          <p:cNvSpPr txBox="1"/>
          <p:nvPr/>
        </p:nvSpPr>
        <p:spPr>
          <a:xfrm>
            <a:off x="6845366" y="3407414"/>
            <a:ext cx="4056069" cy="307777"/>
          </a:xfrm>
          <a:prstGeom prst="rect">
            <a:avLst/>
          </a:prstGeom>
          <a:noFill/>
        </p:spPr>
        <p:txBody>
          <a:bodyPr wrap="square" rtlCol="0">
            <a:spAutoFit/>
          </a:bodyPr>
          <a:lstStyle/>
          <a:p>
            <a:r>
              <a:rPr lang="en-US" sz="1400" dirty="0"/>
              <a:t>2) Result on Backward elimination</a:t>
            </a:r>
          </a:p>
        </p:txBody>
      </p:sp>
    </p:spTree>
    <p:extLst>
      <p:ext uri="{BB962C8B-B14F-4D97-AF65-F5344CB8AC3E}">
        <p14:creationId xmlns:p14="http://schemas.microsoft.com/office/powerpoint/2010/main" val="49007326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Multiple Linear Regression</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676599-6FF4-3B46-84D8-CA705AC8E066}"/>
              </a:ext>
            </a:extLst>
          </p:cNvPr>
          <p:cNvSpPr txBox="1"/>
          <p:nvPr/>
        </p:nvSpPr>
        <p:spPr>
          <a:xfrm>
            <a:off x="650650" y="647756"/>
            <a:ext cx="10463171" cy="338554"/>
          </a:xfrm>
          <a:prstGeom prst="rect">
            <a:avLst/>
          </a:prstGeom>
          <a:noFill/>
        </p:spPr>
        <p:txBody>
          <a:bodyPr wrap="square" rtlCol="0">
            <a:spAutoFit/>
          </a:bodyPr>
          <a:lstStyle/>
          <a:p>
            <a:r>
              <a:rPr lang="en-US" sz="1600" b="1" dirty="0"/>
              <a:t>Reducing the Number of Predictors using different algorithms </a:t>
            </a:r>
          </a:p>
        </p:txBody>
      </p:sp>
      <p:sp>
        <p:nvSpPr>
          <p:cNvPr id="6" name="TextBox 5">
            <a:extLst>
              <a:ext uri="{FF2B5EF4-FFF2-40B4-BE49-F238E27FC236}">
                <a16:creationId xmlns:a16="http://schemas.microsoft.com/office/drawing/2014/main" id="{E3B1A856-013B-954D-8D80-9DDE909B351A}"/>
              </a:ext>
            </a:extLst>
          </p:cNvPr>
          <p:cNvSpPr txBox="1"/>
          <p:nvPr/>
        </p:nvSpPr>
        <p:spPr>
          <a:xfrm>
            <a:off x="650650" y="1118613"/>
            <a:ext cx="3422586" cy="584775"/>
          </a:xfrm>
          <a:prstGeom prst="rect">
            <a:avLst/>
          </a:prstGeom>
          <a:noFill/>
        </p:spPr>
        <p:txBody>
          <a:bodyPr wrap="square" rtlCol="0">
            <a:spAutoFit/>
          </a:bodyPr>
          <a:lstStyle/>
          <a:p>
            <a:r>
              <a:rPr lang="en-US" sz="1400" dirty="0"/>
              <a:t>3) Forward selection for reducing predictors</a:t>
            </a:r>
          </a:p>
          <a:p>
            <a:endParaRPr lang="en-US" dirty="0"/>
          </a:p>
        </p:txBody>
      </p:sp>
      <p:sp>
        <p:nvSpPr>
          <p:cNvPr id="7" name="TextBox 6">
            <a:extLst>
              <a:ext uri="{FF2B5EF4-FFF2-40B4-BE49-F238E27FC236}">
                <a16:creationId xmlns:a16="http://schemas.microsoft.com/office/drawing/2014/main" id="{267FE3A8-1D95-4C42-9897-BAD1E9213A0A}"/>
              </a:ext>
            </a:extLst>
          </p:cNvPr>
          <p:cNvSpPr txBox="1"/>
          <p:nvPr/>
        </p:nvSpPr>
        <p:spPr>
          <a:xfrm>
            <a:off x="461970" y="1560888"/>
            <a:ext cx="4365996"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output of the forward selection shows that the optimal model is model with 3 variables namely </a:t>
            </a:r>
            <a:r>
              <a:rPr lang="en-US" sz="1400" dirty="0" err="1"/>
              <a:t>percapita</a:t>
            </a:r>
            <a:r>
              <a:rPr lang="en-US" sz="1400" dirty="0"/>
              <a:t> income, population and inventory. Forward selection starts with best variable and then adds variable in the next step which has largest additional contribution to R</a:t>
            </a:r>
            <a:r>
              <a:rPr lang="en-US" sz="1400" baseline="30000" dirty="0"/>
              <a:t>2</a:t>
            </a:r>
            <a:r>
              <a:rPr lang="en-US" sz="1400" dirty="0"/>
              <a:t>. It stops when no further value addition exits.</a:t>
            </a:r>
          </a:p>
          <a:p>
            <a:pPr marL="285750" indent="-285750">
              <a:buFont typeface="Arial" panose="020B0604020202020204" pitchFamily="34" charset="0"/>
              <a:buChar char="•"/>
            </a:pPr>
            <a:r>
              <a:rPr lang="en-US" sz="1400" dirty="0"/>
              <a:t>Note that the variables picked in this model is same as backward selection.</a:t>
            </a:r>
          </a:p>
        </p:txBody>
      </p:sp>
      <p:sp>
        <p:nvSpPr>
          <p:cNvPr id="14" name="TextBox 13">
            <a:extLst>
              <a:ext uri="{FF2B5EF4-FFF2-40B4-BE49-F238E27FC236}">
                <a16:creationId xmlns:a16="http://schemas.microsoft.com/office/drawing/2014/main" id="{985E888E-7DF9-254E-8F07-AA3EBBF97ACA}"/>
              </a:ext>
            </a:extLst>
          </p:cNvPr>
          <p:cNvSpPr txBox="1"/>
          <p:nvPr/>
        </p:nvSpPr>
        <p:spPr>
          <a:xfrm>
            <a:off x="771896" y="3716979"/>
            <a:ext cx="4056069" cy="307777"/>
          </a:xfrm>
          <a:prstGeom prst="rect">
            <a:avLst/>
          </a:prstGeom>
          <a:noFill/>
        </p:spPr>
        <p:txBody>
          <a:bodyPr wrap="square" rtlCol="0">
            <a:spAutoFit/>
          </a:bodyPr>
          <a:lstStyle/>
          <a:p>
            <a:r>
              <a:rPr lang="en-US" sz="1400" dirty="0"/>
              <a:t>4) Stepwise selection</a:t>
            </a:r>
          </a:p>
        </p:txBody>
      </p:sp>
      <p:sp>
        <p:nvSpPr>
          <p:cNvPr id="15" name="TextBox 14">
            <a:extLst>
              <a:ext uri="{FF2B5EF4-FFF2-40B4-BE49-F238E27FC236}">
                <a16:creationId xmlns:a16="http://schemas.microsoft.com/office/drawing/2014/main" id="{06F253AF-6629-6F41-B9D1-8290C8D676BD}"/>
              </a:ext>
            </a:extLst>
          </p:cNvPr>
          <p:cNvSpPr txBox="1"/>
          <p:nvPr/>
        </p:nvSpPr>
        <p:spPr>
          <a:xfrm>
            <a:off x="650650" y="4309762"/>
            <a:ext cx="4177315"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Stepwise regression is similar forward selection except that at each step, the model drops predictors that are not statistically significant, as in backward elimination.</a:t>
            </a:r>
          </a:p>
          <a:p>
            <a:pPr marL="285750" indent="-285750">
              <a:buFont typeface="Arial" panose="020B0604020202020204" pitchFamily="34" charset="0"/>
              <a:buChar char="•"/>
            </a:pPr>
            <a:r>
              <a:rPr lang="en-US" sz="1400" dirty="0"/>
              <a:t>The result shows that the optimal model is model with 3 variables namely </a:t>
            </a:r>
            <a:r>
              <a:rPr lang="en-US" sz="1400" dirty="0" err="1"/>
              <a:t>percapita</a:t>
            </a:r>
            <a:r>
              <a:rPr lang="en-US" sz="1400" dirty="0"/>
              <a:t> income, population and inventory</a:t>
            </a:r>
          </a:p>
          <a:p>
            <a:pPr marL="285750" indent="-285750">
              <a:buFont typeface="Arial" panose="020B0604020202020204" pitchFamily="34" charset="0"/>
              <a:buChar char="•"/>
            </a:pPr>
            <a:endParaRPr lang="en-US" sz="1400" dirty="0"/>
          </a:p>
        </p:txBody>
      </p:sp>
      <p:sp>
        <p:nvSpPr>
          <p:cNvPr id="18" name="TextBox 17">
            <a:extLst>
              <a:ext uri="{FF2B5EF4-FFF2-40B4-BE49-F238E27FC236}">
                <a16:creationId xmlns:a16="http://schemas.microsoft.com/office/drawing/2014/main" id="{CFD2FA0D-CE9C-5D4A-8FBC-D46FDEB55755}"/>
              </a:ext>
            </a:extLst>
          </p:cNvPr>
          <p:cNvSpPr txBox="1"/>
          <p:nvPr/>
        </p:nvSpPr>
        <p:spPr>
          <a:xfrm>
            <a:off x="5118554" y="1181722"/>
            <a:ext cx="4542247" cy="584775"/>
          </a:xfrm>
          <a:prstGeom prst="rect">
            <a:avLst/>
          </a:prstGeom>
          <a:noFill/>
        </p:spPr>
        <p:txBody>
          <a:bodyPr wrap="square" rtlCol="0">
            <a:spAutoFit/>
          </a:bodyPr>
          <a:lstStyle/>
          <a:p>
            <a:r>
              <a:rPr lang="en-US" sz="1400" dirty="0"/>
              <a:t>3) Result on forward selection for reducing predictors</a:t>
            </a:r>
          </a:p>
          <a:p>
            <a:endParaRPr lang="en-US" dirty="0"/>
          </a:p>
        </p:txBody>
      </p:sp>
      <p:sp>
        <p:nvSpPr>
          <p:cNvPr id="19" name="TextBox 18">
            <a:extLst>
              <a:ext uri="{FF2B5EF4-FFF2-40B4-BE49-F238E27FC236}">
                <a16:creationId xmlns:a16="http://schemas.microsoft.com/office/drawing/2014/main" id="{488A1BD1-75F9-7D4D-8DE3-7E207300E4EC}"/>
              </a:ext>
            </a:extLst>
          </p:cNvPr>
          <p:cNvSpPr txBox="1"/>
          <p:nvPr/>
        </p:nvSpPr>
        <p:spPr>
          <a:xfrm>
            <a:off x="5108777" y="3716978"/>
            <a:ext cx="4056069" cy="307777"/>
          </a:xfrm>
          <a:prstGeom prst="rect">
            <a:avLst/>
          </a:prstGeom>
          <a:noFill/>
        </p:spPr>
        <p:txBody>
          <a:bodyPr wrap="square" rtlCol="0">
            <a:spAutoFit/>
          </a:bodyPr>
          <a:lstStyle/>
          <a:p>
            <a:r>
              <a:rPr lang="en-US" sz="1400" dirty="0"/>
              <a:t>4) Result on Backward elimination</a:t>
            </a:r>
          </a:p>
        </p:txBody>
      </p:sp>
      <p:pic>
        <p:nvPicPr>
          <p:cNvPr id="4" name="Picture 3">
            <a:extLst>
              <a:ext uri="{FF2B5EF4-FFF2-40B4-BE49-F238E27FC236}">
                <a16:creationId xmlns:a16="http://schemas.microsoft.com/office/drawing/2014/main" id="{C418A3C2-3D24-F749-87C4-C66ED9A68E88}"/>
              </a:ext>
            </a:extLst>
          </p:cNvPr>
          <p:cNvPicPr>
            <a:picLocks noChangeAspect="1"/>
          </p:cNvPicPr>
          <p:nvPr/>
        </p:nvPicPr>
        <p:blipFill>
          <a:blip r:embed="rId2"/>
          <a:stretch>
            <a:fillRect/>
          </a:stretch>
        </p:blipFill>
        <p:spPr>
          <a:xfrm>
            <a:off x="5175953" y="1703388"/>
            <a:ext cx="6486901" cy="1657870"/>
          </a:xfrm>
          <a:prstGeom prst="rect">
            <a:avLst/>
          </a:prstGeom>
        </p:spPr>
      </p:pic>
      <p:pic>
        <p:nvPicPr>
          <p:cNvPr id="11" name="Picture 10">
            <a:extLst>
              <a:ext uri="{FF2B5EF4-FFF2-40B4-BE49-F238E27FC236}">
                <a16:creationId xmlns:a16="http://schemas.microsoft.com/office/drawing/2014/main" id="{8F4CEC0B-C04B-E148-933A-E70B86298FC9}"/>
              </a:ext>
            </a:extLst>
          </p:cNvPr>
          <p:cNvPicPr>
            <a:picLocks noChangeAspect="1"/>
          </p:cNvPicPr>
          <p:nvPr/>
        </p:nvPicPr>
        <p:blipFill>
          <a:blip r:embed="rId3"/>
          <a:stretch>
            <a:fillRect/>
          </a:stretch>
        </p:blipFill>
        <p:spPr>
          <a:xfrm>
            <a:off x="5308276" y="4168239"/>
            <a:ext cx="6421760" cy="1508040"/>
          </a:xfrm>
          <a:prstGeom prst="rect">
            <a:avLst/>
          </a:prstGeom>
        </p:spPr>
      </p:pic>
    </p:spTree>
    <p:extLst>
      <p:ext uri="{BB962C8B-B14F-4D97-AF65-F5344CB8AC3E}">
        <p14:creationId xmlns:p14="http://schemas.microsoft.com/office/powerpoint/2010/main" val="16589246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Multiple Linear Regression</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676599-6FF4-3B46-84D8-CA705AC8E066}"/>
              </a:ext>
            </a:extLst>
          </p:cNvPr>
          <p:cNvSpPr txBox="1"/>
          <p:nvPr/>
        </p:nvSpPr>
        <p:spPr>
          <a:xfrm>
            <a:off x="650650" y="647756"/>
            <a:ext cx="10463171" cy="338554"/>
          </a:xfrm>
          <a:prstGeom prst="rect">
            <a:avLst/>
          </a:prstGeom>
          <a:noFill/>
        </p:spPr>
        <p:txBody>
          <a:bodyPr wrap="square" rtlCol="0">
            <a:spAutoFit/>
          </a:bodyPr>
          <a:lstStyle/>
          <a:p>
            <a:r>
              <a:rPr lang="en-US" sz="1600" b="1" dirty="0"/>
              <a:t>Reducing the Number of Predictors using regularization/ Shrinkage Models</a:t>
            </a:r>
          </a:p>
        </p:txBody>
      </p:sp>
      <p:sp>
        <p:nvSpPr>
          <p:cNvPr id="6" name="TextBox 5">
            <a:extLst>
              <a:ext uri="{FF2B5EF4-FFF2-40B4-BE49-F238E27FC236}">
                <a16:creationId xmlns:a16="http://schemas.microsoft.com/office/drawing/2014/main" id="{E3B1A856-013B-954D-8D80-9DDE909B351A}"/>
              </a:ext>
            </a:extLst>
          </p:cNvPr>
          <p:cNvSpPr txBox="1"/>
          <p:nvPr/>
        </p:nvSpPr>
        <p:spPr>
          <a:xfrm>
            <a:off x="650650" y="1118613"/>
            <a:ext cx="3422586" cy="584775"/>
          </a:xfrm>
          <a:prstGeom prst="rect">
            <a:avLst/>
          </a:prstGeom>
          <a:noFill/>
        </p:spPr>
        <p:txBody>
          <a:bodyPr wrap="square" rtlCol="0">
            <a:spAutoFit/>
          </a:bodyPr>
          <a:lstStyle/>
          <a:p>
            <a:r>
              <a:rPr lang="en-US" sz="1400" dirty="0"/>
              <a:t>5) Lasso </a:t>
            </a:r>
          </a:p>
          <a:p>
            <a:endParaRPr lang="en-US" dirty="0"/>
          </a:p>
        </p:txBody>
      </p:sp>
      <p:sp>
        <p:nvSpPr>
          <p:cNvPr id="7" name="TextBox 6">
            <a:extLst>
              <a:ext uri="{FF2B5EF4-FFF2-40B4-BE49-F238E27FC236}">
                <a16:creationId xmlns:a16="http://schemas.microsoft.com/office/drawing/2014/main" id="{267FE3A8-1D95-4C42-9897-BAD1E9213A0A}"/>
              </a:ext>
            </a:extLst>
          </p:cNvPr>
          <p:cNvSpPr txBox="1"/>
          <p:nvPr/>
        </p:nvSpPr>
        <p:spPr>
          <a:xfrm>
            <a:off x="461970" y="1549013"/>
            <a:ext cx="4365996"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In linear regression coefficients are estimated by minimizing the training data sum of squared errors (SSE); however, in ridge regression and lasso the coefficients are estimated by minimizing the training data SSE, subject to the penalty term being below some threshold t. This threshold can be set by the user or chosen by cross-validation.</a:t>
            </a:r>
          </a:p>
          <a:p>
            <a:pPr marL="285750" indent="-285750">
              <a:buFont typeface="Arial" panose="020B0604020202020204" pitchFamily="34" charset="0"/>
              <a:buChar char="•"/>
            </a:pPr>
            <a:r>
              <a:rPr lang="en-US" sz="1400" dirty="0"/>
              <a:t>Output on Lasso: The RMSE from Lasso using alpha/ threshold = 1 is 23901 which very slightly lower than normal regression model, which proves Lasso model does good if not better job in making predictions.</a:t>
            </a:r>
          </a:p>
        </p:txBody>
      </p:sp>
      <p:sp>
        <p:nvSpPr>
          <p:cNvPr id="14" name="TextBox 13">
            <a:extLst>
              <a:ext uri="{FF2B5EF4-FFF2-40B4-BE49-F238E27FC236}">
                <a16:creationId xmlns:a16="http://schemas.microsoft.com/office/drawing/2014/main" id="{985E888E-7DF9-254E-8F07-AA3EBBF97ACA}"/>
              </a:ext>
            </a:extLst>
          </p:cNvPr>
          <p:cNvSpPr txBox="1"/>
          <p:nvPr/>
        </p:nvSpPr>
        <p:spPr>
          <a:xfrm>
            <a:off x="771896" y="3954482"/>
            <a:ext cx="4056069" cy="307777"/>
          </a:xfrm>
          <a:prstGeom prst="rect">
            <a:avLst/>
          </a:prstGeom>
          <a:noFill/>
        </p:spPr>
        <p:txBody>
          <a:bodyPr wrap="square" rtlCol="0">
            <a:spAutoFit/>
          </a:bodyPr>
          <a:lstStyle/>
          <a:p>
            <a:r>
              <a:rPr lang="en-US" sz="1400" dirty="0"/>
              <a:t>6) </a:t>
            </a:r>
            <a:r>
              <a:rPr lang="en-US" sz="1400" dirty="0" err="1"/>
              <a:t>LassoCV</a:t>
            </a:r>
            <a:endParaRPr lang="en-US" sz="1400" dirty="0"/>
          </a:p>
        </p:txBody>
      </p:sp>
      <p:sp>
        <p:nvSpPr>
          <p:cNvPr id="15" name="TextBox 14">
            <a:extLst>
              <a:ext uri="{FF2B5EF4-FFF2-40B4-BE49-F238E27FC236}">
                <a16:creationId xmlns:a16="http://schemas.microsoft.com/office/drawing/2014/main" id="{06F253AF-6629-6F41-B9D1-8290C8D676BD}"/>
              </a:ext>
            </a:extLst>
          </p:cNvPr>
          <p:cNvSpPr txBox="1"/>
          <p:nvPr/>
        </p:nvSpPr>
        <p:spPr>
          <a:xfrm>
            <a:off x="451152" y="4312606"/>
            <a:ext cx="4177315"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Output on </a:t>
            </a:r>
            <a:r>
              <a:rPr lang="en-US" sz="1400" dirty="0" err="1"/>
              <a:t>LassoCV</a:t>
            </a:r>
            <a:r>
              <a:rPr lang="en-US" sz="1400" dirty="0"/>
              <a:t>: The RMSE from </a:t>
            </a:r>
            <a:r>
              <a:rPr lang="en-US" sz="1400" dirty="0" err="1"/>
              <a:t>LassoCV</a:t>
            </a:r>
            <a:r>
              <a:rPr lang="en-US" sz="1400" dirty="0"/>
              <a:t> is 24228 which is slightly higher than normal regression model. </a:t>
            </a:r>
          </a:p>
          <a:p>
            <a:pPr marL="285750" indent="-285750">
              <a:buFont typeface="Arial" panose="020B0604020202020204" pitchFamily="34" charset="0"/>
              <a:buChar char="•"/>
            </a:pPr>
            <a:r>
              <a:rPr lang="en-US" sz="1400" dirty="0"/>
              <a:t>The methods </a:t>
            </a:r>
            <a:r>
              <a:rPr lang="en-US" sz="1400" dirty="0" err="1"/>
              <a:t>LassoCV</a:t>
            </a:r>
            <a:r>
              <a:rPr lang="en-US" sz="1400" dirty="0"/>
              <a:t>, </a:t>
            </a:r>
            <a:r>
              <a:rPr lang="en-US" sz="1400" dirty="0" err="1"/>
              <a:t>RidgeCV</a:t>
            </a:r>
            <a:r>
              <a:rPr lang="en-US" sz="1400" dirty="0"/>
              <a:t>, and </a:t>
            </a:r>
            <a:r>
              <a:rPr lang="en-US" sz="1400" dirty="0" err="1"/>
              <a:t>BayesianRidge</a:t>
            </a:r>
            <a:r>
              <a:rPr lang="en-US" sz="1400" dirty="0"/>
              <a:t> offer the added benefit of automatically selecting the penalty parameter. However, the </a:t>
            </a:r>
            <a:r>
              <a:rPr lang="en-US" sz="1400" dirty="0" err="1"/>
              <a:t>LassoCV</a:t>
            </a:r>
            <a:r>
              <a:rPr lang="en-US" sz="1400" dirty="0"/>
              <a:t> does not add much value compared to Lasso.</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
        <p:nvSpPr>
          <p:cNvPr id="18" name="TextBox 17">
            <a:extLst>
              <a:ext uri="{FF2B5EF4-FFF2-40B4-BE49-F238E27FC236}">
                <a16:creationId xmlns:a16="http://schemas.microsoft.com/office/drawing/2014/main" id="{CFD2FA0D-CE9C-5D4A-8FBC-D46FDEB55755}"/>
              </a:ext>
            </a:extLst>
          </p:cNvPr>
          <p:cNvSpPr txBox="1"/>
          <p:nvPr/>
        </p:nvSpPr>
        <p:spPr>
          <a:xfrm>
            <a:off x="5118554" y="1181722"/>
            <a:ext cx="4542247" cy="584775"/>
          </a:xfrm>
          <a:prstGeom prst="rect">
            <a:avLst/>
          </a:prstGeom>
          <a:noFill/>
        </p:spPr>
        <p:txBody>
          <a:bodyPr wrap="square" rtlCol="0">
            <a:spAutoFit/>
          </a:bodyPr>
          <a:lstStyle/>
          <a:p>
            <a:r>
              <a:rPr lang="en-US" sz="1400" dirty="0"/>
              <a:t>5) Result on Lasso</a:t>
            </a:r>
          </a:p>
          <a:p>
            <a:endParaRPr lang="en-US" dirty="0"/>
          </a:p>
        </p:txBody>
      </p:sp>
      <p:sp>
        <p:nvSpPr>
          <p:cNvPr id="19" name="TextBox 18">
            <a:extLst>
              <a:ext uri="{FF2B5EF4-FFF2-40B4-BE49-F238E27FC236}">
                <a16:creationId xmlns:a16="http://schemas.microsoft.com/office/drawing/2014/main" id="{488A1BD1-75F9-7D4D-8DE3-7E207300E4EC}"/>
              </a:ext>
            </a:extLst>
          </p:cNvPr>
          <p:cNvSpPr txBox="1"/>
          <p:nvPr/>
        </p:nvSpPr>
        <p:spPr>
          <a:xfrm>
            <a:off x="5108777" y="3716978"/>
            <a:ext cx="4056069" cy="307777"/>
          </a:xfrm>
          <a:prstGeom prst="rect">
            <a:avLst/>
          </a:prstGeom>
          <a:noFill/>
        </p:spPr>
        <p:txBody>
          <a:bodyPr wrap="square" rtlCol="0">
            <a:spAutoFit/>
          </a:bodyPr>
          <a:lstStyle/>
          <a:p>
            <a:r>
              <a:rPr lang="en-US" sz="1400" dirty="0"/>
              <a:t>6) Result on </a:t>
            </a:r>
            <a:r>
              <a:rPr lang="en-US" sz="1400" dirty="0" err="1"/>
              <a:t>LassoCV</a:t>
            </a:r>
            <a:endParaRPr lang="en-US" sz="1400" dirty="0"/>
          </a:p>
        </p:txBody>
      </p:sp>
      <p:pic>
        <p:nvPicPr>
          <p:cNvPr id="3" name="Picture 2">
            <a:extLst>
              <a:ext uri="{FF2B5EF4-FFF2-40B4-BE49-F238E27FC236}">
                <a16:creationId xmlns:a16="http://schemas.microsoft.com/office/drawing/2014/main" id="{541EE565-8051-504C-979C-8A4539D65A00}"/>
              </a:ext>
            </a:extLst>
          </p:cNvPr>
          <p:cNvPicPr>
            <a:picLocks noChangeAspect="1"/>
          </p:cNvPicPr>
          <p:nvPr/>
        </p:nvPicPr>
        <p:blipFill>
          <a:blip r:embed="rId2"/>
          <a:stretch>
            <a:fillRect/>
          </a:stretch>
        </p:blipFill>
        <p:spPr>
          <a:xfrm>
            <a:off x="5308276" y="1803041"/>
            <a:ext cx="5397837" cy="1529387"/>
          </a:xfrm>
          <a:prstGeom prst="rect">
            <a:avLst/>
          </a:prstGeom>
        </p:spPr>
      </p:pic>
      <p:pic>
        <p:nvPicPr>
          <p:cNvPr id="5" name="Picture 4">
            <a:extLst>
              <a:ext uri="{FF2B5EF4-FFF2-40B4-BE49-F238E27FC236}">
                <a16:creationId xmlns:a16="http://schemas.microsoft.com/office/drawing/2014/main" id="{175B2636-B061-4A49-B534-B35269B0DCCD}"/>
              </a:ext>
            </a:extLst>
          </p:cNvPr>
          <p:cNvPicPr>
            <a:picLocks noChangeAspect="1"/>
          </p:cNvPicPr>
          <p:nvPr/>
        </p:nvPicPr>
        <p:blipFill>
          <a:blip r:embed="rId3"/>
          <a:stretch>
            <a:fillRect/>
          </a:stretch>
        </p:blipFill>
        <p:spPr>
          <a:xfrm>
            <a:off x="5498276" y="4168239"/>
            <a:ext cx="5615541" cy="1835436"/>
          </a:xfrm>
          <a:prstGeom prst="rect">
            <a:avLst/>
          </a:prstGeom>
        </p:spPr>
      </p:pic>
    </p:spTree>
    <p:extLst>
      <p:ext uri="{BB962C8B-B14F-4D97-AF65-F5344CB8AC3E}">
        <p14:creationId xmlns:p14="http://schemas.microsoft.com/office/powerpoint/2010/main" val="144713783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Multiple Linear Regression</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676599-6FF4-3B46-84D8-CA705AC8E066}"/>
              </a:ext>
            </a:extLst>
          </p:cNvPr>
          <p:cNvSpPr txBox="1"/>
          <p:nvPr/>
        </p:nvSpPr>
        <p:spPr>
          <a:xfrm>
            <a:off x="650650" y="647756"/>
            <a:ext cx="10463171" cy="338554"/>
          </a:xfrm>
          <a:prstGeom prst="rect">
            <a:avLst/>
          </a:prstGeom>
          <a:noFill/>
        </p:spPr>
        <p:txBody>
          <a:bodyPr wrap="square" rtlCol="0">
            <a:spAutoFit/>
          </a:bodyPr>
          <a:lstStyle/>
          <a:p>
            <a:r>
              <a:rPr lang="en-US" sz="1600" b="1" dirty="0"/>
              <a:t>Reducing the Number of Predictors using regularization/ Shrinkage Models</a:t>
            </a:r>
          </a:p>
        </p:txBody>
      </p:sp>
      <p:sp>
        <p:nvSpPr>
          <p:cNvPr id="6" name="TextBox 5">
            <a:extLst>
              <a:ext uri="{FF2B5EF4-FFF2-40B4-BE49-F238E27FC236}">
                <a16:creationId xmlns:a16="http://schemas.microsoft.com/office/drawing/2014/main" id="{E3B1A856-013B-954D-8D80-9DDE909B351A}"/>
              </a:ext>
            </a:extLst>
          </p:cNvPr>
          <p:cNvSpPr txBox="1"/>
          <p:nvPr/>
        </p:nvSpPr>
        <p:spPr>
          <a:xfrm>
            <a:off x="650650" y="1118613"/>
            <a:ext cx="3422586" cy="584775"/>
          </a:xfrm>
          <a:prstGeom prst="rect">
            <a:avLst/>
          </a:prstGeom>
          <a:noFill/>
        </p:spPr>
        <p:txBody>
          <a:bodyPr wrap="square" rtlCol="0">
            <a:spAutoFit/>
          </a:bodyPr>
          <a:lstStyle/>
          <a:p>
            <a:r>
              <a:rPr lang="en-US" sz="1400" dirty="0"/>
              <a:t>7) Ridge</a:t>
            </a:r>
          </a:p>
          <a:p>
            <a:endParaRPr lang="en-US" dirty="0"/>
          </a:p>
        </p:txBody>
      </p:sp>
      <p:sp>
        <p:nvSpPr>
          <p:cNvPr id="7" name="TextBox 6">
            <a:extLst>
              <a:ext uri="{FF2B5EF4-FFF2-40B4-BE49-F238E27FC236}">
                <a16:creationId xmlns:a16="http://schemas.microsoft.com/office/drawing/2014/main" id="{267FE3A8-1D95-4C42-9897-BAD1E9213A0A}"/>
              </a:ext>
            </a:extLst>
          </p:cNvPr>
          <p:cNvSpPr txBox="1"/>
          <p:nvPr/>
        </p:nvSpPr>
        <p:spPr>
          <a:xfrm>
            <a:off x="461970" y="1549013"/>
            <a:ext cx="4365996"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Same as in lasso, in ridge regression, the coefficients are estimated by minimizing the training data SSE, subject to the penalty term being below some threshold t. This threshold can be set by the user or chosen by cross-validation.</a:t>
            </a:r>
          </a:p>
          <a:p>
            <a:pPr marL="285750" indent="-285750">
              <a:buFont typeface="Arial" panose="020B0604020202020204" pitchFamily="34" charset="0"/>
              <a:buChar char="•"/>
            </a:pPr>
            <a:r>
              <a:rPr lang="en-US" sz="1400" dirty="0"/>
              <a:t>Output on Ridge: The RMSE from ridge, using alpha/ threshold = 1, is 34241 which higher than normal regression model, which proves Ridge does not add much value compared to Lasso or normal regression model.</a:t>
            </a:r>
          </a:p>
        </p:txBody>
      </p:sp>
      <p:sp>
        <p:nvSpPr>
          <p:cNvPr id="14" name="TextBox 13">
            <a:extLst>
              <a:ext uri="{FF2B5EF4-FFF2-40B4-BE49-F238E27FC236}">
                <a16:creationId xmlns:a16="http://schemas.microsoft.com/office/drawing/2014/main" id="{985E888E-7DF9-254E-8F07-AA3EBBF97ACA}"/>
              </a:ext>
            </a:extLst>
          </p:cNvPr>
          <p:cNvSpPr txBox="1"/>
          <p:nvPr/>
        </p:nvSpPr>
        <p:spPr>
          <a:xfrm>
            <a:off x="771896" y="3954482"/>
            <a:ext cx="4056069" cy="307777"/>
          </a:xfrm>
          <a:prstGeom prst="rect">
            <a:avLst/>
          </a:prstGeom>
          <a:noFill/>
        </p:spPr>
        <p:txBody>
          <a:bodyPr wrap="square" rtlCol="0">
            <a:spAutoFit/>
          </a:bodyPr>
          <a:lstStyle/>
          <a:p>
            <a:r>
              <a:rPr lang="en-US" sz="1400" dirty="0"/>
              <a:t>6) Bayesian Ridge</a:t>
            </a:r>
          </a:p>
        </p:txBody>
      </p:sp>
      <p:sp>
        <p:nvSpPr>
          <p:cNvPr id="15" name="TextBox 14">
            <a:extLst>
              <a:ext uri="{FF2B5EF4-FFF2-40B4-BE49-F238E27FC236}">
                <a16:creationId xmlns:a16="http://schemas.microsoft.com/office/drawing/2014/main" id="{06F253AF-6629-6F41-B9D1-8290C8D676BD}"/>
              </a:ext>
            </a:extLst>
          </p:cNvPr>
          <p:cNvSpPr txBox="1"/>
          <p:nvPr/>
        </p:nvSpPr>
        <p:spPr>
          <a:xfrm>
            <a:off x="451152" y="4312606"/>
            <a:ext cx="4177315"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Output on Bayesian Ridge: The RMSE from Bayesian Ridge is 91,500 which is way higher than normal regression model. </a:t>
            </a:r>
          </a:p>
          <a:p>
            <a:pPr marL="285750" indent="-285750">
              <a:buFont typeface="Arial" panose="020B0604020202020204" pitchFamily="34" charset="0"/>
              <a:buChar char="•"/>
            </a:pPr>
            <a:r>
              <a:rPr lang="en-US" sz="1400" dirty="0"/>
              <a:t>The </a:t>
            </a:r>
            <a:r>
              <a:rPr lang="en-US" sz="1400" dirty="0" err="1"/>
              <a:t>BayesianRidge</a:t>
            </a:r>
            <a:r>
              <a:rPr lang="en-US" sz="1400" dirty="0"/>
              <a:t> offers no benefit compared to Lasso or normal regression model..</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
        <p:nvSpPr>
          <p:cNvPr id="18" name="TextBox 17">
            <a:extLst>
              <a:ext uri="{FF2B5EF4-FFF2-40B4-BE49-F238E27FC236}">
                <a16:creationId xmlns:a16="http://schemas.microsoft.com/office/drawing/2014/main" id="{CFD2FA0D-CE9C-5D4A-8FBC-D46FDEB55755}"/>
              </a:ext>
            </a:extLst>
          </p:cNvPr>
          <p:cNvSpPr txBox="1"/>
          <p:nvPr/>
        </p:nvSpPr>
        <p:spPr>
          <a:xfrm>
            <a:off x="5118554" y="1181722"/>
            <a:ext cx="4542247" cy="584775"/>
          </a:xfrm>
          <a:prstGeom prst="rect">
            <a:avLst/>
          </a:prstGeom>
          <a:noFill/>
        </p:spPr>
        <p:txBody>
          <a:bodyPr wrap="square" rtlCol="0">
            <a:spAutoFit/>
          </a:bodyPr>
          <a:lstStyle/>
          <a:p>
            <a:r>
              <a:rPr lang="en-US" sz="1400" dirty="0"/>
              <a:t>7) Result on Ridge</a:t>
            </a:r>
          </a:p>
          <a:p>
            <a:endParaRPr lang="en-US" dirty="0"/>
          </a:p>
        </p:txBody>
      </p:sp>
      <p:sp>
        <p:nvSpPr>
          <p:cNvPr id="19" name="TextBox 18">
            <a:extLst>
              <a:ext uri="{FF2B5EF4-FFF2-40B4-BE49-F238E27FC236}">
                <a16:creationId xmlns:a16="http://schemas.microsoft.com/office/drawing/2014/main" id="{488A1BD1-75F9-7D4D-8DE3-7E207300E4EC}"/>
              </a:ext>
            </a:extLst>
          </p:cNvPr>
          <p:cNvSpPr txBox="1"/>
          <p:nvPr/>
        </p:nvSpPr>
        <p:spPr>
          <a:xfrm>
            <a:off x="5108777" y="3716978"/>
            <a:ext cx="4056069" cy="307777"/>
          </a:xfrm>
          <a:prstGeom prst="rect">
            <a:avLst/>
          </a:prstGeom>
          <a:noFill/>
        </p:spPr>
        <p:txBody>
          <a:bodyPr wrap="square" rtlCol="0">
            <a:spAutoFit/>
          </a:bodyPr>
          <a:lstStyle/>
          <a:p>
            <a:r>
              <a:rPr lang="en-US" sz="1400" dirty="0"/>
              <a:t>8) Result on Bayesian Ridge</a:t>
            </a:r>
          </a:p>
        </p:txBody>
      </p:sp>
      <p:pic>
        <p:nvPicPr>
          <p:cNvPr id="4" name="Picture 3">
            <a:extLst>
              <a:ext uri="{FF2B5EF4-FFF2-40B4-BE49-F238E27FC236}">
                <a16:creationId xmlns:a16="http://schemas.microsoft.com/office/drawing/2014/main" id="{BA555F91-11B1-B841-A0D8-BB3E192614A8}"/>
              </a:ext>
            </a:extLst>
          </p:cNvPr>
          <p:cNvPicPr>
            <a:picLocks noChangeAspect="1"/>
          </p:cNvPicPr>
          <p:nvPr/>
        </p:nvPicPr>
        <p:blipFill>
          <a:blip r:embed="rId2"/>
          <a:stretch>
            <a:fillRect/>
          </a:stretch>
        </p:blipFill>
        <p:spPr>
          <a:xfrm>
            <a:off x="5258960" y="1703388"/>
            <a:ext cx="5078845" cy="1528250"/>
          </a:xfrm>
          <a:prstGeom prst="rect">
            <a:avLst/>
          </a:prstGeom>
        </p:spPr>
      </p:pic>
      <p:pic>
        <p:nvPicPr>
          <p:cNvPr id="11" name="Picture 10">
            <a:extLst>
              <a:ext uri="{FF2B5EF4-FFF2-40B4-BE49-F238E27FC236}">
                <a16:creationId xmlns:a16="http://schemas.microsoft.com/office/drawing/2014/main" id="{AA933EAB-D9A6-924C-A159-4E9AFEAADC42}"/>
              </a:ext>
            </a:extLst>
          </p:cNvPr>
          <p:cNvPicPr>
            <a:picLocks noChangeAspect="1"/>
          </p:cNvPicPr>
          <p:nvPr/>
        </p:nvPicPr>
        <p:blipFill>
          <a:blip r:embed="rId3"/>
          <a:stretch>
            <a:fillRect/>
          </a:stretch>
        </p:blipFill>
        <p:spPr>
          <a:xfrm>
            <a:off x="5366822" y="4221652"/>
            <a:ext cx="5363463" cy="1576836"/>
          </a:xfrm>
          <a:prstGeom prst="rect">
            <a:avLst/>
          </a:prstGeom>
        </p:spPr>
      </p:pic>
    </p:spTree>
    <p:extLst>
      <p:ext uri="{BB962C8B-B14F-4D97-AF65-F5344CB8AC3E}">
        <p14:creationId xmlns:p14="http://schemas.microsoft.com/office/powerpoint/2010/main" val="254799975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Multiple Linear Regression</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676599-6FF4-3B46-84D8-CA705AC8E066}"/>
              </a:ext>
            </a:extLst>
          </p:cNvPr>
          <p:cNvSpPr txBox="1"/>
          <p:nvPr/>
        </p:nvSpPr>
        <p:spPr>
          <a:xfrm>
            <a:off x="650650" y="647756"/>
            <a:ext cx="4177315" cy="584775"/>
          </a:xfrm>
          <a:prstGeom prst="rect">
            <a:avLst/>
          </a:prstGeom>
          <a:noFill/>
        </p:spPr>
        <p:txBody>
          <a:bodyPr wrap="square" rtlCol="0">
            <a:spAutoFit/>
          </a:bodyPr>
          <a:lstStyle/>
          <a:p>
            <a:r>
              <a:rPr lang="en-US" sz="1600" b="1" dirty="0"/>
              <a:t>Summarizing the results from different Shrinkage Models</a:t>
            </a:r>
          </a:p>
        </p:txBody>
      </p:sp>
      <p:sp>
        <p:nvSpPr>
          <p:cNvPr id="7" name="TextBox 6">
            <a:extLst>
              <a:ext uri="{FF2B5EF4-FFF2-40B4-BE49-F238E27FC236}">
                <a16:creationId xmlns:a16="http://schemas.microsoft.com/office/drawing/2014/main" id="{267FE3A8-1D95-4C42-9897-BAD1E9213A0A}"/>
              </a:ext>
            </a:extLst>
          </p:cNvPr>
          <p:cNvSpPr txBox="1"/>
          <p:nvPr/>
        </p:nvSpPr>
        <p:spPr>
          <a:xfrm>
            <a:off x="461970" y="1549013"/>
            <a:ext cx="4365996"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table at the right shows what was proved earlier that Lasso closely matches with linear regression; this can be seen through coefficients of predictor variables of Lasso closely matching the linear regression. </a:t>
            </a:r>
            <a:r>
              <a:rPr lang="en-US" sz="1400" dirty="0" err="1"/>
              <a:t>LassoCV</a:t>
            </a:r>
            <a:r>
              <a:rPr lang="en-US" sz="1400" dirty="0"/>
              <a:t> and Bayesian ridge have coefficients of predictor variables different from that of linear regression which makes them not right fit for this data series. </a:t>
            </a:r>
          </a:p>
        </p:txBody>
      </p:sp>
      <p:sp>
        <p:nvSpPr>
          <p:cNvPr id="15" name="TextBox 14">
            <a:extLst>
              <a:ext uri="{FF2B5EF4-FFF2-40B4-BE49-F238E27FC236}">
                <a16:creationId xmlns:a16="http://schemas.microsoft.com/office/drawing/2014/main" id="{06F253AF-6629-6F41-B9D1-8290C8D676BD}"/>
              </a:ext>
            </a:extLst>
          </p:cNvPr>
          <p:cNvSpPr txBox="1"/>
          <p:nvPr/>
        </p:nvSpPr>
        <p:spPr>
          <a:xfrm>
            <a:off x="461970" y="4148601"/>
            <a:ext cx="4177315"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OLS regression output shows R</a:t>
            </a:r>
            <a:r>
              <a:rPr lang="en-US" sz="1400" baseline="30000" dirty="0"/>
              <a:t>2</a:t>
            </a:r>
            <a:r>
              <a:rPr lang="en-US" sz="1400" dirty="0"/>
              <a:t> of 94% which means all the predictor variables together explain 94% of the variation in the </a:t>
            </a:r>
            <a:r>
              <a:rPr lang="en-US" sz="1400" dirty="0" err="1"/>
              <a:t>retailsales</a:t>
            </a:r>
            <a:r>
              <a:rPr lang="en-US" sz="1400" dirty="0"/>
              <a:t>.</a:t>
            </a:r>
          </a:p>
          <a:p>
            <a:pPr marL="285750" indent="-285750">
              <a:buFont typeface="Arial" panose="020B0604020202020204" pitchFamily="34" charset="0"/>
              <a:buChar char="•"/>
            </a:pPr>
            <a:r>
              <a:rPr lang="en-US" sz="1400" dirty="0"/>
              <a:t>The output also shows that the distribution of </a:t>
            </a:r>
            <a:r>
              <a:rPr lang="en-US" sz="1400" dirty="0" err="1"/>
              <a:t>retailsales</a:t>
            </a:r>
            <a:r>
              <a:rPr lang="en-US" sz="1400" dirty="0"/>
              <a:t> has skewness of 0.433 and kurtosis of 4.243</a:t>
            </a:r>
          </a:p>
        </p:txBody>
      </p:sp>
      <p:sp>
        <p:nvSpPr>
          <p:cNvPr id="18" name="TextBox 17">
            <a:extLst>
              <a:ext uri="{FF2B5EF4-FFF2-40B4-BE49-F238E27FC236}">
                <a16:creationId xmlns:a16="http://schemas.microsoft.com/office/drawing/2014/main" id="{CFD2FA0D-CE9C-5D4A-8FBC-D46FDEB55755}"/>
              </a:ext>
            </a:extLst>
          </p:cNvPr>
          <p:cNvSpPr txBox="1"/>
          <p:nvPr/>
        </p:nvSpPr>
        <p:spPr>
          <a:xfrm>
            <a:off x="5448830" y="701217"/>
            <a:ext cx="4542247" cy="584775"/>
          </a:xfrm>
          <a:prstGeom prst="rect">
            <a:avLst/>
          </a:prstGeom>
          <a:noFill/>
        </p:spPr>
        <p:txBody>
          <a:bodyPr wrap="square" rtlCol="0">
            <a:spAutoFit/>
          </a:bodyPr>
          <a:lstStyle/>
          <a:p>
            <a:r>
              <a:rPr lang="en-US" sz="1400" dirty="0"/>
              <a:t>Summary of different shrinkage models and linear regression</a:t>
            </a:r>
          </a:p>
          <a:p>
            <a:endParaRPr lang="en-US" dirty="0"/>
          </a:p>
        </p:txBody>
      </p:sp>
      <p:pic>
        <p:nvPicPr>
          <p:cNvPr id="3" name="Picture 2">
            <a:extLst>
              <a:ext uri="{FF2B5EF4-FFF2-40B4-BE49-F238E27FC236}">
                <a16:creationId xmlns:a16="http://schemas.microsoft.com/office/drawing/2014/main" id="{40143056-5D8F-AB48-8B88-AB2D21AE935E}"/>
              </a:ext>
            </a:extLst>
          </p:cNvPr>
          <p:cNvPicPr>
            <a:picLocks noChangeAspect="1"/>
          </p:cNvPicPr>
          <p:nvPr/>
        </p:nvPicPr>
        <p:blipFill>
          <a:blip r:embed="rId2"/>
          <a:stretch>
            <a:fillRect/>
          </a:stretch>
        </p:blipFill>
        <p:spPr>
          <a:xfrm>
            <a:off x="5289936" y="993604"/>
            <a:ext cx="4794586" cy="1656312"/>
          </a:xfrm>
          <a:prstGeom prst="rect">
            <a:avLst/>
          </a:prstGeom>
        </p:spPr>
      </p:pic>
      <p:pic>
        <p:nvPicPr>
          <p:cNvPr id="5" name="Picture 4">
            <a:extLst>
              <a:ext uri="{FF2B5EF4-FFF2-40B4-BE49-F238E27FC236}">
                <a16:creationId xmlns:a16="http://schemas.microsoft.com/office/drawing/2014/main" id="{DF67B89A-58AC-CB43-B961-ED29D1A58118}"/>
              </a:ext>
            </a:extLst>
          </p:cNvPr>
          <p:cNvPicPr>
            <a:picLocks noChangeAspect="1"/>
          </p:cNvPicPr>
          <p:nvPr/>
        </p:nvPicPr>
        <p:blipFill>
          <a:blip r:embed="rId3"/>
          <a:stretch>
            <a:fillRect/>
          </a:stretch>
        </p:blipFill>
        <p:spPr>
          <a:xfrm>
            <a:off x="5108777" y="2789514"/>
            <a:ext cx="6620665" cy="3528159"/>
          </a:xfrm>
          <a:prstGeom prst="rect">
            <a:avLst/>
          </a:prstGeom>
        </p:spPr>
      </p:pic>
      <p:sp>
        <p:nvSpPr>
          <p:cNvPr id="17" name="TextBox 16">
            <a:extLst>
              <a:ext uri="{FF2B5EF4-FFF2-40B4-BE49-F238E27FC236}">
                <a16:creationId xmlns:a16="http://schemas.microsoft.com/office/drawing/2014/main" id="{16EED798-103A-C448-BF47-96623115BC73}"/>
              </a:ext>
            </a:extLst>
          </p:cNvPr>
          <p:cNvSpPr txBox="1"/>
          <p:nvPr/>
        </p:nvSpPr>
        <p:spPr>
          <a:xfrm>
            <a:off x="771308" y="3631245"/>
            <a:ext cx="4056069" cy="307777"/>
          </a:xfrm>
          <a:prstGeom prst="rect">
            <a:avLst/>
          </a:prstGeom>
          <a:noFill/>
        </p:spPr>
        <p:txBody>
          <a:bodyPr wrap="square" rtlCol="0">
            <a:spAutoFit/>
          </a:bodyPr>
          <a:lstStyle/>
          <a:p>
            <a:r>
              <a:rPr lang="en-US" sz="1400" dirty="0"/>
              <a:t>OLS Regression results</a:t>
            </a:r>
          </a:p>
        </p:txBody>
      </p:sp>
    </p:spTree>
    <p:extLst>
      <p:ext uri="{BB962C8B-B14F-4D97-AF65-F5344CB8AC3E}">
        <p14:creationId xmlns:p14="http://schemas.microsoft.com/office/powerpoint/2010/main" val="382740214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KNN Model</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676599-6FF4-3B46-84D8-CA705AC8E066}"/>
              </a:ext>
            </a:extLst>
          </p:cNvPr>
          <p:cNvSpPr txBox="1"/>
          <p:nvPr/>
        </p:nvSpPr>
        <p:spPr>
          <a:xfrm>
            <a:off x="650650" y="647756"/>
            <a:ext cx="4177315" cy="4431983"/>
          </a:xfrm>
          <a:prstGeom prst="rect">
            <a:avLst/>
          </a:prstGeom>
          <a:noFill/>
        </p:spPr>
        <p:txBody>
          <a:bodyPr wrap="square" rtlCol="0">
            <a:spAutoFit/>
          </a:bodyPr>
          <a:lstStyle/>
          <a:p>
            <a:r>
              <a:rPr lang="en-US" sz="1400" dirty="0"/>
              <a:t>Note: The KNN model uses file </a:t>
            </a:r>
            <a:r>
              <a:rPr lang="en-IN" sz="1400" dirty="0"/>
              <a:t>retailsales1.csv </a:t>
            </a:r>
          </a:p>
          <a:p>
            <a:endParaRPr lang="en-IN" sz="1600" b="1" dirty="0"/>
          </a:p>
          <a:p>
            <a:r>
              <a:rPr lang="en-IN" sz="1400" dirty="0"/>
              <a:t>Objective: The aim is to train the model to classify the outcome using the new dataset. The outcome variable is the classification variable “</a:t>
            </a:r>
            <a:r>
              <a:rPr lang="en-IN" sz="1400" dirty="0" err="1"/>
              <a:t>yoygtenp</a:t>
            </a:r>
            <a:r>
              <a:rPr lang="en-IN" sz="1400" dirty="0"/>
              <a:t>” </a:t>
            </a:r>
            <a:r>
              <a:rPr lang="en-US" sz="1400" dirty="0"/>
              <a:t>with binary values YES or NO --&gt; if year over year Retail sales growth is above 10% in a month?, using the predictor variables “</a:t>
            </a:r>
            <a:r>
              <a:rPr lang="en-US" sz="1400" dirty="0" err="1"/>
              <a:t>inventorygrowth</a:t>
            </a:r>
            <a:r>
              <a:rPr lang="en-US" sz="1400" dirty="0"/>
              <a:t>” and “</a:t>
            </a:r>
            <a:r>
              <a:rPr lang="en-US" sz="1400" dirty="0" err="1"/>
              <a:t>populationgrowth</a:t>
            </a:r>
            <a:r>
              <a:rPr lang="en-US" sz="1400" dirty="0"/>
              <a:t>”</a:t>
            </a:r>
          </a:p>
          <a:p>
            <a:endParaRPr lang="en-US" sz="1400" dirty="0"/>
          </a:p>
          <a:p>
            <a:pPr marL="285750" indent="-285750">
              <a:buFont typeface="Arial" panose="020B0604020202020204" pitchFamily="34" charset="0"/>
              <a:buChar char="•"/>
            </a:pPr>
            <a:r>
              <a:rPr lang="en-US" sz="1400" dirty="0"/>
              <a:t>Plot 1 that shows at what values of </a:t>
            </a:r>
            <a:r>
              <a:rPr lang="en-US" sz="1400" dirty="0" err="1"/>
              <a:t>populationgrowth</a:t>
            </a:r>
            <a:r>
              <a:rPr lang="en-US" sz="1400" dirty="0"/>
              <a:t> and </a:t>
            </a:r>
            <a:r>
              <a:rPr lang="en-US" sz="1400" dirty="0" err="1"/>
              <a:t>inventorygrowth</a:t>
            </a:r>
            <a:r>
              <a:rPr lang="en-US" sz="1400" dirty="0"/>
              <a:t> do we have Retail sales growth is above 10% in a month.</a:t>
            </a:r>
          </a:p>
          <a:p>
            <a:pPr marL="285750" indent="-285750">
              <a:buFont typeface="Arial" panose="020B0604020202020204" pitchFamily="34" charset="0"/>
              <a:buChar char="•"/>
            </a:pPr>
            <a:r>
              <a:rPr lang="en-US" sz="1400" dirty="0"/>
              <a:t>Plot 2 shows the same scatterplot using the training and validation data. The validation points are the ones unfilled.</a:t>
            </a:r>
          </a:p>
          <a:p>
            <a:pPr marL="285750" indent="-285750">
              <a:buFont typeface="Arial" panose="020B0604020202020204" pitchFamily="34" charset="0"/>
              <a:buChar char="•"/>
            </a:pPr>
            <a:r>
              <a:rPr lang="en-US" sz="1400" dirty="0"/>
              <a:t>It can be seen form the plot 2 that the </a:t>
            </a:r>
            <a:r>
              <a:rPr lang="en-US" sz="1400" dirty="0" err="1"/>
              <a:t>newretail</a:t>
            </a:r>
            <a:r>
              <a:rPr lang="en-US" sz="1400" dirty="0"/>
              <a:t>, a new dataset is much closer to the points that indicate “NO”/”NO GROWTH”</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E4024125-7F8F-F847-954D-51BD2A10F5EA}"/>
              </a:ext>
            </a:extLst>
          </p:cNvPr>
          <p:cNvPicPr>
            <a:picLocks noChangeAspect="1"/>
          </p:cNvPicPr>
          <p:nvPr/>
        </p:nvPicPr>
        <p:blipFill>
          <a:blip r:embed="rId2"/>
          <a:stretch>
            <a:fillRect/>
          </a:stretch>
        </p:blipFill>
        <p:spPr>
          <a:xfrm>
            <a:off x="6045695" y="1174047"/>
            <a:ext cx="4368615" cy="2254954"/>
          </a:xfrm>
          <a:prstGeom prst="rect">
            <a:avLst/>
          </a:prstGeom>
        </p:spPr>
      </p:pic>
      <p:sp>
        <p:nvSpPr>
          <p:cNvPr id="16" name="TextBox 15">
            <a:extLst>
              <a:ext uri="{FF2B5EF4-FFF2-40B4-BE49-F238E27FC236}">
                <a16:creationId xmlns:a16="http://schemas.microsoft.com/office/drawing/2014/main" id="{72EBFE7E-AB94-4949-A902-FAC963DA1AE1}"/>
              </a:ext>
            </a:extLst>
          </p:cNvPr>
          <p:cNvSpPr txBox="1"/>
          <p:nvPr/>
        </p:nvSpPr>
        <p:spPr>
          <a:xfrm>
            <a:off x="5806715" y="822015"/>
            <a:ext cx="5261088" cy="307777"/>
          </a:xfrm>
          <a:prstGeom prst="rect">
            <a:avLst/>
          </a:prstGeom>
          <a:noFill/>
        </p:spPr>
        <p:txBody>
          <a:bodyPr wrap="square" rtlCol="0">
            <a:spAutoFit/>
          </a:bodyPr>
          <a:lstStyle/>
          <a:p>
            <a:r>
              <a:rPr lang="en-US" sz="1400" dirty="0"/>
              <a:t>Scatterplot of ”</a:t>
            </a:r>
            <a:r>
              <a:rPr lang="en-US" sz="1400" dirty="0" err="1"/>
              <a:t>yoygtenp</a:t>
            </a:r>
            <a:r>
              <a:rPr lang="en-US" sz="1400" dirty="0"/>
              <a:t>” against </a:t>
            </a:r>
            <a:r>
              <a:rPr lang="en-US" sz="1400" dirty="0" err="1"/>
              <a:t>poulationgrowth</a:t>
            </a:r>
            <a:r>
              <a:rPr lang="en-US" sz="1400" dirty="0"/>
              <a:t> and </a:t>
            </a:r>
            <a:r>
              <a:rPr lang="en-US" sz="1400" dirty="0" err="1"/>
              <a:t>inventorygrowth</a:t>
            </a:r>
            <a:endParaRPr lang="en-US" sz="1400" dirty="0"/>
          </a:p>
        </p:txBody>
      </p:sp>
      <p:pic>
        <p:nvPicPr>
          <p:cNvPr id="6" name="Picture 5">
            <a:extLst>
              <a:ext uri="{FF2B5EF4-FFF2-40B4-BE49-F238E27FC236}">
                <a16:creationId xmlns:a16="http://schemas.microsoft.com/office/drawing/2014/main" id="{45D137EA-4BE7-D346-B44A-4F3E27724036}"/>
              </a:ext>
            </a:extLst>
          </p:cNvPr>
          <p:cNvPicPr>
            <a:picLocks noChangeAspect="1"/>
          </p:cNvPicPr>
          <p:nvPr/>
        </p:nvPicPr>
        <p:blipFill>
          <a:blip r:embed="rId3"/>
          <a:stretch>
            <a:fillRect/>
          </a:stretch>
        </p:blipFill>
        <p:spPr>
          <a:xfrm>
            <a:off x="6096001" y="3787077"/>
            <a:ext cx="4334862" cy="2717720"/>
          </a:xfrm>
          <a:prstGeom prst="rect">
            <a:avLst/>
          </a:prstGeom>
        </p:spPr>
      </p:pic>
      <p:sp>
        <p:nvSpPr>
          <p:cNvPr id="3" name="Oval 2">
            <a:extLst>
              <a:ext uri="{FF2B5EF4-FFF2-40B4-BE49-F238E27FC236}">
                <a16:creationId xmlns:a16="http://schemas.microsoft.com/office/drawing/2014/main" id="{0A184FF1-4812-1146-AD3D-6CCD8A98AB05}"/>
              </a:ext>
            </a:extLst>
          </p:cNvPr>
          <p:cNvSpPr/>
          <p:nvPr/>
        </p:nvSpPr>
        <p:spPr>
          <a:xfrm>
            <a:off x="7386452" y="4655127"/>
            <a:ext cx="1425039" cy="13181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768607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43790"/>
            <a:ext cx="10805594" cy="533966"/>
          </a:xfrm>
          <a:effectLst/>
        </p:spPr>
        <p:txBody>
          <a:bodyPr>
            <a:normAutofit/>
          </a:bodyPr>
          <a:lstStyle/>
          <a:p>
            <a:r>
              <a:rPr lang="en-US" sz="1600" b="1" dirty="0">
                <a:solidFill>
                  <a:schemeClr val="accent3"/>
                </a:solidFill>
              </a:rPr>
              <a:t>KNN Model</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676599-6FF4-3B46-84D8-CA705AC8E066}"/>
              </a:ext>
            </a:extLst>
          </p:cNvPr>
          <p:cNvSpPr txBox="1"/>
          <p:nvPr/>
        </p:nvSpPr>
        <p:spPr>
          <a:xfrm>
            <a:off x="650650" y="647756"/>
            <a:ext cx="4177315" cy="3754874"/>
          </a:xfrm>
          <a:prstGeom prst="rect">
            <a:avLst/>
          </a:prstGeom>
          <a:noFill/>
        </p:spPr>
        <p:txBody>
          <a:bodyPr wrap="square" rtlCol="0">
            <a:spAutoFit/>
          </a:bodyPr>
          <a:lstStyle/>
          <a:p>
            <a:r>
              <a:rPr lang="en-US" sz="1400" dirty="0"/>
              <a:t>Note: The KNN model uses file </a:t>
            </a:r>
            <a:r>
              <a:rPr lang="en-IN" sz="1400" dirty="0"/>
              <a:t>retailsales1.csv </a:t>
            </a:r>
          </a:p>
          <a:p>
            <a:endParaRPr lang="en-US" sz="1400" dirty="0"/>
          </a:p>
          <a:p>
            <a:pPr marL="285750" indent="-285750">
              <a:buFont typeface="Arial" panose="020B0604020202020204" pitchFamily="34" charset="0"/>
              <a:buChar char="•"/>
            </a:pPr>
            <a:r>
              <a:rPr lang="en-US" sz="1400" dirty="0"/>
              <a:t>We used “</a:t>
            </a:r>
            <a:r>
              <a:rPr lang="en-US" sz="1400" dirty="0" err="1"/>
              <a:t>newretail</a:t>
            </a:r>
            <a:r>
              <a:rPr lang="en-US" sz="1400" dirty="0"/>
              <a:t>” as our new data set that was to be classified by the model. The </a:t>
            </a:r>
            <a:r>
              <a:rPr lang="en-US" sz="1400" dirty="0" err="1"/>
              <a:t>newretail</a:t>
            </a:r>
            <a:r>
              <a:rPr lang="en-US" sz="1400" dirty="0"/>
              <a:t> dataset was assigned the value '</a:t>
            </a:r>
            <a:r>
              <a:rPr lang="en-US" sz="1400" dirty="0" err="1"/>
              <a:t>inventorygrowth</a:t>
            </a:r>
            <a:r>
              <a:rPr lang="en-US" sz="1400" dirty="0"/>
              <a:t>’ = 5, '</a:t>
            </a:r>
            <a:r>
              <a:rPr lang="en-US" sz="1400" dirty="0" err="1"/>
              <a:t>populationgrowth</a:t>
            </a:r>
            <a:r>
              <a:rPr lang="en-US" sz="1400" dirty="0"/>
              <a:t>’ = 1.1 .</a:t>
            </a:r>
          </a:p>
          <a:p>
            <a:pPr marL="285750" indent="-285750">
              <a:buFont typeface="Arial" panose="020B0604020202020204" pitchFamily="34" charset="0"/>
              <a:buChar char="•"/>
            </a:pPr>
            <a:r>
              <a:rPr lang="en-US" sz="1400" dirty="0"/>
              <a:t>Once we created train and validation set and ran the K-NN model, with K = 3, we got an output as shown in the table at right side. The model picks the three nearest K members two of which are classified as No and one as YES. Based on the majority rule we can classify the </a:t>
            </a:r>
            <a:r>
              <a:rPr lang="en-US" sz="1400" dirty="0" err="1"/>
              <a:t>Newretail</a:t>
            </a:r>
            <a:r>
              <a:rPr lang="en-US" sz="1400" dirty="0"/>
              <a:t> dataset as NO; which means if '</a:t>
            </a:r>
            <a:r>
              <a:rPr lang="en-US" sz="1400" dirty="0" err="1"/>
              <a:t>inventorygrowth</a:t>
            </a:r>
            <a:r>
              <a:rPr lang="en-US" sz="1400" dirty="0"/>
              <a:t>’ = 5%, '</a:t>
            </a:r>
            <a:r>
              <a:rPr lang="en-US" sz="1400" dirty="0" err="1"/>
              <a:t>populationgrowth</a:t>
            </a:r>
            <a:r>
              <a:rPr lang="en-US" sz="1400" dirty="0"/>
              <a:t>’ = 1.1%, then based on the K-NN model, we will see NO GROWTH in the retail sales that will be above 10% in the given month. </a:t>
            </a:r>
          </a:p>
          <a:p>
            <a:pPr marL="285750" indent="-285750">
              <a:buFont typeface="Arial" panose="020B0604020202020204" pitchFamily="34" charset="0"/>
              <a:buChar char="•"/>
            </a:pPr>
            <a:endParaRPr lang="en-US" sz="1400" dirty="0"/>
          </a:p>
        </p:txBody>
      </p:sp>
      <p:sp>
        <p:nvSpPr>
          <p:cNvPr id="16" name="TextBox 15">
            <a:extLst>
              <a:ext uri="{FF2B5EF4-FFF2-40B4-BE49-F238E27FC236}">
                <a16:creationId xmlns:a16="http://schemas.microsoft.com/office/drawing/2014/main" id="{72EBFE7E-AB94-4949-A902-FAC963DA1AE1}"/>
              </a:ext>
            </a:extLst>
          </p:cNvPr>
          <p:cNvSpPr txBox="1"/>
          <p:nvPr/>
        </p:nvSpPr>
        <p:spPr>
          <a:xfrm>
            <a:off x="5806715" y="822015"/>
            <a:ext cx="5261088" cy="307777"/>
          </a:xfrm>
          <a:prstGeom prst="rect">
            <a:avLst/>
          </a:prstGeom>
          <a:noFill/>
        </p:spPr>
        <p:txBody>
          <a:bodyPr wrap="square" rtlCol="0">
            <a:spAutoFit/>
          </a:bodyPr>
          <a:lstStyle/>
          <a:p>
            <a:r>
              <a:rPr lang="en-US" sz="1400" dirty="0"/>
              <a:t>Output from K-NN model with K=3</a:t>
            </a:r>
          </a:p>
        </p:txBody>
      </p:sp>
      <p:pic>
        <p:nvPicPr>
          <p:cNvPr id="3" name="Picture 2">
            <a:extLst>
              <a:ext uri="{FF2B5EF4-FFF2-40B4-BE49-F238E27FC236}">
                <a16:creationId xmlns:a16="http://schemas.microsoft.com/office/drawing/2014/main" id="{C5BD7439-2D24-C542-A38A-76D1BDCB7219}"/>
              </a:ext>
            </a:extLst>
          </p:cNvPr>
          <p:cNvPicPr>
            <a:picLocks noChangeAspect="1"/>
          </p:cNvPicPr>
          <p:nvPr/>
        </p:nvPicPr>
        <p:blipFill>
          <a:blip r:embed="rId2"/>
          <a:stretch>
            <a:fillRect/>
          </a:stretch>
        </p:blipFill>
        <p:spPr>
          <a:xfrm>
            <a:off x="5335602" y="1181549"/>
            <a:ext cx="5734635" cy="869596"/>
          </a:xfrm>
          <a:prstGeom prst="rect">
            <a:avLst/>
          </a:prstGeom>
        </p:spPr>
      </p:pic>
      <p:pic>
        <p:nvPicPr>
          <p:cNvPr id="5" name="Picture 4">
            <a:extLst>
              <a:ext uri="{FF2B5EF4-FFF2-40B4-BE49-F238E27FC236}">
                <a16:creationId xmlns:a16="http://schemas.microsoft.com/office/drawing/2014/main" id="{F749B3BF-6D0B-C445-9C3E-C2616AC5BE47}"/>
              </a:ext>
            </a:extLst>
          </p:cNvPr>
          <p:cNvPicPr>
            <a:picLocks noChangeAspect="1"/>
          </p:cNvPicPr>
          <p:nvPr/>
        </p:nvPicPr>
        <p:blipFill>
          <a:blip r:embed="rId3"/>
          <a:stretch>
            <a:fillRect/>
          </a:stretch>
        </p:blipFill>
        <p:spPr>
          <a:xfrm>
            <a:off x="6417405" y="2560484"/>
            <a:ext cx="1790700" cy="1869009"/>
          </a:xfrm>
          <a:prstGeom prst="rect">
            <a:avLst/>
          </a:prstGeom>
        </p:spPr>
      </p:pic>
      <p:sp>
        <p:nvSpPr>
          <p:cNvPr id="13" name="TextBox 12">
            <a:extLst>
              <a:ext uri="{FF2B5EF4-FFF2-40B4-BE49-F238E27FC236}">
                <a16:creationId xmlns:a16="http://schemas.microsoft.com/office/drawing/2014/main" id="{80505FB1-92DD-D747-B872-4A32FCF0B0C1}"/>
              </a:ext>
            </a:extLst>
          </p:cNvPr>
          <p:cNvSpPr txBox="1"/>
          <p:nvPr/>
        </p:nvSpPr>
        <p:spPr>
          <a:xfrm>
            <a:off x="5828487" y="2125297"/>
            <a:ext cx="5261088" cy="307777"/>
          </a:xfrm>
          <a:prstGeom prst="rect">
            <a:avLst/>
          </a:prstGeom>
          <a:noFill/>
        </p:spPr>
        <p:txBody>
          <a:bodyPr wrap="square" rtlCol="0">
            <a:spAutoFit/>
          </a:bodyPr>
          <a:lstStyle/>
          <a:p>
            <a:r>
              <a:rPr lang="en-US" sz="1400" dirty="0"/>
              <a:t>Accuracy (of predictions in the validation set)</a:t>
            </a:r>
          </a:p>
        </p:txBody>
      </p:sp>
      <p:sp>
        <p:nvSpPr>
          <p:cNvPr id="15" name="TextBox 14">
            <a:extLst>
              <a:ext uri="{FF2B5EF4-FFF2-40B4-BE49-F238E27FC236}">
                <a16:creationId xmlns:a16="http://schemas.microsoft.com/office/drawing/2014/main" id="{4F525189-F9F7-DD4F-B0C9-701736AA4AE7}"/>
              </a:ext>
            </a:extLst>
          </p:cNvPr>
          <p:cNvSpPr txBox="1"/>
          <p:nvPr/>
        </p:nvSpPr>
        <p:spPr>
          <a:xfrm>
            <a:off x="620019" y="4220916"/>
            <a:ext cx="4038425"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accuracy table shows that the optimal number of K </a:t>
            </a:r>
            <a:r>
              <a:rPr lang="en-US" sz="1400" dirty="0" err="1"/>
              <a:t>neigbours</a:t>
            </a:r>
            <a:r>
              <a:rPr lang="en-US" sz="1400" dirty="0"/>
              <a:t> we need to have in our model is </a:t>
            </a:r>
            <a:r>
              <a:rPr lang="en-US" sz="1400" b="1" dirty="0"/>
              <a:t>four</a:t>
            </a:r>
            <a:r>
              <a:rPr lang="en-US" sz="1400" dirty="0"/>
              <a:t> since it has highest accuracy.</a:t>
            </a:r>
          </a:p>
          <a:p>
            <a:pPr marL="285750" indent="-285750">
              <a:buFont typeface="Arial" panose="020B0604020202020204" pitchFamily="34" charset="0"/>
              <a:buChar char="•"/>
            </a:pPr>
            <a:r>
              <a:rPr lang="en-US" sz="1400" dirty="0"/>
              <a:t>When we retrain the model and run the K-NN, we get the results in the last table which again proves that we can classify the </a:t>
            </a:r>
            <a:r>
              <a:rPr lang="en-US" sz="1400" dirty="0" err="1"/>
              <a:t>Newretail</a:t>
            </a:r>
            <a:r>
              <a:rPr lang="en-US" sz="1400" dirty="0"/>
              <a:t> dataset as NO.</a:t>
            </a:r>
          </a:p>
        </p:txBody>
      </p:sp>
      <p:pic>
        <p:nvPicPr>
          <p:cNvPr id="17" name="Picture 16">
            <a:extLst>
              <a:ext uri="{FF2B5EF4-FFF2-40B4-BE49-F238E27FC236}">
                <a16:creationId xmlns:a16="http://schemas.microsoft.com/office/drawing/2014/main" id="{05EAD8F2-E310-8242-A9C6-1DD10D573C16}"/>
              </a:ext>
            </a:extLst>
          </p:cNvPr>
          <p:cNvPicPr>
            <a:picLocks noChangeAspect="1"/>
          </p:cNvPicPr>
          <p:nvPr/>
        </p:nvPicPr>
        <p:blipFill>
          <a:blip r:embed="rId4"/>
          <a:stretch>
            <a:fillRect/>
          </a:stretch>
        </p:blipFill>
        <p:spPr>
          <a:xfrm>
            <a:off x="5108778" y="5042017"/>
            <a:ext cx="6311324" cy="1346908"/>
          </a:xfrm>
          <a:prstGeom prst="rect">
            <a:avLst/>
          </a:prstGeom>
        </p:spPr>
      </p:pic>
      <p:sp>
        <p:nvSpPr>
          <p:cNvPr id="18" name="TextBox 17">
            <a:extLst>
              <a:ext uri="{FF2B5EF4-FFF2-40B4-BE49-F238E27FC236}">
                <a16:creationId xmlns:a16="http://schemas.microsoft.com/office/drawing/2014/main" id="{57A4EC0E-C93E-0446-B0E2-A1BFDBDF8641}"/>
              </a:ext>
            </a:extLst>
          </p:cNvPr>
          <p:cNvSpPr txBox="1"/>
          <p:nvPr/>
        </p:nvSpPr>
        <p:spPr>
          <a:xfrm>
            <a:off x="5633896" y="4593761"/>
            <a:ext cx="5261088" cy="307777"/>
          </a:xfrm>
          <a:prstGeom prst="rect">
            <a:avLst/>
          </a:prstGeom>
          <a:noFill/>
        </p:spPr>
        <p:txBody>
          <a:bodyPr wrap="square" rtlCol="0">
            <a:spAutoFit/>
          </a:bodyPr>
          <a:lstStyle/>
          <a:p>
            <a:r>
              <a:rPr lang="en-US" sz="1400" dirty="0"/>
              <a:t>Output from K-NN model with K=4</a:t>
            </a:r>
          </a:p>
        </p:txBody>
      </p:sp>
      <p:sp>
        <p:nvSpPr>
          <p:cNvPr id="4" name="Oval 3">
            <a:extLst>
              <a:ext uri="{FF2B5EF4-FFF2-40B4-BE49-F238E27FC236}">
                <a16:creationId xmlns:a16="http://schemas.microsoft.com/office/drawing/2014/main" id="{D25E2D9C-8B0B-D44B-A9FD-A62F15D62C41}"/>
              </a:ext>
            </a:extLst>
          </p:cNvPr>
          <p:cNvSpPr/>
          <p:nvPr/>
        </p:nvSpPr>
        <p:spPr>
          <a:xfrm>
            <a:off x="6417405" y="3087584"/>
            <a:ext cx="1790700" cy="2493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C4E4FB1-87CE-1247-8ACE-408E4152A70C}"/>
              </a:ext>
            </a:extLst>
          </p:cNvPr>
          <p:cNvSpPr/>
          <p:nvPr/>
        </p:nvSpPr>
        <p:spPr>
          <a:xfrm>
            <a:off x="9951522" y="5594036"/>
            <a:ext cx="427512" cy="6167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072971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NAÏVE BAYES Model</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676599-6FF4-3B46-84D8-CA705AC8E066}"/>
              </a:ext>
            </a:extLst>
          </p:cNvPr>
          <p:cNvSpPr txBox="1"/>
          <p:nvPr/>
        </p:nvSpPr>
        <p:spPr>
          <a:xfrm>
            <a:off x="650650" y="600256"/>
            <a:ext cx="4177315" cy="6124754"/>
          </a:xfrm>
          <a:prstGeom prst="rect">
            <a:avLst/>
          </a:prstGeom>
          <a:noFill/>
        </p:spPr>
        <p:txBody>
          <a:bodyPr wrap="square" rtlCol="0">
            <a:spAutoFit/>
          </a:bodyPr>
          <a:lstStyle/>
          <a:p>
            <a:r>
              <a:rPr lang="en-US" sz="1400" dirty="0"/>
              <a:t>Note: The naïve </a:t>
            </a:r>
            <a:r>
              <a:rPr lang="en-US" sz="1400" dirty="0" err="1"/>
              <a:t>bayes</a:t>
            </a:r>
            <a:r>
              <a:rPr lang="en-US" sz="1400" dirty="0"/>
              <a:t> model uses file </a:t>
            </a:r>
            <a:r>
              <a:rPr lang="en-IN" sz="1400" dirty="0"/>
              <a:t>retailsales2.csv </a:t>
            </a:r>
            <a:endParaRPr lang="en-US" sz="1400" dirty="0"/>
          </a:p>
          <a:p>
            <a:pPr marL="285750" indent="-285750">
              <a:buFont typeface="Arial" panose="020B0604020202020204" pitchFamily="34" charset="0"/>
              <a:buChar char="•"/>
            </a:pPr>
            <a:r>
              <a:rPr lang="en-US" sz="1400" dirty="0"/>
              <a:t>The Naïve </a:t>
            </a:r>
            <a:r>
              <a:rPr lang="en-US" sz="1400" dirty="0" err="1"/>
              <a:t>bayes</a:t>
            </a:r>
            <a:r>
              <a:rPr lang="en-US" sz="1400" dirty="0"/>
              <a:t> model is another model use for classification.</a:t>
            </a:r>
          </a:p>
          <a:p>
            <a:pPr marL="285750" indent="-285750">
              <a:buFont typeface="Arial" panose="020B0604020202020204" pitchFamily="34" charset="0"/>
              <a:buChar char="•"/>
            </a:pPr>
            <a:r>
              <a:rPr lang="en-US" sz="1400" dirty="0"/>
              <a:t>The naïve </a:t>
            </a:r>
            <a:r>
              <a:rPr lang="en-US" sz="1400" dirty="0" err="1"/>
              <a:t>bayes</a:t>
            </a:r>
            <a:r>
              <a:rPr lang="en-US" sz="1400" dirty="0"/>
              <a:t> model works on 3 principles a) For class C1, estimate the individual conditional probabilities for each predictor P(xj|C1).  b) Multiply these probabilities by each other, then by the proportion of records belonging to class C1. c)Repeat Steps 1 and 2 for all the classes d) Estimate a probability for class Ci by taking the value calculated in Step 2 for class Ci and dividing it by the sum of such values for all classes. E) Assign the record to the class with the highest probability for this set of predictor values.</a:t>
            </a:r>
          </a:p>
          <a:p>
            <a:pPr marL="285750" indent="-285750">
              <a:buFont typeface="Arial" panose="020B0604020202020204" pitchFamily="34" charset="0"/>
              <a:buChar char="•"/>
            </a:pPr>
            <a:r>
              <a:rPr lang="en-US" sz="1400" dirty="0"/>
              <a:t>Model: We look at Outcome </a:t>
            </a:r>
            <a:r>
              <a:rPr lang="en-US" sz="1400" dirty="0" err="1"/>
              <a:t>variable“yoygtenp</a:t>
            </a:r>
            <a:r>
              <a:rPr lang="en-US" sz="1400" dirty="0"/>
              <a:t>” which will have values YES or NO -- if year over year Retail sales growth is above 10% in a month?</a:t>
            </a:r>
          </a:p>
          <a:p>
            <a:pPr marL="285750" indent="-285750">
              <a:buFont typeface="Arial" panose="020B0604020202020204" pitchFamily="34" charset="0"/>
              <a:buChar char="•"/>
            </a:pPr>
            <a:r>
              <a:rPr lang="en-US" sz="1400" dirty="0"/>
              <a:t>We will use two predictor classification variables --</a:t>
            </a:r>
            <a:r>
              <a:rPr lang="en-US" sz="1400" dirty="0" err="1"/>
              <a:t>inventorygrowthabovefive</a:t>
            </a:r>
            <a:r>
              <a:rPr lang="en-US" sz="1400" dirty="0"/>
              <a:t> and </a:t>
            </a:r>
            <a:r>
              <a:rPr lang="en-US" sz="1400" dirty="0" err="1"/>
              <a:t>popuulationgrowthabove</a:t>
            </a:r>
            <a:r>
              <a:rPr lang="en-US" sz="1400" dirty="0"/>
              <a:t>.</a:t>
            </a:r>
          </a:p>
          <a:p>
            <a:pPr marL="285750" indent="-285750">
              <a:buFont typeface="Arial" panose="020B0604020202020204" pitchFamily="34" charset="0"/>
              <a:buChar char="•"/>
            </a:pPr>
            <a:r>
              <a:rPr lang="en-US" sz="1400" b="1" dirty="0"/>
              <a:t>The pivot table at right side shows that there is 84% probability of classifying the outcome as NO/NOGROWTH.  The result for </a:t>
            </a:r>
            <a:r>
              <a:rPr lang="en-US" sz="1400" b="1" dirty="0" err="1"/>
              <a:t>inventorygrowthabovefive</a:t>
            </a:r>
            <a:r>
              <a:rPr lang="en-US" sz="1400" b="1" dirty="0"/>
              <a:t> shows that there is higher probability that when </a:t>
            </a:r>
            <a:r>
              <a:rPr lang="en-US" sz="1400" b="1" dirty="0" err="1"/>
              <a:t>inventorygrowthabovefive</a:t>
            </a:r>
            <a:r>
              <a:rPr lang="en-US" sz="1400" b="1" dirty="0"/>
              <a:t> is YES, then outcome for </a:t>
            </a:r>
            <a:r>
              <a:rPr lang="en-US" sz="1400" b="1" dirty="0" err="1"/>
              <a:t>yoygtenp</a:t>
            </a:r>
            <a:r>
              <a:rPr lang="en-US" sz="1400" b="1" dirty="0"/>
              <a:t> is also YES.</a:t>
            </a:r>
          </a:p>
        </p:txBody>
      </p:sp>
      <p:sp>
        <p:nvSpPr>
          <p:cNvPr id="16" name="TextBox 15">
            <a:extLst>
              <a:ext uri="{FF2B5EF4-FFF2-40B4-BE49-F238E27FC236}">
                <a16:creationId xmlns:a16="http://schemas.microsoft.com/office/drawing/2014/main" id="{72EBFE7E-AB94-4949-A902-FAC963DA1AE1}"/>
              </a:ext>
            </a:extLst>
          </p:cNvPr>
          <p:cNvSpPr txBox="1"/>
          <p:nvPr/>
        </p:nvSpPr>
        <p:spPr>
          <a:xfrm>
            <a:off x="5806715" y="822015"/>
            <a:ext cx="5261088" cy="523220"/>
          </a:xfrm>
          <a:prstGeom prst="rect">
            <a:avLst/>
          </a:prstGeom>
          <a:noFill/>
        </p:spPr>
        <p:txBody>
          <a:bodyPr wrap="square" rtlCol="0">
            <a:spAutoFit/>
          </a:bodyPr>
          <a:lstStyle/>
          <a:p>
            <a:r>
              <a:rPr lang="en-US" sz="1400" b="1" dirty="0"/>
              <a:t>Pivot tables for the outcome vs. each of the five predictors</a:t>
            </a:r>
          </a:p>
          <a:p>
            <a:r>
              <a:rPr lang="en-US" sz="1400" b="1" dirty="0"/>
              <a:t>using the training set, in order to obtain conditional probabilities</a:t>
            </a:r>
          </a:p>
        </p:txBody>
      </p:sp>
      <p:pic>
        <p:nvPicPr>
          <p:cNvPr id="6" name="Picture 5">
            <a:extLst>
              <a:ext uri="{FF2B5EF4-FFF2-40B4-BE49-F238E27FC236}">
                <a16:creationId xmlns:a16="http://schemas.microsoft.com/office/drawing/2014/main" id="{1D359787-E898-2342-8686-CEFD80D6E9E0}"/>
              </a:ext>
            </a:extLst>
          </p:cNvPr>
          <p:cNvPicPr>
            <a:picLocks noChangeAspect="1"/>
          </p:cNvPicPr>
          <p:nvPr/>
        </p:nvPicPr>
        <p:blipFill>
          <a:blip r:embed="rId2"/>
          <a:stretch>
            <a:fillRect/>
          </a:stretch>
        </p:blipFill>
        <p:spPr>
          <a:xfrm>
            <a:off x="6327239" y="2565706"/>
            <a:ext cx="3460848" cy="2260554"/>
          </a:xfrm>
          <a:prstGeom prst="rect">
            <a:avLst/>
          </a:prstGeom>
        </p:spPr>
      </p:pic>
      <p:sp>
        <p:nvSpPr>
          <p:cNvPr id="3" name="Oval 2">
            <a:extLst>
              <a:ext uri="{FF2B5EF4-FFF2-40B4-BE49-F238E27FC236}">
                <a16:creationId xmlns:a16="http://schemas.microsoft.com/office/drawing/2014/main" id="{4CBF2D14-3234-7C4F-9BC4-E13A11495F2B}"/>
              </a:ext>
            </a:extLst>
          </p:cNvPr>
          <p:cNvSpPr/>
          <p:nvPr/>
        </p:nvSpPr>
        <p:spPr>
          <a:xfrm>
            <a:off x="6186832" y="2387576"/>
            <a:ext cx="1534214" cy="3562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126622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NAÏVE BAYES Model</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676599-6FF4-3B46-84D8-CA705AC8E066}"/>
              </a:ext>
            </a:extLst>
          </p:cNvPr>
          <p:cNvSpPr txBox="1"/>
          <p:nvPr/>
        </p:nvSpPr>
        <p:spPr>
          <a:xfrm>
            <a:off x="650650" y="600256"/>
            <a:ext cx="4177315" cy="3323987"/>
          </a:xfrm>
          <a:prstGeom prst="rect">
            <a:avLst/>
          </a:prstGeom>
          <a:noFill/>
        </p:spPr>
        <p:txBody>
          <a:bodyPr wrap="square" rtlCol="0">
            <a:spAutoFit/>
          </a:bodyPr>
          <a:lstStyle/>
          <a:p>
            <a:r>
              <a:rPr lang="en-US" sz="1400" dirty="0"/>
              <a:t>Note: The naïve </a:t>
            </a:r>
            <a:r>
              <a:rPr lang="en-US" sz="1400" dirty="0" err="1"/>
              <a:t>bayes</a:t>
            </a:r>
            <a:r>
              <a:rPr lang="en-US" sz="1400" dirty="0"/>
              <a:t> model uses file </a:t>
            </a:r>
            <a:r>
              <a:rPr lang="en-IN" sz="1400" dirty="0"/>
              <a:t>retailsales2.csv </a:t>
            </a:r>
          </a:p>
          <a:p>
            <a:endParaRPr lang="en-US" sz="1400" dirty="0"/>
          </a:p>
          <a:p>
            <a:pPr marL="285750" indent="-285750">
              <a:buFont typeface="Arial" panose="020B0604020202020204" pitchFamily="34" charset="0"/>
              <a:buChar char="•"/>
            </a:pPr>
            <a:r>
              <a:rPr lang="en-US" sz="1400" dirty="0"/>
              <a:t>The Prediction for validation set gives output as NO for our outcome variable “</a:t>
            </a:r>
            <a:r>
              <a:rPr lang="en-US" sz="1400" dirty="0" err="1"/>
              <a:t>yoygtenp</a:t>
            </a:r>
            <a:r>
              <a:rPr lang="en-US" sz="1400" dirty="0"/>
              <a:t>” with conditional probability of 75%, </a:t>
            </a:r>
            <a:r>
              <a:rPr lang="en-US" sz="1400" b="1" dirty="0"/>
              <a:t>when we set </a:t>
            </a:r>
            <a:r>
              <a:rPr lang="en-US" sz="1400" b="1" dirty="0" err="1"/>
              <a:t>inventorygrowthabovefive_YES</a:t>
            </a:r>
            <a:r>
              <a:rPr lang="en-US" sz="1400" b="1" dirty="0"/>
              <a:t> == 1 &amp;  </a:t>
            </a:r>
            <a:r>
              <a:rPr lang="en-US" sz="1400" b="1" dirty="0" err="1"/>
              <a:t>populationgrowthabove_YES</a:t>
            </a:r>
            <a:r>
              <a:rPr lang="en-US" sz="1400" b="1" dirty="0"/>
              <a:t> == 1</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
        <p:nvSpPr>
          <p:cNvPr id="13" name="TextBox 12">
            <a:extLst>
              <a:ext uri="{FF2B5EF4-FFF2-40B4-BE49-F238E27FC236}">
                <a16:creationId xmlns:a16="http://schemas.microsoft.com/office/drawing/2014/main" id="{80505FB1-92DD-D747-B872-4A32FCF0B0C1}"/>
              </a:ext>
            </a:extLst>
          </p:cNvPr>
          <p:cNvSpPr txBox="1"/>
          <p:nvPr/>
        </p:nvSpPr>
        <p:spPr>
          <a:xfrm>
            <a:off x="5648456" y="877426"/>
            <a:ext cx="5261088" cy="523220"/>
          </a:xfrm>
          <a:prstGeom prst="rect">
            <a:avLst/>
          </a:prstGeom>
          <a:noFill/>
        </p:spPr>
        <p:txBody>
          <a:bodyPr wrap="square" rtlCol="0">
            <a:spAutoFit/>
          </a:bodyPr>
          <a:lstStyle/>
          <a:p>
            <a:r>
              <a:rPr lang="en-US" sz="1400" b="1" dirty="0"/>
              <a:t>Accuracy (of predictions in the validation set) as defined by Conditional Probability</a:t>
            </a:r>
          </a:p>
        </p:txBody>
      </p:sp>
      <p:pic>
        <p:nvPicPr>
          <p:cNvPr id="14" name="Picture 13">
            <a:extLst>
              <a:ext uri="{FF2B5EF4-FFF2-40B4-BE49-F238E27FC236}">
                <a16:creationId xmlns:a16="http://schemas.microsoft.com/office/drawing/2014/main" id="{F4496D8C-95E1-7F4F-8784-B55B0683D944}"/>
              </a:ext>
            </a:extLst>
          </p:cNvPr>
          <p:cNvPicPr>
            <a:picLocks noChangeAspect="1"/>
          </p:cNvPicPr>
          <p:nvPr/>
        </p:nvPicPr>
        <p:blipFill>
          <a:blip r:embed="rId2"/>
          <a:stretch>
            <a:fillRect/>
          </a:stretch>
        </p:blipFill>
        <p:spPr>
          <a:xfrm>
            <a:off x="5648456" y="1487549"/>
            <a:ext cx="3465204" cy="1549400"/>
          </a:xfrm>
          <a:prstGeom prst="rect">
            <a:avLst/>
          </a:prstGeom>
        </p:spPr>
      </p:pic>
      <p:pic>
        <p:nvPicPr>
          <p:cNvPr id="3" name="Picture 2">
            <a:extLst>
              <a:ext uri="{FF2B5EF4-FFF2-40B4-BE49-F238E27FC236}">
                <a16:creationId xmlns:a16="http://schemas.microsoft.com/office/drawing/2014/main" id="{57B5DE20-8656-544A-B2D3-5A12775D28DC}"/>
              </a:ext>
            </a:extLst>
          </p:cNvPr>
          <p:cNvPicPr>
            <a:picLocks noChangeAspect="1"/>
          </p:cNvPicPr>
          <p:nvPr/>
        </p:nvPicPr>
        <p:blipFill>
          <a:blip r:embed="rId3"/>
          <a:stretch>
            <a:fillRect/>
          </a:stretch>
        </p:blipFill>
        <p:spPr>
          <a:xfrm>
            <a:off x="5330047" y="3283044"/>
            <a:ext cx="5108253" cy="2594485"/>
          </a:xfrm>
          <a:prstGeom prst="rect">
            <a:avLst/>
          </a:prstGeom>
        </p:spPr>
      </p:pic>
      <p:sp>
        <p:nvSpPr>
          <p:cNvPr id="4" name="TextBox 3">
            <a:extLst>
              <a:ext uri="{FF2B5EF4-FFF2-40B4-BE49-F238E27FC236}">
                <a16:creationId xmlns:a16="http://schemas.microsoft.com/office/drawing/2014/main" id="{13568684-6862-9041-BB83-2421796F9590}"/>
              </a:ext>
            </a:extLst>
          </p:cNvPr>
          <p:cNvSpPr txBox="1"/>
          <p:nvPr/>
        </p:nvSpPr>
        <p:spPr>
          <a:xfrm>
            <a:off x="819397" y="3036949"/>
            <a:ext cx="3099460"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t>Confusion matrix reiterates the same result which we found from conditional probability using Naïve Bayes algorithm. For training dataset, the model correctly predicts NO sixteen times and incorrectly predicts NO three times with 84% </a:t>
            </a:r>
            <a:r>
              <a:rPr lang="en-US" sz="1400" dirty="0" err="1"/>
              <a:t>accuaracy</a:t>
            </a:r>
            <a:endParaRPr lang="en-US" sz="1400" dirty="0"/>
          </a:p>
          <a:p>
            <a:pPr marL="285750" indent="-285750">
              <a:buFont typeface="Arial" panose="020B0604020202020204" pitchFamily="34" charset="0"/>
              <a:buChar char="•"/>
            </a:pPr>
            <a:r>
              <a:rPr lang="en-US" sz="1400" dirty="0"/>
              <a:t>For Validation dataset, the model correctly predicts NO ten times and incorrectly predicts NO three times with 77% accuracy.</a:t>
            </a:r>
          </a:p>
          <a:p>
            <a:pPr marL="285750" indent="-285750">
              <a:buFont typeface="Arial" panose="020B0604020202020204" pitchFamily="34" charset="0"/>
              <a:buChar char="•"/>
            </a:pPr>
            <a:endParaRPr lang="en-US" sz="1400" dirty="0"/>
          </a:p>
        </p:txBody>
      </p:sp>
      <p:sp>
        <p:nvSpPr>
          <p:cNvPr id="5" name="Oval 4">
            <a:extLst>
              <a:ext uri="{FF2B5EF4-FFF2-40B4-BE49-F238E27FC236}">
                <a16:creationId xmlns:a16="http://schemas.microsoft.com/office/drawing/2014/main" id="{453DAE86-FA04-5842-AC76-A56251B37E94}"/>
              </a:ext>
            </a:extLst>
          </p:cNvPr>
          <p:cNvSpPr/>
          <p:nvPr/>
        </p:nvSpPr>
        <p:spPr>
          <a:xfrm>
            <a:off x="6578930" y="1487549"/>
            <a:ext cx="878774" cy="17954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743366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Regression Tree</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676599-6FF4-3B46-84D8-CA705AC8E066}"/>
              </a:ext>
            </a:extLst>
          </p:cNvPr>
          <p:cNvSpPr txBox="1"/>
          <p:nvPr/>
        </p:nvSpPr>
        <p:spPr>
          <a:xfrm>
            <a:off x="650650" y="600256"/>
            <a:ext cx="4177315" cy="5909310"/>
          </a:xfrm>
          <a:prstGeom prst="rect">
            <a:avLst/>
          </a:prstGeom>
          <a:noFill/>
        </p:spPr>
        <p:txBody>
          <a:bodyPr wrap="square" rtlCol="0">
            <a:spAutoFit/>
          </a:bodyPr>
          <a:lstStyle/>
          <a:p>
            <a:r>
              <a:rPr lang="en-US" sz="1400" dirty="0"/>
              <a:t>Note: The regression tree model uses file </a:t>
            </a:r>
            <a:r>
              <a:rPr lang="en-IN" sz="1400" dirty="0" err="1"/>
              <a:t>retailsales.csv</a:t>
            </a:r>
            <a:r>
              <a:rPr lang="en-IN" sz="1400" dirty="0"/>
              <a:t> </a:t>
            </a:r>
          </a:p>
          <a:p>
            <a:endParaRPr lang="en-US" sz="1400" dirty="0"/>
          </a:p>
          <a:p>
            <a:pPr marL="285750" indent="-285750">
              <a:buFont typeface="Arial" panose="020B0604020202020204" pitchFamily="34" charset="0"/>
              <a:buChar char="•"/>
            </a:pPr>
            <a:r>
              <a:rPr lang="en-US" sz="1400" dirty="0"/>
              <a:t>The regression tree method can be used for a numerical outcome variable.  Steps: 1) The outcome variable (Y) is a numerical variable. 2) Many splits of predictors are attempted, and for each split , “impurity” is measured in each branch of the resulting tree. The tree procedure then selects the split that minimizes the sum of such measures.</a:t>
            </a:r>
          </a:p>
          <a:p>
            <a:pPr marL="285750" indent="-285750">
              <a:buFont typeface="Arial" panose="020B0604020202020204" pitchFamily="34" charset="0"/>
              <a:buChar char="•"/>
            </a:pPr>
            <a:r>
              <a:rPr lang="en-US" sz="1400" dirty="0"/>
              <a:t>Impurity is simply measure of whether records belong to one particular class or other classes. Lower the impurity the better.</a:t>
            </a:r>
          </a:p>
          <a:p>
            <a:pPr marL="285750" indent="-285750">
              <a:buFont typeface="Arial" panose="020B0604020202020204" pitchFamily="34" charset="0"/>
              <a:buChar char="•"/>
            </a:pPr>
            <a:r>
              <a:rPr lang="en-US" sz="1400" b="1" dirty="0"/>
              <a:t>The regression </a:t>
            </a:r>
            <a:r>
              <a:rPr lang="en-US" sz="1400" b="1" dirty="0" err="1"/>
              <a:t>statistcis</a:t>
            </a:r>
            <a:r>
              <a:rPr lang="en-US" sz="1400" b="1" dirty="0"/>
              <a:t> using the regression tree model provides RMSE of 26,796 which is higher than 23, 907 for linear regression. So, the regression tree is not better off compared to normal linear regression.</a:t>
            </a:r>
          </a:p>
          <a:p>
            <a:pPr marL="285750" indent="-285750">
              <a:buFont typeface="Arial" panose="020B0604020202020204" pitchFamily="34" charset="0"/>
              <a:buChar char="•"/>
            </a:pPr>
            <a:r>
              <a:rPr lang="en-US" sz="1400" b="1" dirty="0"/>
              <a:t>The plot shows regression tree with </a:t>
            </a:r>
            <a:r>
              <a:rPr lang="en-US" sz="1400" b="1" dirty="0" err="1"/>
              <a:t>percapitaincome</a:t>
            </a:r>
            <a:r>
              <a:rPr lang="en-US" sz="1400" b="1" dirty="0"/>
              <a:t> variable at the top. Then as the tree breaks down further, more variables are included.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pic>
        <p:nvPicPr>
          <p:cNvPr id="5" name="Picture 4">
            <a:extLst>
              <a:ext uri="{FF2B5EF4-FFF2-40B4-BE49-F238E27FC236}">
                <a16:creationId xmlns:a16="http://schemas.microsoft.com/office/drawing/2014/main" id="{112E8630-432A-5045-8458-F9DF343C2868}"/>
              </a:ext>
            </a:extLst>
          </p:cNvPr>
          <p:cNvPicPr>
            <a:picLocks noChangeAspect="1"/>
          </p:cNvPicPr>
          <p:nvPr/>
        </p:nvPicPr>
        <p:blipFill>
          <a:blip r:embed="rId2"/>
          <a:stretch>
            <a:fillRect/>
          </a:stretch>
        </p:blipFill>
        <p:spPr>
          <a:xfrm>
            <a:off x="5640712" y="733707"/>
            <a:ext cx="4235320" cy="2501837"/>
          </a:xfrm>
          <a:prstGeom prst="rect">
            <a:avLst/>
          </a:prstGeom>
        </p:spPr>
      </p:pic>
      <p:pic>
        <p:nvPicPr>
          <p:cNvPr id="6" name="Picture 5">
            <a:extLst>
              <a:ext uri="{FF2B5EF4-FFF2-40B4-BE49-F238E27FC236}">
                <a16:creationId xmlns:a16="http://schemas.microsoft.com/office/drawing/2014/main" id="{4FB32660-5937-7A49-973D-505645937B3B}"/>
              </a:ext>
            </a:extLst>
          </p:cNvPr>
          <p:cNvPicPr>
            <a:picLocks noChangeAspect="1"/>
          </p:cNvPicPr>
          <p:nvPr/>
        </p:nvPicPr>
        <p:blipFill>
          <a:blip r:embed="rId3"/>
          <a:stretch>
            <a:fillRect/>
          </a:stretch>
        </p:blipFill>
        <p:spPr>
          <a:xfrm>
            <a:off x="5108778" y="3282454"/>
            <a:ext cx="6621258" cy="3255505"/>
          </a:xfrm>
          <a:prstGeom prst="rect">
            <a:avLst/>
          </a:prstGeom>
        </p:spPr>
      </p:pic>
    </p:spTree>
    <p:extLst>
      <p:ext uri="{BB962C8B-B14F-4D97-AF65-F5344CB8AC3E}">
        <p14:creationId xmlns:p14="http://schemas.microsoft.com/office/powerpoint/2010/main" val="226380855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33468-316B-A245-9E14-4A4F1330B763}"/>
              </a:ext>
            </a:extLst>
          </p:cNvPr>
          <p:cNvSpPr>
            <a:spLocks noGrp="1"/>
          </p:cNvSpPr>
          <p:nvPr>
            <p:ph type="title"/>
          </p:nvPr>
        </p:nvSpPr>
        <p:spPr>
          <a:xfrm>
            <a:off x="924443" y="1023257"/>
            <a:ext cx="3732902" cy="4985657"/>
          </a:xfrm>
          <a:effectLst/>
        </p:spPr>
        <p:txBody>
          <a:bodyPr>
            <a:normAutofit/>
          </a:bodyPr>
          <a:lstStyle/>
          <a:p>
            <a:pPr algn="l"/>
            <a:r>
              <a:rPr lang="en-US" sz="4000" dirty="0">
                <a:solidFill>
                  <a:schemeClr val="accent3">
                    <a:lumMod val="75000"/>
                  </a:schemeClr>
                </a:solidFill>
              </a:rPr>
              <a:t>Data Set: Monthly Advance Retail Sales (Excluding Food Services)” </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4CB0EF1-3F3C-C14F-A957-D562ED0830D1}"/>
              </a:ext>
            </a:extLst>
          </p:cNvPr>
          <p:cNvSpPr txBox="1"/>
          <p:nvPr/>
        </p:nvSpPr>
        <p:spPr>
          <a:xfrm>
            <a:off x="5310165" y="1125432"/>
            <a:ext cx="5977612" cy="5386090"/>
          </a:xfrm>
          <a:prstGeom prst="rect">
            <a:avLst/>
          </a:prstGeom>
          <a:noFill/>
        </p:spPr>
        <p:txBody>
          <a:bodyPr wrap="square" rtlCol="0">
            <a:spAutoFit/>
          </a:bodyPr>
          <a:lstStyle/>
          <a:p>
            <a:r>
              <a:rPr lang="en-US" sz="1400" dirty="0"/>
              <a:t>Variables in the data set:</a:t>
            </a:r>
          </a:p>
          <a:p>
            <a:pPr marL="285750" indent="-285750">
              <a:buFont typeface="Arial" panose="020B0604020202020204" pitchFamily="34" charset="0"/>
              <a:buChar char="•"/>
            </a:pPr>
            <a:r>
              <a:rPr lang="en-US" sz="1400" dirty="0"/>
              <a:t>month : indicates the month of the year</a:t>
            </a:r>
          </a:p>
          <a:p>
            <a:pPr marL="285750" indent="-285750">
              <a:buFont typeface="Arial" panose="020B0604020202020204" pitchFamily="34" charset="0"/>
              <a:buChar char="•"/>
            </a:pPr>
            <a:r>
              <a:rPr lang="en-US" sz="1400" dirty="0" err="1"/>
              <a:t>retailsales</a:t>
            </a:r>
            <a:r>
              <a:rPr lang="en-US" sz="1400" dirty="0"/>
              <a:t>: US monthly retail sales excluding food services in millions of dollars</a:t>
            </a:r>
          </a:p>
          <a:p>
            <a:pPr marL="285750" indent="-285750">
              <a:buFont typeface="Arial" panose="020B0604020202020204" pitchFamily="34" charset="0"/>
              <a:buChar char="•"/>
            </a:pPr>
            <a:r>
              <a:rPr lang="en-US" sz="1400" dirty="0"/>
              <a:t>percapitaincome : US Personal income per capita</a:t>
            </a:r>
          </a:p>
          <a:p>
            <a:pPr marL="285750" indent="-285750">
              <a:buFont typeface="Arial" panose="020B0604020202020204" pitchFamily="34" charset="0"/>
              <a:buChar char="•"/>
            </a:pPr>
            <a:r>
              <a:rPr lang="en-US" sz="1400" dirty="0"/>
              <a:t>population: US population in thousands</a:t>
            </a:r>
          </a:p>
          <a:p>
            <a:pPr marL="285750" indent="-285750">
              <a:buFont typeface="Arial" panose="020B0604020202020204" pitchFamily="34" charset="0"/>
              <a:buChar char="•"/>
            </a:pPr>
            <a:r>
              <a:rPr lang="en-US" sz="1400" dirty="0"/>
              <a:t>unemployment: US unemployment rate in percentage</a:t>
            </a:r>
          </a:p>
          <a:p>
            <a:pPr marL="285750" indent="-285750">
              <a:buFont typeface="Arial" panose="020B0604020202020204" pitchFamily="34" charset="0"/>
              <a:buChar char="•"/>
            </a:pPr>
            <a:r>
              <a:rPr lang="en-US" sz="1400" dirty="0"/>
              <a:t>inventory: US retailer inventory in millions of dollars</a:t>
            </a:r>
          </a:p>
          <a:p>
            <a:pPr marL="285750" indent="-285750">
              <a:buFont typeface="Arial" panose="020B0604020202020204" pitchFamily="34" charset="0"/>
              <a:buChar char="•"/>
            </a:pPr>
            <a:r>
              <a:rPr lang="en-US" sz="1400" dirty="0"/>
              <a:t>yoygtenp: classification variable with binary values YES or NO --&gt; if year over year Retail sales growth is above 10% in a month?</a:t>
            </a:r>
          </a:p>
          <a:p>
            <a:pPr marL="285750" indent="-285750">
              <a:buFont typeface="Arial" panose="020B0604020202020204" pitchFamily="34" charset="0"/>
              <a:buChar char="•"/>
            </a:pPr>
            <a:r>
              <a:rPr lang="en-US" sz="1400" dirty="0" err="1"/>
              <a:t>inventorygrowth</a:t>
            </a:r>
            <a:r>
              <a:rPr lang="en-US" sz="1400" dirty="0"/>
              <a:t>: year over year inventory growth</a:t>
            </a:r>
          </a:p>
          <a:p>
            <a:pPr marL="285750" indent="-285750">
              <a:buFont typeface="Arial" panose="020B0604020202020204" pitchFamily="34" charset="0"/>
              <a:buChar char="•"/>
            </a:pPr>
            <a:r>
              <a:rPr lang="en-US" sz="1400" dirty="0" err="1"/>
              <a:t>percapitagrowth</a:t>
            </a:r>
            <a:r>
              <a:rPr lang="en-US" sz="1400" dirty="0"/>
              <a:t>: year over year growth in percapitaincome</a:t>
            </a:r>
          </a:p>
          <a:p>
            <a:pPr marL="285750" indent="-285750">
              <a:buFont typeface="Arial" panose="020B0604020202020204" pitchFamily="34" charset="0"/>
              <a:buChar char="•"/>
            </a:pPr>
            <a:r>
              <a:rPr lang="en-US" sz="1400" dirty="0" err="1"/>
              <a:t>inventorygrowthabovefive</a:t>
            </a:r>
            <a:r>
              <a:rPr lang="en-US" sz="1400" dirty="0"/>
              <a:t>: classification variable that has value as YES for above 5% year over year growth in inventory and NO for below 5% year over year growth in inventory</a:t>
            </a:r>
          </a:p>
          <a:p>
            <a:pPr marL="285750" indent="-285750">
              <a:buFont typeface="Arial" panose="020B0604020202020204" pitchFamily="34" charset="0"/>
              <a:buChar char="•"/>
            </a:pPr>
            <a:r>
              <a:rPr lang="en-US" sz="1400" dirty="0" err="1"/>
              <a:t>percapitagrowthabove</a:t>
            </a:r>
            <a:r>
              <a:rPr lang="en-US" sz="1400" dirty="0"/>
              <a:t>: classification variable that has value as YES for above 5% year over year growth in </a:t>
            </a:r>
            <a:r>
              <a:rPr lang="en-US" sz="1400" dirty="0" err="1"/>
              <a:t>percapitaincome</a:t>
            </a:r>
            <a:r>
              <a:rPr lang="en-US" sz="1400" dirty="0"/>
              <a:t> and NO for below 5% year over year growth in </a:t>
            </a:r>
            <a:r>
              <a:rPr lang="en-US" sz="1400" dirty="0" err="1"/>
              <a:t>percapitaincome</a:t>
            </a:r>
            <a:endParaRPr lang="en-US" sz="1400" dirty="0"/>
          </a:p>
          <a:p>
            <a:endParaRPr lang="en-US" sz="1400" dirty="0"/>
          </a:p>
          <a:p>
            <a:r>
              <a:rPr lang="en-US" sz="1400" dirty="0"/>
              <a:t>We have to use some variables for regression models and some variables for the classification models though out outcome variable will be focused on the retail sales.</a:t>
            </a:r>
            <a:endParaRPr lang="en-US" dirty="0"/>
          </a:p>
          <a:p>
            <a:pPr marL="285750" indent="-285750">
              <a:buFont typeface="Arial" panose="020B0604020202020204" pitchFamily="34" charset="0"/>
              <a:buChar char="•"/>
            </a:pPr>
            <a:r>
              <a:rPr lang="en-US" dirty="0"/>
              <a:t>Source of the data: </a:t>
            </a:r>
            <a:r>
              <a:rPr lang="en-US" dirty="0" err="1"/>
              <a:t>fred.stlouisfed.org</a:t>
            </a:r>
            <a:endParaRPr lang="en-US" dirty="0"/>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C19D7F26-5DE8-F34E-826A-D707C1D501C6}"/>
              </a:ext>
            </a:extLst>
          </p:cNvPr>
          <p:cNvSpPr txBox="1"/>
          <p:nvPr/>
        </p:nvSpPr>
        <p:spPr>
          <a:xfrm>
            <a:off x="2778826" y="498764"/>
            <a:ext cx="7944592" cy="369332"/>
          </a:xfrm>
          <a:prstGeom prst="rect">
            <a:avLst/>
          </a:prstGeom>
          <a:noFill/>
        </p:spPr>
        <p:txBody>
          <a:bodyPr wrap="square" rtlCol="0">
            <a:spAutoFit/>
          </a:bodyPr>
          <a:lstStyle/>
          <a:p>
            <a:pPr algn="ctr"/>
            <a:r>
              <a:rPr lang="en-US" b="1" dirty="0">
                <a:solidFill>
                  <a:schemeClr val="accent3"/>
                </a:solidFill>
              </a:rPr>
              <a:t>Introduction</a:t>
            </a:r>
          </a:p>
        </p:txBody>
      </p:sp>
    </p:spTree>
    <p:extLst>
      <p:ext uri="{BB962C8B-B14F-4D97-AF65-F5344CB8AC3E}">
        <p14:creationId xmlns:p14="http://schemas.microsoft.com/office/powerpoint/2010/main" val="132321565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Classification Tree</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676599-6FF4-3B46-84D8-CA705AC8E066}"/>
              </a:ext>
            </a:extLst>
          </p:cNvPr>
          <p:cNvSpPr txBox="1"/>
          <p:nvPr/>
        </p:nvSpPr>
        <p:spPr>
          <a:xfrm>
            <a:off x="650650" y="445879"/>
            <a:ext cx="4177315" cy="6124754"/>
          </a:xfrm>
          <a:prstGeom prst="rect">
            <a:avLst/>
          </a:prstGeom>
          <a:noFill/>
        </p:spPr>
        <p:txBody>
          <a:bodyPr wrap="square" rtlCol="0">
            <a:spAutoFit/>
          </a:bodyPr>
          <a:lstStyle/>
          <a:p>
            <a:r>
              <a:rPr lang="en-US" sz="1400" dirty="0"/>
              <a:t>Note: The classification tree model uses file </a:t>
            </a:r>
            <a:r>
              <a:rPr lang="en-IN" sz="1400" dirty="0"/>
              <a:t>retailsales1.csv </a:t>
            </a:r>
            <a:endParaRPr lang="en-US" sz="1400" dirty="0"/>
          </a:p>
          <a:p>
            <a:pPr marL="285750" indent="-285750">
              <a:buFont typeface="Arial" panose="020B0604020202020204" pitchFamily="34" charset="0"/>
              <a:buChar char="•"/>
            </a:pPr>
            <a:r>
              <a:rPr lang="en-US" sz="1400" dirty="0"/>
              <a:t>Similar to regression tree the classification tree involves these steps: 1) The outcome variable (Y) is a classification variable. 2) Many splits of predictors are attempted, and for each split , “impurity” is measured in each branch of the resulting tree. The tree procedure then selects the split that minimizes the sum of such measures.</a:t>
            </a:r>
          </a:p>
          <a:p>
            <a:pPr marL="285750" indent="-285750">
              <a:buFont typeface="Arial" panose="020B0604020202020204" pitchFamily="34" charset="0"/>
              <a:buChar char="•"/>
            </a:pPr>
            <a:r>
              <a:rPr lang="en-US" sz="1400" dirty="0"/>
              <a:t>Impurity is simply measure of whether records belong to one particular class or other classes. Lower the impurity the better.</a:t>
            </a:r>
          </a:p>
          <a:p>
            <a:pPr marL="285750" indent="-285750">
              <a:buFont typeface="Arial" panose="020B0604020202020204" pitchFamily="34" charset="0"/>
              <a:buChar char="•"/>
            </a:pPr>
            <a:r>
              <a:rPr lang="en-US" sz="1400" b="1" dirty="0"/>
              <a:t>The classification tree starts with inventory growth and it has twelve classifications as NO and one as YES for variable “</a:t>
            </a:r>
            <a:r>
              <a:rPr lang="en-US" sz="1400" b="1" dirty="0" err="1"/>
              <a:t>yoygtenp</a:t>
            </a:r>
            <a:r>
              <a:rPr lang="en-US" sz="1400" b="1" dirty="0"/>
              <a:t>”. The node then splits to two child nodes. If the inventory growth  is less than 7.25%, then tree yields ten classifications as NO at left child. If the inventory growth greater than 7.25%, then tree yields two classifications as NO  and one classification as YES at right child node. The process continues until terminal node.</a:t>
            </a:r>
          </a:p>
          <a:p>
            <a:pPr marL="285750" indent="-285750">
              <a:buFont typeface="Arial" panose="020B0604020202020204" pitchFamily="34" charset="0"/>
              <a:buChar char="•"/>
            </a:pPr>
            <a:r>
              <a:rPr lang="en-US" sz="1400" b="1" dirty="0"/>
              <a:t>The classification model does great job for training dataset with 100% accuracy by predicting the classification as NO for “</a:t>
            </a:r>
            <a:r>
              <a:rPr lang="en-US" sz="1400" b="1" dirty="0" err="1"/>
              <a:t>yoygtenp</a:t>
            </a:r>
            <a:r>
              <a:rPr lang="en-US" sz="1400" b="1" dirty="0"/>
              <a:t>” which was actually correct.</a:t>
            </a:r>
          </a:p>
          <a:p>
            <a:pPr marL="285750" indent="-285750">
              <a:buFont typeface="Arial" panose="020B0604020202020204" pitchFamily="34" charset="0"/>
              <a:buChar char="•"/>
            </a:pPr>
            <a:r>
              <a:rPr lang="en-US" sz="1400" b="1" dirty="0"/>
              <a:t>For validation set, the model correctly classifies four instances as NO and incorrectly classifies five instances as NO.</a:t>
            </a:r>
          </a:p>
        </p:txBody>
      </p:sp>
      <p:pic>
        <p:nvPicPr>
          <p:cNvPr id="4" name="Picture 3">
            <a:extLst>
              <a:ext uri="{FF2B5EF4-FFF2-40B4-BE49-F238E27FC236}">
                <a16:creationId xmlns:a16="http://schemas.microsoft.com/office/drawing/2014/main" id="{807F81E7-2F83-FD41-994A-DAE532098521}"/>
              </a:ext>
            </a:extLst>
          </p:cNvPr>
          <p:cNvPicPr>
            <a:picLocks noChangeAspect="1"/>
          </p:cNvPicPr>
          <p:nvPr/>
        </p:nvPicPr>
        <p:blipFill>
          <a:blip r:embed="rId2"/>
          <a:stretch>
            <a:fillRect/>
          </a:stretch>
        </p:blipFill>
        <p:spPr>
          <a:xfrm>
            <a:off x="6289303" y="927277"/>
            <a:ext cx="4441359" cy="3562350"/>
          </a:xfrm>
          <a:prstGeom prst="rect">
            <a:avLst/>
          </a:prstGeom>
        </p:spPr>
      </p:pic>
      <p:pic>
        <p:nvPicPr>
          <p:cNvPr id="7" name="Picture 6">
            <a:extLst>
              <a:ext uri="{FF2B5EF4-FFF2-40B4-BE49-F238E27FC236}">
                <a16:creationId xmlns:a16="http://schemas.microsoft.com/office/drawing/2014/main" id="{EDE15C91-5AAF-9E47-8BFA-2C29A1641BCD}"/>
              </a:ext>
            </a:extLst>
          </p:cNvPr>
          <p:cNvPicPr>
            <a:picLocks noChangeAspect="1"/>
          </p:cNvPicPr>
          <p:nvPr/>
        </p:nvPicPr>
        <p:blipFill>
          <a:blip r:embed="rId3"/>
          <a:stretch>
            <a:fillRect/>
          </a:stretch>
        </p:blipFill>
        <p:spPr>
          <a:xfrm>
            <a:off x="5289936" y="4073236"/>
            <a:ext cx="2642781" cy="2149434"/>
          </a:xfrm>
          <a:prstGeom prst="rect">
            <a:avLst/>
          </a:prstGeom>
        </p:spPr>
      </p:pic>
    </p:spTree>
    <p:extLst>
      <p:ext uri="{BB962C8B-B14F-4D97-AF65-F5344CB8AC3E}">
        <p14:creationId xmlns:p14="http://schemas.microsoft.com/office/powerpoint/2010/main" val="122097228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Ensembles</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676599-6FF4-3B46-84D8-CA705AC8E066}"/>
              </a:ext>
            </a:extLst>
          </p:cNvPr>
          <p:cNvSpPr txBox="1"/>
          <p:nvPr/>
        </p:nvSpPr>
        <p:spPr>
          <a:xfrm>
            <a:off x="650650" y="445879"/>
            <a:ext cx="4177315" cy="6124754"/>
          </a:xfrm>
          <a:prstGeom prst="rect">
            <a:avLst/>
          </a:prstGeom>
          <a:noFill/>
        </p:spPr>
        <p:txBody>
          <a:bodyPr wrap="square" rtlCol="0">
            <a:spAutoFit/>
          </a:bodyPr>
          <a:lstStyle/>
          <a:p>
            <a:r>
              <a:rPr lang="en-US" sz="1400" dirty="0"/>
              <a:t>Note: This tree model uses file </a:t>
            </a:r>
            <a:r>
              <a:rPr lang="en-IN" sz="1400" dirty="0"/>
              <a:t>retailsales2.csv </a:t>
            </a:r>
            <a:endParaRPr lang="en-US" sz="1400" dirty="0"/>
          </a:p>
          <a:p>
            <a:r>
              <a:rPr lang="en-US" sz="1400" dirty="0"/>
              <a:t>Ensembles:</a:t>
            </a:r>
          </a:p>
          <a:p>
            <a:r>
              <a:rPr lang="en-US" sz="1400" dirty="0"/>
              <a:t>In prediction tasks, where the outcome variable is numerical, it is possible to combine the predictions from the different methods by taking an average or median or weighted average. This is the principle behind the Ensembles model.</a:t>
            </a:r>
          </a:p>
          <a:p>
            <a:r>
              <a:rPr lang="en-US" sz="1400" dirty="0"/>
              <a:t>Outcome variable: </a:t>
            </a:r>
            <a:r>
              <a:rPr lang="en-US" sz="1400" dirty="0" err="1"/>
              <a:t>yoygten</a:t>
            </a:r>
            <a:endParaRPr lang="en-US" sz="1400" dirty="0"/>
          </a:p>
          <a:p>
            <a:r>
              <a:rPr lang="en-US" sz="1400" dirty="0"/>
              <a:t>Predictor variables: </a:t>
            </a:r>
            <a:r>
              <a:rPr lang="en-US" sz="1400" dirty="0" err="1"/>
              <a:t>inventorygrowthabovefive</a:t>
            </a:r>
            <a:r>
              <a:rPr lang="en-US" sz="1400" dirty="0"/>
              <a:t> and </a:t>
            </a:r>
            <a:r>
              <a:rPr lang="en-US" sz="1400" dirty="0" err="1"/>
              <a:t>populationgrowthabove</a:t>
            </a:r>
            <a:endParaRPr lang="en-US" sz="1400" dirty="0"/>
          </a:p>
          <a:p>
            <a:pPr marL="342900" indent="-342900">
              <a:buAutoNum type="arabicParenR"/>
            </a:pPr>
            <a:r>
              <a:rPr lang="en-US" sz="1400" dirty="0"/>
              <a:t>Single Tree: This is the normal classification tree previously discussed. The accuracy for this model is 69% with 9 instances correctly classified as NO and 4 cases incorrectly classified as NO.</a:t>
            </a:r>
          </a:p>
          <a:p>
            <a:pPr marL="342900" indent="-342900">
              <a:buFontTx/>
              <a:buAutoNum type="arabicParenR"/>
            </a:pPr>
            <a:r>
              <a:rPr lang="en-US" sz="1400" dirty="0"/>
              <a:t>Bagging: Another form of ensembles based on averaging across multiple random data samples. Bagging, short for “bootstrap aggregating,” comprises two steps: 1. Generate multiple random samples. 2. Running an algorithm on each sample and producing scores. The accuracy for this model is 69% with 9 instances correctly classified as NO and 4 cases incorrectly classified as NO, same as single tree.</a:t>
            </a:r>
          </a:p>
          <a:p>
            <a:pPr marL="342900" indent="-342900">
              <a:buFontTx/>
              <a:buAutoNum type="arabicParenR"/>
            </a:pPr>
            <a:r>
              <a:rPr lang="en-US" sz="1400" dirty="0"/>
              <a:t>Boosting: Focus is to directly improve areas in the data where our model makes errors, by forcing the model to pay more attention to those records. The confusion matrix shows the models gives same results as bagging.</a:t>
            </a:r>
          </a:p>
        </p:txBody>
      </p:sp>
      <p:pic>
        <p:nvPicPr>
          <p:cNvPr id="5" name="Picture 4">
            <a:extLst>
              <a:ext uri="{FF2B5EF4-FFF2-40B4-BE49-F238E27FC236}">
                <a16:creationId xmlns:a16="http://schemas.microsoft.com/office/drawing/2014/main" id="{9FB2D555-6D8A-2F4D-9716-E982D4BB35AC}"/>
              </a:ext>
            </a:extLst>
          </p:cNvPr>
          <p:cNvPicPr>
            <a:picLocks noChangeAspect="1"/>
          </p:cNvPicPr>
          <p:nvPr/>
        </p:nvPicPr>
        <p:blipFill>
          <a:blip r:embed="rId2"/>
          <a:stretch>
            <a:fillRect/>
          </a:stretch>
        </p:blipFill>
        <p:spPr>
          <a:xfrm>
            <a:off x="5871771" y="1174046"/>
            <a:ext cx="3797300" cy="1282700"/>
          </a:xfrm>
          <a:prstGeom prst="rect">
            <a:avLst/>
          </a:prstGeom>
        </p:spPr>
      </p:pic>
      <p:pic>
        <p:nvPicPr>
          <p:cNvPr id="6" name="Picture 5">
            <a:extLst>
              <a:ext uri="{FF2B5EF4-FFF2-40B4-BE49-F238E27FC236}">
                <a16:creationId xmlns:a16="http://schemas.microsoft.com/office/drawing/2014/main" id="{C614F4C0-946B-954A-8CA0-B5E9E28F8E29}"/>
              </a:ext>
            </a:extLst>
          </p:cNvPr>
          <p:cNvPicPr>
            <a:picLocks noChangeAspect="1"/>
          </p:cNvPicPr>
          <p:nvPr/>
        </p:nvPicPr>
        <p:blipFill>
          <a:blip r:embed="rId3"/>
          <a:stretch>
            <a:fillRect/>
          </a:stretch>
        </p:blipFill>
        <p:spPr>
          <a:xfrm>
            <a:off x="5871771" y="3093155"/>
            <a:ext cx="3784600" cy="1308100"/>
          </a:xfrm>
          <a:prstGeom prst="rect">
            <a:avLst/>
          </a:prstGeom>
        </p:spPr>
      </p:pic>
      <p:pic>
        <p:nvPicPr>
          <p:cNvPr id="13" name="Picture 12">
            <a:extLst>
              <a:ext uri="{FF2B5EF4-FFF2-40B4-BE49-F238E27FC236}">
                <a16:creationId xmlns:a16="http://schemas.microsoft.com/office/drawing/2014/main" id="{C615D874-E67E-6343-9CE1-6AD479627C0F}"/>
              </a:ext>
            </a:extLst>
          </p:cNvPr>
          <p:cNvPicPr>
            <a:picLocks noChangeAspect="1"/>
          </p:cNvPicPr>
          <p:nvPr/>
        </p:nvPicPr>
        <p:blipFill>
          <a:blip r:embed="rId4"/>
          <a:stretch>
            <a:fillRect/>
          </a:stretch>
        </p:blipFill>
        <p:spPr>
          <a:xfrm>
            <a:off x="5768439" y="4800599"/>
            <a:ext cx="4114800" cy="1409700"/>
          </a:xfrm>
          <a:prstGeom prst="rect">
            <a:avLst/>
          </a:prstGeom>
        </p:spPr>
      </p:pic>
    </p:spTree>
    <p:extLst>
      <p:ext uri="{BB962C8B-B14F-4D97-AF65-F5344CB8AC3E}">
        <p14:creationId xmlns:p14="http://schemas.microsoft.com/office/powerpoint/2010/main" val="269828967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Logistic Regression</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676599-6FF4-3B46-84D8-CA705AC8E066}"/>
              </a:ext>
            </a:extLst>
          </p:cNvPr>
          <p:cNvSpPr txBox="1"/>
          <p:nvPr/>
        </p:nvSpPr>
        <p:spPr>
          <a:xfrm>
            <a:off x="650650" y="457754"/>
            <a:ext cx="4177315" cy="5693866"/>
          </a:xfrm>
          <a:prstGeom prst="rect">
            <a:avLst/>
          </a:prstGeom>
          <a:noFill/>
        </p:spPr>
        <p:txBody>
          <a:bodyPr wrap="square" rtlCol="0">
            <a:spAutoFit/>
          </a:bodyPr>
          <a:lstStyle/>
          <a:p>
            <a:r>
              <a:rPr lang="en-US" sz="1400" dirty="0"/>
              <a:t>Note: This tree model uses file </a:t>
            </a:r>
            <a:r>
              <a:rPr lang="en-IN" sz="1400" dirty="0" err="1"/>
              <a:t>retailsales.csv</a:t>
            </a:r>
            <a:r>
              <a:rPr lang="en-IN" sz="1400" dirty="0"/>
              <a:t> </a:t>
            </a:r>
          </a:p>
          <a:p>
            <a:endParaRPr lang="en-US" sz="1400" dirty="0"/>
          </a:p>
          <a:p>
            <a:r>
              <a:rPr lang="en-US" sz="1400" dirty="0"/>
              <a:t>Logistics Regression:</a:t>
            </a:r>
          </a:p>
          <a:p>
            <a:r>
              <a:rPr lang="en-US" sz="1400" dirty="0"/>
              <a:t>The model is used to predict the classification outcome variable. The idea behind logistic regression is straightforward: Instead of using Y directly as the outcome variable, we use a function of it, which is called the logit./logistic response function that gives probability as output.</a:t>
            </a:r>
          </a:p>
          <a:p>
            <a:endParaRPr lang="en-US" sz="1400" dirty="0"/>
          </a:p>
          <a:p>
            <a:r>
              <a:rPr lang="en-US" sz="1400" dirty="0"/>
              <a:t>Aim: We want to see if inventory growth above 5% and </a:t>
            </a:r>
            <a:r>
              <a:rPr lang="en-US" sz="1400" dirty="0" err="1"/>
              <a:t>percapita</a:t>
            </a:r>
            <a:r>
              <a:rPr lang="en-US" sz="1400" dirty="0"/>
              <a:t> growth above 1.1% can result in retail sales above 10%.</a:t>
            </a:r>
          </a:p>
          <a:p>
            <a:endParaRPr lang="en-US" sz="1400" dirty="0"/>
          </a:p>
          <a:p>
            <a:pPr marL="285750" indent="-285750">
              <a:buFont typeface="Arial" panose="020B0604020202020204" pitchFamily="34" charset="0"/>
              <a:buChar char="•"/>
            </a:pPr>
            <a:r>
              <a:rPr lang="en-US" sz="1400" b="1" dirty="0"/>
              <a:t>When cases 27, 93, 21 and 70 were picked to check the accuracy of the model, the model accurately predicted the outcome as YES, as show in the table at the right.</a:t>
            </a:r>
          </a:p>
          <a:p>
            <a:pPr marL="285750" indent="-285750">
              <a:buFont typeface="Arial" panose="020B0604020202020204" pitchFamily="34" charset="0"/>
              <a:buChar char="•"/>
            </a:pPr>
            <a:r>
              <a:rPr lang="en-US" sz="1400" b="1" dirty="0"/>
              <a:t>The confusion matrix, shows the accuracy for entire training and validation set; The training set has accuracy of 96% while validation set has accuracy of 97.8%. This shows the logistic regression performed better in classifying the outcome variable. </a:t>
            </a:r>
          </a:p>
          <a:p>
            <a:endParaRPr lang="en-US" sz="1400" dirty="0"/>
          </a:p>
          <a:p>
            <a:pPr marL="285750" indent="-285750">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3F2721F2-9CA0-7D4A-8552-9CF728C16723}"/>
              </a:ext>
            </a:extLst>
          </p:cNvPr>
          <p:cNvPicPr>
            <a:picLocks noChangeAspect="1"/>
          </p:cNvPicPr>
          <p:nvPr/>
        </p:nvPicPr>
        <p:blipFill>
          <a:blip r:embed="rId2"/>
          <a:stretch>
            <a:fillRect/>
          </a:stretch>
        </p:blipFill>
        <p:spPr>
          <a:xfrm>
            <a:off x="5591673" y="1306407"/>
            <a:ext cx="5569294" cy="1387404"/>
          </a:xfrm>
          <a:prstGeom prst="rect">
            <a:avLst/>
          </a:prstGeom>
        </p:spPr>
      </p:pic>
      <p:sp>
        <p:nvSpPr>
          <p:cNvPr id="4" name="TextBox 3">
            <a:extLst>
              <a:ext uri="{FF2B5EF4-FFF2-40B4-BE49-F238E27FC236}">
                <a16:creationId xmlns:a16="http://schemas.microsoft.com/office/drawing/2014/main" id="{D996E43E-3446-2E48-A364-CE35348FD378}"/>
              </a:ext>
            </a:extLst>
          </p:cNvPr>
          <p:cNvSpPr txBox="1"/>
          <p:nvPr/>
        </p:nvSpPr>
        <p:spPr>
          <a:xfrm>
            <a:off x="6327239" y="854006"/>
            <a:ext cx="2769260" cy="307777"/>
          </a:xfrm>
          <a:prstGeom prst="rect">
            <a:avLst/>
          </a:prstGeom>
          <a:noFill/>
        </p:spPr>
        <p:txBody>
          <a:bodyPr wrap="square" rtlCol="0">
            <a:spAutoFit/>
          </a:bodyPr>
          <a:lstStyle/>
          <a:p>
            <a:r>
              <a:rPr lang="en-US" sz="1400" dirty="0"/>
              <a:t>Output of Logistic Regression</a:t>
            </a:r>
          </a:p>
        </p:txBody>
      </p:sp>
      <p:pic>
        <p:nvPicPr>
          <p:cNvPr id="14" name="Picture 13">
            <a:extLst>
              <a:ext uri="{FF2B5EF4-FFF2-40B4-BE49-F238E27FC236}">
                <a16:creationId xmlns:a16="http://schemas.microsoft.com/office/drawing/2014/main" id="{F99B44D7-1AA1-EA4E-AEBB-456BFF404E67}"/>
              </a:ext>
            </a:extLst>
          </p:cNvPr>
          <p:cNvPicPr>
            <a:picLocks noChangeAspect="1"/>
          </p:cNvPicPr>
          <p:nvPr/>
        </p:nvPicPr>
        <p:blipFill>
          <a:blip r:embed="rId3"/>
          <a:stretch>
            <a:fillRect/>
          </a:stretch>
        </p:blipFill>
        <p:spPr>
          <a:xfrm>
            <a:off x="5381073" y="2920141"/>
            <a:ext cx="4249813" cy="1017718"/>
          </a:xfrm>
          <a:prstGeom prst="rect">
            <a:avLst/>
          </a:prstGeom>
        </p:spPr>
      </p:pic>
      <p:pic>
        <p:nvPicPr>
          <p:cNvPr id="11" name="Picture 10">
            <a:extLst>
              <a:ext uri="{FF2B5EF4-FFF2-40B4-BE49-F238E27FC236}">
                <a16:creationId xmlns:a16="http://schemas.microsoft.com/office/drawing/2014/main" id="{8BF6CB3D-4F60-0F45-868E-6E95F964D289}"/>
              </a:ext>
            </a:extLst>
          </p:cNvPr>
          <p:cNvPicPr>
            <a:picLocks noChangeAspect="1"/>
          </p:cNvPicPr>
          <p:nvPr/>
        </p:nvPicPr>
        <p:blipFill>
          <a:blip r:embed="rId4"/>
          <a:stretch>
            <a:fillRect/>
          </a:stretch>
        </p:blipFill>
        <p:spPr>
          <a:xfrm>
            <a:off x="5381073" y="4374383"/>
            <a:ext cx="3184135" cy="1962315"/>
          </a:xfrm>
          <a:prstGeom prst="rect">
            <a:avLst/>
          </a:prstGeom>
        </p:spPr>
      </p:pic>
      <p:sp>
        <p:nvSpPr>
          <p:cNvPr id="15" name="Oval 14">
            <a:extLst>
              <a:ext uri="{FF2B5EF4-FFF2-40B4-BE49-F238E27FC236}">
                <a16:creationId xmlns:a16="http://schemas.microsoft.com/office/drawing/2014/main" id="{FB7F9747-8132-614F-91BB-147357DB2779}"/>
              </a:ext>
            </a:extLst>
          </p:cNvPr>
          <p:cNvSpPr/>
          <p:nvPr/>
        </p:nvSpPr>
        <p:spPr>
          <a:xfrm>
            <a:off x="8704613" y="2778826"/>
            <a:ext cx="712519" cy="14012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26878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Conclusion</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676599-6FF4-3B46-84D8-CA705AC8E066}"/>
              </a:ext>
            </a:extLst>
          </p:cNvPr>
          <p:cNvSpPr txBox="1"/>
          <p:nvPr/>
        </p:nvSpPr>
        <p:spPr>
          <a:xfrm>
            <a:off x="650650" y="445879"/>
            <a:ext cx="4177315" cy="5262979"/>
          </a:xfrm>
          <a:prstGeom prst="rect">
            <a:avLst/>
          </a:prstGeom>
          <a:noFill/>
        </p:spPr>
        <p:txBody>
          <a:bodyPr wrap="square" rtlCol="0">
            <a:spAutoFit/>
          </a:bodyPr>
          <a:lstStyle/>
          <a:p>
            <a:r>
              <a:rPr lang="en-US" sz="1400" dirty="0"/>
              <a:t>In the regression, we tested different methods and regression models to optimize the number of variables and improve the output.</a:t>
            </a:r>
          </a:p>
          <a:p>
            <a:endParaRPr lang="en-US" sz="1400" dirty="0"/>
          </a:p>
          <a:p>
            <a:pPr marL="285750" indent="-285750">
              <a:buFont typeface="Arial" panose="020B0604020202020204" pitchFamily="34" charset="0"/>
              <a:buChar char="•"/>
            </a:pPr>
            <a:r>
              <a:rPr lang="en-US" sz="1400" dirty="0"/>
              <a:t>Based on the output, we can conclude that Multiple regression model and LASSO performed well in fitting the data series and predicting the outcome. This can be seen in lowest RMSE and MAE for these two models. Backward elimination and other predictor reduction methods are useful when we have large number of predictor variables to chose from.</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r>
              <a:rPr lang="en-US" sz="1400" dirty="0"/>
              <a:t>In the classification, we tested the data series for different models to check which model performed better in predicting if retail sales growth was above 10%.</a:t>
            </a:r>
          </a:p>
          <a:p>
            <a:endParaRPr lang="en-US" sz="1400" dirty="0"/>
          </a:p>
          <a:p>
            <a:pPr marL="285750" indent="-285750">
              <a:buFont typeface="Arial" panose="020B0604020202020204" pitchFamily="34" charset="0"/>
              <a:buChar char="•"/>
            </a:pPr>
            <a:r>
              <a:rPr lang="en-US" sz="1400" dirty="0"/>
              <a:t>With 97% accuracy the logistic regression model performed well. Next best model were Naïve </a:t>
            </a:r>
            <a:r>
              <a:rPr lang="en-US" sz="1400" dirty="0" err="1"/>
              <a:t>Bayesand</a:t>
            </a:r>
            <a:r>
              <a:rPr lang="en-US" sz="1400" dirty="0"/>
              <a:t> KNN model with 77% accuracy. Ensembles did decent job with 69% accuracy while classification tree was poor performer.</a:t>
            </a:r>
          </a:p>
          <a:p>
            <a:pPr marL="285750" indent="-285750">
              <a:buFont typeface="Arial" panose="020B0604020202020204" pitchFamily="34" charset="0"/>
              <a:buChar char="•"/>
            </a:pPr>
            <a:endParaRPr lang="en-US" sz="1400" dirty="0"/>
          </a:p>
        </p:txBody>
      </p:sp>
      <p:graphicFrame>
        <p:nvGraphicFramePr>
          <p:cNvPr id="5" name="Table 4">
            <a:extLst>
              <a:ext uri="{FF2B5EF4-FFF2-40B4-BE49-F238E27FC236}">
                <a16:creationId xmlns:a16="http://schemas.microsoft.com/office/drawing/2014/main" id="{1F2A7C20-0EC2-E546-B964-5EC1E8FB73A3}"/>
              </a:ext>
            </a:extLst>
          </p:cNvPr>
          <p:cNvGraphicFramePr>
            <a:graphicFrameLocks noGrp="1"/>
          </p:cNvGraphicFramePr>
          <p:nvPr>
            <p:extLst>
              <p:ext uri="{D42A27DB-BD31-4B8C-83A1-F6EECF244321}">
                <p14:modId xmlns:p14="http://schemas.microsoft.com/office/powerpoint/2010/main" val="940615808"/>
              </p:ext>
            </p:extLst>
          </p:nvPr>
        </p:nvGraphicFramePr>
        <p:xfrm>
          <a:off x="5242164" y="747130"/>
          <a:ext cx="6487868" cy="5787677"/>
        </p:xfrm>
        <a:graphic>
          <a:graphicData uri="http://schemas.openxmlformats.org/drawingml/2006/table">
            <a:tbl>
              <a:tblPr>
                <a:tableStyleId>{5C22544A-7EE6-4342-B048-85BDC9FD1C3A}</a:tableStyleId>
              </a:tblPr>
              <a:tblGrid>
                <a:gridCol w="1003737">
                  <a:extLst>
                    <a:ext uri="{9D8B030D-6E8A-4147-A177-3AD203B41FA5}">
                      <a16:colId xmlns:a16="http://schemas.microsoft.com/office/drawing/2014/main" val="1729005104"/>
                    </a:ext>
                  </a:extLst>
                </a:gridCol>
                <a:gridCol w="665538">
                  <a:extLst>
                    <a:ext uri="{9D8B030D-6E8A-4147-A177-3AD203B41FA5}">
                      <a16:colId xmlns:a16="http://schemas.microsoft.com/office/drawing/2014/main" val="2250373231"/>
                    </a:ext>
                  </a:extLst>
                </a:gridCol>
                <a:gridCol w="771896">
                  <a:extLst>
                    <a:ext uri="{9D8B030D-6E8A-4147-A177-3AD203B41FA5}">
                      <a16:colId xmlns:a16="http://schemas.microsoft.com/office/drawing/2014/main" val="3594678417"/>
                    </a:ext>
                  </a:extLst>
                </a:gridCol>
                <a:gridCol w="2265872">
                  <a:extLst>
                    <a:ext uri="{9D8B030D-6E8A-4147-A177-3AD203B41FA5}">
                      <a16:colId xmlns:a16="http://schemas.microsoft.com/office/drawing/2014/main" val="3375741929"/>
                    </a:ext>
                  </a:extLst>
                </a:gridCol>
                <a:gridCol w="1780825">
                  <a:extLst>
                    <a:ext uri="{9D8B030D-6E8A-4147-A177-3AD203B41FA5}">
                      <a16:colId xmlns:a16="http://schemas.microsoft.com/office/drawing/2014/main" val="1386543631"/>
                    </a:ext>
                  </a:extLst>
                </a:gridCol>
              </a:tblGrid>
              <a:tr h="212329">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gridSpan="2">
                  <a:txBody>
                    <a:bodyPr/>
                    <a:lstStyle/>
                    <a:p>
                      <a:pPr algn="ctr" fontAlgn="b"/>
                      <a:r>
                        <a:rPr lang="en-IN" sz="1400" b="1" u="none" strike="noStrike" dirty="0">
                          <a:effectLst/>
                        </a:rPr>
                        <a:t>Regression</a:t>
                      </a:r>
                      <a:endParaRPr lang="en-IN" sz="1400" b="1" i="0" u="none" strike="noStrike" dirty="0">
                        <a:solidFill>
                          <a:srgbClr val="000000"/>
                        </a:solidFill>
                        <a:effectLst/>
                        <a:latin typeface="Calibri" panose="020F0502020204030204" pitchFamily="34" charset="0"/>
                      </a:endParaRPr>
                    </a:p>
                  </a:txBody>
                  <a:tcPr marL="8342" marR="8342" marT="8342" marB="0" anchor="b"/>
                </a:tc>
                <a:tc hMerge="1">
                  <a:txBody>
                    <a:bodyPr/>
                    <a:lstStyle/>
                    <a:p>
                      <a:pPr algn="ctr" fontAlgn="b"/>
                      <a:endParaRPr lang="en-IN" sz="1400" b="1" i="0" u="none" strike="noStrike" dirty="0">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2342441650"/>
                  </a:ext>
                </a:extLst>
              </a:tr>
              <a:tr h="212329">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RMSE</a:t>
                      </a:r>
                      <a:endParaRPr lang="en-IN" sz="1100" b="1"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MAE</a:t>
                      </a:r>
                      <a:endParaRPr lang="en-IN" sz="1100" b="1"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dirty="0">
                          <a:effectLst/>
                        </a:rPr>
                        <a:t>Outcome variable</a:t>
                      </a:r>
                      <a:endParaRPr lang="en-IN" sz="1100" b="1" i="0" u="none" strike="noStrike" dirty="0">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dirty="0">
                          <a:effectLst/>
                        </a:rPr>
                        <a:t>Predictors</a:t>
                      </a:r>
                      <a:endParaRPr lang="en-IN" sz="1100" b="1" i="0" u="none" strike="noStrike" dirty="0">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4267730550"/>
                  </a:ext>
                </a:extLst>
              </a:tr>
              <a:tr h="212329">
                <a:tc>
                  <a:txBody>
                    <a:bodyPr/>
                    <a:lstStyle/>
                    <a:p>
                      <a:pPr algn="l" fontAlgn="b"/>
                      <a:r>
                        <a:rPr lang="en-IN" sz="1100" u="none" strike="noStrike">
                          <a:effectLst/>
                        </a:rPr>
                        <a:t>Multi Linear Regression</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23907</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16312</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Retailsales</a:t>
                      </a:r>
                      <a:endParaRPr lang="en-IN" sz="1100" b="0" i="0" u="none" strike="noStrike" dirty="0">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All Variables</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1128544596"/>
                  </a:ext>
                </a:extLst>
              </a:tr>
              <a:tr h="212329">
                <a:tc>
                  <a:txBody>
                    <a:bodyPr/>
                    <a:lstStyle/>
                    <a:p>
                      <a:pPr algn="l" fontAlgn="b"/>
                      <a:r>
                        <a:rPr lang="en-IN" sz="1100" u="none" strike="noStrike" dirty="0">
                          <a:effectLst/>
                        </a:rPr>
                        <a:t>Backward Elimination</a:t>
                      </a:r>
                      <a:endParaRPr lang="en-IN" sz="1100" b="0" i="0" u="none" strike="noStrike" dirty="0">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24036</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dirty="0">
                          <a:effectLst/>
                        </a:rPr>
                        <a:t>16434</a:t>
                      </a:r>
                      <a:endParaRPr lang="en-IN" sz="1100" b="0" i="0" u="none" strike="noStrike" dirty="0">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Retailsales</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Percapitaincome, Population and Inventory</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3618790808"/>
                  </a:ext>
                </a:extLst>
              </a:tr>
              <a:tr h="212329">
                <a:tc>
                  <a:txBody>
                    <a:bodyPr/>
                    <a:lstStyle/>
                    <a:p>
                      <a:pPr algn="l" fontAlgn="b"/>
                      <a:r>
                        <a:rPr lang="en-IN" sz="1100" u="none" strike="noStrike">
                          <a:effectLst/>
                        </a:rPr>
                        <a:t>Lasso</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23901</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16310</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Retailsales</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All Variables</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4097879894"/>
                  </a:ext>
                </a:extLst>
              </a:tr>
              <a:tr h="212329">
                <a:tc>
                  <a:txBody>
                    <a:bodyPr/>
                    <a:lstStyle/>
                    <a:p>
                      <a:pPr algn="l" fontAlgn="b"/>
                      <a:r>
                        <a:rPr lang="en-IN" sz="1100" u="none" strike="noStrike">
                          <a:effectLst/>
                        </a:rPr>
                        <a:t>LassoCV</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24228</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16514</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Retailsales</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All Variables</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3887548872"/>
                  </a:ext>
                </a:extLst>
              </a:tr>
              <a:tr h="212329">
                <a:tc>
                  <a:txBody>
                    <a:bodyPr/>
                    <a:lstStyle/>
                    <a:p>
                      <a:pPr algn="l" fontAlgn="b"/>
                      <a:r>
                        <a:rPr lang="en-IN" sz="1100" u="none" strike="noStrike">
                          <a:effectLst/>
                        </a:rPr>
                        <a:t>Ridge</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34241</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dirty="0">
                          <a:effectLst/>
                        </a:rPr>
                        <a:t>27284</a:t>
                      </a:r>
                      <a:endParaRPr lang="en-IN" sz="1100" b="0" i="0" u="none" strike="noStrike" dirty="0">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Retailsales</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All Variables</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2573629849"/>
                  </a:ext>
                </a:extLst>
              </a:tr>
              <a:tr h="238870">
                <a:tc>
                  <a:txBody>
                    <a:bodyPr/>
                    <a:lstStyle/>
                    <a:p>
                      <a:pPr algn="l" rtl="0" fontAlgn="ctr"/>
                      <a:r>
                        <a:rPr lang="en-IN" sz="1200" u="none" strike="noStrike">
                          <a:effectLst/>
                        </a:rPr>
                        <a:t>Bayesian Ridge</a:t>
                      </a:r>
                      <a:endParaRPr lang="en-IN" sz="1200" b="0" i="0" u="none" strike="noStrike">
                        <a:solidFill>
                          <a:srgbClr val="000000"/>
                        </a:solidFill>
                        <a:effectLst/>
                        <a:latin typeface="Goudy Old Style" panose="02020502050305020303" pitchFamily="18" charset="77"/>
                      </a:endParaRPr>
                    </a:p>
                  </a:txBody>
                  <a:tcPr marL="8342" marR="8342" marT="8342" marB="0" anchor="ctr"/>
                </a:tc>
                <a:tc>
                  <a:txBody>
                    <a:bodyPr/>
                    <a:lstStyle/>
                    <a:p>
                      <a:pPr algn="r" fontAlgn="b"/>
                      <a:r>
                        <a:rPr lang="en-IN" sz="1100" u="none" strike="noStrike">
                          <a:effectLst/>
                        </a:rPr>
                        <a:t>91500</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75407</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Retailsales</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All Variables</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3393365613"/>
                  </a:ext>
                </a:extLst>
              </a:tr>
              <a:tr h="212329">
                <a:tc>
                  <a:txBody>
                    <a:bodyPr/>
                    <a:lstStyle/>
                    <a:p>
                      <a:pPr algn="l" fontAlgn="b"/>
                      <a:r>
                        <a:rPr lang="en-IN" sz="1100" u="none" strike="noStrike">
                          <a:effectLst/>
                        </a:rPr>
                        <a:t>Regression tree</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26796</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18357</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Retailsales</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All Variables</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1296099816"/>
                  </a:ext>
                </a:extLst>
              </a:tr>
              <a:tr h="212329">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2005603861"/>
                  </a:ext>
                </a:extLst>
              </a:tr>
              <a:tr h="212329">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4271912323"/>
                  </a:ext>
                </a:extLst>
              </a:tr>
              <a:tr h="212329">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gridSpan="2">
                  <a:txBody>
                    <a:bodyPr/>
                    <a:lstStyle/>
                    <a:p>
                      <a:pPr algn="ctr" fontAlgn="b"/>
                      <a:r>
                        <a:rPr lang="en-IN" sz="1400" b="1" u="none" strike="noStrike" dirty="0">
                          <a:effectLst/>
                        </a:rPr>
                        <a:t>Classification</a:t>
                      </a:r>
                      <a:endParaRPr lang="en-IN" sz="1400" b="1" i="0" u="none" strike="noStrike" dirty="0">
                        <a:solidFill>
                          <a:srgbClr val="000000"/>
                        </a:solidFill>
                        <a:effectLst/>
                        <a:latin typeface="Calibri" panose="020F0502020204030204" pitchFamily="34" charset="0"/>
                      </a:endParaRPr>
                    </a:p>
                  </a:txBody>
                  <a:tcPr marL="8342" marR="8342" marT="8342" marB="0" anchor="b"/>
                </a:tc>
                <a:tc hMerge="1">
                  <a:txBody>
                    <a:bodyPr/>
                    <a:lstStyle/>
                    <a:p>
                      <a:pPr algn="ctr" fontAlgn="b"/>
                      <a:endParaRPr lang="en-IN" sz="1400" b="1" i="0" u="none" strike="noStrike" dirty="0">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3617773930"/>
                  </a:ext>
                </a:extLst>
              </a:tr>
              <a:tr h="212329">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Accuracy</a:t>
                      </a:r>
                      <a:endParaRPr lang="en-IN" sz="1100" b="1"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dirty="0">
                          <a:effectLst/>
                        </a:rPr>
                        <a:t>Outcome variable</a:t>
                      </a:r>
                      <a:endParaRPr lang="en-IN" sz="1100" b="1" i="0" u="none" strike="noStrike" dirty="0">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dirty="0">
                          <a:effectLst/>
                        </a:rPr>
                        <a:t>Predictors</a:t>
                      </a:r>
                      <a:endParaRPr lang="en-IN" sz="1100" b="1" i="0" u="none" strike="noStrike" dirty="0">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2363276934"/>
                  </a:ext>
                </a:extLst>
              </a:tr>
              <a:tr h="212329">
                <a:tc>
                  <a:txBody>
                    <a:bodyPr/>
                    <a:lstStyle/>
                    <a:p>
                      <a:pPr algn="l" fontAlgn="b"/>
                      <a:r>
                        <a:rPr lang="en-IN" sz="1100" u="none" strike="noStrike">
                          <a:effectLst/>
                        </a:rPr>
                        <a:t>KNN Model</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77%</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yoygtenp</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Inventory Growth and Population Growth</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791098552"/>
                  </a:ext>
                </a:extLst>
              </a:tr>
              <a:tr h="238870">
                <a:tc>
                  <a:txBody>
                    <a:bodyPr/>
                    <a:lstStyle/>
                    <a:p>
                      <a:pPr algn="l" fontAlgn="b"/>
                      <a:r>
                        <a:rPr lang="en-IN" sz="1100" u="none" strike="noStrike">
                          <a:effectLst/>
                        </a:rPr>
                        <a:t>Naïve Bayes</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77%</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yoygtenp</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200" u="none" strike="noStrike">
                          <a:effectLst/>
                        </a:rPr>
                        <a:t>inventorygrowthabovefive and popuulationgrowthabove</a:t>
                      </a:r>
                      <a:endParaRPr lang="en-IN" sz="1200" b="0" i="0" u="none" strike="noStrike">
                        <a:solidFill>
                          <a:srgbClr val="000000"/>
                        </a:solidFill>
                        <a:effectLst/>
                        <a:latin typeface="Goudy Old Style" panose="02020502050305020303" pitchFamily="18" charset="77"/>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4120333438"/>
                  </a:ext>
                </a:extLst>
              </a:tr>
              <a:tr h="238870">
                <a:tc>
                  <a:txBody>
                    <a:bodyPr/>
                    <a:lstStyle/>
                    <a:p>
                      <a:pPr algn="l" fontAlgn="b"/>
                      <a:r>
                        <a:rPr lang="en-IN" sz="1100" u="none" strike="noStrike">
                          <a:effectLst/>
                        </a:rPr>
                        <a:t>Classification Tree</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44%</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yoygtenp</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200" u="none" strike="noStrike">
                          <a:effectLst/>
                        </a:rPr>
                        <a:t>inventorygrowthabovefive and popuulationgrowthabove</a:t>
                      </a:r>
                      <a:endParaRPr lang="en-IN" sz="1200" b="0" i="0" u="none" strike="noStrike">
                        <a:solidFill>
                          <a:srgbClr val="000000"/>
                        </a:solidFill>
                        <a:effectLst/>
                        <a:latin typeface="Goudy Old Style" panose="02020502050305020303" pitchFamily="18" charset="77"/>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2992152245"/>
                  </a:ext>
                </a:extLst>
              </a:tr>
              <a:tr h="238870">
                <a:tc>
                  <a:txBody>
                    <a:bodyPr/>
                    <a:lstStyle/>
                    <a:p>
                      <a:pPr algn="l" fontAlgn="b"/>
                      <a:r>
                        <a:rPr lang="en-IN" sz="1100" u="none" strike="noStrike">
                          <a:effectLst/>
                        </a:rPr>
                        <a:t>Ensembles/Single tree</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69%</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yoygtenp</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200" u="none" strike="noStrike">
                          <a:effectLst/>
                        </a:rPr>
                        <a:t>inventorygrowthabovefive and popuulationgrowthabove</a:t>
                      </a:r>
                      <a:endParaRPr lang="en-IN" sz="1200" b="0" i="0" u="none" strike="noStrike">
                        <a:solidFill>
                          <a:srgbClr val="000000"/>
                        </a:solidFill>
                        <a:effectLst/>
                        <a:latin typeface="Goudy Old Style" panose="02020502050305020303" pitchFamily="18" charset="77"/>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12665839"/>
                  </a:ext>
                </a:extLst>
              </a:tr>
              <a:tr h="238870">
                <a:tc>
                  <a:txBody>
                    <a:bodyPr/>
                    <a:lstStyle/>
                    <a:p>
                      <a:pPr algn="l" fontAlgn="b"/>
                      <a:r>
                        <a:rPr lang="en-IN" sz="1100" u="none" strike="noStrike">
                          <a:effectLst/>
                        </a:rPr>
                        <a:t>Ensembles/Bagging</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69%</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yoygtenp</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200" u="none" strike="noStrike">
                          <a:effectLst/>
                        </a:rPr>
                        <a:t>inventorygrowthabovefive and popuulationgrowthabove</a:t>
                      </a:r>
                      <a:endParaRPr lang="en-IN" sz="1200" b="0" i="0" u="none" strike="noStrike">
                        <a:solidFill>
                          <a:srgbClr val="000000"/>
                        </a:solidFill>
                        <a:effectLst/>
                        <a:latin typeface="Goudy Old Style" panose="02020502050305020303" pitchFamily="18" charset="77"/>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716068053"/>
                  </a:ext>
                </a:extLst>
              </a:tr>
              <a:tr h="238870">
                <a:tc>
                  <a:txBody>
                    <a:bodyPr/>
                    <a:lstStyle/>
                    <a:p>
                      <a:pPr algn="l" fontAlgn="b"/>
                      <a:r>
                        <a:rPr lang="en-IN" sz="1100" u="none" strike="noStrike">
                          <a:effectLst/>
                        </a:rPr>
                        <a:t>Ensembles/Boosting</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69%</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yoygtenp</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200" u="none" strike="noStrike">
                          <a:effectLst/>
                        </a:rPr>
                        <a:t>inventorygrowthabovefive and popuulationgrowthabove</a:t>
                      </a:r>
                      <a:endParaRPr lang="en-IN" sz="1200" b="0" i="0" u="none" strike="noStrike">
                        <a:solidFill>
                          <a:srgbClr val="000000"/>
                        </a:solidFill>
                        <a:effectLst/>
                        <a:latin typeface="Goudy Old Style" panose="02020502050305020303" pitchFamily="18" charset="77"/>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1350326349"/>
                  </a:ext>
                </a:extLst>
              </a:tr>
              <a:tr h="238870">
                <a:tc>
                  <a:txBody>
                    <a:bodyPr/>
                    <a:lstStyle/>
                    <a:p>
                      <a:pPr algn="l" fontAlgn="b"/>
                      <a:r>
                        <a:rPr lang="en-IN" sz="1100" u="none" strike="noStrike" dirty="0">
                          <a:effectLst/>
                        </a:rPr>
                        <a:t>Logistic Regression</a:t>
                      </a:r>
                      <a:endParaRPr lang="en-IN" sz="1100" b="0" i="0" u="none" strike="noStrike" dirty="0">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97%</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yoygtenp</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200" u="none" strike="noStrike" dirty="0" err="1">
                          <a:effectLst/>
                        </a:rPr>
                        <a:t>inventorygrowthabovefive</a:t>
                      </a:r>
                      <a:r>
                        <a:rPr lang="en-IN" sz="1200" u="none" strike="noStrike" dirty="0">
                          <a:effectLst/>
                        </a:rPr>
                        <a:t> and </a:t>
                      </a:r>
                      <a:r>
                        <a:rPr lang="en-IN" sz="1200" u="none" strike="noStrike" dirty="0" err="1">
                          <a:effectLst/>
                        </a:rPr>
                        <a:t>percapitagrowthabove</a:t>
                      </a:r>
                      <a:endParaRPr lang="en-IN" sz="1200" b="0" i="0" u="none" strike="noStrike" dirty="0">
                        <a:solidFill>
                          <a:srgbClr val="000000"/>
                        </a:solidFill>
                        <a:effectLst/>
                        <a:latin typeface="Goudy Old Style" panose="02020502050305020303" pitchFamily="18" charset="77"/>
                      </a:endParaRPr>
                    </a:p>
                  </a:txBody>
                  <a:tcPr marL="8342" marR="8342" marT="8342"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2632258076"/>
                  </a:ext>
                </a:extLst>
              </a:tr>
            </a:tbl>
          </a:graphicData>
        </a:graphic>
      </p:graphicFrame>
    </p:spTree>
    <p:extLst>
      <p:ext uri="{BB962C8B-B14F-4D97-AF65-F5344CB8AC3E}">
        <p14:creationId xmlns:p14="http://schemas.microsoft.com/office/powerpoint/2010/main" val="256271987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AA969FF6-244E-49B7-8ABF-933C918BB324}"/>
              </a:ext>
            </a:extLst>
          </p:cNvPr>
          <p:cNvPicPr>
            <a:picLocks noChangeAspect="1"/>
          </p:cNvPicPr>
          <p:nvPr/>
        </p:nvPicPr>
        <p:blipFill rotWithShape="1">
          <a:blip r:embed="rId3"/>
          <a:srcRect l="45777" r="2" b="2"/>
          <a:stretch/>
        </p:blipFill>
        <p:spPr>
          <a:xfrm>
            <a:off x="-8622" y="10"/>
            <a:ext cx="6096000" cy="6857990"/>
          </a:xfrm>
          <a:prstGeom prst="rect">
            <a:avLst/>
          </a:prstGeom>
        </p:spPr>
      </p:pic>
      <p:pic>
        <p:nvPicPr>
          <p:cNvPr id="29" name="Picture 28">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6900493" y="609600"/>
            <a:ext cx="4538124" cy="970450"/>
          </a:xfrm>
        </p:spPr>
        <p:txBody>
          <a:bodyPr vert="horz" lIns="91440" tIns="45720" rIns="91440" bIns="45720" rtlCol="0" anchor="b">
            <a:normAutofit/>
          </a:bodyPr>
          <a:lstStyle/>
          <a:p>
            <a:pPr algn="l"/>
            <a:r>
              <a:rPr lang="en-US" sz="3200" b="1"/>
              <a:t>END</a:t>
            </a:r>
          </a:p>
        </p:txBody>
      </p:sp>
      <p:sp>
        <p:nvSpPr>
          <p:cNvPr id="3" name="TextBox 2">
            <a:extLst>
              <a:ext uri="{FF2B5EF4-FFF2-40B4-BE49-F238E27FC236}">
                <a16:creationId xmlns:a16="http://schemas.microsoft.com/office/drawing/2014/main" id="{A3B5FCA4-B664-004C-A57C-8AD5661FD8E5}"/>
              </a:ext>
            </a:extLst>
          </p:cNvPr>
          <p:cNvSpPr txBox="1"/>
          <p:nvPr/>
        </p:nvSpPr>
        <p:spPr>
          <a:xfrm>
            <a:off x="6900493" y="1732449"/>
            <a:ext cx="4403596" cy="4058751"/>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r>
              <a:rPr lang="en-US"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Q&amp;A</a:t>
            </a:r>
          </a:p>
        </p:txBody>
      </p:sp>
    </p:spTree>
    <p:extLst>
      <p:ext uri="{BB962C8B-B14F-4D97-AF65-F5344CB8AC3E}">
        <p14:creationId xmlns:p14="http://schemas.microsoft.com/office/powerpoint/2010/main" val="51646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33468-316B-A245-9E14-4A4F1330B763}"/>
              </a:ext>
            </a:extLst>
          </p:cNvPr>
          <p:cNvSpPr>
            <a:spLocks noGrp="1"/>
          </p:cNvSpPr>
          <p:nvPr>
            <p:ph type="title"/>
          </p:nvPr>
        </p:nvSpPr>
        <p:spPr>
          <a:xfrm>
            <a:off x="924443" y="1023257"/>
            <a:ext cx="3732902" cy="4570457"/>
          </a:xfrm>
          <a:effectLst/>
        </p:spPr>
        <p:txBody>
          <a:bodyPr>
            <a:normAutofit/>
          </a:bodyPr>
          <a:lstStyle/>
          <a:p>
            <a:pPr algn="l"/>
            <a:r>
              <a:rPr lang="en-US" sz="1800" b="1" dirty="0">
                <a:solidFill>
                  <a:schemeClr val="accent3">
                    <a:lumMod val="75000"/>
                  </a:schemeClr>
                </a:solidFill>
                <a:latin typeface="+mn-lt"/>
                <a:ea typeface="+mn-ea"/>
                <a:cs typeface="+mn-cs"/>
              </a:rPr>
              <a:t>Objective: </a:t>
            </a:r>
            <a:br>
              <a:rPr lang="en-US" sz="1800" b="1" dirty="0">
                <a:solidFill>
                  <a:schemeClr val="accent3">
                    <a:lumMod val="75000"/>
                  </a:schemeClr>
                </a:solidFill>
                <a:latin typeface="+mn-lt"/>
                <a:ea typeface="+mn-ea"/>
                <a:cs typeface="+mn-cs"/>
              </a:rPr>
            </a:br>
            <a:br>
              <a:rPr lang="en-US" sz="1800" b="1" dirty="0">
                <a:solidFill>
                  <a:schemeClr val="accent3">
                    <a:lumMod val="75000"/>
                  </a:schemeClr>
                </a:solidFill>
                <a:latin typeface="+mn-lt"/>
                <a:ea typeface="+mn-ea"/>
                <a:cs typeface="+mn-cs"/>
              </a:rPr>
            </a:br>
            <a:r>
              <a:rPr lang="en-US" sz="1800" b="1" dirty="0">
                <a:solidFill>
                  <a:schemeClr val="accent3">
                    <a:lumMod val="75000"/>
                  </a:schemeClr>
                </a:solidFill>
                <a:latin typeface="+mn-lt"/>
                <a:ea typeface="+mn-ea"/>
                <a:cs typeface="+mn-cs"/>
              </a:rPr>
              <a:t>1) Regression: To explore the retail sales time series and project the retail sales using the validation and test data with the help of explanatory variables that include percapitaincome, population, unemployment and inventory.</a:t>
            </a:r>
            <a:br>
              <a:rPr lang="en-US" sz="1800" b="1" dirty="0">
                <a:solidFill>
                  <a:schemeClr val="accent3">
                    <a:lumMod val="75000"/>
                  </a:schemeClr>
                </a:solidFill>
                <a:latin typeface="+mn-lt"/>
                <a:ea typeface="+mn-ea"/>
                <a:cs typeface="+mn-cs"/>
              </a:rPr>
            </a:br>
            <a:br>
              <a:rPr lang="en-US" sz="1800" b="1" dirty="0">
                <a:solidFill>
                  <a:schemeClr val="accent3">
                    <a:lumMod val="75000"/>
                  </a:schemeClr>
                </a:solidFill>
                <a:latin typeface="+mn-lt"/>
                <a:ea typeface="+mn-ea"/>
                <a:cs typeface="+mn-cs"/>
              </a:rPr>
            </a:br>
            <a:br>
              <a:rPr lang="en-US" sz="1800" b="1" dirty="0">
                <a:solidFill>
                  <a:schemeClr val="accent3">
                    <a:lumMod val="75000"/>
                  </a:schemeClr>
                </a:solidFill>
                <a:latin typeface="+mn-lt"/>
                <a:ea typeface="+mn-ea"/>
                <a:cs typeface="+mn-cs"/>
              </a:rPr>
            </a:br>
            <a:r>
              <a:rPr lang="en-US" sz="1800" b="1" dirty="0">
                <a:solidFill>
                  <a:schemeClr val="accent3">
                    <a:lumMod val="75000"/>
                  </a:schemeClr>
                </a:solidFill>
                <a:latin typeface="+mn-lt"/>
                <a:ea typeface="+mn-ea"/>
                <a:cs typeface="+mn-cs"/>
              </a:rPr>
              <a:t>2) Classification: To classifying if Retail sales growth is above 10% in a month (yoygtenp) using the predictor variables that include </a:t>
            </a:r>
            <a:r>
              <a:rPr lang="en-US" sz="1800" b="1" dirty="0" err="1">
                <a:solidFill>
                  <a:schemeClr val="accent3">
                    <a:lumMod val="75000"/>
                  </a:schemeClr>
                </a:solidFill>
                <a:latin typeface="+mn-lt"/>
                <a:ea typeface="+mn-ea"/>
                <a:cs typeface="+mn-cs"/>
              </a:rPr>
              <a:t>inventorygrowthabovefive</a:t>
            </a:r>
            <a:r>
              <a:rPr lang="en-US" sz="1800" b="1" dirty="0">
                <a:solidFill>
                  <a:schemeClr val="accent3">
                    <a:lumMod val="75000"/>
                  </a:schemeClr>
                </a:solidFill>
                <a:latin typeface="+mn-lt"/>
                <a:ea typeface="+mn-ea"/>
                <a:cs typeface="+mn-cs"/>
              </a:rPr>
              <a:t> and </a:t>
            </a:r>
            <a:r>
              <a:rPr lang="en-US" sz="1800" b="1" dirty="0" err="1">
                <a:solidFill>
                  <a:schemeClr val="accent3">
                    <a:lumMod val="75000"/>
                  </a:schemeClr>
                </a:solidFill>
                <a:latin typeface="+mn-lt"/>
                <a:ea typeface="+mn-ea"/>
                <a:cs typeface="+mn-cs"/>
              </a:rPr>
              <a:t>percapitagrowthabove</a:t>
            </a:r>
            <a:r>
              <a:rPr lang="en-US" sz="1800" b="1" dirty="0">
                <a:solidFill>
                  <a:schemeClr val="accent3">
                    <a:lumMod val="75000"/>
                  </a:schemeClr>
                </a:solidFill>
                <a:latin typeface="+mn-lt"/>
                <a:ea typeface="+mn-ea"/>
                <a:cs typeface="+mn-cs"/>
              </a:rPr>
              <a:t>.</a:t>
            </a:r>
            <a:br>
              <a:rPr lang="en-US" sz="1800" dirty="0"/>
            </a:br>
            <a:endParaRPr lang="en-US" sz="1800" dirty="0"/>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4CB0EF1-3F3C-C14F-A957-D562ED0830D1}"/>
              </a:ext>
            </a:extLst>
          </p:cNvPr>
          <p:cNvSpPr txBox="1"/>
          <p:nvPr/>
        </p:nvSpPr>
        <p:spPr>
          <a:xfrm>
            <a:off x="5310165" y="1077932"/>
            <a:ext cx="5977612" cy="120032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C19D7F26-5DE8-F34E-826A-D707C1D501C6}"/>
              </a:ext>
            </a:extLst>
          </p:cNvPr>
          <p:cNvSpPr txBox="1"/>
          <p:nvPr/>
        </p:nvSpPr>
        <p:spPr>
          <a:xfrm>
            <a:off x="2778826" y="498764"/>
            <a:ext cx="7944592" cy="369332"/>
          </a:xfrm>
          <a:prstGeom prst="rect">
            <a:avLst/>
          </a:prstGeom>
          <a:noFill/>
        </p:spPr>
        <p:txBody>
          <a:bodyPr wrap="square" rtlCol="0">
            <a:spAutoFit/>
          </a:bodyPr>
          <a:lstStyle/>
          <a:p>
            <a:pPr algn="ctr"/>
            <a:r>
              <a:rPr lang="en-US" b="1" dirty="0">
                <a:solidFill>
                  <a:schemeClr val="accent3"/>
                </a:solidFill>
              </a:rPr>
              <a:t>Introduction</a:t>
            </a:r>
          </a:p>
        </p:txBody>
      </p:sp>
      <p:graphicFrame>
        <p:nvGraphicFramePr>
          <p:cNvPr id="4" name="Table 3">
            <a:extLst>
              <a:ext uri="{FF2B5EF4-FFF2-40B4-BE49-F238E27FC236}">
                <a16:creationId xmlns:a16="http://schemas.microsoft.com/office/drawing/2014/main" id="{BCDFBBE8-3076-254A-B742-3DEF2A4D11B8}"/>
              </a:ext>
            </a:extLst>
          </p:cNvPr>
          <p:cNvGraphicFramePr>
            <a:graphicFrameLocks noGrp="1"/>
          </p:cNvGraphicFramePr>
          <p:nvPr>
            <p:extLst>
              <p:ext uri="{D42A27DB-BD31-4B8C-83A1-F6EECF244321}">
                <p14:modId xmlns:p14="http://schemas.microsoft.com/office/powerpoint/2010/main" val="4025177832"/>
              </p:ext>
            </p:extLst>
          </p:nvPr>
        </p:nvGraphicFramePr>
        <p:xfrm>
          <a:off x="5310164" y="931778"/>
          <a:ext cx="6319398" cy="5418987"/>
        </p:xfrm>
        <a:graphic>
          <a:graphicData uri="http://schemas.openxmlformats.org/drawingml/2006/table">
            <a:tbl>
              <a:tblPr>
                <a:tableStyleId>{5C22544A-7EE6-4342-B048-85BDC9FD1C3A}</a:tableStyleId>
              </a:tblPr>
              <a:tblGrid>
                <a:gridCol w="977674">
                  <a:extLst>
                    <a:ext uri="{9D8B030D-6E8A-4147-A177-3AD203B41FA5}">
                      <a16:colId xmlns:a16="http://schemas.microsoft.com/office/drawing/2014/main" val="128880020"/>
                    </a:ext>
                  </a:extLst>
                </a:gridCol>
                <a:gridCol w="514462">
                  <a:extLst>
                    <a:ext uri="{9D8B030D-6E8A-4147-A177-3AD203B41FA5}">
                      <a16:colId xmlns:a16="http://schemas.microsoft.com/office/drawing/2014/main" val="3222947937"/>
                    </a:ext>
                  </a:extLst>
                </a:gridCol>
                <a:gridCol w="514462">
                  <a:extLst>
                    <a:ext uri="{9D8B030D-6E8A-4147-A177-3AD203B41FA5}">
                      <a16:colId xmlns:a16="http://schemas.microsoft.com/office/drawing/2014/main" val="2054650277"/>
                    </a:ext>
                  </a:extLst>
                </a:gridCol>
                <a:gridCol w="2578219">
                  <a:extLst>
                    <a:ext uri="{9D8B030D-6E8A-4147-A177-3AD203B41FA5}">
                      <a16:colId xmlns:a16="http://schemas.microsoft.com/office/drawing/2014/main" val="2548423044"/>
                    </a:ext>
                  </a:extLst>
                </a:gridCol>
                <a:gridCol w="1734581">
                  <a:extLst>
                    <a:ext uri="{9D8B030D-6E8A-4147-A177-3AD203B41FA5}">
                      <a16:colId xmlns:a16="http://schemas.microsoft.com/office/drawing/2014/main" val="1694627063"/>
                    </a:ext>
                  </a:extLst>
                </a:gridCol>
              </a:tblGrid>
              <a:tr h="192675">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gridSpan="2">
                  <a:txBody>
                    <a:bodyPr/>
                    <a:lstStyle/>
                    <a:p>
                      <a:pPr algn="ctr" fontAlgn="b"/>
                      <a:r>
                        <a:rPr lang="en-IN" sz="1100" u="none" strike="noStrike">
                          <a:effectLst/>
                        </a:rPr>
                        <a:t>Regression</a:t>
                      </a:r>
                      <a:endParaRPr lang="en-IN" sz="1100" b="1" i="0" u="none" strike="noStrike">
                        <a:solidFill>
                          <a:srgbClr val="000000"/>
                        </a:solidFill>
                        <a:effectLst/>
                        <a:latin typeface="Calibri" panose="020F0502020204030204" pitchFamily="34" charset="0"/>
                      </a:endParaRPr>
                    </a:p>
                  </a:txBody>
                  <a:tcPr marL="8342" marR="8342" marT="8342" marB="0" anchor="b"/>
                </a:tc>
                <a:tc hMerge="1">
                  <a:txBody>
                    <a:bodyPr/>
                    <a:lstStyle/>
                    <a:p>
                      <a:endParaRPr lang="en-US"/>
                    </a:p>
                  </a:txBody>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763785776"/>
                  </a:ext>
                </a:extLst>
              </a:tr>
              <a:tr h="192675">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RMSE</a:t>
                      </a:r>
                      <a:endParaRPr lang="en-IN" sz="1100" b="1"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MAE</a:t>
                      </a:r>
                      <a:endParaRPr lang="en-IN" sz="1100" b="1"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Outcome</a:t>
                      </a:r>
                      <a:endParaRPr lang="en-IN" sz="1100" b="1"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Predictors</a:t>
                      </a:r>
                      <a:endParaRPr lang="en-IN" sz="1100" b="1"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1036881993"/>
                  </a:ext>
                </a:extLst>
              </a:tr>
              <a:tr h="192675">
                <a:tc>
                  <a:txBody>
                    <a:bodyPr/>
                    <a:lstStyle/>
                    <a:p>
                      <a:pPr algn="l" fontAlgn="b"/>
                      <a:r>
                        <a:rPr lang="en-IN" sz="1100" u="none" strike="noStrike">
                          <a:effectLst/>
                        </a:rPr>
                        <a:t>Multi Linear Regression</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23907</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16312</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Retailsales</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All Variables</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3937986192"/>
                  </a:ext>
                </a:extLst>
              </a:tr>
              <a:tr h="192675">
                <a:tc>
                  <a:txBody>
                    <a:bodyPr/>
                    <a:lstStyle/>
                    <a:p>
                      <a:pPr algn="l" fontAlgn="b"/>
                      <a:r>
                        <a:rPr lang="en-IN" sz="1100" u="none" strike="noStrike">
                          <a:effectLst/>
                        </a:rPr>
                        <a:t>Backward Elimination</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24036</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16434</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Retailsales</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Percapitaincome, Population and Inventory</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623601627"/>
                  </a:ext>
                </a:extLst>
              </a:tr>
              <a:tr h="192675">
                <a:tc>
                  <a:txBody>
                    <a:bodyPr/>
                    <a:lstStyle/>
                    <a:p>
                      <a:pPr algn="l" fontAlgn="b"/>
                      <a:r>
                        <a:rPr lang="en-IN" sz="1100" u="none" strike="noStrike">
                          <a:effectLst/>
                        </a:rPr>
                        <a:t>Lasso</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23901</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16310</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Retailsales</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All Variables</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3547989008"/>
                  </a:ext>
                </a:extLst>
              </a:tr>
              <a:tr h="192675">
                <a:tc>
                  <a:txBody>
                    <a:bodyPr/>
                    <a:lstStyle/>
                    <a:p>
                      <a:pPr algn="l" fontAlgn="b"/>
                      <a:r>
                        <a:rPr lang="en-IN" sz="1100" u="none" strike="noStrike">
                          <a:effectLst/>
                        </a:rPr>
                        <a:t>LassoCV</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24228</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16514</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Retailsales</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All Variables</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2656898064"/>
                  </a:ext>
                </a:extLst>
              </a:tr>
              <a:tr h="192675">
                <a:tc>
                  <a:txBody>
                    <a:bodyPr/>
                    <a:lstStyle/>
                    <a:p>
                      <a:pPr algn="l" fontAlgn="b"/>
                      <a:r>
                        <a:rPr lang="en-IN" sz="1100" u="none" strike="noStrike">
                          <a:effectLst/>
                        </a:rPr>
                        <a:t>Ridge</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34241</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27284</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Retailsales</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All Variables</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1497816331"/>
                  </a:ext>
                </a:extLst>
              </a:tr>
              <a:tr h="216759">
                <a:tc>
                  <a:txBody>
                    <a:bodyPr/>
                    <a:lstStyle/>
                    <a:p>
                      <a:pPr algn="l" rtl="0" fontAlgn="ctr"/>
                      <a:r>
                        <a:rPr lang="en-IN" sz="1200" u="none" strike="noStrike">
                          <a:effectLst/>
                        </a:rPr>
                        <a:t>Bayesian Ridge</a:t>
                      </a:r>
                      <a:endParaRPr lang="en-IN" sz="1200" b="0" i="0" u="none" strike="noStrike">
                        <a:solidFill>
                          <a:srgbClr val="000000"/>
                        </a:solidFill>
                        <a:effectLst/>
                        <a:latin typeface="Goudy Old Style" panose="02020502050305020303" pitchFamily="18" charset="77"/>
                      </a:endParaRPr>
                    </a:p>
                  </a:txBody>
                  <a:tcPr marL="8342" marR="8342" marT="8342" marB="0" anchor="ctr"/>
                </a:tc>
                <a:tc>
                  <a:txBody>
                    <a:bodyPr/>
                    <a:lstStyle/>
                    <a:p>
                      <a:pPr algn="r" fontAlgn="b"/>
                      <a:r>
                        <a:rPr lang="en-IN" sz="1100" u="none" strike="noStrike">
                          <a:effectLst/>
                        </a:rPr>
                        <a:t>91500</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75407</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Retailsales</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All Variables</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2653531961"/>
                  </a:ext>
                </a:extLst>
              </a:tr>
              <a:tr h="192675">
                <a:tc>
                  <a:txBody>
                    <a:bodyPr/>
                    <a:lstStyle/>
                    <a:p>
                      <a:pPr algn="l" fontAlgn="b"/>
                      <a:r>
                        <a:rPr lang="en-IN" sz="1100" u="none" strike="noStrike">
                          <a:effectLst/>
                        </a:rPr>
                        <a:t>Regression tree</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26796</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18357</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Retailsales</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All Variables</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2536557014"/>
                  </a:ext>
                </a:extLst>
              </a:tr>
              <a:tr h="192675">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949828250"/>
                  </a:ext>
                </a:extLst>
              </a:tr>
              <a:tr h="192675">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3951757962"/>
                  </a:ext>
                </a:extLst>
              </a:tr>
              <a:tr h="192675">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gridSpan="2">
                  <a:txBody>
                    <a:bodyPr/>
                    <a:lstStyle/>
                    <a:p>
                      <a:pPr algn="ctr" fontAlgn="b"/>
                      <a:r>
                        <a:rPr lang="en-IN" sz="1100" u="none" strike="noStrike">
                          <a:effectLst/>
                        </a:rPr>
                        <a:t>Clssification</a:t>
                      </a:r>
                      <a:endParaRPr lang="en-IN" sz="1100" b="1" i="0" u="none" strike="noStrike">
                        <a:solidFill>
                          <a:srgbClr val="000000"/>
                        </a:solidFill>
                        <a:effectLst/>
                        <a:latin typeface="Calibri" panose="020F0502020204030204" pitchFamily="34" charset="0"/>
                      </a:endParaRPr>
                    </a:p>
                  </a:txBody>
                  <a:tcPr marL="8342" marR="8342" marT="8342" marB="0" anchor="b"/>
                </a:tc>
                <a:tc hMerge="1">
                  <a:txBody>
                    <a:bodyPr/>
                    <a:lstStyle/>
                    <a:p>
                      <a:endParaRPr lang="en-US"/>
                    </a:p>
                  </a:txBody>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1267179991"/>
                  </a:ext>
                </a:extLst>
              </a:tr>
              <a:tr h="192675">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Accuracy</a:t>
                      </a:r>
                      <a:endParaRPr lang="en-IN" sz="1100" b="1"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Outcome</a:t>
                      </a:r>
                      <a:endParaRPr lang="en-IN" sz="1100" b="1"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Predictors</a:t>
                      </a:r>
                      <a:endParaRPr lang="en-IN" sz="1100" b="1"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4289277121"/>
                  </a:ext>
                </a:extLst>
              </a:tr>
              <a:tr h="192675">
                <a:tc>
                  <a:txBody>
                    <a:bodyPr/>
                    <a:lstStyle/>
                    <a:p>
                      <a:pPr algn="l" fontAlgn="b"/>
                      <a:r>
                        <a:rPr lang="en-IN" sz="1100" u="none" strike="noStrike">
                          <a:effectLst/>
                        </a:rPr>
                        <a:t>KNN Model</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77%</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yoygtenp</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Inventory Growth and Population Growth</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1746808635"/>
                  </a:ext>
                </a:extLst>
              </a:tr>
              <a:tr h="216759">
                <a:tc>
                  <a:txBody>
                    <a:bodyPr/>
                    <a:lstStyle/>
                    <a:p>
                      <a:pPr algn="l" fontAlgn="b"/>
                      <a:r>
                        <a:rPr lang="en-IN" sz="1100" u="none" strike="noStrike">
                          <a:effectLst/>
                        </a:rPr>
                        <a:t>Naïve Bayes</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77%</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dirty="0" err="1">
                          <a:effectLst/>
                        </a:rPr>
                        <a:t>yoygtenp</a:t>
                      </a:r>
                      <a:endParaRPr lang="en-IN" sz="1100" b="0" i="0" u="none" strike="noStrike" dirty="0">
                        <a:solidFill>
                          <a:srgbClr val="000000"/>
                        </a:solidFill>
                        <a:effectLst/>
                        <a:latin typeface="Calibri" panose="020F0502020204030204" pitchFamily="34" charset="0"/>
                      </a:endParaRPr>
                    </a:p>
                  </a:txBody>
                  <a:tcPr marL="8342" marR="8342" marT="8342" marB="0" anchor="b"/>
                </a:tc>
                <a:tc>
                  <a:txBody>
                    <a:bodyPr/>
                    <a:lstStyle/>
                    <a:p>
                      <a:pPr algn="l" fontAlgn="b"/>
                      <a:r>
                        <a:rPr lang="en-IN" sz="1200" u="none" strike="noStrike">
                          <a:effectLst/>
                        </a:rPr>
                        <a:t>inventorygrowthabovefive and popuulationgrowthabove</a:t>
                      </a:r>
                      <a:endParaRPr lang="en-IN" sz="1200" b="0" i="0" u="none" strike="noStrike">
                        <a:solidFill>
                          <a:srgbClr val="000000"/>
                        </a:solidFill>
                        <a:effectLst/>
                        <a:latin typeface="Goudy Old Style" panose="02020502050305020303" pitchFamily="18" charset="77"/>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3288996663"/>
                  </a:ext>
                </a:extLst>
              </a:tr>
              <a:tr h="216759">
                <a:tc>
                  <a:txBody>
                    <a:bodyPr/>
                    <a:lstStyle/>
                    <a:p>
                      <a:pPr algn="l" fontAlgn="b"/>
                      <a:r>
                        <a:rPr lang="en-IN" sz="1100" u="none" strike="noStrike">
                          <a:effectLst/>
                        </a:rPr>
                        <a:t>Classification Tree</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44%</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yoygtenp</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200" u="none" strike="noStrike">
                          <a:effectLst/>
                        </a:rPr>
                        <a:t>inventorygrowthabovefive and popuulationgrowthabove</a:t>
                      </a:r>
                      <a:endParaRPr lang="en-IN" sz="1200" b="0" i="0" u="none" strike="noStrike">
                        <a:solidFill>
                          <a:srgbClr val="000000"/>
                        </a:solidFill>
                        <a:effectLst/>
                        <a:latin typeface="Goudy Old Style" panose="02020502050305020303" pitchFamily="18" charset="77"/>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2650535420"/>
                  </a:ext>
                </a:extLst>
              </a:tr>
              <a:tr h="216759">
                <a:tc>
                  <a:txBody>
                    <a:bodyPr/>
                    <a:lstStyle/>
                    <a:p>
                      <a:pPr algn="l" fontAlgn="b"/>
                      <a:r>
                        <a:rPr lang="en-IN" sz="1100" u="none" strike="noStrike">
                          <a:effectLst/>
                        </a:rPr>
                        <a:t>Ensembles/Single tree</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69%</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yoygtenp</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200" u="none" strike="noStrike">
                          <a:effectLst/>
                        </a:rPr>
                        <a:t>inventorygrowthabovefive and popuulationgrowthabove</a:t>
                      </a:r>
                      <a:endParaRPr lang="en-IN" sz="1200" b="0" i="0" u="none" strike="noStrike">
                        <a:solidFill>
                          <a:srgbClr val="000000"/>
                        </a:solidFill>
                        <a:effectLst/>
                        <a:latin typeface="Goudy Old Style" panose="02020502050305020303" pitchFamily="18" charset="77"/>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1814927023"/>
                  </a:ext>
                </a:extLst>
              </a:tr>
              <a:tr h="216759">
                <a:tc>
                  <a:txBody>
                    <a:bodyPr/>
                    <a:lstStyle/>
                    <a:p>
                      <a:pPr algn="l" fontAlgn="b"/>
                      <a:r>
                        <a:rPr lang="en-IN" sz="1100" u="none" strike="noStrike">
                          <a:effectLst/>
                        </a:rPr>
                        <a:t>Ensembles/Bagging</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69%</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yoygtenp</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200" u="none" strike="noStrike">
                          <a:effectLst/>
                        </a:rPr>
                        <a:t>inventorygrowthabovefive and popuulationgrowthabove</a:t>
                      </a:r>
                      <a:endParaRPr lang="en-IN" sz="1200" b="0" i="0" u="none" strike="noStrike">
                        <a:solidFill>
                          <a:srgbClr val="000000"/>
                        </a:solidFill>
                        <a:effectLst/>
                        <a:latin typeface="Goudy Old Style" panose="02020502050305020303" pitchFamily="18" charset="77"/>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2893853083"/>
                  </a:ext>
                </a:extLst>
              </a:tr>
              <a:tr h="216759">
                <a:tc>
                  <a:txBody>
                    <a:bodyPr/>
                    <a:lstStyle/>
                    <a:p>
                      <a:pPr algn="l" fontAlgn="b"/>
                      <a:r>
                        <a:rPr lang="en-IN" sz="1100" u="none" strike="noStrike">
                          <a:effectLst/>
                        </a:rPr>
                        <a:t>Ensembles/Boosting</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69%</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yoygtenp</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200" u="none" strike="noStrike">
                          <a:effectLst/>
                        </a:rPr>
                        <a:t>inventorygrowthabovefive and popuulationgrowthabove</a:t>
                      </a:r>
                      <a:endParaRPr lang="en-IN" sz="1200" b="0" i="0" u="none" strike="noStrike">
                        <a:solidFill>
                          <a:srgbClr val="000000"/>
                        </a:solidFill>
                        <a:effectLst/>
                        <a:latin typeface="Goudy Old Style" panose="02020502050305020303" pitchFamily="18" charset="77"/>
                      </a:endParaRPr>
                    </a:p>
                  </a:txBody>
                  <a:tcPr marL="8342" marR="8342" marT="8342"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1117794627"/>
                  </a:ext>
                </a:extLst>
              </a:tr>
              <a:tr h="216759">
                <a:tc>
                  <a:txBody>
                    <a:bodyPr/>
                    <a:lstStyle/>
                    <a:p>
                      <a:pPr algn="l" fontAlgn="b"/>
                      <a:r>
                        <a:rPr lang="en-IN" sz="1100" u="none" strike="noStrike">
                          <a:effectLst/>
                        </a:rPr>
                        <a:t>Logistic Regression</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r" fontAlgn="b"/>
                      <a:r>
                        <a:rPr lang="en-IN" sz="1100" u="none" strike="noStrike">
                          <a:effectLst/>
                        </a:rPr>
                        <a:t>97%</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100" u="none" strike="noStrike">
                          <a:effectLst/>
                        </a:rPr>
                        <a:t>yoygtenp</a:t>
                      </a:r>
                      <a:endParaRPr lang="en-IN" sz="1100" b="0" i="0" u="none" strike="noStrike">
                        <a:solidFill>
                          <a:srgbClr val="000000"/>
                        </a:solidFill>
                        <a:effectLst/>
                        <a:latin typeface="Calibri" panose="020F0502020204030204" pitchFamily="34" charset="0"/>
                      </a:endParaRPr>
                    </a:p>
                  </a:txBody>
                  <a:tcPr marL="8342" marR="8342" marT="8342" marB="0" anchor="b"/>
                </a:tc>
                <a:tc>
                  <a:txBody>
                    <a:bodyPr/>
                    <a:lstStyle/>
                    <a:p>
                      <a:pPr algn="l" fontAlgn="b"/>
                      <a:r>
                        <a:rPr lang="en-IN" sz="1200" u="none" strike="noStrike" dirty="0" err="1">
                          <a:effectLst/>
                        </a:rPr>
                        <a:t>inventorygrowthabovefive</a:t>
                      </a:r>
                      <a:r>
                        <a:rPr lang="en-IN" sz="1200" u="none" strike="noStrike" dirty="0">
                          <a:effectLst/>
                        </a:rPr>
                        <a:t> and </a:t>
                      </a:r>
                      <a:r>
                        <a:rPr lang="en-IN" sz="1200" u="none" strike="noStrike" dirty="0" err="1">
                          <a:effectLst/>
                        </a:rPr>
                        <a:t>percapitagrowthabove</a:t>
                      </a:r>
                      <a:endParaRPr lang="en-IN" sz="1200" b="0" i="0" u="none" strike="noStrike" dirty="0">
                        <a:solidFill>
                          <a:srgbClr val="000000"/>
                        </a:solidFill>
                        <a:effectLst/>
                        <a:latin typeface="Goudy Old Style" panose="02020502050305020303" pitchFamily="18" charset="77"/>
                      </a:endParaRPr>
                    </a:p>
                  </a:txBody>
                  <a:tcPr marL="8342" marR="8342" marT="8342"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8342" marR="8342" marT="8342" marB="0" anchor="b"/>
                </a:tc>
                <a:extLst>
                  <a:ext uri="{0D108BD9-81ED-4DB2-BD59-A6C34878D82A}">
                    <a16:rowId xmlns:a16="http://schemas.microsoft.com/office/drawing/2014/main" val="3193271082"/>
                  </a:ext>
                </a:extLst>
              </a:tr>
            </a:tbl>
          </a:graphicData>
        </a:graphic>
      </p:graphicFrame>
    </p:spTree>
    <p:extLst>
      <p:ext uri="{BB962C8B-B14F-4D97-AF65-F5344CB8AC3E}">
        <p14:creationId xmlns:p14="http://schemas.microsoft.com/office/powerpoint/2010/main" val="336679293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A65EF24-91A1-194E-9463-871358BD7002}"/>
              </a:ext>
            </a:extLst>
          </p:cNvPr>
          <p:cNvPicPr>
            <a:picLocks noChangeAspect="1"/>
          </p:cNvPicPr>
          <p:nvPr/>
        </p:nvPicPr>
        <p:blipFill>
          <a:blip r:embed="rId2"/>
          <a:stretch>
            <a:fillRect/>
          </a:stretch>
        </p:blipFill>
        <p:spPr>
          <a:xfrm>
            <a:off x="5086351" y="854006"/>
            <a:ext cx="3337388" cy="2662917"/>
          </a:xfrm>
          <a:prstGeom prst="rect">
            <a:avLst/>
          </a:prstGeom>
        </p:spPr>
      </p:pic>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31915"/>
            <a:ext cx="10805594" cy="533966"/>
          </a:xfrm>
          <a:effectLst/>
        </p:spPr>
        <p:txBody>
          <a:bodyPr>
            <a:normAutofit/>
          </a:bodyPr>
          <a:lstStyle/>
          <a:p>
            <a:r>
              <a:rPr lang="en-US" sz="1600" b="1" dirty="0">
                <a:solidFill>
                  <a:schemeClr val="accent3"/>
                </a:solidFill>
              </a:rPr>
              <a:t>Data Visualization</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38760C9-1F01-D347-B7A0-1953A31BEEFB}"/>
              </a:ext>
            </a:extLst>
          </p:cNvPr>
          <p:cNvPicPr>
            <a:picLocks noChangeAspect="1"/>
          </p:cNvPicPr>
          <p:nvPr/>
        </p:nvPicPr>
        <p:blipFill>
          <a:blip r:embed="rId3"/>
          <a:stretch>
            <a:fillRect/>
          </a:stretch>
        </p:blipFill>
        <p:spPr>
          <a:xfrm>
            <a:off x="4968371" y="3686174"/>
            <a:ext cx="3455360" cy="2743200"/>
          </a:xfrm>
          <a:prstGeom prst="rect">
            <a:avLst/>
          </a:prstGeom>
        </p:spPr>
      </p:pic>
      <p:pic>
        <p:nvPicPr>
          <p:cNvPr id="6" name="Picture 5">
            <a:extLst>
              <a:ext uri="{FF2B5EF4-FFF2-40B4-BE49-F238E27FC236}">
                <a16:creationId xmlns:a16="http://schemas.microsoft.com/office/drawing/2014/main" id="{A7E75123-A0BC-CC49-8D26-EE38C5F0BA95}"/>
              </a:ext>
            </a:extLst>
          </p:cNvPr>
          <p:cNvPicPr>
            <a:picLocks noChangeAspect="1"/>
          </p:cNvPicPr>
          <p:nvPr/>
        </p:nvPicPr>
        <p:blipFill>
          <a:blip r:embed="rId4"/>
          <a:stretch>
            <a:fillRect/>
          </a:stretch>
        </p:blipFill>
        <p:spPr>
          <a:xfrm>
            <a:off x="8355723" y="854007"/>
            <a:ext cx="3374313" cy="2574994"/>
          </a:xfrm>
          <a:prstGeom prst="rect">
            <a:avLst/>
          </a:prstGeom>
        </p:spPr>
      </p:pic>
      <p:pic>
        <p:nvPicPr>
          <p:cNvPr id="7" name="Picture 6">
            <a:extLst>
              <a:ext uri="{FF2B5EF4-FFF2-40B4-BE49-F238E27FC236}">
                <a16:creationId xmlns:a16="http://schemas.microsoft.com/office/drawing/2014/main" id="{D9C0858B-9160-B44B-AC0A-312ACCEEC84E}"/>
              </a:ext>
            </a:extLst>
          </p:cNvPr>
          <p:cNvPicPr>
            <a:picLocks noChangeAspect="1"/>
          </p:cNvPicPr>
          <p:nvPr/>
        </p:nvPicPr>
        <p:blipFill>
          <a:blip r:embed="rId5"/>
          <a:stretch>
            <a:fillRect/>
          </a:stretch>
        </p:blipFill>
        <p:spPr>
          <a:xfrm>
            <a:off x="8823109" y="3749040"/>
            <a:ext cx="2647949" cy="2494598"/>
          </a:xfrm>
          <a:prstGeom prst="rect">
            <a:avLst/>
          </a:prstGeom>
        </p:spPr>
      </p:pic>
      <p:sp>
        <p:nvSpPr>
          <p:cNvPr id="11" name="TextBox 10">
            <a:extLst>
              <a:ext uri="{FF2B5EF4-FFF2-40B4-BE49-F238E27FC236}">
                <a16:creationId xmlns:a16="http://schemas.microsoft.com/office/drawing/2014/main" id="{9CC58124-BFE1-C847-8833-041C55F4276B}"/>
              </a:ext>
            </a:extLst>
          </p:cNvPr>
          <p:cNvSpPr txBox="1"/>
          <p:nvPr/>
        </p:nvSpPr>
        <p:spPr>
          <a:xfrm>
            <a:off x="638033" y="1305340"/>
            <a:ext cx="4067908" cy="4247317"/>
          </a:xfrm>
          <a:prstGeom prst="rect">
            <a:avLst/>
          </a:prstGeom>
          <a:noFill/>
        </p:spPr>
        <p:txBody>
          <a:bodyPr wrap="square" rtlCol="0">
            <a:spAutoFit/>
          </a:bodyPr>
          <a:lstStyle/>
          <a:p>
            <a:pPr marL="285750" indent="-285750">
              <a:buFont typeface="Arial" panose="020B0604020202020204" pitchFamily="34" charset="0"/>
              <a:buChar char="•"/>
            </a:pPr>
            <a:r>
              <a:rPr lang="en-US" sz="1400" dirty="0"/>
              <a:t>Plot 1: The line graph of retail sales indicates that the time series is a trend with seasonality involved in it. We will examine regression models to forecast the retail sales using other variables.</a:t>
            </a:r>
          </a:p>
          <a:p>
            <a:pPr marL="285750" indent="-285750">
              <a:buFont typeface="Arial" panose="020B0604020202020204" pitchFamily="34" charset="0"/>
              <a:buChar char="•"/>
            </a:pPr>
            <a:r>
              <a:rPr lang="en-US" sz="1400" dirty="0"/>
              <a:t>Plot 2: A box plot shows median value of time series of retail sales as $300 billion, first quartile as about $230 billion, third quartile as about $370 billion, maximum above $500 billion and minimum of below $150 billion.</a:t>
            </a:r>
          </a:p>
          <a:p>
            <a:pPr marL="285750" indent="-285750">
              <a:buFont typeface="Arial" panose="020B0604020202020204" pitchFamily="34" charset="0"/>
              <a:buChar char="•"/>
            </a:pPr>
            <a:r>
              <a:rPr lang="en-US" sz="1400" dirty="0"/>
              <a:t>Plot 3: A histogram plot that shows how retail sales is dispersed. The plot shows that the distribution is right skewed with more values falling to the left of the mean. The frequency is very high close to the mean and less towards the outlier. The frequency drops at higher value of retail sales which makes the distribution skewed.</a:t>
            </a:r>
          </a:p>
          <a:p>
            <a:pPr marL="285750" indent="-285750">
              <a:buFont typeface="Arial" panose="020B0604020202020204" pitchFamily="34" charset="0"/>
              <a:buChar char="•"/>
            </a:pPr>
            <a:r>
              <a:rPr lang="en-US" sz="1400" dirty="0"/>
              <a:t>Plot 4: Box plot of retail sales, percapitaincome, population and unemployment variables.</a:t>
            </a:r>
          </a:p>
          <a:p>
            <a:endParaRPr lang="en-US" dirty="0"/>
          </a:p>
        </p:txBody>
      </p:sp>
    </p:spTree>
    <p:extLst>
      <p:ext uri="{BB962C8B-B14F-4D97-AF65-F5344CB8AC3E}">
        <p14:creationId xmlns:p14="http://schemas.microsoft.com/office/powerpoint/2010/main" val="287220035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Data Visualization</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A07B764-C18F-8A4A-9516-DA8AACEF88B7}"/>
              </a:ext>
            </a:extLst>
          </p:cNvPr>
          <p:cNvPicPr>
            <a:picLocks noChangeAspect="1"/>
          </p:cNvPicPr>
          <p:nvPr/>
        </p:nvPicPr>
        <p:blipFill>
          <a:blip r:embed="rId2"/>
          <a:stretch>
            <a:fillRect/>
          </a:stretch>
        </p:blipFill>
        <p:spPr>
          <a:xfrm>
            <a:off x="614376" y="1015359"/>
            <a:ext cx="4358733" cy="3675394"/>
          </a:xfrm>
          <a:prstGeom prst="rect">
            <a:avLst/>
          </a:prstGeom>
        </p:spPr>
      </p:pic>
      <p:graphicFrame>
        <p:nvGraphicFramePr>
          <p:cNvPr id="4" name="Table 3">
            <a:extLst>
              <a:ext uri="{FF2B5EF4-FFF2-40B4-BE49-F238E27FC236}">
                <a16:creationId xmlns:a16="http://schemas.microsoft.com/office/drawing/2014/main" id="{93ECE1BF-27FD-DF47-8912-FC10AB37711D}"/>
              </a:ext>
            </a:extLst>
          </p:cNvPr>
          <p:cNvGraphicFramePr>
            <a:graphicFrameLocks noGrp="1"/>
          </p:cNvGraphicFramePr>
          <p:nvPr>
            <p:extLst>
              <p:ext uri="{D42A27DB-BD31-4B8C-83A1-F6EECF244321}">
                <p14:modId xmlns:p14="http://schemas.microsoft.com/office/powerpoint/2010/main" val="235878849"/>
              </p:ext>
            </p:extLst>
          </p:nvPr>
        </p:nvGraphicFramePr>
        <p:xfrm>
          <a:off x="5165766" y="1015359"/>
          <a:ext cx="6564272" cy="2951001"/>
        </p:xfrm>
        <a:graphic>
          <a:graphicData uri="http://schemas.openxmlformats.org/drawingml/2006/table">
            <a:tbl>
              <a:tblPr>
                <a:tableStyleId>{5C22544A-7EE6-4342-B048-85BDC9FD1C3A}</a:tableStyleId>
              </a:tblPr>
              <a:tblGrid>
                <a:gridCol w="961902">
                  <a:extLst>
                    <a:ext uri="{9D8B030D-6E8A-4147-A177-3AD203B41FA5}">
                      <a16:colId xmlns:a16="http://schemas.microsoft.com/office/drawing/2014/main" val="165853523"/>
                    </a:ext>
                  </a:extLst>
                </a:gridCol>
                <a:gridCol w="641267">
                  <a:extLst>
                    <a:ext uri="{9D8B030D-6E8A-4147-A177-3AD203B41FA5}">
                      <a16:colId xmlns:a16="http://schemas.microsoft.com/office/drawing/2014/main" val="292909221"/>
                    </a:ext>
                  </a:extLst>
                </a:gridCol>
                <a:gridCol w="890649">
                  <a:extLst>
                    <a:ext uri="{9D8B030D-6E8A-4147-A177-3AD203B41FA5}">
                      <a16:colId xmlns:a16="http://schemas.microsoft.com/office/drawing/2014/main" val="4117297379"/>
                    </a:ext>
                  </a:extLst>
                </a:gridCol>
                <a:gridCol w="636122">
                  <a:extLst>
                    <a:ext uri="{9D8B030D-6E8A-4147-A177-3AD203B41FA5}">
                      <a16:colId xmlns:a16="http://schemas.microsoft.com/office/drawing/2014/main" val="384579747"/>
                    </a:ext>
                  </a:extLst>
                </a:gridCol>
                <a:gridCol w="907016">
                  <a:extLst>
                    <a:ext uri="{9D8B030D-6E8A-4147-A177-3AD203B41FA5}">
                      <a16:colId xmlns:a16="http://schemas.microsoft.com/office/drawing/2014/main" val="3945609527"/>
                    </a:ext>
                  </a:extLst>
                </a:gridCol>
                <a:gridCol w="598808">
                  <a:extLst>
                    <a:ext uri="{9D8B030D-6E8A-4147-A177-3AD203B41FA5}">
                      <a16:colId xmlns:a16="http://schemas.microsoft.com/office/drawing/2014/main" val="1723095930"/>
                    </a:ext>
                  </a:extLst>
                </a:gridCol>
                <a:gridCol w="977463">
                  <a:extLst>
                    <a:ext uri="{9D8B030D-6E8A-4147-A177-3AD203B41FA5}">
                      <a16:colId xmlns:a16="http://schemas.microsoft.com/office/drawing/2014/main" val="2955640291"/>
                    </a:ext>
                  </a:extLst>
                </a:gridCol>
                <a:gridCol w="951045">
                  <a:extLst>
                    <a:ext uri="{9D8B030D-6E8A-4147-A177-3AD203B41FA5}">
                      <a16:colId xmlns:a16="http://schemas.microsoft.com/office/drawing/2014/main" val="1492722843"/>
                    </a:ext>
                  </a:extLst>
                </a:gridCol>
              </a:tblGrid>
              <a:tr h="332517">
                <a:tc>
                  <a:txBody>
                    <a:bodyPr/>
                    <a:lstStyle/>
                    <a:p>
                      <a:pPr algn="l"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IN" sz="1050" u="none" strike="noStrike">
                          <a:effectLst/>
                        </a:rPr>
                        <a:t>retailsales</a:t>
                      </a:r>
                      <a:endParaRPr lang="en-IN" sz="1050" b="1"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percapitaincome</a:t>
                      </a:r>
                      <a:endParaRPr lang="en-IN" sz="1050" b="1"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population</a:t>
                      </a:r>
                      <a:endParaRPr lang="en-IN" sz="1050" b="1"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unemployment</a:t>
                      </a:r>
                      <a:endParaRPr lang="en-IN" sz="1050" b="1"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inventory</a:t>
                      </a:r>
                      <a:endParaRPr lang="en-IN" sz="1050" b="1"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inventorygrowth</a:t>
                      </a:r>
                      <a:endParaRPr lang="en-IN" sz="1050" b="1"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percapitagrowth</a:t>
                      </a:r>
                      <a:endParaRPr lang="en-IN" sz="1050" b="1" i="0" u="none" strike="noStrike">
                        <a:solidFill>
                          <a:srgbClr val="000000"/>
                        </a:solidFill>
                        <a:effectLst/>
                        <a:latin typeface="Goudy Old Style" panose="02020502050305020303" pitchFamily="18" charset="77"/>
                      </a:endParaRPr>
                    </a:p>
                  </a:txBody>
                  <a:tcPr marL="9525" marR="9525" marT="9525" marB="0" anchor="ctr"/>
                </a:tc>
                <a:extLst>
                  <a:ext uri="{0D108BD9-81ED-4DB2-BD59-A6C34878D82A}">
                    <a16:rowId xmlns:a16="http://schemas.microsoft.com/office/drawing/2014/main" val="305583956"/>
                  </a:ext>
                </a:extLst>
              </a:tr>
              <a:tr h="238044">
                <a:tc>
                  <a:txBody>
                    <a:bodyPr/>
                    <a:lstStyle/>
                    <a:p>
                      <a:pPr algn="r" rtl="0" fontAlgn="ctr"/>
                      <a:r>
                        <a:rPr lang="en-IN" sz="1050" u="none" strike="noStrike">
                          <a:effectLst/>
                        </a:rPr>
                        <a:t>retailsales</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1</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0.96</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0.96</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-0.12</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0.96</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-0.21</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-0.16</a:t>
                      </a:r>
                      <a:endParaRPr lang="en-IN" sz="1050" b="0" i="0" u="none" strike="noStrike">
                        <a:solidFill>
                          <a:srgbClr val="000000"/>
                        </a:solidFill>
                        <a:effectLst/>
                        <a:latin typeface="Goudy Old Style" panose="02020502050305020303" pitchFamily="18" charset="77"/>
                      </a:endParaRPr>
                    </a:p>
                  </a:txBody>
                  <a:tcPr marL="9525" marR="9525" marT="9525" marB="0" anchor="ctr"/>
                </a:tc>
                <a:extLst>
                  <a:ext uri="{0D108BD9-81ED-4DB2-BD59-A6C34878D82A}">
                    <a16:rowId xmlns:a16="http://schemas.microsoft.com/office/drawing/2014/main" val="3158547334"/>
                  </a:ext>
                </a:extLst>
              </a:tr>
              <a:tr h="476088">
                <a:tc>
                  <a:txBody>
                    <a:bodyPr/>
                    <a:lstStyle/>
                    <a:p>
                      <a:pPr algn="r" rtl="0" fontAlgn="ctr"/>
                      <a:r>
                        <a:rPr lang="en-IN" sz="1050" u="none" strike="noStrike">
                          <a:effectLst/>
                        </a:rPr>
                        <a:t>percapitaincome</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dirty="0">
                          <a:effectLst/>
                        </a:rPr>
                        <a:t>0.96</a:t>
                      </a:r>
                      <a:endParaRPr lang="en-IN" sz="1050" b="0" i="0" u="none" strike="noStrike" dirty="0">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1</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0.98</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-0.07</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0.98</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-0.23</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dirty="0">
                          <a:effectLst/>
                        </a:rPr>
                        <a:t>-0.2</a:t>
                      </a:r>
                      <a:endParaRPr lang="en-IN" sz="1050" b="0" i="0" u="none" strike="noStrike" dirty="0">
                        <a:solidFill>
                          <a:srgbClr val="000000"/>
                        </a:solidFill>
                        <a:effectLst/>
                        <a:latin typeface="Goudy Old Style" panose="02020502050305020303" pitchFamily="18" charset="77"/>
                      </a:endParaRPr>
                    </a:p>
                  </a:txBody>
                  <a:tcPr marL="9525" marR="9525" marT="9525" marB="0" anchor="ctr"/>
                </a:tc>
                <a:extLst>
                  <a:ext uri="{0D108BD9-81ED-4DB2-BD59-A6C34878D82A}">
                    <a16:rowId xmlns:a16="http://schemas.microsoft.com/office/drawing/2014/main" val="4234653458"/>
                  </a:ext>
                </a:extLst>
              </a:tr>
              <a:tr h="238044">
                <a:tc>
                  <a:txBody>
                    <a:bodyPr/>
                    <a:lstStyle/>
                    <a:p>
                      <a:pPr algn="r" rtl="0" fontAlgn="ctr"/>
                      <a:r>
                        <a:rPr lang="en-IN" sz="1050" u="none" strike="noStrike">
                          <a:effectLst/>
                        </a:rPr>
                        <a:t>population</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dirty="0">
                          <a:effectLst/>
                        </a:rPr>
                        <a:t>0.96</a:t>
                      </a:r>
                      <a:endParaRPr lang="en-IN" sz="1050" b="0" i="0" u="none" strike="noStrike" dirty="0">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0.98</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1</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0.01</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0.96</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-0.29</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-0.25</a:t>
                      </a:r>
                      <a:endParaRPr lang="en-IN" sz="1050" b="0" i="0" u="none" strike="noStrike">
                        <a:solidFill>
                          <a:srgbClr val="000000"/>
                        </a:solidFill>
                        <a:effectLst/>
                        <a:latin typeface="Goudy Old Style" panose="02020502050305020303" pitchFamily="18" charset="77"/>
                      </a:endParaRPr>
                    </a:p>
                  </a:txBody>
                  <a:tcPr marL="9525" marR="9525" marT="9525" marB="0" anchor="ctr"/>
                </a:tc>
                <a:extLst>
                  <a:ext uri="{0D108BD9-81ED-4DB2-BD59-A6C34878D82A}">
                    <a16:rowId xmlns:a16="http://schemas.microsoft.com/office/drawing/2014/main" val="3098065550"/>
                  </a:ext>
                </a:extLst>
              </a:tr>
              <a:tr h="476088">
                <a:tc>
                  <a:txBody>
                    <a:bodyPr/>
                    <a:lstStyle/>
                    <a:p>
                      <a:pPr algn="r" rtl="0" fontAlgn="ctr"/>
                      <a:r>
                        <a:rPr lang="en-IN" sz="1050" u="none" strike="noStrike">
                          <a:effectLst/>
                        </a:rPr>
                        <a:t>unemployment</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-0.12</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-0.07</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dirty="0">
                          <a:effectLst/>
                        </a:rPr>
                        <a:t>0.01</a:t>
                      </a:r>
                      <a:endParaRPr lang="en-IN" sz="1050" b="0" i="0" u="none" strike="noStrike" dirty="0">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1</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-0.24</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-0.25</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-0.44</a:t>
                      </a:r>
                      <a:endParaRPr lang="en-IN" sz="1050" b="0" i="0" u="none" strike="noStrike">
                        <a:solidFill>
                          <a:srgbClr val="000000"/>
                        </a:solidFill>
                        <a:effectLst/>
                        <a:latin typeface="Goudy Old Style" panose="02020502050305020303" pitchFamily="18" charset="77"/>
                      </a:endParaRPr>
                    </a:p>
                  </a:txBody>
                  <a:tcPr marL="9525" marR="9525" marT="9525" marB="0" anchor="ctr"/>
                </a:tc>
                <a:extLst>
                  <a:ext uri="{0D108BD9-81ED-4DB2-BD59-A6C34878D82A}">
                    <a16:rowId xmlns:a16="http://schemas.microsoft.com/office/drawing/2014/main" val="49518444"/>
                  </a:ext>
                </a:extLst>
              </a:tr>
              <a:tr h="238044">
                <a:tc>
                  <a:txBody>
                    <a:bodyPr/>
                    <a:lstStyle/>
                    <a:p>
                      <a:pPr algn="r" rtl="0" fontAlgn="ctr"/>
                      <a:r>
                        <a:rPr lang="en-IN" sz="1050" u="none" strike="noStrike">
                          <a:effectLst/>
                        </a:rPr>
                        <a:t>inventory</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0.96</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0.98</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0.96</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-0.24</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1</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-0.19</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-0.15</a:t>
                      </a:r>
                      <a:endParaRPr lang="en-IN" sz="1050" b="0" i="0" u="none" strike="noStrike">
                        <a:solidFill>
                          <a:srgbClr val="000000"/>
                        </a:solidFill>
                        <a:effectLst/>
                        <a:latin typeface="Goudy Old Style" panose="02020502050305020303" pitchFamily="18" charset="77"/>
                      </a:endParaRPr>
                    </a:p>
                  </a:txBody>
                  <a:tcPr marL="9525" marR="9525" marT="9525" marB="0" anchor="ctr"/>
                </a:tc>
                <a:extLst>
                  <a:ext uri="{0D108BD9-81ED-4DB2-BD59-A6C34878D82A}">
                    <a16:rowId xmlns:a16="http://schemas.microsoft.com/office/drawing/2014/main" val="2896372442"/>
                  </a:ext>
                </a:extLst>
              </a:tr>
              <a:tr h="476088">
                <a:tc>
                  <a:txBody>
                    <a:bodyPr/>
                    <a:lstStyle/>
                    <a:p>
                      <a:pPr algn="r" rtl="0" fontAlgn="ctr"/>
                      <a:r>
                        <a:rPr lang="en-IN" sz="1050" u="none" strike="noStrike">
                          <a:effectLst/>
                        </a:rPr>
                        <a:t>inventorygrowth</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-0.21</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-0.23</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-0.29</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-0.25</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-0.19</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1</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0.59</a:t>
                      </a:r>
                      <a:endParaRPr lang="en-IN" sz="1050" b="0" i="0" u="none" strike="noStrike">
                        <a:solidFill>
                          <a:srgbClr val="000000"/>
                        </a:solidFill>
                        <a:effectLst/>
                        <a:latin typeface="Goudy Old Style" panose="02020502050305020303" pitchFamily="18" charset="77"/>
                      </a:endParaRPr>
                    </a:p>
                  </a:txBody>
                  <a:tcPr marL="9525" marR="9525" marT="9525" marB="0" anchor="ctr"/>
                </a:tc>
                <a:extLst>
                  <a:ext uri="{0D108BD9-81ED-4DB2-BD59-A6C34878D82A}">
                    <a16:rowId xmlns:a16="http://schemas.microsoft.com/office/drawing/2014/main" val="1669555155"/>
                  </a:ext>
                </a:extLst>
              </a:tr>
              <a:tr h="476088">
                <a:tc>
                  <a:txBody>
                    <a:bodyPr/>
                    <a:lstStyle/>
                    <a:p>
                      <a:pPr algn="r" rtl="0" fontAlgn="ctr"/>
                      <a:r>
                        <a:rPr lang="en-IN" sz="1050" u="none" strike="noStrike">
                          <a:effectLst/>
                        </a:rPr>
                        <a:t>percapitagrowth</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-0.16</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-0.2</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-0.25</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-0.44</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-0.15</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a:effectLst/>
                        </a:rPr>
                        <a:t>0.59</a:t>
                      </a:r>
                      <a:endParaRPr lang="en-IN" sz="1050" b="0" i="0" u="none" strike="noStrike">
                        <a:solidFill>
                          <a:srgbClr val="000000"/>
                        </a:solidFill>
                        <a:effectLst/>
                        <a:latin typeface="Goudy Old Style" panose="02020502050305020303" pitchFamily="18" charset="77"/>
                      </a:endParaRPr>
                    </a:p>
                  </a:txBody>
                  <a:tcPr marL="9525" marR="9525" marT="9525" marB="0" anchor="ctr"/>
                </a:tc>
                <a:tc>
                  <a:txBody>
                    <a:bodyPr/>
                    <a:lstStyle/>
                    <a:p>
                      <a:pPr algn="r" rtl="0" fontAlgn="ctr"/>
                      <a:r>
                        <a:rPr lang="en-IN" sz="1050" u="none" strike="noStrike" dirty="0">
                          <a:effectLst/>
                        </a:rPr>
                        <a:t>1</a:t>
                      </a:r>
                      <a:endParaRPr lang="en-IN" sz="1050" b="0" i="0" u="none" strike="noStrike" dirty="0">
                        <a:solidFill>
                          <a:srgbClr val="000000"/>
                        </a:solidFill>
                        <a:effectLst/>
                        <a:latin typeface="Goudy Old Style" panose="02020502050305020303" pitchFamily="18" charset="77"/>
                      </a:endParaRPr>
                    </a:p>
                  </a:txBody>
                  <a:tcPr marL="9525" marR="9525" marT="9525" marB="0" anchor="ctr"/>
                </a:tc>
                <a:extLst>
                  <a:ext uri="{0D108BD9-81ED-4DB2-BD59-A6C34878D82A}">
                    <a16:rowId xmlns:a16="http://schemas.microsoft.com/office/drawing/2014/main" val="2536518261"/>
                  </a:ext>
                </a:extLst>
              </a:tr>
            </a:tbl>
          </a:graphicData>
        </a:graphic>
      </p:graphicFrame>
      <p:sp>
        <p:nvSpPr>
          <p:cNvPr id="5" name="TextBox 4">
            <a:extLst>
              <a:ext uri="{FF2B5EF4-FFF2-40B4-BE49-F238E27FC236}">
                <a16:creationId xmlns:a16="http://schemas.microsoft.com/office/drawing/2014/main" id="{6C48FE84-EB03-DB42-842D-6E31598970D3}"/>
              </a:ext>
            </a:extLst>
          </p:cNvPr>
          <p:cNvSpPr txBox="1"/>
          <p:nvPr/>
        </p:nvSpPr>
        <p:spPr>
          <a:xfrm>
            <a:off x="724395" y="4690753"/>
            <a:ext cx="4940135" cy="1877437"/>
          </a:xfrm>
          <a:prstGeom prst="rect">
            <a:avLst/>
          </a:prstGeom>
          <a:noFill/>
        </p:spPr>
        <p:txBody>
          <a:bodyPr wrap="square" rtlCol="0">
            <a:spAutoFit/>
          </a:bodyPr>
          <a:lstStyle/>
          <a:p>
            <a:pPr marL="285750" indent="-285750">
              <a:buFont typeface="Arial" panose="020B0604020202020204" pitchFamily="34" charset="0"/>
              <a:buChar char="•"/>
            </a:pPr>
            <a:r>
              <a:rPr lang="en-US" sz="1400" dirty="0"/>
              <a:t>In the above correlation plot, the diagonal values are simply autocorrelation which equals one.</a:t>
            </a:r>
          </a:p>
          <a:p>
            <a:pPr marL="285750" indent="-285750">
              <a:buFont typeface="Arial" panose="020B0604020202020204" pitchFamily="34" charset="0"/>
              <a:buChar char="•"/>
            </a:pPr>
            <a:r>
              <a:rPr lang="en-US" sz="1400" dirty="0"/>
              <a:t>Off-diagonal values show correlation between the variables.</a:t>
            </a:r>
          </a:p>
          <a:p>
            <a:pPr marL="285750" indent="-285750">
              <a:buFont typeface="Arial" panose="020B0604020202020204" pitchFamily="34" charset="0"/>
              <a:buChar char="•"/>
            </a:pPr>
            <a:r>
              <a:rPr lang="en-US" sz="1400" dirty="0"/>
              <a:t>Retail sales is highly correlated with personal income per capita/ </a:t>
            </a:r>
            <a:r>
              <a:rPr lang="en-US" sz="1400" dirty="0" err="1"/>
              <a:t>percapitagrowth</a:t>
            </a:r>
            <a:r>
              <a:rPr lang="en-US" sz="1400" dirty="0"/>
              <a:t>, population and inventory.</a:t>
            </a:r>
          </a:p>
          <a:p>
            <a:pPr marL="285750" indent="-285750">
              <a:buFont typeface="Arial" panose="020B0604020202020204" pitchFamily="34" charset="0"/>
              <a:buChar char="•"/>
            </a:pPr>
            <a:r>
              <a:rPr lang="en-US" sz="1400" dirty="0"/>
              <a:t>Unemployment is negatively correlated with retail sales which is self evident since when more people are unemployed, the shopping activity drops.</a:t>
            </a:r>
          </a:p>
        </p:txBody>
      </p:sp>
      <p:sp>
        <p:nvSpPr>
          <p:cNvPr id="6" name="TextBox 5">
            <a:extLst>
              <a:ext uri="{FF2B5EF4-FFF2-40B4-BE49-F238E27FC236}">
                <a16:creationId xmlns:a16="http://schemas.microsoft.com/office/drawing/2014/main" id="{3B490E15-6CEF-F84A-91B8-E9CCE078C5C4}"/>
              </a:ext>
            </a:extLst>
          </p:cNvPr>
          <p:cNvSpPr txBox="1"/>
          <p:nvPr/>
        </p:nvSpPr>
        <p:spPr>
          <a:xfrm>
            <a:off x="6096000" y="4690753"/>
            <a:ext cx="5634036" cy="1877437"/>
          </a:xfrm>
          <a:prstGeom prst="rect">
            <a:avLst/>
          </a:prstGeom>
          <a:noFill/>
        </p:spPr>
        <p:txBody>
          <a:bodyPr wrap="square" rtlCol="0">
            <a:spAutoFit/>
          </a:bodyPr>
          <a:lstStyle/>
          <a:p>
            <a:pPr marL="285750" indent="-285750">
              <a:buFont typeface="Arial" panose="020B0604020202020204" pitchFamily="34" charset="0"/>
              <a:buChar char="•"/>
            </a:pPr>
            <a:r>
              <a:rPr lang="en-US" sz="1400" dirty="0"/>
              <a:t>Though we need the ”growth variables” in our model, it is not right to correlate the growth variables with variables that represent the absolute value.</a:t>
            </a:r>
          </a:p>
          <a:p>
            <a:pPr marL="285750" indent="-285750">
              <a:buFont typeface="Arial" panose="020B0604020202020204" pitchFamily="34" charset="0"/>
              <a:buChar char="•"/>
            </a:pPr>
            <a:r>
              <a:rPr lang="en-US" sz="1400" dirty="0"/>
              <a:t>Inventory growth has strong correlation with personal income per capita/</a:t>
            </a:r>
            <a:r>
              <a:rPr lang="en-US" sz="1400" dirty="0" err="1"/>
              <a:t>percapitagrowth</a:t>
            </a:r>
            <a:r>
              <a:rPr lang="en-US" sz="1400" dirty="0"/>
              <a:t>.</a:t>
            </a:r>
          </a:p>
          <a:p>
            <a:pPr marL="285750" indent="-285750">
              <a:buFont typeface="Arial" panose="020B0604020202020204" pitchFamily="34" charset="0"/>
              <a:buChar char="•"/>
            </a:pPr>
            <a:r>
              <a:rPr lang="en-US" sz="1400" dirty="0"/>
              <a:t>The regression models we run should prove the observations reflected in the correlation, even though correlation does not mean causation.</a:t>
            </a:r>
          </a:p>
          <a:p>
            <a:endParaRPr lang="en-US" dirty="0"/>
          </a:p>
        </p:txBody>
      </p:sp>
    </p:spTree>
    <p:extLst>
      <p:ext uri="{BB962C8B-B14F-4D97-AF65-F5344CB8AC3E}">
        <p14:creationId xmlns:p14="http://schemas.microsoft.com/office/powerpoint/2010/main" val="369642611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Data Visualization</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C48FE84-EB03-DB42-842D-6E31598970D3}"/>
              </a:ext>
            </a:extLst>
          </p:cNvPr>
          <p:cNvSpPr txBox="1"/>
          <p:nvPr/>
        </p:nvSpPr>
        <p:spPr>
          <a:xfrm>
            <a:off x="577933" y="5146558"/>
            <a:ext cx="4940135"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above scatter plot between retail sales and </a:t>
            </a:r>
            <a:r>
              <a:rPr lang="en-US" sz="1400" dirty="0" err="1"/>
              <a:t>percapita</a:t>
            </a:r>
            <a:r>
              <a:rPr lang="en-US" sz="1400" dirty="0"/>
              <a:t> income clearly reiterates the strong correlation that exists between the two variables. </a:t>
            </a:r>
          </a:p>
          <a:p>
            <a:pPr marL="285750" indent="-285750">
              <a:buFont typeface="Arial" panose="020B0604020202020204" pitchFamily="34" charset="0"/>
              <a:buChar char="•"/>
            </a:pPr>
            <a:r>
              <a:rPr lang="en-US" sz="1400" dirty="0"/>
              <a:t>The values initially are very close to a trend line at lower values, but at higher values, they disperse slightly away from the trend line, indicating non-linear relationship at higher values.</a:t>
            </a:r>
          </a:p>
        </p:txBody>
      </p:sp>
      <p:pic>
        <p:nvPicPr>
          <p:cNvPr id="3" name="Picture 2">
            <a:extLst>
              <a:ext uri="{FF2B5EF4-FFF2-40B4-BE49-F238E27FC236}">
                <a16:creationId xmlns:a16="http://schemas.microsoft.com/office/drawing/2014/main" id="{5457BCC7-1E85-9644-BA03-48C884904F1E}"/>
              </a:ext>
            </a:extLst>
          </p:cNvPr>
          <p:cNvPicPr>
            <a:picLocks noChangeAspect="1"/>
          </p:cNvPicPr>
          <p:nvPr/>
        </p:nvPicPr>
        <p:blipFill>
          <a:blip r:embed="rId2"/>
          <a:stretch>
            <a:fillRect/>
          </a:stretch>
        </p:blipFill>
        <p:spPr>
          <a:xfrm>
            <a:off x="354168" y="912373"/>
            <a:ext cx="4522638" cy="3799442"/>
          </a:xfrm>
          <a:prstGeom prst="rect">
            <a:avLst/>
          </a:prstGeom>
        </p:spPr>
      </p:pic>
      <p:graphicFrame>
        <p:nvGraphicFramePr>
          <p:cNvPr id="7" name="Table 6">
            <a:extLst>
              <a:ext uri="{FF2B5EF4-FFF2-40B4-BE49-F238E27FC236}">
                <a16:creationId xmlns:a16="http://schemas.microsoft.com/office/drawing/2014/main" id="{77B22613-AA28-CB45-AA85-FD5DEB57B0C8}"/>
              </a:ext>
            </a:extLst>
          </p:cNvPr>
          <p:cNvGraphicFramePr>
            <a:graphicFrameLocks noGrp="1"/>
          </p:cNvGraphicFramePr>
          <p:nvPr>
            <p:extLst>
              <p:ext uri="{D42A27DB-BD31-4B8C-83A1-F6EECF244321}">
                <p14:modId xmlns:p14="http://schemas.microsoft.com/office/powerpoint/2010/main" val="783646023"/>
              </p:ext>
            </p:extLst>
          </p:nvPr>
        </p:nvGraphicFramePr>
        <p:xfrm>
          <a:off x="5092541" y="1001157"/>
          <a:ext cx="6637491" cy="3710654"/>
        </p:xfrm>
        <a:graphic>
          <a:graphicData uri="http://schemas.openxmlformats.org/drawingml/2006/table">
            <a:tbl>
              <a:tblPr>
                <a:tableStyleId>{93296810-A885-4BE3-A3E7-6D5BEEA58F35}</a:tableStyleId>
              </a:tblPr>
              <a:tblGrid>
                <a:gridCol w="1355431">
                  <a:extLst>
                    <a:ext uri="{9D8B030D-6E8A-4147-A177-3AD203B41FA5}">
                      <a16:colId xmlns:a16="http://schemas.microsoft.com/office/drawing/2014/main" val="2971039734"/>
                    </a:ext>
                  </a:extLst>
                </a:gridCol>
                <a:gridCol w="778457">
                  <a:extLst>
                    <a:ext uri="{9D8B030D-6E8A-4147-A177-3AD203B41FA5}">
                      <a16:colId xmlns:a16="http://schemas.microsoft.com/office/drawing/2014/main" val="954677447"/>
                    </a:ext>
                  </a:extLst>
                </a:gridCol>
                <a:gridCol w="778457">
                  <a:extLst>
                    <a:ext uri="{9D8B030D-6E8A-4147-A177-3AD203B41FA5}">
                      <a16:colId xmlns:a16="http://schemas.microsoft.com/office/drawing/2014/main" val="3833026445"/>
                    </a:ext>
                  </a:extLst>
                </a:gridCol>
                <a:gridCol w="734955">
                  <a:extLst>
                    <a:ext uri="{9D8B030D-6E8A-4147-A177-3AD203B41FA5}">
                      <a16:colId xmlns:a16="http://schemas.microsoft.com/office/drawing/2014/main" val="1973574348"/>
                    </a:ext>
                  </a:extLst>
                </a:gridCol>
                <a:gridCol w="734955">
                  <a:extLst>
                    <a:ext uri="{9D8B030D-6E8A-4147-A177-3AD203B41FA5}">
                      <a16:colId xmlns:a16="http://schemas.microsoft.com/office/drawing/2014/main" val="2150293136"/>
                    </a:ext>
                  </a:extLst>
                </a:gridCol>
                <a:gridCol w="734955">
                  <a:extLst>
                    <a:ext uri="{9D8B030D-6E8A-4147-A177-3AD203B41FA5}">
                      <a16:colId xmlns:a16="http://schemas.microsoft.com/office/drawing/2014/main" val="1169583410"/>
                    </a:ext>
                  </a:extLst>
                </a:gridCol>
                <a:gridCol w="769299">
                  <a:extLst>
                    <a:ext uri="{9D8B030D-6E8A-4147-A177-3AD203B41FA5}">
                      <a16:colId xmlns:a16="http://schemas.microsoft.com/office/drawing/2014/main" val="4021294808"/>
                    </a:ext>
                  </a:extLst>
                </a:gridCol>
                <a:gridCol w="750982">
                  <a:extLst>
                    <a:ext uri="{9D8B030D-6E8A-4147-A177-3AD203B41FA5}">
                      <a16:colId xmlns:a16="http://schemas.microsoft.com/office/drawing/2014/main" val="1042094421"/>
                    </a:ext>
                  </a:extLst>
                </a:gridCol>
              </a:tblGrid>
              <a:tr h="270974">
                <a:tc>
                  <a:txBody>
                    <a:bodyPr/>
                    <a:lstStyle/>
                    <a:p>
                      <a:pPr algn="l" fontAlgn="b"/>
                      <a:r>
                        <a:rPr lang="en-IN" sz="1200" u="none" strike="noStrike" dirty="0">
                          <a:effectLst/>
                        </a:rPr>
                        <a:t> </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Mean</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SD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min</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max</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median</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length</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miss.val</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971253"/>
                  </a:ext>
                </a:extLst>
              </a:tr>
              <a:tr h="270974">
                <a:tc>
                  <a:txBody>
                    <a:bodyPr/>
                    <a:lstStyle/>
                    <a:p>
                      <a:pPr algn="l" fontAlgn="b"/>
                      <a:r>
                        <a:rPr lang="en-IN" sz="1200" u="none" strike="noStrike" dirty="0">
                          <a:effectLst/>
                        </a:rPr>
                        <a:t>inventory</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448453</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110636</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242006</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666768</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452399</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337</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a:t>
                      </a:r>
                      <a:endParaRPr lang="en-IN"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4121906634"/>
                  </a:ext>
                </a:extLst>
              </a:tr>
              <a:tr h="270974">
                <a:tc>
                  <a:txBody>
                    <a:bodyPr/>
                    <a:lstStyle/>
                    <a:p>
                      <a:pPr algn="l" fontAlgn="b"/>
                      <a:r>
                        <a:rPr lang="en-IN" sz="1200" u="none" strike="noStrike" dirty="0" err="1">
                          <a:effectLst/>
                        </a:rPr>
                        <a:t>inventorygrowth</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4</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4</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-15</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12</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4</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337</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a:t>
                      </a:r>
                      <a:endParaRPr lang="en-IN"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567235648"/>
                  </a:ext>
                </a:extLst>
              </a:tr>
              <a:tr h="500457">
                <a:tc>
                  <a:txBody>
                    <a:bodyPr/>
                    <a:lstStyle/>
                    <a:p>
                      <a:pPr algn="l" fontAlgn="b"/>
                      <a:r>
                        <a:rPr lang="en-IN" sz="1200" u="none" strike="noStrike" dirty="0" err="1">
                          <a:effectLst/>
                        </a:rPr>
                        <a:t>inventorygrowthabovefive</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dirty="0" err="1">
                          <a:effectLst/>
                        </a:rPr>
                        <a:t>NaN</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dirty="0" err="1">
                          <a:effectLst/>
                        </a:rPr>
                        <a:t>NaN</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a:effectLst/>
                        </a:rPr>
                        <a:t>NO</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a:effectLst/>
                        </a:rPr>
                        <a:t>YES</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a:effectLst/>
                        </a:rPr>
                        <a:t>NaN</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337</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a:t>
                      </a:r>
                      <a:endParaRPr lang="en-IN"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90842076"/>
                  </a:ext>
                </a:extLst>
              </a:tr>
              <a:tr h="270974">
                <a:tc>
                  <a:txBody>
                    <a:bodyPr/>
                    <a:lstStyle/>
                    <a:p>
                      <a:pPr algn="l" fontAlgn="b"/>
                      <a:r>
                        <a:rPr lang="en-IN" sz="1200" u="none" strike="noStrike">
                          <a:effectLst/>
                        </a:rPr>
                        <a:t>month</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a:effectLst/>
                        </a:rPr>
                        <a:t>NaN</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a:effectLst/>
                        </a:rPr>
                        <a:t>NaN</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36526</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36495</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a:effectLst/>
                        </a:rPr>
                        <a:t>NaN</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337</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0</a:t>
                      </a:r>
                      <a:endParaRPr lang="en-IN" sz="12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94566970"/>
                  </a:ext>
                </a:extLst>
              </a:tr>
              <a:tr h="270974">
                <a:tc>
                  <a:txBody>
                    <a:bodyPr/>
                    <a:lstStyle/>
                    <a:p>
                      <a:pPr algn="l" fontAlgn="b"/>
                      <a:r>
                        <a:rPr lang="en-IN" sz="1200" u="none" strike="noStrike">
                          <a:effectLst/>
                        </a:rPr>
                        <a:t>percapitagrowth</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5</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2</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-6</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9</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5</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337</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a:t>
                      </a:r>
                      <a:endParaRPr lang="en-IN"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492570948"/>
                  </a:ext>
                </a:extLst>
              </a:tr>
              <a:tr h="500457">
                <a:tc>
                  <a:txBody>
                    <a:bodyPr/>
                    <a:lstStyle/>
                    <a:p>
                      <a:pPr algn="l" fontAlgn="b"/>
                      <a:r>
                        <a:rPr lang="en-IN" sz="1200" u="none" strike="noStrike">
                          <a:effectLst/>
                        </a:rPr>
                        <a:t>percapitagrowthabove</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a:effectLst/>
                        </a:rPr>
                        <a:t>NaN</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dirty="0" err="1">
                          <a:effectLst/>
                        </a:rPr>
                        <a:t>NaN</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a:effectLst/>
                        </a:rPr>
                        <a:t>NO</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a:effectLst/>
                        </a:rPr>
                        <a:t>YES</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a:effectLst/>
                        </a:rPr>
                        <a:t>NaN</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337</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a:t>
                      </a:r>
                      <a:endParaRPr lang="en-IN"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593577735"/>
                  </a:ext>
                </a:extLst>
              </a:tr>
              <a:tr h="270974">
                <a:tc>
                  <a:txBody>
                    <a:bodyPr/>
                    <a:lstStyle/>
                    <a:p>
                      <a:pPr algn="l" fontAlgn="b"/>
                      <a:r>
                        <a:rPr lang="en-IN" sz="1200" u="none" strike="noStrike">
                          <a:effectLst/>
                        </a:rPr>
                        <a:t>percapitaincome</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11156</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3864</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5264</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18988</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11137</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337</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a:t>
                      </a:r>
                      <a:endParaRPr lang="en-IN"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750895283"/>
                  </a:ext>
                </a:extLst>
              </a:tr>
              <a:tr h="270974">
                <a:tc>
                  <a:txBody>
                    <a:bodyPr/>
                    <a:lstStyle/>
                    <a:p>
                      <a:pPr algn="l" fontAlgn="b"/>
                      <a:r>
                        <a:rPr lang="en-IN" sz="1200" u="none" strike="noStrike">
                          <a:effectLst/>
                        </a:rPr>
                        <a:t>population</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296133</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21801</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255331</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329423</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297526</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337</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a:t>
                      </a:r>
                      <a:endParaRPr lang="en-IN"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937352555"/>
                  </a:ext>
                </a:extLst>
              </a:tr>
              <a:tr h="270974">
                <a:tc>
                  <a:txBody>
                    <a:bodyPr/>
                    <a:lstStyle/>
                    <a:p>
                      <a:pPr algn="l" fontAlgn="b"/>
                      <a:r>
                        <a:rPr lang="en-IN" sz="1200" u="none" strike="noStrike">
                          <a:effectLst/>
                        </a:rPr>
                        <a:t>retailsales</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297972</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89513</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130683</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529345</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299920</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337</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a:t>
                      </a:r>
                      <a:endParaRPr lang="en-IN"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535008657"/>
                  </a:ext>
                </a:extLst>
              </a:tr>
              <a:tr h="270974">
                <a:tc>
                  <a:txBody>
                    <a:bodyPr/>
                    <a:lstStyle/>
                    <a:p>
                      <a:pPr algn="l" fontAlgn="b"/>
                      <a:r>
                        <a:rPr lang="en-IN" sz="1200" u="none" strike="noStrike">
                          <a:effectLst/>
                        </a:rPr>
                        <a:t>unemployment</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6</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2</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4</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10</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5</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337</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a:t>
                      </a:r>
                      <a:endParaRPr lang="en-IN"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230582208"/>
                  </a:ext>
                </a:extLst>
              </a:tr>
              <a:tr h="270974">
                <a:tc>
                  <a:txBody>
                    <a:bodyPr/>
                    <a:lstStyle/>
                    <a:p>
                      <a:pPr algn="l" fontAlgn="b"/>
                      <a:r>
                        <a:rPr lang="en-IN" sz="1200" u="none" strike="noStrike">
                          <a:effectLst/>
                        </a:rPr>
                        <a:t>yoygtenp</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a:effectLst/>
                        </a:rPr>
                        <a:t>NaN</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a:effectLst/>
                        </a:rPr>
                        <a:t>NaN</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a:effectLst/>
                        </a:rPr>
                        <a:t>NO</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a:effectLst/>
                        </a:rPr>
                        <a:t>YES</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IN" sz="1200" u="none" strike="noStrike">
                          <a:effectLst/>
                        </a:rPr>
                        <a:t>NaN</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337</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0</a:t>
                      </a:r>
                      <a:endParaRPr lang="en-IN" sz="12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457854468"/>
                  </a:ext>
                </a:extLst>
              </a:tr>
            </a:tbl>
          </a:graphicData>
        </a:graphic>
      </p:graphicFrame>
      <p:cxnSp>
        <p:nvCxnSpPr>
          <p:cNvPr id="14" name="Straight Connector 13">
            <a:extLst>
              <a:ext uri="{FF2B5EF4-FFF2-40B4-BE49-F238E27FC236}">
                <a16:creationId xmlns:a16="http://schemas.microsoft.com/office/drawing/2014/main" id="{FF3E55FB-5A6A-804A-A90F-91C5F406C0A9}"/>
              </a:ext>
            </a:extLst>
          </p:cNvPr>
          <p:cNvCxnSpPr>
            <a:cxnSpLocks/>
          </p:cNvCxnSpPr>
          <p:nvPr/>
        </p:nvCxnSpPr>
        <p:spPr>
          <a:xfrm flipV="1">
            <a:off x="1508166" y="1116281"/>
            <a:ext cx="2909455" cy="2850077"/>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97D84FA1-2C06-5E4E-849A-98F258E60253}"/>
              </a:ext>
            </a:extLst>
          </p:cNvPr>
          <p:cNvSpPr txBox="1"/>
          <p:nvPr/>
        </p:nvSpPr>
        <p:spPr>
          <a:xfrm>
            <a:off x="6058064" y="5366815"/>
            <a:ext cx="4940134" cy="1231106"/>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above table shows statistical summary of variables used. Classification variables have only two attributes min and max.</a:t>
            </a:r>
          </a:p>
          <a:p>
            <a:pPr marL="285750" indent="-285750">
              <a:buFont typeface="Arial" panose="020B0604020202020204" pitchFamily="34" charset="0"/>
              <a:buChar char="•"/>
            </a:pPr>
            <a:r>
              <a:rPr lang="en-US" sz="1400" dirty="0"/>
              <a:t>The numeric variables have all the attributes that include mean, </a:t>
            </a:r>
            <a:r>
              <a:rPr lang="en-US" sz="1400" dirty="0" err="1"/>
              <a:t>sd</a:t>
            </a:r>
            <a:r>
              <a:rPr lang="en-US" sz="1400" dirty="0"/>
              <a:t>/ standard deviation, min, max, median, length.</a:t>
            </a:r>
          </a:p>
          <a:p>
            <a:endParaRPr lang="en-US" dirty="0"/>
          </a:p>
        </p:txBody>
      </p:sp>
    </p:spTree>
    <p:extLst>
      <p:ext uri="{BB962C8B-B14F-4D97-AF65-F5344CB8AC3E}">
        <p14:creationId xmlns:p14="http://schemas.microsoft.com/office/powerpoint/2010/main" val="356854727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Principal Component Analysis</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C48FE84-EB03-DB42-842D-6E31598970D3}"/>
              </a:ext>
            </a:extLst>
          </p:cNvPr>
          <p:cNvSpPr txBox="1"/>
          <p:nvPr/>
        </p:nvSpPr>
        <p:spPr>
          <a:xfrm>
            <a:off x="5210389" y="1046289"/>
            <a:ext cx="6388907"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principal component analysis is used for numerical data series that has large number of variables mainly to to reduce the number of variables.</a:t>
            </a:r>
          </a:p>
          <a:p>
            <a:pPr marL="285750" indent="-285750">
              <a:buFont typeface="Arial" panose="020B0604020202020204" pitchFamily="34" charset="0"/>
              <a:buChar char="•"/>
            </a:pPr>
            <a:r>
              <a:rPr lang="en-US" sz="1400" dirty="0"/>
              <a:t>The main benefit of PCA is to generate few variables that are weighted linear combination of original variables and retail most of the informational from original data set.</a:t>
            </a:r>
          </a:p>
          <a:p>
            <a:pPr marL="285750" indent="-285750">
              <a:buFont typeface="Arial" panose="020B0604020202020204" pitchFamily="34" charset="0"/>
              <a:buChar char="•"/>
            </a:pPr>
            <a:r>
              <a:rPr lang="en-US" sz="1400" dirty="0"/>
              <a:t>The table (</a:t>
            </a:r>
            <a:r>
              <a:rPr lang="en-US" sz="1400" b="1" dirty="0"/>
              <a:t>Weights</a:t>
            </a:r>
            <a:r>
              <a:rPr lang="en-US" sz="1400" dirty="0"/>
              <a:t>)  at the left side has value of two principal components Z1 (-0.17209, -0.98508) and Z2 (0.98508, -0.17209) for two variables </a:t>
            </a:r>
            <a:r>
              <a:rPr lang="en-US" sz="1400" dirty="0" err="1"/>
              <a:t>percapita</a:t>
            </a:r>
            <a:r>
              <a:rPr lang="en-US" sz="1400" dirty="0"/>
              <a:t> income and population.</a:t>
            </a:r>
          </a:p>
          <a:p>
            <a:pPr marL="285750" indent="-285750">
              <a:buFont typeface="Arial" panose="020B0604020202020204" pitchFamily="34" charset="0"/>
              <a:buChar char="•"/>
            </a:pPr>
            <a:r>
              <a:rPr lang="en-US" sz="1400" dirty="0"/>
              <a:t>The second table (</a:t>
            </a:r>
            <a:r>
              <a:rPr lang="en-US" sz="1400" b="1" dirty="0"/>
              <a:t>Variance proportion</a:t>
            </a:r>
            <a:r>
              <a:rPr lang="en-US" sz="1400" dirty="0"/>
              <a:t>) shows that the first principal component Z1 explains 99.9% of the total variance while PC2 accounts for 0.09% of the variance. So we can simply drop PC2 and maintain 99.9% of the variability.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graphicFrame>
        <p:nvGraphicFramePr>
          <p:cNvPr id="4" name="Table 3">
            <a:extLst>
              <a:ext uri="{FF2B5EF4-FFF2-40B4-BE49-F238E27FC236}">
                <a16:creationId xmlns:a16="http://schemas.microsoft.com/office/drawing/2014/main" id="{5A54FA89-8AE9-F64A-B9C9-B37EF7A8B7E2}"/>
              </a:ext>
            </a:extLst>
          </p:cNvPr>
          <p:cNvGraphicFramePr>
            <a:graphicFrameLocks noGrp="1"/>
          </p:cNvGraphicFramePr>
          <p:nvPr>
            <p:extLst>
              <p:ext uri="{D42A27DB-BD31-4B8C-83A1-F6EECF244321}">
                <p14:modId xmlns:p14="http://schemas.microsoft.com/office/powerpoint/2010/main" val="120955746"/>
              </p:ext>
            </p:extLst>
          </p:nvPr>
        </p:nvGraphicFramePr>
        <p:xfrm>
          <a:off x="687753" y="1166059"/>
          <a:ext cx="4038600" cy="769620"/>
        </p:xfrm>
        <a:graphic>
          <a:graphicData uri="http://schemas.openxmlformats.org/drawingml/2006/table">
            <a:tbl>
              <a:tblPr>
                <a:tableStyleId>{5C22544A-7EE6-4342-B048-85BDC9FD1C3A}</a:tableStyleId>
              </a:tblPr>
              <a:tblGrid>
                <a:gridCol w="1879600">
                  <a:extLst>
                    <a:ext uri="{9D8B030D-6E8A-4147-A177-3AD203B41FA5}">
                      <a16:colId xmlns:a16="http://schemas.microsoft.com/office/drawing/2014/main" val="1329330782"/>
                    </a:ext>
                  </a:extLst>
                </a:gridCol>
                <a:gridCol w="1079500">
                  <a:extLst>
                    <a:ext uri="{9D8B030D-6E8A-4147-A177-3AD203B41FA5}">
                      <a16:colId xmlns:a16="http://schemas.microsoft.com/office/drawing/2014/main" val="1071195110"/>
                    </a:ext>
                  </a:extLst>
                </a:gridCol>
                <a:gridCol w="1079500">
                  <a:extLst>
                    <a:ext uri="{9D8B030D-6E8A-4147-A177-3AD203B41FA5}">
                      <a16:colId xmlns:a16="http://schemas.microsoft.com/office/drawing/2014/main" val="4080512019"/>
                    </a:ext>
                  </a:extLst>
                </a:gridCol>
              </a:tblGrid>
              <a:tr h="256540">
                <a:tc>
                  <a:txBody>
                    <a:bodyPr/>
                    <a:lstStyle/>
                    <a:p>
                      <a:pPr algn="l" fontAlgn="b"/>
                      <a:r>
                        <a:rPr lang="en-IN" sz="1400" b="1" u="none" strike="noStrike" dirty="0">
                          <a:effectLst/>
                        </a:rPr>
                        <a:t> (Weights)</a:t>
                      </a:r>
                      <a:endParaRPr lang="en-IN"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b="1" u="none" strike="noStrike" dirty="0">
                          <a:effectLst/>
                        </a:rPr>
                        <a:t>PC1</a:t>
                      </a:r>
                      <a:endParaRPr lang="en-IN"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b="1" u="none" strike="noStrike" dirty="0">
                          <a:effectLst/>
                        </a:rPr>
                        <a:t>PC2</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8080154"/>
                  </a:ext>
                </a:extLst>
              </a:tr>
              <a:tr h="256540">
                <a:tc>
                  <a:txBody>
                    <a:bodyPr/>
                    <a:lstStyle/>
                    <a:p>
                      <a:pPr algn="l" fontAlgn="b"/>
                      <a:r>
                        <a:rPr lang="en-IN" sz="1200" u="none" strike="noStrike" dirty="0" err="1">
                          <a:effectLst/>
                        </a:rPr>
                        <a:t>percapitaincome</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-0.172099</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0.98508</a:t>
                      </a:r>
                      <a:endParaRPr lang="en-IN" sz="12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151562170"/>
                  </a:ext>
                </a:extLst>
              </a:tr>
              <a:tr h="256540">
                <a:tc>
                  <a:txBody>
                    <a:bodyPr/>
                    <a:lstStyle/>
                    <a:p>
                      <a:pPr algn="l" fontAlgn="b"/>
                      <a:r>
                        <a:rPr lang="en-IN" sz="1200" u="none" strike="noStrike">
                          <a:effectLst/>
                        </a:rPr>
                        <a:t>population</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-0.98508</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-0.172099</a:t>
                      </a:r>
                      <a:endParaRPr lang="en-IN" sz="12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4067711241"/>
                  </a:ext>
                </a:extLst>
              </a:tr>
            </a:tbl>
          </a:graphicData>
        </a:graphic>
      </p:graphicFrame>
      <p:graphicFrame>
        <p:nvGraphicFramePr>
          <p:cNvPr id="6" name="Table 5">
            <a:extLst>
              <a:ext uri="{FF2B5EF4-FFF2-40B4-BE49-F238E27FC236}">
                <a16:creationId xmlns:a16="http://schemas.microsoft.com/office/drawing/2014/main" id="{1EB445B4-3A71-7C46-A776-5D0DD490C7D3}"/>
              </a:ext>
            </a:extLst>
          </p:cNvPr>
          <p:cNvGraphicFramePr>
            <a:graphicFrameLocks noGrp="1"/>
          </p:cNvGraphicFramePr>
          <p:nvPr>
            <p:extLst>
              <p:ext uri="{D42A27DB-BD31-4B8C-83A1-F6EECF244321}">
                <p14:modId xmlns:p14="http://schemas.microsoft.com/office/powerpoint/2010/main" val="1126536713"/>
              </p:ext>
            </p:extLst>
          </p:nvPr>
        </p:nvGraphicFramePr>
        <p:xfrm>
          <a:off x="687753" y="2424842"/>
          <a:ext cx="4038601" cy="769620"/>
        </p:xfrm>
        <a:graphic>
          <a:graphicData uri="http://schemas.openxmlformats.org/drawingml/2006/table">
            <a:tbl>
              <a:tblPr>
                <a:tableStyleId>{5C22544A-7EE6-4342-B048-85BDC9FD1C3A}</a:tableStyleId>
              </a:tblPr>
              <a:tblGrid>
                <a:gridCol w="1879601">
                  <a:extLst>
                    <a:ext uri="{9D8B030D-6E8A-4147-A177-3AD203B41FA5}">
                      <a16:colId xmlns:a16="http://schemas.microsoft.com/office/drawing/2014/main" val="3838308765"/>
                    </a:ext>
                  </a:extLst>
                </a:gridCol>
                <a:gridCol w="1079500">
                  <a:extLst>
                    <a:ext uri="{9D8B030D-6E8A-4147-A177-3AD203B41FA5}">
                      <a16:colId xmlns:a16="http://schemas.microsoft.com/office/drawing/2014/main" val="2797313150"/>
                    </a:ext>
                  </a:extLst>
                </a:gridCol>
                <a:gridCol w="1079500">
                  <a:extLst>
                    <a:ext uri="{9D8B030D-6E8A-4147-A177-3AD203B41FA5}">
                      <a16:colId xmlns:a16="http://schemas.microsoft.com/office/drawing/2014/main" val="875121610"/>
                    </a:ext>
                  </a:extLst>
                </a:gridCol>
              </a:tblGrid>
              <a:tr h="190005">
                <a:tc>
                  <a:txBody>
                    <a:bodyPr/>
                    <a:lstStyle/>
                    <a:p>
                      <a:pPr algn="l" fontAlgn="b"/>
                      <a:r>
                        <a:rPr lang="en-IN" sz="1200" u="none" strike="noStrike" dirty="0">
                          <a:effectLst/>
                        </a:rPr>
                        <a:t> (</a:t>
                      </a:r>
                      <a:r>
                        <a:rPr lang="en-IN" sz="1200" b="1" u="none" strike="noStrike" dirty="0">
                          <a:effectLst/>
                        </a:rPr>
                        <a:t>Variance proportion</a:t>
                      </a:r>
                      <a:r>
                        <a:rPr lang="en-IN" sz="1200" u="none" strike="noStrike" dirty="0">
                          <a:effectLst/>
                        </a:rPr>
                        <a:t>)</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PC1</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PC2</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0876060"/>
                  </a:ext>
                </a:extLst>
              </a:tr>
              <a:tr h="190005">
                <a:tc>
                  <a:txBody>
                    <a:bodyPr/>
                    <a:lstStyle/>
                    <a:p>
                      <a:pPr algn="l" fontAlgn="b"/>
                      <a:r>
                        <a:rPr lang="en-IN" sz="1200" u="none" strike="noStrike">
                          <a:effectLst/>
                        </a:rPr>
                        <a:t>Standard deviation</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22130.555</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661.7341</a:t>
                      </a:r>
                      <a:endParaRPr lang="en-IN"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190223912"/>
                  </a:ext>
                </a:extLst>
              </a:tr>
              <a:tr h="190005">
                <a:tc>
                  <a:txBody>
                    <a:bodyPr/>
                    <a:lstStyle/>
                    <a:p>
                      <a:pPr algn="l" fontAlgn="b"/>
                      <a:r>
                        <a:rPr lang="en-IN" sz="1200" u="none" strike="noStrike">
                          <a:effectLst/>
                        </a:rPr>
                        <a:t>Proportion of variance</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99.91%</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0.09%</a:t>
                      </a:r>
                      <a:endParaRPr lang="en-IN" sz="12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040915465"/>
                  </a:ext>
                </a:extLst>
              </a:tr>
              <a:tr h="190005">
                <a:tc>
                  <a:txBody>
                    <a:bodyPr/>
                    <a:lstStyle/>
                    <a:p>
                      <a:pPr algn="l" fontAlgn="b"/>
                      <a:r>
                        <a:rPr lang="en-IN" sz="1200" u="none" strike="noStrike">
                          <a:effectLst/>
                        </a:rPr>
                        <a:t>Cumulative proportion</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99.91%</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100.00%</a:t>
                      </a:r>
                      <a:endParaRPr lang="en-IN" sz="12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479926043"/>
                  </a:ext>
                </a:extLst>
              </a:tr>
            </a:tbl>
          </a:graphicData>
        </a:graphic>
      </p:graphicFrame>
      <p:sp>
        <p:nvSpPr>
          <p:cNvPr id="9" name="TextBox 8">
            <a:extLst>
              <a:ext uri="{FF2B5EF4-FFF2-40B4-BE49-F238E27FC236}">
                <a16:creationId xmlns:a16="http://schemas.microsoft.com/office/drawing/2014/main" id="{0B676599-6FF4-3B46-84D8-CA705AC8E066}"/>
              </a:ext>
            </a:extLst>
          </p:cNvPr>
          <p:cNvSpPr txBox="1"/>
          <p:nvPr/>
        </p:nvSpPr>
        <p:spPr>
          <a:xfrm>
            <a:off x="687753" y="593766"/>
            <a:ext cx="3670491" cy="338554"/>
          </a:xfrm>
          <a:prstGeom prst="rect">
            <a:avLst/>
          </a:prstGeom>
          <a:noFill/>
        </p:spPr>
        <p:txBody>
          <a:bodyPr wrap="square" rtlCol="0">
            <a:spAutoFit/>
          </a:bodyPr>
          <a:lstStyle/>
          <a:p>
            <a:r>
              <a:rPr lang="en-US" sz="1600" dirty="0"/>
              <a:t>Running PCA for two variables</a:t>
            </a:r>
          </a:p>
        </p:txBody>
      </p:sp>
      <p:sp>
        <p:nvSpPr>
          <p:cNvPr id="15" name="TextBox 14">
            <a:extLst>
              <a:ext uri="{FF2B5EF4-FFF2-40B4-BE49-F238E27FC236}">
                <a16:creationId xmlns:a16="http://schemas.microsoft.com/office/drawing/2014/main" id="{E0F69957-B999-1C47-8B6A-936C14EF6B18}"/>
              </a:ext>
            </a:extLst>
          </p:cNvPr>
          <p:cNvSpPr txBox="1"/>
          <p:nvPr/>
        </p:nvSpPr>
        <p:spPr>
          <a:xfrm>
            <a:off x="687752" y="3506515"/>
            <a:ext cx="3670491" cy="338554"/>
          </a:xfrm>
          <a:prstGeom prst="rect">
            <a:avLst/>
          </a:prstGeom>
          <a:noFill/>
        </p:spPr>
        <p:txBody>
          <a:bodyPr wrap="square" rtlCol="0">
            <a:spAutoFit/>
          </a:bodyPr>
          <a:lstStyle/>
          <a:p>
            <a:r>
              <a:rPr lang="en-US" sz="1600" dirty="0"/>
              <a:t>Running PCA for four variables</a:t>
            </a:r>
          </a:p>
        </p:txBody>
      </p:sp>
      <p:sp>
        <p:nvSpPr>
          <p:cNvPr id="16" name="TextBox 15">
            <a:extLst>
              <a:ext uri="{FF2B5EF4-FFF2-40B4-BE49-F238E27FC236}">
                <a16:creationId xmlns:a16="http://schemas.microsoft.com/office/drawing/2014/main" id="{8F05ED08-36D7-E641-8485-C46C57DE79A3}"/>
              </a:ext>
            </a:extLst>
          </p:cNvPr>
          <p:cNvSpPr txBox="1"/>
          <p:nvPr/>
        </p:nvSpPr>
        <p:spPr>
          <a:xfrm>
            <a:off x="6254342" y="774933"/>
            <a:ext cx="3670491" cy="338554"/>
          </a:xfrm>
          <a:prstGeom prst="rect">
            <a:avLst/>
          </a:prstGeom>
          <a:noFill/>
        </p:spPr>
        <p:txBody>
          <a:bodyPr wrap="square" rtlCol="0">
            <a:spAutoFit/>
          </a:bodyPr>
          <a:lstStyle/>
          <a:p>
            <a:r>
              <a:rPr lang="en-US" sz="1600" dirty="0"/>
              <a:t>Running PCA for two variables</a:t>
            </a:r>
          </a:p>
        </p:txBody>
      </p:sp>
      <p:sp>
        <p:nvSpPr>
          <p:cNvPr id="17" name="TextBox 16">
            <a:extLst>
              <a:ext uri="{FF2B5EF4-FFF2-40B4-BE49-F238E27FC236}">
                <a16:creationId xmlns:a16="http://schemas.microsoft.com/office/drawing/2014/main" id="{E74D7E63-6628-5B4D-8AF2-B1E2E5D45200}"/>
              </a:ext>
            </a:extLst>
          </p:cNvPr>
          <p:cNvSpPr txBox="1"/>
          <p:nvPr/>
        </p:nvSpPr>
        <p:spPr>
          <a:xfrm>
            <a:off x="6186706" y="3588960"/>
            <a:ext cx="3670491" cy="338554"/>
          </a:xfrm>
          <a:prstGeom prst="rect">
            <a:avLst/>
          </a:prstGeom>
          <a:noFill/>
        </p:spPr>
        <p:txBody>
          <a:bodyPr wrap="square" rtlCol="0">
            <a:spAutoFit/>
          </a:bodyPr>
          <a:lstStyle/>
          <a:p>
            <a:r>
              <a:rPr lang="en-US" sz="1600" dirty="0"/>
              <a:t>Running PCA for four variables</a:t>
            </a:r>
          </a:p>
        </p:txBody>
      </p:sp>
      <p:graphicFrame>
        <p:nvGraphicFramePr>
          <p:cNvPr id="11" name="Table 10">
            <a:extLst>
              <a:ext uri="{FF2B5EF4-FFF2-40B4-BE49-F238E27FC236}">
                <a16:creationId xmlns:a16="http://schemas.microsoft.com/office/drawing/2014/main" id="{BEC13F19-27A8-1240-A21B-EDEDC2DA7DE9}"/>
              </a:ext>
            </a:extLst>
          </p:cNvPr>
          <p:cNvGraphicFramePr>
            <a:graphicFrameLocks noGrp="1"/>
          </p:cNvGraphicFramePr>
          <p:nvPr>
            <p:extLst>
              <p:ext uri="{D42A27DB-BD31-4B8C-83A1-F6EECF244321}">
                <p14:modId xmlns:p14="http://schemas.microsoft.com/office/powerpoint/2010/main" val="1124637309"/>
              </p:ext>
            </p:extLst>
          </p:nvPr>
        </p:nvGraphicFramePr>
        <p:xfrm>
          <a:off x="687752" y="3845069"/>
          <a:ext cx="4154527" cy="1077255"/>
        </p:xfrm>
        <a:graphic>
          <a:graphicData uri="http://schemas.openxmlformats.org/drawingml/2006/table">
            <a:tbl>
              <a:tblPr>
                <a:tableStyleId>{5C22544A-7EE6-4342-B048-85BDC9FD1C3A}</a:tableStyleId>
              </a:tblPr>
              <a:tblGrid>
                <a:gridCol w="1284995">
                  <a:extLst>
                    <a:ext uri="{9D8B030D-6E8A-4147-A177-3AD203B41FA5}">
                      <a16:colId xmlns:a16="http://schemas.microsoft.com/office/drawing/2014/main" val="236810473"/>
                    </a:ext>
                  </a:extLst>
                </a:gridCol>
                <a:gridCol w="738003">
                  <a:extLst>
                    <a:ext uri="{9D8B030D-6E8A-4147-A177-3AD203B41FA5}">
                      <a16:colId xmlns:a16="http://schemas.microsoft.com/office/drawing/2014/main" val="1603994233"/>
                    </a:ext>
                  </a:extLst>
                </a:gridCol>
                <a:gridCol w="738003">
                  <a:extLst>
                    <a:ext uri="{9D8B030D-6E8A-4147-A177-3AD203B41FA5}">
                      <a16:colId xmlns:a16="http://schemas.microsoft.com/office/drawing/2014/main" val="3599416879"/>
                    </a:ext>
                  </a:extLst>
                </a:gridCol>
                <a:gridCol w="696763">
                  <a:extLst>
                    <a:ext uri="{9D8B030D-6E8A-4147-A177-3AD203B41FA5}">
                      <a16:colId xmlns:a16="http://schemas.microsoft.com/office/drawing/2014/main" val="1051768694"/>
                    </a:ext>
                  </a:extLst>
                </a:gridCol>
                <a:gridCol w="696763">
                  <a:extLst>
                    <a:ext uri="{9D8B030D-6E8A-4147-A177-3AD203B41FA5}">
                      <a16:colId xmlns:a16="http://schemas.microsoft.com/office/drawing/2014/main" val="1691564741"/>
                    </a:ext>
                  </a:extLst>
                </a:gridCol>
              </a:tblGrid>
              <a:tr h="215451">
                <a:tc>
                  <a:txBody>
                    <a:bodyPr/>
                    <a:lstStyle/>
                    <a:p>
                      <a:pPr algn="l" fontAlgn="b"/>
                      <a:r>
                        <a:rPr lang="en-IN" sz="1200" b="1" u="none" strike="noStrike" dirty="0">
                          <a:effectLst/>
                        </a:rPr>
                        <a:t>(weights)</a:t>
                      </a:r>
                      <a:endParaRPr lang="en-IN"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PC1</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PC2</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PC3</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PC4</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4138161"/>
                  </a:ext>
                </a:extLst>
              </a:tr>
              <a:tr h="215451">
                <a:tc>
                  <a:txBody>
                    <a:bodyPr/>
                    <a:lstStyle/>
                    <a:p>
                      <a:pPr algn="l" fontAlgn="b"/>
                      <a:r>
                        <a:rPr lang="en-IN" sz="1200" u="none" strike="noStrike" dirty="0" err="1">
                          <a:effectLst/>
                        </a:rPr>
                        <a:t>percapitaincome</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0.03</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0.10</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0.99</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0.00</a:t>
                      </a:r>
                      <a:endParaRPr lang="en-IN"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067298392"/>
                  </a:ext>
                </a:extLst>
              </a:tr>
              <a:tr h="215451">
                <a:tc>
                  <a:txBody>
                    <a:bodyPr/>
                    <a:lstStyle/>
                    <a:p>
                      <a:pPr algn="l" fontAlgn="b"/>
                      <a:r>
                        <a:rPr lang="en-IN" sz="1200" u="none" strike="noStrike" dirty="0">
                          <a:effectLst/>
                        </a:rPr>
                        <a:t>population</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0.19</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0.98</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-0.10</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0.00</a:t>
                      </a:r>
                      <a:endParaRPr lang="en-IN"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4253358533"/>
                  </a:ext>
                </a:extLst>
              </a:tr>
              <a:tr h="215451">
                <a:tc>
                  <a:txBody>
                    <a:bodyPr/>
                    <a:lstStyle/>
                    <a:p>
                      <a:pPr algn="l" fontAlgn="b"/>
                      <a:r>
                        <a:rPr lang="en-IN" sz="1200" u="none" strike="noStrike">
                          <a:effectLst/>
                        </a:rPr>
                        <a:t>unemployment</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0.00</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0.00</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0.00</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-1.00</a:t>
                      </a:r>
                      <a:endParaRPr lang="en-IN"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688966157"/>
                  </a:ext>
                </a:extLst>
              </a:tr>
              <a:tr h="215451">
                <a:tc>
                  <a:txBody>
                    <a:bodyPr/>
                    <a:lstStyle/>
                    <a:p>
                      <a:pPr algn="l" fontAlgn="b"/>
                      <a:r>
                        <a:rPr lang="en-IN" sz="1200" u="none" strike="noStrike">
                          <a:effectLst/>
                        </a:rPr>
                        <a:t>inventory</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0.98</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-0.19</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-0.01</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0.00</a:t>
                      </a:r>
                      <a:endParaRPr lang="en-IN" sz="12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4195493528"/>
                  </a:ext>
                </a:extLst>
              </a:tr>
            </a:tbl>
          </a:graphicData>
        </a:graphic>
      </p:graphicFrame>
      <p:sp>
        <p:nvSpPr>
          <p:cNvPr id="13" name="TextBox 12">
            <a:extLst>
              <a:ext uri="{FF2B5EF4-FFF2-40B4-BE49-F238E27FC236}">
                <a16:creationId xmlns:a16="http://schemas.microsoft.com/office/drawing/2014/main" id="{18EDD64D-0CF9-084F-A16B-B719EFB8504E}"/>
              </a:ext>
            </a:extLst>
          </p:cNvPr>
          <p:cNvSpPr txBox="1"/>
          <p:nvPr/>
        </p:nvSpPr>
        <p:spPr>
          <a:xfrm>
            <a:off x="5184716" y="4091195"/>
            <a:ext cx="6160397" cy="3016210"/>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third table (</a:t>
            </a:r>
            <a:r>
              <a:rPr lang="en-US" sz="1400" b="1" dirty="0"/>
              <a:t>Weights</a:t>
            </a:r>
            <a:r>
              <a:rPr lang="en-US" sz="1400" dirty="0"/>
              <a:t>)  at the left side has value of four principal components Z1 (0.03, 0.19, 0, 0.98) , Z2 (0.10, 0.98, 0, -0.19), Z3 (0.99, -0.1, 0, -0.01) and Z4 (0, 0, -1, 0) for four variables </a:t>
            </a:r>
            <a:r>
              <a:rPr lang="en-US" sz="1400" dirty="0" err="1"/>
              <a:t>percapita</a:t>
            </a:r>
            <a:r>
              <a:rPr lang="en-US" sz="1400" dirty="0"/>
              <a:t> income, population, unemployment and inventory. We can observe that for each variable, not more than two components are needed to explain the variability.</a:t>
            </a:r>
          </a:p>
          <a:p>
            <a:pPr marL="285750" indent="-285750">
              <a:buFont typeface="Arial" panose="020B0604020202020204" pitchFamily="34" charset="0"/>
              <a:buChar char="•"/>
            </a:pPr>
            <a:r>
              <a:rPr lang="en-US" sz="1400" dirty="0"/>
              <a:t>The fourth table (</a:t>
            </a:r>
            <a:r>
              <a:rPr lang="en-US" sz="1400" b="1" dirty="0"/>
              <a:t>Variance proportion</a:t>
            </a:r>
            <a:r>
              <a:rPr lang="en-US" sz="1400" dirty="0"/>
              <a:t>) shows that the first principal component Z1 explains 99.7% of the total variance while PC2 accounts for 0.26% of the variance and Z3 and Z4 have no contribution. So we can simply drop PC2, PC3, PC4 and still maintain 99.74% of the variability.</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aphicFrame>
        <p:nvGraphicFramePr>
          <p:cNvPr id="21" name="Table 20">
            <a:extLst>
              <a:ext uri="{FF2B5EF4-FFF2-40B4-BE49-F238E27FC236}">
                <a16:creationId xmlns:a16="http://schemas.microsoft.com/office/drawing/2014/main" id="{A4A79875-8D6B-9640-B162-FF9BE9BCECF3}"/>
              </a:ext>
            </a:extLst>
          </p:cNvPr>
          <p:cNvGraphicFramePr>
            <a:graphicFrameLocks noGrp="1"/>
          </p:cNvGraphicFramePr>
          <p:nvPr>
            <p:extLst>
              <p:ext uri="{D42A27DB-BD31-4B8C-83A1-F6EECF244321}">
                <p14:modId xmlns:p14="http://schemas.microsoft.com/office/powerpoint/2010/main" val="1134317181"/>
              </p:ext>
            </p:extLst>
          </p:nvPr>
        </p:nvGraphicFramePr>
        <p:xfrm>
          <a:off x="687751" y="5103851"/>
          <a:ext cx="4154527" cy="1347365"/>
        </p:xfrm>
        <a:graphic>
          <a:graphicData uri="http://schemas.openxmlformats.org/drawingml/2006/table">
            <a:tbl>
              <a:tblPr>
                <a:tableStyleId>{5C22544A-7EE6-4342-B048-85BDC9FD1C3A}</a:tableStyleId>
              </a:tblPr>
              <a:tblGrid>
                <a:gridCol w="1284995">
                  <a:extLst>
                    <a:ext uri="{9D8B030D-6E8A-4147-A177-3AD203B41FA5}">
                      <a16:colId xmlns:a16="http://schemas.microsoft.com/office/drawing/2014/main" val="1903839321"/>
                    </a:ext>
                  </a:extLst>
                </a:gridCol>
                <a:gridCol w="738004">
                  <a:extLst>
                    <a:ext uri="{9D8B030D-6E8A-4147-A177-3AD203B41FA5}">
                      <a16:colId xmlns:a16="http://schemas.microsoft.com/office/drawing/2014/main" val="1886167809"/>
                    </a:ext>
                  </a:extLst>
                </a:gridCol>
                <a:gridCol w="738004">
                  <a:extLst>
                    <a:ext uri="{9D8B030D-6E8A-4147-A177-3AD203B41FA5}">
                      <a16:colId xmlns:a16="http://schemas.microsoft.com/office/drawing/2014/main" val="2518227995"/>
                    </a:ext>
                  </a:extLst>
                </a:gridCol>
                <a:gridCol w="696762">
                  <a:extLst>
                    <a:ext uri="{9D8B030D-6E8A-4147-A177-3AD203B41FA5}">
                      <a16:colId xmlns:a16="http://schemas.microsoft.com/office/drawing/2014/main" val="862522672"/>
                    </a:ext>
                  </a:extLst>
                </a:gridCol>
                <a:gridCol w="696762">
                  <a:extLst>
                    <a:ext uri="{9D8B030D-6E8A-4147-A177-3AD203B41FA5}">
                      <a16:colId xmlns:a16="http://schemas.microsoft.com/office/drawing/2014/main" val="784521915"/>
                    </a:ext>
                  </a:extLst>
                </a:gridCol>
              </a:tblGrid>
              <a:tr h="312958">
                <a:tc>
                  <a:txBody>
                    <a:bodyPr/>
                    <a:lstStyle/>
                    <a:p>
                      <a:pPr algn="l" fontAlgn="b"/>
                      <a:r>
                        <a:rPr lang="en-IN" sz="1200" u="none" strike="noStrike" dirty="0">
                          <a:effectLst/>
                        </a:rPr>
                        <a:t> (</a:t>
                      </a:r>
                      <a:r>
                        <a:rPr lang="en-IN" sz="1200" b="1" u="none" strike="noStrike" dirty="0">
                          <a:effectLst/>
                        </a:rPr>
                        <a:t>Variance proportion</a:t>
                      </a:r>
                      <a:r>
                        <a:rPr lang="en-IN" sz="1200" u="none" strike="noStrike" dirty="0">
                          <a:effectLst/>
                        </a:rPr>
                        <a:t>)</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PC1</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PC2</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PC3</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PC4</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7981592"/>
                  </a:ext>
                </a:extLst>
              </a:tr>
              <a:tr h="221510">
                <a:tc>
                  <a:txBody>
                    <a:bodyPr/>
                    <a:lstStyle/>
                    <a:p>
                      <a:pPr algn="l" fontAlgn="b"/>
                      <a:r>
                        <a:rPr lang="en-IN" sz="1200" u="none" strike="noStrike">
                          <a:effectLst/>
                        </a:rPr>
                        <a:t>Standard deviation</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112680.668</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5778.837</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513.561</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0.610</a:t>
                      </a:r>
                      <a:endParaRPr lang="en-IN"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175760382"/>
                  </a:ext>
                </a:extLst>
              </a:tr>
              <a:tr h="312958">
                <a:tc>
                  <a:txBody>
                    <a:bodyPr/>
                    <a:lstStyle/>
                    <a:p>
                      <a:pPr algn="l" fontAlgn="b"/>
                      <a:r>
                        <a:rPr lang="en-IN" sz="1200" u="none" strike="noStrike">
                          <a:effectLst/>
                        </a:rPr>
                        <a:t>Proportion of variance</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99.74%</a:t>
                      </a:r>
                      <a:endParaRPr lang="en-IN"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0.26%</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0.00%</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0.00%</a:t>
                      </a:r>
                      <a:endParaRPr lang="en-IN"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695879225"/>
                  </a:ext>
                </a:extLst>
              </a:tr>
              <a:tr h="312958">
                <a:tc>
                  <a:txBody>
                    <a:bodyPr/>
                    <a:lstStyle/>
                    <a:p>
                      <a:pPr algn="l" fontAlgn="b"/>
                      <a:r>
                        <a:rPr lang="en-IN" sz="1200" u="none" strike="noStrike">
                          <a:effectLst/>
                        </a:rPr>
                        <a:t>Cumulative proportion</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99.74%</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100.00%</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a:effectLst/>
                        </a:rPr>
                        <a:t>100.00%</a:t>
                      </a:r>
                      <a:endParaRPr lang="en-IN"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IN" sz="1200" u="none" strike="noStrike" dirty="0">
                          <a:effectLst/>
                        </a:rPr>
                        <a:t>100.00%</a:t>
                      </a:r>
                      <a:endParaRPr lang="en-IN" sz="12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36444852"/>
                  </a:ext>
                </a:extLst>
              </a:tr>
            </a:tbl>
          </a:graphicData>
        </a:graphic>
      </p:graphicFrame>
    </p:spTree>
    <p:extLst>
      <p:ext uri="{BB962C8B-B14F-4D97-AF65-F5344CB8AC3E}">
        <p14:creationId xmlns:p14="http://schemas.microsoft.com/office/powerpoint/2010/main" val="8344139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Multiple Linear Regression</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C48FE84-EB03-DB42-842D-6E31598970D3}"/>
              </a:ext>
            </a:extLst>
          </p:cNvPr>
          <p:cNvSpPr txBox="1"/>
          <p:nvPr/>
        </p:nvSpPr>
        <p:spPr>
          <a:xfrm>
            <a:off x="5210389" y="960881"/>
            <a:ext cx="6388907" cy="3539430"/>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multilinear regression of </a:t>
            </a:r>
            <a:r>
              <a:rPr lang="en-US" sz="1400" dirty="0" err="1"/>
              <a:t>retailsales</a:t>
            </a:r>
            <a:r>
              <a:rPr lang="en-US" sz="1400" dirty="0"/>
              <a:t> against all the variables shows the result as in the Table 1. Knowing the coefficient alone does not give much information.</a:t>
            </a:r>
          </a:p>
          <a:p>
            <a:pPr marL="285750" indent="-285750">
              <a:buFont typeface="Arial" panose="020B0604020202020204" pitchFamily="34" charset="0"/>
              <a:buChar char="•"/>
            </a:pPr>
            <a:r>
              <a:rPr lang="en-US" sz="1400" dirty="0"/>
              <a:t>The Table 2 which shows regression statistics gives better picture as to how well the regression model performed.  In the training set, the root mean squared error was 21,507. If we take average of </a:t>
            </a:r>
            <a:r>
              <a:rPr lang="en-US" sz="1400" dirty="0" err="1"/>
              <a:t>retailsales</a:t>
            </a:r>
            <a:r>
              <a:rPr lang="en-US" sz="1400" dirty="0"/>
              <a:t> which is equal to 297,971 and compare with RMSE, then the RMSE of training set is 7.2% of the average retail sales. </a:t>
            </a:r>
          </a:p>
          <a:p>
            <a:pPr marL="285750" indent="-285750">
              <a:buFont typeface="Arial" panose="020B0604020202020204" pitchFamily="34" charset="0"/>
              <a:buChar char="•"/>
            </a:pPr>
            <a:r>
              <a:rPr lang="en-US" sz="1400" dirty="0"/>
              <a:t>In the validation set, the root mean squared error was 23,907. If we again take average of </a:t>
            </a:r>
            <a:r>
              <a:rPr lang="en-US" sz="1400" dirty="0" err="1"/>
              <a:t>retailsales</a:t>
            </a:r>
            <a:r>
              <a:rPr lang="en-US" sz="1400" dirty="0"/>
              <a:t> which is equal to 297,971, then the RMSE of validation set is 8.0% of the average retail sales. Training set performed better than validation set as expected. We will later compare these results with other models to see which model performed well and fits the data better.</a:t>
            </a:r>
          </a:p>
          <a:p>
            <a:pPr marL="285750" indent="-285750">
              <a:buFont typeface="Arial" panose="020B0604020202020204" pitchFamily="34" charset="0"/>
              <a:buChar char="•"/>
            </a:pPr>
            <a:r>
              <a:rPr lang="en-US" sz="1400" dirty="0"/>
              <a:t>In the below plot of errors, we can see that there is larger frequency of error occurrence in the validation set that is captured in the higher RMSE. RMSE need not increase with the variance of the errors. But RMSE increases with the variance of the frequency distribution of error magnitudes as shown in our results and below chart.</a:t>
            </a:r>
          </a:p>
        </p:txBody>
      </p:sp>
      <p:sp>
        <p:nvSpPr>
          <p:cNvPr id="9" name="TextBox 8">
            <a:extLst>
              <a:ext uri="{FF2B5EF4-FFF2-40B4-BE49-F238E27FC236}">
                <a16:creationId xmlns:a16="http://schemas.microsoft.com/office/drawing/2014/main" id="{0B676599-6FF4-3B46-84D8-CA705AC8E066}"/>
              </a:ext>
            </a:extLst>
          </p:cNvPr>
          <p:cNvSpPr txBox="1"/>
          <p:nvPr/>
        </p:nvSpPr>
        <p:spPr>
          <a:xfrm>
            <a:off x="687753" y="593766"/>
            <a:ext cx="4496964" cy="338554"/>
          </a:xfrm>
          <a:prstGeom prst="rect">
            <a:avLst/>
          </a:prstGeom>
          <a:noFill/>
        </p:spPr>
        <p:txBody>
          <a:bodyPr wrap="square" rtlCol="0">
            <a:spAutoFit/>
          </a:bodyPr>
          <a:lstStyle/>
          <a:p>
            <a:r>
              <a:rPr lang="en-US" sz="1600" dirty="0"/>
              <a:t>Summary of Regressing Variables against </a:t>
            </a:r>
            <a:r>
              <a:rPr lang="en-US" sz="1600" dirty="0" err="1"/>
              <a:t>retailsales</a:t>
            </a:r>
            <a:r>
              <a:rPr lang="en-US" sz="1600" dirty="0"/>
              <a:t> </a:t>
            </a:r>
          </a:p>
        </p:txBody>
      </p:sp>
      <p:sp>
        <p:nvSpPr>
          <p:cNvPr id="15" name="TextBox 14">
            <a:extLst>
              <a:ext uri="{FF2B5EF4-FFF2-40B4-BE49-F238E27FC236}">
                <a16:creationId xmlns:a16="http://schemas.microsoft.com/office/drawing/2014/main" id="{E0F69957-B999-1C47-8B6A-936C14EF6B18}"/>
              </a:ext>
            </a:extLst>
          </p:cNvPr>
          <p:cNvSpPr txBox="1"/>
          <p:nvPr/>
        </p:nvSpPr>
        <p:spPr>
          <a:xfrm>
            <a:off x="852172" y="1198810"/>
            <a:ext cx="3670491" cy="307777"/>
          </a:xfrm>
          <a:prstGeom prst="rect">
            <a:avLst/>
          </a:prstGeom>
          <a:noFill/>
        </p:spPr>
        <p:txBody>
          <a:bodyPr wrap="square" rtlCol="0">
            <a:spAutoFit/>
          </a:bodyPr>
          <a:lstStyle/>
          <a:p>
            <a:r>
              <a:rPr lang="en-US" sz="1400" dirty="0"/>
              <a:t>Table1: Regression coefficients</a:t>
            </a:r>
          </a:p>
        </p:txBody>
      </p:sp>
      <p:sp>
        <p:nvSpPr>
          <p:cNvPr id="16" name="TextBox 15">
            <a:extLst>
              <a:ext uri="{FF2B5EF4-FFF2-40B4-BE49-F238E27FC236}">
                <a16:creationId xmlns:a16="http://schemas.microsoft.com/office/drawing/2014/main" id="{8F05ED08-36D7-E641-8485-C46C57DE79A3}"/>
              </a:ext>
            </a:extLst>
          </p:cNvPr>
          <p:cNvSpPr txBox="1"/>
          <p:nvPr/>
        </p:nvSpPr>
        <p:spPr>
          <a:xfrm>
            <a:off x="6341424" y="659797"/>
            <a:ext cx="4702627" cy="338554"/>
          </a:xfrm>
          <a:prstGeom prst="rect">
            <a:avLst/>
          </a:prstGeom>
          <a:noFill/>
        </p:spPr>
        <p:txBody>
          <a:bodyPr wrap="square" rtlCol="0">
            <a:spAutoFit/>
          </a:bodyPr>
          <a:lstStyle/>
          <a:p>
            <a:r>
              <a:rPr lang="en-US" sz="1600" b="1" dirty="0"/>
              <a:t>Regressing predictor Variables against </a:t>
            </a:r>
            <a:r>
              <a:rPr lang="en-US" sz="1600" b="1" dirty="0" err="1"/>
              <a:t>retailsales</a:t>
            </a:r>
            <a:endParaRPr lang="en-US" sz="1600" b="1" dirty="0"/>
          </a:p>
        </p:txBody>
      </p:sp>
      <p:pic>
        <p:nvPicPr>
          <p:cNvPr id="3" name="Picture 2">
            <a:extLst>
              <a:ext uri="{FF2B5EF4-FFF2-40B4-BE49-F238E27FC236}">
                <a16:creationId xmlns:a16="http://schemas.microsoft.com/office/drawing/2014/main" id="{A9B37F16-DF8B-D04A-A6FF-C953F71D41C4}"/>
              </a:ext>
            </a:extLst>
          </p:cNvPr>
          <p:cNvPicPr>
            <a:picLocks noChangeAspect="1"/>
          </p:cNvPicPr>
          <p:nvPr/>
        </p:nvPicPr>
        <p:blipFill>
          <a:blip r:embed="rId2"/>
          <a:stretch>
            <a:fillRect/>
          </a:stretch>
        </p:blipFill>
        <p:spPr>
          <a:xfrm>
            <a:off x="592704" y="1557634"/>
            <a:ext cx="4249568" cy="1359537"/>
          </a:xfrm>
          <a:prstGeom prst="rect">
            <a:avLst/>
          </a:prstGeom>
        </p:spPr>
      </p:pic>
      <p:pic>
        <p:nvPicPr>
          <p:cNvPr id="7" name="Picture 6">
            <a:extLst>
              <a:ext uri="{FF2B5EF4-FFF2-40B4-BE49-F238E27FC236}">
                <a16:creationId xmlns:a16="http://schemas.microsoft.com/office/drawing/2014/main" id="{A5FC2449-429D-444E-942F-0D0134235D63}"/>
              </a:ext>
            </a:extLst>
          </p:cNvPr>
          <p:cNvPicPr>
            <a:picLocks noChangeAspect="1"/>
          </p:cNvPicPr>
          <p:nvPr/>
        </p:nvPicPr>
        <p:blipFill>
          <a:blip r:embed="rId3"/>
          <a:stretch>
            <a:fillRect/>
          </a:stretch>
        </p:blipFill>
        <p:spPr>
          <a:xfrm>
            <a:off x="654623" y="3657112"/>
            <a:ext cx="4313748" cy="2268565"/>
          </a:xfrm>
          <a:prstGeom prst="rect">
            <a:avLst/>
          </a:prstGeom>
        </p:spPr>
      </p:pic>
      <p:sp>
        <p:nvSpPr>
          <p:cNvPr id="19" name="TextBox 18">
            <a:extLst>
              <a:ext uri="{FF2B5EF4-FFF2-40B4-BE49-F238E27FC236}">
                <a16:creationId xmlns:a16="http://schemas.microsoft.com/office/drawing/2014/main" id="{0AA81B1E-3F87-F440-B049-733C97345E96}"/>
              </a:ext>
            </a:extLst>
          </p:cNvPr>
          <p:cNvSpPr txBox="1"/>
          <p:nvPr/>
        </p:nvSpPr>
        <p:spPr>
          <a:xfrm>
            <a:off x="687753" y="3173136"/>
            <a:ext cx="3670491" cy="307777"/>
          </a:xfrm>
          <a:prstGeom prst="rect">
            <a:avLst/>
          </a:prstGeom>
          <a:noFill/>
        </p:spPr>
        <p:txBody>
          <a:bodyPr wrap="square" rtlCol="0">
            <a:spAutoFit/>
          </a:bodyPr>
          <a:lstStyle/>
          <a:p>
            <a:r>
              <a:rPr lang="en-US" sz="1400" dirty="0"/>
              <a:t>Table 2: Regression Statistics</a:t>
            </a:r>
          </a:p>
        </p:txBody>
      </p:sp>
      <p:pic>
        <p:nvPicPr>
          <p:cNvPr id="18" name="Picture 17">
            <a:extLst>
              <a:ext uri="{FF2B5EF4-FFF2-40B4-BE49-F238E27FC236}">
                <a16:creationId xmlns:a16="http://schemas.microsoft.com/office/drawing/2014/main" id="{03FED97D-A267-B643-A192-CCECD242F2A2}"/>
              </a:ext>
            </a:extLst>
          </p:cNvPr>
          <p:cNvPicPr>
            <a:picLocks noChangeAspect="1"/>
          </p:cNvPicPr>
          <p:nvPr/>
        </p:nvPicPr>
        <p:blipFill>
          <a:blip r:embed="rId4"/>
          <a:stretch>
            <a:fillRect/>
          </a:stretch>
        </p:blipFill>
        <p:spPr>
          <a:xfrm>
            <a:off x="6160949" y="4393436"/>
            <a:ext cx="4516908" cy="2106315"/>
          </a:xfrm>
          <a:prstGeom prst="rect">
            <a:avLst/>
          </a:prstGeom>
        </p:spPr>
      </p:pic>
    </p:spTree>
    <p:extLst>
      <p:ext uri="{BB962C8B-B14F-4D97-AF65-F5344CB8AC3E}">
        <p14:creationId xmlns:p14="http://schemas.microsoft.com/office/powerpoint/2010/main" val="262424672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DDD6-0F27-E546-97F0-40B3F917D72D}"/>
              </a:ext>
            </a:extLst>
          </p:cNvPr>
          <p:cNvSpPr>
            <a:spLocks noGrp="1"/>
          </p:cNvSpPr>
          <p:nvPr>
            <p:ph type="title"/>
          </p:nvPr>
        </p:nvSpPr>
        <p:spPr>
          <a:xfrm>
            <a:off x="924442" y="320040"/>
            <a:ext cx="10805594" cy="533966"/>
          </a:xfrm>
          <a:effectLst/>
        </p:spPr>
        <p:txBody>
          <a:bodyPr>
            <a:normAutofit/>
          </a:bodyPr>
          <a:lstStyle/>
          <a:p>
            <a:r>
              <a:rPr lang="en-US" sz="1600" b="1" dirty="0">
                <a:solidFill>
                  <a:schemeClr val="accent3"/>
                </a:solidFill>
              </a:rPr>
              <a:t>Multiple Linear Regression</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C48FE84-EB03-DB42-842D-6E31598970D3}"/>
              </a:ext>
            </a:extLst>
          </p:cNvPr>
          <p:cNvSpPr txBox="1"/>
          <p:nvPr/>
        </p:nvSpPr>
        <p:spPr>
          <a:xfrm>
            <a:off x="5210389" y="842131"/>
            <a:ext cx="6388907"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R</a:t>
            </a:r>
            <a:r>
              <a:rPr lang="en-US" sz="1400" baseline="30000" dirty="0"/>
              <a:t>2</a:t>
            </a:r>
            <a:r>
              <a:rPr lang="en-US" sz="1400" dirty="0"/>
              <a:t> of 93.8% indicate that 93.8% of variability of </a:t>
            </a:r>
            <a:r>
              <a:rPr lang="en-US" sz="1400" dirty="0" err="1"/>
              <a:t>retailsales</a:t>
            </a:r>
            <a:r>
              <a:rPr lang="en-US" sz="1400" dirty="0"/>
              <a:t> is explained by the variables used as the predictors.</a:t>
            </a:r>
          </a:p>
          <a:p>
            <a:pPr marL="285750" indent="-285750">
              <a:buFont typeface="Arial" panose="020B0604020202020204" pitchFamily="34" charset="0"/>
              <a:buChar char="•"/>
            </a:pPr>
            <a:r>
              <a:rPr lang="en-US" sz="1400" dirty="0"/>
              <a:t>The score of BIC is slightly higher than score of AIC since BIC imposes stronger penalty for including additional variables to the model.</a:t>
            </a:r>
          </a:p>
          <a:p>
            <a:pPr marL="285750" indent="-285750">
              <a:buFont typeface="Arial" panose="020B0604020202020204" pitchFamily="34" charset="0"/>
              <a:buChar char="•"/>
            </a:pPr>
            <a:r>
              <a:rPr lang="en-US" sz="1400" dirty="0"/>
              <a:t>The table shows predicted, actual and residual values from the multi linear regression. RMSE from the residuals as shown in the previous slide was 23,907.1445</a:t>
            </a:r>
          </a:p>
          <a:p>
            <a:pPr marL="285750" indent="-285750">
              <a:buFont typeface="Arial" panose="020B0604020202020204" pitchFamily="34" charset="0"/>
              <a:buChar char="•"/>
            </a:pPr>
            <a:r>
              <a:rPr lang="en-US" sz="1400" dirty="0"/>
              <a:t>The below plot of histogram of residuals shows that residuals are close to being normally distributed with mean of 8872 close to zero and median of 5992 and with the min of -38040 and max of 63,078.</a:t>
            </a:r>
          </a:p>
        </p:txBody>
      </p:sp>
      <p:sp>
        <p:nvSpPr>
          <p:cNvPr id="9" name="TextBox 8">
            <a:extLst>
              <a:ext uri="{FF2B5EF4-FFF2-40B4-BE49-F238E27FC236}">
                <a16:creationId xmlns:a16="http://schemas.microsoft.com/office/drawing/2014/main" id="{0B676599-6FF4-3B46-84D8-CA705AC8E066}"/>
              </a:ext>
            </a:extLst>
          </p:cNvPr>
          <p:cNvSpPr txBox="1"/>
          <p:nvPr/>
        </p:nvSpPr>
        <p:spPr>
          <a:xfrm>
            <a:off x="687753" y="593766"/>
            <a:ext cx="4496964" cy="338554"/>
          </a:xfrm>
          <a:prstGeom prst="rect">
            <a:avLst/>
          </a:prstGeom>
          <a:noFill/>
        </p:spPr>
        <p:txBody>
          <a:bodyPr wrap="square" rtlCol="0">
            <a:spAutoFit/>
          </a:bodyPr>
          <a:lstStyle/>
          <a:p>
            <a:r>
              <a:rPr lang="en-US" sz="1600" dirty="0"/>
              <a:t>Adjusted R</a:t>
            </a:r>
            <a:r>
              <a:rPr lang="en-US" sz="1600" baseline="30000" dirty="0"/>
              <a:t>2</a:t>
            </a:r>
            <a:r>
              <a:rPr lang="en-US" sz="1600" dirty="0"/>
              <a:t>, BIC and AIC </a:t>
            </a:r>
          </a:p>
        </p:txBody>
      </p:sp>
      <p:pic>
        <p:nvPicPr>
          <p:cNvPr id="4" name="Picture 3">
            <a:extLst>
              <a:ext uri="{FF2B5EF4-FFF2-40B4-BE49-F238E27FC236}">
                <a16:creationId xmlns:a16="http://schemas.microsoft.com/office/drawing/2014/main" id="{1061DA56-D04F-4E49-B4FE-6B494B1C9D89}"/>
              </a:ext>
            </a:extLst>
          </p:cNvPr>
          <p:cNvPicPr>
            <a:picLocks noChangeAspect="1"/>
          </p:cNvPicPr>
          <p:nvPr/>
        </p:nvPicPr>
        <p:blipFill>
          <a:blip r:embed="rId2"/>
          <a:stretch>
            <a:fillRect/>
          </a:stretch>
        </p:blipFill>
        <p:spPr>
          <a:xfrm>
            <a:off x="592704" y="1108519"/>
            <a:ext cx="3254901" cy="668815"/>
          </a:xfrm>
          <a:prstGeom prst="rect">
            <a:avLst/>
          </a:prstGeom>
        </p:spPr>
      </p:pic>
      <p:pic>
        <p:nvPicPr>
          <p:cNvPr id="11" name="Picture 10">
            <a:extLst>
              <a:ext uri="{FF2B5EF4-FFF2-40B4-BE49-F238E27FC236}">
                <a16:creationId xmlns:a16="http://schemas.microsoft.com/office/drawing/2014/main" id="{C5FB4731-BB61-704A-A704-1A95BA27C677}"/>
              </a:ext>
            </a:extLst>
          </p:cNvPr>
          <p:cNvPicPr>
            <a:picLocks noChangeAspect="1"/>
          </p:cNvPicPr>
          <p:nvPr/>
        </p:nvPicPr>
        <p:blipFill>
          <a:blip r:embed="rId3"/>
          <a:stretch>
            <a:fillRect/>
          </a:stretch>
        </p:blipFill>
        <p:spPr>
          <a:xfrm>
            <a:off x="491214" y="2046719"/>
            <a:ext cx="3598498" cy="3617812"/>
          </a:xfrm>
          <a:prstGeom prst="rect">
            <a:avLst/>
          </a:prstGeom>
        </p:spPr>
      </p:pic>
      <p:pic>
        <p:nvPicPr>
          <p:cNvPr id="13" name="Picture 12">
            <a:extLst>
              <a:ext uri="{FF2B5EF4-FFF2-40B4-BE49-F238E27FC236}">
                <a16:creationId xmlns:a16="http://schemas.microsoft.com/office/drawing/2014/main" id="{F35568B7-0671-174D-946C-428D46CAD8EB}"/>
              </a:ext>
            </a:extLst>
          </p:cNvPr>
          <p:cNvPicPr>
            <a:picLocks noChangeAspect="1"/>
          </p:cNvPicPr>
          <p:nvPr/>
        </p:nvPicPr>
        <p:blipFill>
          <a:blip r:embed="rId4"/>
          <a:stretch>
            <a:fillRect/>
          </a:stretch>
        </p:blipFill>
        <p:spPr>
          <a:xfrm>
            <a:off x="6066609" y="3304906"/>
            <a:ext cx="4519129" cy="2991386"/>
          </a:xfrm>
          <a:prstGeom prst="rect">
            <a:avLst/>
          </a:prstGeom>
        </p:spPr>
      </p:pic>
    </p:spTree>
    <p:extLst>
      <p:ext uri="{BB962C8B-B14F-4D97-AF65-F5344CB8AC3E}">
        <p14:creationId xmlns:p14="http://schemas.microsoft.com/office/powerpoint/2010/main" val="426990105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E41"/>
      </a:dk2>
      <a:lt2>
        <a:srgbClr val="E6EBE7"/>
      </a:lt2>
      <a:accent1>
        <a:srgbClr val="CC44AF"/>
      </a:accent1>
      <a:accent2>
        <a:srgbClr val="A036BB"/>
      </a:accent2>
      <a:accent3>
        <a:srgbClr val="7C4ACD"/>
      </a:accent3>
      <a:accent4>
        <a:srgbClr val="585CC7"/>
      </a:accent4>
      <a:accent5>
        <a:srgbClr val="4481CC"/>
      </a:accent5>
      <a:accent6>
        <a:srgbClr val="32A8BA"/>
      </a:accent6>
      <a:hlink>
        <a:srgbClr val="6582CB"/>
      </a:hlink>
      <a:folHlink>
        <a:srgbClr val="848484"/>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7</TotalTime>
  <Words>4461</Words>
  <Application>Microsoft Macintosh PowerPoint</Application>
  <PresentationFormat>Widescreen</PresentationFormat>
  <Paragraphs>628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Bodoni MT</vt:lpstr>
      <vt:lpstr>Calibri</vt:lpstr>
      <vt:lpstr>Goudy Old Style</vt:lpstr>
      <vt:lpstr>Helvetica Neue</vt:lpstr>
      <vt:lpstr>Wingdings 2</vt:lpstr>
      <vt:lpstr>SlateVTI</vt:lpstr>
      <vt:lpstr>BIG DATA II – Final Project Prof. Namini</vt:lpstr>
      <vt:lpstr>Data Set: Monthly Advance Retail Sales (Excluding Food Services)” </vt:lpstr>
      <vt:lpstr>Objective:   1) Regression: To explore the retail sales time series and project the retail sales using the validation and test data with the help of explanatory variables that include percapitaincome, population, unemployment and inventory.   2) Classification: To classifying if Retail sales growth is above 10% in a month (yoygtenp) using the predictor variables that include inventorygrowthabovefive and percapitagrowthabove. </vt:lpstr>
      <vt:lpstr>Data Visualization</vt:lpstr>
      <vt:lpstr>Data Visualization</vt:lpstr>
      <vt:lpstr>Data Visualization</vt:lpstr>
      <vt:lpstr>Principal Component Analysis</vt:lpstr>
      <vt:lpstr>Multiple Linear Regression</vt:lpstr>
      <vt:lpstr>Multiple Linear Regression</vt:lpstr>
      <vt:lpstr>Multiple Linear Regression</vt:lpstr>
      <vt:lpstr>Multiple Linear Regression</vt:lpstr>
      <vt:lpstr>Multiple Linear Regression</vt:lpstr>
      <vt:lpstr>Multiple Linear Regression</vt:lpstr>
      <vt:lpstr>Multiple Linear Regression</vt:lpstr>
      <vt:lpstr>KNN Model</vt:lpstr>
      <vt:lpstr>KNN Model</vt:lpstr>
      <vt:lpstr>NAÏVE BAYES Model</vt:lpstr>
      <vt:lpstr>NAÏVE BAYES Model</vt:lpstr>
      <vt:lpstr>Regression Tree</vt:lpstr>
      <vt:lpstr>Classification Tree</vt:lpstr>
      <vt:lpstr>Ensembles</vt:lpstr>
      <vt:lpstr>Logistic Regression</vt:lpstr>
      <vt:lpstr>Conclusion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II – Final Project Prof. Namini</dc:title>
  <dc:creator>Arun Kumar Halihal Shanmukachary</dc:creator>
  <cp:lastModifiedBy>Arun Kumar Halihal Shanmukachary</cp:lastModifiedBy>
  <cp:revision>13</cp:revision>
  <dcterms:created xsi:type="dcterms:W3CDTF">2020-05-08T23:17:05Z</dcterms:created>
  <dcterms:modified xsi:type="dcterms:W3CDTF">2020-05-08T23:24:37Z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1742697</vt:lpwstr>
  </property>
  <property fmtid="{D5CDD505-2E9C-101B-9397-08002B2CF9AE}" name="NXPowerLiteSettings" pid="3">
    <vt:lpwstr>C7000400038000</vt:lpwstr>
  </property>
  <property fmtid="{D5CDD505-2E9C-101B-9397-08002B2CF9AE}" name="NXPowerLiteVersion" pid="4">
    <vt:lpwstr>S9.0.1</vt:lpwstr>
  </property>
</Properties>
</file>