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81" r:id="rId13"/>
    <p:sldId id="280" r:id="rId14"/>
    <p:sldId id="283" r:id="rId15"/>
    <p:sldId id="282" r:id="rId16"/>
    <p:sldId id="284" r:id="rId17"/>
    <p:sldId id="285" r:id="rId18"/>
    <p:sldId id="286" r:id="rId19"/>
    <p:sldId id="290" r:id="rId20"/>
    <p:sldId id="292" r:id="rId21"/>
    <p:sldId id="293" r:id="rId22"/>
    <p:sldId id="287" r:id="rId23"/>
    <p:sldId id="288" r:id="rId24"/>
    <p:sldId id="294" r:id="rId25"/>
    <p:sldId id="289" r:id="rId26"/>
    <p:sldId id="278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2457-C07F-6FBF-B066-422031213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EEBC2-7732-898B-FA1E-22DF68AC3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30C0-20F5-44A3-F45F-A56CB7A2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FE15-A3BB-065E-7130-31A0F5EA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FA54-6952-84D8-E60F-846B2475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2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C8CB-04F0-1DDD-7FAA-612E6802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FE238-20DE-55FA-03A9-5C3A7A47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313A-4416-0793-9B16-A9EFBFF3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378E-1F5F-E495-6272-71BA2BB2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6300-EDA4-67BC-B7A9-E489922F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96318-E64C-198D-B14A-7FE0BD498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E86A-E78C-8D67-715C-4DB5CC2A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A105-6E85-751F-3F13-A467DF74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6CF9-1021-F19B-B452-260F5996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1148-0DE7-6D2B-E551-5D4AE090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BDB-0351-BB35-58DA-18B7F6D1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93AF-2534-B4D2-72C5-A24527AE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E166-1D93-6B23-46E3-2FF9EB8F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E99C-3BCE-D3CE-3EB6-E414924E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9933-54EB-6F98-E9DC-695617CC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4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D8DB-7FF7-FBB0-B33C-224576FF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1EE7-A495-9CA8-42AF-0393BF0F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0B6-84A7-E6D3-950A-4E2DCF1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F7EDF-196F-9FDC-DD1F-D6F3A71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4D0B-3F40-1DA2-BA15-6DC604A3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6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77C6-B602-57D3-B546-35C9E562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FF01-9DD0-9746-51C1-60E5B725F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2692D-088A-C08F-0A0D-823F848F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E9105-655F-22AF-6A44-36435CE4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4F198-CC6A-FD81-6A82-97847E74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E17F5-BB0A-66C5-3CD4-2907AFF1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0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A703-1FDB-A858-B398-AF7163BF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405B8-5CD3-28A2-920F-6A1C373AA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A69D-FD7C-8DAE-C83A-42A752D5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FCC6F-79BD-D78D-C2DD-B1A4BEC35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76425-74B4-0148-36F2-6E26FADC6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B37C1-5B68-95A8-2355-A7BC6689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FF0B5-388F-8DEC-D0C4-606DE824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D7B9A-7630-6ED0-B5DE-DED766E1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3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8C04-8D6C-AD68-2BE9-B51BDAD7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B8CE6-61B4-0014-6683-13B09215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7C22E-90FE-3B10-1EC2-2807063E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1E3BD-E337-D9DC-0757-45B58E35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9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7357A-20B1-A1C6-82E9-4A31D5BB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50A9F-A3F6-919F-A2F7-68E2E8EA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E5BDB-F9C9-B4A9-98F5-77D266D4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0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8BFC-DAC8-35FD-2344-359BABEF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FDD0-A2E0-638A-BEEA-92CB96F0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8F470-66BC-83EC-1408-D33C9460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5182-8941-3530-3EAA-0BAC1F2B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25D5-BA1D-63D5-D9CB-8976A9AC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6806D-A5A1-E36A-E695-7902B44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9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24BF-E954-B408-5EEC-1479B020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91B83-333D-7F37-8449-D96295CC3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C5909-F3AD-52F9-0ED7-DD3B3F7F5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65CD8-78EA-290B-325E-22EE4106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89D5-DE31-D19E-F670-38E7942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4CCE8-9F3D-D361-4210-585CE216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8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3DD68-A46E-5DF4-0F96-6CF165CB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08D7A-EDC3-4A30-FCA8-CF91FF535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F052-9D5D-78DC-D0FF-EBAFBB2AE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81BE-CF0A-4F82-8B08-0B046F4B3FA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BDA5-DC58-8A64-A8DA-F7B494BD2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52EE-99CB-4B7B-01F8-A3BC4B1B6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5BFA-F02D-4891-8CDD-472200466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6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nigunasekaran3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EB9D-B415-2C5D-E819-E582C9821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on Lending Club’s Loan Data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4DCA1-ED19-C933-8E40-D4B51E594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342" y="4375036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Analysis Done By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Name: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Arunkumar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Gunasekaran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Batch: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ML C57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Assignment: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Lending Club Case Study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Email: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manigunasekaran30@gmail.com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2216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B678-DC6E-BAC0-C956-259E858F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4" y="123210"/>
            <a:ext cx="10515599" cy="5578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on Continuous Variables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F61ECC-A3F3-812C-6A69-9BABCFDE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38" y="761624"/>
            <a:ext cx="3774256" cy="29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2BE8879-359A-4819-AEE8-50EC57B4D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328" y="932223"/>
            <a:ext cx="3555829" cy="277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D88871D-800B-082E-A4C1-9028E72E9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641" y="837955"/>
            <a:ext cx="3676525" cy="287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4FF869C-751F-2E54-2D4C-F592C1C4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12" y="3772098"/>
            <a:ext cx="3923662" cy="302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8B9AB8C-6236-04D8-6287-FF18AA71A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641" y="3866366"/>
            <a:ext cx="3676525" cy="287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EC1EA7E0-B884-72D3-C14C-D52C7FA1A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38" y="3772098"/>
            <a:ext cx="3774256" cy="294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3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B678-DC6E-BAC0-C956-259E858F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4" y="123210"/>
            <a:ext cx="10515599" cy="5578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on Continuous Variables</a:t>
            </a:r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9F37B9D-2F4F-7A94-90E1-351FB76C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310" y="577338"/>
            <a:ext cx="4305690" cy="336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31F10C6-08BC-278C-6FB6-D046ACE74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89" y="3579726"/>
            <a:ext cx="4197349" cy="327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158AC13-3D73-CC6E-FD17-BA867A63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89" y="577338"/>
            <a:ext cx="3844117" cy="300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6AE2A9-29CE-3096-2ED0-1877B3E36583}"/>
              </a:ext>
            </a:extLst>
          </p:cNvPr>
          <p:cNvSpPr txBox="1"/>
          <p:nvPr/>
        </p:nvSpPr>
        <p:spPr>
          <a:xfrm>
            <a:off x="226569" y="3802656"/>
            <a:ext cx="7283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Loan amount, funded amount, investor funded amount more loan present in the range 5000 to 15000, Also Spikes explains that most of the loans are taken as multiple of 5000</a:t>
            </a:r>
          </a:p>
          <a:p>
            <a:r>
              <a:rPr lang="en-US" dirty="0"/>
              <a:t>2. More loan having interest rate between 10 to 15 %</a:t>
            </a:r>
          </a:p>
          <a:p>
            <a:r>
              <a:rPr lang="en-US" dirty="0"/>
              <a:t>3. More people taking loans at the income range of 40 to 80 K</a:t>
            </a:r>
          </a:p>
          <a:p>
            <a:r>
              <a:rPr lang="en-US" dirty="0"/>
              <a:t>4. Loans are concentrated with 100 to 400 range installment amount</a:t>
            </a:r>
          </a:p>
          <a:p>
            <a:r>
              <a:rPr lang="en-US" dirty="0"/>
              <a:t>5. Most Loans having </a:t>
            </a:r>
            <a:r>
              <a:rPr lang="en-US" dirty="0" err="1"/>
              <a:t>dti</a:t>
            </a:r>
            <a:r>
              <a:rPr lang="en-US" dirty="0"/>
              <a:t> 10 to 20</a:t>
            </a:r>
          </a:p>
          <a:p>
            <a:r>
              <a:rPr lang="en-US" dirty="0"/>
              <a:t>6. Total accounts gradually increase till 20 then drops</a:t>
            </a:r>
          </a:p>
          <a:p>
            <a:r>
              <a:rPr lang="en-US" dirty="0"/>
              <a:t>7. Open accounts gradually increase till 10 then drops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14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B678-DC6E-BAC0-C956-259E858F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4" y="123210"/>
            <a:ext cx="10515599" cy="5578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on Binned Columns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9A782A-A75E-271B-CBB9-FA3B8201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16" y="635634"/>
            <a:ext cx="3825068" cy="32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F71086F-AB1E-189F-BBD7-C0DEEF0BD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663" y="525056"/>
            <a:ext cx="3825068" cy="32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739F72C-3EC7-A761-E1AB-AD870649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9" y="3695307"/>
            <a:ext cx="3696084" cy="31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ACB251A1-1B32-B17C-5143-D1294175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14" y="3862682"/>
            <a:ext cx="3500481" cy="299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C1D47B-687D-6ABA-8D65-8D4CDB0777F9}"/>
              </a:ext>
            </a:extLst>
          </p:cNvPr>
          <p:cNvSpPr txBox="1"/>
          <p:nvPr/>
        </p:nvSpPr>
        <p:spPr>
          <a:xfrm>
            <a:off x="339364" y="1046375"/>
            <a:ext cx="3561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amount, funded amount, funded amount investor – More loans taken for medium value of amount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funded amount investor – investors fund medium loans for decent return and low for safe return compared to high and low</a:t>
            </a: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DD94F-8DF0-A5C9-237D-6CF4D1C0D032}"/>
              </a:ext>
            </a:extLst>
          </p:cNvPr>
          <p:cNvSpPr txBox="1"/>
          <p:nvPr/>
        </p:nvSpPr>
        <p:spPr>
          <a:xfrm>
            <a:off x="4835951" y="4477732"/>
            <a:ext cx="263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More Loans given at medium interest rate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3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B678-DC6E-BAC0-C956-259E858F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4" y="123210"/>
            <a:ext cx="10515599" cy="5578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on Binned Columns</a:t>
            </a:r>
            <a:endParaRPr lang="en-IN" dirty="0"/>
          </a:p>
        </p:txBody>
      </p:sp>
      <p:pic>
        <p:nvPicPr>
          <p:cNvPr id="7180" name="Picture 12">
            <a:extLst>
              <a:ext uri="{FF2B5EF4-FFF2-40B4-BE49-F238E27FC236}">
                <a16:creationId xmlns:a16="http://schemas.microsoft.com/office/drawing/2014/main" id="{1DD70326-FCC4-CBF2-5087-6E6F86352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19" y="639401"/>
            <a:ext cx="4313530" cy="31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3AA838B7-51AC-5568-A350-809B856F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87" y="639401"/>
            <a:ext cx="4313531" cy="36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D377C9E9-2E74-45BB-20DF-E5A5E140A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34" y="3793616"/>
            <a:ext cx="3929851" cy="294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D80956-89A5-3997-A690-230DCA22C626}"/>
              </a:ext>
            </a:extLst>
          </p:cNvPr>
          <p:cNvSpPr txBox="1"/>
          <p:nvPr/>
        </p:nvSpPr>
        <p:spPr>
          <a:xfrm>
            <a:off x="1225485" y="4590854"/>
            <a:ext cx="5467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people takes loan are at medium annual income category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loans are given at medium and low installment amount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loan taken have vey high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2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Univariate Analysis on Categorical Variables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C3D37E8-890E-86F6-E3AE-236E3663E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7" y="809922"/>
            <a:ext cx="2906359" cy="255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F7E85F7-0423-3DC0-0020-D3393627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23" y="809922"/>
            <a:ext cx="2953151" cy="22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14C58EA-5912-A70D-2979-D24A0FB3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51" y="824737"/>
            <a:ext cx="2756620" cy="24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C3B90C6F-381E-A53E-F948-432B29071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81" y="3546804"/>
            <a:ext cx="3288282" cy="278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A1A5DAC0-8824-2EAF-EB87-EF00F001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00" y="3612932"/>
            <a:ext cx="3288282" cy="252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26BC2399-7671-0901-0CD9-D217725E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849" y="809922"/>
            <a:ext cx="2891895" cy="22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>
            <a:extLst>
              <a:ext uri="{FF2B5EF4-FFF2-40B4-BE49-F238E27FC236}">
                <a16:creationId xmlns:a16="http://schemas.microsoft.com/office/drawing/2014/main" id="{58CE97F2-B0AB-2717-78DF-6E6CA666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20" y="3612932"/>
            <a:ext cx="3193724" cy="26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Univariate Analysis on Categorical Variables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6" name="Picture 16">
            <a:extLst>
              <a:ext uri="{FF2B5EF4-FFF2-40B4-BE49-F238E27FC236}">
                <a16:creationId xmlns:a16="http://schemas.microsoft.com/office/drawing/2014/main" id="{57CD6B03-269E-B680-CC14-D7344CC5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6" y="945087"/>
            <a:ext cx="3397918" cy="28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>
            <a:extLst>
              <a:ext uri="{FF2B5EF4-FFF2-40B4-BE49-F238E27FC236}">
                <a16:creationId xmlns:a16="http://schemas.microsoft.com/office/drawing/2014/main" id="{049C828F-E03D-DD3A-6B62-34F675A14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43" y="1047125"/>
            <a:ext cx="3230735" cy="26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0" name="Picture 20">
            <a:extLst>
              <a:ext uri="{FF2B5EF4-FFF2-40B4-BE49-F238E27FC236}">
                <a16:creationId xmlns:a16="http://schemas.microsoft.com/office/drawing/2014/main" id="{DFD35CF5-DA07-09B0-5D0B-29F28478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40" y="3964339"/>
            <a:ext cx="3341163" cy="276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2" name="Picture 22">
            <a:extLst>
              <a:ext uri="{FF2B5EF4-FFF2-40B4-BE49-F238E27FC236}">
                <a16:creationId xmlns:a16="http://schemas.microsoft.com/office/drawing/2014/main" id="{DDBDC8B2-AD9B-81BB-C4EA-40050C99E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142" y="799239"/>
            <a:ext cx="3662561" cy="3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BE727-09F1-CBBD-0E6C-FDE8C8C014B6}"/>
              </a:ext>
            </a:extLst>
          </p:cNvPr>
          <p:cNvSpPr txBox="1"/>
          <p:nvPr/>
        </p:nvSpPr>
        <p:spPr>
          <a:xfrm>
            <a:off x="762786" y="4166647"/>
            <a:ext cx="687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plot provides same insights as univariate analysis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paid insights looks as a scaled version of charged off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derive more insights by comparing against rate of default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9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Univariate Analysis on Continuous Variables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BE727-09F1-CBBD-0E6C-FDE8C8C014B6}"/>
              </a:ext>
            </a:extLst>
          </p:cNvPr>
          <p:cNvSpPr txBox="1"/>
          <p:nvPr/>
        </p:nvSpPr>
        <p:spPr>
          <a:xfrm>
            <a:off x="895546" y="4336329"/>
            <a:ext cx="6843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More Loans are getting charged off at High and Very High loan amount category</a:t>
            </a:r>
          </a:p>
          <a:p>
            <a:r>
              <a:rPr lang="en-US" dirty="0"/>
              <a:t>2. More Loans are getting charged off at High and Very High interest rate category</a:t>
            </a:r>
          </a:p>
          <a:p>
            <a:r>
              <a:rPr lang="en-US" dirty="0"/>
              <a:t>3. People at low income category defaulting more loans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53A367C-2C60-CEE2-EDFE-161190686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1" y="802332"/>
            <a:ext cx="3965944" cy="29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85A353E9-C90D-FA4E-28DC-F6F67CE4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77" y="3801888"/>
            <a:ext cx="3878410" cy="29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7B005B6B-F111-01EA-6A6C-ED23D0753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311" y="913350"/>
            <a:ext cx="3704820" cy="280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D139C809-6F67-3B8B-1589-7A7B1150B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9" y="859013"/>
            <a:ext cx="3811738" cy="28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2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on Continuous Variables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BE727-09F1-CBBD-0E6C-FDE8C8C014B6}"/>
              </a:ext>
            </a:extLst>
          </p:cNvPr>
          <p:cNvSpPr txBox="1"/>
          <p:nvPr/>
        </p:nvSpPr>
        <p:spPr>
          <a:xfrm>
            <a:off x="1074654" y="1300897"/>
            <a:ext cx="4438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loan_amt,funded_amt,funded_amnt_inv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Installment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are highly positive corelated with each other (&gt;0.9)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decent positive correlation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loan_amt,funded_amt,funded_amnt_inv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Installment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 0.4)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decent positive correlation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loan_amt,funded_amt,funded_amnt_inv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Installment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 0.3)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total_acc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decent positive correlation with annual income (~0.4)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having much correlation with other variables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DEB908A-6C98-380D-3BB1-E2C51D43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14" y="1008669"/>
            <a:ext cx="6646558" cy="507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7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(Rate of Default vs Categorical Variables)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A972B6F-F912-B1F8-2336-1A18DDAC5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" y="666102"/>
            <a:ext cx="3704735" cy="33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491904FA-F538-121B-CEE0-71774251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27" y="666102"/>
            <a:ext cx="3704735" cy="276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9BA12EBB-4613-8069-72DF-CD46160F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854" y="666102"/>
            <a:ext cx="3511724" cy="311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98A1B-E571-6075-9425-587F0488DEB6}"/>
              </a:ext>
            </a:extLst>
          </p:cNvPr>
          <p:cNvSpPr txBox="1"/>
          <p:nvPr/>
        </p:nvSpPr>
        <p:spPr>
          <a:xfrm>
            <a:off x="141402" y="4110087"/>
            <a:ext cx="7239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b="1" dirty="0"/>
              <a:t> Term </a:t>
            </a:r>
            <a:r>
              <a:rPr lang="en-US" dirty="0"/>
              <a:t>- High Default rate on 60 months term ~ 26%</a:t>
            </a:r>
          </a:p>
          <a:p>
            <a:r>
              <a:rPr lang="en-US" dirty="0"/>
              <a:t>2. </a:t>
            </a:r>
            <a:r>
              <a:rPr lang="en-US" b="1" dirty="0"/>
              <a:t>Grade</a:t>
            </a:r>
            <a:r>
              <a:rPr lang="en-US" dirty="0"/>
              <a:t> - Default rate increase from loan grade A to G, risk is increasing from A to G (6 to 36%)</a:t>
            </a:r>
          </a:p>
          <a:p>
            <a:r>
              <a:rPr lang="en-US" dirty="0"/>
              <a:t>3. </a:t>
            </a:r>
            <a:r>
              <a:rPr lang="en-US" b="1" dirty="0"/>
              <a:t>Sub Grade – </a:t>
            </a:r>
            <a:r>
              <a:rPr lang="en-US" dirty="0"/>
              <a:t>F5(52%),G3(46%),G5(40%),G2(38%) are more risk loans</a:t>
            </a:r>
            <a:endParaRPr lang="en-US" b="1" dirty="0"/>
          </a:p>
          <a:p>
            <a:r>
              <a:rPr lang="en-US" dirty="0"/>
              <a:t>4. </a:t>
            </a:r>
            <a:r>
              <a:rPr lang="en-US" b="1" dirty="0"/>
              <a:t>Employment Length </a:t>
            </a:r>
            <a:r>
              <a:rPr lang="en-US" dirty="0"/>
              <a:t>- Higher default rate occurs when </a:t>
            </a:r>
            <a:r>
              <a:rPr lang="en-US" dirty="0" err="1"/>
              <a:t>emp_length</a:t>
            </a:r>
            <a:r>
              <a:rPr lang="en-US" dirty="0"/>
              <a:t> is 10+ Years. Only  2% diff between lowest to highest default rate</a:t>
            </a:r>
          </a:p>
          <a:p>
            <a:endParaRPr lang="en-IN" dirty="0"/>
          </a:p>
        </p:txBody>
      </p:sp>
      <p:pic>
        <p:nvPicPr>
          <p:cNvPr id="17422" name="Picture 14">
            <a:extLst>
              <a:ext uri="{FF2B5EF4-FFF2-40B4-BE49-F238E27FC236}">
                <a16:creationId xmlns:a16="http://schemas.microsoft.com/office/drawing/2014/main" id="{1E9F23E6-7D4D-FE59-FDAE-DF081B97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88" y="3677842"/>
            <a:ext cx="4554276" cy="31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23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(Rate of Default vs Categorical Variables)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AD2E85F-CF33-6497-AA03-7EE03AE9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4" y="711503"/>
            <a:ext cx="4164290" cy="334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E09718C7-F2EA-F399-0B5C-D2BDA888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14" y="803816"/>
            <a:ext cx="4041742" cy="315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43ADC52D-C0B4-9DD6-8AFB-F14BC788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78" y="803816"/>
            <a:ext cx="3656698" cy="30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>
            <a:extLst>
              <a:ext uri="{FF2B5EF4-FFF2-40B4-BE49-F238E27FC236}">
                <a16:creationId xmlns:a16="http://schemas.microsoft.com/office/drawing/2014/main" id="{AE0BCC7F-28B7-3131-2D58-E086E2AE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73" y="3949157"/>
            <a:ext cx="5712759" cy="28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CECA0-B7D3-5F33-8EDB-41EFEB7B813B}"/>
              </a:ext>
            </a:extLst>
          </p:cNvPr>
          <p:cNvSpPr txBox="1"/>
          <p:nvPr/>
        </p:nvSpPr>
        <p:spPr>
          <a:xfrm>
            <a:off x="480767" y="4242062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Purpose</a:t>
            </a:r>
            <a:r>
              <a:rPr lang="en-US" dirty="0"/>
              <a:t> –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eople taking loans for the purpose small business(27%),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renewable_energy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(19%), educational(17%) tends to default more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Issue Date </a:t>
            </a:r>
            <a:r>
              <a:rPr lang="en-US" dirty="0"/>
              <a:t>– 2007 had default rate of 18% compared to low on 2009(12%). 2007 might be impacted by economic crisis</a:t>
            </a:r>
          </a:p>
          <a:p>
            <a:pPr marL="342900" indent="-342900">
              <a:buAutoNum type="arabicPeriod"/>
            </a:pPr>
            <a:r>
              <a:rPr lang="en-US" b="1" dirty="0"/>
              <a:t>Address State </a:t>
            </a:r>
            <a:r>
              <a:rPr lang="en-US" dirty="0"/>
              <a:t>-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NE, NV,ID, SD, AK, FL ,HI has higher default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4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F9B8-373F-01FE-A1EA-85B11C45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0586-07B1-3752-1E18-FEF2B1BA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Lending Club is a consumer finance company which provides loan to urban consumer. The company receives the application from the consumer, Company has to make decision whether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Approve/Reject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Request.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Risk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applicant is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likely to repay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loan, then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approving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loan results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loss of business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the company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applicant is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likely to repay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loan, i.e. he/she is likely to default, then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loan may lead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financial loss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the company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an ML Engineer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EDA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customer loan data to understand how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attributes and loan attributes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influence the tendency of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default.So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can mitigate two type of risk mentioned above.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0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(Rate of Default vs Categorical Variables)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D5EB611-04F1-8D29-F957-18EDFE90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9" y="811883"/>
            <a:ext cx="3519789" cy="307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DBD78E8C-96C7-9D35-C3AA-9B5B7663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90" y="874140"/>
            <a:ext cx="3519790" cy="307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>
            <a:extLst>
              <a:ext uri="{FF2B5EF4-FFF2-40B4-BE49-F238E27FC236}">
                <a16:creationId xmlns:a16="http://schemas.microsoft.com/office/drawing/2014/main" id="{907976DD-4956-37FF-A17F-DC90CA6E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80" y="811883"/>
            <a:ext cx="4094595" cy="27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3FF1A9-1337-B101-9DD6-7EF851EEE3FF}"/>
              </a:ext>
            </a:extLst>
          </p:cNvPr>
          <p:cNvSpPr txBox="1"/>
          <p:nvPr/>
        </p:nvSpPr>
        <p:spPr>
          <a:xfrm>
            <a:off x="597929" y="4157220"/>
            <a:ext cx="6655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 err="1"/>
              <a:t>loan_amnt</a:t>
            </a:r>
            <a:r>
              <a:rPr lang="en-US" b="1" dirty="0"/>
              <a:t>, </a:t>
            </a:r>
            <a:r>
              <a:rPr lang="en-US" b="1" dirty="0" err="1"/>
              <a:t>funded_amnt_bins</a:t>
            </a:r>
            <a:r>
              <a:rPr lang="en-US" b="1" dirty="0"/>
              <a:t> , </a:t>
            </a:r>
            <a:r>
              <a:rPr lang="en-US" b="1" dirty="0" err="1"/>
              <a:t>funded_amnt_inv_bins</a:t>
            </a:r>
            <a:r>
              <a:rPr lang="en-US" b="1" dirty="0"/>
              <a:t> </a:t>
            </a:r>
            <a:r>
              <a:rPr lang="en-US" dirty="0"/>
              <a:t>having same patterns. Very High loan Amounts having  default rate 22% compared to medium and low 13%</a:t>
            </a:r>
          </a:p>
          <a:p>
            <a:r>
              <a:rPr lang="en-US" dirty="0"/>
              <a:t>2. </a:t>
            </a:r>
            <a:r>
              <a:rPr lang="en-US" b="1" dirty="0" err="1"/>
              <a:t>dti</a:t>
            </a:r>
            <a:r>
              <a:rPr lang="en-US" b="1" dirty="0"/>
              <a:t> </a:t>
            </a:r>
            <a:r>
              <a:rPr lang="en-US" dirty="0"/>
              <a:t>- Default rate increase from low to very high (12 to 16%)</a:t>
            </a:r>
          </a:p>
          <a:p>
            <a:r>
              <a:rPr lang="en-US" dirty="0"/>
              <a:t>3. </a:t>
            </a:r>
            <a:r>
              <a:rPr lang="en-US" b="1" dirty="0"/>
              <a:t>Home Ownership </a:t>
            </a:r>
            <a:r>
              <a:rPr lang="en-US" dirty="0"/>
              <a:t>- people with mortgage </a:t>
            </a:r>
            <a:r>
              <a:rPr lang="en-US" dirty="0" err="1"/>
              <a:t>home_ownership</a:t>
            </a:r>
            <a:r>
              <a:rPr lang="en-US" dirty="0"/>
              <a:t> tends to default lesser ~14% compared to highest Other ~18%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87E7BCF-6E01-BE1F-DE38-28AFD7A4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30" y="3707122"/>
            <a:ext cx="3867477" cy="303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243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(Rate of Default vs Categorical Variables)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D028C415-DA32-B654-5522-F2085556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5" y="781248"/>
            <a:ext cx="5015059" cy="307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A846EE4C-07BD-2509-4948-DBA61C055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88" y="781248"/>
            <a:ext cx="4864229" cy="29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5D7A491-EB4D-6721-23B7-9996F9CF6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09" y="3777728"/>
            <a:ext cx="5015059" cy="30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740315-589D-980C-E66A-68D582B787B0}"/>
              </a:ext>
            </a:extLst>
          </p:cNvPr>
          <p:cNvSpPr txBox="1"/>
          <p:nvPr/>
        </p:nvSpPr>
        <p:spPr>
          <a:xfrm>
            <a:off x="351934" y="4062953"/>
            <a:ext cx="6614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Default rate increase from low to very High (6 to 40%)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Default 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low to very high (18 to 11%)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 rate increase from low to very high (14 to 18%)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27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(Annual Income vs Categorical Variables)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BE727-09F1-CBBD-0E6C-FDE8C8C014B6}"/>
              </a:ext>
            </a:extLst>
          </p:cNvPr>
          <p:cNvSpPr txBox="1"/>
          <p:nvPr/>
        </p:nvSpPr>
        <p:spPr>
          <a:xfrm>
            <a:off x="762786" y="4757181"/>
            <a:ext cx="5986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People with having income range 50 to 100K tends to take more G grade loans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People with having income range 40 to 90K tends to take more loans for home improvement and small business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60F93DB-A7B2-E220-D39B-E34964D2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6" y="743383"/>
            <a:ext cx="5025272" cy="35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61F4F995-DADD-E5A7-3B33-647B64EE1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74" y="4027940"/>
            <a:ext cx="5025272" cy="27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3E4552C0-B857-F617-908C-CFA29E6E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28" y="729242"/>
            <a:ext cx="5405486" cy="32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7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(Loan Amount vs Categorical Variables)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BE727-09F1-CBBD-0E6C-FDE8C8C014B6}"/>
              </a:ext>
            </a:extLst>
          </p:cNvPr>
          <p:cNvSpPr txBox="1"/>
          <p:nvPr/>
        </p:nvSpPr>
        <p:spPr>
          <a:xfrm>
            <a:off x="895546" y="4336329"/>
            <a:ext cx="5052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60 months term loan mostly give for High and Very High loan amount category (15 to 35 K)</a:t>
            </a:r>
          </a:p>
          <a:p>
            <a:r>
              <a:rPr lang="en-US" dirty="0"/>
              <a:t>2. A grade loan given at 5 to 10K loan amount which also why very less default rate on A grade loans</a:t>
            </a:r>
          </a:p>
          <a:p>
            <a:r>
              <a:rPr lang="en-US" dirty="0"/>
              <a:t>3. People with 10+ tends to takes more loan with high and very loan amount category. Which also explains why more defaulter. High loan amounts tends to default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F0DA50E-7155-053D-2CF4-C09364D5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62" y="767345"/>
            <a:ext cx="4835952" cy="310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527F418-B217-E623-8D0D-D5D64DD5E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89" y="619653"/>
            <a:ext cx="5279009" cy="305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ADDCEEBE-403E-D032-193A-09E69EE8A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04" y="3678581"/>
            <a:ext cx="5227013" cy="305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84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(Loan Amount vs Categorical Variables)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BE727-09F1-CBBD-0E6C-FDE8C8C014B6}"/>
              </a:ext>
            </a:extLst>
          </p:cNvPr>
          <p:cNvSpPr txBox="1"/>
          <p:nvPr/>
        </p:nvSpPr>
        <p:spPr>
          <a:xfrm>
            <a:off x="895546" y="4336329"/>
            <a:ext cx="5052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High and Very High Loan amounts taken for the purpose small business, debt consolidation, house, credit cards</a:t>
            </a:r>
          </a:p>
          <a:p>
            <a:r>
              <a:rPr lang="en-US" dirty="0"/>
              <a:t>2. High and Very High loan amount given with higher interest rates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BEBD1451-724A-0115-FA11-14FAC4D7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94" y="905312"/>
            <a:ext cx="6740167" cy="324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0CAF7E6C-D193-4179-21D9-89791B33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65" y="4044867"/>
            <a:ext cx="5156462" cy="281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>
            <a:extLst>
              <a:ext uri="{FF2B5EF4-FFF2-40B4-BE49-F238E27FC236}">
                <a16:creationId xmlns:a16="http://schemas.microsoft.com/office/drawing/2014/main" id="{08F193F0-D49A-971C-E5B7-4D2A1D44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14" y="1008669"/>
            <a:ext cx="4282560" cy="29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77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BE727-09F1-CBBD-0E6C-FDE8C8C014B6}"/>
              </a:ext>
            </a:extLst>
          </p:cNvPr>
          <p:cNvSpPr txBox="1"/>
          <p:nvPr/>
        </p:nvSpPr>
        <p:spPr>
          <a:xfrm>
            <a:off x="358218" y="4388560"/>
            <a:ext cx="7183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60 months term loans are defaulted most on the lower grade (E,F,G)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30 months term, high loan amt and not verified E grade defaulted more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10+ years experience taking very high interest rate loans tends to default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low annual income and very high interest rate tends when experience is &lt;=2(40 to 55%) or &gt;=6(70 to 80%)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people with 1 year experience taking vey high interest loan tends to default across all income range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6.E, F, G loan grades not verified having more probability to default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F5B6624-B6CB-3A15-8AA3-E21631FB8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6" y="1008669"/>
            <a:ext cx="5868075" cy="32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08D59C4-A14D-6285-52C1-7B34DF63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34" y="326159"/>
            <a:ext cx="4893487" cy="369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5E411D08-644E-EE66-C7F0-EF8671EE6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33" y="4026113"/>
            <a:ext cx="4331534" cy="267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65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7656-DF8D-61BC-C8E3-958B68A4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39" y="166778"/>
            <a:ext cx="9327037" cy="68738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endParaRPr lang="en-IN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036D89BB-AA1F-532E-CDBE-34F4C351AF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79" y="1008668"/>
            <a:ext cx="5141458" cy="343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B612196B-5980-DF2D-3ABC-1348FE26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5" y="1084083"/>
            <a:ext cx="5098349" cy="335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74E13-F787-4C0F-F783-113424A9ACAB}"/>
              </a:ext>
            </a:extLst>
          </p:cNvPr>
          <p:cNvSpPr txBox="1"/>
          <p:nvPr/>
        </p:nvSpPr>
        <p:spPr>
          <a:xfrm>
            <a:off x="678730" y="4845377"/>
            <a:ext cx="5797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Very High interest rate are given E, F, G  category tendency to default irrespective </a:t>
            </a:r>
            <a:r>
              <a:rPr lang="en-US" dirty="0" err="1"/>
              <a:t>annual_inc</a:t>
            </a:r>
            <a:r>
              <a:rPr lang="en-US" dirty="0"/>
              <a:t> and </a:t>
            </a:r>
            <a:r>
              <a:rPr lang="en-US" dirty="0" err="1"/>
              <a:t>loan_amnt</a:t>
            </a:r>
            <a:r>
              <a:rPr lang="en-US" dirty="0"/>
              <a:t> category</a:t>
            </a:r>
          </a:p>
        </p:txBody>
      </p:sp>
    </p:spTree>
    <p:extLst>
      <p:ext uri="{BB962C8B-B14F-4D97-AF65-F5344CB8AC3E}">
        <p14:creationId xmlns:p14="http://schemas.microsoft.com/office/powerpoint/2010/main" val="211040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1E93-0319-8865-A186-06C6E303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285"/>
            <a:ext cx="10090608" cy="794372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D03EB2-44A5-C624-F5B4-4BD5EF1E6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874428"/>
              </p:ext>
            </p:extLst>
          </p:nvPr>
        </p:nvGraphicFramePr>
        <p:xfrm>
          <a:off x="941893" y="1322251"/>
          <a:ext cx="10515601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855">
                  <a:extLst>
                    <a:ext uri="{9D8B030D-6E8A-4147-A177-3AD203B41FA5}">
                      <a16:colId xmlns:a16="http://schemas.microsoft.com/office/drawing/2014/main" val="1522892609"/>
                    </a:ext>
                  </a:extLst>
                </a:gridCol>
                <a:gridCol w="2469823">
                  <a:extLst>
                    <a:ext uri="{9D8B030D-6E8A-4147-A177-3AD203B41FA5}">
                      <a16:colId xmlns:a16="http://schemas.microsoft.com/office/drawing/2014/main" val="834465477"/>
                    </a:ext>
                  </a:extLst>
                </a:gridCol>
                <a:gridCol w="1706252">
                  <a:extLst>
                    <a:ext uri="{9D8B030D-6E8A-4147-A177-3AD203B41FA5}">
                      <a16:colId xmlns:a16="http://schemas.microsoft.com/office/drawing/2014/main" val="3794544615"/>
                    </a:ext>
                  </a:extLst>
                </a:gridCol>
                <a:gridCol w="4415671">
                  <a:extLst>
                    <a:ext uri="{9D8B030D-6E8A-4147-A177-3AD203B41FA5}">
                      <a16:colId xmlns:a16="http://schemas.microsoft.com/office/drawing/2014/main" val="126194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label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7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sub_grade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4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Int_rate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4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loan_amnt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funded_amnt_bins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funded_amnt_inv_bins</a:t>
                      </a:r>
                      <a:r>
                        <a:rPr lang="en-IN" dirty="0"/>
                        <a:t> follows same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6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3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annual_inc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1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installment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Installment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5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verification_status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Verification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6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home_ownership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ownership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3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dti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Debt to income ratio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0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emp_length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Employment length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2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251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455D6B-AB85-E278-ACA6-D87E2A3A1FF8}"/>
              </a:ext>
            </a:extLst>
          </p:cNvPr>
          <p:cNvSpPr txBox="1"/>
          <p:nvPr/>
        </p:nvSpPr>
        <p:spPr>
          <a:xfrm>
            <a:off x="838200" y="896143"/>
            <a:ext cx="678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variables identified as influencing loan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498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4DA4-AA0C-32A7-3425-BD1A2616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49"/>
            <a:ext cx="10062328" cy="6435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and Patterns: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2ED4-181D-8691-48EB-F034A16D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692"/>
            <a:ext cx="10515600" cy="57409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14.77 % of the loan application in the data set are defaulted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Most loans are taken for the purpose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debt_consolidation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credit_card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home_improvement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Most Loans taken at the end of the year at Dec, Nov, Oct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Number of loans taken steadily increasing over the years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Most loans taken at states California, New York, Florida, Texas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More loan taken at 5000 to 15000 loan amount range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More loan having interest rate between 10 to 15 %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More people taking loans at the income range of 40 to 80 K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Loans are concentrated with 100 to 400 range installment amount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Most Loans having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to 20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People with having income range 50 to 100K tends to take more G grade loans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People with having income range 40 to 90K tends to take more loans for home improvement and small business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60 months term loan mostly given for High and Very High loan amount category (15 to 35 K)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A grade loan given at 5 to 10K loan amount which also why very less default rate on A grade loans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People with 10+ tends to takes more loan with high and very loan amount category. Which also explains why more defaulter. High loan amounts tends to default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High and Very High Loan amounts taken for the purpose small business, debt consolidation, house, credit cards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High and Very High loan amount given with higher interest rates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98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4DA4-AA0C-32A7-3425-BD1A2616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49"/>
            <a:ext cx="10062328" cy="6435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2ED4-181D-8691-48EB-F034A16D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693"/>
            <a:ext cx="10515600" cy="1177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loan_amt,funded_amt,funded_amnt_inv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Installment  are highly positive corelated with each other (&gt;0.9)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decent positive correlation with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loan_amt,funded_amt,funded_amnt_inv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Installment (~ 0.4)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decent positive correlation with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loan_amt,funded_amt,funded_amnt_inv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Installment (~ 0.3)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26CFB6-A4D2-B469-6DD3-5076B02D755D}"/>
              </a:ext>
            </a:extLst>
          </p:cNvPr>
          <p:cNvSpPr txBox="1">
            <a:spLocks/>
          </p:cNvSpPr>
          <p:nvPr/>
        </p:nvSpPr>
        <p:spPr>
          <a:xfrm>
            <a:off x="838200" y="2125425"/>
            <a:ext cx="10062328" cy="64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Patterns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0E46F5-F49A-9655-5A82-DA984BB22557}"/>
              </a:ext>
            </a:extLst>
          </p:cNvPr>
          <p:cNvSpPr txBox="1">
            <a:spLocks/>
          </p:cNvSpPr>
          <p:nvPr/>
        </p:nvSpPr>
        <p:spPr>
          <a:xfrm>
            <a:off x="838200" y="2840299"/>
            <a:ext cx="10515600" cy="3287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Grade - Default rate increase from loan grade A to G, risk is increasing from A to G (6 to 36%)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 rate increase from low to very High (6 to 40%)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 rate decrease from low to very high (18 to 11%)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installment - Default rate increase from low to very high (14 to 18%)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Issue Date – 2007 had default rate of 18% compared to low on 2009(12%). 2007 might be impacted by economic crisis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Employment Length - Higher default rate occurs when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emp_length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10+ Years. Only  2% diff between lowest to highest default rate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 rate increase from low to very high (12 to 16%)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. 60 months term loans are defaulted most on the lower grade (E,F,G)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30 months term, high loan amt and not verified E grade defaulted more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E, F, G loan grades not verified having more probability to default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0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19F7-C5AC-F816-E76E-2E054902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C743-5E29-8A93-A110-E5BDAB96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patterns which indicate if a person is likely to default, which may be used for taking actions such as denying the loan, reducing the amount of loan, lending (to risky applicants) at a higher interest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driving factors (or driver variables) behind loan default, i.e. the variables which are strong indicators of default. The company can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knowledge for its portfolio and risk assessment.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3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4DA4-AA0C-32A7-3425-BD1A2616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5" y="233149"/>
            <a:ext cx="10062328" cy="6435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did it happen most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2ED4-181D-8691-48EB-F034A16D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692"/>
            <a:ext cx="10515600" cy="3129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Grade - G(36%), F(32%), E(26%)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Sub Grade – F5(52%),G3(46%),G5(40%),G2(38%)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Interest rate – Very High –(39%) , High (25%)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Purpose – small business(27%),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renewable_energy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(19%), educational(17%)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Term -  60 months ~ 26%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Address State - NE, NV,ID, SD, AK, FL ,HI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funded_amnt_bins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funded_amnt_inv_bins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Very High loan Amounts ~22%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Home Ownership -  Other ~18%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installment - very High ~18 %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very high ~18%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26CFB6-A4D2-B469-6DD3-5076B02D755D}"/>
              </a:ext>
            </a:extLst>
          </p:cNvPr>
          <p:cNvSpPr txBox="1">
            <a:spLocks/>
          </p:cNvSpPr>
          <p:nvPr/>
        </p:nvSpPr>
        <p:spPr>
          <a:xfrm>
            <a:off x="734505" y="4128302"/>
            <a:ext cx="10062328" cy="64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did it happen least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0E46F5-F49A-9655-5A82-DA984BB22557}"/>
              </a:ext>
            </a:extLst>
          </p:cNvPr>
          <p:cNvSpPr txBox="1">
            <a:spLocks/>
          </p:cNvSpPr>
          <p:nvPr/>
        </p:nvSpPr>
        <p:spPr>
          <a:xfrm>
            <a:off x="838200" y="4631391"/>
            <a:ext cx="10515600" cy="3287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Grade - A grade 6%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Interest rate - low - 6%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Purpose – wedding, credit card ,car - 10%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Term -  36 months ~ 11%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annual income - very high - 11%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low 12%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9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640" y="421822"/>
            <a:ext cx="10734040" cy="4062009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Design</a:t>
            </a:r>
          </a:p>
          <a:p>
            <a:pPr marL="24765">
              <a:lnSpc>
                <a:spcPct val="100000"/>
              </a:lnSpc>
              <a:spcBef>
                <a:spcPts val="775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will be carried out three stages</a:t>
            </a:r>
            <a:endParaRPr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4230" indent="-342900">
              <a:lnSpc>
                <a:spcPct val="100000"/>
              </a:lnSpc>
              <a:spcBef>
                <a:spcPts val="785"/>
              </a:spcBef>
              <a:buFont typeface="+mj-lt"/>
              <a:buAutoNum type="arabicPeriod"/>
              <a:tabLst>
                <a:tab pos="768985" algn="l"/>
              </a:tabLst>
            </a:pP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to understand the data set, clean the data set, and identify key column for the analysis</a:t>
            </a:r>
          </a:p>
          <a:p>
            <a:pPr marL="824230" indent="-342900">
              <a:lnSpc>
                <a:spcPct val="100000"/>
              </a:lnSpc>
              <a:spcBef>
                <a:spcPts val="780"/>
              </a:spcBef>
              <a:buFont typeface="+mj-lt"/>
              <a:buAutoNum type="arabicPeriod"/>
              <a:tabLst>
                <a:tab pos="768985" algn="l"/>
              </a:tabLst>
            </a:pP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univariate, bivariate, and multivariate analysis for target categorical and numerical variables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4230" indent="-342900">
              <a:lnSpc>
                <a:spcPct val="100000"/>
              </a:lnSpc>
              <a:spcBef>
                <a:spcPts val="780"/>
              </a:spcBef>
              <a:buFont typeface="+mj-lt"/>
              <a:buAutoNum type="arabicPeriod"/>
              <a:tabLst>
                <a:tab pos="768985" algn="l"/>
              </a:tabLst>
            </a:pP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variables which can help in predicting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loan default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49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7226-468A-873E-1404-44B6603C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1E2B-B3A3-FF7D-6AD0-EFC5FB07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 data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been collected from the Lending Club Customer in form of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containing the complete loan data for all loans issued through the time period 2007 t0 2011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Status on the dataset indicated whether customer defaulted or not (Charged off – defaulted,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paid- Not defaulted)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Actions: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1. Loading the data 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nderstanding data structure 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2. Data Quality checks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 Actions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1.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current loan data as for analyze we need only Charged off and Successfully paid 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2. Data quality checks done on columns and rows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3.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more than 50% missing values are removed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4. Outlier are checked and removed on columns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5. Dropped columns not relevant to Analysis (constant columns, unique columns, data available post loan processing)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6. Fixing data types of the columns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6. Derived additional columns required for analysis</a:t>
            </a: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9FCB-801C-27E9-133C-7A2A8A3A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B78E1-E6E9-3368-1F78-5C891D8653DC}"/>
              </a:ext>
            </a:extLst>
          </p:cNvPr>
          <p:cNvSpPr txBox="1"/>
          <p:nvPr/>
        </p:nvSpPr>
        <p:spPr>
          <a:xfrm>
            <a:off x="933254" y="1583703"/>
            <a:ext cx="485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on outcome variables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Bar chart on left shows outcome distribution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 14.77 % of the loan application in the data set are defaulted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We can also observe  imbalance in the data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FCF86A6-B821-3FFC-5533-0A1D5BF89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32" y="1271587"/>
            <a:ext cx="5610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95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A6-44A2-6073-2D71-998A511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1"/>
            <a:ext cx="10515600" cy="10086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on Categorical Variables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DA96F4-CA5C-C6CF-09FC-04FAF59DE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03" y="874945"/>
            <a:ext cx="3637614" cy="319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4FA7A5-7B16-39FA-A784-895CFECF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965" y="874945"/>
            <a:ext cx="3757578" cy="286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2FA399C-A665-0944-BEEC-2E105955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098" y="874945"/>
            <a:ext cx="3184836" cy="28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6803FA3-8A52-88DB-3FF0-E504D4321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078" y="3739380"/>
            <a:ext cx="3383122" cy="298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4D4210-38A2-A632-317F-0A5B97EBD967}"/>
              </a:ext>
            </a:extLst>
          </p:cNvPr>
          <p:cNvSpPr txBox="1"/>
          <p:nvPr/>
        </p:nvSpPr>
        <p:spPr>
          <a:xfrm>
            <a:off x="980387" y="4270342"/>
            <a:ext cx="6014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More loans are taken for 36 months term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More Loans given with Loan grades B, A,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More people applying for loan with 10+ years and 0 to 3 years experience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People own the house the doesn't apply for loan much compared to rented and mortgage people</a:t>
            </a:r>
          </a:p>
        </p:txBody>
      </p:sp>
    </p:spTree>
    <p:extLst>
      <p:ext uri="{BB962C8B-B14F-4D97-AF65-F5344CB8AC3E}">
        <p14:creationId xmlns:p14="http://schemas.microsoft.com/office/powerpoint/2010/main" val="198012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A239-BCB4-D5A1-2033-2C59AFC1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3" y="43804"/>
            <a:ext cx="10354559" cy="9462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on Categorical Variables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3B38DD-A123-23D1-3CDC-4F35A07135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4" y="1027906"/>
            <a:ext cx="3519307" cy="345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D1577E-0AA2-DDE8-E51B-5B3B6C59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58" y="903494"/>
            <a:ext cx="3607349" cy="33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5151174-0B50-2E16-0F3B-EEDAA03F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96" y="823813"/>
            <a:ext cx="4003265" cy="315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D5D4AEE-1749-A889-66EC-CFEABA02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432" y="3978110"/>
            <a:ext cx="3484180" cy="28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D5E2A3-2200-6A99-3685-825AF72CAEF9}"/>
              </a:ext>
            </a:extLst>
          </p:cNvPr>
          <p:cNvSpPr txBox="1"/>
          <p:nvPr/>
        </p:nvSpPr>
        <p:spPr>
          <a:xfrm>
            <a:off x="354290" y="4628749"/>
            <a:ext cx="7591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1. Most loans are taken for the purpose of </a:t>
            </a:r>
            <a:r>
              <a:rPr lang="en-US" dirty="0" err="1"/>
              <a:t>debt_consolidation</a:t>
            </a:r>
            <a:r>
              <a:rPr lang="en-US" dirty="0"/>
              <a:t>, </a:t>
            </a:r>
            <a:r>
              <a:rPr lang="en-US" dirty="0" err="1"/>
              <a:t>credit_card</a:t>
            </a:r>
            <a:r>
              <a:rPr lang="en-US" dirty="0"/>
              <a:t>, </a:t>
            </a:r>
            <a:r>
              <a:rPr lang="en-US" dirty="0" err="1"/>
              <a:t>home_improvement</a:t>
            </a:r>
            <a:endParaRPr lang="en-US" dirty="0"/>
          </a:p>
          <a:p>
            <a:r>
              <a:rPr lang="en-US" dirty="0"/>
              <a:t> 2. Most 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lang="en-US" dirty="0"/>
              <a:t> application falls in not “Not verified” category</a:t>
            </a:r>
          </a:p>
          <a:p>
            <a:r>
              <a:rPr lang="en-US" dirty="0"/>
              <a:t> 3. Most Loans taken at the end of the year at Dec, Nov, Oct</a:t>
            </a:r>
          </a:p>
          <a:p>
            <a:r>
              <a:rPr lang="en-US" dirty="0"/>
              <a:t> 4. Number of loans taken steadily increasing over the years, This might be due to the company getting popularity and growth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3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A77C-5EE2-DDD7-8846-D1AE2E95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31" y="196949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on Categorical Variables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C8C184-911E-9577-B8A5-4677B2E971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2512"/>
            <a:ext cx="5303531" cy="42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525B569-20E8-D99C-5BD6-33B45E6C4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323" y="1324174"/>
            <a:ext cx="54387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1FB96F-78D0-D4E1-363F-F12DC958CCDD}"/>
              </a:ext>
            </a:extLst>
          </p:cNvPr>
          <p:cNvSpPr txBox="1"/>
          <p:nvPr/>
        </p:nvSpPr>
        <p:spPr>
          <a:xfrm>
            <a:off x="1159496" y="5915224"/>
            <a:ext cx="604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Most loans taken 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dirty="0"/>
              <a:t> California, New York, Florida, Texas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47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2629</Words>
  <Application>Microsoft Office PowerPoint</Application>
  <PresentationFormat>Widescreen</PresentationFormat>
  <Paragraphs>217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Helvetica Neue</vt:lpstr>
      <vt:lpstr>Times New Roman</vt:lpstr>
      <vt:lpstr>Office Theme</vt:lpstr>
      <vt:lpstr>EDA on Lending Club’s Loan Data</vt:lpstr>
      <vt:lpstr>Problem Statement</vt:lpstr>
      <vt:lpstr>Business Objective</vt:lpstr>
      <vt:lpstr>PowerPoint Presentation</vt:lpstr>
      <vt:lpstr>Data Preparation</vt:lpstr>
      <vt:lpstr>Univariate Analysis</vt:lpstr>
      <vt:lpstr>Univariate Analysis on Categorical Variables</vt:lpstr>
      <vt:lpstr>Univariate Analysis on Categorical Variables</vt:lpstr>
      <vt:lpstr>Univariate Analysis on Categorical Variables</vt:lpstr>
      <vt:lpstr>Univariate Analysis on Continuous Variables</vt:lpstr>
      <vt:lpstr>Univariate Analysis on Continuous Variables</vt:lpstr>
      <vt:lpstr>Univariate Analysis on Binned Columns</vt:lpstr>
      <vt:lpstr>Univariate Analysis on Binned Columns</vt:lpstr>
      <vt:lpstr>Segmented Univariate Analysis on Categorical Variables</vt:lpstr>
      <vt:lpstr>Segmented Univariate Analysis on Categorical Variables</vt:lpstr>
      <vt:lpstr>Segmented Univariate Analysis on Continuous Variables</vt:lpstr>
      <vt:lpstr>Bivariate Analysis on Continuous Variables</vt:lpstr>
      <vt:lpstr>Bivariate Analysis (Rate of Default vs Categorical Variables)</vt:lpstr>
      <vt:lpstr>Bivariate Analysis (Rate of Default vs Categorical Variables)</vt:lpstr>
      <vt:lpstr>Bivariate Analysis (Rate of Default vs Categorical Variables)</vt:lpstr>
      <vt:lpstr>Bivariate Analysis (Rate of Default vs Categorical Variables)</vt:lpstr>
      <vt:lpstr>Bivariate Analysis (Annual Income vs Categorical Variables)</vt:lpstr>
      <vt:lpstr>Bivariate Analysis (Loan Amount vs Categorical Variables)</vt:lpstr>
      <vt:lpstr>Bivariate Analysis (Loan Amount vs Categorical Variables)</vt:lpstr>
      <vt:lpstr>Multivariate Analysis</vt:lpstr>
      <vt:lpstr>Multivariate Analysis</vt:lpstr>
      <vt:lpstr>Conclusion</vt:lpstr>
      <vt:lpstr>Trends and Patterns:</vt:lpstr>
      <vt:lpstr>Correlations</vt:lpstr>
      <vt:lpstr>When did it happen most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14</cp:revision>
  <dcterms:created xsi:type="dcterms:W3CDTF">2023-11-06T09:36:30Z</dcterms:created>
  <dcterms:modified xsi:type="dcterms:W3CDTF">2023-11-08T12:14:21Z</dcterms:modified>
</cp:coreProperties>
</file>