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194096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388192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582298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776391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970487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3164586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5358693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7552789" algn="l" defTabSz="4388192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8343" autoAdjust="0"/>
  </p:normalViewPr>
  <p:slideViewPr>
    <p:cSldViewPr showGuides="1">
      <p:cViewPr>
        <p:scale>
          <a:sx n="33" d="100"/>
          <a:sy n="33" d="100"/>
        </p:scale>
        <p:origin x="-1434" y="-72"/>
      </p:cViewPr>
      <p:guideLst>
        <p:guide orient="horz" pos="1377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237" cy="72237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%20Zhang\Desktop\HandGestureRecognition\Paper\Experimen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%20Zhang\Desktop\HandGestureRecognition\Paper\Experimen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%20Zhang\Desktop\HandGestureRecognition\Paper\Experimen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%20Zhang\Desktop\HandGestureRecognition\Paper\Experimen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%20Zhang\Desktop\HandGestureRecognition\Paper\Experimen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hael%20Zhang\Desktop\HandGestureRecognition\Paper\Experim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Data!$S$12</c:f>
              <c:strCache>
                <c:ptCount val="1"/>
                <c:pt idx="0">
                  <c:v>1 Tree</c:v>
                </c:pt>
              </c:strCache>
            </c:strRef>
          </c:tx>
          <c:cat>
            <c:numRef>
              <c:f>Data!$R$13:$R$20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Data!$S$13:$S$20</c:f>
              <c:numCache>
                <c:formatCode>General</c:formatCode>
                <c:ptCount val="8"/>
                <c:pt idx="0">
                  <c:v>0.36840000000000001</c:v>
                </c:pt>
                <c:pt idx="1">
                  <c:v>0.22409999999999999</c:v>
                </c:pt>
                <c:pt idx="2">
                  <c:v>0.1822</c:v>
                </c:pt>
                <c:pt idx="3">
                  <c:v>0.12759999999999999</c:v>
                </c:pt>
                <c:pt idx="4">
                  <c:v>0.1237</c:v>
                </c:pt>
                <c:pt idx="5">
                  <c:v>8.3799999999999999E-2</c:v>
                </c:pt>
                <c:pt idx="6">
                  <c:v>7.6999999999999999E-2</c:v>
                </c:pt>
                <c:pt idx="7">
                  <c:v>8.1500000000000003E-2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Data!$T$12</c:f>
              <c:strCache>
                <c:ptCount val="1"/>
                <c:pt idx="0">
                  <c:v>2 Trees</c:v>
                </c:pt>
              </c:strCache>
            </c:strRef>
          </c:tx>
          <c:cat>
            <c:numRef>
              <c:f>Data!$R$13:$R$20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Data!$T$13:$T$20</c:f>
              <c:numCache>
                <c:formatCode>General</c:formatCode>
                <c:ptCount val="8"/>
                <c:pt idx="0">
                  <c:v>0.37380000000000002</c:v>
                </c:pt>
                <c:pt idx="1">
                  <c:v>0.22670000000000001</c:v>
                </c:pt>
                <c:pt idx="2">
                  <c:v>0.18720000000000001</c:v>
                </c:pt>
                <c:pt idx="3">
                  <c:v>0.12859999999999999</c:v>
                </c:pt>
                <c:pt idx="4">
                  <c:v>0.1234</c:v>
                </c:pt>
                <c:pt idx="5">
                  <c:v>8.7599999999999997E-2</c:v>
                </c:pt>
                <c:pt idx="6">
                  <c:v>8.3500000000000005E-2</c:v>
                </c:pt>
                <c:pt idx="7">
                  <c:v>7.4700000000000003E-2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Data!$U$12</c:f>
              <c:strCache>
                <c:ptCount val="1"/>
                <c:pt idx="0">
                  <c:v>3 Trees</c:v>
                </c:pt>
              </c:strCache>
            </c:strRef>
          </c:tx>
          <c:cat>
            <c:numRef>
              <c:f>Data!$R$13:$R$20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Data!$U$13:$U$20</c:f>
              <c:numCache>
                <c:formatCode>General</c:formatCode>
                <c:ptCount val="8"/>
                <c:pt idx="0">
                  <c:v>0.371</c:v>
                </c:pt>
                <c:pt idx="1">
                  <c:v>0.23949999999999999</c:v>
                </c:pt>
                <c:pt idx="2">
                  <c:v>0.18229999999999999</c:v>
                </c:pt>
                <c:pt idx="3">
                  <c:v>0.12239999999999999</c:v>
                </c:pt>
                <c:pt idx="4">
                  <c:v>0.1303</c:v>
                </c:pt>
                <c:pt idx="5">
                  <c:v>8.8999999999999996E-2</c:v>
                </c:pt>
                <c:pt idx="6">
                  <c:v>8.2900000000000001E-2</c:v>
                </c:pt>
                <c:pt idx="7">
                  <c:v>7.2499999999999995E-2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Data!$V$12</c:f>
              <c:strCache>
                <c:ptCount val="1"/>
                <c:pt idx="0">
                  <c:v>4 Trees</c:v>
                </c:pt>
              </c:strCache>
            </c:strRef>
          </c:tx>
          <c:cat>
            <c:numRef>
              <c:f>Data!$R$13:$R$20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Data!$V$13:$V$20</c:f>
              <c:numCache>
                <c:formatCode>General</c:formatCode>
                <c:ptCount val="8"/>
                <c:pt idx="0">
                  <c:v>0.36770000000000003</c:v>
                </c:pt>
                <c:pt idx="1">
                  <c:v>0.24329999999999999</c:v>
                </c:pt>
                <c:pt idx="2">
                  <c:v>0.1855</c:v>
                </c:pt>
                <c:pt idx="3">
                  <c:v>0.12130000000000001</c:v>
                </c:pt>
                <c:pt idx="4">
                  <c:v>0.1268</c:v>
                </c:pt>
                <c:pt idx="5">
                  <c:v>9.1800000000000007E-2</c:v>
                </c:pt>
                <c:pt idx="6">
                  <c:v>8.3000000000000004E-2</c:v>
                </c:pt>
                <c:pt idx="7">
                  <c:v>7.5499999999999998E-2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Data!$W$12</c:f>
              <c:strCache>
                <c:ptCount val="1"/>
                <c:pt idx="0">
                  <c:v>5 Trees</c:v>
                </c:pt>
              </c:strCache>
            </c:strRef>
          </c:tx>
          <c:cat>
            <c:numRef>
              <c:f>Data!$R$13:$R$20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Data!$W$13:$W$20</c:f>
              <c:numCache>
                <c:formatCode>General</c:formatCode>
                <c:ptCount val="8"/>
                <c:pt idx="0">
                  <c:v>0.36899999999999999</c:v>
                </c:pt>
                <c:pt idx="1">
                  <c:v>0.24560000000000001</c:v>
                </c:pt>
                <c:pt idx="2">
                  <c:v>0.18179999999999999</c:v>
                </c:pt>
                <c:pt idx="3">
                  <c:v>0.1206</c:v>
                </c:pt>
                <c:pt idx="4">
                  <c:v>0.12529999999999999</c:v>
                </c:pt>
                <c:pt idx="5">
                  <c:v>9.4299999999999995E-2</c:v>
                </c:pt>
                <c:pt idx="6">
                  <c:v>8.4500000000000006E-2</c:v>
                </c:pt>
                <c:pt idx="7">
                  <c:v>7.7439999999999995E-2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771328"/>
        <c:axId val="85311872"/>
      </c:lineChart>
      <c:catAx>
        <c:axId val="80771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Number of training samples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311872"/>
        <c:crosses val="autoZero"/>
        <c:auto val="1"/>
        <c:lblAlgn val="ctr"/>
        <c:lblOffset val="100"/>
        <c:noMultiLvlLbl val="0"/>
      </c:catAx>
      <c:valAx>
        <c:axId val="85311872"/>
        <c:scaling>
          <c:orientation val="minMax"/>
          <c:max val="0.4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1600"/>
                  <a:t>Error</a:t>
                </a:r>
                <a:endParaRPr lang="en-US" sz="9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0771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Data!$S$25</c:f>
              <c:strCache>
                <c:ptCount val="1"/>
                <c:pt idx="0">
                  <c:v>Training accuracy</c:v>
                </c:pt>
              </c:strCache>
            </c:strRef>
          </c:tx>
          <c:cat>
            <c:numRef>
              <c:f>Data!$R$26:$R$33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Data!$S$26:$S$33</c:f>
              <c:numCache>
                <c:formatCode>General</c:formatCode>
                <c:ptCount val="8"/>
                <c:pt idx="0">
                  <c:v>8.8999999999999999E-3</c:v>
                </c:pt>
                <c:pt idx="1">
                  <c:v>1.23E-2</c:v>
                </c:pt>
                <c:pt idx="2">
                  <c:v>1.15E-2</c:v>
                </c:pt>
                <c:pt idx="3">
                  <c:v>1.1599999999999999E-2</c:v>
                </c:pt>
                <c:pt idx="4">
                  <c:v>1.06E-2</c:v>
                </c:pt>
                <c:pt idx="5">
                  <c:v>1.0800000000000001E-2</c:v>
                </c:pt>
                <c:pt idx="6">
                  <c:v>0.01</c:v>
                </c:pt>
                <c:pt idx="7">
                  <c:v>9.2999999999999992E-3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Data!$T$25</c:f>
              <c:strCache>
                <c:ptCount val="1"/>
                <c:pt idx="0">
                  <c:v>Test accuracy</c:v>
                </c:pt>
              </c:strCache>
            </c:strRef>
          </c:tx>
          <c:cat>
            <c:numRef>
              <c:f>Data!$R$26:$R$33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Data!$T$26:$T$33</c:f>
              <c:numCache>
                <c:formatCode>General</c:formatCode>
                <c:ptCount val="8"/>
                <c:pt idx="0">
                  <c:v>0.371</c:v>
                </c:pt>
                <c:pt idx="1">
                  <c:v>0.23949999999999999</c:v>
                </c:pt>
                <c:pt idx="2">
                  <c:v>0.18229999999999999</c:v>
                </c:pt>
                <c:pt idx="3">
                  <c:v>0.12239999999999999</c:v>
                </c:pt>
                <c:pt idx="4">
                  <c:v>0.1303</c:v>
                </c:pt>
                <c:pt idx="5">
                  <c:v>8.8999999999999996E-2</c:v>
                </c:pt>
                <c:pt idx="6">
                  <c:v>8.2900000000000001E-2</c:v>
                </c:pt>
                <c:pt idx="7">
                  <c:v>7.2499999999999995E-2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333120"/>
        <c:axId val="85335040"/>
      </c:lineChart>
      <c:catAx>
        <c:axId val="85333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Number of training samples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335040"/>
        <c:crosses val="autoZero"/>
        <c:auto val="1"/>
        <c:lblAlgn val="ctr"/>
        <c:lblOffset val="100"/>
        <c:noMultiLvlLbl val="0"/>
      </c:catAx>
      <c:valAx>
        <c:axId val="85335040"/>
        <c:scaling>
          <c:orientation val="minMax"/>
          <c:max val="0.4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Error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3331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1342728448943571"/>
          <c:y val="0.40181224820036304"/>
          <c:w val="0.27986220472440942"/>
          <c:h val="0.1674343832020997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Data!$S$41</c:f>
              <c:strCache>
                <c:ptCount val="1"/>
                <c:pt idx="0">
                  <c:v>Random forest</c:v>
                </c:pt>
              </c:strCache>
            </c:strRef>
          </c:tx>
          <c:cat>
            <c:numRef>
              <c:f>Data!$R$42:$R$49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Data!$S$42:$S$49</c:f>
              <c:numCache>
                <c:formatCode>General</c:formatCode>
                <c:ptCount val="8"/>
                <c:pt idx="0">
                  <c:v>0.371</c:v>
                </c:pt>
                <c:pt idx="1">
                  <c:v>0.23949999999999999</c:v>
                </c:pt>
                <c:pt idx="2">
                  <c:v>0.18229999999999999</c:v>
                </c:pt>
                <c:pt idx="3">
                  <c:v>0.12239999999999999</c:v>
                </c:pt>
                <c:pt idx="4">
                  <c:v>0.1303</c:v>
                </c:pt>
                <c:pt idx="5">
                  <c:v>8.8999999999999996E-2</c:v>
                </c:pt>
                <c:pt idx="6">
                  <c:v>8.2900000000000001E-2</c:v>
                </c:pt>
                <c:pt idx="7">
                  <c:v>7.2499999999999995E-2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Data!$T$41</c:f>
              <c:strCache>
                <c:ptCount val="1"/>
                <c:pt idx="0">
                  <c:v>Linear SVM</c:v>
                </c:pt>
              </c:strCache>
            </c:strRef>
          </c:tx>
          <c:cat>
            <c:numRef>
              <c:f>Data!$R$42:$R$49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Data!$T$42:$T$49</c:f>
              <c:numCache>
                <c:formatCode>General</c:formatCode>
                <c:ptCount val="8"/>
                <c:pt idx="0">
                  <c:v>0.56499999999999995</c:v>
                </c:pt>
                <c:pt idx="1">
                  <c:v>0.51800000000000002</c:v>
                </c:pt>
                <c:pt idx="2">
                  <c:v>0.52500000000000002</c:v>
                </c:pt>
                <c:pt idx="3">
                  <c:v>0.49299999999999999</c:v>
                </c:pt>
                <c:pt idx="4">
                  <c:v>0.503</c:v>
                </c:pt>
                <c:pt idx="5">
                  <c:v>0.495</c:v>
                </c:pt>
                <c:pt idx="6">
                  <c:v>0.496</c:v>
                </c:pt>
                <c:pt idx="7">
                  <c:v>0.497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364736"/>
        <c:axId val="85366656"/>
      </c:lineChart>
      <c:catAx>
        <c:axId val="85364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Number of training samples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366656"/>
        <c:crosses val="autoZero"/>
        <c:auto val="1"/>
        <c:lblAlgn val="ctr"/>
        <c:lblOffset val="100"/>
        <c:noMultiLvlLbl val="0"/>
      </c:catAx>
      <c:valAx>
        <c:axId val="85366656"/>
        <c:scaling>
          <c:orientation val="minMax"/>
          <c:max val="0.70000000000000007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Error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3647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753570770013871"/>
          <c:y val="0.40850778057637888"/>
          <c:w val="0.19634899113751517"/>
          <c:h val="0.1373958252316822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Data!$E$1</c:f>
              <c:strCache>
                <c:ptCount val="1"/>
                <c:pt idx="0">
                  <c:v>1000 Features</c:v>
                </c:pt>
              </c:strCache>
            </c:strRef>
          </c:tx>
          <c:cat>
            <c:numRef>
              <c:f>Data!$D$2:$D$9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Data!$E$2:$E$9</c:f>
              <c:numCache>
                <c:formatCode>General</c:formatCode>
                <c:ptCount val="8"/>
                <c:pt idx="0">
                  <c:v>0.37019999999999997</c:v>
                </c:pt>
                <c:pt idx="1">
                  <c:v>0.24990000000000001</c:v>
                </c:pt>
                <c:pt idx="2">
                  <c:v>0.19520000000000001</c:v>
                </c:pt>
                <c:pt idx="3">
                  <c:v>0.1283</c:v>
                </c:pt>
                <c:pt idx="4">
                  <c:v>0.1396</c:v>
                </c:pt>
                <c:pt idx="5">
                  <c:v>0.1051</c:v>
                </c:pt>
                <c:pt idx="6">
                  <c:v>9.2899999999999996E-2</c:v>
                </c:pt>
                <c:pt idx="7">
                  <c:v>8.7499999999999994E-2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Data!$F$1</c:f>
              <c:strCache>
                <c:ptCount val="1"/>
                <c:pt idx="0">
                  <c:v>2000 Features</c:v>
                </c:pt>
              </c:strCache>
            </c:strRef>
          </c:tx>
          <c:val>
            <c:numRef>
              <c:f>Data!$F$2:$F$9</c:f>
              <c:numCache>
                <c:formatCode>General</c:formatCode>
                <c:ptCount val="8"/>
                <c:pt idx="0">
                  <c:v>0.371</c:v>
                </c:pt>
                <c:pt idx="1">
                  <c:v>0.23949999999999999</c:v>
                </c:pt>
                <c:pt idx="2">
                  <c:v>0.18229999999999999</c:v>
                </c:pt>
                <c:pt idx="3">
                  <c:v>0.12239999999999999</c:v>
                </c:pt>
                <c:pt idx="4">
                  <c:v>0.1303</c:v>
                </c:pt>
                <c:pt idx="5">
                  <c:v>8.8999999999999996E-2</c:v>
                </c:pt>
                <c:pt idx="6">
                  <c:v>8.2900000000000001E-2</c:v>
                </c:pt>
                <c:pt idx="7">
                  <c:v>7.2499999999999995E-2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Data!$G$1</c:f>
              <c:strCache>
                <c:ptCount val="1"/>
                <c:pt idx="0">
                  <c:v>3000 Features</c:v>
                </c:pt>
              </c:strCache>
            </c:strRef>
          </c:tx>
          <c:val>
            <c:numRef>
              <c:f>Data!$G$2:$G$9</c:f>
              <c:numCache>
                <c:formatCode>General</c:formatCode>
                <c:ptCount val="8"/>
                <c:pt idx="0">
                  <c:v>0.37630000000000002</c:v>
                </c:pt>
                <c:pt idx="1">
                  <c:v>0.251</c:v>
                </c:pt>
                <c:pt idx="2">
                  <c:v>0.2152</c:v>
                </c:pt>
                <c:pt idx="3">
                  <c:v>0.12690000000000001</c:v>
                </c:pt>
                <c:pt idx="4">
                  <c:v>0.125</c:v>
                </c:pt>
                <c:pt idx="5">
                  <c:v>9.4E-2</c:v>
                </c:pt>
                <c:pt idx="6">
                  <c:v>8.8599999999999998E-2</c:v>
                </c:pt>
                <c:pt idx="7">
                  <c:v>7.6999999999999999E-2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392384"/>
        <c:axId val="86787200"/>
      </c:lineChart>
      <c:catAx>
        <c:axId val="85392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Number of training samples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6787200"/>
        <c:crosses val="autoZero"/>
        <c:auto val="1"/>
        <c:lblAlgn val="ctr"/>
        <c:lblOffset val="100"/>
        <c:noMultiLvlLbl val="0"/>
      </c:catAx>
      <c:valAx>
        <c:axId val="86787200"/>
        <c:scaling>
          <c:orientation val="minMax"/>
          <c:max val="0.4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Error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392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Data!$M$1</c:f>
              <c:strCache>
                <c:ptCount val="1"/>
                <c:pt idx="0">
                  <c:v>1000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Data!$M$2:$M$9</c:f>
              <c:numCache>
                <c:formatCode>General</c:formatCode>
                <c:ptCount val="8"/>
                <c:pt idx="0">
                  <c:v>0.53559999999999997</c:v>
                </c:pt>
                <c:pt idx="1">
                  <c:v>0.54949999999999999</c:v>
                </c:pt>
                <c:pt idx="2">
                  <c:v>0.54390000000000005</c:v>
                </c:pt>
                <c:pt idx="3">
                  <c:v>0.3987</c:v>
                </c:pt>
                <c:pt idx="4">
                  <c:v>0.54869999999999997</c:v>
                </c:pt>
                <c:pt idx="5">
                  <c:v>0.41060000000000002</c:v>
                </c:pt>
                <c:pt idx="6">
                  <c:v>0.54510000000000003</c:v>
                </c:pt>
                <c:pt idx="7">
                  <c:v>0.54200000000000004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Data!$N$1</c:f>
              <c:strCache>
                <c:ptCount val="1"/>
                <c:pt idx="0">
                  <c:v>2000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Data!$N$2:$N$9</c:f>
              <c:numCache>
                <c:formatCode>General</c:formatCode>
                <c:ptCount val="8"/>
                <c:pt idx="0">
                  <c:v>0.36109999999999998</c:v>
                </c:pt>
                <c:pt idx="1">
                  <c:v>0.373</c:v>
                </c:pt>
                <c:pt idx="2">
                  <c:v>0.35049999999999998</c:v>
                </c:pt>
                <c:pt idx="3">
                  <c:v>0.33429999999999999</c:v>
                </c:pt>
                <c:pt idx="4">
                  <c:v>0.34820000000000001</c:v>
                </c:pt>
                <c:pt idx="5">
                  <c:v>0.34310000000000002</c:v>
                </c:pt>
                <c:pt idx="6">
                  <c:v>0.34599999999999997</c:v>
                </c:pt>
                <c:pt idx="7">
                  <c:v>0.62290000000000001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Data!$O$1</c:f>
              <c:strCache>
                <c:ptCount val="1"/>
                <c:pt idx="0">
                  <c:v>20000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Data!$O$2:$O$9</c:f>
              <c:numCache>
                <c:formatCode>General</c:formatCode>
                <c:ptCount val="8"/>
                <c:pt idx="0">
                  <c:v>0.2545</c:v>
                </c:pt>
                <c:pt idx="1">
                  <c:v>0.19370000000000001</c:v>
                </c:pt>
                <c:pt idx="2">
                  <c:v>0.16489999999999999</c:v>
                </c:pt>
                <c:pt idx="3">
                  <c:v>0.14510000000000001</c:v>
                </c:pt>
                <c:pt idx="4">
                  <c:v>0.14299999999999999</c:v>
                </c:pt>
                <c:pt idx="5">
                  <c:v>0.13350000000000001</c:v>
                </c:pt>
                <c:pt idx="6">
                  <c:v>0.12970000000000001</c:v>
                </c:pt>
                <c:pt idx="7">
                  <c:v>0.12740000000000001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Data!$P$1</c:f>
              <c:strCache>
                <c:ptCount val="1"/>
                <c:pt idx="0">
                  <c:v>40000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Data!$P$2:$P$9</c:f>
              <c:numCache>
                <c:formatCode>General</c:formatCode>
                <c:ptCount val="8"/>
                <c:pt idx="0">
                  <c:v>0.4965</c:v>
                </c:pt>
                <c:pt idx="1">
                  <c:v>0.16650000000000001</c:v>
                </c:pt>
                <c:pt idx="2">
                  <c:v>0.1222</c:v>
                </c:pt>
                <c:pt idx="3">
                  <c:v>0.1013</c:v>
                </c:pt>
                <c:pt idx="4">
                  <c:v>9.8000000000000004E-2</c:v>
                </c:pt>
                <c:pt idx="5">
                  <c:v>8.2699999999999996E-2</c:v>
                </c:pt>
                <c:pt idx="6">
                  <c:v>7.6200000000000004E-2</c:v>
                </c:pt>
                <c:pt idx="7">
                  <c:v>7.4099999999999999E-2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Data!$Q$1</c:f>
              <c:strCache>
                <c:ptCount val="1"/>
                <c:pt idx="0">
                  <c:v>80000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Data!$Q$2:$Q$9</c:f>
              <c:numCache>
                <c:formatCode>General</c:formatCode>
                <c:ptCount val="8"/>
                <c:pt idx="0">
                  <c:v>0.36720000000000003</c:v>
                </c:pt>
                <c:pt idx="1">
                  <c:v>0.24940000000000001</c:v>
                </c:pt>
                <c:pt idx="2">
                  <c:v>0.1958</c:v>
                </c:pt>
                <c:pt idx="3">
                  <c:v>0.1215</c:v>
                </c:pt>
                <c:pt idx="4">
                  <c:v>0.1255</c:v>
                </c:pt>
                <c:pt idx="5">
                  <c:v>9.4799999999999995E-2</c:v>
                </c:pt>
                <c:pt idx="6">
                  <c:v>8.4400000000000003E-2</c:v>
                </c:pt>
                <c:pt idx="7">
                  <c:v>7.9500000000000001E-2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Data!$R$1</c:f>
              <c:strCache>
                <c:ptCount val="1"/>
                <c:pt idx="0">
                  <c:v>120000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Data!$R$2:$R$9</c:f>
              <c:numCache>
                <c:formatCode>General</c:formatCode>
                <c:ptCount val="8"/>
                <c:pt idx="0">
                  <c:v>0.39629999999999999</c:v>
                </c:pt>
                <c:pt idx="1">
                  <c:v>0.2797</c:v>
                </c:pt>
                <c:pt idx="2">
                  <c:v>0.25719999999999998</c:v>
                </c:pt>
                <c:pt idx="3">
                  <c:v>0.1595</c:v>
                </c:pt>
                <c:pt idx="4">
                  <c:v>0.161</c:v>
                </c:pt>
                <c:pt idx="5">
                  <c:v>0.1313</c:v>
                </c:pt>
                <c:pt idx="6">
                  <c:v>0.1167</c:v>
                </c:pt>
                <c:pt idx="7">
                  <c:v>0.1171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Data!$S$1</c:f>
              <c:strCache>
                <c:ptCount val="1"/>
                <c:pt idx="0">
                  <c:v>200000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Data!$S$2:$S$9</c:f>
              <c:numCache>
                <c:formatCode>General</c:formatCode>
                <c:ptCount val="8"/>
                <c:pt idx="0">
                  <c:v>0.40339999999999998</c:v>
                </c:pt>
                <c:pt idx="1">
                  <c:v>0.30780000000000002</c:v>
                </c:pt>
                <c:pt idx="2">
                  <c:v>0.29260000000000003</c:v>
                </c:pt>
                <c:pt idx="3">
                  <c:v>0.19189999999999999</c:v>
                </c:pt>
                <c:pt idx="4">
                  <c:v>0.19889999999999999</c:v>
                </c:pt>
                <c:pt idx="5">
                  <c:v>0.19109999999999999</c:v>
                </c:pt>
                <c:pt idx="6">
                  <c:v>0.1757</c:v>
                </c:pt>
                <c:pt idx="7">
                  <c:v>0.14779999999999999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Data!$T$1</c:f>
              <c:strCache>
                <c:ptCount val="1"/>
                <c:pt idx="0">
                  <c:v>400000 mmpx</c:v>
                </c:pt>
              </c:strCache>
            </c:strRef>
          </c:tx>
          <c:cat>
            <c:numRef>
              <c:f>Data!$L$2:$L$9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</c:numCache>
            </c:numRef>
          </c:cat>
          <c:val>
            <c:numRef>
              <c:f>Data!$T$2:$T$9</c:f>
              <c:numCache>
                <c:formatCode>General</c:formatCode>
                <c:ptCount val="8"/>
                <c:pt idx="0">
                  <c:v>0.42620000000000002</c:v>
                </c:pt>
                <c:pt idx="1">
                  <c:v>0.34399999999999997</c:v>
                </c:pt>
                <c:pt idx="2">
                  <c:v>0.31859999999999999</c:v>
                </c:pt>
                <c:pt idx="3">
                  <c:v>0.24349999999999999</c:v>
                </c:pt>
                <c:pt idx="4">
                  <c:v>0.24079999999999999</c:v>
                </c:pt>
                <c:pt idx="5">
                  <c:v>0.2316</c:v>
                </c:pt>
                <c:pt idx="6">
                  <c:v>0.20519999999999999</c:v>
                </c:pt>
                <c:pt idx="7">
                  <c:v>0.18509999999999999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821504"/>
        <c:axId val="86508288"/>
      </c:lineChart>
      <c:catAx>
        <c:axId val="86821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Number of training samples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6508288"/>
        <c:crosses val="autoZero"/>
        <c:auto val="1"/>
        <c:lblAlgn val="ctr"/>
        <c:lblOffset val="100"/>
        <c:noMultiLvlLbl val="0"/>
      </c:catAx>
      <c:valAx>
        <c:axId val="86508288"/>
        <c:scaling>
          <c:orientation val="minMax"/>
          <c:max val="0.70000000000000007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Error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68215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Data!$J$1</c:f>
              <c:strCache>
                <c:ptCount val="1"/>
                <c:pt idx="0">
                  <c:v>Error</c:v>
                </c:pt>
              </c:strCache>
            </c:strRef>
          </c:tx>
          <c:cat>
            <c:numRef>
              <c:f>Data!$I$2:$I$10</c:f>
              <c:numCache>
                <c:formatCode>General</c:formatCode>
                <c:ptCount val="9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689</c:v>
                </c:pt>
              </c:numCache>
            </c:numRef>
          </c:cat>
          <c:val>
            <c:numRef>
              <c:f>Data!$J$2:$J$10</c:f>
              <c:numCache>
                <c:formatCode>General</c:formatCode>
                <c:ptCount val="9"/>
                <c:pt idx="0">
                  <c:v>0.371</c:v>
                </c:pt>
                <c:pt idx="1">
                  <c:v>0.23949999999999999</c:v>
                </c:pt>
                <c:pt idx="2">
                  <c:v>0.18229999999999999</c:v>
                </c:pt>
                <c:pt idx="3">
                  <c:v>0.12239999999999999</c:v>
                </c:pt>
                <c:pt idx="4">
                  <c:v>0.1303</c:v>
                </c:pt>
                <c:pt idx="5">
                  <c:v>8.8999999999999996E-2</c:v>
                </c:pt>
                <c:pt idx="6">
                  <c:v>8.2900000000000001E-2</c:v>
                </c:pt>
                <c:pt idx="7">
                  <c:v>7.2499999999999995E-2</c:v>
                </c:pt>
                <c:pt idx="8">
                  <c:v>1.32E-2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528768"/>
        <c:axId val="86530688"/>
      </c:lineChart>
      <c:catAx>
        <c:axId val="86528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Number of training samples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6530688"/>
        <c:crosses val="autoZero"/>
        <c:auto val="1"/>
        <c:lblAlgn val="ctr"/>
        <c:lblOffset val="100"/>
        <c:noMultiLvlLbl val="0"/>
      </c:catAx>
      <c:valAx>
        <c:axId val="86530688"/>
        <c:scaling>
          <c:orientation val="minMax"/>
          <c:max val="0.4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Error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65287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9180-126A-412C-A772-D77E891BEE54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11326-7B54-4FEE-A94A-2770F151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096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8192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2298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6391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0487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4586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58693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2789" algn="l" defTabSz="4388192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11326-7B54-4FEE-A94A-2770F151F1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61"/>
            <a:ext cx="27980640" cy="94081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3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93823" y="233664"/>
            <a:ext cx="5926456" cy="49987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4455" y="233664"/>
            <a:ext cx="17230726" cy="4998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1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4185"/>
            <a:ext cx="27980640" cy="8717280"/>
          </a:xfrm>
        </p:spPr>
        <p:txBody>
          <a:bodyPr anchor="t"/>
          <a:lstStyle>
            <a:lvl1pPr algn="l">
              <a:defRPr sz="19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3006"/>
            <a:ext cx="27980640" cy="9601202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9409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388192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582298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8776391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0970487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16458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358693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7552789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4454" y="1361452"/>
            <a:ext cx="11578590" cy="3870962"/>
          </a:xfrm>
        </p:spPr>
        <p:txBody>
          <a:bodyPr/>
          <a:lstStyle>
            <a:lvl1pPr>
              <a:defRPr sz="13000"/>
            </a:lvl1pPr>
            <a:lvl2pPr>
              <a:defRPr sz="110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4" y="1361452"/>
            <a:ext cx="11578590" cy="3870962"/>
          </a:xfrm>
        </p:spPr>
        <p:txBody>
          <a:bodyPr/>
          <a:lstStyle>
            <a:lvl1pPr>
              <a:defRPr sz="13000"/>
            </a:lvl1pPr>
            <a:lvl2pPr>
              <a:defRPr sz="110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5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64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9824743"/>
            <a:ext cx="14544676" cy="409449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194096" indent="0">
              <a:buNone/>
              <a:defRPr sz="9300" b="1"/>
            </a:lvl2pPr>
            <a:lvl3pPr marL="4388192" indent="0">
              <a:buNone/>
              <a:defRPr sz="8200" b="1"/>
            </a:lvl3pPr>
            <a:lvl4pPr marL="6582298" indent="0">
              <a:buNone/>
              <a:defRPr sz="7500" b="1"/>
            </a:lvl4pPr>
            <a:lvl5pPr marL="8776391" indent="0">
              <a:buNone/>
              <a:defRPr sz="7500" b="1"/>
            </a:lvl5pPr>
            <a:lvl6pPr marL="10970487" indent="0">
              <a:buNone/>
              <a:defRPr sz="7500" b="1"/>
            </a:lvl6pPr>
            <a:lvl7pPr marL="13164586" indent="0">
              <a:buNone/>
              <a:defRPr sz="7500" b="1"/>
            </a:lvl7pPr>
            <a:lvl8pPr marL="15358693" indent="0">
              <a:buNone/>
              <a:defRPr sz="7500" b="1"/>
            </a:lvl8pPr>
            <a:lvl9pPr marL="17552789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13919239"/>
            <a:ext cx="14544676" cy="25288224"/>
          </a:xfrm>
        </p:spPr>
        <p:txBody>
          <a:bodyPr/>
          <a:lstStyle>
            <a:lvl1pPr>
              <a:defRPr sz="11000"/>
            </a:lvl1pPr>
            <a:lvl2pPr>
              <a:defRPr sz="9300"/>
            </a:lvl2pPr>
            <a:lvl3pPr>
              <a:defRPr sz="82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9824743"/>
            <a:ext cx="14550390" cy="4094496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194096" indent="0">
              <a:buNone/>
              <a:defRPr sz="9300" b="1"/>
            </a:lvl2pPr>
            <a:lvl3pPr marL="4388192" indent="0">
              <a:buNone/>
              <a:defRPr sz="8200" b="1"/>
            </a:lvl3pPr>
            <a:lvl4pPr marL="6582298" indent="0">
              <a:buNone/>
              <a:defRPr sz="7500" b="1"/>
            </a:lvl4pPr>
            <a:lvl5pPr marL="8776391" indent="0">
              <a:buNone/>
              <a:defRPr sz="7500" b="1"/>
            </a:lvl5pPr>
            <a:lvl6pPr marL="10970487" indent="0">
              <a:buNone/>
              <a:defRPr sz="7500" b="1"/>
            </a:lvl6pPr>
            <a:lvl7pPr marL="13164586" indent="0">
              <a:buNone/>
              <a:defRPr sz="7500" b="1"/>
            </a:lvl7pPr>
            <a:lvl8pPr marL="15358693" indent="0">
              <a:buNone/>
              <a:defRPr sz="7500" b="1"/>
            </a:lvl8pPr>
            <a:lvl9pPr marL="17552789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13919239"/>
            <a:ext cx="14550390" cy="25288224"/>
          </a:xfrm>
        </p:spPr>
        <p:txBody>
          <a:bodyPr/>
          <a:lstStyle>
            <a:lvl1pPr>
              <a:defRPr sz="11000"/>
            </a:lvl1pPr>
            <a:lvl2pPr>
              <a:defRPr sz="9300"/>
            </a:lvl2pPr>
            <a:lvl3pPr>
              <a:defRPr sz="82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9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5" y="1747538"/>
            <a:ext cx="10829926" cy="7437120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61"/>
            <a:ext cx="18402300" cy="37459922"/>
          </a:xfrm>
        </p:spPr>
        <p:txBody>
          <a:bodyPr/>
          <a:lstStyle>
            <a:lvl1pPr>
              <a:defRPr sz="14700"/>
            </a:lvl1pPr>
            <a:lvl2pPr>
              <a:defRPr sz="13000"/>
            </a:lvl2pPr>
            <a:lvl3pPr>
              <a:defRPr sz="110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5" y="9184681"/>
            <a:ext cx="10829926" cy="30022802"/>
          </a:xfrm>
        </p:spPr>
        <p:txBody>
          <a:bodyPr/>
          <a:lstStyle>
            <a:lvl1pPr marL="0" indent="0">
              <a:buNone/>
              <a:defRPr sz="6900"/>
            </a:lvl1pPr>
            <a:lvl2pPr marL="2194096" indent="0">
              <a:buNone/>
              <a:defRPr sz="5800"/>
            </a:lvl2pPr>
            <a:lvl3pPr marL="4388192" indent="0">
              <a:buNone/>
              <a:defRPr sz="4800"/>
            </a:lvl3pPr>
            <a:lvl4pPr marL="6582298" indent="0">
              <a:buNone/>
              <a:defRPr sz="4800"/>
            </a:lvl4pPr>
            <a:lvl5pPr marL="8776391" indent="0">
              <a:buNone/>
              <a:defRPr sz="4800"/>
            </a:lvl5pPr>
            <a:lvl6pPr marL="10970487" indent="0">
              <a:buNone/>
              <a:defRPr sz="4800"/>
            </a:lvl6pPr>
            <a:lvl7pPr marL="13164586" indent="0">
              <a:buNone/>
              <a:defRPr sz="4800"/>
            </a:lvl7pPr>
            <a:lvl8pPr marL="15358693" indent="0">
              <a:buNone/>
              <a:defRPr sz="4800"/>
            </a:lvl8pPr>
            <a:lvl9pPr marL="17552789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6" y="30723870"/>
            <a:ext cx="19751040" cy="3627122"/>
          </a:xfrm>
        </p:spPr>
        <p:txBody>
          <a:bodyPr anchor="b"/>
          <a:lstStyle>
            <a:lvl1pPr algn="l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6" y="3921746"/>
            <a:ext cx="19751040" cy="26334720"/>
          </a:xfrm>
        </p:spPr>
        <p:txBody>
          <a:bodyPr/>
          <a:lstStyle>
            <a:lvl1pPr marL="0" indent="0">
              <a:buNone/>
              <a:defRPr sz="14700"/>
            </a:lvl1pPr>
            <a:lvl2pPr marL="2194096" indent="0">
              <a:buNone/>
              <a:defRPr sz="13000"/>
            </a:lvl2pPr>
            <a:lvl3pPr marL="4388192" indent="0">
              <a:buNone/>
              <a:defRPr sz="11000"/>
            </a:lvl3pPr>
            <a:lvl4pPr marL="6582298" indent="0">
              <a:buNone/>
              <a:defRPr sz="9300"/>
            </a:lvl4pPr>
            <a:lvl5pPr marL="8776391" indent="0">
              <a:buNone/>
              <a:defRPr sz="9300"/>
            </a:lvl5pPr>
            <a:lvl6pPr marL="10970487" indent="0">
              <a:buNone/>
              <a:defRPr sz="9300"/>
            </a:lvl6pPr>
            <a:lvl7pPr marL="13164586" indent="0">
              <a:buNone/>
              <a:defRPr sz="9300"/>
            </a:lvl7pPr>
            <a:lvl8pPr marL="15358693" indent="0">
              <a:buNone/>
              <a:defRPr sz="9300"/>
            </a:lvl8pPr>
            <a:lvl9pPr marL="17552789" indent="0">
              <a:buNone/>
              <a:defRPr sz="9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6" y="34350985"/>
            <a:ext cx="19751040" cy="5151122"/>
          </a:xfrm>
        </p:spPr>
        <p:txBody>
          <a:bodyPr/>
          <a:lstStyle>
            <a:lvl1pPr marL="0" indent="0">
              <a:buNone/>
              <a:defRPr sz="6900"/>
            </a:lvl1pPr>
            <a:lvl2pPr marL="2194096" indent="0">
              <a:buNone/>
              <a:defRPr sz="5800"/>
            </a:lvl2pPr>
            <a:lvl3pPr marL="4388192" indent="0">
              <a:buNone/>
              <a:defRPr sz="4800"/>
            </a:lvl3pPr>
            <a:lvl4pPr marL="6582298" indent="0">
              <a:buNone/>
              <a:defRPr sz="4800"/>
            </a:lvl4pPr>
            <a:lvl5pPr marL="8776391" indent="0">
              <a:buNone/>
              <a:defRPr sz="4800"/>
            </a:lvl5pPr>
            <a:lvl6pPr marL="10970487" indent="0">
              <a:buNone/>
              <a:defRPr sz="4800"/>
            </a:lvl6pPr>
            <a:lvl7pPr marL="13164586" indent="0">
              <a:buNone/>
              <a:defRPr sz="4800"/>
            </a:lvl7pPr>
            <a:lvl8pPr marL="15358693" indent="0">
              <a:buNone/>
              <a:defRPr sz="4800"/>
            </a:lvl8pPr>
            <a:lvl9pPr marL="17552789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CE98-4D46-4032-9926-35C3478EB2D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0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64"/>
            <a:ext cx="29626560" cy="7315200"/>
          </a:xfrm>
          <a:prstGeom prst="rect">
            <a:avLst/>
          </a:prstGeom>
        </p:spPr>
        <p:txBody>
          <a:bodyPr vert="horz" lIns="438817" tIns="219407" rIns="438817" bIns="2194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7"/>
            <a:ext cx="29626560" cy="28966176"/>
          </a:xfrm>
          <a:prstGeom prst="rect">
            <a:avLst/>
          </a:prstGeom>
        </p:spPr>
        <p:txBody>
          <a:bodyPr vert="horz" lIns="438817" tIns="219407" rIns="438817" bIns="2194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700"/>
            <a:ext cx="7680960" cy="2336786"/>
          </a:xfrm>
          <a:prstGeom prst="rect">
            <a:avLst/>
          </a:prstGeom>
        </p:spPr>
        <p:txBody>
          <a:bodyPr vert="horz" lIns="438817" tIns="219407" rIns="438817" bIns="219407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CE98-4D46-4032-9926-35C3478EB2D8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700"/>
            <a:ext cx="10424160" cy="2336786"/>
          </a:xfrm>
          <a:prstGeom prst="rect">
            <a:avLst/>
          </a:prstGeom>
        </p:spPr>
        <p:txBody>
          <a:bodyPr vert="horz" lIns="438817" tIns="219407" rIns="438817" bIns="219407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700"/>
            <a:ext cx="7680960" cy="2336786"/>
          </a:xfrm>
          <a:prstGeom prst="rect">
            <a:avLst/>
          </a:prstGeom>
        </p:spPr>
        <p:txBody>
          <a:bodyPr vert="horz" lIns="438817" tIns="219407" rIns="438817" bIns="219407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1FBC-9EBB-44DF-9410-FC5B90B14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192" rtl="0" eaLnBrk="1" latinLnBrk="0" hangingPunct="1">
        <a:spcBef>
          <a:spcPct val="0"/>
        </a:spcBef>
        <a:buNone/>
        <a:defRPr sz="2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4" indent="-1645574" algn="l" defTabSz="4388192" rtl="0" eaLnBrk="1" latinLnBrk="0" hangingPunct="1">
        <a:spcBef>
          <a:spcPct val="20000"/>
        </a:spcBef>
        <a:buFont typeface="Arial" pitchFamily="34" charset="0"/>
        <a:buChar char="•"/>
        <a:defRPr sz="147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10" indent="-1371318" algn="l" defTabSz="4388192" rtl="0" eaLnBrk="1" latinLnBrk="0" hangingPunct="1">
        <a:spcBef>
          <a:spcPct val="20000"/>
        </a:spcBef>
        <a:buFont typeface="Arial" pitchFamily="34" charset="0"/>
        <a:buChar char="–"/>
        <a:defRPr sz="13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50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46" indent="-1097045" algn="l" defTabSz="4388192" rtl="0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42" indent="-1097045" algn="l" defTabSz="4388192" rtl="0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38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45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41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33" indent="-1097045" algn="l" defTabSz="4388192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096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192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298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391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487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586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693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789" algn="l" defTabSz="438819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chart" Target="../charts/chart6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hart" Target="../charts/chart4.xml"/><Relationship Id="rId5" Type="http://schemas.openxmlformats.org/officeDocument/2006/relationships/image" Target="../media/image3.png"/><Relationship Id="rId10" Type="http://schemas.openxmlformats.org/officeDocument/2006/relationships/chart" Target="../charts/chart3.xml"/><Relationship Id="rId4" Type="http://schemas.openxmlformats.org/officeDocument/2006/relationships/image" Target="../media/image2.png"/><Relationship Id="rId9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5086697" y="30902988"/>
            <a:ext cx="17181575" cy="461219"/>
          </a:xfrm>
          <a:prstGeom prst="rect">
            <a:avLst/>
          </a:prstGeom>
          <a:ln w="76200"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91440" rtlCol="0">
            <a:noAutofit/>
          </a:bodyPr>
          <a:lstStyle/>
          <a:p>
            <a:pPr algn="ctr"/>
            <a:endParaRPr lang="en-US" sz="66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5049503" y="22595733"/>
            <a:ext cx="17185056" cy="433422"/>
          </a:xfrm>
          <a:prstGeom prst="rect">
            <a:avLst/>
          </a:prstGeom>
          <a:ln w="76200"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182880" rtlCol="0">
            <a:noAutofit/>
          </a:bodyPr>
          <a:lstStyle/>
          <a:p>
            <a:pPr algn="ctr"/>
            <a:endParaRPr lang="en-US" sz="6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94823" y="33713253"/>
            <a:ext cx="14013979" cy="5126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182880" rtlCol="0">
            <a:noAutofit/>
          </a:bodyPr>
          <a:lstStyle/>
          <a:p>
            <a:pPr algn="ctr"/>
            <a:endParaRPr lang="en-US" sz="8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0614" y="22595733"/>
            <a:ext cx="13998954" cy="505755"/>
          </a:xfrm>
          <a:prstGeom prst="rect">
            <a:avLst/>
          </a:prstGeom>
          <a:solidFill>
            <a:schemeClr val="tx1">
              <a:alpha val="97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182880" rtlCol="0">
            <a:noAutofit/>
          </a:bodyPr>
          <a:lstStyle/>
          <a:p>
            <a:pPr algn="ctr"/>
            <a:endParaRPr lang="en-US" sz="80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5014460" y="7498200"/>
            <a:ext cx="17198950" cy="4458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274320" rtlCol="0">
            <a:noAutofit/>
          </a:bodyPr>
          <a:lstStyle/>
          <a:p>
            <a:pPr algn="ctr"/>
            <a:endParaRPr lang="en-US" sz="80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80613" y="7130934"/>
            <a:ext cx="14028188" cy="8006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tIns="274320" rtlCol="0">
            <a:noAutofit/>
          </a:bodyPr>
          <a:lstStyle/>
          <a:p>
            <a:pPr algn="ctr"/>
            <a:endParaRPr lang="en-US" sz="5500" b="1" dirty="0"/>
          </a:p>
        </p:txBody>
      </p:sp>
      <p:grpSp>
        <p:nvGrpSpPr>
          <p:cNvPr id="1048" name="Group 1047"/>
          <p:cNvGrpSpPr/>
          <p:nvPr/>
        </p:nvGrpSpPr>
        <p:grpSpPr>
          <a:xfrm>
            <a:off x="15014461" y="6163704"/>
            <a:ext cx="17198950" cy="14689980"/>
            <a:chOff x="15051656" y="6125695"/>
            <a:chExt cx="17198950" cy="14689980"/>
          </a:xfrm>
        </p:grpSpPr>
        <p:sp>
          <p:nvSpPr>
            <p:cNvPr id="106" name="Rounded Rectangle 105"/>
            <p:cNvSpPr/>
            <p:nvPr/>
          </p:nvSpPr>
          <p:spPr>
            <a:xfrm>
              <a:off x="15086697" y="7017332"/>
              <a:ext cx="17126712" cy="13798343"/>
            </a:xfrm>
            <a:prstGeom prst="roundRect">
              <a:avLst>
                <a:gd name="adj" fmla="val 3221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051656" y="6125695"/>
              <a:ext cx="17198950" cy="1783273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274320" rtlCol="0">
              <a:noAutofit/>
            </a:bodyPr>
            <a:lstStyle/>
            <a:p>
              <a:pPr algn="ctr"/>
              <a:r>
                <a:rPr lang="en-US" sz="8000" b="1" dirty="0" smtClean="0"/>
                <a:t>System Architecture</a:t>
              </a:r>
              <a:endParaRPr lang="en-US" sz="8000" b="1" dirty="0"/>
            </a:p>
          </p:txBody>
        </p:sp>
      </p:grpSp>
      <p:grpSp>
        <p:nvGrpSpPr>
          <p:cNvPr id="1049" name="Group 1048"/>
          <p:cNvGrpSpPr/>
          <p:nvPr/>
        </p:nvGrpSpPr>
        <p:grpSpPr>
          <a:xfrm>
            <a:off x="15052983" y="21439941"/>
            <a:ext cx="17181575" cy="7902455"/>
            <a:chOff x="15052983" y="21856700"/>
            <a:chExt cx="17181575" cy="19404996"/>
          </a:xfrm>
        </p:grpSpPr>
        <p:sp>
          <p:nvSpPr>
            <p:cNvPr id="117" name="TextBox 116"/>
            <p:cNvSpPr txBox="1"/>
            <p:nvPr/>
          </p:nvSpPr>
          <p:spPr>
            <a:xfrm>
              <a:off x="15086698" y="24694823"/>
              <a:ext cx="17126712" cy="16566873"/>
            </a:xfrm>
            <a:prstGeom prst="roundRect">
              <a:avLst>
                <a:gd name="adj" fmla="val 4525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48640" tIns="457200" bIns="548640" rtlCol="0">
              <a:noAutofit/>
            </a:bodyPr>
            <a:lstStyle/>
            <a:p>
              <a:r>
                <a:rPr lang="en-US" sz="4000" b="1" dirty="0" smtClean="0"/>
                <a:t>  </a:t>
              </a:r>
              <a:r>
                <a:rPr lang="en-US" sz="5400" b="1" dirty="0" smtClean="0"/>
                <a:t>Color glove:</a:t>
              </a:r>
              <a:endParaRPr lang="en-US" sz="5400" b="1" dirty="0"/>
            </a:p>
            <a:p>
              <a:r>
                <a:rPr lang="en-US" sz="5400" dirty="0" smtClean="0"/>
                <a:t>    - </a:t>
              </a:r>
              <a:r>
                <a:rPr lang="en-US" sz="5400" dirty="0" smtClean="0"/>
                <a:t>An </a:t>
              </a:r>
              <a:r>
                <a:rPr lang="en-US" sz="5400" dirty="0" smtClean="0"/>
                <a:t>inexpensive approach to label gestures</a:t>
              </a:r>
            </a:p>
            <a:p>
              <a:r>
                <a:rPr lang="en-US" sz="5400" dirty="0" smtClean="0"/>
                <a:t>    - </a:t>
              </a:r>
              <a:r>
                <a:rPr lang="en-US" sz="5400" dirty="0" smtClean="0"/>
                <a:t>Map </a:t>
              </a:r>
              <a:r>
                <a:rPr lang="en-US" sz="5400" dirty="0" smtClean="0"/>
                <a:t>RGB pixel to depth pixel</a:t>
              </a:r>
            </a:p>
            <a:p>
              <a:endParaRPr lang="en-US" sz="4000" dirty="0" smtClean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5052983" y="21856700"/>
              <a:ext cx="17181575" cy="3459079"/>
            </a:xfrm>
            <a:prstGeom prst="roundRect">
              <a:avLst/>
            </a:prstGeom>
            <a:ln w="76200"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182880" rtlCol="0">
              <a:noAutofit/>
            </a:bodyPr>
            <a:lstStyle/>
            <a:p>
              <a:pPr algn="ctr"/>
              <a:r>
                <a:rPr lang="en-US" sz="8000" b="1" dirty="0" smtClean="0"/>
                <a:t>Generating Training Sets</a:t>
              </a:r>
              <a:endParaRPr lang="en-US" sz="6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58923" y="1069107"/>
            <a:ext cx="22663590" cy="1670780"/>
          </a:xfrm>
          <a:prstGeom prst="rect">
            <a:avLst/>
          </a:prstGeom>
          <a:noFill/>
        </p:spPr>
        <p:txBody>
          <a:bodyPr wrap="square" lIns="313502" tIns="156751" rIns="313502" bIns="156751" rtlCol="0">
            <a:spAutoFit/>
          </a:bodyPr>
          <a:lstStyle/>
          <a:p>
            <a:pPr algn="ctr"/>
            <a:r>
              <a:rPr lang="en-US" sz="8800" b="1" dirty="0" smtClean="0"/>
              <a:t>A Real-time Hand Gesture Recognition System</a:t>
            </a:r>
            <a:endParaRPr lang="en-US" sz="8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37804" y="3163980"/>
            <a:ext cx="17104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/>
              <a:t>Arun</a:t>
            </a:r>
            <a:r>
              <a:rPr lang="en-US" sz="6000" dirty="0" smtClean="0"/>
              <a:t> </a:t>
            </a:r>
            <a:r>
              <a:rPr lang="en-US" sz="6000" dirty="0" err="1" smtClean="0"/>
              <a:t>Ganesan</a:t>
            </a:r>
            <a:r>
              <a:rPr lang="en-US" sz="6000" dirty="0" smtClean="0"/>
              <a:t> and </a:t>
            </a:r>
            <a:r>
              <a:rPr lang="en-US" sz="6000" dirty="0" err="1" smtClean="0"/>
              <a:t>Caoxie</a:t>
            </a:r>
            <a:r>
              <a:rPr lang="en-US" sz="6000" dirty="0" smtClean="0"/>
              <a:t> (Michael) Zhang</a:t>
            </a:r>
          </a:p>
          <a:p>
            <a:pPr algn="ctr"/>
            <a:r>
              <a:rPr lang="en-US" sz="6000" i="1" dirty="0" smtClean="0"/>
              <a:t>EECS Department University of Michigan, Ann Arbor</a:t>
            </a:r>
            <a:endParaRPr lang="en-US" sz="6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9191" y="1430292"/>
            <a:ext cx="3705400" cy="3798934"/>
          </a:xfrm>
          <a:prstGeom prst="rect">
            <a:avLst/>
          </a:prstGeom>
        </p:spPr>
      </p:pic>
      <p:grpSp>
        <p:nvGrpSpPr>
          <p:cNvPr id="1047" name="Group 1046"/>
          <p:cNvGrpSpPr/>
          <p:nvPr/>
        </p:nvGrpSpPr>
        <p:grpSpPr>
          <a:xfrm>
            <a:off x="466406" y="6156011"/>
            <a:ext cx="14042396" cy="14697673"/>
            <a:chOff x="466406" y="6158761"/>
            <a:chExt cx="14042396" cy="14697673"/>
          </a:xfrm>
        </p:grpSpPr>
        <p:sp>
          <p:nvSpPr>
            <p:cNvPr id="18" name="TextBox 17"/>
            <p:cNvSpPr txBox="1"/>
            <p:nvPr/>
          </p:nvSpPr>
          <p:spPr>
            <a:xfrm>
              <a:off x="500193" y="6923054"/>
              <a:ext cx="13981176" cy="13933380"/>
            </a:xfrm>
            <a:prstGeom prst="roundRect">
              <a:avLst>
                <a:gd name="adj" fmla="val 2861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5760" tIns="1097280" rIns="274320" rtlCol="0">
              <a:noAutofit/>
            </a:bodyPr>
            <a:lstStyle/>
            <a:p>
              <a:endParaRPr lang="en-US" sz="4800" b="1" dirty="0" smtClean="0"/>
            </a:p>
            <a:p>
              <a:r>
                <a:rPr lang="en-US" sz="4800" b="1" dirty="0" smtClean="0"/>
                <a:t>Design </a:t>
              </a:r>
              <a:r>
                <a:rPr lang="en-US" sz="4800" b="1" dirty="0" smtClean="0"/>
                <a:t>goals: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Real-time, Just-hands, Accurate</a:t>
              </a:r>
            </a:p>
            <a:p>
              <a:endParaRPr lang="en-US" sz="4800" dirty="0" smtClean="0"/>
            </a:p>
            <a:p>
              <a:r>
                <a:rPr lang="en-US" sz="4800" b="1" dirty="0" smtClean="0"/>
                <a:t>Methodology: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Machine learning as opposed to rule-based 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Train on a </a:t>
              </a:r>
              <a:r>
                <a:rPr lang="en-US" sz="4800" i="1" dirty="0" smtClean="0"/>
                <a:t>large</a:t>
              </a:r>
              <a:r>
                <a:rPr lang="en-US" sz="4800" dirty="0" smtClean="0"/>
                <a:t> amount of label data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Use </a:t>
              </a:r>
              <a:r>
                <a:rPr lang="en-US" sz="4800" i="1" dirty="0" smtClean="0"/>
                <a:t>simple</a:t>
              </a:r>
              <a:r>
                <a:rPr lang="en-US" sz="4800" dirty="0" smtClean="0"/>
                <a:t> algorithm in prediction </a:t>
              </a:r>
            </a:p>
            <a:p>
              <a:endParaRPr lang="en-US" sz="4800" dirty="0"/>
            </a:p>
            <a:p>
              <a:r>
                <a:rPr lang="en-US" sz="4800" b="1" dirty="0" smtClean="0"/>
                <a:t>Contributions: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A system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</a:t>
              </a:r>
              <a:r>
                <a:rPr lang="en-US" sz="4800" dirty="0" smtClean="0"/>
                <a:t>A rapid way </a:t>
              </a:r>
              <a:r>
                <a:rPr lang="en-US" sz="4800" dirty="0" smtClean="0"/>
                <a:t>to generate massive labeled data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Extensive experiments</a:t>
              </a:r>
            </a:p>
            <a:p>
              <a:r>
                <a:rPr lang="en-US" sz="4800" dirty="0"/>
                <a:t> </a:t>
              </a:r>
              <a:r>
                <a:rPr lang="en-US" sz="4800" dirty="0" smtClean="0"/>
                <a:t>   - Computational analysis </a:t>
              </a:r>
              <a:r>
                <a:rPr lang="en-US" sz="4800" dirty="0" smtClean="0"/>
                <a:t>of </a:t>
              </a:r>
              <a:r>
                <a:rPr lang="en-US" sz="4800" dirty="0" smtClean="0"/>
                <a:t>SVM </a:t>
              </a:r>
              <a:r>
                <a:rPr lang="en-US" sz="4800" dirty="0" err="1" smtClean="0"/>
                <a:t>vs</a:t>
              </a:r>
              <a:r>
                <a:rPr lang="en-US" sz="4800" dirty="0" smtClean="0"/>
                <a:t> </a:t>
              </a:r>
              <a:r>
                <a:rPr lang="en-US" sz="4800" dirty="0" smtClean="0"/>
                <a:t>random forest</a:t>
              </a:r>
            </a:p>
            <a:p>
              <a:endParaRPr lang="en-US" sz="6000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6406" y="6158761"/>
              <a:ext cx="14042396" cy="1775611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274320" rtlCol="0">
              <a:noAutofit/>
            </a:bodyPr>
            <a:lstStyle/>
            <a:p>
              <a:pPr algn="ctr"/>
              <a:r>
                <a:rPr lang="en-US" sz="8000" b="1" dirty="0" smtClean="0"/>
                <a:t>Introduction</a:t>
              </a:r>
              <a:endParaRPr lang="en-US" sz="5500" b="1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097580" y="25412976"/>
            <a:ext cx="12054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 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465590" y="21423843"/>
            <a:ext cx="14013979" cy="10831519"/>
            <a:chOff x="494823" y="23843316"/>
            <a:chExt cx="14013979" cy="11279034"/>
          </a:xfrm>
        </p:grpSpPr>
        <p:sp>
          <p:nvSpPr>
            <p:cNvPr id="103" name="TextBox 102"/>
            <p:cNvSpPr txBox="1"/>
            <p:nvPr/>
          </p:nvSpPr>
          <p:spPr>
            <a:xfrm>
              <a:off x="524056" y="25138846"/>
              <a:ext cx="13953744" cy="9983504"/>
            </a:xfrm>
            <a:prstGeom prst="roundRect">
              <a:avLst>
                <a:gd name="adj" fmla="val 4428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274320" tIns="457200" rtlCol="0">
              <a:noAutofit/>
            </a:bodyPr>
            <a:lstStyle/>
            <a:p>
              <a:r>
                <a:rPr lang="en-US" sz="4400" b="1" dirty="0" smtClean="0"/>
                <a:t>Feature extraction:</a:t>
              </a:r>
            </a:p>
            <a:p>
              <a:endParaRPr lang="en-US" sz="4400" dirty="0" smtClean="0"/>
            </a:p>
            <a:p>
              <a:endParaRPr lang="en-US" sz="4400" dirty="0" smtClean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4823" y="23843316"/>
              <a:ext cx="14013979" cy="15211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182880" rtlCol="0">
              <a:noAutofit/>
            </a:bodyPr>
            <a:lstStyle/>
            <a:p>
              <a:pPr algn="ctr"/>
              <a:r>
                <a:rPr lang="en-US" sz="8000" b="1" dirty="0" smtClean="0"/>
                <a:t>Per-pixel Classification</a:t>
              </a:r>
              <a:endParaRPr lang="en-US" sz="8000" b="1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94822" y="32708913"/>
            <a:ext cx="14013979" cy="10815425"/>
            <a:chOff x="494823" y="23528135"/>
            <a:chExt cx="14013979" cy="9297452"/>
          </a:xfrm>
        </p:grpSpPr>
        <p:sp>
          <p:nvSpPr>
            <p:cNvPr id="110" name="TextBox 109"/>
            <p:cNvSpPr txBox="1"/>
            <p:nvPr/>
          </p:nvSpPr>
          <p:spPr>
            <a:xfrm>
              <a:off x="494823" y="24397511"/>
              <a:ext cx="13984746" cy="8428076"/>
            </a:xfrm>
            <a:prstGeom prst="roundRect">
              <a:avLst>
                <a:gd name="adj" fmla="val 3849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5760" tIns="457200" rtlCol="0">
              <a:normAutofit lnSpcReduction="10000"/>
            </a:bodyPr>
            <a:lstStyle/>
            <a:p>
              <a:r>
                <a:rPr lang="en-US" sz="4400" dirty="0" smtClean="0"/>
                <a:t>  </a:t>
              </a:r>
            </a:p>
            <a:p>
              <a:r>
                <a:rPr lang="en-US" sz="4400" dirty="0" smtClean="0"/>
                <a:t>Propose gesture by pooling per-pixel classification</a:t>
              </a:r>
            </a:p>
            <a:p>
              <a:endParaRPr lang="en-US" sz="4400" dirty="0" smtClean="0"/>
            </a:p>
            <a:p>
              <a:r>
                <a:rPr lang="en-US" sz="4400" b="1" dirty="0" smtClean="0"/>
                <a:t>Use clustering algorithms:</a:t>
              </a:r>
            </a:p>
            <a:p>
              <a:r>
                <a:rPr lang="en-US" sz="4400" dirty="0" smtClean="0"/>
                <a:t>    - </a:t>
              </a:r>
              <a:r>
                <a:rPr lang="en-US" sz="4400" dirty="0" err="1" smtClean="0"/>
                <a:t>Kmeans</a:t>
              </a:r>
              <a:endParaRPr lang="en-US" sz="4400" dirty="0" smtClean="0"/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      </a:t>
              </a:r>
              <a:r>
                <a:rPr lang="en-US" sz="4400" dirty="0" smtClean="0"/>
                <a:t>- </a:t>
              </a:r>
              <a:r>
                <a:rPr lang="en-US" sz="4400" dirty="0" smtClean="0"/>
                <a:t>Subject to outliers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      - </a:t>
              </a:r>
              <a:r>
                <a:rPr lang="en-US" sz="4400" dirty="0" smtClean="0"/>
                <a:t>Fix number of clusters</a:t>
              </a:r>
              <a:endParaRPr lang="en-US" sz="4400" dirty="0" smtClean="0"/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- Density-based clustering</a:t>
              </a:r>
            </a:p>
            <a:p>
              <a:r>
                <a:rPr lang="en-US" sz="4400" dirty="0" smtClean="0"/>
                <a:t>         </a:t>
              </a:r>
              <a:r>
                <a:rPr lang="en-US" sz="4400" dirty="0" smtClean="0"/>
                <a:t> - </a:t>
              </a:r>
              <a:r>
                <a:rPr lang="en-US" sz="4400" dirty="0" smtClean="0"/>
                <a:t>No need to specify the number of </a:t>
              </a:r>
              <a:r>
                <a:rPr lang="en-US" sz="4400" dirty="0" smtClean="0"/>
                <a:t>clusters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       - Resilient to noise</a:t>
              </a:r>
            </a:p>
            <a:p>
              <a:endParaRPr lang="en-US" sz="4400" dirty="0" smtClean="0"/>
            </a:p>
            <a:p>
              <a:r>
                <a:rPr lang="en-US" sz="4400" b="1" dirty="0" smtClean="0"/>
                <a:t>Experience: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- Late optimization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- </a:t>
              </a:r>
              <a:r>
                <a:rPr lang="en-US" sz="4400" dirty="0" smtClean="0"/>
                <a:t>Virtual </a:t>
              </a:r>
              <a:r>
                <a:rPr lang="en-US" sz="4400" dirty="0" smtClean="0"/>
                <a:t>wall</a:t>
              </a:r>
            </a:p>
            <a:p>
              <a:r>
                <a:rPr lang="en-US" sz="4400" dirty="0"/>
                <a:t> </a:t>
              </a:r>
              <a:r>
                <a:rPr lang="en-US" sz="4400" dirty="0" smtClean="0"/>
                <a:t>  - Test accuracy is not enough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94823" y="23528135"/>
              <a:ext cx="14013979" cy="1276015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182880" rtlCol="0">
              <a:noAutofit/>
            </a:bodyPr>
            <a:lstStyle/>
            <a:p>
              <a:pPr algn="ctr"/>
              <a:r>
                <a:rPr lang="en-US" sz="8000" b="1" dirty="0" smtClean="0"/>
                <a:t>Pooling &amp; Experience</a:t>
              </a:r>
              <a:endParaRPr lang="en-US" sz="8000" b="1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28" y="24216936"/>
            <a:ext cx="8979366" cy="350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352" y="23318103"/>
            <a:ext cx="4568904" cy="95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1535" y="27941271"/>
            <a:ext cx="13291608" cy="3973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b="1" dirty="0" smtClean="0"/>
              <a:t>Random forest for classification</a:t>
            </a:r>
          </a:p>
          <a:p>
            <a:r>
              <a:rPr lang="en-US" sz="3600" dirty="0" smtClean="0"/>
              <a:t>    - Ensemble of decision trees</a:t>
            </a:r>
          </a:p>
          <a:p>
            <a:r>
              <a:rPr lang="en-US" sz="3600" b="1" dirty="0" smtClean="0"/>
              <a:t>Prediction complexity: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- O(</a:t>
            </a:r>
            <a:r>
              <a:rPr lang="en-US" sz="3600" dirty="0" err="1" smtClean="0"/>
              <a:t>d</a:t>
            </a:r>
            <a:r>
              <a:rPr lang="en-US" sz="3600" baseline="-25000" dirty="0" err="1" smtClean="0"/>
              <a:t>level</a:t>
            </a:r>
            <a:r>
              <a:rPr lang="en-US" sz="3600" dirty="0" smtClean="0"/>
              <a:t> 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tree</a:t>
            </a:r>
            <a:r>
              <a:rPr lang="en-US" sz="3600" dirty="0" smtClean="0"/>
              <a:t>)  vs. linear SVM O(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class</a:t>
            </a:r>
            <a:r>
              <a:rPr lang="en-US" sz="3600" dirty="0" smtClean="0"/>
              <a:t> 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features</a:t>
            </a:r>
            <a:r>
              <a:rPr lang="en-US" sz="3600" dirty="0" smtClean="0"/>
              <a:t>)</a:t>
            </a:r>
          </a:p>
          <a:p>
            <a:r>
              <a:rPr lang="en-US" sz="3600" b="1" dirty="0" smtClean="0"/>
              <a:t>Use GPU for real-time prediction: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- Massive parallelism: 307,200 threads </a:t>
            </a:r>
            <a:r>
              <a:rPr lang="en-US" sz="3600" dirty="0" smtClean="0"/>
              <a:t>per frame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   - </a:t>
            </a:r>
            <a:r>
              <a:rPr lang="en-US" sz="3600" dirty="0" err="1" smtClean="0"/>
              <a:t>OpenCL</a:t>
            </a:r>
            <a:r>
              <a:rPr lang="en-US" sz="3600" dirty="0" smtClean="0"/>
              <a:t>: </a:t>
            </a:r>
            <a:r>
              <a:rPr lang="en-US" sz="3600" dirty="0" smtClean="0"/>
              <a:t>general </a:t>
            </a:r>
            <a:r>
              <a:rPr lang="en-US" sz="3600" dirty="0" smtClean="0"/>
              <a:t>purpose computing for GPU    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15086697" y="29747196"/>
            <a:ext cx="17181575" cy="13777142"/>
            <a:chOff x="15052983" y="21856700"/>
            <a:chExt cx="17181575" cy="21073585"/>
          </a:xfrm>
        </p:grpSpPr>
        <p:sp>
          <p:nvSpPr>
            <p:cNvPr id="53" name="TextBox 52"/>
            <p:cNvSpPr txBox="1"/>
            <p:nvPr/>
          </p:nvSpPr>
          <p:spPr>
            <a:xfrm>
              <a:off x="15086698" y="23624605"/>
              <a:ext cx="17126712" cy="19305680"/>
            </a:xfrm>
            <a:prstGeom prst="roundRect">
              <a:avLst>
                <a:gd name="adj" fmla="val 3158"/>
              </a:avLst>
            </a:prstGeom>
            <a:solidFill>
              <a:schemeClr val="lt1">
                <a:alpha val="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548640" tIns="91440" bIns="548640" rtlCol="0">
              <a:noAutofit/>
            </a:bodyPr>
            <a:lstStyle/>
            <a:p>
              <a:r>
                <a:rPr lang="en-US" sz="4000" dirty="0" smtClean="0"/>
                <a:t>  </a:t>
              </a:r>
            </a:p>
            <a:p>
              <a:r>
                <a:rPr lang="en-US" sz="4000" dirty="0" smtClean="0"/>
                <a:t>Use EC2 to train many data sets</a:t>
              </a:r>
            </a:p>
            <a:p>
              <a:r>
                <a:rPr lang="en-US" sz="4000" dirty="0"/>
                <a:t> </a:t>
              </a:r>
              <a:r>
                <a:rPr lang="en-US" sz="4000" dirty="0" smtClean="0"/>
                <a:t>   - Largest data set &gt; 25 GB, our demo takes 24 </a:t>
              </a:r>
              <a:r>
                <a:rPr lang="en-US" sz="4000" dirty="0" smtClean="0"/>
                <a:t>hours to </a:t>
              </a:r>
              <a:r>
                <a:rPr lang="en-US" sz="4000" dirty="0" smtClean="0"/>
                <a:t>train</a:t>
              </a:r>
            </a:p>
            <a:p>
              <a:endParaRPr lang="en-US" sz="4000" dirty="0" smtClean="0"/>
            </a:p>
            <a:p>
              <a:r>
                <a:rPr lang="en-US" sz="4000" dirty="0" smtClean="0"/>
                <a:t> </a:t>
              </a:r>
            </a:p>
            <a:p>
              <a:endParaRPr lang="en-US" sz="5400" dirty="0" smtClean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052983" y="21856700"/>
              <a:ext cx="17181575" cy="2099387"/>
            </a:xfrm>
            <a:prstGeom prst="roundRect">
              <a:avLst/>
            </a:prstGeom>
            <a:ln w="76200"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tIns="91440" rtlCol="0">
              <a:noAutofit/>
            </a:bodyPr>
            <a:lstStyle/>
            <a:p>
              <a:pPr algn="ctr"/>
              <a:r>
                <a:rPr lang="en-US" sz="8000" b="1" dirty="0" smtClean="0"/>
                <a:t>Experiments</a:t>
              </a:r>
              <a:endParaRPr lang="en-US" sz="66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06559" y="25701923"/>
            <a:ext cx="16077624" cy="3246424"/>
            <a:chOff x="15606559" y="26211824"/>
            <a:chExt cx="16077624" cy="324642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06559" y="26211825"/>
              <a:ext cx="12843983" cy="3246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0542" y="26211824"/>
              <a:ext cx="3233641" cy="3246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9" name="Rectangle 78"/>
          <p:cNvSpPr/>
          <p:nvPr/>
        </p:nvSpPr>
        <p:spPr>
          <a:xfrm>
            <a:off x="27872646" y="13436118"/>
            <a:ext cx="1155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dirty="0" smtClean="0">
                <a:solidFill>
                  <a:srgbClr val="FF0000"/>
                </a:solidFill>
              </a:rPr>
              <a:t>GPU</a:t>
            </a: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3393952" y="15678694"/>
            <a:ext cx="4117509" cy="11278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Raw Image</a:t>
            </a:r>
            <a:endParaRPr lang="en-US" sz="4400" dirty="0"/>
          </a:p>
        </p:txBody>
      </p:sp>
      <p:sp>
        <p:nvSpPr>
          <p:cNvPr id="83" name="Rectangle 82"/>
          <p:cNvSpPr/>
          <p:nvPr/>
        </p:nvSpPr>
        <p:spPr>
          <a:xfrm>
            <a:off x="18987495" y="15678695"/>
            <a:ext cx="4071100" cy="11278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Labeled Image</a:t>
            </a:r>
            <a:endParaRPr lang="en-US" sz="4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8967191" y="8966474"/>
            <a:ext cx="8544271" cy="914836"/>
            <a:chOff x="18967191" y="9231888"/>
            <a:chExt cx="8544271" cy="914836"/>
          </a:xfrm>
        </p:grpSpPr>
        <p:sp>
          <p:nvSpPr>
            <p:cNvPr id="84" name="Rectangle 83"/>
            <p:cNvSpPr/>
            <p:nvPr/>
          </p:nvSpPr>
          <p:spPr>
            <a:xfrm>
              <a:off x="23466189" y="9235650"/>
              <a:ext cx="4045273" cy="911074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tIns="91440">
              <a:norm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End Users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8967191" y="9231888"/>
              <a:ext cx="4025757" cy="911074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tIns="91440">
              <a:norm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</a:rPr>
                <a:t>Developers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8987495" y="18911645"/>
            <a:ext cx="8523967" cy="1083556"/>
            <a:chOff x="18987495" y="19177059"/>
            <a:chExt cx="8523967" cy="1083556"/>
          </a:xfrm>
        </p:grpSpPr>
        <p:sp>
          <p:nvSpPr>
            <p:cNvPr id="87" name="Rectangle 86"/>
            <p:cNvSpPr/>
            <p:nvPr/>
          </p:nvSpPr>
          <p:spPr>
            <a:xfrm>
              <a:off x="23393952" y="19177059"/>
              <a:ext cx="4117510" cy="108355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Just Hands</a:t>
              </a:r>
              <a:endParaRPr lang="en-US" sz="44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8987495" y="19177059"/>
              <a:ext cx="4071100" cy="108355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Color Gloves</a:t>
              </a:r>
              <a:endParaRPr lang="en-US" sz="4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987495" y="13946605"/>
            <a:ext cx="8517412" cy="1173417"/>
            <a:chOff x="18994049" y="13404009"/>
            <a:chExt cx="8517412" cy="1173417"/>
          </a:xfrm>
        </p:grpSpPr>
        <p:sp>
          <p:nvSpPr>
            <p:cNvPr id="74" name="Rectangle 73"/>
            <p:cNvSpPr/>
            <p:nvPr/>
          </p:nvSpPr>
          <p:spPr>
            <a:xfrm>
              <a:off x="18994049" y="13404009"/>
              <a:ext cx="8517412" cy="117341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54605" y="13614810"/>
              <a:ext cx="4642232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 Feature  Extraction</a:t>
              </a:r>
            </a:p>
          </p:txBody>
        </p:sp>
      </p:grpSp>
      <p:sp>
        <p:nvSpPr>
          <p:cNvPr id="97" name="Rectangle 96"/>
          <p:cNvSpPr/>
          <p:nvPr/>
        </p:nvSpPr>
        <p:spPr>
          <a:xfrm>
            <a:off x="23372635" y="11976894"/>
            <a:ext cx="4396556" cy="33590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23246201" y="8653992"/>
            <a:ext cx="3278" cy="1148568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8987495" y="10439982"/>
            <a:ext cx="8523967" cy="2947951"/>
            <a:chOff x="18987495" y="10545920"/>
            <a:chExt cx="8523967" cy="2947951"/>
          </a:xfrm>
        </p:grpSpPr>
        <p:sp>
          <p:nvSpPr>
            <p:cNvPr id="76" name="Rectangle 75"/>
            <p:cNvSpPr/>
            <p:nvPr/>
          </p:nvSpPr>
          <p:spPr>
            <a:xfrm>
              <a:off x="23466189" y="12193605"/>
              <a:ext cx="4045273" cy="130026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   Per-pixel Classification</a:t>
              </a:r>
              <a:endParaRPr lang="en-US" sz="44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466189" y="10545920"/>
              <a:ext cx="4017482" cy="99755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Pooling</a:t>
              </a:r>
              <a:endParaRPr lang="en-US" sz="44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8987495" y="10545920"/>
              <a:ext cx="4017482" cy="294795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Training</a:t>
              </a:r>
              <a:endParaRPr lang="en-US" sz="4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987495" y="17365188"/>
            <a:ext cx="8523966" cy="987783"/>
            <a:chOff x="18987496" y="16238877"/>
            <a:chExt cx="8523966" cy="987783"/>
          </a:xfrm>
        </p:grpSpPr>
        <p:sp>
          <p:nvSpPr>
            <p:cNvPr id="86" name="Rectangle 85"/>
            <p:cNvSpPr/>
            <p:nvPr/>
          </p:nvSpPr>
          <p:spPr>
            <a:xfrm>
              <a:off x="18987496" y="16238877"/>
              <a:ext cx="8523966" cy="98778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1576668" y="16383351"/>
              <a:ext cx="355097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Kinect   Sensor</a:t>
              </a:r>
            </a:p>
          </p:txBody>
        </p:sp>
      </p:grpSp>
      <p:cxnSp>
        <p:nvCxnSpPr>
          <p:cNvPr id="22" name="Straight Arrow Connector 21"/>
          <p:cNvCxnSpPr>
            <a:stCxn id="95" idx="0"/>
          </p:cNvCxnSpPr>
          <p:nvPr/>
        </p:nvCxnSpPr>
        <p:spPr>
          <a:xfrm flipV="1">
            <a:off x="21023045" y="18352971"/>
            <a:ext cx="2" cy="55867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7" idx="0"/>
          </p:cNvCxnSpPr>
          <p:nvPr/>
        </p:nvCxnSpPr>
        <p:spPr>
          <a:xfrm flipH="1" flipV="1">
            <a:off x="25452706" y="18352971"/>
            <a:ext cx="1" cy="55867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83" idx="2"/>
          </p:cNvCxnSpPr>
          <p:nvPr/>
        </p:nvCxnSpPr>
        <p:spPr>
          <a:xfrm flipH="1" flipV="1">
            <a:off x="21023045" y="16806516"/>
            <a:ext cx="2" cy="55867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80" idx="2"/>
          </p:cNvCxnSpPr>
          <p:nvPr/>
        </p:nvCxnSpPr>
        <p:spPr>
          <a:xfrm flipV="1">
            <a:off x="25452706" y="16806515"/>
            <a:ext cx="1" cy="558673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3" idx="0"/>
          </p:cNvCxnSpPr>
          <p:nvPr/>
        </p:nvCxnSpPr>
        <p:spPr>
          <a:xfrm flipV="1">
            <a:off x="21023045" y="15120023"/>
            <a:ext cx="2" cy="558672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0" idx="0"/>
          </p:cNvCxnSpPr>
          <p:nvPr/>
        </p:nvCxnSpPr>
        <p:spPr>
          <a:xfrm flipH="1" flipV="1">
            <a:off x="25452706" y="15120024"/>
            <a:ext cx="1" cy="55867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21082368" y="13421634"/>
            <a:ext cx="0" cy="524971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25512029" y="13421634"/>
            <a:ext cx="0" cy="524971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6" idx="0"/>
            <a:endCxn id="77" idx="2"/>
          </p:cNvCxnSpPr>
          <p:nvPr/>
        </p:nvCxnSpPr>
        <p:spPr>
          <a:xfrm flipH="1" flipV="1">
            <a:off x="25474930" y="11437534"/>
            <a:ext cx="13896" cy="650133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85" idx="2"/>
          </p:cNvCxnSpPr>
          <p:nvPr/>
        </p:nvCxnSpPr>
        <p:spPr>
          <a:xfrm flipV="1">
            <a:off x="20980069" y="9877548"/>
            <a:ext cx="1" cy="56243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25498655" y="9877548"/>
            <a:ext cx="1" cy="56243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3" name="Chart 1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930949"/>
              </p:ext>
            </p:extLst>
          </p:nvPr>
        </p:nvGraphicFramePr>
        <p:xfrm>
          <a:off x="15653196" y="34225889"/>
          <a:ext cx="5326873" cy="368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33" name="Rounded Rectangle 1032"/>
          <p:cNvSpPr/>
          <p:nvPr/>
        </p:nvSpPr>
        <p:spPr>
          <a:xfrm>
            <a:off x="16459200" y="33084784"/>
            <a:ext cx="4100100" cy="9296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400" dirty="0" smtClean="0"/>
              <a:t>Number of trees doesn’t </a:t>
            </a:r>
            <a:r>
              <a:rPr lang="en-US" sz="4400" dirty="0" smtClean="0"/>
              <a:t>matter</a:t>
            </a:r>
            <a:endParaRPr lang="en-US" sz="4400" dirty="0"/>
          </a:p>
        </p:txBody>
      </p:sp>
      <p:graphicFrame>
        <p:nvGraphicFramePr>
          <p:cNvPr id="146" name="Chart 1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656089"/>
              </p:ext>
            </p:extLst>
          </p:nvPr>
        </p:nvGraphicFramePr>
        <p:xfrm>
          <a:off x="21023046" y="39210243"/>
          <a:ext cx="5693807" cy="3322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7" name="Rounded Rectangle 146"/>
          <p:cNvSpPr/>
          <p:nvPr/>
        </p:nvSpPr>
        <p:spPr>
          <a:xfrm>
            <a:off x="21700689" y="37982214"/>
            <a:ext cx="4100100" cy="9344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4400" dirty="0" smtClean="0"/>
              <a:t>Random forest </a:t>
            </a:r>
            <a:r>
              <a:rPr lang="en-US" sz="4400" dirty="0" smtClean="0"/>
              <a:t>always </a:t>
            </a:r>
            <a:r>
              <a:rPr lang="en-US" sz="4400" dirty="0" err="1" smtClean="0"/>
              <a:t>overfits</a:t>
            </a:r>
            <a:endParaRPr lang="en-US" sz="4400" dirty="0"/>
          </a:p>
        </p:txBody>
      </p:sp>
      <p:graphicFrame>
        <p:nvGraphicFramePr>
          <p:cNvPr id="148" name="Chart 1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924248"/>
              </p:ext>
            </p:extLst>
          </p:nvPr>
        </p:nvGraphicFramePr>
        <p:xfrm>
          <a:off x="15735980" y="39210243"/>
          <a:ext cx="5840687" cy="3342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49" name="Rounded Rectangle 148"/>
          <p:cNvSpPr/>
          <p:nvPr/>
        </p:nvSpPr>
        <p:spPr>
          <a:xfrm>
            <a:off x="16459200" y="38007741"/>
            <a:ext cx="4012635" cy="9441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/>
              <a:t>Random forest is much better than SVM</a:t>
            </a:r>
            <a:endParaRPr lang="en-US" sz="2800" dirty="0"/>
          </a:p>
        </p:txBody>
      </p:sp>
      <p:graphicFrame>
        <p:nvGraphicFramePr>
          <p:cNvPr id="150" name="Chart 1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578795"/>
              </p:ext>
            </p:extLst>
          </p:nvPr>
        </p:nvGraphicFramePr>
        <p:xfrm>
          <a:off x="20996236" y="34175987"/>
          <a:ext cx="5664548" cy="3756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51" name="Rounded Rectangle 150"/>
          <p:cNvSpPr/>
          <p:nvPr/>
        </p:nvSpPr>
        <p:spPr>
          <a:xfrm>
            <a:off x="21700689" y="33084784"/>
            <a:ext cx="4100100" cy="9441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/>
              <a:t>Number of </a:t>
            </a:r>
            <a:r>
              <a:rPr lang="en-US" sz="2800" dirty="0" smtClean="0"/>
              <a:t>features </a:t>
            </a:r>
            <a:r>
              <a:rPr lang="en-US" sz="2800" dirty="0" smtClean="0"/>
              <a:t>doesn’t </a:t>
            </a:r>
            <a:r>
              <a:rPr lang="en-US" sz="2800" dirty="0" smtClean="0"/>
              <a:t>matter</a:t>
            </a:r>
            <a:endParaRPr lang="en-US" sz="2800" dirty="0"/>
          </a:p>
        </p:txBody>
      </p:sp>
      <p:graphicFrame>
        <p:nvGraphicFramePr>
          <p:cNvPr id="155" name="Chart 1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065894"/>
              </p:ext>
            </p:extLst>
          </p:nvPr>
        </p:nvGraphicFramePr>
        <p:xfrm>
          <a:off x="26644617" y="34193260"/>
          <a:ext cx="5345538" cy="364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56" name="Rounded Rectangle 155"/>
          <p:cNvSpPr/>
          <p:nvPr/>
        </p:nvSpPr>
        <p:spPr>
          <a:xfrm>
            <a:off x="27299161" y="33084784"/>
            <a:ext cx="4100100" cy="9441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 smtClean="0"/>
              <a:t>Range of offset matters</a:t>
            </a:r>
            <a:endParaRPr lang="en-US" sz="2800" dirty="0"/>
          </a:p>
        </p:txBody>
      </p:sp>
      <p:graphicFrame>
        <p:nvGraphicFramePr>
          <p:cNvPr id="158" name="Chart 1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915883"/>
              </p:ext>
            </p:extLst>
          </p:nvPr>
        </p:nvGraphicFramePr>
        <p:xfrm>
          <a:off x="26572381" y="39138006"/>
          <a:ext cx="5111802" cy="3395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59" name="Rounded Rectangle 158"/>
          <p:cNvSpPr/>
          <p:nvPr/>
        </p:nvSpPr>
        <p:spPr>
          <a:xfrm>
            <a:off x="27299161" y="37982214"/>
            <a:ext cx="4100100" cy="9344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/>
              <a:t>Number of training samples matters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13208535" y="19706253"/>
            <a:ext cx="1155792" cy="10266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30978837" y="19706253"/>
            <a:ext cx="1155792" cy="10266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3208535" y="31065950"/>
            <a:ext cx="1155792" cy="10266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0978837" y="23213877"/>
            <a:ext cx="1155792" cy="10266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13208535" y="42373316"/>
            <a:ext cx="1155792" cy="10266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30978837" y="42373316"/>
            <a:ext cx="1155792" cy="10266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5788</TotalTime>
  <Words>348</Words>
  <Application>Microsoft Office PowerPoint</Application>
  <PresentationFormat>Custom</PresentationFormat>
  <Paragraphs>93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Zhang</dc:creator>
  <cp:lastModifiedBy>Michael Zhang</cp:lastModifiedBy>
  <cp:revision>75</cp:revision>
  <dcterms:created xsi:type="dcterms:W3CDTF">2012-04-12T19:27:25Z</dcterms:created>
  <dcterms:modified xsi:type="dcterms:W3CDTF">2012-04-25T05:25:47Z</dcterms:modified>
</cp:coreProperties>
</file>