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194096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388192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582298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776391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970487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3164586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5358693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7552789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290" autoAdjust="0"/>
  </p:normalViewPr>
  <p:slideViewPr>
    <p:cSldViewPr showGuides="1">
      <p:cViewPr>
        <p:scale>
          <a:sx n="33" d="100"/>
          <a:sy n="33" d="100"/>
        </p:scale>
        <p:origin x="-1434" y="4422"/>
      </p:cViewPr>
      <p:guideLst>
        <p:guide orient="horz" pos="13778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237" cy="72237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99180-126A-412C-A772-D77E891BEE54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11326-7B54-4FEE-A94A-2770F151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096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8192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2298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6391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0487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4586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58693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2789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11326-7B54-4FEE-A94A-2770F151F1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1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61"/>
            <a:ext cx="27980640" cy="94081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0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4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8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2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8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3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093823" y="233664"/>
            <a:ext cx="5926456" cy="49987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4455" y="233664"/>
            <a:ext cx="17230726" cy="4998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1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28204185"/>
            <a:ext cx="27980640" cy="8717280"/>
          </a:xfrm>
        </p:spPr>
        <p:txBody>
          <a:bodyPr anchor="t"/>
          <a:lstStyle>
            <a:lvl1pPr algn="l">
              <a:defRPr sz="19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18603006"/>
            <a:ext cx="27980640" cy="9601202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94096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388192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3pPr>
            <a:lvl4pPr marL="6582298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4pPr>
            <a:lvl5pPr marL="8776391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5pPr>
            <a:lvl6pPr marL="10970487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6pPr>
            <a:lvl7pPr marL="13164586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7pPr>
            <a:lvl8pPr marL="15358693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8pPr>
            <a:lvl9pPr marL="17552789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4454" y="1361452"/>
            <a:ext cx="11578590" cy="3870962"/>
          </a:xfrm>
        </p:spPr>
        <p:txBody>
          <a:bodyPr/>
          <a:lstStyle>
            <a:lvl1pPr>
              <a:defRPr sz="13000"/>
            </a:lvl1pPr>
            <a:lvl2pPr>
              <a:defRPr sz="110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4" y="1361452"/>
            <a:ext cx="11578590" cy="3870962"/>
          </a:xfrm>
        </p:spPr>
        <p:txBody>
          <a:bodyPr/>
          <a:lstStyle>
            <a:lvl1pPr>
              <a:defRPr sz="13000"/>
            </a:lvl1pPr>
            <a:lvl2pPr>
              <a:defRPr sz="110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5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757664"/>
            <a:ext cx="29626560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9824743"/>
            <a:ext cx="14544676" cy="4094496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194096" indent="0">
              <a:buNone/>
              <a:defRPr sz="9300" b="1"/>
            </a:lvl2pPr>
            <a:lvl3pPr marL="4388192" indent="0">
              <a:buNone/>
              <a:defRPr sz="8200" b="1"/>
            </a:lvl3pPr>
            <a:lvl4pPr marL="6582298" indent="0">
              <a:buNone/>
              <a:defRPr sz="7500" b="1"/>
            </a:lvl4pPr>
            <a:lvl5pPr marL="8776391" indent="0">
              <a:buNone/>
              <a:defRPr sz="7500" b="1"/>
            </a:lvl5pPr>
            <a:lvl6pPr marL="10970487" indent="0">
              <a:buNone/>
              <a:defRPr sz="7500" b="1"/>
            </a:lvl6pPr>
            <a:lvl7pPr marL="13164586" indent="0">
              <a:buNone/>
              <a:defRPr sz="7500" b="1"/>
            </a:lvl7pPr>
            <a:lvl8pPr marL="15358693" indent="0">
              <a:buNone/>
              <a:defRPr sz="7500" b="1"/>
            </a:lvl8pPr>
            <a:lvl9pPr marL="17552789" indent="0">
              <a:buNone/>
              <a:defRPr sz="7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1" y="13919239"/>
            <a:ext cx="14544676" cy="25288224"/>
          </a:xfrm>
        </p:spPr>
        <p:txBody>
          <a:bodyPr/>
          <a:lstStyle>
            <a:lvl1pPr>
              <a:defRPr sz="11000"/>
            </a:lvl1pPr>
            <a:lvl2pPr>
              <a:defRPr sz="9300"/>
            </a:lvl2pPr>
            <a:lvl3pPr>
              <a:defRPr sz="82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4" y="9824743"/>
            <a:ext cx="14550390" cy="4094496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194096" indent="0">
              <a:buNone/>
              <a:defRPr sz="9300" b="1"/>
            </a:lvl2pPr>
            <a:lvl3pPr marL="4388192" indent="0">
              <a:buNone/>
              <a:defRPr sz="8200" b="1"/>
            </a:lvl3pPr>
            <a:lvl4pPr marL="6582298" indent="0">
              <a:buNone/>
              <a:defRPr sz="7500" b="1"/>
            </a:lvl4pPr>
            <a:lvl5pPr marL="8776391" indent="0">
              <a:buNone/>
              <a:defRPr sz="7500" b="1"/>
            </a:lvl5pPr>
            <a:lvl6pPr marL="10970487" indent="0">
              <a:buNone/>
              <a:defRPr sz="7500" b="1"/>
            </a:lvl6pPr>
            <a:lvl7pPr marL="13164586" indent="0">
              <a:buNone/>
              <a:defRPr sz="7500" b="1"/>
            </a:lvl7pPr>
            <a:lvl8pPr marL="15358693" indent="0">
              <a:buNone/>
              <a:defRPr sz="7500" b="1"/>
            </a:lvl8pPr>
            <a:lvl9pPr marL="17552789" indent="0">
              <a:buNone/>
              <a:defRPr sz="7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4" y="13919239"/>
            <a:ext cx="14550390" cy="25288224"/>
          </a:xfrm>
        </p:spPr>
        <p:txBody>
          <a:bodyPr/>
          <a:lstStyle>
            <a:lvl1pPr>
              <a:defRPr sz="11000"/>
            </a:lvl1pPr>
            <a:lvl2pPr>
              <a:defRPr sz="9300"/>
            </a:lvl2pPr>
            <a:lvl3pPr>
              <a:defRPr sz="82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9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5" y="1747538"/>
            <a:ext cx="10829926" cy="7437120"/>
          </a:xfrm>
        </p:spPr>
        <p:txBody>
          <a:bodyPr anchor="b"/>
          <a:lstStyle>
            <a:lvl1pPr algn="l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61"/>
            <a:ext cx="18402300" cy="37459922"/>
          </a:xfrm>
        </p:spPr>
        <p:txBody>
          <a:bodyPr/>
          <a:lstStyle>
            <a:lvl1pPr>
              <a:defRPr sz="14700"/>
            </a:lvl1pPr>
            <a:lvl2pPr>
              <a:defRPr sz="13000"/>
            </a:lvl2pPr>
            <a:lvl3pPr>
              <a:defRPr sz="110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5" y="9184681"/>
            <a:ext cx="10829926" cy="30022802"/>
          </a:xfrm>
        </p:spPr>
        <p:txBody>
          <a:bodyPr/>
          <a:lstStyle>
            <a:lvl1pPr marL="0" indent="0">
              <a:buNone/>
              <a:defRPr sz="6900"/>
            </a:lvl1pPr>
            <a:lvl2pPr marL="2194096" indent="0">
              <a:buNone/>
              <a:defRPr sz="5800"/>
            </a:lvl2pPr>
            <a:lvl3pPr marL="4388192" indent="0">
              <a:buNone/>
              <a:defRPr sz="4800"/>
            </a:lvl3pPr>
            <a:lvl4pPr marL="6582298" indent="0">
              <a:buNone/>
              <a:defRPr sz="4800"/>
            </a:lvl4pPr>
            <a:lvl5pPr marL="8776391" indent="0">
              <a:buNone/>
              <a:defRPr sz="4800"/>
            </a:lvl5pPr>
            <a:lvl6pPr marL="10970487" indent="0">
              <a:buNone/>
              <a:defRPr sz="4800"/>
            </a:lvl6pPr>
            <a:lvl7pPr marL="13164586" indent="0">
              <a:buNone/>
              <a:defRPr sz="4800"/>
            </a:lvl7pPr>
            <a:lvl8pPr marL="15358693" indent="0">
              <a:buNone/>
              <a:defRPr sz="4800"/>
            </a:lvl8pPr>
            <a:lvl9pPr marL="17552789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6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6" y="30723870"/>
            <a:ext cx="19751040" cy="3627122"/>
          </a:xfrm>
        </p:spPr>
        <p:txBody>
          <a:bodyPr anchor="b"/>
          <a:lstStyle>
            <a:lvl1pPr algn="l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6" y="3921746"/>
            <a:ext cx="19751040" cy="26334720"/>
          </a:xfrm>
        </p:spPr>
        <p:txBody>
          <a:bodyPr/>
          <a:lstStyle>
            <a:lvl1pPr marL="0" indent="0">
              <a:buNone/>
              <a:defRPr sz="14700"/>
            </a:lvl1pPr>
            <a:lvl2pPr marL="2194096" indent="0">
              <a:buNone/>
              <a:defRPr sz="13000"/>
            </a:lvl2pPr>
            <a:lvl3pPr marL="4388192" indent="0">
              <a:buNone/>
              <a:defRPr sz="11000"/>
            </a:lvl3pPr>
            <a:lvl4pPr marL="6582298" indent="0">
              <a:buNone/>
              <a:defRPr sz="9300"/>
            </a:lvl4pPr>
            <a:lvl5pPr marL="8776391" indent="0">
              <a:buNone/>
              <a:defRPr sz="9300"/>
            </a:lvl5pPr>
            <a:lvl6pPr marL="10970487" indent="0">
              <a:buNone/>
              <a:defRPr sz="9300"/>
            </a:lvl6pPr>
            <a:lvl7pPr marL="13164586" indent="0">
              <a:buNone/>
              <a:defRPr sz="9300"/>
            </a:lvl7pPr>
            <a:lvl8pPr marL="15358693" indent="0">
              <a:buNone/>
              <a:defRPr sz="9300"/>
            </a:lvl8pPr>
            <a:lvl9pPr marL="17552789" indent="0">
              <a:buNone/>
              <a:defRPr sz="9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6" y="34350985"/>
            <a:ext cx="19751040" cy="5151122"/>
          </a:xfrm>
        </p:spPr>
        <p:txBody>
          <a:bodyPr/>
          <a:lstStyle>
            <a:lvl1pPr marL="0" indent="0">
              <a:buNone/>
              <a:defRPr sz="6900"/>
            </a:lvl1pPr>
            <a:lvl2pPr marL="2194096" indent="0">
              <a:buNone/>
              <a:defRPr sz="5800"/>
            </a:lvl2pPr>
            <a:lvl3pPr marL="4388192" indent="0">
              <a:buNone/>
              <a:defRPr sz="4800"/>
            </a:lvl3pPr>
            <a:lvl4pPr marL="6582298" indent="0">
              <a:buNone/>
              <a:defRPr sz="4800"/>
            </a:lvl4pPr>
            <a:lvl5pPr marL="8776391" indent="0">
              <a:buNone/>
              <a:defRPr sz="4800"/>
            </a:lvl5pPr>
            <a:lvl6pPr marL="10970487" indent="0">
              <a:buNone/>
              <a:defRPr sz="4800"/>
            </a:lvl6pPr>
            <a:lvl7pPr marL="13164586" indent="0">
              <a:buNone/>
              <a:defRPr sz="4800"/>
            </a:lvl7pPr>
            <a:lvl8pPr marL="15358693" indent="0">
              <a:buNone/>
              <a:defRPr sz="4800"/>
            </a:lvl8pPr>
            <a:lvl9pPr marL="17552789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0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64"/>
            <a:ext cx="29626560" cy="7315200"/>
          </a:xfrm>
          <a:prstGeom prst="rect">
            <a:avLst/>
          </a:prstGeom>
        </p:spPr>
        <p:txBody>
          <a:bodyPr vert="horz" lIns="438817" tIns="219407" rIns="438817" bIns="21940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7"/>
            <a:ext cx="29626560" cy="28966176"/>
          </a:xfrm>
          <a:prstGeom prst="rect">
            <a:avLst/>
          </a:prstGeom>
        </p:spPr>
        <p:txBody>
          <a:bodyPr vert="horz" lIns="438817" tIns="219407" rIns="438817" bIns="2194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700"/>
            <a:ext cx="7680960" cy="2336786"/>
          </a:xfrm>
          <a:prstGeom prst="rect">
            <a:avLst/>
          </a:prstGeom>
        </p:spPr>
        <p:txBody>
          <a:bodyPr vert="horz" lIns="438817" tIns="219407" rIns="438817" bIns="219407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700"/>
            <a:ext cx="10424160" cy="2336786"/>
          </a:xfrm>
          <a:prstGeom prst="rect">
            <a:avLst/>
          </a:prstGeom>
        </p:spPr>
        <p:txBody>
          <a:bodyPr vert="horz" lIns="438817" tIns="219407" rIns="438817" bIns="219407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700"/>
            <a:ext cx="7680960" cy="2336786"/>
          </a:xfrm>
          <a:prstGeom prst="rect">
            <a:avLst/>
          </a:prstGeom>
        </p:spPr>
        <p:txBody>
          <a:bodyPr vert="horz" lIns="438817" tIns="219407" rIns="438817" bIns="219407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8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192" rtl="0" eaLnBrk="1" latinLnBrk="0" hangingPunct="1">
        <a:spcBef>
          <a:spcPct val="0"/>
        </a:spcBef>
        <a:buNone/>
        <a:defRPr sz="2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574" indent="-1645574" algn="l" defTabSz="4388192" rtl="0" eaLnBrk="1" latinLnBrk="0" hangingPunct="1">
        <a:spcBef>
          <a:spcPct val="20000"/>
        </a:spcBef>
        <a:buFont typeface="Arial" pitchFamily="34" charset="0"/>
        <a:buChar char="•"/>
        <a:defRPr sz="147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410" indent="-1371318" algn="l" defTabSz="4388192" rtl="0" eaLnBrk="1" latinLnBrk="0" hangingPunct="1">
        <a:spcBef>
          <a:spcPct val="20000"/>
        </a:spcBef>
        <a:buFont typeface="Arial" pitchFamily="34" charset="0"/>
        <a:buChar char="–"/>
        <a:defRPr sz="130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50" indent="-1097045" algn="l" defTabSz="438819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346" indent="-1097045" algn="l" defTabSz="4388192" rtl="0" eaLnBrk="1" latinLnBrk="0" hangingPunct="1">
        <a:spcBef>
          <a:spcPct val="20000"/>
        </a:spcBef>
        <a:buFont typeface="Arial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442" indent="-1097045" algn="l" defTabSz="4388192" rtl="0" eaLnBrk="1" latinLnBrk="0" hangingPunct="1">
        <a:spcBef>
          <a:spcPct val="20000"/>
        </a:spcBef>
        <a:buFont typeface="Arial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538" indent="-1097045" algn="l" defTabSz="4388192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645" indent="-1097045" algn="l" defTabSz="4388192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741" indent="-1097045" algn="l" defTabSz="4388192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833" indent="-1097045" algn="l" defTabSz="4388192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096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192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298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391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487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586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693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789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15086697" y="30902988"/>
            <a:ext cx="17181575" cy="461219"/>
          </a:xfrm>
          <a:prstGeom prst="rect">
            <a:avLst/>
          </a:prstGeom>
          <a:ln w="76200"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91440" rtlCol="0">
            <a:noAutofit/>
          </a:bodyPr>
          <a:lstStyle/>
          <a:p>
            <a:pPr algn="ctr"/>
            <a:endParaRPr lang="en-US" sz="66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15049503" y="22595733"/>
            <a:ext cx="17185056" cy="433422"/>
          </a:xfrm>
          <a:prstGeom prst="rect">
            <a:avLst/>
          </a:prstGeom>
          <a:ln w="76200"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182880" rtlCol="0">
            <a:noAutofit/>
          </a:bodyPr>
          <a:lstStyle/>
          <a:p>
            <a:pPr algn="ctr"/>
            <a:endParaRPr lang="en-US" sz="66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94823" y="33713253"/>
            <a:ext cx="14013979" cy="5126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182880" rtlCol="0">
            <a:noAutofit/>
          </a:bodyPr>
          <a:lstStyle/>
          <a:p>
            <a:pPr algn="ctr"/>
            <a:endParaRPr lang="en-US" sz="80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0614" y="22595733"/>
            <a:ext cx="13998954" cy="505755"/>
          </a:xfrm>
          <a:prstGeom prst="rect">
            <a:avLst/>
          </a:prstGeom>
          <a:solidFill>
            <a:schemeClr val="tx1">
              <a:alpha val="97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182880" rtlCol="0">
            <a:noAutofit/>
          </a:bodyPr>
          <a:lstStyle/>
          <a:p>
            <a:pPr algn="ctr"/>
            <a:endParaRPr lang="en-US" sz="80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5014460" y="7498200"/>
            <a:ext cx="17198950" cy="44581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274320" rtlCol="0">
            <a:noAutofit/>
          </a:bodyPr>
          <a:lstStyle/>
          <a:p>
            <a:pPr algn="ctr"/>
            <a:endParaRPr lang="en-US" sz="80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480613" y="7130934"/>
            <a:ext cx="14028188" cy="80068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274320" rtlCol="0">
            <a:noAutofit/>
          </a:bodyPr>
          <a:lstStyle/>
          <a:p>
            <a:pPr algn="ctr"/>
            <a:endParaRPr lang="en-US" sz="5500" b="1" dirty="0"/>
          </a:p>
        </p:txBody>
      </p:sp>
      <p:grpSp>
        <p:nvGrpSpPr>
          <p:cNvPr id="1048" name="Group 1047"/>
          <p:cNvGrpSpPr/>
          <p:nvPr/>
        </p:nvGrpSpPr>
        <p:grpSpPr>
          <a:xfrm>
            <a:off x="15014461" y="6163704"/>
            <a:ext cx="17198950" cy="14689980"/>
            <a:chOff x="15051656" y="6125695"/>
            <a:chExt cx="17198950" cy="14689980"/>
          </a:xfrm>
        </p:grpSpPr>
        <p:sp>
          <p:nvSpPr>
            <p:cNvPr id="106" name="Rounded Rectangle 105"/>
            <p:cNvSpPr/>
            <p:nvPr/>
          </p:nvSpPr>
          <p:spPr>
            <a:xfrm>
              <a:off x="15086697" y="7017332"/>
              <a:ext cx="17126712" cy="13798343"/>
            </a:xfrm>
            <a:prstGeom prst="roundRect">
              <a:avLst>
                <a:gd name="adj" fmla="val 3221"/>
              </a:avLst>
            </a:prstGeom>
            <a:solidFill>
              <a:schemeClr val="lt1">
                <a:alpha val="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051656" y="6125695"/>
              <a:ext cx="17198950" cy="1783273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274320" rtlCol="0">
              <a:noAutofit/>
            </a:bodyPr>
            <a:lstStyle/>
            <a:p>
              <a:pPr algn="ctr"/>
              <a:r>
                <a:rPr lang="en-US" sz="8000" b="1" dirty="0" smtClean="0"/>
                <a:t>System </a:t>
              </a:r>
              <a:r>
                <a:rPr lang="en-US" sz="8000" b="1" dirty="0" smtClean="0"/>
                <a:t>Architecture</a:t>
              </a:r>
              <a:endParaRPr lang="en-US" sz="8000" b="1" dirty="0"/>
            </a:p>
          </p:txBody>
        </p:sp>
      </p:grpSp>
      <p:grpSp>
        <p:nvGrpSpPr>
          <p:cNvPr id="1049" name="Group 1048"/>
          <p:cNvGrpSpPr/>
          <p:nvPr/>
        </p:nvGrpSpPr>
        <p:grpSpPr>
          <a:xfrm>
            <a:off x="15052983" y="21439941"/>
            <a:ext cx="17181575" cy="7902455"/>
            <a:chOff x="15052983" y="21856700"/>
            <a:chExt cx="17181575" cy="19404996"/>
          </a:xfrm>
        </p:grpSpPr>
        <p:sp>
          <p:nvSpPr>
            <p:cNvPr id="117" name="TextBox 116"/>
            <p:cNvSpPr txBox="1"/>
            <p:nvPr/>
          </p:nvSpPr>
          <p:spPr>
            <a:xfrm>
              <a:off x="15086698" y="24694823"/>
              <a:ext cx="17126712" cy="16566873"/>
            </a:xfrm>
            <a:prstGeom prst="roundRect">
              <a:avLst>
                <a:gd name="adj" fmla="val 4525"/>
              </a:avLst>
            </a:prstGeom>
            <a:solidFill>
              <a:schemeClr val="lt1">
                <a:alpha val="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548640" tIns="457200" bIns="548640" rtlCol="0">
              <a:noAutofit/>
            </a:bodyPr>
            <a:lstStyle/>
            <a:p>
              <a:r>
                <a:rPr lang="en-US" sz="4000" dirty="0" smtClean="0"/>
                <a:t>  </a:t>
              </a:r>
              <a:r>
                <a:rPr lang="en-US" sz="5400" dirty="0" smtClean="0"/>
                <a:t>Color glove:</a:t>
              </a:r>
              <a:endParaRPr lang="en-US" sz="5400" dirty="0"/>
            </a:p>
            <a:p>
              <a:r>
                <a:rPr lang="en-US" sz="5400" dirty="0" smtClean="0"/>
                <a:t>    - an inexpensive approach to label gestures</a:t>
              </a:r>
            </a:p>
            <a:p>
              <a:r>
                <a:rPr lang="en-US" sz="5400" dirty="0" smtClean="0"/>
                <a:t>    - map RGB pixel to depth pixel</a:t>
              </a:r>
            </a:p>
            <a:p>
              <a:endParaRPr lang="en-US" sz="4000" dirty="0" smtClean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5052983" y="21856700"/>
              <a:ext cx="17181575" cy="3459079"/>
            </a:xfrm>
            <a:prstGeom prst="roundRect">
              <a:avLst/>
            </a:prstGeom>
            <a:ln w="76200"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182880" rtlCol="0">
              <a:noAutofit/>
            </a:bodyPr>
            <a:lstStyle/>
            <a:p>
              <a:pPr algn="ctr"/>
              <a:r>
                <a:rPr lang="en-US" sz="8000" b="1" dirty="0" smtClean="0"/>
                <a:t>Generating Training Sets</a:t>
              </a:r>
              <a:endParaRPr lang="en-US" sz="6600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558923" y="1069107"/>
            <a:ext cx="22663590" cy="1670780"/>
          </a:xfrm>
          <a:prstGeom prst="rect">
            <a:avLst/>
          </a:prstGeom>
          <a:noFill/>
        </p:spPr>
        <p:txBody>
          <a:bodyPr wrap="square" lIns="313502" tIns="156751" rIns="313502" bIns="156751" rtlCol="0">
            <a:spAutoFit/>
          </a:bodyPr>
          <a:lstStyle/>
          <a:p>
            <a:pPr algn="ctr"/>
            <a:r>
              <a:rPr lang="en-US" sz="8800" b="1" dirty="0" smtClean="0"/>
              <a:t>A Real-time Hand Gesture Recognition System</a:t>
            </a:r>
            <a:endParaRPr lang="en-US" sz="8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737804" y="3163980"/>
            <a:ext cx="171042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 smtClean="0"/>
              <a:t>Arun</a:t>
            </a:r>
            <a:r>
              <a:rPr lang="en-US" sz="6000" dirty="0" smtClean="0"/>
              <a:t> </a:t>
            </a:r>
            <a:r>
              <a:rPr lang="en-US" sz="6000" dirty="0" err="1" smtClean="0"/>
              <a:t>Ganesan</a:t>
            </a:r>
            <a:r>
              <a:rPr lang="en-US" sz="6000" dirty="0" smtClean="0"/>
              <a:t> and </a:t>
            </a:r>
            <a:r>
              <a:rPr lang="en-US" sz="6000" dirty="0" err="1" smtClean="0"/>
              <a:t>Caoxie</a:t>
            </a:r>
            <a:r>
              <a:rPr lang="en-US" sz="6000" dirty="0" smtClean="0"/>
              <a:t> (Michael) Zhang</a:t>
            </a:r>
          </a:p>
          <a:p>
            <a:pPr algn="ctr"/>
            <a:r>
              <a:rPr lang="en-US" sz="6000" i="1" dirty="0" smtClean="0"/>
              <a:t>EECS Department University of Michigan, Ann Arbor</a:t>
            </a:r>
            <a:endParaRPr lang="en-US" sz="60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9191" y="1430292"/>
            <a:ext cx="3705400" cy="3798934"/>
          </a:xfrm>
          <a:prstGeom prst="rect">
            <a:avLst/>
          </a:prstGeom>
        </p:spPr>
      </p:pic>
      <p:grpSp>
        <p:nvGrpSpPr>
          <p:cNvPr id="1047" name="Group 1046"/>
          <p:cNvGrpSpPr/>
          <p:nvPr/>
        </p:nvGrpSpPr>
        <p:grpSpPr>
          <a:xfrm>
            <a:off x="466406" y="6156011"/>
            <a:ext cx="14042396" cy="14697673"/>
            <a:chOff x="466406" y="6158761"/>
            <a:chExt cx="14042396" cy="14697673"/>
          </a:xfrm>
        </p:grpSpPr>
        <p:sp>
          <p:nvSpPr>
            <p:cNvPr id="18" name="TextBox 17"/>
            <p:cNvSpPr txBox="1"/>
            <p:nvPr/>
          </p:nvSpPr>
          <p:spPr>
            <a:xfrm>
              <a:off x="500193" y="6923054"/>
              <a:ext cx="13981176" cy="13933380"/>
            </a:xfrm>
            <a:prstGeom prst="roundRect">
              <a:avLst>
                <a:gd name="adj" fmla="val 2861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5760" tIns="1097280" rIns="274320" rtlCol="0">
              <a:noAutofit/>
            </a:bodyPr>
            <a:lstStyle/>
            <a:p>
              <a:r>
                <a:rPr lang="en-US" sz="4800" dirty="0" smtClean="0"/>
                <a:t>Design goals: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</a:t>
              </a:r>
              <a:r>
                <a:rPr lang="en-US" sz="4800" b="1" dirty="0" smtClean="0"/>
                <a:t>Real-time, </a:t>
              </a:r>
              <a:r>
                <a:rPr lang="en-US" sz="4800" b="1" dirty="0" smtClean="0"/>
                <a:t>Just-hands, </a:t>
              </a:r>
              <a:r>
                <a:rPr lang="en-US" sz="4800" b="1" dirty="0" smtClean="0"/>
                <a:t>Accurate</a:t>
              </a:r>
            </a:p>
            <a:p>
              <a:endParaRPr lang="en-US" sz="4800" dirty="0" smtClean="0"/>
            </a:p>
            <a:p>
              <a:r>
                <a:rPr lang="en-US" sz="4800" dirty="0" smtClean="0"/>
                <a:t>Methodology: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Machine learning as opposed </a:t>
              </a:r>
              <a:r>
                <a:rPr lang="en-US" sz="4800" dirty="0" smtClean="0"/>
                <a:t>to </a:t>
              </a:r>
              <a:r>
                <a:rPr lang="en-US" sz="4800" dirty="0" smtClean="0"/>
                <a:t>rule-based system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Train on a </a:t>
              </a:r>
              <a:r>
                <a:rPr lang="en-US" sz="4800" b="1" dirty="0" smtClean="0"/>
                <a:t>large</a:t>
              </a:r>
              <a:r>
                <a:rPr lang="en-US" sz="4800" dirty="0" smtClean="0"/>
                <a:t> amount of label data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Use </a:t>
              </a:r>
              <a:r>
                <a:rPr lang="en-US" sz="4800" b="1" dirty="0" smtClean="0"/>
                <a:t>simple</a:t>
              </a:r>
              <a:r>
                <a:rPr lang="en-US" sz="4800" dirty="0" smtClean="0"/>
                <a:t> algorithm in prediction </a:t>
              </a:r>
            </a:p>
            <a:p>
              <a:endParaRPr lang="en-US" sz="4800" dirty="0"/>
            </a:p>
            <a:p>
              <a:r>
                <a:rPr lang="en-US" sz="4800" dirty="0" smtClean="0"/>
                <a:t>Contributions: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A system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An inexpensive way to generate massive labeled data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Extensive experiments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Computational analysis between SVM and random forest</a:t>
              </a:r>
            </a:p>
            <a:p>
              <a:endParaRPr lang="en-US" sz="60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6406" y="6158761"/>
              <a:ext cx="14042396" cy="1775611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274320" rtlCol="0">
              <a:noAutofit/>
            </a:bodyPr>
            <a:lstStyle/>
            <a:p>
              <a:pPr algn="ctr"/>
              <a:r>
                <a:rPr lang="en-US" sz="8000" b="1" dirty="0" smtClean="0"/>
                <a:t>Introduction</a:t>
              </a:r>
              <a:endParaRPr lang="en-US" sz="5500" b="1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097580" y="25412976"/>
            <a:ext cx="12054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 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465590" y="21423843"/>
            <a:ext cx="14013979" cy="10831519"/>
            <a:chOff x="494823" y="23843316"/>
            <a:chExt cx="14013979" cy="11279034"/>
          </a:xfrm>
        </p:grpSpPr>
        <p:sp>
          <p:nvSpPr>
            <p:cNvPr id="103" name="TextBox 102"/>
            <p:cNvSpPr txBox="1"/>
            <p:nvPr/>
          </p:nvSpPr>
          <p:spPr>
            <a:xfrm>
              <a:off x="524056" y="25138846"/>
              <a:ext cx="13953744" cy="9983504"/>
            </a:xfrm>
            <a:prstGeom prst="roundRect">
              <a:avLst>
                <a:gd name="adj" fmla="val 4428"/>
              </a:avLst>
            </a:prstGeom>
            <a:solidFill>
              <a:schemeClr val="lt1">
                <a:alpha val="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74320" tIns="457200" rtlCol="0">
              <a:noAutofit/>
            </a:bodyPr>
            <a:lstStyle/>
            <a:p>
              <a:r>
                <a:rPr lang="en-US" sz="4400" dirty="0" smtClean="0"/>
                <a:t>Feature extraction:</a:t>
              </a:r>
            </a:p>
            <a:p>
              <a:endParaRPr lang="en-US" sz="4400" dirty="0" smtClean="0"/>
            </a:p>
            <a:p>
              <a:endParaRPr lang="en-US" sz="4400" dirty="0" smtClean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4823" y="23843316"/>
              <a:ext cx="14013979" cy="15211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182880" rtlCol="0">
              <a:noAutofit/>
            </a:bodyPr>
            <a:lstStyle/>
            <a:p>
              <a:pPr algn="ctr"/>
              <a:r>
                <a:rPr lang="en-US" sz="8000" b="1" dirty="0" smtClean="0"/>
                <a:t>Per-pixel Classification</a:t>
              </a:r>
              <a:endParaRPr lang="en-US" sz="8000" b="1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94822" y="32708913"/>
            <a:ext cx="14013979" cy="10815425"/>
            <a:chOff x="494823" y="23528135"/>
            <a:chExt cx="14013979" cy="9297452"/>
          </a:xfrm>
        </p:grpSpPr>
        <p:sp>
          <p:nvSpPr>
            <p:cNvPr id="110" name="TextBox 109"/>
            <p:cNvSpPr txBox="1"/>
            <p:nvPr/>
          </p:nvSpPr>
          <p:spPr>
            <a:xfrm>
              <a:off x="494823" y="24397511"/>
              <a:ext cx="13984746" cy="8428076"/>
            </a:xfrm>
            <a:prstGeom prst="roundRect">
              <a:avLst>
                <a:gd name="adj" fmla="val 3849"/>
              </a:avLst>
            </a:prstGeom>
            <a:solidFill>
              <a:schemeClr val="lt1">
                <a:alpha val="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5760" tIns="457200" rtlCol="0">
              <a:normAutofit/>
            </a:bodyPr>
            <a:lstStyle/>
            <a:p>
              <a:r>
                <a:rPr lang="en-US" sz="4400" dirty="0" smtClean="0"/>
                <a:t>  </a:t>
              </a:r>
            </a:p>
            <a:p>
              <a:r>
                <a:rPr lang="en-US" sz="4400" dirty="0" smtClean="0"/>
                <a:t>Pool the per-pixel classifications to a single proposal of gesture position and type</a:t>
              </a:r>
              <a:endParaRPr lang="en-US" sz="4400" dirty="0"/>
            </a:p>
            <a:p>
              <a:endParaRPr lang="en-US" sz="4400" dirty="0" smtClean="0"/>
            </a:p>
            <a:p>
              <a:r>
                <a:rPr lang="en-US" sz="4400" dirty="0" smtClean="0"/>
                <a:t>Use clustering algorithms:</a:t>
              </a:r>
            </a:p>
            <a:p>
              <a:r>
                <a:rPr lang="en-US" sz="4400" dirty="0" smtClean="0"/>
                <a:t>    - </a:t>
              </a:r>
              <a:r>
                <a:rPr lang="en-US" sz="4400" dirty="0" err="1" smtClean="0"/>
                <a:t>Kmeans</a:t>
              </a:r>
              <a:r>
                <a:rPr lang="en-US" sz="4400" dirty="0" smtClean="0"/>
                <a:t>: not good</a:t>
              </a:r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       - Subject to outliers</a:t>
              </a:r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       - Assumes each cluster has equal size</a:t>
              </a:r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 - Density-based clustering</a:t>
              </a:r>
            </a:p>
            <a:p>
              <a:r>
                <a:rPr lang="en-US" sz="4400" dirty="0" smtClean="0"/>
                <a:t>         - Final </a:t>
              </a:r>
              <a:r>
                <a:rPr lang="en-US" sz="4400" dirty="0" smtClean="0"/>
                <a:t>decision</a:t>
              </a:r>
            </a:p>
            <a:p>
              <a:r>
                <a:rPr lang="en-US" sz="4400" dirty="0" smtClean="0"/>
                <a:t>Experience:</a:t>
              </a:r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- Late optimization</a:t>
              </a:r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- Adding a virtual</a:t>
              </a:r>
              <a:endParaRPr lang="en-US" sz="4400" dirty="0" smtClean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94823" y="23528135"/>
              <a:ext cx="14013979" cy="1276015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182880" rtlCol="0">
              <a:noAutofit/>
            </a:bodyPr>
            <a:lstStyle/>
            <a:p>
              <a:pPr algn="ctr"/>
              <a:r>
                <a:rPr lang="en-US" sz="8000" b="1" dirty="0" smtClean="0"/>
                <a:t>Pooling &amp; Experience</a:t>
              </a:r>
              <a:endParaRPr lang="en-US" sz="8000" b="1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128" y="24112710"/>
            <a:ext cx="8979366" cy="350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352" y="23213877"/>
            <a:ext cx="4568904" cy="951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11535" y="27941271"/>
            <a:ext cx="13291608" cy="39730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600" dirty="0" smtClean="0"/>
              <a:t>Random forest for classification</a:t>
            </a:r>
          </a:p>
          <a:p>
            <a:r>
              <a:rPr lang="en-US" sz="3600" dirty="0" smtClean="0"/>
              <a:t>    - Ensemble of decision trees</a:t>
            </a:r>
          </a:p>
          <a:p>
            <a:r>
              <a:rPr lang="en-US" sz="3600" dirty="0" smtClean="0"/>
              <a:t>Prediction complexity: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- O(</a:t>
            </a:r>
            <a:r>
              <a:rPr lang="en-US" sz="3600" dirty="0" err="1" smtClean="0"/>
              <a:t>d</a:t>
            </a:r>
            <a:r>
              <a:rPr lang="en-US" sz="3600" baseline="-25000" dirty="0" err="1" smtClean="0"/>
              <a:t>level</a:t>
            </a:r>
            <a:r>
              <a:rPr lang="en-US" sz="3600" dirty="0" smtClean="0"/>
              <a:t> </a:t>
            </a:r>
            <a:r>
              <a:rPr lang="en-US" sz="3600" dirty="0" err="1" smtClean="0"/>
              <a:t>n</a:t>
            </a:r>
            <a:r>
              <a:rPr lang="en-US" sz="3600" baseline="-25000" dirty="0" err="1" smtClean="0"/>
              <a:t>tree</a:t>
            </a:r>
            <a:r>
              <a:rPr lang="en-US" sz="3600" dirty="0" smtClean="0"/>
              <a:t>) vs. linear SVM O(</a:t>
            </a:r>
            <a:r>
              <a:rPr lang="en-US" sz="3600" dirty="0" err="1" smtClean="0"/>
              <a:t>n</a:t>
            </a:r>
            <a:r>
              <a:rPr lang="en-US" sz="3600" baseline="-25000" dirty="0" err="1" smtClean="0"/>
              <a:t>class</a:t>
            </a:r>
            <a:r>
              <a:rPr lang="en-US" sz="3600" dirty="0" smtClean="0"/>
              <a:t> </a:t>
            </a:r>
            <a:r>
              <a:rPr lang="en-US" sz="3600" dirty="0" err="1" smtClean="0"/>
              <a:t>n</a:t>
            </a:r>
            <a:r>
              <a:rPr lang="en-US" sz="3600" baseline="-25000" dirty="0" err="1" smtClean="0"/>
              <a:t>features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Use GPU for real-time prediction: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- Massive parallelism: 307,200 threads a frame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- </a:t>
            </a:r>
            <a:r>
              <a:rPr lang="en-US" sz="3600" dirty="0" err="1" smtClean="0"/>
              <a:t>OpenCL</a:t>
            </a:r>
            <a:r>
              <a:rPr lang="en-US" sz="3600" dirty="0" smtClean="0"/>
              <a:t>: a general purpose computing for GPU    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15086697" y="29747196"/>
            <a:ext cx="17181575" cy="13777142"/>
            <a:chOff x="15052983" y="21856700"/>
            <a:chExt cx="17181575" cy="21073585"/>
          </a:xfrm>
        </p:grpSpPr>
        <p:sp>
          <p:nvSpPr>
            <p:cNvPr id="53" name="TextBox 52"/>
            <p:cNvSpPr txBox="1"/>
            <p:nvPr/>
          </p:nvSpPr>
          <p:spPr>
            <a:xfrm>
              <a:off x="15086698" y="23624605"/>
              <a:ext cx="17126712" cy="19305680"/>
            </a:xfrm>
            <a:prstGeom prst="roundRect">
              <a:avLst>
                <a:gd name="adj" fmla="val 3158"/>
              </a:avLst>
            </a:prstGeom>
            <a:solidFill>
              <a:schemeClr val="lt1">
                <a:alpha val="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548640" tIns="91440" bIns="548640" rtlCol="0">
              <a:noAutofit/>
            </a:bodyPr>
            <a:lstStyle/>
            <a:p>
              <a:r>
                <a:rPr lang="en-US" sz="4000" dirty="0" smtClean="0"/>
                <a:t>  </a:t>
              </a:r>
            </a:p>
            <a:p>
              <a:r>
                <a:rPr lang="en-US" sz="4000" dirty="0" smtClean="0"/>
                <a:t>Use EC2 to train many data sets</a:t>
              </a:r>
            </a:p>
            <a:p>
              <a:r>
                <a:rPr lang="en-US" sz="4000" dirty="0"/>
                <a:t> </a:t>
              </a:r>
              <a:r>
                <a:rPr lang="en-US" sz="4000" dirty="0" smtClean="0"/>
                <a:t>   - Largest data set &gt; 25 GB, more than 24 hours to train</a:t>
              </a:r>
            </a:p>
            <a:p>
              <a:endParaRPr lang="en-US" sz="4000" dirty="0" smtClean="0"/>
            </a:p>
            <a:p>
              <a:r>
                <a:rPr lang="en-US" sz="4000" dirty="0" smtClean="0"/>
                <a:t> </a:t>
              </a:r>
            </a:p>
            <a:p>
              <a:endParaRPr lang="en-US" sz="5400" dirty="0" smtClean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5052983" y="21856700"/>
              <a:ext cx="17181575" cy="2099387"/>
            </a:xfrm>
            <a:prstGeom prst="roundRect">
              <a:avLst/>
            </a:prstGeom>
            <a:ln w="76200"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91440" rtlCol="0">
              <a:noAutofit/>
            </a:bodyPr>
            <a:lstStyle/>
            <a:p>
              <a:pPr algn="ctr"/>
              <a:r>
                <a:rPr lang="en-US" sz="8000" b="1" dirty="0" smtClean="0"/>
                <a:t>Experiments</a:t>
              </a:r>
              <a:endParaRPr lang="en-US" sz="66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06559" y="25701924"/>
            <a:ext cx="16077624" cy="3246423"/>
            <a:chOff x="15606559" y="26211825"/>
            <a:chExt cx="16077624" cy="324642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06559" y="26211825"/>
              <a:ext cx="12843983" cy="3246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50542" y="26241799"/>
              <a:ext cx="3233641" cy="3144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9" name="Rectangle 78"/>
          <p:cNvSpPr/>
          <p:nvPr/>
        </p:nvSpPr>
        <p:spPr>
          <a:xfrm>
            <a:off x="27872646" y="13436118"/>
            <a:ext cx="11557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i="1" dirty="0" smtClean="0">
                <a:solidFill>
                  <a:srgbClr val="FF0000"/>
                </a:solidFill>
              </a:rPr>
              <a:t>GPU</a:t>
            </a:r>
            <a:endParaRPr lang="en-US" sz="4000" b="1" i="1" dirty="0">
              <a:solidFill>
                <a:srgbClr val="FF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393952" y="15678694"/>
            <a:ext cx="4117509" cy="112782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Raw Image</a:t>
            </a:r>
            <a:endParaRPr lang="en-US" sz="4400" dirty="0"/>
          </a:p>
        </p:txBody>
      </p:sp>
      <p:sp>
        <p:nvSpPr>
          <p:cNvPr id="83" name="Rectangle 82"/>
          <p:cNvSpPr/>
          <p:nvPr/>
        </p:nvSpPr>
        <p:spPr>
          <a:xfrm>
            <a:off x="18987495" y="15678695"/>
            <a:ext cx="4071100" cy="112782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Labeled Image</a:t>
            </a:r>
            <a:endParaRPr lang="en-US" sz="4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18967191" y="8966474"/>
            <a:ext cx="8544271" cy="914836"/>
            <a:chOff x="18967191" y="9231888"/>
            <a:chExt cx="8544271" cy="914836"/>
          </a:xfrm>
        </p:grpSpPr>
        <p:sp>
          <p:nvSpPr>
            <p:cNvPr id="84" name="Rectangle 83"/>
            <p:cNvSpPr/>
            <p:nvPr/>
          </p:nvSpPr>
          <p:spPr>
            <a:xfrm>
              <a:off x="23466189" y="9235650"/>
              <a:ext cx="4045273" cy="911074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tIns="91440">
              <a:norm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</a:rPr>
                <a:t>End Users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8967191" y="9231888"/>
              <a:ext cx="4025757" cy="911074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tIns="91440">
              <a:norm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</a:rPr>
                <a:t>Developers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8987495" y="18911645"/>
            <a:ext cx="8523967" cy="1083556"/>
            <a:chOff x="18987495" y="19177059"/>
            <a:chExt cx="8523967" cy="1083556"/>
          </a:xfrm>
        </p:grpSpPr>
        <p:sp>
          <p:nvSpPr>
            <p:cNvPr id="87" name="Rectangle 86"/>
            <p:cNvSpPr/>
            <p:nvPr/>
          </p:nvSpPr>
          <p:spPr>
            <a:xfrm>
              <a:off x="23393952" y="19177059"/>
              <a:ext cx="4117510" cy="108355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Just Hands</a:t>
              </a:r>
              <a:endParaRPr lang="en-US" sz="440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8987495" y="19177059"/>
              <a:ext cx="4071100" cy="108355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Color Gloves</a:t>
              </a:r>
              <a:endParaRPr lang="en-US" sz="4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987495" y="13946605"/>
            <a:ext cx="8517412" cy="1173417"/>
            <a:chOff x="18994049" y="13404009"/>
            <a:chExt cx="8517412" cy="1173417"/>
          </a:xfrm>
        </p:grpSpPr>
        <p:sp>
          <p:nvSpPr>
            <p:cNvPr id="74" name="Rectangle 73"/>
            <p:cNvSpPr/>
            <p:nvPr/>
          </p:nvSpPr>
          <p:spPr>
            <a:xfrm>
              <a:off x="18994049" y="13404009"/>
              <a:ext cx="8517412" cy="117341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54605" y="13614810"/>
              <a:ext cx="4642232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 Feature  Extraction</a:t>
              </a:r>
            </a:p>
          </p:txBody>
        </p:sp>
      </p:grpSp>
      <p:sp>
        <p:nvSpPr>
          <p:cNvPr id="97" name="Rectangle 96"/>
          <p:cNvSpPr/>
          <p:nvPr/>
        </p:nvSpPr>
        <p:spPr>
          <a:xfrm>
            <a:off x="23372635" y="11976894"/>
            <a:ext cx="4427774" cy="335902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23246201" y="8653992"/>
            <a:ext cx="3278" cy="11485683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987495" y="10439982"/>
            <a:ext cx="8523967" cy="2947951"/>
            <a:chOff x="18987495" y="10545920"/>
            <a:chExt cx="8523967" cy="2947951"/>
          </a:xfrm>
        </p:grpSpPr>
        <p:sp>
          <p:nvSpPr>
            <p:cNvPr id="76" name="Rectangle 75"/>
            <p:cNvSpPr/>
            <p:nvPr/>
          </p:nvSpPr>
          <p:spPr>
            <a:xfrm>
              <a:off x="23466189" y="12193605"/>
              <a:ext cx="4045273" cy="130026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   Per-pixel Classification</a:t>
              </a:r>
              <a:endParaRPr lang="en-US" sz="44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3466189" y="10545920"/>
              <a:ext cx="4017482" cy="99755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Pooling</a:t>
              </a:r>
              <a:endParaRPr lang="en-US" sz="44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8987495" y="10545920"/>
              <a:ext cx="4017482" cy="294795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Training</a:t>
              </a:r>
              <a:endParaRPr lang="en-US" sz="4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8987495" y="17365188"/>
            <a:ext cx="8523966" cy="987783"/>
            <a:chOff x="18987496" y="16238877"/>
            <a:chExt cx="8523966" cy="987783"/>
          </a:xfrm>
        </p:grpSpPr>
        <p:sp>
          <p:nvSpPr>
            <p:cNvPr id="86" name="Rectangle 85"/>
            <p:cNvSpPr/>
            <p:nvPr/>
          </p:nvSpPr>
          <p:spPr>
            <a:xfrm>
              <a:off x="18987496" y="16238877"/>
              <a:ext cx="8523966" cy="98778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1576668" y="16383351"/>
              <a:ext cx="355097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Kinect   Sensor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Straight Arrow Connector 21"/>
          <p:cNvCxnSpPr>
            <a:stCxn id="95" idx="0"/>
          </p:cNvCxnSpPr>
          <p:nvPr/>
        </p:nvCxnSpPr>
        <p:spPr>
          <a:xfrm flipV="1">
            <a:off x="21023045" y="18352971"/>
            <a:ext cx="2" cy="558674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7" idx="0"/>
          </p:cNvCxnSpPr>
          <p:nvPr/>
        </p:nvCxnSpPr>
        <p:spPr>
          <a:xfrm flipH="1" flipV="1">
            <a:off x="25452706" y="18352971"/>
            <a:ext cx="1" cy="558674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83" idx="2"/>
          </p:cNvCxnSpPr>
          <p:nvPr/>
        </p:nvCxnSpPr>
        <p:spPr>
          <a:xfrm flipH="1" flipV="1">
            <a:off x="21023045" y="16806516"/>
            <a:ext cx="2" cy="558672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80" idx="2"/>
          </p:cNvCxnSpPr>
          <p:nvPr/>
        </p:nvCxnSpPr>
        <p:spPr>
          <a:xfrm flipV="1">
            <a:off x="25452706" y="16806515"/>
            <a:ext cx="1" cy="558673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3" idx="0"/>
          </p:cNvCxnSpPr>
          <p:nvPr/>
        </p:nvCxnSpPr>
        <p:spPr>
          <a:xfrm flipV="1">
            <a:off x="21023045" y="15120023"/>
            <a:ext cx="2" cy="558672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0" idx="0"/>
          </p:cNvCxnSpPr>
          <p:nvPr/>
        </p:nvCxnSpPr>
        <p:spPr>
          <a:xfrm flipH="1" flipV="1">
            <a:off x="25452706" y="15120024"/>
            <a:ext cx="1" cy="55867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21082368" y="13421634"/>
            <a:ext cx="0" cy="524971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25512029" y="13421634"/>
            <a:ext cx="0" cy="524971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6" idx="0"/>
            <a:endCxn id="77" idx="2"/>
          </p:cNvCxnSpPr>
          <p:nvPr/>
        </p:nvCxnSpPr>
        <p:spPr>
          <a:xfrm flipH="1" flipV="1">
            <a:off x="25474930" y="11437534"/>
            <a:ext cx="13896" cy="650133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85" idx="2"/>
          </p:cNvCxnSpPr>
          <p:nvPr/>
        </p:nvCxnSpPr>
        <p:spPr>
          <a:xfrm flipV="1">
            <a:off x="20980069" y="9877548"/>
            <a:ext cx="1" cy="562434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25498655" y="9877548"/>
            <a:ext cx="1" cy="562434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45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5696</TotalTime>
  <Words>278</Words>
  <Application>Microsoft Office PowerPoint</Application>
  <PresentationFormat>Custom</PresentationFormat>
  <Paragraphs>65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Zhang</dc:creator>
  <cp:lastModifiedBy>Michael Zhang</cp:lastModifiedBy>
  <cp:revision>64</cp:revision>
  <dcterms:created xsi:type="dcterms:W3CDTF">2012-04-12T19:27:25Z</dcterms:created>
  <dcterms:modified xsi:type="dcterms:W3CDTF">2012-04-25T00:03:58Z</dcterms:modified>
</cp:coreProperties>
</file>