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2" autoAdjust="0"/>
  </p:normalViewPr>
  <p:slideViewPr>
    <p:cSldViewPr showGuides="1">
      <p:cViewPr>
        <p:scale>
          <a:sx n="25" d="100"/>
          <a:sy n="25" d="100"/>
        </p:scale>
        <p:origin x="-2298" y="2088"/>
      </p:cViewPr>
      <p:guideLst>
        <p:guide orient="horz" pos="1377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9180-126A-412C-A772-D77E891BEE5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1326-7B54-4FEE-A94A-2770F151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1326-7B54-4FEE-A94A-2770F151F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61"/>
            <a:ext cx="27980640" cy="9408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93823" y="233664"/>
            <a:ext cx="5926456" cy="4998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455" y="233664"/>
            <a:ext cx="17230726" cy="4998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85"/>
            <a:ext cx="27980640" cy="871728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006"/>
            <a:ext cx="27980640" cy="9601202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409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38819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58229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63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45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43"/>
            <a:ext cx="14544676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39"/>
            <a:ext cx="14544676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43"/>
            <a:ext cx="14550390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39"/>
            <a:ext cx="14550390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38"/>
            <a:ext cx="10829926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61"/>
            <a:ext cx="18402300" cy="37459922"/>
          </a:xfrm>
        </p:spPr>
        <p:txBody>
          <a:bodyPr/>
          <a:lstStyle>
            <a:lvl1pPr>
              <a:defRPr sz="14700"/>
            </a:lvl1pPr>
            <a:lvl2pPr>
              <a:defRPr sz="13000"/>
            </a:lvl2pPr>
            <a:lvl3pPr>
              <a:defRPr sz="110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81"/>
            <a:ext cx="10829926" cy="3002280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70"/>
            <a:ext cx="19751040" cy="362712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46"/>
            <a:ext cx="19751040" cy="26334720"/>
          </a:xfrm>
        </p:spPr>
        <p:txBody>
          <a:bodyPr/>
          <a:lstStyle>
            <a:lvl1pPr marL="0" indent="0">
              <a:buNone/>
              <a:defRPr sz="14700"/>
            </a:lvl1pPr>
            <a:lvl2pPr marL="2194096" indent="0">
              <a:buNone/>
              <a:defRPr sz="13000"/>
            </a:lvl2pPr>
            <a:lvl3pPr marL="4388192" indent="0">
              <a:buNone/>
              <a:defRPr sz="11000"/>
            </a:lvl3pPr>
            <a:lvl4pPr marL="6582298" indent="0">
              <a:buNone/>
              <a:defRPr sz="9300"/>
            </a:lvl4pPr>
            <a:lvl5pPr marL="8776391" indent="0">
              <a:buNone/>
              <a:defRPr sz="9300"/>
            </a:lvl5pPr>
            <a:lvl6pPr marL="10970487" indent="0">
              <a:buNone/>
              <a:defRPr sz="9300"/>
            </a:lvl6pPr>
            <a:lvl7pPr marL="13164586" indent="0">
              <a:buNone/>
              <a:defRPr sz="9300"/>
            </a:lvl7pPr>
            <a:lvl8pPr marL="15358693" indent="0">
              <a:buNone/>
              <a:defRPr sz="9300"/>
            </a:lvl8pPr>
            <a:lvl9pPr marL="17552789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85"/>
            <a:ext cx="19751040" cy="515112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  <a:prstGeom prst="rect">
            <a:avLst/>
          </a:prstGeom>
        </p:spPr>
        <p:txBody>
          <a:bodyPr vert="horz" lIns="438817" tIns="219407" rIns="438817" bIns="2194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76"/>
          </a:xfrm>
          <a:prstGeom prst="rect">
            <a:avLst/>
          </a:prstGeom>
        </p:spPr>
        <p:txBody>
          <a:bodyPr vert="horz" lIns="438817" tIns="219407" rIns="438817" bIns="219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700"/>
            <a:ext cx="104241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192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4" indent="-1645574" algn="l" defTabSz="4388192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10" indent="-1371318" algn="l" defTabSz="4388192" rtl="0" eaLnBrk="1" latinLnBrk="0" hangingPunct="1">
        <a:spcBef>
          <a:spcPct val="20000"/>
        </a:spcBef>
        <a:buFont typeface="Arial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50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46" indent="-1097045" algn="l" defTabSz="4388192" rtl="0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42" indent="-1097045" algn="l" defTabSz="4388192" rtl="0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38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45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41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33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9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92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98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91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87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8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693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789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roup 1047"/>
          <p:cNvGrpSpPr/>
          <p:nvPr/>
        </p:nvGrpSpPr>
        <p:grpSpPr>
          <a:xfrm>
            <a:off x="15052984" y="6125696"/>
            <a:ext cx="17184112" cy="14901429"/>
            <a:chOff x="15052984" y="6125696"/>
            <a:chExt cx="17184112" cy="14901429"/>
          </a:xfrm>
        </p:grpSpPr>
        <p:sp>
          <p:nvSpPr>
            <p:cNvPr id="106" name="Rectangle 105"/>
            <p:cNvSpPr/>
            <p:nvPr/>
          </p:nvSpPr>
          <p:spPr>
            <a:xfrm>
              <a:off x="15086697" y="7787148"/>
              <a:ext cx="17126712" cy="1323997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52984" y="6125696"/>
              <a:ext cx="17184112" cy="178327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System Overview</a:t>
              </a:r>
              <a:endParaRPr lang="en-US" sz="8000" b="1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15052983" y="21439941"/>
            <a:ext cx="17181575" cy="8504510"/>
            <a:chOff x="15052983" y="21856700"/>
            <a:chExt cx="17181575" cy="20883382"/>
          </a:xfrm>
        </p:grpSpPr>
        <p:sp>
          <p:nvSpPr>
            <p:cNvPr id="117" name="TextBox 116"/>
            <p:cNvSpPr txBox="1"/>
            <p:nvPr/>
          </p:nvSpPr>
          <p:spPr>
            <a:xfrm>
              <a:off x="15086698" y="24858389"/>
              <a:ext cx="17126712" cy="1788169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  <a:endParaRPr lang="en-US" sz="5400" dirty="0"/>
            </a:p>
            <a:p>
              <a:r>
                <a:rPr lang="en-US" sz="5400" dirty="0" smtClean="0"/>
                <a:t>Color glove:</a:t>
              </a:r>
              <a:endParaRPr lang="en-US" sz="5400" dirty="0"/>
            </a:p>
            <a:p>
              <a:r>
                <a:rPr lang="en-US" sz="5400" dirty="0" smtClean="0"/>
                <a:t>    - an inexpensive approach to label gestures</a:t>
              </a:r>
            </a:p>
            <a:p>
              <a:r>
                <a:rPr lang="en-US" sz="5400" dirty="0" smtClean="0"/>
                <a:t>    - map RGB pixel to depth pixel</a:t>
              </a:r>
            </a:p>
            <a:p>
              <a:endParaRPr lang="en-US" sz="40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052983" y="21856700"/>
              <a:ext cx="17181575" cy="3001689"/>
            </a:xfrm>
            <a:prstGeom prst="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7200" b="1" dirty="0" smtClean="0"/>
                <a:t>Generating Training Sets</a:t>
              </a:r>
              <a:endParaRPr lang="en-US" sz="60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163268" y="957621"/>
            <a:ext cx="20245809" cy="1424559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pPr algn="ctr"/>
            <a:r>
              <a:rPr lang="en-US" sz="7200" b="1" dirty="0" smtClean="0"/>
              <a:t>A Real-time Hand Gesture Recognition System</a:t>
            </a:r>
            <a:endParaRPr 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804" y="3163980"/>
            <a:ext cx="1710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Arun</a:t>
            </a:r>
            <a:r>
              <a:rPr lang="en-US" sz="6000" dirty="0" smtClean="0"/>
              <a:t> </a:t>
            </a:r>
            <a:r>
              <a:rPr lang="en-US" sz="6000" dirty="0" err="1" smtClean="0"/>
              <a:t>Ganesan</a:t>
            </a:r>
            <a:r>
              <a:rPr lang="en-US" sz="6000" dirty="0" smtClean="0"/>
              <a:t> and </a:t>
            </a:r>
            <a:r>
              <a:rPr lang="en-US" sz="6000" dirty="0" err="1" smtClean="0"/>
              <a:t>Caoxie</a:t>
            </a:r>
            <a:r>
              <a:rPr lang="en-US" sz="6000" dirty="0" smtClean="0"/>
              <a:t> (Michael) Zhang</a:t>
            </a:r>
          </a:p>
          <a:p>
            <a:pPr algn="ctr"/>
            <a:r>
              <a:rPr lang="en-US" sz="6000" i="1" dirty="0" smtClean="0"/>
              <a:t>EECS Department University of Michigan, Ann Arbor</a:t>
            </a:r>
            <a:endParaRPr lang="en-US" sz="6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191" y="1009667"/>
            <a:ext cx="3705400" cy="3798934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466406" y="6163704"/>
            <a:ext cx="14042396" cy="14821185"/>
            <a:chOff x="466406" y="6163704"/>
            <a:chExt cx="14042396" cy="14821185"/>
          </a:xfrm>
        </p:grpSpPr>
        <p:sp>
          <p:nvSpPr>
            <p:cNvPr id="16" name="TextBox 15"/>
            <p:cNvSpPr txBox="1"/>
            <p:nvPr/>
          </p:nvSpPr>
          <p:spPr>
            <a:xfrm>
              <a:off x="466406" y="6163704"/>
              <a:ext cx="14042396" cy="177561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Introduction</a:t>
              </a:r>
              <a:endParaRPr lang="en-US" sz="55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193" y="7908969"/>
              <a:ext cx="13981176" cy="1307592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640080" rIns="274320" rtlCol="0">
              <a:noAutofit/>
            </a:bodyPr>
            <a:lstStyle/>
            <a:p>
              <a:r>
                <a:rPr lang="en-US" sz="4800" dirty="0" smtClean="0"/>
                <a:t>Design goals: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</a:t>
              </a:r>
              <a:r>
                <a:rPr lang="en-US" sz="4800" b="1" dirty="0" smtClean="0"/>
                <a:t>Real-time, Robust</a:t>
              </a:r>
              <a:r>
                <a:rPr lang="en-US" sz="4800" b="1" dirty="0" smtClean="0"/>
                <a:t>, </a:t>
              </a:r>
              <a:r>
                <a:rPr lang="en-US" sz="4800" b="1" dirty="0" smtClean="0"/>
                <a:t>Accurate</a:t>
              </a:r>
              <a:endParaRPr lang="en-US" sz="4800" b="1" dirty="0" smtClean="0"/>
            </a:p>
            <a:p>
              <a:endParaRPr lang="en-US" sz="4800" dirty="0" smtClean="0"/>
            </a:p>
            <a:p>
              <a:r>
                <a:rPr lang="en-US" sz="4800" dirty="0" smtClean="0"/>
                <a:t>Methodology: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</a:t>
              </a:r>
              <a:r>
                <a:rPr lang="en-US" sz="4800" dirty="0" smtClean="0"/>
                <a:t>Machine </a:t>
              </a:r>
              <a:r>
                <a:rPr lang="en-US" sz="4800" dirty="0" smtClean="0"/>
                <a:t>learning as opposed  </a:t>
              </a:r>
              <a:r>
                <a:rPr lang="en-US" sz="4800" dirty="0" smtClean="0"/>
                <a:t>to </a:t>
              </a:r>
              <a:r>
                <a:rPr lang="en-US" sz="4800" dirty="0" smtClean="0"/>
                <a:t>rule-based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</a:t>
              </a:r>
              <a:r>
                <a:rPr lang="en-US" sz="4800" dirty="0" smtClean="0"/>
                <a:t>- Train on a </a:t>
              </a:r>
              <a:r>
                <a:rPr lang="en-US" sz="4800" b="1" dirty="0" smtClean="0"/>
                <a:t>large</a:t>
              </a:r>
              <a:r>
                <a:rPr lang="en-US" sz="4800" dirty="0" smtClean="0"/>
                <a:t> amount of label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Use </a:t>
              </a:r>
              <a:r>
                <a:rPr lang="en-US" sz="4800" b="1" dirty="0" smtClean="0"/>
                <a:t>simple</a:t>
              </a:r>
              <a:r>
                <a:rPr lang="en-US" sz="4800" dirty="0" smtClean="0"/>
                <a:t> algorithm in prediction </a:t>
              </a:r>
            </a:p>
            <a:p>
              <a:endParaRPr lang="en-US" sz="4800" dirty="0"/>
            </a:p>
            <a:p>
              <a:r>
                <a:rPr lang="en-US" sz="4800" dirty="0" smtClean="0"/>
                <a:t>Contributions: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An inexpensive way to generate massive labeled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Extensive experiments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Computational analysis between SVM and random forest</a:t>
              </a:r>
            </a:p>
            <a:p>
              <a:endParaRPr lang="en-US" sz="6000" dirty="0" smtClean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97580" y="25412976"/>
            <a:ext cx="1205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65590" y="21423852"/>
            <a:ext cx="14013979" cy="10490454"/>
            <a:chOff x="494823" y="23843316"/>
            <a:chExt cx="14013979" cy="10923876"/>
          </a:xfrm>
        </p:grpSpPr>
        <p:sp>
          <p:nvSpPr>
            <p:cNvPr id="101" name="TextBox 100"/>
            <p:cNvSpPr txBox="1"/>
            <p:nvPr/>
          </p:nvSpPr>
          <p:spPr>
            <a:xfrm>
              <a:off x="494823" y="23843316"/>
              <a:ext cx="14013979" cy="184722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Per-pixel Classification</a:t>
              </a:r>
              <a:endParaRPr lang="en-US" sz="80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4056" y="25690544"/>
              <a:ext cx="13953744" cy="9076648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182880" rtlCol="0">
              <a:noAutofit/>
            </a:bodyPr>
            <a:lstStyle/>
            <a:p>
              <a:r>
                <a:rPr lang="en-US" sz="4400" dirty="0" smtClean="0"/>
                <a:t>Feature extraction:</a:t>
              </a:r>
              <a:endParaRPr lang="en-US" sz="4400" dirty="0" smtClean="0"/>
            </a:p>
            <a:p>
              <a:endParaRPr lang="en-US" sz="4400" dirty="0" smtClean="0"/>
            </a:p>
            <a:p>
              <a:endParaRPr lang="en-US" sz="4400" dirty="0" smtClean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4822" y="32708913"/>
            <a:ext cx="14013979" cy="10691076"/>
            <a:chOff x="494823" y="23528135"/>
            <a:chExt cx="14013979" cy="9190556"/>
          </a:xfrm>
        </p:grpSpPr>
        <p:sp>
          <p:nvSpPr>
            <p:cNvPr id="109" name="TextBox 108"/>
            <p:cNvSpPr txBox="1"/>
            <p:nvPr/>
          </p:nvSpPr>
          <p:spPr>
            <a:xfrm>
              <a:off x="494823" y="23528135"/>
              <a:ext cx="14013979" cy="114617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5400" b="1" dirty="0" smtClean="0"/>
                <a:t>Pooling</a:t>
              </a:r>
              <a:endParaRPr lang="en-US" sz="54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4823" y="24674312"/>
              <a:ext cx="13984746" cy="8044379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rtlCol="0">
              <a:normAutofit/>
            </a:bodyPr>
            <a:lstStyle/>
            <a:p>
              <a:r>
                <a:rPr lang="en-US" sz="4400" dirty="0" smtClean="0"/>
                <a:t>  </a:t>
              </a:r>
            </a:p>
            <a:p>
              <a:r>
                <a:rPr lang="en-US" sz="4000" dirty="0" smtClean="0"/>
                <a:t>Pool the per-pixel classifications to a single proposal of gesture position and type</a:t>
              </a:r>
              <a:endParaRPr lang="en-US" sz="4000" dirty="0"/>
            </a:p>
            <a:p>
              <a:endParaRPr lang="en-US" sz="4000" dirty="0" smtClean="0"/>
            </a:p>
            <a:p>
              <a:r>
                <a:rPr lang="en-US" sz="4000" dirty="0" smtClean="0"/>
                <a:t>Use clustering algorithms:</a:t>
              </a:r>
            </a:p>
            <a:p>
              <a:r>
                <a:rPr lang="en-US" sz="4000" dirty="0" smtClean="0"/>
                <a:t>    - </a:t>
              </a:r>
              <a:r>
                <a:rPr lang="en-US" sz="4000" dirty="0" err="1" smtClean="0"/>
                <a:t>Kmeans</a:t>
              </a:r>
              <a:r>
                <a:rPr lang="en-US" sz="4000" dirty="0" smtClean="0"/>
                <a:t>: not good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      - Subject to outliers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      - Assumes each cluster has equal size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- Density-based clustering</a:t>
              </a:r>
              <a:endParaRPr lang="en-US" sz="4400" dirty="0" smtClean="0"/>
            </a:p>
            <a:p>
              <a:r>
                <a:rPr lang="en-US" sz="4400" dirty="0" smtClean="0"/>
                <a:t>         - Final decision</a:t>
              </a:r>
              <a:endParaRPr lang="en-US" sz="44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709816" y="35783505"/>
            <a:ext cx="16130570" cy="5367441"/>
            <a:chOff x="15654895" y="36948993"/>
            <a:chExt cx="16130570" cy="5367441"/>
          </a:xfrm>
        </p:grpSpPr>
        <p:sp>
          <p:nvSpPr>
            <p:cNvPr id="131" name="Rounded Rectangle 130"/>
            <p:cNvSpPr/>
            <p:nvPr/>
          </p:nvSpPr>
          <p:spPr>
            <a:xfrm>
              <a:off x="15664593" y="36948993"/>
              <a:ext cx="16120872" cy="5296350"/>
            </a:xfrm>
            <a:prstGeom prst="roundRect">
              <a:avLst>
                <a:gd name="adj" fmla="val 6414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54895" y="41158395"/>
              <a:ext cx="16130570" cy="115803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4400" dirty="0" smtClean="0"/>
                <a:t>Hello World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19514" y="25207150"/>
            <a:ext cx="16120872" cy="8915464"/>
            <a:chOff x="15580335" y="27624257"/>
            <a:chExt cx="16120872" cy="8915464"/>
          </a:xfrm>
        </p:grpSpPr>
        <p:sp>
          <p:nvSpPr>
            <p:cNvPr id="120" name="Rounded Rectangle 119"/>
            <p:cNvSpPr/>
            <p:nvPr/>
          </p:nvSpPr>
          <p:spPr>
            <a:xfrm>
              <a:off x="15580335" y="27624257"/>
              <a:ext cx="16120872" cy="8336444"/>
            </a:xfrm>
            <a:prstGeom prst="roundRect">
              <a:avLst>
                <a:gd name="adj" fmla="val 6414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5582658" y="35381682"/>
              <a:ext cx="16118549" cy="115803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5400" dirty="0" smtClean="0"/>
                <a:t>Say Something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18994049" y="13999530"/>
            <a:ext cx="8517412" cy="117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76" name="Rectangle 75"/>
          <p:cNvSpPr/>
          <p:nvPr/>
        </p:nvSpPr>
        <p:spPr>
          <a:xfrm>
            <a:off x="23466189" y="12193606"/>
            <a:ext cx="3921169" cy="15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   Per-pixel Classification</a:t>
            </a:r>
            <a:endParaRPr lang="en-US" sz="4400" dirty="0"/>
          </a:p>
        </p:txBody>
      </p:sp>
      <p:sp>
        <p:nvSpPr>
          <p:cNvPr id="77" name="Rectangle 76"/>
          <p:cNvSpPr/>
          <p:nvPr/>
        </p:nvSpPr>
        <p:spPr>
          <a:xfrm>
            <a:off x="23493980" y="10690394"/>
            <a:ext cx="3893378" cy="1358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Pooling</a:t>
            </a:r>
            <a:endParaRPr lang="en-US" sz="4400" dirty="0"/>
          </a:p>
        </p:txBody>
      </p:sp>
      <p:sp>
        <p:nvSpPr>
          <p:cNvPr id="78" name="Rectangle 77"/>
          <p:cNvSpPr/>
          <p:nvPr/>
        </p:nvSpPr>
        <p:spPr>
          <a:xfrm>
            <a:off x="19023734" y="10690394"/>
            <a:ext cx="4034862" cy="309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Training</a:t>
            </a:r>
            <a:endParaRPr lang="en-US" sz="4400" dirty="0"/>
          </a:p>
        </p:txBody>
      </p:sp>
      <p:sp>
        <p:nvSpPr>
          <p:cNvPr id="79" name="Rectangle 78"/>
          <p:cNvSpPr/>
          <p:nvPr/>
        </p:nvSpPr>
        <p:spPr>
          <a:xfrm>
            <a:off x="28017120" y="13490432"/>
            <a:ext cx="1944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GPU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393952" y="15348498"/>
            <a:ext cx="4117509" cy="11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Raw Image</a:t>
            </a:r>
            <a:endParaRPr lang="en-US" sz="4400" dirty="0"/>
          </a:p>
        </p:txBody>
      </p:sp>
      <p:sp>
        <p:nvSpPr>
          <p:cNvPr id="83" name="Rectangle 82"/>
          <p:cNvSpPr/>
          <p:nvPr/>
        </p:nvSpPr>
        <p:spPr>
          <a:xfrm>
            <a:off x="18987496" y="15348499"/>
            <a:ext cx="4071100" cy="11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Labeled Image</a:t>
            </a:r>
            <a:endParaRPr lang="en-US" sz="4400" dirty="0"/>
          </a:p>
        </p:txBody>
      </p:sp>
      <p:sp>
        <p:nvSpPr>
          <p:cNvPr id="84" name="Rectangle 83"/>
          <p:cNvSpPr/>
          <p:nvPr/>
        </p:nvSpPr>
        <p:spPr>
          <a:xfrm>
            <a:off x="23475721" y="9509391"/>
            <a:ext cx="3911637" cy="7694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End Users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032838" y="9512832"/>
            <a:ext cx="4025757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Developers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987496" y="16721001"/>
            <a:ext cx="8523966" cy="1228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Kinect   Sensor</a:t>
            </a:r>
            <a:endParaRPr lang="en-US" sz="4400" dirty="0"/>
          </a:p>
        </p:txBody>
      </p:sp>
      <p:sp>
        <p:nvSpPr>
          <p:cNvPr id="87" name="Rectangle 86"/>
          <p:cNvSpPr/>
          <p:nvPr/>
        </p:nvSpPr>
        <p:spPr>
          <a:xfrm>
            <a:off x="23393952" y="18117039"/>
            <a:ext cx="4117510" cy="1661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Just Hands</a:t>
            </a:r>
            <a:endParaRPr lang="en-US" sz="4000" dirty="0"/>
          </a:p>
        </p:txBody>
      </p:sp>
      <p:sp>
        <p:nvSpPr>
          <p:cNvPr id="95" name="Rectangle 94"/>
          <p:cNvSpPr/>
          <p:nvPr/>
        </p:nvSpPr>
        <p:spPr>
          <a:xfrm>
            <a:off x="18987496" y="18117039"/>
            <a:ext cx="4071100" cy="1661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Color Gloves</a:t>
            </a:r>
            <a:endParaRPr lang="en-US" sz="44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23249479" y="10351561"/>
            <a:ext cx="0" cy="101492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3341417" y="12085250"/>
            <a:ext cx="4427774" cy="294913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154605" y="14264943"/>
            <a:ext cx="46422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 Feature  Extraction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23" y="24378789"/>
            <a:ext cx="8979366" cy="35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86" y="23426934"/>
            <a:ext cx="4568904" cy="95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1535" y="27941271"/>
            <a:ext cx="13291608" cy="3973035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r>
              <a:rPr lang="en-US" sz="11100" dirty="0" smtClean="0"/>
              <a:t>Machine learning algorithm: random forest</a:t>
            </a:r>
          </a:p>
          <a:p>
            <a:r>
              <a:rPr lang="en-US" sz="11100" dirty="0" smtClean="0"/>
              <a:t>    - Ensemble of decision trees</a:t>
            </a:r>
          </a:p>
          <a:p>
            <a:endParaRPr lang="en-US" sz="11100" dirty="0" smtClean="0"/>
          </a:p>
          <a:p>
            <a:r>
              <a:rPr lang="en-US" sz="11100" dirty="0" smtClean="0"/>
              <a:t>Prediction complexity:</a:t>
            </a:r>
          </a:p>
          <a:p>
            <a:r>
              <a:rPr lang="en-US" sz="11100" dirty="0"/>
              <a:t> </a:t>
            </a:r>
            <a:r>
              <a:rPr lang="en-US" sz="11100" dirty="0" smtClean="0"/>
              <a:t>   - O(</a:t>
            </a:r>
            <a:r>
              <a:rPr lang="en-US" sz="11100" dirty="0" err="1" smtClean="0"/>
              <a:t>d</a:t>
            </a:r>
            <a:r>
              <a:rPr lang="en-US" sz="11100" baseline="-25000" dirty="0" err="1" smtClean="0"/>
              <a:t>level</a:t>
            </a:r>
            <a:r>
              <a:rPr lang="en-US" sz="11100" dirty="0" smtClean="0"/>
              <a:t> </a:t>
            </a:r>
            <a:r>
              <a:rPr lang="en-US" sz="11100" dirty="0" err="1" smtClean="0"/>
              <a:t>n</a:t>
            </a:r>
            <a:r>
              <a:rPr lang="en-US" sz="11100" baseline="-25000" dirty="0" err="1" smtClean="0"/>
              <a:t>tree</a:t>
            </a:r>
            <a:r>
              <a:rPr lang="en-US" sz="11100" dirty="0" smtClean="0"/>
              <a:t>) vs. linear SVM O(</a:t>
            </a:r>
            <a:r>
              <a:rPr lang="en-US" sz="11100" dirty="0" err="1" smtClean="0"/>
              <a:t>n</a:t>
            </a:r>
            <a:r>
              <a:rPr lang="en-US" sz="11100" baseline="-25000" dirty="0" err="1" smtClean="0"/>
              <a:t>class</a:t>
            </a:r>
            <a:r>
              <a:rPr lang="en-US" sz="11100" dirty="0" smtClean="0"/>
              <a:t> </a:t>
            </a:r>
            <a:r>
              <a:rPr lang="en-US" sz="11100" dirty="0" err="1" smtClean="0"/>
              <a:t>n</a:t>
            </a:r>
            <a:r>
              <a:rPr lang="en-US" sz="11100" baseline="-25000" dirty="0" err="1" smtClean="0"/>
              <a:t>features</a:t>
            </a:r>
            <a:r>
              <a:rPr lang="en-US" sz="11100" dirty="0" smtClean="0"/>
              <a:t>)</a:t>
            </a:r>
          </a:p>
          <a:p>
            <a:endParaRPr lang="en-US" sz="11100" dirty="0" smtClean="0"/>
          </a:p>
          <a:p>
            <a:r>
              <a:rPr lang="en-US" sz="11100" dirty="0" smtClean="0"/>
              <a:t>Use GPU for real-time prediction:</a:t>
            </a:r>
          </a:p>
          <a:p>
            <a:r>
              <a:rPr lang="en-US" sz="11100" dirty="0"/>
              <a:t> </a:t>
            </a:r>
            <a:r>
              <a:rPr lang="en-US" sz="11100" dirty="0" smtClean="0"/>
              <a:t>   - Massive parallelism: 307,200 threads a frame</a:t>
            </a:r>
          </a:p>
          <a:p>
            <a:r>
              <a:rPr lang="en-US" sz="11100" dirty="0"/>
              <a:t> </a:t>
            </a:r>
            <a:r>
              <a:rPr lang="en-US" sz="11100" dirty="0" smtClean="0"/>
              <a:t>   - </a:t>
            </a:r>
            <a:r>
              <a:rPr lang="en-US" sz="11100" dirty="0" err="1" smtClean="0"/>
              <a:t>OpenCL</a:t>
            </a:r>
            <a:r>
              <a:rPr lang="en-US" sz="11100" dirty="0" smtClean="0"/>
              <a:t>: a general purpose computing for GPU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086697" y="31119699"/>
            <a:ext cx="17181575" cy="12280290"/>
            <a:chOff x="15052983" y="21856700"/>
            <a:chExt cx="17181575" cy="20883382"/>
          </a:xfrm>
        </p:grpSpPr>
        <p:sp>
          <p:nvSpPr>
            <p:cNvPr id="53" name="TextBox 52"/>
            <p:cNvSpPr txBox="1"/>
            <p:nvPr/>
          </p:nvSpPr>
          <p:spPr>
            <a:xfrm>
              <a:off x="15086698" y="24994024"/>
              <a:ext cx="17126712" cy="1774605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</a:p>
            <a:p>
              <a:r>
                <a:rPr lang="en-US" sz="4000" dirty="0" smtClean="0"/>
                <a:t>Use </a:t>
              </a:r>
              <a:r>
                <a:rPr lang="en-US" sz="4000" dirty="0" smtClean="0"/>
                <a:t>EC2 to train many data sets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- Largest data set &gt; 25 GB, more than 24 hours to train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  <a:endParaRPr lang="en-US" sz="4000" dirty="0" smtClean="0"/>
            </a:p>
            <a:p>
              <a:endParaRPr lang="en-US" sz="5400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52983" y="21856700"/>
              <a:ext cx="17181575" cy="3137324"/>
            </a:xfrm>
            <a:prstGeom prst="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8000" b="1" dirty="0" smtClean="0"/>
                <a:t>Experiments</a:t>
              </a:r>
              <a:endParaRPr lang="en-US" sz="6600" b="1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559" y="26211825"/>
            <a:ext cx="12843983" cy="32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542" y="26241799"/>
            <a:ext cx="3233641" cy="314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45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271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52</cp:revision>
  <dcterms:created xsi:type="dcterms:W3CDTF">2012-04-12T19:27:25Z</dcterms:created>
  <dcterms:modified xsi:type="dcterms:W3CDTF">2012-04-24T18:11:56Z</dcterms:modified>
</cp:coreProperties>
</file>