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194096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388192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582298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776391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970487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3164586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5358693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7552789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290" autoAdjust="0"/>
  </p:normalViewPr>
  <p:slideViewPr>
    <p:cSldViewPr showGuides="1">
      <p:cViewPr>
        <p:scale>
          <a:sx n="33" d="100"/>
          <a:sy n="33" d="100"/>
        </p:scale>
        <p:origin x="-1434" y="3846"/>
      </p:cViewPr>
      <p:guideLst>
        <p:guide orient="horz" pos="1377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237" cy="72237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9180-126A-412C-A772-D77E891BEE54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11326-7B54-4FEE-A94A-2770F151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096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192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2298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6391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0487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4586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58693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2789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11326-7B54-4FEE-A94A-2770F151F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61"/>
            <a:ext cx="27980640" cy="94081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3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93823" y="233664"/>
            <a:ext cx="5926456" cy="49987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4455" y="233664"/>
            <a:ext cx="17230726" cy="4998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185"/>
            <a:ext cx="27980640" cy="8717280"/>
          </a:xfrm>
        </p:spPr>
        <p:txBody>
          <a:bodyPr anchor="t"/>
          <a:lstStyle>
            <a:lvl1pPr algn="l">
              <a:defRPr sz="19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3006"/>
            <a:ext cx="27980640" cy="9601202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9409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388192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58229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877639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0970487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16458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358693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7552789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4454" y="1361452"/>
            <a:ext cx="11578590" cy="3870962"/>
          </a:xfrm>
        </p:spPr>
        <p:txBody>
          <a:bodyPr/>
          <a:lstStyle>
            <a:lvl1pPr>
              <a:defRPr sz="13000"/>
            </a:lvl1pPr>
            <a:lvl2pPr>
              <a:defRPr sz="110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4" y="1361452"/>
            <a:ext cx="11578590" cy="3870962"/>
          </a:xfrm>
        </p:spPr>
        <p:txBody>
          <a:bodyPr/>
          <a:lstStyle>
            <a:lvl1pPr>
              <a:defRPr sz="13000"/>
            </a:lvl1pPr>
            <a:lvl2pPr>
              <a:defRPr sz="110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64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9824743"/>
            <a:ext cx="14544676" cy="409449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194096" indent="0">
              <a:buNone/>
              <a:defRPr sz="9300" b="1"/>
            </a:lvl2pPr>
            <a:lvl3pPr marL="4388192" indent="0">
              <a:buNone/>
              <a:defRPr sz="8200" b="1"/>
            </a:lvl3pPr>
            <a:lvl4pPr marL="6582298" indent="0">
              <a:buNone/>
              <a:defRPr sz="7500" b="1"/>
            </a:lvl4pPr>
            <a:lvl5pPr marL="8776391" indent="0">
              <a:buNone/>
              <a:defRPr sz="7500" b="1"/>
            </a:lvl5pPr>
            <a:lvl6pPr marL="10970487" indent="0">
              <a:buNone/>
              <a:defRPr sz="7500" b="1"/>
            </a:lvl6pPr>
            <a:lvl7pPr marL="13164586" indent="0">
              <a:buNone/>
              <a:defRPr sz="7500" b="1"/>
            </a:lvl7pPr>
            <a:lvl8pPr marL="15358693" indent="0">
              <a:buNone/>
              <a:defRPr sz="7500" b="1"/>
            </a:lvl8pPr>
            <a:lvl9pPr marL="17552789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13919239"/>
            <a:ext cx="14544676" cy="25288224"/>
          </a:xfrm>
        </p:spPr>
        <p:txBody>
          <a:bodyPr/>
          <a:lstStyle>
            <a:lvl1pPr>
              <a:defRPr sz="11000"/>
            </a:lvl1pPr>
            <a:lvl2pPr>
              <a:defRPr sz="9300"/>
            </a:lvl2pPr>
            <a:lvl3pPr>
              <a:defRPr sz="82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9824743"/>
            <a:ext cx="14550390" cy="409449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194096" indent="0">
              <a:buNone/>
              <a:defRPr sz="9300" b="1"/>
            </a:lvl2pPr>
            <a:lvl3pPr marL="4388192" indent="0">
              <a:buNone/>
              <a:defRPr sz="8200" b="1"/>
            </a:lvl3pPr>
            <a:lvl4pPr marL="6582298" indent="0">
              <a:buNone/>
              <a:defRPr sz="7500" b="1"/>
            </a:lvl4pPr>
            <a:lvl5pPr marL="8776391" indent="0">
              <a:buNone/>
              <a:defRPr sz="7500" b="1"/>
            </a:lvl5pPr>
            <a:lvl6pPr marL="10970487" indent="0">
              <a:buNone/>
              <a:defRPr sz="7500" b="1"/>
            </a:lvl6pPr>
            <a:lvl7pPr marL="13164586" indent="0">
              <a:buNone/>
              <a:defRPr sz="7500" b="1"/>
            </a:lvl7pPr>
            <a:lvl8pPr marL="15358693" indent="0">
              <a:buNone/>
              <a:defRPr sz="7500" b="1"/>
            </a:lvl8pPr>
            <a:lvl9pPr marL="17552789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13919239"/>
            <a:ext cx="14550390" cy="25288224"/>
          </a:xfrm>
        </p:spPr>
        <p:txBody>
          <a:bodyPr/>
          <a:lstStyle>
            <a:lvl1pPr>
              <a:defRPr sz="11000"/>
            </a:lvl1pPr>
            <a:lvl2pPr>
              <a:defRPr sz="9300"/>
            </a:lvl2pPr>
            <a:lvl3pPr>
              <a:defRPr sz="82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9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5" y="1747538"/>
            <a:ext cx="10829926" cy="7437120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61"/>
            <a:ext cx="18402300" cy="37459922"/>
          </a:xfrm>
        </p:spPr>
        <p:txBody>
          <a:bodyPr/>
          <a:lstStyle>
            <a:lvl1pPr>
              <a:defRPr sz="14700"/>
            </a:lvl1pPr>
            <a:lvl2pPr>
              <a:defRPr sz="13000"/>
            </a:lvl2pPr>
            <a:lvl3pPr>
              <a:defRPr sz="110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5" y="9184681"/>
            <a:ext cx="10829926" cy="30022802"/>
          </a:xfrm>
        </p:spPr>
        <p:txBody>
          <a:bodyPr/>
          <a:lstStyle>
            <a:lvl1pPr marL="0" indent="0">
              <a:buNone/>
              <a:defRPr sz="6900"/>
            </a:lvl1pPr>
            <a:lvl2pPr marL="2194096" indent="0">
              <a:buNone/>
              <a:defRPr sz="5800"/>
            </a:lvl2pPr>
            <a:lvl3pPr marL="4388192" indent="0">
              <a:buNone/>
              <a:defRPr sz="4800"/>
            </a:lvl3pPr>
            <a:lvl4pPr marL="6582298" indent="0">
              <a:buNone/>
              <a:defRPr sz="4800"/>
            </a:lvl4pPr>
            <a:lvl5pPr marL="8776391" indent="0">
              <a:buNone/>
              <a:defRPr sz="4800"/>
            </a:lvl5pPr>
            <a:lvl6pPr marL="10970487" indent="0">
              <a:buNone/>
              <a:defRPr sz="4800"/>
            </a:lvl6pPr>
            <a:lvl7pPr marL="13164586" indent="0">
              <a:buNone/>
              <a:defRPr sz="4800"/>
            </a:lvl7pPr>
            <a:lvl8pPr marL="15358693" indent="0">
              <a:buNone/>
              <a:defRPr sz="4800"/>
            </a:lvl8pPr>
            <a:lvl9pPr marL="17552789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6" y="30723870"/>
            <a:ext cx="19751040" cy="3627122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6" y="3921746"/>
            <a:ext cx="19751040" cy="26334720"/>
          </a:xfrm>
        </p:spPr>
        <p:txBody>
          <a:bodyPr/>
          <a:lstStyle>
            <a:lvl1pPr marL="0" indent="0">
              <a:buNone/>
              <a:defRPr sz="14700"/>
            </a:lvl1pPr>
            <a:lvl2pPr marL="2194096" indent="0">
              <a:buNone/>
              <a:defRPr sz="13000"/>
            </a:lvl2pPr>
            <a:lvl3pPr marL="4388192" indent="0">
              <a:buNone/>
              <a:defRPr sz="11000"/>
            </a:lvl3pPr>
            <a:lvl4pPr marL="6582298" indent="0">
              <a:buNone/>
              <a:defRPr sz="9300"/>
            </a:lvl4pPr>
            <a:lvl5pPr marL="8776391" indent="0">
              <a:buNone/>
              <a:defRPr sz="9300"/>
            </a:lvl5pPr>
            <a:lvl6pPr marL="10970487" indent="0">
              <a:buNone/>
              <a:defRPr sz="9300"/>
            </a:lvl6pPr>
            <a:lvl7pPr marL="13164586" indent="0">
              <a:buNone/>
              <a:defRPr sz="9300"/>
            </a:lvl7pPr>
            <a:lvl8pPr marL="15358693" indent="0">
              <a:buNone/>
              <a:defRPr sz="9300"/>
            </a:lvl8pPr>
            <a:lvl9pPr marL="17552789" indent="0">
              <a:buNone/>
              <a:defRPr sz="9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6" y="34350985"/>
            <a:ext cx="19751040" cy="5151122"/>
          </a:xfrm>
        </p:spPr>
        <p:txBody>
          <a:bodyPr/>
          <a:lstStyle>
            <a:lvl1pPr marL="0" indent="0">
              <a:buNone/>
              <a:defRPr sz="6900"/>
            </a:lvl1pPr>
            <a:lvl2pPr marL="2194096" indent="0">
              <a:buNone/>
              <a:defRPr sz="5800"/>
            </a:lvl2pPr>
            <a:lvl3pPr marL="4388192" indent="0">
              <a:buNone/>
              <a:defRPr sz="4800"/>
            </a:lvl3pPr>
            <a:lvl4pPr marL="6582298" indent="0">
              <a:buNone/>
              <a:defRPr sz="4800"/>
            </a:lvl4pPr>
            <a:lvl5pPr marL="8776391" indent="0">
              <a:buNone/>
              <a:defRPr sz="4800"/>
            </a:lvl5pPr>
            <a:lvl6pPr marL="10970487" indent="0">
              <a:buNone/>
              <a:defRPr sz="4800"/>
            </a:lvl6pPr>
            <a:lvl7pPr marL="13164586" indent="0">
              <a:buNone/>
              <a:defRPr sz="4800"/>
            </a:lvl7pPr>
            <a:lvl8pPr marL="15358693" indent="0">
              <a:buNone/>
              <a:defRPr sz="4800"/>
            </a:lvl8pPr>
            <a:lvl9pPr marL="17552789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0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64"/>
            <a:ext cx="29626560" cy="7315200"/>
          </a:xfrm>
          <a:prstGeom prst="rect">
            <a:avLst/>
          </a:prstGeom>
        </p:spPr>
        <p:txBody>
          <a:bodyPr vert="horz" lIns="438817" tIns="219407" rIns="438817" bIns="2194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7"/>
            <a:ext cx="29626560" cy="28966176"/>
          </a:xfrm>
          <a:prstGeom prst="rect">
            <a:avLst/>
          </a:prstGeom>
        </p:spPr>
        <p:txBody>
          <a:bodyPr vert="horz" lIns="438817" tIns="219407" rIns="438817" bIns="2194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700"/>
            <a:ext cx="76809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700"/>
            <a:ext cx="104241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700"/>
            <a:ext cx="76809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192" rtl="0" eaLnBrk="1" latinLnBrk="0" hangingPunct="1">
        <a:spcBef>
          <a:spcPct val="0"/>
        </a:spcBef>
        <a:buNone/>
        <a:defRPr sz="2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4" indent="-1645574" algn="l" defTabSz="4388192" rtl="0" eaLnBrk="1" latinLnBrk="0" hangingPunct="1">
        <a:spcBef>
          <a:spcPct val="20000"/>
        </a:spcBef>
        <a:buFont typeface="Arial" pitchFamily="34" charset="0"/>
        <a:buChar char="•"/>
        <a:defRPr sz="147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10" indent="-1371318" algn="l" defTabSz="4388192" rtl="0" eaLnBrk="1" latinLnBrk="0" hangingPunct="1">
        <a:spcBef>
          <a:spcPct val="20000"/>
        </a:spcBef>
        <a:buFont typeface="Arial" pitchFamily="34" charset="0"/>
        <a:buChar char="–"/>
        <a:defRPr sz="13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50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46" indent="-1097045" algn="l" defTabSz="4388192" rtl="0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42" indent="-1097045" algn="l" defTabSz="4388192" rtl="0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38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45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41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33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96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92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98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91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87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86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693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789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5086697" y="30902988"/>
            <a:ext cx="17181575" cy="461219"/>
          </a:xfrm>
          <a:prstGeom prst="rect">
            <a:avLst/>
          </a:prstGeom>
          <a:ln w="76200"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91440" rtlCol="0">
            <a:noAutofit/>
          </a:bodyPr>
          <a:lstStyle/>
          <a:p>
            <a:pPr algn="ctr"/>
            <a:endParaRPr lang="en-US" sz="6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5049503" y="22595733"/>
            <a:ext cx="17185056" cy="433422"/>
          </a:xfrm>
          <a:prstGeom prst="rect">
            <a:avLst/>
          </a:prstGeom>
          <a:ln w="76200"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182880" rtlCol="0">
            <a:noAutofit/>
          </a:bodyPr>
          <a:lstStyle/>
          <a:p>
            <a:pPr algn="ctr"/>
            <a:endParaRPr lang="en-US" sz="6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94823" y="33713253"/>
            <a:ext cx="14013979" cy="5126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182880" rtlCol="0">
            <a:noAutofit/>
          </a:bodyPr>
          <a:lstStyle/>
          <a:p>
            <a:pPr algn="ctr"/>
            <a:endParaRPr lang="en-US" sz="8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614" y="22595733"/>
            <a:ext cx="13998954" cy="505755"/>
          </a:xfrm>
          <a:prstGeom prst="rect">
            <a:avLst/>
          </a:prstGeom>
          <a:solidFill>
            <a:schemeClr val="tx1">
              <a:alpha val="97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182880" rtlCol="0">
            <a:noAutofit/>
          </a:bodyPr>
          <a:lstStyle/>
          <a:p>
            <a:pPr algn="ctr"/>
            <a:endParaRPr lang="en-US" sz="80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5014460" y="7498200"/>
            <a:ext cx="17198950" cy="4458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274320" rtlCol="0">
            <a:noAutofit/>
          </a:bodyPr>
          <a:lstStyle/>
          <a:p>
            <a:pPr algn="ctr"/>
            <a:endParaRPr lang="en-US" sz="80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80613" y="7130934"/>
            <a:ext cx="14028188" cy="8006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274320" rtlCol="0">
            <a:noAutofit/>
          </a:bodyPr>
          <a:lstStyle/>
          <a:p>
            <a:pPr algn="ctr"/>
            <a:endParaRPr lang="en-US" sz="5500" b="1" dirty="0"/>
          </a:p>
        </p:txBody>
      </p:sp>
      <p:grpSp>
        <p:nvGrpSpPr>
          <p:cNvPr id="1048" name="Group 1047"/>
          <p:cNvGrpSpPr/>
          <p:nvPr/>
        </p:nvGrpSpPr>
        <p:grpSpPr>
          <a:xfrm>
            <a:off x="15014461" y="6163704"/>
            <a:ext cx="17198950" cy="14689980"/>
            <a:chOff x="15051656" y="6125695"/>
            <a:chExt cx="17198950" cy="14689980"/>
          </a:xfrm>
        </p:grpSpPr>
        <p:sp>
          <p:nvSpPr>
            <p:cNvPr id="106" name="Rounded Rectangle 105"/>
            <p:cNvSpPr/>
            <p:nvPr/>
          </p:nvSpPr>
          <p:spPr>
            <a:xfrm>
              <a:off x="15086697" y="7017332"/>
              <a:ext cx="17126712" cy="13798343"/>
            </a:xfrm>
            <a:prstGeom prst="roundRect">
              <a:avLst>
                <a:gd name="adj" fmla="val 3221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051656" y="6125695"/>
              <a:ext cx="17198950" cy="1783273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274320" rtlCol="0">
              <a:noAutofit/>
            </a:bodyPr>
            <a:lstStyle/>
            <a:p>
              <a:pPr algn="ctr"/>
              <a:r>
                <a:rPr lang="en-US" sz="8000" b="1" dirty="0" smtClean="0"/>
                <a:t>System Overview</a:t>
              </a:r>
              <a:endParaRPr lang="en-US" sz="8000" b="1" dirty="0"/>
            </a:p>
          </p:txBody>
        </p:sp>
      </p:grpSp>
      <p:grpSp>
        <p:nvGrpSpPr>
          <p:cNvPr id="1049" name="Group 1048"/>
          <p:cNvGrpSpPr/>
          <p:nvPr/>
        </p:nvGrpSpPr>
        <p:grpSpPr>
          <a:xfrm>
            <a:off x="15052983" y="21439941"/>
            <a:ext cx="17181575" cy="7902455"/>
            <a:chOff x="15052983" y="21856700"/>
            <a:chExt cx="17181575" cy="19404996"/>
          </a:xfrm>
        </p:grpSpPr>
        <p:sp>
          <p:nvSpPr>
            <p:cNvPr id="117" name="TextBox 116"/>
            <p:cNvSpPr txBox="1"/>
            <p:nvPr/>
          </p:nvSpPr>
          <p:spPr>
            <a:xfrm>
              <a:off x="15086698" y="24694823"/>
              <a:ext cx="17126712" cy="16566873"/>
            </a:xfrm>
            <a:prstGeom prst="roundRect">
              <a:avLst>
                <a:gd name="adj" fmla="val 4525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48640" tIns="457200" bIns="548640" rtlCol="0">
              <a:noAutofit/>
            </a:bodyPr>
            <a:lstStyle/>
            <a:p>
              <a:r>
                <a:rPr lang="en-US" sz="4000" dirty="0" smtClean="0"/>
                <a:t>  </a:t>
              </a:r>
              <a:r>
                <a:rPr lang="en-US" sz="5400" dirty="0" smtClean="0"/>
                <a:t>Color glove:</a:t>
              </a:r>
              <a:endParaRPr lang="en-US" sz="5400" dirty="0"/>
            </a:p>
            <a:p>
              <a:r>
                <a:rPr lang="en-US" sz="5400" dirty="0" smtClean="0"/>
                <a:t>    - an inexpensive approach to label gestures</a:t>
              </a:r>
            </a:p>
            <a:p>
              <a:r>
                <a:rPr lang="en-US" sz="5400" dirty="0" smtClean="0"/>
                <a:t>    - map RGB pixel to depth pixel</a:t>
              </a:r>
            </a:p>
            <a:p>
              <a:endParaRPr lang="en-US" sz="4000" dirty="0" smtClean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5052983" y="21856700"/>
              <a:ext cx="17181575" cy="3459079"/>
            </a:xfrm>
            <a:prstGeom prst="roundRect">
              <a:avLst/>
            </a:prstGeom>
            <a:ln w="76200"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182880" rtlCol="0">
              <a:noAutofit/>
            </a:bodyPr>
            <a:lstStyle/>
            <a:p>
              <a:pPr algn="ctr"/>
              <a:r>
                <a:rPr lang="en-US" sz="8000" b="1" dirty="0" smtClean="0"/>
                <a:t>Generating Training Sets</a:t>
              </a:r>
              <a:endParaRPr lang="en-US" sz="6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58923" y="1069107"/>
            <a:ext cx="22663590" cy="1670780"/>
          </a:xfrm>
          <a:prstGeom prst="rect">
            <a:avLst/>
          </a:prstGeom>
          <a:noFill/>
        </p:spPr>
        <p:txBody>
          <a:bodyPr wrap="square" lIns="313502" tIns="156751" rIns="313502" bIns="156751" rtlCol="0">
            <a:spAutoFit/>
          </a:bodyPr>
          <a:lstStyle/>
          <a:p>
            <a:pPr algn="ctr"/>
            <a:r>
              <a:rPr lang="en-US" sz="8800" b="1" dirty="0" smtClean="0"/>
              <a:t>A Real-time Hand Gesture Recognition System</a:t>
            </a:r>
            <a:endParaRPr lang="en-US" sz="8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37804" y="3163980"/>
            <a:ext cx="17104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/>
              <a:t>Arun</a:t>
            </a:r>
            <a:r>
              <a:rPr lang="en-US" sz="6000" dirty="0" smtClean="0"/>
              <a:t> </a:t>
            </a:r>
            <a:r>
              <a:rPr lang="en-US" sz="6000" dirty="0" err="1" smtClean="0"/>
              <a:t>Ganesan</a:t>
            </a:r>
            <a:r>
              <a:rPr lang="en-US" sz="6000" dirty="0" smtClean="0"/>
              <a:t> and </a:t>
            </a:r>
            <a:r>
              <a:rPr lang="en-US" sz="6000" dirty="0" err="1" smtClean="0"/>
              <a:t>Caoxie</a:t>
            </a:r>
            <a:r>
              <a:rPr lang="en-US" sz="6000" dirty="0" smtClean="0"/>
              <a:t> (Michael) Zhang</a:t>
            </a:r>
          </a:p>
          <a:p>
            <a:pPr algn="ctr"/>
            <a:r>
              <a:rPr lang="en-US" sz="6000" i="1" dirty="0" smtClean="0"/>
              <a:t>EECS Department University of Michigan, Ann Arbor</a:t>
            </a:r>
            <a:endParaRPr lang="en-US" sz="6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191" y="1430292"/>
            <a:ext cx="3705400" cy="3798934"/>
          </a:xfrm>
          <a:prstGeom prst="rect">
            <a:avLst/>
          </a:prstGeom>
        </p:spPr>
      </p:pic>
      <p:grpSp>
        <p:nvGrpSpPr>
          <p:cNvPr id="1047" name="Group 1046"/>
          <p:cNvGrpSpPr/>
          <p:nvPr/>
        </p:nvGrpSpPr>
        <p:grpSpPr>
          <a:xfrm>
            <a:off x="466406" y="6156011"/>
            <a:ext cx="14042396" cy="14697673"/>
            <a:chOff x="466406" y="6158761"/>
            <a:chExt cx="14042396" cy="14697673"/>
          </a:xfrm>
        </p:grpSpPr>
        <p:sp>
          <p:nvSpPr>
            <p:cNvPr id="18" name="TextBox 17"/>
            <p:cNvSpPr txBox="1"/>
            <p:nvPr/>
          </p:nvSpPr>
          <p:spPr>
            <a:xfrm>
              <a:off x="500193" y="6923054"/>
              <a:ext cx="13981176" cy="13933380"/>
            </a:xfrm>
            <a:prstGeom prst="roundRect">
              <a:avLst>
                <a:gd name="adj" fmla="val 2861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5760" tIns="1097280" rIns="274320" rtlCol="0">
              <a:noAutofit/>
            </a:bodyPr>
            <a:lstStyle/>
            <a:p>
              <a:r>
                <a:rPr lang="en-US" sz="4800" dirty="0" smtClean="0"/>
                <a:t>Design goals: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</a:t>
              </a:r>
              <a:r>
                <a:rPr lang="en-US" sz="4800" b="1" dirty="0" smtClean="0"/>
                <a:t>Real-time, </a:t>
              </a:r>
              <a:r>
                <a:rPr lang="en-US" sz="4800" b="1" dirty="0" smtClean="0"/>
                <a:t>Just-hands, </a:t>
              </a:r>
              <a:r>
                <a:rPr lang="en-US" sz="4800" b="1" dirty="0" smtClean="0"/>
                <a:t>Accurate</a:t>
              </a:r>
            </a:p>
            <a:p>
              <a:endParaRPr lang="en-US" sz="4800" dirty="0" smtClean="0"/>
            </a:p>
            <a:p>
              <a:r>
                <a:rPr lang="en-US" sz="4800" dirty="0" smtClean="0"/>
                <a:t>Methodology: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Machine learning as opposed </a:t>
              </a:r>
              <a:r>
                <a:rPr lang="en-US" sz="4800" dirty="0" smtClean="0"/>
                <a:t>to </a:t>
              </a:r>
              <a:r>
                <a:rPr lang="en-US" sz="4800" dirty="0" smtClean="0"/>
                <a:t>rule-based system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Train on a </a:t>
              </a:r>
              <a:r>
                <a:rPr lang="en-US" sz="4800" b="1" dirty="0" smtClean="0"/>
                <a:t>large</a:t>
              </a:r>
              <a:r>
                <a:rPr lang="en-US" sz="4800" dirty="0" smtClean="0"/>
                <a:t> amount of label data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Use </a:t>
              </a:r>
              <a:r>
                <a:rPr lang="en-US" sz="4800" b="1" dirty="0" smtClean="0"/>
                <a:t>simple</a:t>
              </a:r>
              <a:r>
                <a:rPr lang="en-US" sz="4800" dirty="0" smtClean="0"/>
                <a:t> algorithm in prediction </a:t>
              </a:r>
            </a:p>
            <a:p>
              <a:endParaRPr lang="en-US" sz="4800" dirty="0"/>
            </a:p>
            <a:p>
              <a:r>
                <a:rPr lang="en-US" sz="4800" dirty="0" smtClean="0"/>
                <a:t>Contributions: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A system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An inexpensive way to generate massive labeled data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Extensive experiments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Computational analysis between SVM and random forest</a:t>
              </a:r>
            </a:p>
            <a:p>
              <a:endParaRPr lang="en-US" sz="60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6406" y="6158761"/>
              <a:ext cx="14042396" cy="177561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274320" rtlCol="0">
              <a:noAutofit/>
            </a:bodyPr>
            <a:lstStyle/>
            <a:p>
              <a:pPr algn="ctr"/>
              <a:r>
                <a:rPr lang="en-US" sz="8000" b="1" dirty="0" smtClean="0"/>
                <a:t>Introduction</a:t>
              </a:r>
              <a:endParaRPr lang="en-US" sz="5500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097580" y="25412976"/>
            <a:ext cx="12054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 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465590" y="21423843"/>
            <a:ext cx="14013979" cy="10831519"/>
            <a:chOff x="494823" y="23843316"/>
            <a:chExt cx="14013979" cy="11279034"/>
          </a:xfrm>
        </p:grpSpPr>
        <p:sp>
          <p:nvSpPr>
            <p:cNvPr id="103" name="TextBox 102"/>
            <p:cNvSpPr txBox="1"/>
            <p:nvPr/>
          </p:nvSpPr>
          <p:spPr>
            <a:xfrm>
              <a:off x="524056" y="25138846"/>
              <a:ext cx="13953744" cy="9983504"/>
            </a:xfrm>
            <a:prstGeom prst="roundRect">
              <a:avLst>
                <a:gd name="adj" fmla="val 4428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457200" rtlCol="0">
              <a:noAutofit/>
            </a:bodyPr>
            <a:lstStyle/>
            <a:p>
              <a:r>
                <a:rPr lang="en-US" sz="4400" dirty="0" smtClean="0"/>
                <a:t>Feature extraction:</a:t>
              </a:r>
            </a:p>
            <a:p>
              <a:endParaRPr lang="en-US" sz="4400" dirty="0" smtClean="0"/>
            </a:p>
            <a:p>
              <a:endParaRPr lang="en-US" sz="4400" dirty="0" smtClean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4823" y="23843316"/>
              <a:ext cx="14013979" cy="15211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182880" rtlCol="0">
              <a:noAutofit/>
            </a:bodyPr>
            <a:lstStyle/>
            <a:p>
              <a:pPr algn="ctr"/>
              <a:r>
                <a:rPr lang="en-US" sz="8000" b="1" dirty="0" smtClean="0"/>
                <a:t>Per-pixel Classification</a:t>
              </a:r>
              <a:endParaRPr lang="en-US" sz="8000" b="1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94822" y="32708913"/>
            <a:ext cx="14013979" cy="10815425"/>
            <a:chOff x="494823" y="23528135"/>
            <a:chExt cx="14013979" cy="9297452"/>
          </a:xfrm>
        </p:grpSpPr>
        <p:sp>
          <p:nvSpPr>
            <p:cNvPr id="110" name="TextBox 109"/>
            <p:cNvSpPr txBox="1"/>
            <p:nvPr/>
          </p:nvSpPr>
          <p:spPr>
            <a:xfrm>
              <a:off x="494823" y="24397511"/>
              <a:ext cx="13984746" cy="8428076"/>
            </a:xfrm>
            <a:prstGeom prst="roundRect">
              <a:avLst>
                <a:gd name="adj" fmla="val 3849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5760" tIns="457200" rtlCol="0">
              <a:normAutofit/>
            </a:bodyPr>
            <a:lstStyle/>
            <a:p>
              <a:r>
                <a:rPr lang="en-US" sz="4400" dirty="0" smtClean="0"/>
                <a:t>  </a:t>
              </a:r>
            </a:p>
            <a:p>
              <a:r>
                <a:rPr lang="en-US" sz="4400" dirty="0" smtClean="0"/>
                <a:t>Pool the per-pixel classifications to a single proposal of gesture position and type</a:t>
              </a:r>
              <a:endParaRPr lang="en-US" sz="4400" dirty="0"/>
            </a:p>
            <a:p>
              <a:endParaRPr lang="en-US" sz="4400" dirty="0" smtClean="0"/>
            </a:p>
            <a:p>
              <a:r>
                <a:rPr lang="en-US" sz="4400" dirty="0" smtClean="0"/>
                <a:t>Use clustering algorithms:</a:t>
              </a:r>
            </a:p>
            <a:p>
              <a:r>
                <a:rPr lang="en-US" sz="4400" dirty="0" smtClean="0"/>
                <a:t>    - </a:t>
              </a:r>
              <a:r>
                <a:rPr lang="en-US" sz="4400" dirty="0" err="1" smtClean="0"/>
                <a:t>Kmeans</a:t>
              </a:r>
              <a:r>
                <a:rPr lang="en-US" sz="4400" dirty="0" smtClean="0"/>
                <a:t>: not good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      - Subject to outliers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      - Assumes each cluster has equal size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- Density-based clustering</a:t>
              </a:r>
            </a:p>
            <a:p>
              <a:r>
                <a:rPr lang="en-US" sz="4400" dirty="0" smtClean="0"/>
                <a:t>         - Final </a:t>
              </a:r>
              <a:r>
                <a:rPr lang="en-US" sz="4400" dirty="0" smtClean="0"/>
                <a:t>decision</a:t>
              </a:r>
            </a:p>
            <a:p>
              <a:r>
                <a:rPr lang="en-US" sz="4400" dirty="0" smtClean="0"/>
                <a:t>Experience: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- Late optimization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- Adding a virtual</a:t>
              </a:r>
              <a:endParaRPr lang="en-US" sz="4400" dirty="0" smtClean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94823" y="23528135"/>
              <a:ext cx="14013979" cy="127601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182880" rtlCol="0">
              <a:noAutofit/>
            </a:bodyPr>
            <a:lstStyle/>
            <a:p>
              <a:pPr algn="ctr"/>
              <a:r>
                <a:rPr lang="en-US" sz="8000" b="1" dirty="0" smtClean="0"/>
                <a:t>Pooling &amp; Experience</a:t>
              </a:r>
              <a:endParaRPr lang="en-US" sz="8000" b="1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28" y="24112710"/>
            <a:ext cx="8979366" cy="350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52" y="23213877"/>
            <a:ext cx="4568904" cy="95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1535" y="27941271"/>
            <a:ext cx="13291608" cy="3973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dirty="0" smtClean="0"/>
              <a:t>Random forest for classification</a:t>
            </a:r>
          </a:p>
          <a:p>
            <a:r>
              <a:rPr lang="en-US" sz="3600" dirty="0" smtClean="0"/>
              <a:t>    - Ensemble of decision trees</a:t>
            </a:r>
          </a:p>
          <a:p>
            <a:r>
              <a:rPr lang="en-US" sz="3600" dirty="0" smtClean="0"/>
              <a:t>Prediction complexity: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- O(</a:t>
            </a:r>
            <a:r>
              <a:rPr lang="en-US" sz="3600" dirty="0" err="1" smtClean="0"/>
              <a:t>d</a:t>
            </a:r>
            <a:r>
              <a:rPr lang="en-US" sz="3600" baseline="-25000" dirty="0" err="1" smtClean="0"/>
              <a:t>level</a:t>
            </a:r>
            <a:r>
              <a:rPr lang="en-US" sz="3600" dirty="0" smtClean="0"/>
              <a:t> 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tree</a:t>
            </a:r>
            <a:r>
              <a:rPr lang="en-US" sz="3600" dirty="0" smtClean="0"/>
              <a:t>) vs. linear SVM O(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class</a:t>
            </a:r>
            <a:r>
              <a:rPr lang="en-US" sz="3600" dirty="0" smtClean="0"/>
              <a:t> 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features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Use GPU for real-time prediction: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- Massive parallelism: 307,200 threads a frame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- </a:t>
            </a:r>
            <a:r>
              <a:rPr lang="en-US" sz="3600" dirty="0" err="1" smtClean="0"/>
              <a:t>OpenCL</a:t>
            </a:r>
            <a:r>
              <a:rPr lang="en-US" sz="3600" dirty="0" smtClean="0"/>
              <a:t>: a general purpose computing for GPU    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15086697" y="29747196"/>
            <a:ext cx="17181575" cy="13777142"/>
            <a:chOff x="15052983" y="21856700"/>
            <a:chExt cx="17181575" cy="21073585"/>
          </a:xfrm>
        </p:grpSpPr>
        <p:sp>
          <p:nvSpPr>
            <p:cNvPr id="53" name="TextBox 52"/>
            <p:cNvSpPr txBox="1"/>
            <p:nvPr/>
          </p:nvSpPr>
          <p:spPr>
            <a:xfrm>
              <a:off x="15086698" y="23624605"/>
              <a:ext cx="17126712" cy="19305680"/>
            </a:xfrm>
            <a:prstGeom prst="roundRect">
              <a:avLst>
                <a:gd name="adj" fmla="val 3158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48640" tIns="91440" bIns="548640" rtlCol="0">
              <a:noAutofit/>
            </a:bodyPr>
            <a:lstStyle/>
            <a:p>
              <a:r>
                <a:rPr lang="en-US" sz="4000" dirty="0" smtClean="0"/>
                <a:t>  </a:t>
              </a:r>
            </a:p>
            <a:p>
              <a:r>
                <a:rPr lang="en-US" sz="4000" dirty="0" smtClean="0"/>
                <a:t>Use EC2 to train many data sets</a:t>
              </a:r>
            </a:p>
            <a:p>
              <a:r>
                <a:rPr lang="en-US" sz="4000" dirty="0"/>
                <a:t> </a:t>
              </a:r>
              <a:r>
                <a:rPr lang="en-US" sz="4000" dirty="0" smtClean="0"/>
                <a:t>   - Largest data set &gt; 25 GB, more than 24 hours to train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 </a:t>
              </a:r>
            </a:p>
            <a:p>
              <a:endParaRPr lang="en-US" sz="5400" dirty="0" smtClean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052983" y="21856700"/>
              <a:ext cx="17181575" cy="2099387"/>
            </a:xfrm>
            <a:prstGeom prst="roundRect">
              <a:avLst/>
            </a:prstGeom>
            <a:ln w="76200"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91440" rtlCol="0">
              <a:noAutofit/>
            </a:bodyPr>
            <a:lstStyle/>
            <a:p>
              <a:pPr algn="ctr"/>
              <a:r>
                <a:rPr lang="en-US" sz="8000" b="1" dirty="0" smtClean="0"/>
                <a:t>Experiments</a:t>
              </a:r>
              <a:endParaRPr lang="en-US" sz="66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06559" y="25701924"/>
            <a:ext cx="16077624" cy="3246423"/>
            <a:chOff x="15606559" y="26211825"/>
            <a:chExt cx="16077624" cy="324642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06559" y="26211825"/>
              <a:ext cx="12843983" cy="3246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0542" y="26241799"/>
              <a:ext cx="3233641" cy="3144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18987496" y="8653992"/>
            <a:ext cx="10185416" cy="11052261"/>
            <a:chOff x="18987496" y="9304125"/>
            <a:chExt cx="10185416" cy="11052261"/>
          </a:xfrm>
        </p:grpSpPr>
        <p:grpSp>
          <p:nvGrpSpPr>
            <p:cNvPr id="14" name="Group 13"/>
            <p:cNvGrpSpPr/>
            <p:nvPr/>
          </p:nvGrpSpPr>
          <p:grpSpPr>
            <a:xfrm>
              <a:off x="18987496" y="9304125"/>
              <a:ext cx="10185416" cy="11052261"/>
              <a:chOff x="18987496" y="9304125"/>
              <a:chExt cx="10185416" cy="11052261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8994049" y="13999530"/>
                <a:ext cx="8517412" cy="11734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8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466189" y="12193606"/>
                <a:ext cx="4045273" cy="15892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   Per-pixel Classification</a:t>
                </a:r>
                <a:endParaRPr lang="en-US" sz="44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3493980" y="10618157"/>
                <a:ext cx="4017482" cy="1358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Pooling</a:t>
                </a:r>
                <a:endParaRPr lang="en-US" sz="4400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017120" y="13490432"/>
                <a:ext cx="115579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i="1" dirty="0" smtClean="0">
                    <a:solidFill>
                      <a:srgbClr val="FF0000"/>
                    </a:solidFill>
                  </a:rPr>
                  <a:t>GPU</a:t>
                </a:r>
                <a:endParaRPr lang="en-US" sz="4000" b="1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3952" y="15400003"/>
                <a:ext cx="4117509" cy="1127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Raw Image</a:t>
                </a:r>
                <a:endParaRPr lang="en-US" sz="4400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8987496" y="15400004"/>
                <a:ext cx="4071100" cy="1127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Labeled Image</a:t>
                </a:r>
                <a:endParaRPr lang="en-US" sz="4400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3466189" y="9520836"/>
                <a:ext cx="4045273" cy="91107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square" tIns="91440">
                <a:norm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bg1"/>
                    </a:solidFill>
                  </a:rPr>
                  <a:t>End Users</a:t>
                </a:r>
                <a:endParaRPr lang="en-US" sz="4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9032838" y="9520836"/>
                <a:ext cx="4025757" cy="91107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square" tIns="91440">
                <a:norm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bg1"/>
                    </a:solidFill>
                  </a:rPr>
                  <a:t>Developers</a:t>
                </a:r>
                <a:endParaRPr lang="en-US" sz="4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8987496" y="16721001"/>
                <a:ext cx="8523966" cy="1228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3393952" y="18117039"/>
                <a:ext cx="4117510" cy="16614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Just Hands</a:t>
                </a:r>
                <a:endParaRPr lang="en-US" sz="4400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8987496" y="18117039"/>
                <a:ext cx="4071100" cy="16614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Color Gloves</a:t>
                </a:r>
                <a:endParaRPr lang="en-US" sz="44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154605" y="14264943"/>
                <a:ext cx="4642232" cy="7694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4400" dirty="0"/>
                  <a:t> Feature  Extraction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3341417" y="12085250"/>
                <a:ext cx="4427774" cy="321454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cxnSp>
            <p:nvCxnSpPr>
              <p:cNvPr id="96" name="Straight Connector 95"/>
              <p:cNvCxnSpPr/>
              <p:nvPr/>
            </p:nvCxnSpPr>
            <p:spPr>
              <a:xfrm>
                <a:off x="23249479" y="9304125"/>
                <a:ext cx="0" cy="11052261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19036975" y="10621762"/>
              <a:ext cx="4017482" cy="3186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Training</a:t>
              </a:r>
              <a:endParaRPr lang="en-US" sz="44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1588027" y="16986413"/>
            <a:ext cx="35509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Kinect   Sensor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544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5536</TotalTime>
  <Words>278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Zhang</dc:creator>
  <cp:lastModifiedBy>Michael Zhang</cp:lastModifiedBy>
  <cp:revision>61</cp:revision>
  <dcterms:created xsi:type="dcterms:W3CDTF">2012-04-12T19:27:25Z</dcterms:created>
  <dcterms:modified xsi:type="dcterms:W3CDTF">2012-04-24T21:24:39Z</dcterms:modified>
</cp:coreProperties>
</file>