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2" autoAdjust="0"/>
  </p:normalViewPr>
  <p:slideViewPr>
    <p:cSldViewPr showGuides="1">
      <p:cViewPr>
        <p:scale>
          <a:sx n="25" d="100"/>
          <a:sy n="25" d="100"/>
        </p:scale>
        <p:origin x="-2298" y="648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/>
          <p:cNvGrpSpPr/>
          <p:nvPr/>
        </p:nvGrpSpPr>
        <p:grpSpPr>
          <a:xfrm>
            <a:off x="15052984" y="6125696"/>
            <a:ext cx="17184112" cy="14901429"/>
            <a:chOff x="15052984" y="6125696"/>
            <a:chExt cx="17184112" cy="14901429"/>
          </a:xfrm>
        </p:grpSpPr>
        <p:sp>
          <p:nvSpPr>
            <p:cNvPr id="106" name="Rectangle 105"/>
            <p:cNvSpPr/>
            <p:nvPr/>
          </p:nvSpPr>
          <p:spPr>
            <a:xfrm>
              <a:off x="15086697" y="7787148"/>
              <a:ext cx="17126712" cy="1323997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2984" y="6125696"/>
              <a:ext cx="17184112" cy="178327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</a:t>
              </a:r>
              <a:r>
                <a:rPr lang="en-US" sz="8000" b="1" dirty="0" smtClean="0"/>
                <a:t>Overview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856700"/>
            <a:ext cx="17181575" cy="20883382"/>
            <a:chOff x="15052983" y="21856700"/>
            <a:chExt cx="17181575" cy="20883382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3426933"/>
              <a:ext cx="17126712" cy="193131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</a:t>
              </a:r>
              <a:endParaRPr lang="en-US" sz="4000" dirty="0" smtClean="0"/>
            </a:p>
            <a:p>
              <a:endParaRPr lang="en-US" sz="54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1570234"/>
            </a:xfrm>
            <a:prstGeom prst="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15580335" y="27624257"/>
            <a:ext cx="16120872" cy="8336444"/>
          </a:xfrm>
          <a:prstGeom prst="roundRect">
            <a:avLst>
              <a:gd name="adj" fmla="val 6414"/>
            </a:avLst>
          </a:prstGeom>
          <a:solidFill>
            <a:schemeClr val="lt1">
              <a:alpha val="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15664593" y="36948993"/>
            <a:ext cx="16120872" cy="5296350"/>
          </a:xfrm>
          <a:prstGeom prst="roundRect">
            <a:avLst>
              <a:gd name="adj" fmla="val 6414"/>
            </a:avLst>
          </a:prstGeom>
          <a:solidFill>
            <a:schemeClr val="lt1">
              <a:alpha val="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3268" y="957621"/>
            <a:ext cx="20245809" cy="1424559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7200" b="1" dirty="0" smtClean="0"/>
              <a:t>A Real-time Hand Gesture Recognition System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</a:t>
            </a:r>
            <a:r>
              <a:rPr lang="en-US" sz="6000" dirty="0" smtClean="0"/>
              <a:t>(Michael) </a:t>
            </a:r>
            <a:r>
              <a:rPr lang="en-US" sz="6000" dirty="0" smtClean="0"/>
              <a:t>Zhang</a:t>
            </a:r>
            <a:endParaRPr lang="en-US" sz="6000" dirty="0" smtClean="0"/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009667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63704"/>
            <a:ext cx="14042396" cy="14821185"/>
            <a:chOff x="466406" y="6163704"/>
            <a:chExt cx="14042396" cy="14821185"/>
          </a:xfrm>
        </p:grpSpPr>
        <p:sp>
          <p:nvSpPr>
            <p:cNvPr id="16" name="TextBox 15"/>
            <p:cNvSpPr txBox="1"/>
            <p:nvPr/>
          </p:nvSpPr>
          <p:spPr>
            <a:xfrm>
              <a:off x="466406" y="6163704"/>
              <a:ext cx="14042396" cy="177561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45720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193" y="7908969"/>
              <a:ext cx="13981176" cy="1307592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640080" rIns="274320" rtlCol="0">
              <a:noAutofit/>
            </a:bodyPr>
            <a:lstStyle/>
            <a:p>
              <a:r>
                <a:rPr lang="en-US" sz="4400" dirty="0" smtClean="0"/>
                <a:t>Design goals: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Real-time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Robust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Accurate</a:t>
              </a:r>
            </a:p>
            <a:p>
              <a:endParaRPr lang="en-US" sz="4400" dirty="0" smtClean="0"/>
            </a:p>
            <a:p>
              <a:r>
                <a:rPr lang="en-US" sz="4400" dirty="0" smtClean="0"/>
                <a:t>Methodology: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Data-driven: machine learning as opposed   to rule-based system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Depth image</a:t>
              </a:r>
            </a:p>
            <a:p>
              <a:r>
                <a:rPr lang="en-US" sz="4400" dirty="0" smtClean="0"/>
                <a:t>    - Per-pixel classification: GPU + random forest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Pooling: density-based clustering</a:t>
              </a:r>
              <a:endParaRPr lang="en-US" sz="4400" dirty="0"/>
            </a:p>
            <a:p>
              <a:endParaRPr lang="en-US" sz="4400" dirty="0"/>
            </a:p>
            <a:p>
              <a:r>
                <a:rPr lang="en-US" sz="4400" dirty="0" smtClean="0"/>
                <a:t>Contributions: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A system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An inexpensive way to generate massive labeled data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Extensive experiments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Computational analysis between SVM and random forest</a:t>
              </a:r>
            </a:p>
            <a:p>
              <a:endParaRPr lang="en-US" sz="5400" dirty="0" smtClean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857273"/>
            <a:ext cx="14013979" cy="10923877"/>
            <a:chOff x="494823" y="23843315"/>
            <a:chExt cx="14013979" cy="10923877"/>
          </a:xfrm>
        </p:grpSpPr>
        <p:sp>
          <p:nvSpPr>
            <p:cNvPr id="101" name="TextBox 100"/>
            <p:cNvSpPr txBox="1"/>
            <p:nvPr/>
          </p:nvSpPr>
          <p:spPr>
            <a:xfrm>
              <a:off x="494823" y="23843315"/>
              <a:ext cx="14013979" cy="83099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/>
                <a:t>Per-pixel Classification</a:t>
              </a:r>
              <a:endParaRPr lang="en-US" sz="48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4056" y="24674312"/>
              <a:ext cx="13953744" cy="1009288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182880" rtlCol="0">
              <a:noAutofit/>
            </a:bodyPr>
            <a:lstStyle/>
            <a:p>
              <a:r>
                <a:rPr lang="en-US" sz="3600" dirty="0" smtClean="0"/>
                <a:t>Hello World</a:t>
              </a:r>
              <a:endParaRPr lang="en-US" sz="4000" dirty="0"/>
            </a:p>
            <a:p>
              <a:endParaRPr lang="en-US" sz="3600" dirty="0" smtClean="0"/>
            </a:p>
            <a:p>
              <a:endParaRPr lang="en-US" sz="3600" dirty="0" smtClean="0"/>
            </a:p>
            <a:p>
              <a:endParaRPr lang="en-US" sz="3600" dirty="0" smtClean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3" y="33549525"/>
            <a:ext cx="14013979" cy="9190556"/>
            <a:chOff x="494823" y="23528135"/>
            <a:chExt cx="14013979" cy="9190556"/>
          </a:xfrm>
        </p:grpSpPr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14617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5400" b="1" dirty="0" smtClean="0"/>
                <a:t>Efficient </a:t>
              </a:r>
              <a:r>
                <a:rPr lang="en-US" sz="5400" b="1" dirty="0" err="1" smtClean="0"/>
                <a:t>Subproblem</a:t>
              </a:r>
              <a:r>
                <a:rPr lang="en-US" sz="5400" b="1" dirty="0" smtClean="0"/>
                <a:t> Solvers</a:t>
              </a:r>
              <a:endParaRPr lang="en-US" sz="54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4823" y="24674312"/>
              <a:ext cx="7242981" cy="804437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rtlCol="0">
              <a:normAutofit/>
            </a:bodyPr>
            <a:lstStyle/>
            <a:p>
              <a:r>
                <a:rPr lang="en-US" sz="4400" dirty="0" smtClean="0"/>
                <a:t>  </a:t>
              </a:r>
            </a:p>
            <a:p>
              <a:endParaRPr lang="en-US" sz="4400" dirty="0" smtClean="0"/>
            </a:p>
            <a:p>
              <a:r>
                <a:rPr lang="en-US" sz="4000" dirty="0" smtClean="0"/>
                <a:t>The </a:t>
              </a:r>
              <a:r>
                <a:rPr lang="en-US" sz="4000" dirty="0" err="1" smtClean="0"/>
                <a:t>subproblem</a:t>
              </a:r>
              <a:r>
                <a:rPr lang="en-US" sz="4000" dirty="0" smtClean="0"/>
                <a:t> is an SVM with a regularization towards consensus</a:t>
              </a:r>
            </a:p>
            <a:p>
              <a:endParaRPr lang="en-US" sz="4000" dirty="0"/>
            </a:p>
            <a:p>
              <a:r>
                <a:rPr lang="en-US" sz="4000" dirty="0" smtClean="0"/>
                <a:t>Efficient solvers: 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                </a:t>
              </a:r>
            </a:p>
            <a:p>
              <a:r>
                <a:rPr lang="en-US" sz="4000" dirty="0" smtClean="0"/>
                <a:t>   </a:t>
              </a:r>
              <a:endParaRPr lang="en-US" sz="4400" dirty="0" smtClean="0"/>
            </a:p>
            <a:p>
              <a:r>
                <a:rPr lang="en-US" sz="4400" dirty="0"/>
                <a:t> </a:t>
              </a:r>
            </a:p>
            <a:p>
              <a:endParaRPr lang="en-US" sz="4400" dirty="0" smtClean="0"/>
            </a:p>
            <a:p>
              <a:endParaRPr lang="en-US" sz="4400" dirty="0"/>
            </a:p>
            <a:p>
              <a:endParaRPr lang="en-US" sz="4400" dirty="0" smtClean="0"/>
            </a:p>
            <a:p>
              <a:endParaRPr lang="en-US" sz="4400" dirty="0" smtClean="0"/>
            </a:p>
            <a:p>
              <a:endParaRPr lang="en-US" sz="4400" dirty="0" smtClean="0"/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5654895" y="41158395"/>
            <a:ext cx="16130570" cy="11580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r>
              <a:rPr lang="en-US" sz="4400" dirty="0" smtClean="0"/>
              <a:t>Hello World</a:t>
            </a:r>
            <a:endParaRPr lang="en-US" sz="44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15582658" y="35381682"/>
            <a:ext cx="16118549" cy="11580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r>
              <a:rPr lang="en-US" sz="5400" dirty="0" smtClean="0"/>
              <a:t>Say Something</a:t>
            </a:r>
            <a:endParaRPr lang="en-US" sz="5400" dirty="0" smtClean="0"/>
          </a:p>
        </p:txBody>
      </p:sp>
      <p:pic>
        <p:nvPicPr>
          <p:cNvPr id="10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6" y="35024732"/>
            <a:ext cx="6362712" cy="79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67225" y="39166822"/>
            <a:ext cx="5724714" cy="2976321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4400" dirty="0" smtClean="0"/>
              <a:t>- sequentially </a:t>
            </a:r>
            <a:r>
              <a:rPr lang="en-US" sz="4400" dirty="0"/>
              <a:t>scan the data multiple times</a:t>
            </a:r>
          </a:p>
          <a:p>
            <a:r>
              <a:rPr lang="en-US" sz="4400" dirty="0" smtClean="0"/>
              <a:t>- dual </a:t>
            </a:r>
            <a:r>
              <a:rPr lang="en-US" sz="4400" dirty="0"/>
              <a:t>coordinate descent </a:t>
            </a:r>
            <a:endParaRPr lang="en-US" sz="4400" dirty="0" smtClean="0"/>
          </a:p>
          <a:p>
            <a:r>
              <a:rPr lang="en-US" sz="4400" dirty="0" smtClean="0"/>
              <a:t>- trusted </a:t>
            </a:r>
            <a:r>
              <a:rPr lang="en-US" sz="4400" dirty="0"/>
              <a:t>region Newton’s </a:t>
            </a:r>
            <a:r>
              <a:rPr lang="en-US" sz="4400" dirty="0" smtClean="0"/>
              <a:t>method</a:t>
            </a:r>
          </a:p>
          <a:p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0" y="34731549"/>
            <a:ext cx="6690609" cy="79769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81" name="Straight Arrow Connector 80"/>
          <p:cNvCxnSpPr/>
          <p:nvPr/>
        </p:nvCxnSpPr>
        <p:spPr>
          <a:xfrm flipV="1">
            <a:off x="6490494" y="39715903"/>
            <a:ext cx="1733688" cy="79460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668922" y="41810775"/>
            <a:ext cx="4599922" cy="461665"/>
            <a:chOff x="10456018" y="48699504"/>
            <a:chExt cx="5708162" cy="461665"/>
          </a:xfrm>
        </p:grpSpPr>
        <p:sp>
          <p:nvSpPr>
            <p:cNvPr id="2" name="Rectangle 1"/>
            <p:cNvSpPr/>
            <p:nvPr/>
          </p:nvSpPr>
          <p:spPr>
            <a:xfrm>
              <a:off x="10456018" y="48699504"/>
              <a:ext cx="5708162" cy="461665"/>
            </a:xfrm>
            <a:prstGeom prst="rect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/>
                <a:t>Linear run time complexity</a:t>
              </a:r>
              <a:r>
                <a:rPr lang="en-US" sz="2400" dirty="0"/>
                <a:t>: </a:t>
              </a:r>
              <a:endParaRPr lang="en-US" sz="2000" dirty="0"/>
            </a:p>
          </p:txBody>
        </p:sp>
        <p:pic>
          <p:nvPicPr>
            <p:cNvPr id="75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43" y="48783040"/>
              <a:ext cx="1882456" cy="322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18994049" y="13999530"/>
            <a:ext cx="8517412" cy="117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6" name="Rectangle 75"/>
          <p:cNvSpPr/>
          <p:nvPr/>
        </p:nvSpPr>
        <p:spPr>
          <a:xfrm>
            <a:off x="23466189" y="12193606"/>
            <a:ext cx="3921169" cy="15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   Per-pixel Classification</a:t>
            </a:r>
            <a:endParaRPr lang="en-US" sz="4400" dirty="0"/>
          </a:p>
        </p:txBody>
      </p:sp>
      <p:sp>
        <p:nvSpPr>
          <p:cNvPr id="77" name="Rectangle 76"/>
          <p:cNvSpPr/>
          <p:nvPr/>
        </p:nvSpPr>
        <p:spPr>
          <a:xfrm>
            <a:off x="23493980" y="10690394"/>
            <a:ext cx="3893378" cy="1358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Pooling</a:t>
            </a:r>
            <a:endParaRPr lang="en-US" sz="4400" dirty="0"/>
          </a:p>
        </p:txBody>
      </p:sp>
      <p:sp>
        <p:nvSpPr>
          <p:cNvPr id="78" name="Rectangle 77"/>
          <p:cNvSpPr/>
          <p:nvPr/>
        </p:nvSpPr>
        <p:spPr>
          <a:xfrm>
            <a:off x="19023734" y="10690394"/>
            <a:ext cx="4034862" cy="309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Training</a:t>
            </a:r>
            <a:endParaRPr lang="en-US" sz="4400" dirty="0"/>
          </a:p>
        </p:txBody>
      </p:sp>
      <p:sp>
        <p:nvSpPr>
          <p:cNvPr id="79" name="Rectangle 78"/>
          <p:cNvSpPr/>
          <p:nvPr/>
        </p:nvSpPr>
        <p:spPr>
          <a:xfrm>
            <a:off x="28017120" y="13490432"/>
            <a:ext cx="1944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GPU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348498"/>
            <a:ext cx="4117509" cy="11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6" y="15348499"/>
            <a:ext cx="4071100" cy="11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sp>
        <p:nvSpPr>
          <p:cNvPr id="84" name="Rectangle 83"/>
          <p:cNvSpPr/>
          <p:nvPr/>
        </p:nvSpPr>
        <p:spPr>
          <a:xfrm>
            <a:off x="23475721" y="9509391"/>
            <a:ext cx="3911637" cy="7694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End Users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032838" y="9512832"/>
            <a:ext cx="4025757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Developers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987496" y="16721001"/>
            <a:ext cx="8523966" cy="1228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Kinect   Sensor</a:t>
            </a:r>
            <a:endParaRPr lang="en-US" sz="4400" dirty="0"/>
          </a:p>
        </p:txBody>
      </p:sp>
      <p:sp>
        <p:nvSpPr>
          <p:cNvPr id="87" name="Rectangle 86"/>
          <p:cNvSpPr/>
          <p:nvPr/>
        </p:nvSpPr>
        <p:spPr>
          <a:xfrm>
            <a:off x="23393952" y="18117039"/>
            <a:ext cx="4117510" cy="166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Just Hands</a:t>
            </a:r>
            <a:endParaRPr lang="en-US" sz="4000" dirty="0"/>
          </a:p>
        </p:txBody>
      </p:sp>
      <p:sp>
        <p:nvSpPr>
          <p:cNvPr id="95" name="Rectangle 94"/>
          <p:cNvSpPr/>
          <p:nvPr/>
        </p:nvSpPr>
        <p:spPr>
          <a:xfrm>
            <a:off x="18987496" y="18117039"/>
            <a:ext cx="4071100" cy="166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Color Gloves</a:t>
            </a:r>
            <a:endParaRPr lang="en-US" sz="44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23249479" y="10351561"/>
            <a:ext cx="0" cy="101492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3341417" y="12085250"/>
            <a:ext cx="4427774" cy="294913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154605" y="14264943"/>
            <a:ext cx="4642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 Feature  Extraction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87" y="23426934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175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46</cp:revision>
  <dcterms:created xsi:type="dcterms:W3CDTF">2012-04-12T19:27:25Z</dcterms:created>
  <dcterms:modified xsi:type="dcterms:W3CDTF">2012-04-24T05:07:18Z</dcterms:modified>
</cp:coreProperties>
</file>