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290" autoAdjust="0"/>
  </p:normalViewPr>
  <p:slideViewPr>
    <p:cSldViewPr showGuides="1">
      <p:cViewPr varScale="1">
        <p:scale>
          <a:sx n="16" d="100"/>
          <a:sy n="16" d="100"/>
        </p:scale>
        <p:origin x="-3318" y="-270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Data!$S$12</c:f>
              <c:strCache>
                <c:ptCount val="1"/>
                <c:pt idx="0">
                  <c:v>1 Tree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Data!$S$13:$S$20</c:f>
              <c:numCache>
                <c:formatCode>General</c:formatCode>
                <c:ptCount val="8"/>
                <c:pt idx="0">
                  <c:v>0.36840000000000001</c:v>
                </c:pt>
                <c:pt idx="1">
                  <c:v>0.22409999999999999</c:v>
                </c:pt>
                <c:pt idx="2">
                  <c:v>0.1822</c:v>
                </c:pt>
                <c:pt idx="3">
                  <c:v>0.12759999999999999</c:v>
                </c:pt>
                <c:pt idx="4">
                  <c:v>0.1237</c:v>
                </c:pt>
                <c:pt idx="5">
                  <c:v>8.3799999999999999E-2</c:v>
                </c:pt>
                <c:pt idx="6">
                  <c:v>7.6999999999999999E-2</c:v>
                </c:pt>
                <c:pt idx="7">
                  <c:v>8.1500000000000003E-2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Data!$T$12</c:f>
              <c:strCache>
                <c:ptCount val="1"/>
                <c:pt idx="0">
                  <c:v>2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Data!$T$13:$T$20</c:f>
              <c:numCache>
                <c:formatCode>General</c:formatCode>
                <c:ptCount val="8"/>
                <c:pt idx="0">
                  <c:v>0.37380000000000002</c:v>
                </c:pt>
                <c:pt idx="1">
                  <c:v>0.22670000000000001</c:v>
                </c:pt>
                <c:pt idx="2">
                  <c:v>0.18720000000000001</c:v>
                </c:pt>
                <c:pt idx="3">
                  <c:v>0.12859999999999999</c:v>
                </c:pt>
                <c:pt idx="4">
                  <c:v>0.1234</c:v>
                </c:pt>
                <c:pt idx="5">
                  <c:v>8.7599999999999997E-2</c:v>
                </c:pt>
                <c:pt idx="6">
                  <c:v>8.3500000000000005E-2</c:v>
                </c:pt>
                <c:pt idx="7">
                  <c:v>7.4700000000000003E-2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Data!$U$12</c:f>
              <c:strCache>
                <c:ptCount val="1"/>
                <c:pt idx="0">
                  <c:v>3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Data!$U$13:$U$20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Data!$V$12</c:f>
              <c:strCache>
                <c:ptCount val="1"/>
                <c:pt idx="0">
                  <c:v>4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Data!$V$13:$V$20</c:f>
              <c:numCache>
                <c:formatCode>General</c:formatCode>
                <c:ptCount val="8"/>
                <c:pt idx="0">
                  <c:v>0.36770000000000003</c:v>
                </c:pt>
                <c:pt idx="1">
                  <c:v>0.24329999999999999</c:v>
                </c:pt>
                <c:pt idx="2">
                  <c:v>0.1855</c:v>
                </c:pt>
                <c:pt idx="3">
                  <c:v>0.12130000000000001</c:v>
                </c:pt>
                <c:pt idx="4">
                  <c:v>0.1268</c:v>
                </c:pt>
                <c:pt idx="5">
                  <c:v>9.1800000000000007E-2</c:v>
                </c:pt>
                <c:pt idx="6">
                  <c:v>8.3000000000000004E-2</c:v>
                </c:pt>
                <c:pt idx="7">
                  <c:v>7.5499999999999998E-2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Data!$W$12</c:f>
              <c:strCache>
                <c:ptCount val="1"/>
                <c:pt idx="0">
                  <c:v>5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Data!$W$13:$W$20</c:f>
              <c:numCache>
                <c:formatCode>General</c:formatCode>
                <c:ptCount val="8"/>
                <c:pt idx="0">
                  <c:v>0.36899999999999999</c:v>
                </c:pt>
                <c:pt idx="1">
                  <c:v>0.24560000000000001</c:v>
                </c:pt>
                <c:pt idx="2">
                  <c:v>0.18179999999999999</c:v>
                </c:pt>
                <c:pt idx="3">
                  <c:v>0.1206</c:v>
                </c:pt>
                <c:pt idx="4">
                  <c:v>0.12529999999999999</c:v>
                </c:pt>
                <c:pt idx="5">
                  <c:v>9.4299999999999995E-2</c:v>
                </c:pt>
                <c:pt idx="6">
                  <c:v>8.4500000000000006E-2</c:v>
                </c:pt>
                <c:pt idx="7">
                  <c:v>7.7439999999999995E-2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06496"/>
        <c:axId val="84267392"/>
      </c:lineChart>
      <c:catAx>
        <c:axId val="80906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267392"/>
        <c:crosses val="autoZero"/>
        <c:auto val="1"/>
        <c:lblAlgn val="ctr"/>
        <c:lblOffset val="100"/>
        <c:noMultiLvlLbl val="0"/>
      </c:catAx>
      <c:valAx>
        <c:axId val="84267392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1600"/>
                  <a:t>Error</a:t>
                </a:r>
                <a:endParaRPr lang="en-US" sz="9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906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Data!$S$25</c:f>
              <c:strCache>
                <c:ptCount val="1"/>
                <c:pt idx="0">
                  <c:v>Training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Data!$S$26:$S$33</c:f>
              <c:numCache>
                <c:formatCode>General</c:formatCode>
                <c:ptCount val="8"/>
                <c:pt idx="0">
                  <c:v>8.8999999999999999E-3</c:v>
                </c:pt>
                <c:pt idx="1">
                  <c:v>1.23E-2</c:v>
                </c:pt>
                <c:pt idx="2">
                  <c:v>1.15E-2</c:v>
                </c:pt>
                <c:pt idx="3">
                  <c:v>1.1599999999999999E-2</c:v>
                </c:pt>
                <c:pt idx="4">
                  <c:v>1.06E-2</c:v>
                </c:pt>
                <c:pt idx="5">
                  <c:v>1.0800000000000001E-2</c:v>
                </c:pt>
                <c:pt idx="6">
                  <c:v>0.01</c:v>
                </c:pt>
                <c:pt idx="7">
                  <c:v>9.2999999999999992E-3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Data!$T$25</c:f>
              <c:strCache>
                <c:ptCount val="1"/>
                <c:pt idx="0">
                  <c:v>Test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Data!$T$26:$T$33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354176"/>
        <c:axId val="84356096"/>
      </c:lineChart>
      <c:catAx>
        <c:axId val="84354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56096"/>
        <c:crosses val="autoZero"/>
        <c:auto val="1"/>
        <c:lblAlgn val="ctr"/>
        <c:lblOffset val="100"/>
        <c:noMultiLvlLbl val="0"/>
      </c:catAx>
      <c:valAx>
        <c:axId val="8435609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54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342728448943571"/>
          <c:y val="0.40181224820036304"/>
          <c:w val="0.27986220472440942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Data!$S$41</c:f>
              <c:strCache>
                <c:ptCount val="1"/>
                <c:pt idx="0">
                  <c:v>Random forest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Data!$S$42:$S$49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Data!$T$41</c:f>
              <c:strCache>
                <c:ptCount val="1"/>
                <c:pt idx="0">
                  <c:v>Linear SVM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Data!$T$42:$T$49</c:f>
              <c:numCache>
                <c:formatCode>General</c:formatCode>
                <c:ptCount val="8"/>
                <c:pt idx="0">
                  <c:v>0.56499999999999995</c:v>
                </c:pt>
                <c:pt idx="1">
                  <c:v>0.51800000000000002</c:v>
                </c:pt>
                <c:pt idx="2">
                  <c:v>0.52500000000000002</c:v>
                </c:pt>
                <c:pt idx="3">
                  <c:v>0.49299999999999999</c:v>
                </c:pt>
                <c:pt idx="4">
                  <c:v>0.503</c:v>
                </c:pt>
                <c:pt idx="5">
                  <c:v>0.495</c:v>
                </c:pt>
                <c:pt idx="6">
                  <c:v>0.496</c:v>
                </c:pt>
                <c:pt idx="7">
                  <c:v>0.497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389888"/>
        <c:axId val="84391808"/>
      </c:lineChart>
      <c:catAx>
        <c:axId val="84389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91808"/>
        <c:crosses val="autoZero"/>
        <c:auto val="1"/>
        <c:lblAlgn val="ctr"/>
        <c:lblOffset val="100"/>
        <c:noMultiLvlLbl val="0"/>
      </c:catAx>
      <c:valAx>
        <c:axId val="84391808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389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3570770013871"/>
          <c:y val="0.40850778057637888"/>
          <c:w val="0.19634899113751517"/>
          <c:h val="0.1373958252316822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Data!$E$1</c:f>
              <c:strCache>
                <c:ptCount val="1"/>
                <c:pt idx="0">
                  <c:v>1000 Features</c:v>
                </c:pt>
              </c:strCache>
            </c:strRef>
          </c:tx>
          <c:cat>
            <c:numRef>
              <c:f>Data!$D$2:$D$9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0.37019999999999997</c:v>
                </c:pt>
                <c:pt idx="1">
                  <c:v>0.24990000000000001</c:v>
                </c:pt>
                <c:pt idx="2">
                  <c:v>0.19520000000000001</c:v>
                </c:pt>
                <c:pt idx="3">
                  <c:v>0.1283</c:v>
                </c:pt>
                <c:pt idx="4">
                  <c:v>0.1396</c:v>
                </c:pt>
                <c:pt idx="5">
                  <c:v>0.1051</c:v>
                </c:pt>
                <c:pt idx="6">
                  <c:v>9.2899999999999996E-2</c:v>
                </c:pt>
                <c:pt idx="7">
                  <c:v>8.7499999999999994E-2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Data!$F$1</c:f>
              <c:strCache>
                <c:ptCount val="1"/>
                <c:pt idx="0">
                  <c:v>2000 Features</c:v>
                </c:pt>
              </c:strCache>
            </c:strRef>
          </c:tx>
          <c:val>
            <c:numRef>
              <c:f>Data!$F$2:$F$9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3000 Features</c:v>
                </c:pt>
              </c:strCache>
            </c:strRef>
          </c:tx>
          <c:val>
            <c:numRef>
              <c:f>Data!$G$2:$G$9</c:f>
              <c:numCache>
                <c:formatCode>General</c:formatCode>
                <c:ptCount val="8"/>
                <c:pt idx="0">
                  <c:v>0.37630000000000002</c:v>
                </c:pt>
                <c:pt idx="1">
                  <c:v>0.251</c:v>
                </c:pt>
                <c:pt idx="2">
                  <c:v>0.2152</c:v>
                </c:pt>
                <c:pt idx="3">
                  <c:v>0.12690000000000001</c:v>
                </c:pt>
                <c:pt idx="4">
                  <c:v>0.125</c:v>
                </c:pt>
                <c:pt idx="5">
                  <c:v>9.4E-2</c:v>
                </c:pt>
                <c:pt idx="6">
                  <c:v>8.8599999999999998E-2</c:v>
                </c:pt>
                <c:pt idx="7">
                  <c:v>7.6999999999999999E-2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675584"/>
        <c:axId val="84690048"/>
      </c:lineChart>
      <c:catAx>
        <c:axId val="84675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90048"/>
        <c:crosses val="autoZero"/>
        <c:auto val="1"/>
        <c:lblAlgn val="ctr"/>
        <c:lblOffset val="100"/>
        <c:noMultiLvlLbl val="0"/>
      </c:catAx>
      <c:valAx>
        <c:axId val="84690048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675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1000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Data!$M$2:$M$9</c:f>
              <c:numCache>
                <c:formatCode>General</c:formatCode>
                <c:ptCount val="8"/>
                <c:pt idx="0">
                  <c:v>0.53559999999999997</c:v>
                </c:pt>
                <c:pt idx="1">
                  <c:v>0.54949999999999999</c:v>
                </c:pt>
                <c:pt idx="2">
                  <c:v>0.54390000000000005</c:v>
                </c:pt>
                <c:pt idx="3">
                  <c:v>0.3987</c:v>
                </c:pt>
                <c:pt idx="4">
                  <c:v>0.54869999999999997</c:v>
                </c:pt>
                <c:pt idx="5">
                  <c:v>0.41060000000000002</c:v>
                </c:pt>
                <c:pt idx="6">
                  <c:v>0.54510000000000003</c:v>
                </c:pt>
                <c:pt idx="7">
                  <c:v>0.54200000000000004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Data!$N$1</c:f>
              <c:strCache>
                <c:ptCount val="1"/>
                <c:pt idx="0">
                  <c:v>2000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Data!$N$2:$N$9</c:f>
              <c:numCache>
                <c:formatCode>General</c:formatCode>
                <c:ptCount val="8"/>
                <c:pt idx="0">
                  <c:v>0.36109999999999998</c:v>
                </c:pt>
                <c:pt idx="1">
                  <c:v>0.373</c:v>
                </c:pt>
                <c:pt idx="2">
                  <c:v>0.35049999999999998</c:v>
                </c:pt>
                <c:pt idx="3">
                  <c:v>0.33429999999999999</c:v>
                </c:pt>
                <c:pt idx="4">
                  <c:v>0.34820000000000001</c:v>
                </c:pt>
                <c:pt idx="5">
                  <c:v>0.34310000000000002</c:v>
                </c:pt>
                <c:pt idx="6">
                  <c:v>0.34599999999999997</c:v>
                </c:pt>
                <c:pt idx="7">
                  <c:v>0.62290000000000001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Data!$O$1</c:f>
              <c:strCache>
                <c:ptCount val="1"/>
                <c:pt idx="0">
                  <c:v>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Data!$O$2:$O$9</c:f>
              <c:numCache>
                <c:formatCode>General</c:formatCode>
                <c:ptCount val="8"/>
                <c:pt idx="0">
                  <c:v>0.2545</c:v>
                </c:pt>
                <c:pt idx="1">
                  <c:v>0.19370000000000001</c:v>
                </c:pt>
                <c:pt idx="2">
                  <c:v>0.16489999999999999</c:v>
                </c:pt>
                <c:pt idx="3">
                  <c:v>0.14510000000000001</c:v>
                </c:pt>
                <c:pt idx="4">
                  <c:v>0.14299999999999999</c:v>
                </c:pt>
                <c:pt idx="5">
                  <c:v>0.13350000000000001</c:v>
                </c:pt>
                <c:pt idx="6">
                  <c:v>0.12970000000000001</c:v>
                </c:pt>
                <c:pt idx="7">
                  <c:v>0.12740000000000001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Data!$P$1</c:f>
              <c:strCache>
                <c:ptCount val="1"/>
                <c:pt idx="0">
                  <c:v>40000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Data!$P$2:$P$9</c:f>
              <c:numCache>
                <c:formatCode>General</c:formatCode>
                <c:ptCount val="8"/>
                <c:pt idx="0">
                  <c:v>0.4965</c:v>
                </c:pt>
                <c:pt idx="1">
                  <c:v>0.16650000000000001</c:v>
                </c:pt>
                <c:pt idx="2">
                  <c:v>0.1222</c:v>
                </c:pt>
                <c:pt idx="3">
                  <c:v>0.1013</c:v>
                </c:pt>
                <c:pt idx="4">
                  <c:v>9.8000000000000004E-2</c:v>
                </c:pt>
                <c:pt idx="5">
                  <c:v>8.2699999999999996E-2</c:v>
                </c:pt>
                <c:pt idx="6">
                  <c:v>7.6200000000000004E-2</c:v>
                </c:pt>
                <c:pt idx="7">
                  <c:v>7.4099999999999999E-2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Data!$Q$1</c:f>
              <c:strCache>
                <c:ptCount val="1"/>
                <c:pt idx="0">
                  <c:v>80000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Data!$Q$2:$Q$9</c:f>
              <c:numCache>
                <c:formatCode>General</c:formatCode>
                <c:ptCount val="8"/>
                <c:pt idx="0">
                  <c:v>0.36720000000000003</c:v>
                </c:pt>
                <c:pt idx="1">
                  <c:v>0.24940000000000001</c:v>
                </c:pt>
                <c:pt idx="2">
                  <c:v>0.1958</c:v>
                </c:pt>
                <c:pt idx="3">
                  <c:v>0.1215</c:v>
                </c:pt>
                <c:pt idx="4">
                  <c:v>0.1255</c:v>
                </c:pt>
                <c:pt idx="5">
                  <c:v>9.4799999999999995E-2</c:v>
                </c:pt>
                <c:pt idx="6">
                  <c:v>8.4400000000000003E-2</c:v>
                </c:pt>
                <c:pt idx="7">
                  <c:v>7.9500000000000001E-2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Data!$R$1</c:f>
              <c:strCache>
                <c:ptCount val="1"/>
                <c:pt idx="0">
                  <c:v>120000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Data!$R$2:$R$9</c:f>
              <c:numCache>
                <c:formatCode>General</c:formatCode>
                <c:ptCount val="8"/>
                <c:pt idx="0">
                  <c:v>0.39629999999999999</c:v>
                </c:pt>
                <c:pt idx="1">
                  <c:v>0.2797</c:v>
                </c:pt>
                <c:pt idx="2">
                  <c:v>0.25719999999999998</c:v>
                </c:pt>
                <c:pt idx="3">
                  <c:v>0.1595</c:v>
                </c:pt>
                <c:pt idx="4">
                  <c:v>0.161</c:v>
                </c:pt>
                <c:pt idx="5">
                  <c:v>0.1313</c:v>
                </c:pt>
                <c:pt idx="6">
                  <c:v>0.1167</c:v>
                </c:pt>
                <c:pt idx="7">
                  <c:v>0.1171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Data!$S$1</c:f>
              <c:strCache>
                <c:ptCount val="1"/>
                <c:pt idx="0">
                  <c:v>200000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Data!$S$2:$S$9</c:f>
              <c:numCache>
                <c:formatCode>General</c:formatCode>
                <c:ptCount val="8"/>
                <c:pt idx="0">
                  <c:v>0.40339999999999998</c:v>
                </c:pt>
                <c:pt idx="1">
                  <c:v>0.30780000000000002</c:v>
                </c:pt>
                <c:pt idx="2">
                  <c:v>0.29260000000000003</c:v>
                </c:pt>
                <c:pt idx="3">
                  <c:v>0.19189999999999999</c:v>
                </c:pt>
                <c:pt idx="4">
                  <c:v>0.19889999999999999</c:v>
                </c:pt>
                <c:pt idx="5">
                  <c:v>0.19109999999999999</c:v>
                </c:pt>
                <c:pt idx="6">
                  <c:v>0.1757</c:v>
                </c:pt>
                <c:pt idx="7">
                  <c:v>0.14779999999999999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Data!$T$1</c:f>
              <c:strCache>
                <c:ptCount val="1"/>
                <c:pt idx="0">
                  <c:v>400000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Data!$T$2:$T$9</c:f>
              <c:numCache>
                <c:formatCode>General</c:formatCode>
                <c:ptCount val="8"/>
                <c:pt idx="0">
                  <c:v>0.42620000000000002</c:v>
                </c:pt>
                <c:pt idx="1">
                  <c:v>0.34399999999999997</c:v>
                </c:pt>
                <c:pt idx="2">
                  <c:v>0.31859999999999999</c:v>
                </c:pt>
                <c:pt idx="3">
                  <c:v>0.24349999999999999</c:v>
                </c:pt>
                <c:pt idx="4">
                  <c:v>0.24079999999999999</c:v>
                </c:pt>
                <c:pt idx="5">
                  <c:v>0.2316</c:v>
                </c:pt>
                <c:pt idx="6">
                  <c:v>0.20519999999999999</c:v>
                </c:pt>
                <c:pt idx="7">
                  <c:v>0.18509999999999999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28448"/>
        <c:axId val="84742912"/>
      </c:lineChart>
      <c:catAx>
        <c:axId val="84728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742912"/>
        <c:crosses val="autoZero"/>
        <c:auto val="1"/>
        <c:lblAlgn val="ctr"/>
        <c:lblOffset val="100"/>
        <c:noMultiLvlLbl val="0"/>
      </c:catAx>
      <c:valAx>
        <c:axId val="84742912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728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Data!$J$1</c:f>
              <c:strCache>
                <c:ptCount val="1"/>
                <c:pt idx="0">
                  <c:v>Error</c:v>
                </c:pt>
              </c:strCache>
            </c:strRef>
          </c:tx>
          <c:cat>
            <c:numRef>
              <c:f>Data!$I$2:$I$10</c:f>
              <c:numCache>
                <c:formatCode>General</c:formatCode>
                <c:ptCount val="9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689</c:v>
                </c:pt>
              </c:numCache>
            </c:numRef>
          </c:cat>
          <c:val>
            <c:numRef>
              <c:f>Data!$J$2:$J$10</c:f>
              <c:numCache>
                <c:formatCode>General</c:formatCode>
                <c:ptCount val="9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  <c:pt idx="8">
                  <c:v>1.32E-2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759296"/>
        <c:axId val="84761216"/>
      </c:lineChart>
      <c:catAx>
        <c:axId val="84759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761216"/>
        <c:crosses val="autoZero"/>
        <c:auto val="1"/>
        <c:lblAlgn val="ctr"/>
        <c:lblOffset val="100"/>
        <c:noMultiLvlLbl val="0"/>
      </c:catAx>
      <c:valAx>
        <c:axId val="84761216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759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Architecture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  <a:r>
                <a:rPr lang="en-US" sz="5400" dirty="0" smtClean="0"/>
                <a:t>Color glove:</a:t>
              </a:r>
              <a:endParaRPr lang="en-US" sz="5400" dirty="0"/>
            </a:p>
            <a:p>
              <a:r>
                <a:rPr lang="en-US" sz="5400" dirty="0" smtClean="0"/>
                <a:t>    - an inexpensive approach to label gestures</a:t>
              </a:r>
            </a:p>
            <a:p>
              <a:r>
                <a:rPr lang="en-US" sz="5400" dirty="0" smtClean="0"/>
                <a:t>    - map 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r>
                <a:rPr lang="en-US" sz="4800" dirty="0" smtClean="0"/>
                <a:t>Design 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b="1" dirty="0" smtClean="0"/>
                <a:t>Real-time, Just-hands, Accurate</a:t>
              </a:r>
            </a:p>
            <a:p>
              <a:endParaRPr lang="en-US" sz="4800" dirty="0" smtClean="0"/>
            </a:p>
            <a:p>
              <a:r>
                <a:rPr lang="en-US" sz="4800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to rule-based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b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b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An inexpensive way 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between SVM and 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 lnSpcReduction="10000"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Pool the per-pixel classifications to a single proposal of gesture position and type</a:t>
              </a:r>
              <a:endParaRPr lang="en-US" sz="4400" dirty="0"/>
            </a:p>
            <a:p>
              <a:endParaRPr lang="en-US" sz="4400" dirty="0" smtClean="0"/>
            </a:p>
            <a:p>
              <a:r>
                <a:rPr lang="en-US" sz="4400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r>
                <a:rPr lang="en-US" sz="4400" dirty="0" smtClean="0"/>
                <a:t>: not good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Assumes each cluster has equal size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- </a:t>
              </a:r>
              <a:r>
                <a:rPr lang="en-US" sz="4400" dirty="0" smtClean="0"/>
                <a:t>No need to specify the number of clusters</a:t>
              </a:r>
              <a:endParaRPr lang="en-US" sz="4400" dirty="0" smtClean="0"/>
            </a:p>
            <a:p>
              <a:r>
                <a:rPr lang="en-US" sz="4400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Adding a virtual wall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Test accuracy is not enough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112710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213877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 vs.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a frame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a general 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our demo takes 24 hours 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3"/>
            <a:ext cx="16077624" cy="3246424"/>
            <a:chOff x="15606559" y="26211824"/>
            <a:chExt cx="16077624" cy="32464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11824"/>
              <a:ext cx="3233641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27872646" y="13436118"/>
            <a:ext cx="115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</a:rPr>
              <a:t>GPU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678694"/>
            <a:ext cx="4117509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5" y="15678695"/>
            <a:ext cx="4071100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967191" y="8966474"/>
            <a:ext cx="8544271" cy="914836"/>
            <a:chOff x="18967191" y="9231888"/>
            <a:chExt cx="8544271" cy="914836"/>
          </a:xfrm>
        </p:grpSpPr>
        <p:sp>
          <p:nvSpPr>
            <p:cNvPr id="84" name="Rectangle 83"/>
            <p:cNvSpPr/>
            <p:nvPr/>
          </p:nvSpPr>
          <p:spPr>
            <a:xfrm>
              <a:off x="23466189" y="9235650"/>
              <a:ext cx="4045273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End 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67191" y="9231888"/>
              <a:ext cx="4025757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Developers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987495" y="18911645"/>
            <a:ext cx="8523967" cy="1083556"/>
            <a:chOff x="18987495" y="19177059"/>
            <a:chExt cx="8523967" cy="1083556"/>
          </a:xfrm>
        </p:grpSpPr>
        <p:sp>
          <p:nvSpPr>
            <p:cNvPr id="87" name="Rectangle 86"/>
            <p:cNvSpPr/>
            <p:nvPr/>
          </p:nvSpPr>
          <p:spPr>
            <a:xfrm>
              <a:off x="23393952" y="19177059"/>
              <a:ext cx="411751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Just Hands</a:t>
              </a:r>
              <a:endParaRPr lang="en-US" sz="4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87495" y="19177059"/>
              <a:ext cx="407110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Color Gloves</a:t>
              </a:r>
              <a:endParaRPr lang="en-US" sz="4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87495" y="13946605"/>
            <a:ext cx="8517412" cy="1173417"/>
            <a:chOff x="18994049" y="13404009"/>
            <a:chExt cx="8517412" cy="1173417"/>
          </a:xfrm>
        </p:grpSpPr>
        <p:sp>
          <p:nvSpPr>
            <p:cNvPr id="74" name="Rectangle 73"/>
            <p:cNvSpPr/>
            <p:nvPr/>
          </p:nvSpPr>
          <p:spPr>
            <a:xfrm>
              <a:off x="18994049" y="13404009"/>
              <a:ext cx="8517412" cy="11734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4605" y="13614810"/>
              <a:ext cx="46422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 Feature  Extraction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3372635" y="11976894"/>
            <a:ext cx="4396556" cy="3359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3246201" y="8653992"/>
            <a:ext cx="3278" cy="114856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987495" y="10439982"/>
            <a:ext cx="8523967" cy="2947951"/>
            <a:chOff x="18987495" y="10545920"/>
            <a:chExt cx="8523967" cy="2947951"/>
          </a:xfrm>
        </p:grpSpPr>
        <p:sp>
          <p:nvSpPr>
            <p:cNvPr id="76" name="Rectangle 75"/>
            <p:cNvSpPr/>
            <p:nvPr/>
          </p:nvSpPr>
          <p:spPr>
            <a:xfrm>
              <a:off x="23466189" y="12193605"/>
              <a:ext cx="4045273" cy="13002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   Per-pixel Classification</a:t>
              </a:r>
              <a:endParaRPr lang="en-US" sz="4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66189" y="10545920"/>
              <a:ext cx="4017482" cy="997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Pooling</a:t>
              </a:r>
              <a:endParaRPr lang="en-US" sz="4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987495" y="10545920"/>
              <a:ext cx="4017482" cy="29479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87495" y="17365188"/>
            <a:ext cx="8523966" cy="987783"/>
            <a:chOff x="18987496" y="16238877"/>
            <a:chExt cx="8523966" cy="987783"/>
          </a:xfrm>
        </p:grpSpPr>
        <p:sp>
          <p:nvSpPr>
            <p:cNvPr id="86" name="Rectangle 85"/>
            <p:cNvSpPr/>
            <p:nvPr/>
          </p:nvSpPr>
          <p:spPr>
            <a:xfrm>
              <a:off x="18987496" y="16238877"/>
              <a:ext cx="8523966" cy="9877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576668" y="16383351"/>
              <a:ext cx="35509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Kinect   Sensor</a:t>
              </a:r>
            </a:p>
          </p:txBody>
        </p:sp>
      </p:grpSp>
      <p:cxnSp>
        <p:nvCxnSpPr>
          <p:cNvPr id="22" name="Straight Arrow Connector 21"/>
          <p:cNvCxnSpPr>
            <a:stCxn id="95" idx="0"/>
          </p:cNvCxnSpPr>
          <p:nvPr/>
        </p:nvCxnSpPr>
        <p:spPr>
          <a:xfrm flipV="1">
            <a:off x="21023045" y="18352971"/>
            <a:ext cx="2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0"/>
          </p:cNvCxnSpPr>
          <p:nvPr/>
        </p:nvCxnSpPr>
        <p:spPr>
          <a:xfrm flipH="1" flipV="1">
            <a:off x="25452706" y="18352971"/>
            <a:ext cx="1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2"/>
          </p:cNvCxnSpPr>
          <p:nvPr/>
        </p:nvCxnSpPr>
        <p:spPr>
          <a:xfrm flipH="1" flipV="1">
            <a:off x="21023045" y="16806516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2"/>
          </p:cNvCxnSpPr>
          <p:nvPr/>
        </p:nvCxnSpPr>
        <p:spPr>
          <a:xfrm flipV="1">
            <a:off x="25452706" y="16806515"/>
            <a:ext cx="1" cy="55867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3" idx="0"/>
          </p:cNvCxnSpPr>
          <p:nvPr/>
        </p:nvCxnSpPr>
        <p:spPr>
          <a:xfrm flipV="1">
            <a:off x="21023045" y="15120023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0" idx="0"/>
          </p:cNvCxnSpPr>
          <p:nvPr/>
        </p:nvCxnSpPr>
        <p:spPr>
          <a:xfrm flipH="1" flipV="1">
            <a:off x="25452706" y="15120024"/>
            <a:ext cx="1" cy="5586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082368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5512029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6" idx="0"/>
            <a:endCxn id="77" idx="2"/>
          </p:cNvCxnSpPr>
          <p:nvPr/>
        </p:nvCxnSpPr>
        <p:spPr>
          <a:xfrm flipH="1" flipV="1">
            <a:off x="25474930" y="11437534"/>
            <a:ext cx="13896" cy="65013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85" idx="2"/>
          </p:cNvCxnSpPr>
          <p:nvPr/>
        </p:nvCxnSpPr>
        <p:spPr>
          <a:xfrm flipV="1">
            <a:off x="20980069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498655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3" name="Chart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30949"/>
              </p:ext>
            </p:extLst>
          </p:nvPr>
        </p:nvGraphicFramePr>
        <p:xfrm>
          <a:off x="15653196" y="34225889"/>
          <a:ext cx="5326873" cy="368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16459200" y="33084784"/>
            <a:ext cx="4100100" cy="929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trees doesn’t matter a lot</a:t>
            </a:r>
            <a:endParaRPr lang="en-US" sz="4400" dirty="0"/>
          </a:p>
        </p:txBody>
      </p:sp>
      <p:graphicFrame>
        <p:nvGraphicFramePr>
          <p:cNvPr id="146" name="Chart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69842"/>
              </p:ext>
            </p:extLst>
          </p:nvPr>
        </p:nvGraphicFramePr>
        <p:xfrm>
          <a:off x="20996236" y="39426954"/>
          <a:ext cx="5592310" cy="332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21700689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Random forest is always </a:t>
            </a:r>
            <a:r>
              <a:rPr lang="en-US" sz="4400" dirty="0" err="1" smtClean="0"/>
              <a:t>overfitting</a:t>
            </a:r>
            <a:endParaRPr lang="en-US" sz="4400" dirty="0"/>
          </a:p>
        </p:txBody>
      </p:sp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0486"/>
              </p:ext>
            </p:extLst>
          </p:nvPr>
        </p:nvGraphicFramePr>
        <p:xfrm>
          <a:off x="15735980" y="39426954"/>
          <a:ext cx="5840687" cy="334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Rounded Rectangle 148"/>
          <p:cNvSpPr/>
          <p:nvPr/>
        </p:nvSpPr>
        <p:spPr>
          <a:xfrm>
            <a:off x="16459200" y="38196972"/>
            <a:ext cx="4012635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Random forest is much better than SVM</a:t>
            </a:r>
            <a:endParaRPr lang="en-US" sz="4400" dirty="0"/>
          </a:p>
        </p:txBody>
      </p:sp>
      <p:graphicFrame>
        <p:nvGraphicFramePr>
          <p:cNvPr id="150" name="Chart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578795"/>
              </p:ext>
            </p:extLst>
          </p:nvPr>
        </p:nvGraphicFramePr>
        <p:xfrm>
          <a:off x="20996236" y="34175987"/>
          <a:ext cx="5664548" cy="375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Rounded Rectangle 150"/>
          <p:cNvSpPr/>
          <p:nvPr/>
        </p:nvSpPr>
        <p:spPr>
          <a:xfrm>
            <a:off x="21700689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feature doesn’t matter too much</a:t>
            </a:r>
            <a:endParaRPr lang="en-US" sz="4400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65894"/>
              </p:ext>
            </p:extLst>
          </p:nvPr>
        </p:nvGraphicFramePr>
        <p:xfrm>
          <a:off x="26644617" y="34193260"/>
          <a:ext cx="5345538" cy="36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6" name="Rounded Rectangle 155"/>
          <p:cNvSpPr/>
          <p:nvPr/>
        </p:nvSpPr>
        <p:spPr>
          <a:xfrm>
            <a:off x="27299161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4400" dirty="0" smtClean="0"/>
              <a:t>Range of offset matters</a:t>
            </a:r>
            <a:endParaRPr lang="en-US" sz="4400" dirty="0"/>
          </a:p>
        </p:txBody>
      </p:sp>
      <p:graphicFrame>
        <p:nvGraphicFramePr>
          <p:cNvPr id="158" name="Char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736652"/>
              </p:ext>
            </p:extLst>
          </p:nvPr>
        </p:nvGraphicFramePr>
        <p:xfrm>
          <a:off x="26572381" y="39354717"/>
          <a:ext cx="5111802" cy="339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9" name="Rounded Rectangle 158"/>
          <p:cNvSpPr/>
          <p:nvPr/>
        </p:nvSpPr>
        <p:spPr>
          <a:xfrm>
            <a:off x="27299161" y="38171445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The more training samples the better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358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70</cp:revision>
  <dcterms:created xsi:type="dcterms:W3CDTF">2012-04-12T19:27:25Z</dcterms:created>
  <dcterms:modified xsi:type="dcterms:W3CDTF">2012-04-25T01:35:28Z</dcterms:modified>
</cp:coreProperties>
</file>