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4"/>
    <p:sldMasterId id="2147483664" r:id="rId5"/>
    <p:sldMasterId id="2147483670" r:id="rId6"/>
    <p:sldMasterId id="2147483672" r:id="rId7"/>
    <p:sldMasterId id="2147483678" r:id="rId8"/>
    <p:sldMasterId id="2147483680" r:id="rId9"/>
  </p:sldMasterIdLst>
  <p:notesMasterIdLst>
    <p:notesMasterId r:id="rId24"/>
  </p:notesMasterIdLst>
  <p:handoutMasterIdLst>
    <p:handoutMasterId r:id="rId25"/>
  </p:handoutMasterIdLst>
  <p:sldIdLst>
    <p:sldId id="292" r:id="rId10"/>
    <p:sldId id="294" r:id="rId11"/>
    <p:sldId id="303" r:id="rId12"/>
    <p:sldId id="313" r:id="rId13"/>
    <p:sldId id="314" r:id="rId14"/>
    <p:sldId id="330" r:id="rId15"/>
    <p:sldId id="319" r:id="rId16"/>
    <p:sldId id="322" r:id="rId17"/>
    <p:sldId id="324" r:id="rId18"/>
    <p:sldId id="331" r:id="rId19"/>
    <p:sldId id="332" r:id="rId20"/>
    <p:sldId id="333" r:id="rId21"/>
    <p:sldId id="334" r:id="rId22"/>
    <p:sldId id="33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1F20"/>
    <a:srgbClr val="A91120"/>
    <a:srgbClr val="A8101F"/>
    <a:srgbClr val="ECECEA"/>
    <a:srgbClr val="E6E6E6"/>
    <a:srgbClr val="DB202C"/>
    <a:srgbClr val="BD1D27"/>
    <a:srgbClr val="691B1E"/>
    <a:srgbClr val="8D2327"/>
    <a:srgbClr val="7B191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73" autoAdjust="0"/>
    <p:restoredTop sz="94660"/>
  </p:normalViewPr>
  <p:slideViewPr>
    <p:cSldViewPr snapToGrid="0" snapToObjects="1">
      <p:cViewPr varScale="1">
        <p:scale>
          <a:sx n="123" d="100"/>
          <a:sy n="123" d="100"/>
        </p:scale>
        <p:origin x="113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EC2291-6B67-6F43-B658-89BCABFCDE35}" type="datetime1">
              <a:rPr lang="en-US" smtClean="0"/>
              <a:pPr/>
              <a:t>7/29/2019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194B4D-4CA1-0244-B5BF-30CC2800542C}" type="slidenum">
              <a:rPr lang="en-US" smtClean="0"/>
              <a:pPr/>
              <a:t>‹#›</a:t>
            </a:fld>
            <a:endParaRPr lang="en-US"/>
          </a:p>
        </p:txBody>
      </p:sp>
    </p:spTree>
    <p:extLst>
      <p:ext uri="{BB962C8B-B14F-4D97-AF65-F5344CB8AC3E}">
        <p14:creationId xmlns:p14="http://schemas.microsoft.com/office/powerpoint/2010/main" val="34224917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4D06C8-12BB-8D46-9F94-179D66834F58}" type="datetime1">
              <a:rPr lang="en-US" smtClean="0"/>
              <a:pPr/>
              <a:t>7/29/2019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1DFC0F-C2D6-4D4F-833C-833AEE8F6822}" type="slidenum">
              <a:rPr lang="en-US" smtClean="0"/>
              <a:pPr/>
              <a:t>‹#›</a:t>
            </a:fld>
            <a:endParaRPr lang="en-US"/>
          </a:p>
        </p:txBody>
      </p:sp>
    </p:spTree>
    <p:extLst>
      <p:ext uri="{BB962C8B-B14F-4D97-AF65-F5344CB8AC3E}">
        <p14:creationId xmlns:p14="http://schemas.microsoft.com/office/powerpoint/2010/main" val="369183211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9" name="Straight Connector 8"/>
          <p:cNvCxnSpPr/>
          <p:nvPr userDrawn="1"/>
        </p:nvCxnSpPr>
        <p:spPr>
          <a:xfrm>
            <a:off x="601001" y="3606191"/>
            <a:ext cx="7835689" cy="0"/>
          </a:xfrm>
          <a:prstGeom prst="line">
            <a:avLst/>
          </a:prstGeom>
          <a:ln w="9525" cap="rnd"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2"/>
          <p:cNvSpPr>
            <a:spLocks noGrp="1"/>
          </p:cNvSpPr>
          <p:nvPr>
            <p:ph type="body" sz="quarter" idx="10" hasCustomPrompt="1"/>
          </p:nvPr>
        </p:nvSpPr>
        <p:spPr>
          <a:xfrm>
            <a:off x="0" y="4172567"/>
            <a:ext cx="9144000" cy="2109047"/>
          </a:xfrm>
          <a:prstGeom prst="rect">
            <a:avLst/>
          </a:prstGeom>
        </p:spPr>
        <p:txBody>
          <a:bodyPr vert="horz"/>
          <a:lstStyle>
            <a:lvl1pPr marL="0" indent="0" algn="ctr">
              <a:buNone/>
              <a:defRPr sz="4400" b="1">
                <a:solidFill>
                  <a:srgbClr val="CC1F20"/>
                </a:solidFill>
                <a:latin typeface="Arial Narrow"/>
                <a:cs typeface="Arial Narrow"/>
              </a:defRPr>
            </a:lvl1pPr>
          </a:lstStyle>
          <a:p>
            <a:pPr lvl="0"/>
            <a:r>
              <a:rPr lang="en-US" dirty="0"/>
              <a:t>YOUR TITLE HERE</a:t>
            </a:r>
          </a:p>
        </p:txBody>
      </p:sp>
    </p:spTree>
    <p:extLst>
      <p:ext uri="{BB962C8B-B14F-4D97-AF65-F5344CB8AC3E}">
        <p14:creationId xmlns:p14="http://schemas.microsoft.com/office/powerpoint/2010/main" val="2347794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301994"/>
            <a:ext cx="9144000" cy="623917"/>
          </a:xfrm>
          <a:prstGeom prst="rect">
            <a:avLst/>
          </a:prstGeom>
        </p:spPr>
        <p:txBody>
          <a:bodyPr/>
          <a:lstStyle>
            <a:lvl1pPr>
              <a:defRPr sz="3200" b="1" i="0">
                <a:solidFill>
                  <a:srgbClr val="CC1F20"/>
                </a:solidFill>
                <a:latin typeface="Arial Narrow"/>
                <a:cs typeface="Arial Narrow"/>
              </a:defRPr>
            </a:lvl1pPr>
          </a:lstStyle>
          <a:p>
            <a:r>
              <a:rPr lang="en-US" dirty="0"/>
              <a:t>CLICK TO EDIT MASTER TITLE STYLE</a:t>
            </a:r>
          </a:p>
        </p:txBody>
      </p:sp>
      <p:cxnSp>
        <p:nvCxnSpPr>
          <p:cNvPr id="5" name="Straight Connector 4"/>
          <p:cNvCxnSpPr/>
          <p:nvPr userDrawn="1"/>
        </p:nvCxnSpPr>
        <p:spPr>
          <a:xfrm>
            <a:off x="350634" y="925911"/>
            <a:ext cx="8442732" cy="0"/>
          </a:xfrm>
          <a:prstGeom prst="line">
            <a:avLst/>
          </a:prstGeom>
          <a:noFill/>
          <a:ln w="12700" cmpd="sng">
            <a:solidFill>
              <a:schemeClr val="bg1">
                <a:lumMod val="85000"/>
              </a:schemeClr>
            </a:solidFill>
            <a:round/>
            <a:headEnd/>
            <a:tailEnd/>
          </a:ln>
        </p:spPr>
      </p:cxnSp>
    </p:spTree>
    <p:extLst>
      <p:ext uri="{BB962C8B-B14F-4D97-AF65-F5344CB8AC3E}">
        <p14:creationId xmlns:p14="http://schemas.microsoft.com/office/powerpoint/2010/main" val="2866847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9" name="Straight Connector 8"/>
          <p:cNvCxnSpPr/>
          <p:nvPr userDrawn="1"/>
        </p:nvCxnSpPr>
        <p:spPr>
          <a:xfrm flipV="1">
            <a:off x="693641" y="3524348"/>
            <a:ext cx="7757921" cy="1"/>
          </a:xfrm>
          <a:prstGeom prst="line">
            <a:avLst/>
          </a:prstGeom>
          <a:noFill/>
          <a:ln w="12700" cmpd="sng">
            <a:solidFill>
              <a:schemeClr val="bg1">
                <a:lumMod val="85000"/>
              </a:schemeClr>
            </a:solidFill>
            <a:round/>
            <a:headEnd/>
            <a:tailEnd/>
          </a:ln>
        </p:spPr>
      </p:cxnSp>
      <p:sp>
        <p:nvSpPr>
          <p:cNvPr id="10" name="Text Placeholder 12"/>
          <p:cNvSpPr>
            <a:spLocks noGrp="1"/>
          </p:cNvSpPr>
          <p:nvPr>
            <p:ph type="body" sz="quarter" idx="10" hasCustomPrompt="1"/>
          </p:nvPr>
        </p:nvSpPr>
        <p:spPr>
          <a:xfrm>
            <a:off x="-1" y="2912171"/>
            <a:ext cx="9144000" cy="658732"/>
          </a:xfrm>
          <a:prstGeom prst="rect">
            <a:avLst/>
          </a:prstGeom>
        </p:spPr>
        <p:txBody>
          <a:bodyPr vert="horz"/>
          <a:lstStyle>
            <a:lvl1pPr marL="0" indent="0" algn="ctr">
              <a:buNone/>
              <a:defRPr sz="3200" b="1">
                <a:solidFill>
                  <a:srgbClr val="CC1F20"/>
                </a:solidFill>
                <a:latin typeface="Arial Narrow"/>
                <a:cs typeface="Arial Narrow"/>
              </a:defRPr>
            </a:lvl1pPr>
          </a:lstStyle>
          <a:p>
            <a:pPr lvl="0"/>
            <a:r>
              <a:rPr lang="en-US" dirty="0"/>
              <a:t>YOUR TITLE HERE</a:t>
            </a:r>
          </a:p>
        </p:txBody>
      </p:sp>
      <p:sp>
        <p:nvSpPr>
          <p:cNvPr id="11" name="Text Placeholder 12"/>
          <p:cNvSpPr>
            <a:spLocks noGrp="1"/>
          </p:cNvSpPr>
          <p:nvPr>
            <p:ph type="body" sz="quarter" idx="11" hasCustomPrompt="1"/>
          </p:nvPr>
        </p:nvSpPr>
        <p:spPr>
          <a:xfrm>
            <a:off x="703410" y="3778840"/>
            <a:ext cx="3591513" cy="2278089"/>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000" b="0" baseline="0">
                <a:solidFill>
                  <a:schemeClr val="tx1"/>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Column 1: Your description here. Your description here.</a:t>
            </a:r>
          </a:p>
        </p:txBody>
      </p:sp>
      <p:sp>
        <p:nvSpPr>
          <p:cNvPr id="12" name="Text Placeholder 12"/>
          <p:cNvSpPr>
            <a:spLocks noGrp="1"/>
          </p:cNvSpPr>
          <p:nvPr>
            <p:ph type="body" sz="quarter" idx="12" hasCustomPrompt="1"/>
          </p:nvPr>
        </p:nvSpPr>
        <p:spPr>
          <a:xfrm>
            <a:off x="4865108" y="3778840"/>
            <a:ext cx="3591513" cy="2278089"/>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000" b="0" baseline="0">
                <a:solidFill>
                  <a:schemeClr val="tx1"/>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Column 1: Your description here. Your description here.</a:t>
            </a:r>
          </a:p>
        </p:txBody>
      </p:sp>
      <p:sp>
        <p:nvSpPr>
          <p:cNvPr id="3" name="Picture Placeholder 2"/>
          <p:cNvSpPr>
            <a:spLocks noGrp="1"/>
          </p:cNvSpPr>
          <p:nvPr>
            <p:ph type="pic" sz="quarter" idx="13"/>
          </p:nvPr>
        </p:nvSpPr>
        <p:spPr>
          <a:xfrm>
            <a:off x="0" y="0"/>
            <a:ext cx="9144000" cy="2754313"/>
          </a:xfrm>
          <a:prstGeom prst="rect">
            <a:avLst/>
          </a:prstGeom>
        </p:spPr>
        <p:txBody>
          <a:bodyPr vert="horz"/>
          <a:lstStyle/>
          <a:p>
            <a:endParaRPr lang="en-US"/>
          </a:p>
        </p:txBody>
      </p:sp>
    </p:spTree>
    <p:extLst>
      <p:ext uri="{BB962C8B-B14F-4D97-AF65-F5344CB8AC3E}">
        <p14:creationId xmlns:p14="http://schemas.microsoft.com/office/powerpoint/2010/main" val="3102367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9144000" cy="6369050"/>
          </a:xfrm>
          <a:prstGeom prst="rect">
            <a:avLst/>
          </a:prstGeom>
        </p:spPr>
        <p:txBody>
          <a:bodyPr vert="horz"/>
          <a:lstStyle/>
          <a:p>
            <a:endParaRPr lang="en-US"/>
          </a:p>
        </p:txBody>
      </p:sp>
      <p:sp>
        <p:nvSpPr>
          <p:cNvPr id="7" name="Text Placeholder 12"/>
          <p:cNvSpPr>
            <a:spLocks noGrp="1"/>
          </p:cNvSpPr>
          <p:nvPr>
            <p:ph type="body" sz="quarter" idx="10" hasCustomPrompt="1"/>
          </p:nvPr>
        </p:nvSpPr>
        <p:spPr>
          <a:xfrm>
            <a:off x="1729152" y="1729162"/>
            <a:ext cx="5685694" cy="3341077"/>
          </a:xfrm>
          <a:prstGeom prst="rect">
            <a:avLst/>
          </a:prstGeom>
        </p:spPr>
        <p:txBody>
          <a:bodyPr vert="horz"/>
          <a:lstStyle>
            <a:lvl1pPr marL="0" indent="0" algn="ctr">
              <a:buNone/>
              <a:defRPr sz="4000" b="1">
                <a:solidFill>
                  <a:srgbClr val="CC1F20"/>
                </a:solidFill>
                <a:latin typeface="Arial Narrow"/>
                <a:cs typeface="Arial Narrow"/>
              </a:defRPr>
            </a:lvl1pPr>
          </a:lstStyle>
          <a:p>
            <a:pPr lvl="0"/>
            <a:r>
              <a:rPr lang="en-US" dirty="0"/>
              <a:t>“YOUR QUOTE HERE”</a:t>
            </a:r>
          </a:p>
        </p:txBody>
      </p:sp>
    </p:spTree>
    <p:extLst>
      <p:ext uri="{BB962C8B-B14F-4D97-AF65-F5344CB8AC3E}">
        <p14:creationId xmlns:p14="http://schemas.microsoft.com/office/powerpoint/2010/main" val="3974308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28" name="Straight Connector 27"/>
          <p:cNvCxnSpPr/>
          <p:nvPr userDrawn="1"/>
        </p:nvCxnSpPr>
        <p:spPr>
          <a:xfrm>
            <a:off x="622897" y="3545766"/>
            <a:ext cx="7835689" cy="0"/>
          </a:xfrm>
          <a:prstGeom prst="line">
            <a:avLst/>
          </a:prstGeom>
          <a:ln w="28575" cap="rnd"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6" descr="2015-Logo2.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133872" y="822457"/>
            <a:ext cx="2881760" cy="2265714"/>
          </a:xfrm>
          <a:prstGeom prst="rect">
            <a:avLst/>
          </a:prstGeom>
        </p:spPr>
      </p:pic>
    </p:spTree>
    <p:extLst>
      <p:ext uri="{BB962C8B-B14F-4D97-AF65-F5344CB8AC3E}">
        <p14:creationId xmlns:p14="http://schemas.microsoft.com/office/powerpoint/2010/main" val="478927184"/>
      </p:ext>
    </p:extLst>
  </p:cSld>
  <p:clrMap bg1="lt1" tx1="dk1" bg2="lt2" tx2="dk2" accent1="accent1" accent2="accent2" accent3="accent3" accent4="accent4" accent5="accent5" accent6="accent6" hlink="hlink" folHlink="folHlink"/>
  <p:sldLayoutIdLst>
    <p:sldLayoutId id="2147483811"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userDrawn="1"/>
        </p:nvSpPr>
        <p:spPr>
          <a:xfrm>
            <a:off x="8539148" y="6483983"/>
            <a:ext cx="1762567" cy="246221"/>
          </a:xfrm>
          <a:prstGeom prst="rect">
            <a:avLst/>
          </a:prstGeom>
          <a:noFill/>
        </p:spPr>
        <p:txBody>
          <a:bodyPr wrap="square" rtlCol="0">
            <a:spAutoFit/>
          </a:bodyPr>
          <a:lstStyle/>
          <a:p>
            <a:fld id="{0A52FF5E-384C-654F-BC85-B661B40A616C}" type="slidenum">
              <a:rPr lang="en-US" sz="1000" smtClean="0"/>
              <a:pPr/>
              <a:t>‹#›</a:t>
            </a:fld>
            <a:endParaRPr lang="en-US" sz="1000" dirty="0"/>
          </a:p>
        </p:txBody>
      </p:sp>
      <p:pic>
        <p:nvPicPr>
          <p:cNvPr id="4" name="Picture 3" descr="2015-Logo3.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66077" y="6436211"/>
            <a:ext cx="3575538" cy="344518"/>
          </a:xfrm>
          <a:prstGeom prst="rect">
            <a:avLst/>
          </a:prstGeom>
        </p:spPr>
      </p:pic>
    </p:spTree>
    <p:extLst>
      <p:ext uri="{BB962C8B-B14F-4D97-AF65-F5344CB8AC3E}">
        <p14:creationId xmlns:p14="http://schemas.microsoft.com/office/powerpoint/2010/main" val="3996575829"/>
      </p:ext>
    </p:extLst>
  </p:cSld>
  <p:clrMap bg1="lt1" tx1="dk1" bg2="lt2" tx2="dk2" accent1="accent1" accent2="accent2" accent3="accent3" accent4="accent4" accent5="accent5" accent6="accent6" hlink="hlink" folHlink="folHlink"/>
  <p:sldLayoutIdLst>
    <p:sldLayoutId id="2147483665"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userDrawn="1"/>
        </p:nvSpPr>
        <p:spPr>
          <a:xfrm>
            <a:off x="8539148" y="6483983"/>
            <a:ext cx="1762567" cy="246221"/>
          </a:xfrm>
          <a:prstGeom prst="rect">
            <a:avLst/>
          </a:prstGeom>
          <a:noFill/>
        </p:spPr>
        <p:txBody>
          <a:bodyPr wrap="square" rtlCol="0">
            <a:spAutoFit/>
          </a:bodyPr>
          <a:lstStyle/>
          <a:p>
            <a:fld id="{0A52FF5E-384C-654F-BC85-B661B40A616C}" type="slidenum">
              <a:rPr lang="en-US" sz="1000" smtClean="0"/>
              <a:pPr/>
              <a:t>‹#›</a:t>
            </a:fld>
            <a:endParaRPr lang="en-US" sz="1000" dirty="0"/>
          </a:p>
        </p:txBody>
      </p:sp>
      <p:pic>
        <p:nvPicPr>
          <p:cNvPr id="8" name="Picture 7" descr="shutterstock_175340078.jpg"/>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0"/>
            <a:ext cx="9144000" cy="2759076"/>
          </a:xfrm>
          <a:prstGeom prst="rect">
            <a:avLst/>
          </a:prstGeom>
        </p:spPr>
      </p:pic>
      <p:pic>
        <p:nvPicPr>
          <p:cNvPr id="11" name="Picture 10" descr="2015-Logo3.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66077" y="6436211"/>
            <a:ext cx="3575538" cy="344518"/>
          </a:xfrm>
          <a:prstGeom prst="rect">
            <a:avLst/>
          </a:prstGeom>
        </p:spPr>
      </p:pic>
    </p:spTree>
    <p:extLst>
      <p:ext uri="{BB962C8B-B14F-4D97-AF65-F5344CB8AC3E}">
        <p14:creationId xmlns:p14="http://schemas.microsoft.com/office/powerpoint/2010/main" val="94172865"/>
      </p:ext>
    </p:extLst>
  </p:cSld>
  <p:clrMap bg1="lt1" tx1="dk1" bg2="lt2" tx2="dk2" accent1="accent1" accent2="accent2" accent3="accent3" accent4="accent4" accent5="accent5" accent6="accent6" hlink="hlink" folHlink="folHlink"/>
  <p:sldLayoutIdLst>
    <p:sldLayoutId id="2147483671"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userDrawn="1"/>
        </p:nvSpPr>
        <p:spPr>
          <a:xfrm>
            <a:off x="8539148" y="6483983"/>
            <a:ext cx="1762567" cy="246221"/>
          </a:xfrm>
          <a:prstGeom prst="rect">
            <a:avLst/>
          </a:prstGeom>
          <a:noFill/>
        </p:spPr>
        <p:txBody>
          <a:bodyPr wrap="square" rtlCol="0">
            <a:spAutoFit/>
          </a:bodyPr>
          <a:lstStyle/>
          <a:p>
            <a:fld id="{0A52FF5E-384C-654F-BC85-B661B40A616C}" type="slidenum">
              <a:rPr lang="en-US" sz="1000" smtClean="0"/>
              <a:pPr/>
              <a:t>‹#›</a:t>
            </a:fld>
            <a:endParaRPr lang="en-US" sz="1000" dirty="0"/>
          </a:p>
        </p:txBody>
      </p:sp>
      <p:pic>
        <p:nvPicPr>
          <p:cNvPr id="11" name="Picture 10" descr="shutterstock_1335327502.jpg"/>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4852"/>
            <a:ext cx="9153770" cy="6361202"/>
          </a:xfrm>
          <a:prstGeom prst="rect">
            <a:avLst/>
          </a:prstGeom>
        </p:spPr>
      </p:pic>
      <p:pic>
        <p:nvPicPr>
          <p:cNvPr id="8" name="Picture 7" descr="2015-Logo3.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66077" y="6436211"/>
            <a:ext cx="3575538" cy="344518"/>
          </a:xfrm>
          <a:prstGeom prst="rect">
            <a:avLst/>
          </a:prstGeom>
        </p:spPr>
      </p:pic>
    </p:spTree>
    <p:extLst>
      <p:ext uri="{BB962C8B-B14F-4D97-AF65-F5344CB8AC3E}">
        <p14:creationId xmlns:p14="http://schemas.microsoft.com/office/powerpoint/2010/main" val="1664995190"/>
      </p:ext>
    </p:extLst>
  </p:cSld>
  <p:clrMap bg1="lt1" tx1="dk1" bg2="lt2" tx2="dk2" accent1="accent1" accent2="accent2" accent3="accent3" accent4="accent4" accent5="accent5" accent6="accent6" hlink="hlink" folHlink="folHlink"/>
  <p:sldLayoutIdLst>
    <p:sldLayoutId id="2147483673"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userDrawn="1"/>
        </p:nvSpPr>
        <p:spPr>
          <a:xfrm>
            <a:off x="8539148" y="6483983"/>
            <a:ext cx="1762567" cy="246221"/>
          </a:xfrm>
          <a:prstGeom prst="rect">
            <a:avLst/>
          </a:prstGeom>
          <a:noFill/>
        </p:spPr>
        <p:txBody>
          <a:bodyPr wrap="square" rtlCol="0">
            <a:spAutoFit/>
          </a:bodyPr>
          <a:lstStyle/>
          <a:p>
            <a:fld id="{0A52FF5E-384C-654F-BC85-B661B40A616C}" type="slidenum">
              <a:rPr lang="en-US" sz="1000" smtClean="0"/>
              <a:pPr/>
              <a:t>‹#›</a:t>
            </a:fld>
            <a:endParaRPr lang="en-US" sz="1000" dirty="0"/>
          </a:p>
        </p:txBody>
      </p:sp>
      <p:cxnSp>
        <p:nvCxnSpPr>
          <p:cNvPr id="11" name="Straight Connector 10"/>
          <p:cNvCxnSpPr/>
          <p:nvPr userDrawn="1"/>
        </p:nvCxnSpPr>
        <p:spPr>
          <a:xfrm>
            <a:off x="350634" y="3307996"/>
            <a:ext cx="8442732" cy="0"/>
          </a:xfrm>
          <a:prstGeom prst="line">
            <a:avLst/>
          </a:prstGeom>
          <a:noFill/>
          <a:ln w="12700" cmpd="sng">
            <a:solidFill>
              <a:schemeClr val="bg1">
                <a:lumMod val="85000"/>
              </a:schemeClr>
            </a:solidFill>
            <a:round/>
            <a:headEnd/>
            <a:tailEnd/>
          </a:ln>
        </p:spPr>
      </p:cxnSp>
      <p:cxnSp>
        <p:nvCxnSpPr>
          <p:cNvPr id="16" name="Straight Connector 15"/>
          <p:cNvCxnSpPr/>
          <p:nvPr userDrawn="1"/>
        </p:nvCxnSpPr>
        <p:spPr>
          <a:xfrm>
            <a:off x="3076593" y="3589339"/>
            <a:ext cx="0" cy="2385333"/>
          </a:xfrm>
          <a:prstGeom prst="line">
            <a:avLst/>
          </a:prstGeom>
          <a:noFill/>
          <a:ln w="12700" cmpd="sng">
            <a:solidFill>
              <a:schemeClr val="bg1">
                <a:lumMod val="85000"/>
              </a:schemeClr>
            </a:solidFill>
            <a:round/>
            <a:headEnd/>
            <a:tailEnd/>
          </a:ln>
        </p:spPr>
      </p:cxnSp>
      <p:cxnSp>
        <p:nvCxnSpPr>
          <p:cNvPr id="17" name="Straight Connector 16"/>
          <p:cNvCxnSpPr/>
          <p:nvPr userDrawn="1"/>
        </p:nvCxnSpPr>
        <p:spPr>
          <a:xfrm>
            <a:off x="6114121" y="3589339"/>
            <a:ext cx="0" cy="2385333"/>
          </a:xfrm>
          <a:prstGeom prst="line">
            <a:avLst/>
          </a:prstGeom>
          <a:noFill/>
          <a:ln w="12700" cmpd="sng">
            <a:solidFill>
              <a:schemeClr val="bg1">
                <a:lumMod val="85000"/>
              </a:schemeClr>
            </a:solidFill>
            <a:round/>
            <a:headEnd/>
            <a:tailEnd/>
          </a:ln>
        </p:spPr>
      </p:cxnSp>
      <p:pic>
        <p:nvPicPr>
          <p:cNvPr id="3" name="Picture 2" descr="top image.jp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4078"/>
            <a:ext cx="9144000" cy="2456153"/>
          </a:xfrm>
          <a:prstGeom prst="rect">
            <a:avLst/>
          </a:prstGeom>
        </p:spPr>
      </p:pic>
      <p:pic>
        <p:nvPicPr>
          <p:cNvPr id="12" name="Picture 11" descr="2015-Logo3.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66077" y="6436211"/>
            <a:ext cx="3575538" cy="344518"/>
          </a:xfrm>
          <a:prstGeom prst="rect">
            <a:avLst/>
          </a:prstGeom>
        </p:spPr>
      </p:pic>
    </p:spTree>
    <p:extLst>
      <p:ext uri="{BB962C8B-B14F-4D97-AF65-F5344CB8AC3E}">
        <p14:creationId xmlns:p14="http://schemas.microsoft.com/office/powerpoint/2010/main" val="39709239"/>
      </p:ext>
    </p:extLst>
  </p:cSld>
  <p:clrMap bg1="lt1" tx1="dk1" bg2="lt2" tx2="dk2" accent1="accent1" accent2="accent2" accent3="accent3" accent4="accent4" accent5="accent5" accent6="accent6" hlink="hlink" folHlink="folHlink"/>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userDrawn="1"/>
        </p:nvSpPr>
        <p:spPr>
          <a:xfrm>
            <a:off x="8539148" y="6483983"/>
            <a:ext cx="1762567" cy="246221"/>
          </a:xfrm>
          <a:prstGeom prst="rect">
            <a:avLst/>
          </a:prstGeom>
          <a:noFill/>
        </p:spPr>
        <p:txBody>
          <a:bodyPr wrap="square" rtlCol="0">
            <a:spAutoFit/>
          </a:bodyPr>
          <a:lstStyle/>
          <a:p>
            <a:fld id="{0A52FF5E-384C-654F-BC85-B661B40A616C}" type="slidenum">
              <a:rPr lang="en-US" sz="1000" smtClean="0"/>
              <a:pPr/>
              <a:t>‹#›</a:t>
            </a:fld>
            <a:endParaRPr lang="en-US" sz="1000" dirty="0"/>
          </a:p>
        </p:txBody>
      </p:sp>
      <p:pic>
        <p:nvPicPr>
          <p:cNvPr id="3" name="Picture 2" descr="shutterstock_199090850.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flipH="1">
            <a:off x="0" y="0"/>
            <a:ext cx="4547194" cy="6356350"/>
          </a:xfrm>
          <a:prstGeom prst="rect">
            <a:avLst/>
          </a:prstGeom>
        </p:spPr>
      </p:pic>
      <p:pic>
        <p:nvPicPr>
          <p:cNvPr id="8" name="Picture 7" descr="2015-Logo3.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66077" y="6436211"/>
            <a:ext cx="3575538" cy="344518"/>
          </a:xfrm>
          <a:prstGeom prst="rect">
            <a:avLst/>
          </a:prstGeom>
        </p:spPr>
      </p:pic>
    </p:spTree>
    <p:extLst>
      <p:ext uri="{BB962C8B-B14F-4D97-AF65-F5344CB8AC3E}">
        <p14:creationId xmlns:p14="http://schemas.microsoft.com/office/powerpoint/2010/main" val="2932965166"/>
      </p:ext>
    </p:extLst>
  </p:cSld>
  <p:clrMap bg1="lt1" tx1="dk1" bg2="lt2" tx2="dk2" accent1="accent1" accent2="accent2" accent3="accent3" accent4="accent4" accent5="accent5" accent6="accent6" hlink="hlink" folHlink="folHlink"/>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arungb84/firstJav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mirrors.jenkins.io/war-stable/latest/jenkins.wa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5078437"/>
            <a:ext cx="9144000" cy="1203177"/>
          </a:xfrm>
        </p:spPr>
        <p:txBody>
          <a:bodyPr/>
          <a:lstStyle/>
          <a:p>
            <a:r>
              <a:rPr lang="en-IN" dirty="0"/>
              <a:t>Jenkins </a:t>
            </a:r>
            <a:r>
              <a:rPr lang="en-IN" sz="2800" dirty="0"/>
              <a:t>POC</a:t>
            </a:r>
            <a:r>
              <a:rPr lang="en-IN" sz="2800" b="0" dirty="0"/>
              <a:t> </a:t>
            </a:r>
            <a:br>
              <a:rPr lang="en-US" dirty="0"/>
            </a:br>
            <a:r>
              <a:rPr lang="en-US" sz="2000" b="0" dirty="0">
                <a:solidFill>
                  <a:schemeClr val="tx1"/>
                </a:solidFill>
                <a:latin typeface="Arial"/>
                <a:cs typeface="Arial"/>
              </a:rPr>
              <a:t>July 2019</a:t>
            </a:r>
            <a:br>
              <a:rPr lang="en-US" sz="2400" b="0" dirty="0">
                <a:solidFill>
                  <a:schemeClr val="tx1"/>
                </a:solidFill>
                <a:latin typeface="Arial"/>
                <a:cs typeface="Arial"/>
              </a:rPr>
            </a:br>
            <a:br>
              <a:rPr lang="en-US" sz="2400" b="0" dirty="0">
                <a:solidFill>
                  <a:schemeClr val="tx1"/>
                </a:solidFill>
                <a:latin typeface="Arial"/>
                <a:cs typeface="Arial"/>
              </a:rPr>
            </a:br>
            <a:endParaRPr lang="en-US" sz="2000" b="0" dirty="0">
              <a:solidFill>
                <a:schemeClr val="tx1"/>
              </a:solidFill>
              <a:latin typeface="Arial"/>
              <a:cs typeface="Arial"/>
            </a:endParaRPr>
          </a:p>
        </p:txBody>
      </p:sp>
      <p:pic>
        <p:nvPicPr>
          <p:cNvPr id="4" name="Picture 3">
            <a:extLst>
              <a:ext uri="{FF2B5EF4-FFF2-40B4-BE49-F238E27FC236}">
                <a16:creationId xmlns:a16="http://schemas.microsoft.com/office/drawing/2014/main" id="{F244B871-6BEB-4E81-86F5-A6F791D10E2A}"/>
              </a:ext>
            </a:extLst>
          </p:cNvPr>
          <p:cNvPicPr>
            <a:picLocks noChangeAspect="1"/>
          </p:cNvPicPr>
          <p:nvPr/>
        </p:nvPicPr>
        <p:blipFill>
          <a:blip r:embed="rId2"/>
          <a:stretch>
            <a:fillRect/>
          </a:stretch>
        </p:blipFill>
        <p:spPr>
          <a:xfrm>
            <a:off x="4003265" y="3740465"/>
            <a:ext cx="920428" cy="1273674"/>
          </a:xfrm>
          <a:prstGeom prst="rect">
            <a:avLst/>
          </a:prstGeom>
        </p:spPr>
      </p:pic>
    </p:spTree>
    <p:extLst>
      <p:ext uri="{BB962C8B-B14F-4D97-AF65-F5344CB8AC3E}">
        <p14:creationId xmlns:p14="http://schemas.microsoft.com/office/powerpoint/2010/main" val="2909795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5244" y="298698"/>
            <a:ext cx="9001156" cy="523220"/>
          </a:xfrm>
          <a:prstGeom prst="rect">
            <a:avLst/>
          </a:prstGeom>
        </p:spPr>
        <p:txBody>
          <a:bodyPr wrap="square">
            <a:spAutoFit/>
          </a:bodyPr>
          <a:lstStyle/>
          <a:p>
            <a:r>
              <a:rPr lang="en-IN" sz="2800" b="1" dirty="0">
                <a:solidFill>
                  <a:srgbClr val="CC1F20"/>
                </a:solidFill>
                <a:latin typeface="Arial Narrow" pitchFamily="34" charset="0"/>
              </a:rPr>
              <a:t>Source Code Management with Git</a:t>
            </a:r>
          </a:p>
        </p:txBody>
      </p:sp>
      <p:sp>
        <p:nvSpPr>
          <p:cNvPr id="4" name="Rectangle 3">
            <a:extLst>
              <a:ext uri="{FF2B5EF4-FFF2-40B4-BE49-F238E27FC236}">
                <a16:creationId xmlns:a16="http://schemas.microsoft.com/office/drawing/2014/main" id="{E96CC628-6D6B-4A3E-AB39-AC8D7798D89F}"/>
              </a:ext>
            </a:extLst>
          </p:cNvPr>
          <p:cNvSpPr/>
          <p:nvPr/>
        </p:nvSpPr>
        <p:spPr>
          <a:xfrm>
            <a:off x="295243" y="1056306"/>
            <a:ext cx="8243845" cy="646331"/>
          </a:xfrm>
          <a:prstGeom prst="rect">
            <a:avLst/>
          </a:prstGeom>
        </p:spPr>
        <p:txBody>
          <a:bodyPr wrap="square">
            <a:spAutoFit/>
          </a:bodyPr>
          <a:lstStyle/>
          <a:p>
            <a:pPr marL="285750" indent="-285750">
              <a:buFont typeface="Arial" panose="020B0604020202020204" pitchFamily="34" charset="0"/>
              <a:buChar char="•"/>
            </a:pPr>
            <a:r>
              <a:rPr lang="en-IN" dirty="0"/>
              <a:t>Under Source Code Management, Enter your repository URL. We have a test repository located at </a:t>
            </a:r>
            <a:r>
              <a:rPr lang="en-IN" dirty="0">
                <a:hlinkClick r:id="rId2"/>
              </a:rPr>
              <a:t>https://github.com/arungb84/firstJava</a:t>
            </a:r>
            <a:endParaRPr lang="en-IN" dirty="0"/>
          </a:p>
        </p:txBody>
      </p:sp>
      <p:pic>
        <p:nvPicPr>
          <p:cNvPr id="2050" name="Picture 2" descr="https://www.guru99.com/images/1/091318_0458_HowtoCreate6.png">
            <a:extLst>
              <a:ext uri="{FF2B5EF4-FFF2-40B4-BE49-F238E27FC236}">
                <a16:creationId xmlns:a16="http://schemas.microsoft.com/office/drawing/2014/main" id="{2D939213-BB74-4D15-80AA-8D1E1A82FD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747" y="1810681"/>
            <a:ext cx="6550708" cy="339259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5F8DE91-048F-4562-A524-479A24BAFF23}"/>
              </a:ext>
            </a:extLst>
          </p:cNvPr>
          <p:cNvSpPr/>
          <p:nvPr/>
        </p:nvSpPr>
        <p:spPr>
          <a:xfrm>
            <a:off x="609746" y="5318023"/>
            <a:ext cx="8534253" cy="923330"/>
          </a:xfrm>
          <a:prstGeom prst="rect">
            <a:avLst/>
          </a:prstGeom>
        </p:spPr>
        <p:txBody>
          <a:bodyPr wrap="square">
            <a:spAutoFit/>
          </a:bodyPr>
          <a:lstStyle/>
          <a:p>
            <a:r>
              <a:rPr lang="en-IN" dirty="0"/>
              <a:t>It’s time to build the code. Tweak the settings under the build section to build the code at the time you want. You can even schedule the build to happen periodically, at set times.</a:t>
            </a:r>
          </a:p>
        </p:txBody>
      </p:sp>
    </p:spTree>
    <p:extLst>
      <p:ext uri="{BB962C8B-B14F-4D97-AF65-F5344CB8AC3E}">
        <p14:creationId xmlns:p14="http://schemas.microsoft.com/office/powerpoint/2010/main" val="4241890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5244" y="298698"/>
            <a:ext cx="9001156" cy="523220"/>
          </a:xfrm>
          <a:prstGeom prst="rect">
            <a:avLst/>
          </a:prstGeom>
        </p:spPr>
        <p:txBody>
          <a:bodyPr wrap="square">
            <a:spAutoFit/>
          </a:bodyPr>
          <a:lstStyle/>
          <a:p>
            <a:r>
              <a:rPr lang="en-IN" sz="2800" b="1" dirty="0">
                <a:solidFill>
                  <a:srgbClr val="CC1F20"/>
                </a:solidFill>
                <a:latin typeface="Arial Narrow" pitchFamily="34" charset="0"/>
              </a:rPr>
              <a:t>Under Build</a:t>
            </a:r>
          </a:p>
        </p:txBody>
      </p:sp>
      <p:sp>
        <p:nvSpPr>
          <p:cNvPr id="4" name="Rectangle 3">
            <a:extLst>
              <a:ext uri="{FF2B5EF4-FFF2-40B4-BE49-F238E27FC236}">
                <a16:creationId xmlns:a16="http://schemas.microsoft.com/office/drawing/2014/main" id="{E96CC628-6D6B-4A3E-AB39-AC8D7798D89F}"/>
              </a:ext>
            </a:extLst>
          </p:cNvPr>
          <p:cNvSpPr/>
          <p:nvPr/>
        </p:nvSpPr>
        <p:spPr>
          <a:xfrm>
            <a:off x="295243" y="1056306"/>
            <a:ext cx="8243845" cy="646331"/>
          </a:xfrm>
          <a:prstGeom prst="rect">
            <a:avLst/>
          </a:prstGeom>
        </p:spPr>
        <p:txBody>
          <a:bodyPr wrap="square">
            <a:spAutoFit/>
          </a:bodyPr>
          <a:lstStyle/>
          <a:p>
            <a:pPr marL="285750" indent="-285750">
              <a:buFont typeface="Arial" panose="020B0604020202020204" pitchFamily="34" charset="0"/>
              <a:buChar char="•"/>
            </a:pPr>
            <a:r>
              <a:rPr lang="en-IN" dirty="0"/>
              <a:t>Click on "</a:t>
            </a:r>
            <a:r>
              <a:rPr lang="en-IN" b="1" dirty="0"/>
              <a:t>Execute Windows batch command</a:t>
            </a:r>
            <a:r>
              <a:rPr lang="en-IN" dirty="0"/>
              <a:t>" and add the commands you want to execute during the build process.</a:t>
            </a:r>
          </a:p>
        </p:txBody>
      </p:sp>
      <p:pic>
        <p:nvPicPr>
          <p:cNvPr id="3074" name="Picture 2" descr="https://www.guru99.com/images/1/091318_0458_HowtoCreate7.png">
            <a:extLst>
              <a:ext uri="{FF2B5EF4-FFF2-40B4-BE49-F238E27FC236}">
                <a16:creationId xmlns:a16="http://schemas.microsoft.com/office/drawing/2014/main" id="{EFC5A465-FDA0-4A0F-838D-AC467F3776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746" y="1708014"/>
            <a:ext cx="4783014" cy="272929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7DE709D-660B-44F9-94C9-D67E47F44045}"/>
              </a:ext>
            </a:extLst>
          </p:cNvPr>
          <p:cNvSpPr/>
          <p:nvPr/>
        </p:nvSpPr>
        <p:spPr>
          <a:xfrm>
            <a:off x="609746" y="4577585"/>
            <a:ext cx="6520375" cy="1477328"/>
          </a:xfrm>
          <a:prstGeom prst="rect">
            <a:avLst/>
          </a:prstGeom>
        </p:spPr>
        <p:txBody>
          <a:bodyPr wrap="square">
            <a:spAutoFit/>
          </a:bodyPr>
          <a:lstStyle/>
          <a:p>
            <a:r>
              <a:rPr lang="en-IN" dirty="0"/>
              <a:t>I have added the following windows commands:</a:t>
            </a:r>
          </a:p>
          <a:p>
            <a:endParaRPr lang="en-IN" dirty="0"/>
          </a:p>
          <a:p>
            <a:r>
              <a:rPr lang="en-IN" dirty="0" err="1"/>
              <a:t>javac</a:t>
            </a:r>
            <a:r>
              <a:rPr lang="en-IN" dirty="0"/>
              <a:t> HelloWorld.java</a:t>
            </a:r>
          </a:p>
          <a:p>
            <a:endParaRPr lang="en-IN" dirty="0"/>
          </a:p>
          <a:p>
            <a:r>
              <a:rPr lang="en-IN" dirty="0"/>
              <a:t>java HelloWorld</a:t>
            </a:r>
          </a:p>
        </p:txBody>
      </p:sp>
    </p:spTree>
    <p:extLst>
      <p:ext uri="{BB962C8B-B14F-4D97-AF65-F5344CB8AC3E}">
        <p14:creationId xmlns:p14="http://schemas.microsoft.com/office/powerpoint/2010/main" val="3454117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5244" y="298698"/>
            <a:ext cx="9001156" cy="523220"/>
          </a:xfrm>
          <a:prstGeom prst="rect">
            <a:avLst/>
          </a:prstGeom>
        </p:spPr>
        <p:txBody>
          <a:bodyPr wrap="square">
            <a:spAutoFit/>
          </a:bodyPr>
          <a:lstStyle/>
          <a:p>
            <a:r>
              <a:rPr lang="en-IN" sz="2800" b="1" dirty="0">
                <a:solidFill>
                  <a:srgbClr val="CC1F20"/>
                </a:solidFill>
                <a:latin typeface="Arial Narrow" pitchFamily="34" charset="0"/>
              </a:rPr>
              <a:t>Build</a:t>
            </a:r>
          </a:p>
        </p:txBody>
      </p:sp>
      <p:pic>
        <p:nvPicPr>
          <p:cNvPr id="4098" name="Picture 2" descr="https://www.guru99.com/images/1/091318_0458_HowtoCreate8.png">
            <a:extLst>
              <a:ext uri="{FF2B5EF4-FFF2-40B4-BE49-F238E27FC236}">
                <a16:creationId xmlns:a16="http://schemas.microsoft.com/office/drawing/2014/main" id="{C9E2F960-B7DC-4D9A-80E4-7C6F938100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 y="1219640"/>
            <a:ext cx="4257675" cy="25336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5F2DB89-C069-4343-8A8E-DDCD7CDC9AF6}"/>
              </a:ext>
            </a:extLst>
          </p:cNvPr>
          <p:cNvSpPr/>
          <p:nvPr/>
        </p:nvSpPr>
        <p:spPr>
          <a:xfrm>
            <a:off x="295244" y="4151012"/>
            <a:ext cx="6717323" cy="646331"/>
          </a:xfrm>
          <a:prstGeom prst="rect">
            <a:avLst/>
          </a:prstGeom>
        </p:spPr>
        <p:txBody>
          <a:bodyPr wrap="square">
            <a:spAutoFit/>
          </a:bodyPr>
          <a:lstStyle/>
          <a:p>
            <a:r>
              <a:rPr lang="en-IN" dirty="0"/>
              <a:t>Click the </a:t>
            </a:r>
            <a:r>
              <a:rPr lang="en-IN" b="1" dirty="0"/>
              <a:t>Build Now</a:t>
            </a:r>
            <a:r>
              <a:rPr lang="en-IN" dirty="0"/>
              <a:t> button on the left-hand side to build the source code.</a:t>
            </a:r>
          </a:p>
        </p:txBody>
      </p:sp>
      <p:sp>
        <p:nvSpPr>
          <p:cNvPr id="7" name="Rectangle 6">
            <a:extLst>
              <a:ext uri="{FF2B5EF4-FFF2-40B4-BE49-F238E27FC236}">
                <a16:creationId xmlns:a16="http://schemas.microsoft.com/office/drawing/2014/main" id="{9BF69E68-AB16-45D4-8795-8E5C781110A5}"/>
              </a:ext>
            </a:extLst>
          </p:cNvPr>
          <p:cNvSpPr/>
          <p:nvPr/>
        </p:nvSpPr>
        <p:spPr>
          <a:xfrm>
            <a:off x="5141741" y="2085667"/>
            <a:ext cx="4572000" cy="646331"/>
          </a:xfrm>
          <a:prstGeom prst="rect">
            <a:avLst/>
          </a:prstGeom>
        </p:spPr>
        <p:txBody>
          <a:bodyPr>
            <a:spAutoFit/>
          </a:bodyPr>
          <a:lstStyle/>
          <a:p>
            <a:pPr>
              <a:buFont typeface="+mj-lt"/>
              <a:buAutoNum type="arabicPeriod"/>
            </a:pPr>
            <a:r>
              <a:rPr lang="en-IN" dirty="0">
                <a:solidFill>
                  <a:srgbClr val="222222"/>
                </a:solidFill>
                <a:latin typeface="Source Sans Pro" panose="020B0503030403020204" pitchFamily="34" charset="0"/>
              </a:rPr>
              <a:t>Click </a:t>
            </a:r>
            <a:r>
              <a:rPr lang="en-IN" b="1" dirty="0">
                <a:solidFill>
                  <a:srgbClr val="222222"/>
                </a:solidFill>
                <a:latin typeface="Source Sans Pro" panose="020B0503030403020204" pitchFamily="34" charset="0"/>
              </a:rPr>
              <a:t>Apply</a:t>
            </a:r>
            <a:endParaRPr lang="en-IN" dirty="0">
              <a:solidFill>
                <a:srgbClr val="222222"/>
              </a:solidFill>
              <a:latin typeface="Source Sans Pro" panose="020B0503030403020204" pitchFamily="34" charset="0"/>
            </a:endParaRPr>
          </a:p>
          <a:p>
            <a:pPr>
              <a:buFont typeface="+mj-lt"/>
              <a:buAutoNum type="arabicPeriod"/>
            </a:pPr>
            <a:r>
              <a:rPr lang="en-IN" b="1" dirty="0">
                <a:solidFill>
                  <a:srgbClr val="222222"/>
                </a:solidFill>
                <a:latin typeface="Source Sans Pro" panose="020B0503030403020204" pitchFamily="34" charset="0"/>
              </a:rPr>
              <a:t>Save </a:t>
            </a:r>
            <a:r>
              <a:rPr lang="en-IN" dirty="0">
                <a:solidFill>
                  <a:srgbClr val="222222"/>
                </a:solidFill>
                <a:latin typeface="Source Sans Pro" panose="020B0503030403020204" pitchFamily="34" charset="0"/>
              </a:rPr>
              <a:t>the project.</a:t>
            </a:r>
            <a:endParaRPr lang="en-IN" b="0" i="0" dirty="0">
              <a:solidFill>
                <a:srgbClr val="222222"/>
              </a:solidFill>
              <a:effectLst/>
              <a:latin typeface="Source Sans Pro" panose="020B0503030403020204" pitchFamily="34" charset="0"/>
            </a:endParaRPr>
          </a:p>
        </p:txBody>
      </p:sp>
      <p:sp>
        <p:nvSpPr>
          <p:cNvPr id="8" name="Rectangle 7">
            <a:extLst>
              <a:ext uri="{FF2B5EF4-FFF2-40B4-BE49-F238E27FC236}">
                <a16:creationId xmlns:a16="http://schemas.microsoft.com/office/drawing/2014/main" id="{486E926E-CB39-4B95-8C90-2F2872906204}"/>
              </a:ext>
            </a:extLst>
          </p:cNvPr>
          <p:cNvSpPr/>
          <p:nvPr/>
        </p:nvSpPr>
        <p:spPr>
          <a:xfrm>
            <a:off x="314325" y="5030159"/>
            <a:ext cx="6717323" cy="646331"/>
          </a:xfrm>
          <a:prstGeom prst="rect">
            <a:avLst/>
          </a:prstGeom>
        </p:spPr>
        <p:txBody>
          <a:bodyPr wrap="square">
            <a:spAutoFit/>
          </a:bodyPr>
          <a:lstStyle/>
          <a:p>
            <a:r>
              <a:rPr lang="en-IN" dirty="0">
                <a:solidFill>
                  <a:srgbClr val="222222"/>
                </a:solidFill>
                <a:latin typeface="+mj-lt"/>
              </a:rPr>
              <a:t>After clicking on </a:t>
            </a:r>
            <a:r>
              <a:rPr lang="en-IN" b="1" dirty="0">
                <a:solidFill>
                  <a:srgbClr val="222222"/>
                </a:solidFill>
                <a:latin typeface="+mj-lt"/>
              </a:rPr>
              <a:t>Build now</a:t>
            </a:r>
            <a:r>
              <a:rPr lang="en-IN" dirty="0">
                <a:solidFill>
                  <a:srgbClr val="222222"/>
                </a:solidFill>
                <a:latin typeface="+mj-lt"/>
              </a:rPr>
              <a:t>, you can see the status of the build you run under </a:t>
            </a:r>
            <a:r>
              <a:rPr lang="en-IN" b="1" dirty="0">
                <a:solidFill>
                  <a:srgbClr val="222222"/>
                </a:solidFill>
                <a:latin typeface="+mj-lt"/>
              </a:rPr>
              <a:t>Build History</a:t>
            </a:r>
            <a:r>
              <a:rPr lang="en-IN" dirty="0">
                <a:solidFill>
                  <a:srgbClr val="222222"/>
                </a:solidFill>
                <a:latin typeface="+mj-lt"/>
              </a:rPr>
              <a:t>.</a:t>
            </a:r>
            <a:endParaRPr lang="en-IN" dirty="0">
              <a:latin typeface="+mj-lt"/>
            </a:endParaRPr>
          </a:p>
        </p:txBody>
      </p:sp>
    </p:spTree>
    <p:extLst>
      <p:ext uri="{BB962C8B-B14F-4D97-AF65-F5344CB8AC3E}">
        <p14:creationId xmlns:p14="http://schemas.microsoft.com/office/powerpoint/2010/main" val="2613420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5244" y="298698"/>
            <a:ext cx="9001156" cy="523220"/>
          </a:xfrm>
          <a:prstGeom prst="rect">
            <a:avLst/>
          </a:prstGeom>
        </p:spPr>
        <p:txBody>
          <a:bodyPr wrap="square">
            <a:spAutoFit/>
          </a:bodyPr>
          <a:lstStyle/>
          <a:p>
            <a:r>
              <a:rPr lang="en-IN" sz="2800" b="1" dirty="0">
                <a:solidFill>
                  <a:srgbClr val="CC1F20"/>
                </a:solidFill>
                <a:latin typeface="Arial Narrow" pitchFamily="34" charset="0"/>
              </a:rPr>
              <a:t>Statistics</a:t>
            </a:r>
          </a:p>
        </p:txBody>
      </p:sp>
      <p:sp>
        <p:nvSpPr>
          <p:cNvPr id="4" name="Rectangle 3">
            <a:extLst>
              <a:ext uri="{FF2B5EF4-FFF2-40B4-BE49-F238E27FC236}">
                <a16:creationId xmlns:a16="http://schemas.microsoft.com/office/drawing/2014/main" id="{4B08C52D-23F8-4FD8-BF23-FCA87508C01A}"/>
              </a:ext>
            </a:extLst>
          </p:cNvPr>
          <p:cNvSpPr/>
          <p:nvPr/>
        </p:nvSpPr>
        <p:spPr>
          <a:xfrm>
            <a:off x="295244" y="1017567"/>
            <a:ext cx="4572000" cy="646331"/>
          </a:xfrm>
          <a:prstGeom prst="rect">
            <a:avLst/>
          </a:prstGeom>
        </p:spPr>
        <p:txBody>
          <a:bodyPr>
            <a:spAutoFit/>
          </a:bodyPr>
          <a:lstStyle/>
          <a:p>
            <a:r>
              <a:rPr lang="en-IN" dirty="0"/>
              <a:t>Shows statistics based on jobs health.</a:t>
            </a:r>
          </a:p>
          <a:p>
            <a:endParaRPr lang="en-IN" dirty="0"/>
          </a:p>
        </p:txBody>
      </p:sp>
      <p:pic>
        <p:nvPicPr>
          <p:cNvPr id="5122" name="Picture 2" descr="dashboard-view-JobsStatistics.JPG">
            <a:extLst>
              <a:ext uri="{FF2B5EF4-FFF2-40B4-BE49-F238E27FC236}">
                <a16:creationId xmlns:a16="http://schemas.microsoft.com/office/drawing/2014/main" id="{AC0A26A2-177D-414D-AD00-651C6B4E20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44" y="1340732"/>
            <a:ext cx="5314950" cy="2286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3261808B-0410-48EA-93D8-6E5113AFD07B}"/>
              </a:ext>
            </a:extLst>
          </p:cNvPr>
          <p:cNvSpPr/>
          <p:nvPr/>
        </p:nvSpPr>
        <p:spPr>
          <a:xfrm>
            <a:off x="295244" y="3550644"/>
            <a:ext cx="1646605" cy="369332"/>
          </a:xfrm>
          <a:prstGeom prst="rect">
            <a:avLst/>
          </a:prstGeom>
        </p:spPr>
        <p:txBody>
          <a:bodyPr wrap="none">
            <a:spAutoFit/>
          </a:bodyPr>
          <a:lstStyle/>
          <a:p>
            <a:r>
              <a:rPr lang="en-IN" dirty="0"/>
              <a:t>Build statistics</a:t>
            </a:r>
          </a:p>
        </p:txBody>
      </p:sp>
      <p:pic>
        <p:nvPicPr>
          <p:cNvPr id="5124" name="Picture 4" descr="dashboard-view-BuildStatistics.JPG">
            <a:extLst>
              <a:ext uri="{FF2B5EF4-FFF2-40B4-BE49-F238E27FC236}">
                <a16:creationId xmlns:a16="http://schemas.microsoft.com/office/drawing/2014/main" id="{6AEDF4E7-CD47-4CEF-B303-FBD3A163DF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44" y="3949897"/>
            <a:ext cx="439102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19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98474" y="4248443"/>
            <a:ext cx="9144000" cy="1203177"/>
          </a:xfrm>
        </p:spPr>
        <p:txBody>
          <a:bodyPr/>
          <a:lstStyle/>
          <a:p>
            <a:r>
              <a:rPr lang="en-US" sz="6000" dirty="0"/>
              <a:t>Thank You</a:t>
            </a:r>
            <a:endParaRPr lang="en-US" sz="6000" b="0" dirty="0">
              <a:solidFill>
                <a:schemeClr val="tx1"/>
              </a:solidFill>
              <a:latin typeface="Arial"/>
              <a:cs typeface="Arial"/>
            </a:endParaRPr>
          </a:p>
          <a:p>
            <a:endParaRPr lang="en-US" sz="2000" b="0" dirty="0">
              <a:solidFill>
                <a:schemeClr val="tx1"/>
              </a:solidFill>
              <a:latin typeface="Arial"/>
              <a:cs typeface="Arial"/>
            </a:endParaRPr>
          </a:p>
        </p:txBody>
      </p:sp>
    </p:spTree>
    <p:extLst>
      <p:ext uri="{BB962C8B-B14F-4D97-AF65-F5344CB8AC3E}">
        <p14:creationId xmlns:p14="http://schemas.microsoft.com/office/powerpoint/2010/main" val="2351898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88384" y="309485"/>
            <a:ext cx="8229600" cy="479286"/>
          </a:xfrm>
          <a:prstGeom prst="rect">
            <a:avLst/>
          </a:prstGeom>
        </p:spPr>
        <p:txBody>
          <a:bodyPr/>
          <a:lstStyle/>
          <a:p>
            <a:pPr lvl="0">
              <a:spcBef>
                <a:spcPct val="0"/>
              </a:spcBef>
              <a:defRPr/>
            </a:pPr>
            <a:r>
              <a:rPr kumimoji="0" lang="en-US" sz="2400" b="1" i="0" u="none" strike="noStrike" kern="1200" cap="none" spc="0" normalizeH="0" baseline="0" noProof="0" dirty="0">
                <a:ln>
                  <a:noFill/>
                </a:ln>
                <a:solidFill>
                  <a:srgbClr val="CC1F20"/>
                </a:solidFill>
                <a:effectLst/>
                <a:uLnTx/>
                <a:uFillTx/>
                <a:latin typeface="Arial Narrow"/>
                <a:ea typeface="+mj-ea"/>
                <a:cs typeface="Arial Narrow"/>
              </a:rPr>
              <a:t>Agenda </a:t>
            </a:r>
          </a:p>
        </p:txBody>
      </p:sp>
      <p:sp>
        <p:nvSpPr>
          <p:cNvPr id="7" name="TextBox 6"/>
          <p:cNvSpPr txBox="1"/>
          <p:nvPr/>
        </p:nvSpPr>
        <p:spPr>
          <a:xfrm>
            <a:off x="1724156" y="2138296"/>
            <a:ext cx="6523261" cy="646331"/>
          </a:xfrm>
          <a:prstGeom prst="rect">
            <a:avLst/>
          </a:prstGeom>
          <a:noFill/>
        </p:spPr>
        <p:txBody>
          <a:bodyPr wrap="square" rtlCol="0">
            <a:spAutoFit/>
          </a:bodyPr>
          <a:lstStyle/>
          <a:p>
            <a:r>
              <a:rPr lang="en-IN" b="1" dirty="0">
                <a:solidFill>
                  <a:schemeClr val="bg1"/>
                </a:solidFill>
              </a:rPr>
              <a:t>Tests are the best way to prevent software defect.</a:t>
            </a:r>
          </a:p>
          <a:p>
            <a:endParaRPr lang="en-IN" dirty="0">
              <a:latin typeface="+mj-lt"/>
            </a:endParaRPr>
          </a:p>
        </p:txBody>
      </p:sp>
      <p:sp>
        <p:nvSpPr>
          <p:cNvPr id="12" name="Rectangle 11"/>
          <p:cNvSpPr/>
          <p:nvPr/>
        </p:nvSpPr>
        <p:spPr>
          <a:xfrm>
            <a:off x="288384" y="1122633"/>
            <a:ext cx="8479679" cy="2677656"/>
          </a:xfrm>
          <a:prstGeom prst="rect">
            <a:avLst/>
          </a:prstGeom>
        </p:spPr>
        <p:txBody>
          <a:bodyPr wrap="square" anchor="ctr">
            <a:spAutoFit/>
          </a:bodyPr>
          <a:lstStyle/>
          <a:p>
            <a:pPr lvl="0"/>
            <a:r>
              <a:rPr lang="en-IN" sz="2800" dirty="0"/>
              <a:t>1.	What is Jenkins? | Continuous Integration </a:t>
            </a:r>
          </a:p>
          <a:p>
            <a:pPr lvl="0"/>
            <a:r>
              <a:rPr lang="en-IN" sz="2800" dirty="0"/>
              <a:t>2.	How to set-up Jenkins?</a:t>
            </a:r>
          </a:p>
          <a:p>
            <a:pPr lvl="0"/>
            <a:r>
              <a:rPr lang="en-IN" sz="2800" dirty="0"/>
              <a:t>3.	What is plugins?</a:t>
            </a:r>
          </a:p>
          <a:p>
            <a:pPr lvl="0"/>
            <a:r>
              <a:rPr lang="en-IN" sz="2800" dirty="0"/>
              <a:t>4.	How to create Job ?</a:t>
            </a:r>
          </a:p>
          <a:p>
            <a:pPr lvl="0"/>
            <a:r>
              <a:rPr lang="en-IN" sz="2800" dirty="0"/>
              <a:t>5.	Jenkins integration with GIT</a:t>
            </a:r>
          </a:p>
          <a:p>
            <a:pPr lvl="0"/>
            <a:endParaRPr lang="en-IN" sz="2800" dirty="0"/>
          </a:p>
        </p:txBody>
      </p:sp>
    </p:spTree>
    <p:extLst>
      <p:ext uri="{BB962C8B-B14F-4D97-AF65-F5344CB8AC3E}">
        <p14:creationId xmlns:p14="http://schemas.microsoft.com/office/powerpoint/2010/main" val="1668838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5244" y="298698"/>
            <a:ext cx="9001156" cy="523220"/>
          </a:xfrm>
          <a:prstGeom prst="rect">
            <a:avLst/>
          </a:prstGeom>
        </p:spPr>
        <p:txBody>
          <a:bodyPr wrap="square">
            <a:spAutoFit/>
          </a:bodyPr>
          <a:lstStyle/>
          <a:p>
            <a:r>
              <a:rPr lang="en-IN" sz="2800" b="1" dirty="0">
                <a:solidFill>
                  <a:srgbClr val="CC1F20"/>
                </a:solidFill>
                <a:latin typeface="Arial Narrow" pitchFamily="34" charset="0"/>
              </a:rPr>
              <a:t>What is Jenkins? </a:t>
            </a:r>
          </a:p>
        </p:txBody>
      </p:sp>
      <p:sp>
        <p:nvSpPr>
          <p:cNvPr id="7" name="Rectangle 6"/>
          <p:cNvSpPr/>
          <p:nvPr/>
        </p:nvSpPr>
        <p:spPr>
          <a:xfrm>
            <a:off x="500066" y="1138592"/>
            <a:ext cx="8330035" cy="3063852"/>
          </a:xfrm>
          <a:prstGeom prst="rect">
            <a:avLst/>
          </a:prstGeom>
        </p:spPr>
        <p:txBody>
          <a:bodyPr wrap="square">
            <a:spAutoFit/>
          </a:bodyPr>
          <a:lstStyle/>
          <a:p>
            <a:pPr marL="332613" lvl="0" indent="-332613" defTabSz="886968">
              <a:lnSpc>
                <a:spcPct val="150000"/>
              </a:lnSpc>
              <a:spcBef>
                <a:spcPts val="300"/>
              </a:spcBef>
              <a:defRPr sz="1800"/>
            </a:pPr>
            <a:r>
              <a:rPr lang="en-IN" b="1" dirty="0"/>
              <a:t>Jenkins</a:t>
            </a:r>
            <a:r>
              <a:rPr lang="en-IN" dirty="0"/>
              <a:t> is an open source Continuous Integration server written in Java</a:t>
            </a:r>
          </a:p>
          <a:p>
            <a:pPr marL="332613" indent="-332613" defTabSz="886968">
              <a:lnSpc>
                <a:spcPct val="150000"/>
              </a:lnSpc>
              <a:spcBef>
                <a:spcPts val="300"/>
              </a:spcBef>
              <a:defRPr sz="1800"/>
            </a:pPr>
            <a:r>
              <a:rPr lang="en-IN" b="1" dirty="0"/>
              <a:t>What is Continuous Integration?</a:t>
            </a:r>
            <a:br>
              <a:rPr lang="en-IN" b="1" dirty="0"/>
            </a:br>
            <a:r>
              <a:rPr lang="en-IN" b="1" dirty="0"/>
              <a:t>- </a:t>
            </a:r>
            <a:r>
              <a:rPr lang="en-IN" dirty="0"/>
              <a:t>Continuous Integration is a development practice.</a:t>
            </a:r>
          </a:p>
          <a:p>
            <a:pPr marL="332613" lvl="0" indent="-332613" defTabSz="886968">
              <a:lnSpc>
                <a:spcPct val="150000"/>
              </a:lnSpc>
              <a:spcBef>
                <a:spcPts val="300"/>
              </a:spcBef>
              <a:defRPr sz="1800"/>
            </a:pPr>
            <a:r>
              <a:rPr lang="en-IN" dirty="0"/>
              <a:t>Great to build, deploy or launch anything async</a:t>
            </a:r>
          </a:p>
          <a:p>
            <a:pPr marL="332613" indent="-332613" defTabSz="886968">
              <a:lnSpc>
                <a:spcPct val="150000"/>
              </a:lnSpc>
              <a:spcBef>
                <a:spcPts val="300"/>
              </a:spcBef>
              <a:defRPr sz="1800"/>
            </a:pPr>
            <a:br>
              <a:rPr lang="en-IN" dirty="0"/>
            </a:br>
            <a:br>
              <a:rPr lang="en-IN" dirty="0"/>
            </a:br>
            <a:endParaRPr lang="en-IN" dirty="0">
              <a:solidFill>
                <a:srgbClr val="535353"/>
              </a:solidFill>
              <a:latin typeface="Arial Narrow" panose="020B0606020202030204" pitchFamily="34" charset="0"/>
            </a:endParaRPr>
          </a:p>
        </p:txBody>
      </p:sp>
      <p:sp>
        <p:nvSpPr>
          <p:cNvPr id="4" name="Rectangle 3">
            <a:extLst>
              <a:ext uri="{FF2B5EF4-FFF2-40B4-BE49-F238E27FC236}">
                <a16:creationId xmlns:a16="http://schemas.microsoft.com/office/drawing/2014/main" id="{36EB9587-D2D4-47ED-BF9D-E2DD81F49A43}"/>
              </a:ext>
            </a:extLst>
          </p:cNvPr>
          <p:cNvSpPr/>
          <p:nvPr/>
        </p:nvSpPr>
        <p:spPr>
          <a:xfrm>
            <a:off x="500066" y="2921169"/>
            <a:ext cx="6210886" cy="1554272"/>
          </a:xfrm>
          <a:prstGeom prst="rect">
            <a:avLst/>
          </a:prstGeom>
        </p:spPr>
        <p:txBody>
          <a:bodyPr wrap="square">
            <a:spAutoFit/>
          </a:bodyPr>
          <a:lstStyle/>
          <a:p>
            <a:r>
              <a:rPr lang="en-IN" dirty="0"/>
              <a:t>Rich set of plugins with good documentation</a:t>
            </a:r>
          </a:p>
          <a:p>
            <a:pPr marL="332613" indent="-332613" defTabSz="886968">
              <a:lnSpc>
                <a:spcPct val="150000"/>
              </a:lnSpc>
              <a:spcBef>
                <a:spcPts val="300"/>
              </a:spcBef>
              <a:defRPr sz="1800"/>
            </a:pPr>
            <a:r>
              <a:rPr lang="en-IN" dirty="0"/>
              <a:t>Tons of integrations</a:t>
            </a:r>
          </a:p>
          <a:p>
            <a:pPr marL="332613" indent="-332613" defTabSz="886968">
              <a:lnSpc>
                <a:spcPct val="150000"/>
              </a:lnSpc>
              <a:spcBef>
                <a:spcPts val="300"/>
              </a:spcBef>
              <a:defRPr sz="1800"/>
            </a:pPr>
            <a:r>
              <a:rPr lang="en-IN" dirty="0"/>
              <a:t>Workflow plugin</a:t>
            </a:r>
          </a:p>
          <a:p>
            <a:endParaRPr lang="en-IN" dirty="0"/>
          </a:p>
        </p:txBody>
      </p:sp>
      <p:sp>
        <p:nvSpPr>
          <p:cNvPr id="8" name="Rectangle 7">
            <a:extLst>
              <a:ext uri="{FF2B5EF4-FFF2-40B4-BE49-F238E27FC236}">
                <a16:creationId xmlns:a16="http://schemas.microsoft.com/office/drawing/2014/main" id="{CC4337AA-4B2B-42E1-B020-DFF625008A42}"/>
              </a:ext>
            </a:extLst>
          </p:cNvPr>
          <p:cNvSpPr/>
          <p:nvPr/>
        </p:nvSpPr>
        <p:spPr>
          <a:xfrm>
            <a:off x="500065" y="4231809"/>
            <a:ext cx="8330035" cy="1200329"/>
          </a:xfrm>
          <a:prstGeom prst="rect">
            <a:avLst/>
          </a:prstGeom>
        </p:spPr>
        <p:txBody>
          <a:bodyPr wrap="square">
            <a:spAutoFit/>
          </a:bodyPr>
          <a:lstStyle/>
          <a:p>
            <a:r>
              <a:rPr lang="en-IN" dirty="0"/>
              <a:t>The master slave architecture.</a:t>
            </a:r>
            <a:br>
              <a:rPr lang="en-IN" dirty="0"/>
            </a:br>
            <a:endParaRPr lang="en-IN" dirty="0"/>
          </a:p>
          <a:p>
            <a:r>
              <a:rPr lang="en-IN" dirty="0"/>
              <a:t>Jenkins is available with test built around JUnit; test results are available in graphical and tabular forms.</a:t>
            </a:r>
          </a:p>
        </p:txBody>
      </p:sp>
    </p:spTree>
    <p:extLst>
      <p:ext uri="{BB962C8B-B14F-4D97-AF65-F5344CB8AC3E}">
        <p14:creationId xmlns:p14="http://schemas.microsoft.com/office/powerpoint/2010/main" val="1668838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5244" y="298698"/>
            <a:ext cx="9001156" cy="523220"/>
          </a:xfrm>
          <a:prstGeom prst="rect">
            <a:avLst/>
          </a:prstGeom>
        </p:spPr>
        <p:txBody>
          <a:bodyPr wrap="square">
            <a:spAutoFit/>
          </a:bodyPr>
          <a:lstStyle/>
          <a:p>
            <a:r>
              <a:rPr lang="en-IN" sz="2800" b="1" dirty="0">
                <a:solidFill>
                  <a:srgbClr val="CC1F20"/>
                </a:solidFill>
                <a:latin typeface="Arial Narrow" pitchFamily="34" charset="0"/>
              </a:rPr>
              <a:t>CI/CD Tools</a:t>
            </a:r>
          </a:p>
        </p:txBody>
      </p:sp>
      <p:sp>
        <p:nvSpPr>
          <p:cNvPr id="5" name="Shape 84"/>
          <p:cNvSpPr/>
          <p:nvPr/>
        </p:nvSpPr>
        <p:spPr>
          <a:xfrm>
            <a:off x="361209" y="4879074"/>
            <a:ext cx="8346924" cy="36933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endParaRPr dirty="0"/>
          </a:p>
        </p:txBody>
      </p:sp>
      <p:pic>
        <p:nvPicPr>
          <p:cNvPr id="3" name="Picture 2">
            <a:extLst>
              <a:ext uri="{FF2B5EF4-FFF2-40B4-BE49-F238E27FC236}">
                <a16:creationId xmlns:a16="http://schemas.microsoft.com/office/drawing/2014/main" id="{93AB910A-E616-4560-97E2-530CA7C89B1C}"/>
              </a:ext>
            </a:extLst>
          </p:cNvPr>
          <p:cNvPicPr>
            <a:picLocks noChangeAspect="1"/>
          </p:cNvPicPr>
          <p:nvPr/>
        </p:nvPicPr>
        <p:blipFill>
          <a:blip r:embed="rId2"/>
          <a:stretch>
            <a:fillRect/>
          </a:stretch>
        </p:blipFill>
        <p:spPr>
          <a:xfrm>
            <a:off x="1238176" y="1152027"/>
            <a:ext cx="6667647" cy="4996360"/>
          </a:xfrm>
          <a:prstGeom prst="rect">
            <a:avLst/>
          </a:prstGeom>
        </p:spPr>
      </p:pic>
    </p:spTree>
    <p:extLst>
      <p:ext uri="{BB962C8B-B14F-4D97-AF65-F5344CB8AC3E}">
        <p14:creationId xmlns:p14="http://schemas.microsoft.com/office/powerpoint/2010/main" val="2090064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5244" y="298698"/>
            <a:ext cx="9001156" cy="523220"/>
          </a:xfrm>
          <a:prstGeom prst="rect">
            <a:avLst/>
          </a:prstGeom>
        </p:spPr>
        <p:txBody>
          <a:bodyPr wrap="square">
            <a:spAutoFit/>
          </a:bodyPr>
          <a:lstStyle/>
          <a:p>
            <a:r>
              <a:rPr lang="en-IN" sz="2800" b="1" dirty="0">
                <a:solidFill>
                  <a:srgbClr val="CC1F20"/>
                </a:solidFill>
                <a:latin typeface="Arial Narrow" pitchFamily="34" charset="0"/>
              </a:rPr>
              <a:t>How it works ?</a:t>
            </a:r>
          </a:p>
        </p:txBody>
      </p:sp>
      <p:pic>
        <p:nvPicPr>
          <p:cNvPr id="4" name="Picture 3">
            <a:extLst>
              <a:ext uri="{FF2B5EF4-FFF2-40B4-BE49-F238E27FC236}">
                <a16:creationId xmlns:a16="http://schemas.microsoft.com/office/drawing/2014/main" id="{5B817087-BB6E-41CA-8010-6613805B4F42}"/>
              </a:ext>
            </a:extLst>
          </p:cNvPr>
          <p:cNvPicPr>
            <a:picLocks noChangeAspect="1"/>
          </p:cNvPicPr>
          <p:nvPr/>
        </p:nvPicPr>
        <p:blipFill>
          <a:blip r:embed="rId2"/>
          <a:stretch>
            <a:fillRect/>
          </a:stretch>
        </p:blipFill>
        <p:spPr>
          <a:xfrm>
            <a:off x="678170" y="1237958"/>
            <a:ext cx="8075167" cy="4543864"/>
          </a:xfrm>
          <a:prstGeom prst="rect">
            <a:avLst/>
          </a:prstGeom>
        </p:spPr>
      </p:pic>
    </p:spTree>
    <p:extLst>
      <p:ext uri="{BB962C8B-B14F-4D97-AF65-F5344CB8AC3E}">
        <p14:creationId xmlns:p14="http://schemas.microsoft.com/office/powerpoint/2010/main" val="255434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5244" y="298698"/>
            <a:ext cx="9001156" cy="523220"/>
          </a:xfrm>
          <a:prstGeom prst="rect">
            <a:avLst/>
          </a:prstGeom>
        </p:spPr>
        <p:txBody>
          <a:bodyPr wrap="square">
            <a:spAutoFit/>
          </a:bodyPr>
          <a:lstStyle/>
          <a:p>
            <a:r>
              <a:rPr lang="en-IN" sz="2800" b="1" dirty="0">
                <a:solidFill>
                  <a:srgbClr val="CC1F20"/>
                </a:solidFill>
                <a:latin typeface="Arial Narrow" pitchFamily="34" charset="0"/>
              </a:rPr>
              <a:t>Flow diagram of Continuous Integration with Jenkins</a:t>
            </a:r>
          </a:p>
        </p:txBody>
      </p:sp>
      <p:pic>
        <p:nvPicPr>
          <p:cNvPr id="3" name="Picture 2">
            <a:extLst>
              <a:ext uri="{FF2B5EF4-FFF2-40B4-BE49-F238E27FC236}">
                <a16:creationId xmlns:a16="http://schemas.microsoft.com/office/drawing/2014/main" id="{85D8561A-A33E-460E-9513-690507A7703C}"/>
              </a:ext>
            </a:extLst>
          </p:cNvPr>
          <p:cNvPicPr>
            <a:picLocks noChangeAspect="1"/>
          </p:cNvPicPr>
          <p:nvPr/>
        </p:nvPicPr>
        <p:blipFill>
          <a:blip r:embed="rId2"/>
          <a:stretch>
            <a:fillRect/>
          </a:stretch>
        </p:blipFill>
        <p:spPr>
          <a:xfrm>
            <a:off x="561975" y="1952625"/>
            <a:ext cx="8020050" cy="2952750"/>
          </a:xfrm>
          <a:prstGeom prst="rect">
            <a:avLst/>
          </a:prstGeom>
        </p:spPr>
      </p:pic>
    </p:spTree>
    <p:extLst>
      <p:ext uri="{BB962C8B-B14F-4D97-AF65-F5344CB8AC3E}">
        <p14:creationId xmlns:p14="http://schemas.microsoft.com/office/powerpoint/2010/main" val="2230824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5244" y="298698"/>
            <a:ext cx="9001156" cy="523220"/>
          </a:xfrm>
          <a:prstGeom prst="rect">
            <a:avLst/>
          </a:prstGeom>
        </p:spPr>
        <p:txBody>
          <a:bodyPr wrap="square">
            <a:spAutoFit/>
          </a:bodyPr>
          <a:lstStyle/>
          <a:p>
            <a:r>
              <a:rPr lang="en-IN" sz="2800" b="1" dirty="0">
                <a:solidFill>
                  <a:srgbClr val="CC1F20"/>
                </a:solidFill>
                <a:latin typeface="Arial Narrow" pitchFamily="34" charset="0"/>
              </a:rPr>
              <a:t>Installing Jenkins </a:t>
            </a:r>
          </a:p>
        </p:txBody>
      </p:sp>
      <p:sp>
        <p:nvSpPr>
          <p:cNvPr id="2" name="Rectangle 1"/>
          <p:cNvSpPr/>
          <p:nvPr/>
        </p:nvSpPr>
        <p:spPr>
          <a:xfrm>
            <a:off x="326134" y="1328401"/>
            <a:ext cx="8610601" cy="3416320"/>
          </a:xfrm>
          <a:prstGeom prst="rect">
            <a:avLst/>
          </a:prstGeom>
        </p:spPr>
        <p:txBody>
          <a:bodyPr wrap="square">
            <a:spAutoFit/>
          </a:bodyPr>
          <a:lstStyle/>
          <a:p>
            <a:pPr marL="342900" lvl="0" indent="-342900">
              <a:buFont typeface="+mj-lt"/>
              <a:buAutoNum type="arabicPeriod"/>
              <a:defRPr sz="1800">
                <a:solidFill>
                  <a:srgbClr val="000000"/>
                </a:solidFill>
              </a:defRPr>
            </a:pPr>
            <a:r>
              <a:rPr lang="en-IN" dirty="0">
                <a:solidFill>
                  <a:srgbClr val="535353"/>
                </a:solidFill>
              </a:rPr>
              <a:t>To download and run the WAR file version of Jenkins:</a:t>
            </a:r>
          </a:p>
          <a:p>
            <a:pPr marL="342900" lvl="0" indent="-342900">
              <a:buFont typeface="+mj-lt"/>
              <a:buAutoNum type="arabicPeriod"/>
              <a:defRPr sz="1800">
                <a:solidFill>
                  <a:srgbClr val="000000"/>
                </a:solidFill>
              </a:defRPr>
            </a:pPr>
            <a:endParaRPr lang="en-IN" dirty="0">
              <a:solidFill>
                <a:srgbClr val="535353"/>
              </a:solidFill>
            </a:endParaRPr>
          </a:p>
          <a:p>
            <a:pPr marL="342900" lvl="0" indent="-342900">
              <a:buFont typeface="+mj-lt"/>
              <a:buAutoNum type="arabicPeriod"/>
              <a:defRPr sz="1800">
                <a:solidFill>
                  <a:srgbClr val="000000"/>
                </a:solidFill>
              </a:defRPr>
            </a:pPr>
            <a:r>
              <a:rPr lang="en-IN" dirty="0">
                <a:solidFill>
                  <a:srgbClr val="535353"/>
                </a:solidFill>
              </a:rPr>
              <a:t>Download the </a:t>
            </a:r>
            <a:r>
              <a:rPr lang="en-IN" dirty="0">
                <a:solidFill>
                  <a:srgbClr val="535353"/>
                </a:solidFill>
                <a:hlinkClick r:id="rId2"/>
              </a:rPr>
              <a:t>latest stable Jenkins WAR file </a:t>
            </a:r>
            <a:r>
              <a:rPr lang="en-IN" dirty="0">
                <a:solidFill>
                  <a:srgbClr val="535353"/>
                </a:solidFill>
              </a:rPr>
              <a:t>to an appropriate directory on your machine.</a:t>
            </a:r>
          </a:p>
          <a:p>
            <a:pPr marL="342900" lvl="0" indent="-342900">
              <a:buFont typeface="+mj-lt"/>
              <a:buAutoNum type="arabicPeriod"/>
              <a:defRPr sz="1800">
                <a:solidFill>
                  <a:srgbClr val="000000"/>
                </a:solidFill>
              </a:defRPr>
            </a:pPr>
            <a:endParaRPr lang="en-IN" dirty="0">
              <a:solidFill>
                <a:srgbClr val="535353"/>
              </a:solidFill>
            </a:endParaRPr>
          </a:p>
          <a:p>
            <a:pPr marL="342900" lvl="0" indent="-342900">
              <a:buFont typeface="+mj-lt"/>
              <a:buAutoNum type="arabicPeriod"/>
              <a:defRPr sz="1800">
                <a:solidFill>
                  <a:srgbClr val="000000"/>
                </a:solidFill>
              </a:defRPr>
            </a:pPr>
            <a:r>
              <a:rPr lang="en-IN" dirty="0">
                <a:solidFill>
                  <a:srgbClr val="535353"/>
                </a:solidFill>
              </a:rPr>
              <a:t>Open up a terminal/command prompt window to the download directory.</a:t>
            </a:r>
          </a:p>
          <a:p>
            <a:pPr marL="342900" lvl="0" indent="-342900">
              <a:buFont typeface="+mj-lt"/>
              <a:buAutoNum type="arabicPeriod"/>
              <a:defRPr sz="1800">
                <a:solidFill>
                  <a:srgbClr val="000000"/>
                </a:solidFill>
              </a:defRPr>
            </a:pPr>
            <a:endParaRPr lang="en-IN" dirty="0">
              <a:solidFill>
                <a:srgbClr val="535353"/>
              </a:solidFill>
            </a:endParaRPr>
          </a:p>
          <a:p>
            <a:pPr marL="342900" lvl="0" indent="-342900">
              <a:buFont typeface="+mj-lt"/>
              <a:buAutoNum type="arabicPeriod"/>
              <a:defRPr sz="1800">
                <a:solidFill>
                  <a:srgbClr val="000000"/>
                </a:solidFill>
              </a:defRPr>
            </a:pPr>
            <a:r>
              <a:rPr lang="en-IN" dirty="0">
                <a:solidFill>
                  <a:srgbClr val="535353"/>
                </a:solidFill>
              </a:rPr>
              <a:t>Run the command </a:t>
            </a:r>
            <a:r>
              <a:rPr lang="en-IN" dirty="0">
                <a:solidFill>
                  <a:srgbClr val="FF0000"/>
                </a:solidFill>
              </a:rPr>
              <a:t>java -jar </a:t>
            </a:r>
            <a:r>
              <a:rPr lang="en-IN" dirty="0" err="1">
                <a:solidFill>
                  <a:srgbClr val="FF0000"/>
                </a:solidFill>
              </a:rPr>
              <a:t>jenkins.war</a:t>
            </a:r>
            <a:r>
              <a:rPr lang="en-IN" dirty="0">
                <a:solidFill>
                  <a:srgbClr val="FF0000"/>
                </a:solidFill>
              </a:rPr>
              <a:t>.</a:t>
            </a:r>
          </a:p>
          <a:p>
            <a:pPr marL="342900" lvl="0" indent="-342900">
              <a:buFont typeface="+mj-lt"/>
              <a:buAutoNum type="arabicPeriod"/>
              <a:defRPr sz="1800">
                <a:solidFill>
                  <a:srgbClr val="000000"/>
                </a:solidFill>
              </a:defRPr>
            </a:pPr>
            <a:endParaRPr lang="en-IN" dirty="0">
              <a:solidFill>
                <a:srgbClr val="535353"/>
              </a:solidFill>
            </a:endParaRPr>
          </a:p>
          <a:p>
            <a:pPr marL="342900" lvl="0" indent="-342900">
              <a:buFont typeface="+mj-lt"/>
              <a:buAutoNum type="arabicPeriod"/>
              <a:defRPr sz="1800">
                <a:solidFill>
                  <a:srgbClr val="000000"/>
                </a:solidFill>
              </a:defRPr>
            </a:pPr>
            <a:r>
              <a:rPr lang="en-IN" dirty="0">
                <a:solidFill>
                  <a:srgbClr val="535353"/>
                </a:solidFill>
              </a:rPr>
              <a:t>Browse to </a:t>
            </a:r>
            <a:r>
              <a:rPr lang="en-IN" dirty="0">
                <a:solidFill>
                  <a:srgbClr val="FF0000"/>
                </a:solidFill>
              </a:rPr>
              <a:t>http://localhost:8080 </a:t>
            </a:r>
            <a:r>
              <a:rPr lang="en-IN" dirty="0">
                <a:solidFill>
                  <a:srgbClr val="535353"/>
                </a:solidFill>
              </a:rPr>
              <a:t>and wait until the Unlock Jenkins page appears.</a:t>
            </a:r>
          </a:p>
          <a:p>
            <a:pPr marL="342900" lvl="0" indent="-342900">
              <a:buFont typeface="+mj-lt"/>
              <a:buAutoNum type="arabicPeriod"/>
              <a:defRPr sz="1800">
                <a:solidFill>
                  <a:srgbClr val="000000"/>
                </a:solidFill>
              </a:defRPr>
            </a:pPr>
            <a:endParaRPr lang="en-IN" dirty="0">
              <a:solidFill>
                <a:srgbClr val="535353"/>
              </a:solidFill>
            </a:endParaRPr>
          </a:p>
          <a:p>
            <a:pPr marL="342900" lvl="0" indent="-342900">
              <a:buFont typeface="+mj-lt"/>
              <a:buAutoNum type="arabicPeriod"/>
              <a:defRPr sz="1800">
                <a:solidFill>
                  <a:srgbClr val="000000"/>
                </a:solidFill>
              </a:defRPr>
            </a:pPr>
            <a:r>
              <a:rPr lang="en-IN" dirty="0">
                <a:solidFill>
                  <a:srgbClr val="535353"/>
                </a:solidFill>
              </a:rPr>
              <a:t>Continue on with the Post-installation setup wizard.</a:t>
            </a:r>
          </a:p>
        </p:txBody>
      </p:sp>
    </p:spTree>
    <p:extLst>
      <p:ext uri="{BB962C8B-B14F-4D97-AF65-F5344CB8AC3E}">
        <p14:creationId xmlns:p14="http://schemas.microsoft.com/office/powerpoint/2010/main" val="1633312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5244" y="298698"/>
            <a:ext cx="9001156" cy="523220"/>
          </a:xfrm>
          <a:prstGeom prst="rect">
            <a:avLst/>
          </a:prstGeom>
        </p:spPr>
        <p:txBody>
          <a:bodyPr wrap="square">
            <a:spAutoFit/>
          </a:bodyPr>
          <a:lstStyle/>
          <a:p>
            <a:r>
              <a:rPr lang="en-IN" sz="2800" b="1" dirty="0">
                <a:solidFill>
                  <a:srgbClr val="CC1F20"/>
                </a:solidFill>
                <a:latin typeface="Arial Narrow" pitchFamily="34" charset="0"/>
              </a:rPr>
              <a:t>What is plugins?</a:t>
            </a:r>
          </a:p>
        </p:txBody>
      </p:sp>
      <p:sp>
        <p:nvSpPr>
          <p:cNvPr id="8" name="Rectangle 7"/>
          <p:cNvSpPr/>
          <p:nvPr/>
        </p:nvSpPr>
        <p:spPr>
          <a:xfrm>
            <a:off x="353301" y="2409655"/>
            <a:ext cx="7919842" cy="369332"/>
          </a:xfrm>
          <a:prstGeom prst="rect">
            <a:avLst/>
          </a:prstGeom>
        </p:spPr>
        <p:txBody>
          <a:bodyPr wrap="square">
            <a:spAutoFit/>
          </a:bodyPr>
          <a:lstStyle/>
          <a:p>
            <a:endParaRPr lang="en-IN" dirty="0"/>
          </a:p>
        </p:txBody>
      </p:sp>
      <p:sp>
        <p:nvSpPr>
          <p:cNvPr id="10" name="Shape 93"/>
          <p:cNvSpPr/>
          <p:nvPr/>
        </p:nvSpPr>
        <p:spPr>
          <a:xfrm>
            <a:off x="353301" y="1269613"/>
            <a:ext cx="8178801" cy="147732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r>
              <a:rPr lang="en-IN" dirty="0"/>
              <a:t>Plugins are the primary means of enhancing the functionality of a Jenkins environment</a:t>
            </a:r>
          </a:p>
          <a:p>
            <a:pPr lvl="0"/>
            <a:endParaRPr lang="en-IN" dirty="0"/>
          </a:p>
          <a:p>
            <a:r>
              <a:rPr lang="en-IN" dirty="0"/>
              <a:t>Installing a plugin </a:t>
            </a:r>
          </a:p>
          <a:p>
            <a:r>
              <a:rPr lang="en-IN" dirty="0"/>
              <a:t>   - Using the "Plugin Manager" in the web UI.</a:t>
            </a:r>
            <a:endParaRPr dirty="0"/>
          </a:p>
        </p:txBody>
      </p:sp>
      <p:pic>
        <p:nvPicPr>
          <p:cNvPr id="6148" name="Picture 4" descr="Image result for What is plugins in jenkins">
            <a:extLst>
              <a:ext uri="{FF2B5EF4-FFF2-40B4-BE49-F238E27FC236}">
                <a16:creationId xmlns:a16="http://schemas.microsoft.com/office/drawing/2014/main" id="{C8EAA0D3-1A1D-4865-9216-55D8DF7D03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597" y="3026972"/>
            <a:ext cx="7715250" cy="288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290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5244" y="298698"/>
            <a:ext cx="9001156" cy="523220"/>
          </a:xfrm>
          <a:prstGeom prst="rect">
            <a:avLst/>
          </a:prstGeom>
        </p:spPr>
        <p:txBody>
          <a:bodyPr wrap="square">
            <a:spAutoFit/>
          </a:bodyPr>
          <a:lstStyle/>
          <a:p>
            <a:r>
              <a:rPr lang="en-IN" sz="2800" b="1" dirty="0">
                <a:solidFill>
                  <a:srgbClr val="CC1F20"/>
                </a:solidFill>
                <a:latin typeface="Arial Narrow" pitchFamily="34" charset="0"/>
              </a:rPr>
              <a:t>Creating a Freestyle Build Job</a:t>
            </a:r>
          </a:p>
        </p:txBody>
      </p:sp>
      <p:sp>
        <p:nvSpPr>
          <p:cNvPr id="4" name="Rectangle 3">
            <a:extLst>
              <a:ext uri="{FF2B5EF4-FFF2-40B4-BE49-F238E27FC236}">
                <a16:creationId xmlns:a16="http://schemas.microsoft.com/office/drawing/2014/main" id="{E96CC628-6D6B-4A3E-AB39-AC8D7798D89F}"/>
              </a:ext>
            </a:extLst>
          </p:cNvPr>
          <p:cNvSpPr/>
          <p:nvPr/>
        </p:nvSpPr>
        <p:spPr>
          <a:xfrm>
            <a:off x="295243" y="1056306"/>
            <a:ext cx="8243845" cy="923330"/>
          </a:xfrm>
          <a:prstGeom prst="rect">
            <a:avLst/>
          </a:prstGeom>
        </p:spPr>
        <p:txBody>
          <a:bodyPr wrap="square">
            <a:spAutoFit/>
          </a:bodyPr>
          <a:lstStyle/>
          <a:p>
            <a:pPr marL="285750" indent="-285750">
              <a:buFont typeface="Arial" panose="020B0604020202020204" pitchFamily="34" charset="0"/>
              <a:buChar char="•"/>
            </a:pPr>
            <a:r>
              <a:rPr lang="en-IN" dirty="0"/>
              <a:t>Enter the name of the item you want to create. </a:t>
            </a:r>
          </a:p>
          <a:p>
            <a:pPr marL="285750" indent="-285750">
              <a:buFont typeface="Arial" panose="020B0604020202020204" pitchFamily="34" charset="0"/>
              <a:buChar char="•"/>
            </a:pPr>
            <a:r>
              <a:rPr lang="en-IN" dirty="0"/>
              <a:t>We shall use the "Hello world" for this demo.</a:t>
            </a:r>
          </a:p>
          <a:p>
            <a:pPr marL="285750" indent="-285750">
              <a:buFont typeface="Arial" panose="020B0604020202020204" pitchFamily="34" charset="0"/>
              <a:buChar char="•"/>
            </a:pPr>
            <a:r>
              <a:rPr lang="en-IN" dirty="0"/>
              <a:t>Select Freestyle project</a:t>
            </a:r>
          </a:p>
        </p:txBody>
      </p:sp>
      <p:pic>
        <p:nvPicPr>
          <p:cNvPr id="1026" name="Picture 2" descr="https://www.guru99.com/images/1/091318_0458_HowtoCreate4.png">
            <a:extLst>
              <a:ext uri="{FF2B5EF4-FFF2-40B4-BE49-F238E27FC236}">
                <a16:creationId xmlns:a16="http://schemas.microsoft.com/office/drawing/2014/main" id="{7B7A96A1-A130-47A2-B565-C31AAE8306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4403" y="1979636"/>
            <a:ext cx="3765524" cy="3680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026441"/>
      </p:ext>
    </p:extLst>
  </p:cSld>
  <p:clrMapOvr>
    <a:masterClrMapping/>
  </p:clrMapOvr>
</p:sld>
</file>

<file path=ppt/theme/theme1.xml><?xml version="1.0" encoding="utf-8"?>
<a:theme xmlns:a="http://schemas.openxmlformats.org/drawingml/2006/main" name="1 Cov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 Blank - use for char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 Two Column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4 Quo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5 Three colum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6 Image and tex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6462FFDD0FC464787576D93FCA898BB" ma:contentTypeVersion="0" ma:contentTypeDescription="Create a new document." ma:contentTypeScope="" ma:versionID="4d33d742c92714b03a3b1d7e4d00c371">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6689F3-4B38-45F6-AEEA-96699B64EAA5}">
  <ds:schemaRefs>
    <ds:schemaRef ds:uri="http://schemas.microsoft.com/office/2006/metadata/properties"/>
    <ds:schemaRef ds:uri="http://www.w3.org/XML/1998/namespace"/>
    <ds:schemaRef ds:uri="http://purl.org/dc/term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7FD9A7D6-067B-4743-A0EF-B168F7D01ADB}">
  <ds:schemaRefs>
    <ds:schemaRef ds:uri="http://schemas.microsoft.com/sharepoint/v3/contenttype/forms"/>
  </ds:schemaRefs>
</ds:datastoreItem>
</file>

<file path=customXml/itemProps3.xml><?xml version="1.0" encoding="utf-8"?>
<ds:datastoreItem xmlns:ds="http://schemas.openxmlformats.org/officeDocument/2006/customXml" ds:itemID="{6FAB8FDA-121B-4B2F-A9E2-92A7021C7B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13241</TotalTime>
  <Words>346</Words>
  <Application>Microsoft Office PowerPoint</Application>
  <PresentationFormat>On-screen Show (4:3)</PresentationFormat>
  <Paragraphs>61</Paragraphs>
  <Slides>14</Slides>
  <Notes>0</Notes>
  <HiddenSlides>0</HiddenSlides>
  <MMClips>0</MMClips>
  <ScaleCrop>false</ScaleCrop>
  <HeadingPairs>
    <vt:vector size="6" baseType="variant">
      <vt:variant>
        <vt:lpstr>Fonts Used</vt:lpstr>
      </vt:variant>
      <vt:variant>
        <vt:i4>4</vt:i4>
      </vt:variant>
      <vt:variant>
        <vt:lpstr>Theme</vt:lpstr>
      </vt:variant>
      <vt:variant>
        <vt:i4>6</vt:i4>
      </vt:variant>
      <vt:variant>
        <vt:lpstr>Slide Titles</vt:lpstr>
      </vt:variant>
      <vt:variant>
        <vt:i4>14</vt:i4>
      </vt:variant>
    </vt:vector>
  </HeadingPairs>
  <TitlesOfParts>
    <vt:vector size="24" baseType="lpstr">
      <vt:lpstr>Arial</vt:lpstr>
      <vt:lpstr>Arial Narrow</vt:lpstr>
      <vt:lpstr>Calibri</vt:lpstr>
      <vt:lpstr>Source Sans Pro</vt:lpstr>
      <vt:lpstr>1 Cover</vt:lpstr>
      <vt:lpstr>2 Blank - use for charts</vt:lpstr>
      <vt:lpstr>3 Two Column </vt:lpstr>
      <vt:lpstr>4 Quote</vt:lpstr>
      <vt:lpstr>5 Three column</vt:lpstr>
      <vt:lpstr>6 Image and text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Perficient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PowerPoint Template</dc:title>
  <dc:creator>Melissa Kaatman</dc:creator>
  <cp:lastModifiedBy>Arun Govindassamy</cp:lastModifiedBy>
  <cp:revision>285</cp:revision>
  <dcterms:created xsi:type="dcterms:W3CDTF">2014-10-20T14:45:52Z</dcterms:created>
  <dcterms:modified xsi:type="dcterms:W3CDTF">2019-07-29T10:24:01Z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0x01010066462FFDD0FC464787576D93FCA898BB</vt:lpwstr>
  </property>
</Properties>
</file>