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7" r:id="rId2"/>
    <p:sldId id="256" r:id="rId3"/>
    <p:sldId id="259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92A-17E4-4118-A274-DB5C02174696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7F60D81-FC88-4762-B143-6BB9D7BC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7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92A-17E4-4118-A274-DB5C02174696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F60D81-FC88-4762-B143-6BB9D7BC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32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92A-17E4-4118-A274-DB5C02174696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F60D81-FC88-4762-B143-6BB9D7BC9DE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043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92A-17E4-4118-A274-DB5C02174696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F60D81-FC88-4762-B143-6BB9D7BC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710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92A-17E4-4118-A274-DB5C02174696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F60D81-FC88-4762-B143-6BB9D7BC9DE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954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92A-17E4-4118-A274-DB5C02174696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F60D81-FC88-4762-B143-6BB9D7BC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805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92A-17E4-4118-A274-DB5C02174696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0D81-FC88-4762-B143-6BB9D7BC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650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92A-17E4-4118-A274-DB5C02174696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0D81-FC88-4762-B143-6BB9D7BC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38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92A-17E4-4118-A274-DB5C02174696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0D81-FC88-4762-B143-6BB9D7BC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5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92A-17E4-4118-A274-DB5C02174696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F60D81-FC88-4762-B143-6BB9D7BC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58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92A-17E4-4118-A274-DB5C02174696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7F60D81-FC88-4762-B143-6BB9D7BC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82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92A-17E4-4118-A274-DB5C02174696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7F60D81-FC88-4762-B143-6BB9D7BC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05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92A-17E4-4118-A274-DB5C02174696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0D81-FC88-4762-B143-6BB9D7BC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25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92A-17E4-4118-A274-DB5C02174696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0D81-FC88-4762-B143-6BB9D7BC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86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92A-17E4-4118-A274-DB5C02174696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0D81-FC88-4762-B143-6BB9D7BC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48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92A-17E4-4118-A274-DB5C02174696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F60D81-FC88-4762-B143-6BB9D7BC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33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0692A-17E4-4118-A274-DB5C02174696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7F60D81-FC88-4762-B143-6BB9D7BC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8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298C-3861-45B1-237B-07FFDDF9C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21341"/>
            <a:ext cx="8915399" cy="1325969"/>
          </a:xfrm>
        </p:spPr>
        <p:txBody>
          <a:bodyPr>
            <a:normAutofit/>
          </a:bodyPr>
          <a:lstStyle/>
          <a:p>
            <a:r>
              <a:rPr lang="en-GB" sz="3600" b="1" dirty="0"/>
              <a:t>Capstone project</a:t>
            </a:r>
            <a:br>
              <a:rPr lang="en-GB" sz="3600" b="1" dirty="0"/>
            </a:br>
            <a:r>
              <a:rPr lang="en-GB" sz="3600" b="1" dirty="0"/>
              <a:t>Wine quality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3BF4E-3102-7A41-72CF-1F8628BE6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1400" dirty="0"/>
              <a:t>Done by :</a:t>
            </a:r>
          </a:p>
          <a:p>
            <a:r>
              <a:rPr lang="en-GB" sz="1600" b="1" dirty="0"/>
              <a:t>Arun G K</a:t>
            </a:r>
          </a:p>
          <a:p>
            <a:r>
              <a:rPr lang="en-GB" b="1" dirty="0"/>
              <a:t>+91 7598409963</a:t>
            </a:r>
          </a:p>
          <a:p>
            <a:r>
              <a:rPr lang="en-GB" b="1" dirty="0"/>
              <a:t>arungk.63</a:t>
            </a:r>
            <a:r>
              <a:rPr lang="en-US" b="1" dirty="0"/>
              <a:t>@gmail.com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29749-A2F7-73F9-249A-166FB7853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92" y="2074926"/>
            <a:ext cx="6242420" cy="41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8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C0B1-C484-8F33-3E07-621AD16B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98" y="51341"/>
            <a:ext cx="8911687" cy="363139"/>
          </a:xfrm>
        </p:spPr>
        <p:txBody>
          <a:bodyPr>
            <a:noAutofit/>
          </a:bodyPr>
          <a:lstStyle/>
          <a:p>
            <a:r>
              <a:rPr lang="en-GB" sz="2000" b="1" dirty="0"/>
              <a:t>Problem statement and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4AD93-1EEB-1D94-FA0A-FB23A9986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398" y="417609"/>
            <a:ext cx="9911620" cy="3116940"/>
          </a:xfrm>
        </p:spPr>
        <p:txBody>
          <a:bodyPr>
            <a:normAutofit fontScale="92500"/>
          </a:bodyPr>
          <a:lstStyle/>
          <a:p>
            <a:r>
              <a:rPr lang="en-US" dirty="0"/>
              <a:t>Objective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sz="1400" dirty="0"/>
              <a:t>To predict the wine quality using the machine learning algorithm.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sz="1400" dirty="0"/>
              <a:t>Study the variables in the data set like fixed acidity, volatile acidity, alcohol content etc. Brief description shared along with data is given in the table below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sz="1400" dirty="0"/>
              <a:t>Analyze these data through classifier algorithm and predict the quality of wine on score from 3 to 8 or bad-good .check the output obtained through the model for correctness and optimize the model based on performance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sz="1400" dirty="0"/>
              <a:t>Three Machine learning classification algorithms are considered in this project </a:t>
            </a:r>
          </a:p>
          <a:p>
            <a:pPr marL="895350" indent="-360363">
              <a:buFont typeface="Wingdings" panose="05000000000000000000" pitchFamily="2" charset="2"/>
              <a:buChar char="§"/>
            </a:pPr>
            <a:r>
              <a:rPr lang="en-US" sz="1400" dirty="0"/>
              <a:t>Random forest </a:t>
            </a:r>
          </a:p>
          <a:p>
            <a:pPr marL="895350" indent="-360363">
              <a:buFont typeface="Wingdings" panose="05000000000000000000" pitchFamily="2" charset="2"/>
              <a:buChar char="§"/>
            </a:pPr>
            <a:r>
              <a:rPr lang="en-US" sz="1400" dirty="0"/>
              <a:t>Logistic regression</a:t>
            </a:r>
          </a:p>
          <a:p>
            <a:pPr marL="895350" indent="-360363">
              <a:buFont typeface="Wingdings" panose="05000000000000000000" pitchFamily="2" charset="2"/>
              <a:buChar char="§"/>
            </a:pPr>
            <a:r>
              <a:rPr lang="en-US" sz="1400" dirty="0"/>
              <a:t>Naive bayes</a:t>
            </a:r>
          </a:p>
          <a:p>
            <a:endParaRPr lang="en-US" dirty="0"/>
          </a:p>
          <a:p>
            <a:pPr marL="628650" indent="-360363">
              <a:buFont typeface="Arial" panose="020B0604020202020204" pitchFamily="34" charset="0"/>
              <a:buChar char="•"/>
            </a:pPr>
            <a:endParaRPr lang="en-GB" dirty="0"/>
          </a:p>
          <a:p>
            <a:pPr marL="628650" indent="-360363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86FDBDA-91CE-74B7-E67B-6BC37F392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2125"/>
              </p:ext>
            </p:extLst>
          </p:nvPr>
        </p:nvGraphicFramePr>
        <p:xfrm>
          <a:off x="2011754" y="3540807"/>
          <a:ext cx="9095676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392">
                  <a:extLst>
                    <a:ext uri="{9D8B030D-6E8A-4147-A177-3AD203B41FA5}">
                      <a16:colId xmlns:a16="http://schemas.microsoft.com/office/drawing/2014/main" val="3062243296"/>
                    </a:ext>
                  </a:extLst>
                </a:gridCol>
                <a:gridCol w="1633089">
                  <a:extLst>
                    <a:ext uri="{9D8B030D-6E8A-4147-A177-3AD203B41FA5}">
                      <a16:colId xmlns:a16="http://schemas.microsoft.com/office/drawing/2014/main" val="3757847842"/>
                    </a:ext>
                  </a:extLst>
                </a:gridCol>
                <a:gridCol w="7011195">
                  <a:extLst>
                    <a:ext uri="{9D8B030D-6E8A-4147-A177-3AD203B41FA5}">
                      <a16:colId xmlns:a16="http://schemas.microsoft.com/office/drawing/2014/main" val="2377168827"/>
                    </a:ext>
                  </a:extLst>
                </a:gridCol>
              </a:tblGrid>
              <a:tr h="224964"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Attributes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Description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406144"/>
                  </a:ext>
                </a:extLst>
              </a:tr>
              <a:tr h="224964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To measure ripeness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94800"/>
                  </a:ext>
                </a:extLst>
              </a:tr>
              <a:tr h="224964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Density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Density in gram per cm3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900978"/>
                  </a:ext>
                </a:extLst>
              </a:tr>
              <a:tr h="224964"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Alcohol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Volume of alcohol in percentage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96514"/>
                  </a:ext>
                </a:extLst>
              </a:tr>
              <a:tr h="224964"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Fixed Acidity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Impart sourness and resist microbial infection, measured in no. of grams of tartaric acid per dm3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95036"/>
                  </a:ext>
                </a:extLst>
              </a:tr>
              <a:tr h="224964"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Volatile Acidity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No. of grams of acetic acid per dm3 of wine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83180"/>
                  </a:ext>
                </a:extLst>
              </a:tr>
              <a:tr h="224964">
                <a:tc>
                  <a:txBody>
                    <a:bodyPr/>
                    <a:lstStyle/>
                    <a:p>
                      <a:r>
                        <a:rPr lang="en-US" sz="1050" dirty="0"/>
                        <a:t>6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Citric Acid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No. of grams of citric acid per dm3 of wine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409725"/>
                  </a:ext>
                </a:extLst>
              </a:tr>
              <a:tr h="224964"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Residual Sugar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Remaining sugar after fermentation stops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288146"/>
                  </a:ext>
                </a:extLst>
              </a:tr>
              <a:tr h="224964"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Chlorides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No. of grams of sodium chloride per dm3 of wine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62838"/>
                  </a:ext>
                </a:extLst>
              </a:tr>
              <a:tr h="224964">
                <a:tc>
                  <a:txBody>
                    <a:bodyPr/>
                    <a:lstStyle/>
                    <a:p>
                      <a:r>
                        <a:rPr lang="en-US" sz="1050" dirty="0"/>
                        <a:t>9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Free sulfur dioxide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 of grams of free sulfites per dm3 of wine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42421"/>
                  </a:ext>
                </a:extLst>
              </a:tr>
              <a:tr h="224964">
                <a:tc>
                  <a:txBody>
                    <a:bodyPr/>
                    <a:lstStyle/>
                    <a:p>
                      <a:r>
                        <a:rPr lang="en-US" sz="1050" dirty="0"/>
                        <a:t>10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Total Sulfur dioxide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No of grams of total sulfites (free sulfite + bound)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842032"/>
                  </a:ext>
                </a:extLst>
              </a:tr>
              <a:tr h="224964">
                <a:tc>
                  <a:txBody>
                    <a:bodyPr/>
                    <a:lstStyle/>
                    <a:p>
                      <a:r>
                        <a:rPr lang="en-US" sz="1050" dirty="0"/>
                        <a:t>11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Sulphates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 of grams of potassium sulphate per dm3 of wine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769375"/>
                  </a:ext>
                </a:extLst>
              </a:tr>
              <a:tr h="224964">
                <a:tc>
                  <a:txBody>
                    <a:bodyPr/>
                    <a:lstStyle/>
                    <a:p>
                      <a:r>
                        <a:rPr lang="en-US" sz="1050" dirty="0"/>
                        <a:t>12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Quality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Target variable 3-8 value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3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14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C0B1-C484-8F33-3E07-621AD16B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7" y="134867"/>
            <a:ext cx="8911687" cy="5388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b="1" dirty="0"/>
              <a:t>Preliminary observations in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4AD93-1EEB-1D94-FA0A-FB23A9986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197" y="673712"/>
            <a:ext cx="9249451" cy="2983888"/>
          </a:xfrm>
        </p:spPr>
        <p:txBody>
          <a:bodyPr>
            <a:normAutofit/>
          </a:bodyPr>
          <a:lstStyle/>
          <a:p>
            <a:r>
              <a:rPr lang="en-US" sz="1400" dirty="0"/>
              <a:t>There are 12 variables and 1599 samples</a:t>
            </a:r>
          </a:p>
          <a:p>
            <a:r>
              <a:rPr lang="en-US" sz="1400" dirty="0"/>
              <a:t>Data type of 11 variables are ‘float’ and of variable quality is ‘int’.</a:t>
            </a:r>
          </a:p>
          <a:p>
            <a:r>
              <a:rPr lang="en-US" sz="1400" dirty="0"/>
              <a:t>There is no null values in the data.</a:t>
            </a:r>
          </a:p>
          <a:p>
            <a:r>
              <a:rPr lang="en-US" sz="1400" dirty="0"/>
              <a:t>There are 240 duplicate data present. Removed duplicates from the data.</a:t>
            </a:r>
          </a:p>
          <a:p>
            <a:r>
              <a:rPr lang="en-US" sz="1400" dirty="0"/>
              <a:t>Quality is target variable and we need to predict quality based other 11 variables.</a:t>
            </a:r>
          </a:p>
          <a:p>
            <a:r>
              <a:rPr lang="en-US" sz="1400" dirty="0"/>
              <a:t>So quality can be considered as independent variable and others can be considered a depended variable for model.</a:t>
            </a:r>
          </a:p>
          <a:p>
            <a:r>
              <a:rPr lang="en-US" sz="1400" dirty="0"/>
              <a:t>The count of extreme poor quality (3) and extreme good quality (8) are very less compared to other quality range</a:t>
            </a:r>
            <a:endParaRPr lang="en-GB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18AF1-7731-5DEE-AA3A-26A08CDC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97" y="3793676"/>
            <a:ext cx="3433336" cy="28103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505F8-790B-C764-5C47-5406E1D50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301" y="3793676"/>
            <a:ext cx="2944626" cy="9788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44E688-E90C-A7E6-D6E7-3486E3ED4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606" y="4994539"/>
            <a:ext cx="2944626" cy="1572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742537-074E-79D8-AFC7-2732C14C1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3696" y="3793676"/>
            <a:ext cx="2390558" cy="27733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292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C0B1-C484-8F33-3E07-621AD16B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7" y="19453"/>
            <a:ext cx="8911687" cy="412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b="1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4AD93-1EEB-1D94-FA0A-FB23A9986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197" y="362569"/>
            <a:ext cx="10143624" cy="2019640"/>
          </a:xfrm>
        </p:spPr>
        <p:txBody>
          <a:bodyPr>
            <a:normAutofit/>
          </a:bodyPr>
          <a:lstStyle/>
          <a:p>
            <a:r>
              <a:rPr lang="en-US" sz="1400" dirty="0"/>
              <a:t>Max positive correlation value is 0.48 (between Alcohol content and quality) and max negative correlation value is -0.40(between volatile acidity and quality)</a:t>
            </a:r>
          </a:p>
          <a:p>
            <a:r>
              <a:rPr lang="en-US" sz="1400" dirty="0"/>
              <a:t>From boxplot also it is observed that quality is improving with alcohol content and with the increase of volatile acidity the quality of wine is reducing. </a:t>
            </a:r>
          </a:p>
          <a:p>
            <a:r>
              <a:rPr lang="en-US" sz="1400" dirty="0"/>
              <a:t>It is also observed that with increase in citric acid and sulphate quantity the quality improving.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8D3B8-7FAA-CFE5-B122-4AA4CC10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86" y="2705553"/>
            <a:ext cx="4790883" cy="40962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D365BE-6C7D-5517-6B3E-EBDEAF65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288" y="2705553"/>
            <a:ext cx="2715169" cy="19872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62E7E2-8E80-A49E-261F-3BA016614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7813" y="2705553"/>
            <a:ext cx="2762928" cy="2019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A3BCD3-D84A-6D2F-6E64-15B1116D8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053" y="4826116"/>
            <a:ext cx="2734404" cy="19756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4992A8-2B3B-AC61-81AE-3A93FD36E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7813" y="4826116"/>
            <a:ext cx="2762928" cy="197564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17AA599-1901-93A3-381C-5D7355AA536A}"/>
              </a:ext>
            </a:extLst>
          </p:cNvPr>
          <p:cNvGrpSpPr/>
          <p:nvPr/>
        </p:nvGrpSpPr>
        <p:grpSpPr>
          <a:xfrm>
            <a:off x="1607086" y="1961140"/>
            <a:ext cx="6366002" cy="672090"/>
            <a:chOff x="2120529" y="538713"/>
            <a:chExt cx="6366002" cy="67209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E727548-5DBF-434E-4188-D2056302F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3753"/>
            <a:stretch/>
          </p:blipFill>
          <p:spPr>
            <a:xfrm>
              <a:off x="2120529" y="995943"/>
              <a:ext cx="6366001" cy="2148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F1D3A8B-5CD6-0761-3EF9-C56190F2C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4831" b="53045"/>
            <a:stretch/>
          </p:blipFill>
          <p:spPr>
            <a:xfrm>
              <a:off x="2120529" y="826305"/>
              <a:ext cx="6366001" cy="160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11C4915-A270-CE9A-C095-F610A804EF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79433"/>
            <a:stretch/>
          </p:blipFill>
          <p:spPr>
            <a:xfrm>
              <a:off x="2120530" y="538713"/>
              <a:ext cx="6366001" cy="2719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5827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C0B1-C484-8F33-3E07-621AD16B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542" y="0"/>
            <a:ext cx="8911687" cy="5388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b="1" dirty="0"/>
              <a:t>Prediction  of wine quality using Random forest ML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4AD93-1EEB-1D94-FA0A-FB23A9986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542" y="335942"/>
            <a:ext cx="10153258" cy="2702822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Data first trained with a multiclass classification algorithm </a:t>
            </a:r>
            <a:r>
              <a:rPr lang="en-US" sz="1400" dirty="0" err="1"/>
              <a:t>ie</a:t>
            </a:r>
            <a:r>
              <a:rPr lang="en-US" sz="1400" dirty="0"/>
              <a:t>. Random forest, The target variable have the class values from 3 to 8 ,which indicate the quality of the wine. </a:t>
            </a:r>
          </a:p>
          <a:p>
            <a:r>
              <a:rPr lang="en-US" sz="1400" dirty="0"/>
              <a:t>Train test split done with ratio 2/3 and 1/3 respectively.</a:t>
            </a:r>
          </a:p>
          <a:p>
            <a:r>
              <a:rPr lang="en-US" sz="1400" dirty="0"/>
              <a:t>Hyper parameters are optimized using grid search cv and the optimized values used in the model ( bootstrap': True, 'criterion': '</a:t>
            </a:r>
            <a:r>
              <a:rPr lang="en-US" sz="1400" dirty="0" err="1"/>
              <a:t>gini</a:t>
            </a:r>
            <a:r>
              <a:rPr lang="en-US" sz="1400" dirty="0"/>
              <a:t>', '</a:t>
            </a:r>
            <a:r>
              <a:rPr lang="en-US" sz="1400" dirty="0" err="1"/>
              <a:t>max_depth</a:t>
            </a:r>
            <a:r>
              <a:rPr lang="en-US" sz="1400" dirty="0"/>
              <a:t>': 8, '</a:t>
            </a:r>
            <a:r>
              <a:rPr lang="en-US" sz="1400" dirty="0" err="1"/>
              <a:t>max_features</a:t>
            </a:r>
            <a:r>
              <a:rPr lang="en-US" sz="1400" dirty="0"/>
              <a:t>': None, '</a:t>
            </a:r>
            <a:r>
              <a:rPr lang="en-US" sz="1400" dirty="0" err="1"/>
              <a:t>min_samples_leaf</a:t>
            </a:r>
            <a:r>
              <a:rPr lang="en-US" sz="1400" dirty="0"/>
              <a:t>’: 1)</a:t>
            </a:r>
          </a:p>
          <a:p>
            <a:r>
              <a:rPr lang="en-US" sz="1400" dirty="0"/>
              <a:t>Optimum value of </a:t>
            </a:r>
            <a:r>
              <a:rPr lang="en-US" sz="1400" dirty="0" err="1"/>
              <a:t>n_estimator</a:t>
            </a:r>
            <a:r>
              <a:rPr lang="en-US" sz="1400" dirty="0"/>
              <a:t> :800 (number of trees) is found by iterating through the range 10-1200 with min value of </a:t>
            </a:r>
            <a:r>
              <a:rPr lang="en-US" sz="1400" dirty="0" err="1"/>
              <a:t>oob</a:t>
            </a:r>
            <a:r>
              <a:rPr lang="en-US" sz="1400" dirty="0"/>
              <a:t> error.</a:t>
            </a:r>
          </a:p>
          <a:p>
            <a:r>
              <a:rPr lang="en-US" sz="1400" dirty="0"/>
              <a:t>Evolution of model is done with confusion matrix and accuracy score.</a:t>
            </a:r>
          </a:p>
          <a:p>
            <a:r>
              <a:rPr lang="en-US" sz="1400" dirty="0"/>
              <a:t>The trained model gave a accuracy of 0.59 with test data.</a:t>
            </a:r>
          </a:p>
          <a:p>
            <a:r>
              <a:rPr lang="en-US" sz="1400" dirty="0"/>
              <a:t>Feature importance is checked with the model and plotted in descending order. Classification report is checked to get the summary of model performance.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2F9E70-FEA9-D81C-4841-075BCCBD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75" y="4691278"/>
            <a:ext cx="3012736" cy="2108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534097-F96B-C107-BC51-3EDB58E6A1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0"/>
          <a:stretch/>
        </p:blipFill>
        <p:spPr>
          <a:xfrm>
            <a:off x="2271576" y="2929079"/>
            <a:ext cx="3012735" cy="16810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F76AE2-315C-2200-462E-7DA5AE049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392" y="2929080"/>
            <a:ext cx="5441285" cy="3870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814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C0B1-C484-8F33-3E07-621AD16B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542" y="0"/>
            <a:ext cx="8911687" cy="5388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b="1" dirty="0"/>
              <a:t>Prediction  of wine quality using Logistic Regression ML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4AD93-1EEB-1D94-FA0A-FB23A9986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542" y="465251"/>
            <a:ext cx="10153258" cy="2398022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Data trained with binary classification algorithm </a:t>
            </a:r>
            <a:r>
              <a:rPr lang="en-US" sz="1400" dirty="0" err="1"/>
              <a:t>ie</a:t>
            </a:r>
            <a:r>
              <a:rPr lang="en-US" sz="1400" dirty="0"/>
              <a:t>. Logical regression, The target variable is considered and binary class good and bad. It is done by considering quality 3 to 5 as ‘bad quality’[0] and 5 to 8 as ‘good quality [1] </a:t>
            </a:r>
          </a:p>
          <a:p>
            <a:r>
              <a:rPr lang="en-US" sz="1400" dirty="0"/>
              <a:t>Train test split done with ratio 2/3 and 1/3 respectively.</a:t>
            </a:r>
          </a:p>
          <a:p>
            <a:r>
              <a:rPr lang="en-US" sz="1400" dirty="0"/>
              <a:t>Data standardization done using standard scalar</a:t>
            </a:r>
          </a:p>
          <a:p>
            <a:r>
              <a:rPr lang="en-US" sz="1400" dirty="0"/>
              <a:t>Evolution of model is done with confusion matrix, accuracy score, recall score and precision score.</a:t>
            </a:r>
          </a:p>
          <a:p>
            <a:r>
              <a:rPr lang="en-US" sz="1400" dirty="0"/>
              <a:t>The trained model gave a accuracy of 0.70 with test data.</a:t>
            </a:r>
          </a:p>
          <a:p>
            <a:r>
              <a:rPr lang="en-US" sz="1400" dirty="0"/>
              <a:t>ROC is plotted and AUC is calculated to check the performance of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A81DA-9C35-78EE-C727-AB8CCC9C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83" y="2800928"/>
            <a:ext cx="3213531" cy="10987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2DCC3E-F64B-C000-B31C-AC7826F01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483" y="3961311"/>
            <a:ext cx="3213532" cy="2562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56700D-5266-84AD-3CB2-8E5B8F362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729" y="2800928"/>
            <a:ext cx="4922346" cy="37225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619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C0B1-C484-8F33-3E07-621AD16B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542" y="0"/>
            <a:ext cx="8911687" cy="5388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b="1" dirty="0"/>
              <a:t>Prediction  of wine quality using Naive Bayes ML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4AD93-1EEB-1D94-FA0A-FB23A9986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542" y="465251"/>
            <a:ext cx="10153258" cy="1389376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Data trained with </a:t>
            </a:r>
            <a:r>
              <a:rPr lang="en-GB" sz="1400" dirty="0"/>
              <a:t>Naive Bayes algorithm</a:t>
            </a:r>
            <a:r>
              <a:rPr lang="en-US" sz="1400" dirty="0"/>
              <a:t>, The target variable have the class values from 3 to 8 ,which indicate the quality of the wine </a:t>
            </a:r>
          </a:p>
          <a:p>
            <a:r>
              <a:rPr lang="en-US" sz="1400" dirty="0"/>
              <a:t>Train test split done with ratio 2/3 and 1/3 respectively.</a:t>
            </a:r>
          </a:p>
          <a:p>
            <a:r>
              <a:rPr lang="en-US" sz="1400" dirty="0"/>
              <a:t>Evolution of model is done with confusion matrix and accuracy score, recall score and precision score.</a:t>
            </a:r>
          </a:p>
          <a:p>
            <a:r>
              <a:rPr lang="en-US" sz="1400" dirty="0"/>
              <a:t>The trained model gave a accuracy of 0.51 with test data.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61D4EF-915A-9884-3AB8-2CC47C59F6BB}"/>
              </a:ext>
            </a:extLst>
          </p:cNvPr>
          <p:cNvSpPr txBox="1">
            <a:spLocks/>
          </p:cNvSpPr>
          <p:nvPr/>
        </p:nvSpPr>
        <p:spPr>
          <a:xfrm>
            <a:off x="1835541" y="4169939"/>
            <a:ext cx="8911687" cy="5388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b="1" dirty="0"/>
              <a:t>Conclusion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C570AF-3211-B057-D485-4B41D58C6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566" y="1919142"/>
            <a:ext cx="3040919" cy="2186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62A72B-73AF-4257-2499-A0D3BCD47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73" y="1919143"/>
            <a:ext cx="4372563" cy="2186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1F18544-1E78-CA89-4E93-1C846F76FA97}"/>
              </a:ext>
            </a:extLst>
          </p:cNvPr>
          <p:cNvSpPr txBox="1">
            <a:spLocks/>
          </p:cNvSpPr>
          <p:nvPr/>
        </p:nvSpPr>
        <p:spPr>
          <a:xfrm>
            <a:off x="1835542" y="4576462"/>
            <a:ext cx="10153258" cy="1823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Out of 3 Machine learning models Logistic regression giving the best accuracy with value 0.70.</a:t>
            </a:r>
          </a:p>
          <a:p>
            <a:r>
              <a:rPr lang="en-US" sz="1400" dirty="0"/>
              <a:t>Considering multiclass classification model Random forest giving the better accuracy ( 0.59) compared to Naive bayes.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Font typeface="Wingdings 3" charset="2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03350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2090</TotalTime>
  <Words>854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Capstone project Wine quality prediction</vt:lpstr>
      <vt:lpstr>Problem statement and understanding</vt:lpstr>
      <vt:lpstr>Preliminary observations in the data</vt:lpstr>
      <vt:lpstr>Exploratory Data Analysis (EDA)</vt:lpstr>
      <vt:lpstr>Prediction  of wine quality using Random forest ML algorithm</vt:lpstr>
      <vt:lpstr>Prediction  of wine quality using Logistic Regression ML algorithm</vt:lpstr>
      <vt:lpstr>Prediction  of wine quality using Naive Bayes ML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Wine quality prediction</dc:title>
  <dc:creator>arun g k</dc:creator>
  <cp:lastModifiedBy>arun g k</cp:lastModifiedBy>
  <cp:revision>33</cp:revision>
  <dcterms:created xsi:type="dcterms:W3CDTF">2023-01-05T06:02:53Z</dcterms:created>
  <dcterms:modified xsi:type="dcterms:W3CDTF">2023-01-06T16:53:43Z</dcterms:modified>
</cp:coreProperties>
</file>