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25"/>
  </p:notesMasterIdLst>
  <p:sldIdLst>
    <p:sldId id="257" r:id="rId2"/>
    <p:sldId id="268" r:id="rId3"/>
    <p:sldId id="256" r:id="rId4"/>
    <p:sldId id="259" r:id="rId5"/>
    <p:sldId id="269" r:id="rId6"/>
    <p:sldId id="270" r:id="rId7"/>
    <p:sldId id="264" r:id="rId8"/>
    <p:sldId id="271" r:id="rId9"/>
    <p:sldId id="273" r:id="rId10"/>
    <p:sldId id="276" r:id="rId11"/>
    <p:sldId id="274" r:id="rId12"/>
    <p:sldId id="277" r:id="rId13"/>
    <p:sldId id="278" r:id="rId14"/>
    <p:sldId id="279" r:id="rId15"/>
    <p:sldId id="281" r:id="rId16"/>
    <p:sldId id="283" r:id="rId17"/>
    <p:sldId id="282" r:id="rId18"/>
    <p:sldId id="265" r:id="rId19"/>
    <p:sldId id="284" r:id="rId20"/>
    <p:sldId id="285" r:id="rId21"/>
    <p:sldId id="287" r:id="rId22"/>
    <p:sldId id="267"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CAD1E-EB81-4A54-A4C9-CF8C30C1DF5E}" type="datetimeFigureOut">
              <a:rPr lang="en-GB" smtClean="0"/>
              <a:t>09/07/2023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DD73-A6A5-4F21-A3DD-FCB55627B13F}" type="slidenum">
              <a:rPr lang="en-GB" smtClean="0"/>
              <a:t>‹#›</a:t>
            </a:fld>
            <a:endParaRPr lang="en-GB"/>
          </a:p>
        </p:txBody>
      </p:sp>
    </p:spTree>
    <p:extLst>
      <p:ext uri="{BB962C8B-B14F-4D97-AF65-F5344CB8AC3E}">
        <p14:creationId xmlns:p14="http://schemas.microsoft.com/office/powerpoint/2010/main" val="38529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6</a:t>
            </a:fld>
            <a:endParaRPr lang="en-GB"/>
          </a:p>
        </p:txBody>
      </p:sp>
    </p:spTree>
    <p:extLst>
      <p:ext uri="{BB962C8B-B14F-4D97-AF65-F5344CB8AC3E}">
        <p14:creationId xmlns:p14="http://schemas.microsoft.com/office/powerpoint/2010/main" val="287284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17</a:t>
            </a:fld>
            <a:endParaRPr lang="en-GB"/>
          </a:p>
        </p:txBody>
      </p:sp>
    </p:spTree>
    <p:extLst>
      <p:ext uri="{BB962C8B-B14F-4D97-AF65-F5344CB8AC3E}">
        <p14:creationId xmlns:p14="http://schemas.microsoft.com/office/powerpoint/2010/main" val="187193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79137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5032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04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94071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295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025805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99565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2603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46465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09/07/2023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58658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194182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0692A-17E4-4118-A274-DB5C02174696}" type="datetimeFigureOut">
              <a:rPr lang="en-GB" smtClean="0"/>
              <a:t>09/07/2023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193605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0692A-17E4-4118-A274-DB5C02174696}" type="datetimeFigureOut">
              <a:rPr lang="en-GB" smtClean="0"/>
              <a:t>09/07/2023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4125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0692A-17E4-4118-A274-DB5C02174696}" type="datetimeFigureOut">
              <a:rPr lang="en-GB" smtClean="0"/>
              <a:t>09/07/2023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83886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29048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09/07/2023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2033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20692A-17E4-4118-A274-DB5C02174696}" type="datetimeFigureOut">
              <a:rPr lang="en-GB" smtClean="0"/>
              <a:t>09/07/2023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F60D81-FC88-4762-B143-6BB9D7BC9DE4}" type="slidenum">
              <a:rPr lang="en-GB" smtClean="0"/>
              <a:t>‹#›</a:t>
            </a:fld>
            <a:endParaRPr lang="en-GB"/>
          </a:p>
        </p:txBody>
      </p:sp>
    </p:spTree>
    <p:extLst>
      <p:ext uri="{BB962C8B-B14F-4D97-AF65-F5344CB8AC3E}">
        <p14:creationId xmlns:p14="http://schemas.microsoft.com/office/powerpoint/2010/main" val="1525182433"/>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298C-3861-45B1-237B-07FFDDF9C9B1}"/>
              </a:ext>
            </a:extLst>
          </p:cNvPr>
          <p:cNvSpPr>
            <a:spLocks noGrp="1"/>
          </p:cNvSpPr>
          <p:nvPr>
            <p:ph type="ctrTitle"/>
          </p:nvPr>
        </p:nvSpPr>
        <p:spPr>
          <a:xfrm>
            <a:off x="2589213" y="421341"/>
            <a:ext cx="8915399" cy="742441"/>
          </a:xfrm>
        </p:spPr>
        <p:txBody>
          <a:bodyPr>
            <a:normAutofit/>
          </a:bodyPr>
          <a:lstStyle/>
          <a:p>
            <a:r>
              <a:rPr lang="en-GB" sz="3600" b="1" dirty="0"/>
              <a:t>Car Insurance Claim prediction</a:t>
            </a:r>
          </a:p>
        </p:txBody>
      </p:sp>
      <p:sp>
        <p:nvSpPr>
          <p:cNvPr id="3" name="Subtitle 2">
            <a:extLst>
              <a:ext uri="{FF2B5EF4-FFF2-40B4-BE49-F238E27FC236}">
                <a16:creationId xmlns:a16="http://schemas.microsoft.com/office/drawing/2014/main" id="{9EC3BF4E-3102-7A41-72CF-1F8628BE6AF6}"/>
              </a:ext>
            </a:extLst>
          </p:cNvPr>
          <p:cNvSpPr>
            <a:spLocks noGrp="1"/>
          </p:cNvSpPr>
          <p:nvPr>
            <p:ph type="subTitle" idx="1"/>
          </p:nvPr>
        </p:nvSpPr>
        <p:spPr/>
        <p:txBody>
          <a:bodyPr>
            <a:normAutofit fontScale="77500" lnSpcReduction="20000"/>
          </a:bodyPr>
          <a:lstStyle/>
          <a:p>
            <a:r>
              <a:rPr lang="en-GB" sz="1400" dirty="0"/>
              <a:t>Done by :</a:t>
            </a:r>
          </a:p>
          <a:p>
            <a:r>
              <a:rPr lang="en-GB" sz="1600" b="1" dirty="0"/>
              <a:t>Arun G K</a:t>
            </a:r>
          </a:p>
          <a:p>
            <a:r>
              <a:rPr lang="en-GB" b="1" dirty="0"/>
              <a:t>+91 7598409963</a:t>
            </a:r>
          </a:p>
          <a:p>
            <a:r>
              <a:rPr lang="en-GB" b="1" dirty="0"/>
              <a:t>arungk.63</a:t>
            </a:r>
            <a:r>
              <a:rPr lang="en-US" b="1" dirty="0"/>
              <a:t>@gmail.com</a:t>
            </a:r>
            <a:endParaRPr lang="en-GB" b="1" dirty="0"/>
          </a:p>
        </p:txBody>
      </p:sp>
      <p:pic>
        <p:nvPicPr>
          <p:cNvPr id="6" name="Picture 5">
            <a:extLst>
              <a:ext uri="{FF2B5EF4-FFF2-40B4-BE49-F238E27FC236}">
                <a16:creationId xmlns:a16="http://schemas.microsoft.com/office/drawing/2014/main" id="{2C84B3BC-0B25-04F1-61BE-6552A9955432}"/>
              </a:ext>
            </a:extLst>
          </p:cNvPr>
          <p:cNvPicPr>
            <a:picLocks noChangeAspect="1"/>
          </p:cNvPicPr>
          <p:nvPr/>
        </p:nvPicPr>
        <p:blipFill>
          <a:blip r:embed="rId2"/>
          <a:stretch>
            <a:fillRect/>
          </a:stretch>
        </p:blipFill>
        <p:spPr>
          <a:xfrm>
            <a:off x="5023186" y="1500392"/>
            <a:ext cx="6850875" cy="3857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828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IN" sz="2000" b="1" dirty="0"/>
              <a:t>Dimensionality reduction by checking correlation.</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4"/>
            <a:ext cx="6449476" cy="2902813"/>
          </a:xfrm>
        </p:spPr>
        <p:txBody>
          <a:bodyPr>
            <a:normAutofit fontScale="92500" lnSpcReduction="10000"/>
          </a:bodyPr>
          <a:lstStyle/>
          <a:p>
            <a:r>
              <a:rPr lang="en-IN" sz="1400" dirty="0"/>
              <a:t>Correlation between the variables are checked using corelation matrix</a:t>
            </a:r>
          </a:p>
          <a:p>
            <a:r>
              <a:rPr lang="en-IN" sz="1400" dirty="0"/>
              <a:t>Upper correlation matrix is created and the using unstack new data frame is prepared with features correlation values. </a:t>
            </a:r>
          </a:p>
          <a:p>
            <a:r>
              <a:rPr lang="en-IN" sz="1400" dirty="0"/>
              <a:t>Correlated features with Pearson correlation coefficient value &gt;=0.9 and &lt;= -0.9 are identified and sorted.</a:t>
            </a:r>
          </a:p>
          <a:p>
            <a:r>
              <a:rPr lang="en-IN" sz="1400" dirty="0"/>
              <a:t>But it is observed that there is no logical correlation between  the identified features. </a:t>
            </a:r>
          </a:p>
          <a:p>
            <a:r>
              <a:rPr lang="en-IN" sz="1400" dirty="0"/>
              <a:t>Example gearbox and tyre pressure monitoring system having correlation coefficient value 0.983.It is not logically correlated </a:t>
            </a:r>
          </a:p>
          <a:p>
            <a:r>
              <a:rPr lang="en-IN" sz="1400" dirty="0"/>
              <a:t>So it is decided not to drop any features and include all the features for model building</a:t>
            </a:r>
            <a:endParaRPr lang="en-US" sz="1400" dirty="0"/>
          </a:p>
        </p:txBody>
      </p:sp>
      <p:grpSp>
        <p:nvGrpSpPr>
          <p:cNvPr id="12" name="Group 11">
            <a:extLst>
              <a:ext uri="{FF2B5EF4-FFF2-40B4-BE49-F238E27FC236}">
                <a16:creationId xmlns:a16="http://schemas.microsoft.com/office/drawing/2014/main" id="{81FF0F50-BCF6-565B-7738-FBEF412AD4E3}"/>
              </a:ext>
            </a:extLst>
          </p:cNvPr>
          <p:cNvGrpSpPr/>
          <p:nvPr/>
        </p:nvGrpSpPr>
        <p:grpSpPr>
          <a:xfrm>
            <a:off x="1835542" y="3334327"/>
            <a:ext cx="8765017" cy="3372687"/>
            <a:chOff x="1319112" y="3297382"/>
            <a:chExt cx="8765017" cy="3372687"/>
          </a:xfrm>
        </p:grpSpPr>
        <p:pic>
          <p:nvPicPr>
            <p:cNvPr id="5" name="Picture 4">
              <a:extLst>
                <a:ext uri="{FF2B5EF4-FFF2-40B4-BE49-F238E27FC236}">
                  <a16:creationId xmlns:a16="http://schemas.microsoft.com/office/drawing/2014/main" id="{C35BAA20-9105-7B71-2FBA-0A00E32BD51C}"/>
                </a:ext>
              </a:extLst>
            </p:cNvPr>
            <p:cNvPicPr>
              <a:picLocks noChangeAspect="1"/>
            </p:cNvPicPr>
            <p:nvPr/>
          </p:nvPicPr>
          <p:blipFill>
            <a:blip r:embed="rId2"/>
            <a:stretch>
              <a:fillRect/>
            </a:stretch>
          </p:blipFill>
          <p:spPr>
            <a:xfrm>
              <a:off x="1319112" y="3297382"/>
              <a:ext cx="2817911" cy="3372687"/>
            </a:xfrm>
            <a:prstGeom prst="rect">
              <a:avLst/>
            </a:prstGeom>
            <a:ln>
              <a:solidFill>
                <a:schemeClr val="tx1"/>
              </a:solidFill>
            </a:ln>
          </p:spPr>
        </p:pic>
        <p:pic>
          <p:nvPicPr>
            <p:cNvPr id="8" name="Picture 7">
              <a:extLst>
                <a:ext uri="{FF2B5EF4-FFF2-40B4-BE49-F238E27FC236}">
                  <a16:creationId xmlns:a16="http://schemas.microsoft.com/office/drawing/2014/main" id="{27949087-FACF-A73D-6F9F-C0EE62D17AF8}"/>
                </a:ext>
              </a:extLst>
            </p:cNvPr>
            <p:cNvPicPr>
              <a:picLocks noChangeAspect="1"/>
            </p:cNvPicPr>
            <p:nvPr/>
          </p:nvPicPr>
          <p:blipFill>
            <a:blip r:embed="rId3"/>
            <a:stretch>
              <a:fillRect/>
            </a:stretch>
          </p:blipFill>
          <p:spPr>
            <a:xfrm>
              <a:off x="4137023" y="3297382"/>
              <a:ext cx="3042595" cy="3372687"/>
            </a:xfrm>
            <a:prstGeom prst="rect">
              <a:avLst/>
            </a:prstGeom>
            <a:ln>
              <a:solidFill>
                <a:schemeClr val="tx1"/>
              </a:solidFill>
            </a:ln>
          </p:spPr>
        </p:pic>
        <p:pic>
          <p:nvPicPr>
            <p:cNvPr id="11" name="Picture 10">
              <a:extLst>
                <a:ext uri="{FF2B5EF4-FFF2-40B4-BE49-F238E27FC236}">
                  <a16:creationId xmlns:a16="http://schemas.microsoft.com/office/drawing/2014/main" id="{4CDD019A-0D6B-4451-9ADD-206C2865426E}"/>
                </a:ext>
              </a:extLst>
            </p:cNvPr>
            <p:cNvPicPr>
              <a:picLocks noChangeAspect="1"/>
            </p:cNvPicPr>
            <p:nvPr/>
          </p:nvPicPr>
          <p:blipFill>
            <a:blip r:embed="rId4"/>
            <a:stretch>
              <a:fillRect/>
            </a:stretch>
          </p:blipFill>
          <p:spPr>
            <a:xfrm>
              <a:off x="7179618" y="3297382"/>
              <a:ext cx="2904511" cy="3372687"/>
            </a:xfrm>
            <a:prstGeom prst="rect">
              <a:avLst/>
            </a:prstGeom>
            <a:ln>
              <a:solidFill>
                <a:schemeClr val="tx1"/>
              </a:solidFill>
            </a:ln>
          </p:spPr>
        </p:pic>
      </p:grpSp>
      <p:pic>
        <p:nvPicPr>
          <p:cNvPr id="15" name="Picture 14">
            <a:extLst>
              <a:ext uri="{FF2B5EF4-FFF2-40B4-BE49-F238E27FC236}">
                <a16:creationId xmlns:a16="http://schemas.microsoft.com/office/drawing/2014/main" id="{851B1402-37AA-C981-7F70-E135E346BFD1}"/>
              </a:ext>
            </a:extLst>
          </p:cNvPr>
          <p:cNvPicPr>
            <a:picLocks noChangeAspect="1"/>
          </p:cNvPicPr>
          <p:nvPr/>
        </p:nvPicPr>
        <p:blipFill>
          <a:blip r:embed="rId5"/>
          <a:stretch>
            <a:fillRect/>
          </a:stretch>
        </p:blipFill>
        <p:spPr>
          <a:xfrm>
            <a:off x="8285018" y="580483"/>
            <a:ext cx="3842327" cy="1752289"/>
          </a:xfrm>
          <a:prstGeom prst="rect">
            <a:avLst/>
          </a:prstGeom>
          <a:ln>
            <a:solidFill>
              <a:schemeClr val="tx1"/>
            </a:solidFill>
          </a:ln>
        </p:spPr>
      </p:pic>
      <p:pic>
        <p:nvPicPr>
          <p:cNvPr id="17" name="Picture 16">
            <a:extLst>
              <a:ext uri="{FF2B5EF4-FFF2-40B4-BE49-F238E27FC236}">
                <a16:creationId xmlns:a16="http://schemas.microsoft.com/office/drawing/2014/main" id="{D69A8E17-B1E6-79DB-48E7-DE6C19E39EFA}"/>
              </a:ext>
            </a:extLst>
          </p:cNvPr>
          <p:cNvPicPr>
            <a:picLocks noChangeAspect="1"/>
          </p:cNvPicPr>
          <p:nvPr/>
        </p:nvPicPr>
        <p:blipFill>
          <a:blip r:embed="rId6"/>
          <a:stretch>
            <a:fillRect/>
          </a:stretch>
        </p:blipFill>
        <p:spPr>
          <a:xfrm>
            <a:off x="8285017" y="2489284"/>
            <a:ext cx="3842327" cy="696074"/>
          </a:xfrm>
          <a:prstGeom prst="rect">
            <a:avLst/>
          </a:prstGeom>
          <a:ln>
            <a:solidFill>
              <a:schemeClr val="tx1"/>
            </a:solidFill>
          </a:ln>
        </p:spPr>
      </p:pic>
      <p:sp>
        <p:nvSpPr>
          <p:cNvPr id="18" name="Rectangle 17">
            <a:extLst>
              <a:ext uri="{FF2B5EF4-FFF2-40B4-BE49-F238E27FC236}">
                <a16:creationId xmlns:a16="http://schemas.microsoft.com/office/drawing/2014/main" id="{C8B7F915-0C5B-8872-DAC5-ED739A65B043}"/>
              </a:ext>
            </a:extLst>
          </p:cNvPr>
          <p:cNvSpPr/>
          <p:nvPr/>
        </p:nvSpPr>
        <p:spPr>
          <a:xfrm>
            <a:off x="4653453" y="6520873"/>
            <a:ext cx="3042595" cy="18614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305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IN" sz="2000" b="1" dirty="0"/>
              <a:t>Data Balancing by Over sampling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15469" y="442602"/>
            <a:ext cx="9691440" cy="2968085"/>
          </a:xfrm>
        </p:spPr>
        <p:txBody>
          <a:bodyPr>
            <a:normAutofit/>
          </a:bodyPr>
          <a:lstStyle/>
          <a:p>
            <a:r>
              <a:rPr lang="en-IN" sz="1400" dirty="0"/>
              <a:t>Imbalanced data refers to those types of datasets where the target class has an uneven distribution of observations, </a:t>
            </a:r>
            <a:r>
              <a:rPr lang="en-IN" sz="1400" dirty="0" err="1"/>
              <a:t>i.e</a:t>
            </a:r>
            <a:r>
              <a:rPr lang="en-IN" sz="1400" dirty="0"/>
              <a:t> one class label has a very high number of observations and the other has a very low number of observations</a:t>
            </a:r>
          </a:p>
          <a:p>
            <a:r>
              <a:rPr lang="en-IN" sz="1400" dirty="0"/>
              <a:t>The target variable is checked and it is identified that data is highly imbalanced.</a:t>
            </a:r>
          </a:p>
          <a:p>
            <a:r>
              <a:rPr lang="en-IN" sz="1400" dirty="0"/>
              <a:t>It is checked using thumb rule : whether minor data x 2 &gt;= major data</a:t>
            </a:r>
          </a:p>
          <a:p>
            <a:r>
              <a:rPr lang="en-IN" sz="1400" dirty="0"/>
              <a:t>93% values is ‘0’ and represents do not claim policy and 7 % is ‘1’ and represents claim policy.</a:t>
            </a:r>
          </a:p>
          <a:p>
            <a:r>
              <a:rPr lang="en-IN" sz="1400" dirty="0"/>
              <a:t>If we build model based on this the model will be biased .</a:t>
            </a:r>
          </a:p>
          <a:p>
            <a:r>
              <a:rPr lang="en-IN" sz="1400" dirty="0"/>
              <a:t>Data balancing is done using oversampling technique (SMOTE)</a:t>
            </a:r>
          </a:p>
          <a:p>
            <a:r>
              <a:rPr lang="en-IN" sz="1400" dirty="0"/>
              <a:t>Test train is split is done with 80% train sample and 20% test sample.</a:t>
            </a:r>
          </a:p>
          <a:p>
            <a:endParaRPr lang="en-IN" sz="1400" dirty="0"/>
          </a:p>
          <a:p>
            <a:endParaRPr lang="en-US" sz="1400" dirty="0"/>
          </a:p>
        </p:txBody>
      </p:sp>
      <p:pic>
        <p:nvPicPr>
          <p:cNvPr id="21" name="Picture 20">
            <a:extLst>
              <a:ext uri="{FF2B5EF4-FFF2-40B4-BE49-F238E27FC236}">
                <a16:creationId xmlns:a16="http://schemas.microsoft.com/office/drawing/2014/main" id="{BC0DC801-F7F1-6180-7149-1A7567BAC4F2}"/>
              </a:ext>
            </a:extLst>
          </p:cNvPr>
          <p:cNvPicPr>
            <a:picLocks noChangeAspect="1"/>
          </p:cNvPicPr>
          <p:nvPr/>
        </p:nvPicPr>
        <p:blipFill>
          <a:blip r:embed="rId2"/>
          <a:stretch>
            <a:fillRect/>
          </a:stretch>
        </p:blipFill>
        <p:spPr>
          <a:xfrm>
            <a:off x="1521505" y="3332177"/>
            <a:ext cx="3733986" cy="1013424"/>
          </a:xfrm>
          <a:prstGeom prst="rect">
            <a:avLst/>
          </a:prstGeom>
          <a:ln>
            <a:solidFill>
              <a:schemeClr val="tx1"/>
            </a:solidFill>
          </a:ln>
        </p:spPr>
      </p:pic>
      <p:pic>
        <p:nvPicPr>
          <p:cNvPr id="23" name="Picture 22">
            <a:extLst>
              <a:ext uri="{FF2B5EF4-FFF2-40B4-BE49-F238E27FC236}">
                <a16:creationId xmlns:a16="http://schemas.microsoft.com/office/drawing/2014/main" id="{230C7BAA-A408-CC31-903A-6CA5648F8200}"/>
              </a:ext>
            </a:extLst>
          </p:cNvPr>
          <p:cNvPicPr>
            <a:picLocks noChangeAspect="1"/>
          </p:cNvPicPr>
          <p:nvPr/>
        </p:nvPicPr>
        <p:blipFill>
          <a:blip r:embed="rId3"/>
          <a:stretch>
            <a:fillRect/>
          </a:stretch>
        </p:blipFill>
        <p:spPr>
          <a:xfrm>
            <a:off x="1521505" y="4445677"/>
            <a:ext cx="2593204" cy="2232125"/>
          </a:xfrm>
          <a:prstGeom prst="rect">
            <a:avLst/>
          </a:prstGeom>
          <a:ln>
            <a:solidFill>
              <a:schemeClr val="tx1"/>
            </a:solidFill>
          </a:ln>
        </p:spPr>
      </p:pic>
      <p:pic>
        <p:nvPicPr>
          <p:cNvPr id="27" name="Picture 26">
            <a:extLst>
              <a:ext uri="{FF2B5EF4-FFF2-40B4-BE49-F238E27FC236}">
                <a16:creationId xmlns:a16="http://schemas.microsoft.com/office/drawing/2014/main" id="{4954DC64-5415-324C-13EB-6D4CCD1D7C82}"/>
              </a:ext>
            </a:extLst>
          </p:cNvPr>
          <p:cNvPicPr>
            <a:picLocks noChangeAspect="1"/>
          </p:cNvPicPr>
          <p:nvPr/>
        </p:nvPicPr>
        <p:blipFill>
          <a:blip r:embed="rId4"/>
          <a:stretch>
            <a:fillRect/>
          </a:stretch>
        </p:blipFill>
        <p:spPr>
          <a:xfrm>
            <a:off x="5461067" y="3329536"/>
            <a:ext cx="3145977" cy="2555727"/>
          </a:xfrm>
          <a:prstGeom prst="rect">
            <a:avLst/>
          </a:prstGeom>
          <a:ln>
            <a:solidFill>
              <a:schemeClr val="tx1"/>
            </a:solidFill>
          </a:ln>
        </p:spPr>
      </p:pic>
      <p:pic>
        <p:nvPicPr>
          <p:cNvPr id="31" name="Picture 30">
            <a:extLst>
              <a:ext uri="{FF2B5EF4-FFF2-40B4-BE49-F238E27FC236}">
                <a16:creationId xmlns:a16="http://schemas.microsoft.com/office/drawing/2014/main" id="{A6FC4C79-A988-BE86-6244-FEAD98720ED5}"/>
              </a:ext>
            </a:extLst>
          </p:cNvPr>
          <p:cNvPicPr>
            <a:picLocks noChangeAspect="1"/>
          </p:cNvPicPr>
          <p:nvPr/>
        </p:nvPicPr>
        <p:blipFill>
          <a:blip r:embed="rId5"/>
          <a:stretch>
            <a:fillRect/>
          </a:stretch>
        </p:blipFill>
        <p:spPr>
          <a:xfrm>
            <a:off x="8865705" y="5700536"/>
            <a:ext cx="3145977" cy="845082"/>
          </a:xfrm>
          <a:prstGeom prst="rect">
            <a:avLst/>
          </a:prstGeom>
          <a:ln>
            <a:solidFill>
              <a:schemeClr val="tx1"/>
            </a:solidFill>
          </a:ln>
        </p:spPr>
      </p:pic>
      <p:pic>
        <p:nvPicPr>
          <p:cNvPr id="33" name="Picture 32">
            <a:extLst>
              <a:ext uri="{FF2B5EF4-FFF2-40B4-BE49-F238E27FC236}">
                <a16:creationId xmlns:a16="http://schemas.microsoft.com/office/drawing/2014/main" id="{E9FA70DB-2062-71E0-3DE2-1A101463E8EA}"/>
              </a:ext>
            </a:extLst>
          </p:cNvPr>
          <p:cNvPicPr>
            <a:picLocks noChangeAspect="1"/>
          </p:cNvPicPr>
          <p:nvPr/>
        </p:nvPicPr>
        <p:blipFill>
          <a:blip r:embed="rId6"/>
          <a:stretch>
            <a:fillRect/>
          </a:stretch>
        </p:blipFill>
        <p:spPr>
          <a:xfrm>
            <a:off x="8865705" y="3329536"/>
            <a:ext cx="2287532" cy="2232125"/>
          </a:xfrm>
          <a:prstGeom prst="rect">
            <a:avLst/>
          </a:prstGeom>
          <a:ln>
            <a:solidFill>
              <a:schemeClr val="tx1"/>
            </a:solidFill>
          </a:ln>
        </p:spPr>
      </p:pic>
    </p:spTree>
    <p:extLst>
      <p:ext uri="{BB962C8B-B14F-4D97-AF65-F5344CB8AC3E}">
        <p14:creationId xmlns:p14="http://schemas.microsoft.com/office/powerpoint/2010/main" val="21961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IN" sz="2000" b="1" dirty="0"/>
              <a:t>Feature scaling </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15469" y="442602"/>
            <a:ext cx="9691440" cy="2968085"/>
          </a:xfrm>
        </p:spPr>
        <p:txBody>
          <a:bodyPr>
            <a:normAutofit/>
          </a:bodyPr>
          <a:lstStyle/>
          <a:p>
            <a:r>
              <a:rPr lang="en-IN" sz="1400" dirty="0"/>
              <a:t>Feature scaling is the process of normalizing the range of features in a dataset.</a:t>
            </a:r>
          </a:p>
          <a:p>
            <a:r>
              <a:rPr lang="en-IN" sz="1400" dirty="0"/>
              <a:t>Policy claim datasets contains features that are varying in degrees of magnitude, range, and units. Therefore, in order for machine learning models to interpret these features on the same scale, we need to perform feature scaling.</a:t>
            </a:r>
          </a:p>
          <a:p>
            <a:r>
              <a:rPr lang="en-IN" sz="1400" dirty="0"/>
              <a:t>It can be done with standard scalar (converting data to standard normal distribution)</a:t>
            </a:r>
          </a:p>
          <a:p>
            <a:r>
              <a:rPr lang="en-IN" sz="1400" dirty="0"/>
              <a:t>Train data is standardized using fit and transform and test data using only transform. So that test data will not learn any mean and SD values.</a:t>
            </a:r>
          </a:p>
          <a:p>
            <a:r>
              <a:rPr lang="en-IN" sz="1400" dirty="0"/>
              <a:t>This data is used to build multiple models</a:t>
            </a:r>
          </a:p>
          <a:p>
            <a:endParaRPr lang="en-IN" sz="1400" dirty="0"/>
          </a:p>
          <a:p>
            <a:endParaRPr lang="en-US" sz="1400" dirty="0"/>
          </a:p>
        </p:txBody>
      </p:sp>
      <p:pic>
        <p:nvPicPr>
          <p:cNvPr id="5" name="Picture 4">
            <a:extLst>
              <a:ext uri="{FF2B5EF4-FFF2-40B4-BE49-F238E27FC236}">
                <a16:creationId xmlns:a16="http://schemas.microsoft.com/office/drawing/2014/main" id="{98E13429-28C2-02CD-6E7F-85AB1510E0A5}"/>
              </a:ext>
            </a:extLst>
          </p:cNvPr>
          <p:cNvPicPr>
            <a:picLocks noChangeAspect="1"/>
          </p:cNvPicPr>
          <p:nvPr/>
        </p:nvPicPr>
        <p:blipFill>
          <a:blip r:embed="rId2"/>
          <a:stretch>
            <a:fillRect/>
          </a:stretch>
        </p:blipFill>
        <p:spPr>
          <a:xfrm>
            <a:off x="2149866" y="3104644"/>
            <a:ext cx="5276171" cy="2402279"/>
          </a:xfrm>
          <a:prstGeom prst="rect">
            <a:avLst/>
          </a:prstGeom>
          <a:ln>
            <a:solidFill>
              <a:schemeClr val="tx1"/>
            </a:solidFill>
          </a:ln>
        </p:spPr>
      </p:pic>
    </p:spTree>
    <p:extLst>
      <p:ext uri="{BB962C8B-B14F-4D97-AF65-F5344CB8AC3E}">
        <p14:creationId xmlns:p14="http://schemas.microsoft.com/office/powerpoint/2010/main" val="235011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Logistic regression is one of the most popular Machine Learning algorithms, which comes under the Supervised Learning technique.</a:t>
            </a:r>
          </a:p>
          <a:p>
            <a:r>
              <a:rPr lang="en-IN" sz="1400" dirty="0"/>
              <a:t>It is used for binary classification model, As we have binary target value we could use this for model building.</a:t>
            </a:r>
          </a:p>
          <a:p>
            <a:r>
              <a:rPr lang="en-IN" sz="1400" dirty="0"/>
              <a:t>Independent variables and target variable of train data set is fitted to linear regression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- 60% </a:t>
            </a:r>
          </a:p>
          <a:p>
            <a:pPr lvl="1"/>
            <a:r>
              <a:rPr lang="en-IN" sz="1200" dirty="0"/>
              <a:t>Recall score – 29%</a:t>
            </a:r>
          </a:p>
          <a:p>
            <a:pPr lvl="1"/>
            <a:r>
              <a:rPr lang="en-IN" sz="1200" dirty="0"/>
              <a:t>Precision score – 54%</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1.Logistic regression</a:t>
            </a:r>
            <a:br>
              <a:rPr lang="en-IN" sz="1400" b="1" dirty="0"/>
            </a:br>
            <a:endParaRPr lang="en-IN" sz="1400" b="1" dirty="0"/>
          </a:p>
        </p:txBody>
      </p:sp>
      <p:pic>
        <p:nvPicPr>
          <p:cNvPr id="7" name="Picture 6">
            <a:extLst>
              <a:ext uri="{FF2B5EF4-FFF2-40B4-BE49-F238E27FC236}">
                <a16:creationId xmlns:a16="http://schemas.microsoft.com/office/drawing/2014/main" id="{F454B2C1-4E91-E3CB-F2E1-109DD8EAC25C}"/>
              </a:ext>
            </a:extLst>
          </p:cNvPr>
          <p:cNvPicPr>
            <a:picLocks noChangeAspect="1"/>
          </p:cNvPicPr>
          <p:nvPr/>
        </p:nvPicPr>
        <p:blipFill>
          <a:blip r:embed="rId2"/>
          <a:stretch>
            <a:fillRect/>
          </a:stretch>
        </p:blipFill>
        <p:spPr>
          <a:xfrm>
            <a:off x="2304398" y="4848518"/>
            <a:ext cx="4042969" cy="1844766"/>
          </a:xfrm>
          <a:prstGeom prst="rect">
            <a:avLst/>
          </a:prstGeom>
          <a:ln>
            <a:solidFill>
              <a:schemeClr val="tx1"/>
            </a:solidFill>
          </a:ln>
        </p:spPr>
      </p:pic>
      <p:pic>
        <p:nvPicPr>
          <p:cNvPr id="6" name="Picture 5">
            <a:extLst>
              <a:ext uri="{FF2B5EF4-FFF2-40B4-BE49-F238E27FC236}">
                <a16:creationId xmlns:a16="http://schemas.microsoft.com/office/drawing/2014/main" id="{C0253B10-4114-A8A9-DEF2-443336ED18D3}"/>
              </a:ext>
            </a:extLst>
          </p:cNvPr>
          <p:cNvPicPr>
            <a:picLocks noChangeAspect="1"/>
          </p:cNvPicPr>
          <p:nvPr/>
        </p:nvPicPr>
        <p:blipFill>
          <a:blip r:embed="rId3"/>
          <a:stretch>
            <a:fillRect/>
          </a:stretch>
        </p:blipFill>
        <p:spPr>
          <a:xfrm>
            <a:off x="6539345" y="4848518"/>
            <a:ext cx="5347855" cy="1844765"/>
          </a:xfrm>
          <a:prstGeom prst="rect">
            <a:avLst/>
          </a:prstGeom>
          <a:ln>
            <a:solidFill>
              <a:schemeClr val="tx1"/>
            </a:solidFill>
          </a:ln>
        </p:spPr>
      </p:pic>
    </p:spTree>
    <p:extLst>
      <p:ext uri="{BB962C8B-B14F-4D97-AF65-F5344CB8AC3E}">
        <p14:creationId xmlns:p14="http://schemas.microsoft.com/office/powerpoint/2010/main" val="105799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K-Nearest Neighbour is one of the simplest Machine Learning algorithms based on Supervised Learning technique.</a:t>
            </a:r>
          </a:p>
          <a:p>
            <a:r>
              <a:rPr lang="en-IN" sz="1400" dirty="0"/>
              <a:t>K-NN algorithm assumes the similarity between the new case/data and available cases and put the new case into the category that is most similar to the available categories</a:t>
            </a:r>
          </a:p>
          <a:p>
            <a:r>
              <a:rPr lang="en-IN" sz="1400" dirty="0"/>
              <a:t>Independent variables and target variable of train data set is fitted to K-Nearest Neighbour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- 79% </a:t>
            </a:r>
          </a:p>
          <a:p>
            <a:pPr lvl="1"/>
            <a:r>
              <a:rPr lang="en-IN" sz="1200" dirty="0"/>
              <a:t>Recall score – 85%</a:t>
            </a:r>
          </a:p>
          <a:p>
            <a:pPr lvl="1"/>
            <a:r>
              <a:rPr lang="en-IN" sz="1200" dirty="0"/>
              <a:t>Precision score – 70%</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2.K-Nearest Neighbour (KNN)</a:t>
            </a:r>
            <a:br>
              <a:rPr lang="en-IN" sz="1400" b="1" dirty="0"/>
            </a:br>
            <a:endParaRPr lang="en-IN" sz="1400" b="1" dirty="0"/>
          </a:p>
        </p:txBody>
      </p:sp>
      <p:pic>
        <p:nvPicPr>
          <p:cNvPr id="6" name="Picture 5">
            <a:extLst>
              <a:ext uri="{FF2B5EF4-FFF2-40B4-BE49-F238E27FC236}">
                <a16:creationId xmlns:a16="http://schemas.microsoft.com/office/drawing/2014/main" id="{D59D49EF-71E7-85DF-D40D-DAF7DAC761CD}"/>
              </a:ext>
            </a:extLst>
          </p:cNvPr>
          <p:cNvPicPr>
            <a:picLocks noChangeAspect="1"/>
          </p:cNvPicPr>
          <p:nvPr/>
        </p:nvPicPr>
        <p:blipFill>
          <a:blip r:embed="rId2"/>
          <a:stretch>
            <a:fillRect/>
          </a:stretch>
        </p:blipFill>
        <p:spPr>
          <a:xfrm>
            <a:off x="2018369" y="4720056"/>
            <a:ext cx="4077631" cy="1828809"/>
          </a:xfrm>
          <a:prstGeom prst="rect">
            <a:avLst/>
          </a:prstGeom>
          <a:ln>
            <a:solidFill>
              <a:schemeClr val="tx1"/>
            </a:solidFill>
          </a:ln>
        </p:spPr>
      </p:pic>
      <p:pic>
        <p:nvPicPr>
          <p:cNvPr id="7" name="Picture 6">
            <a:extLst>
              <a:ext uri="{FF2B5EF4-FFF2-40B4-BE49-F238E27FC236}">
                <a16:creationId xmlns:a16="http://schemas.microsoft.com/office/drawing/2014/main" id="{C361D559-1F3B-AA00-EFA0-BC3873E94587}"/>
              </a:ext>
            </a:extLst>
          </p:cNvPr>
          <p:cNvPicPr>
            <a:picLocks noChangeAspect="1"/>
          </p:cNvPicPr>
          <p:nvPr/>
        </p:nvPicPr>
        <p:blipFill>
          <a:blip r:embed="rId3"/>
          <a:stretch>
            <a:fillRect/>
          </a:stretch>
        </p:blipFill>
        <p:spPr>
          <a:xfrm>
            <a:off x="6570425" y="4734222"/>
            <a:ext cx="5258534" cy="1800476"/>
          </a:xfrm>
          <a:prstGeom prst="rect">
            <a:avLst/>
          </a:prstGeom>
          <a:ln>
            <a:solidFill>
              <a:schemeClr val="tx1"/>
            </a:solidFill>
          </a:ln>
        </p:spPr>
      </p:pic>
    </p:spTree>
    <p:extLst>
      <p:ext uri="{BB962C8B-B14F-4D97-AF65-F5344CB8AC3E}">
        <p14:creationId xmlns:p14="http://schemas.microsoft.com/office/powerpoint/2010/main" val="415326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Naïve Bayes algorithm is a supervised learning algorithm, which is based on Bayes theorem and used for solving classification problems.</a:t>
            </a:r>
          </a:p>
          <a:p>
            <a:r>
              <a:rPr lang="en-IN" sz="1400" dirty="0"/>
              <a:t>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p>
          <a:p>
            <a:r>
              <a:rPr lang="en-IN" sz="1400" dirty="0"/>
              <a:t>BernoulliNB is used as the target variable is binary. Independent variables and target variable of train data set is fitted to Naïve Bayes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- 56% </a:t>
            </a:r>
          </a:p>
          <a:p>
            <a:pPr lvl="1"/>
            <a:r>
              <a:rPr lang="en-IN" sz="1200" dirty="0"/>
              <a:t>Recall score – 47%</a:t>
            </a:r>
          </a:p>
          <a:p>
            <a:pPr lvl="1"/>
            <a:r>
              <a:rPr lang="en-IN" sz="1200" dirty="0"/>
              <a:t>Precision score – 47%</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3.Naïve Bayes Classifier</a:t>
            </a:r>
            <a:br>
              <a:rPr lang="en-IN" sz="1400" b="1" dirty="0"/>
            </a:br>
            <a:endParaRPr lang="en-IN" sz="1400" b="1" dirty="0"/>
          </a:p>
        </p:txBody>
      </p:sp>
      <p:pic>
        <p:nvPicPr>
          <p:cNvPr id="9" name="Picture 8">
            <a:extLst>
              <a:ext uri="{FF2B5EF4-FFF2-40B4-BE49-F238E27FC236}">
                <a16:creationId xmlns:a16="http://schemas.microsoft.com/office/drawing/2014/main" id="{7D82BFDE-A80B-9BB6-2DBC-2D3250C7544D}"/>
              </a:ext>
            </a:extLst>
          </p:cNvPr>
          <p:cNvPicPr>
            <a:picLocks noChangeAspect="1"/>
          </p:cNvPicPr>
          <p:nvPr/>
        </p:nvPicPr>
        <p:blipFill>
          <a:blip r:embed="rId2"/>
          <a:stretch>
            <a:fillRect/>
          </a:stretch>
        </p:blipFill>
        <p:spPr>
          <a:xfrm>
            <a:off x="1900196" y="5376301"/>
            <a:ext cx="4482131" cy="1139669"/>
          </a:xfrm>
          <a:prstGeom prst="rect">
            <a:avLst/>
          </a:prstGeom>
          <a:ln>
            <a:solidFill>
              <a:schemeClr val="tx1"/>
            </a:solidFill>
          </a:ln>
        </p:spPr>
      </p:pic>
      <p:pic>
        <p:nvPicPr>
          <p:cNvPr id="6" name="Picture 5">
            <a:extLst>
              <a:ext uri="{FF2B5EF4-FFF2-40B4-BE49-F238E27FC236}">
                <a16:creationId xmlns:a16="http://schemas.microsoft.com/office/drawing/2014/main" id="{1D62DD8B-047A-D8F6-CB1B-2357DDBBB804}"/>
              </a:ext>
            </a:extLst>
          </p:cNvPr>
          <p:cNvPicPr>
            <a:picLocks noChangeAspect="1"/>
          </p:cNvPicPr>
          <p:nvPr/>
        </p:nvPicPr>
        <p:blipFill>
          <a:blip r:embed="rId3"/>
          <a:stretch>
            <a:fillRect/>
          </a:stretch>
        </p:blipFill>
        <p:spPr>
          <a:xfrm>
            <a:off x="6813196" y="4696441"/>
            <a:ext cx="5068007" cy="1819529"/>
          </a:xfrm>
          <a:prstGeom prst="rect">
            <a:avLst/>
          </a:prstGeom>
          <a:ln>
            <a:solidFill>
              <a:schemeClr val="tx1"/>
            </a:solidFill>
          </a:ln>
        </p:spPr>
      </p:pic>
    </p:spTree>
    <p:extLst>
      <p:ext uri="{BB962C8B-B14F-4D97-AF65-F5344CB8AC3E}">
        <p14:creationId xmlns:p14="http://schemas.microsoft.com/office/powerpoint/2010/main" val="18068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Support Vector Machine or SVM is one of the most popular Supervised Learning algorithms, which is used for Classification as well as Regression problems. However, primarily, it is used for Classification problems in Machine Learning.</a:t>
            </a:r>
          </a:p>
          <a:p>
            <a:r>
              <a:rPr lang="en-IN" sz="14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IN" sz="1400" dirty="0"/>
              <a:t>Independent variables and target variable of train data set is fitted to Support Vector Machine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- 63% </a:t>
            </a:r>
          </a:p>
          <a:p>
            <a:pPr lvl="1"/>
            <a:r>
              <a:rPr lang="en-IN" sz="1200" dirty="0"/>
              <a:t>Recall score – 34%</a:t>
            </a:r>
          </a:p>
          <a:p>
            <a:pPr lvl="1"/>
            <a:r>
              <a:rPr lang="en-IN" sz="1200" dirty="0"/>
              <a:t>Precision score – 58%</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4. Support Vector Machine</a:t>
            </a:r>
            <a:br>
              <a:rPr lang="en-IN" sz="1400" b="1" dirty="0"/>
            </a:br>
            <a:endParaRPr lang="en-IN" sz="1400" b="1" dirty="0"/>
          </a:p>
        </p:txBody>
      </p:sp>
      <p:pic>
        <p:nvPicPr>
          <p:cNvPr id="5" name="Picture 4">
            <a:extLst>
              <a:ext uri="{FF2B5EF4-FFF2-40B4-BE49-F238E27FC236}">
                <a16:creationId xmlns:a16="http://schemas.microsoft.com/office/drawing/2014/main" id="{3190DD9D-7E15-C802-8BE4-48CE20CFD1D7}"/>
              </a:ext>
            </a:extLst>
          </p:cNvPr>
          <p:cNvPicPr>
            <a:picLocks noChangeAspect="1"/>
          </p:cNvPicPr>
          <p:nvPr/>
        </p:nvPicPr>
        <p:blipFill>
          <a:blip r:embed="rId2"/>
          <a:stretch>
            <a:fillRect/>
          </a:stretch>
        </p:blipFill>
        <p:spPr>
          <a:xfrm>
            <a:off x="1938303" y="4929594"/>
            <a:ext cx="4157697" cy="1716010"/>
          </a:xfrm>
          <a:prstGeom prst="rect">
            <a:avLst/>
          </a:prstGeom>
          <a:ln>
            <a:solidFill>
              <a:schemeClr val="tx1"/>
            </a:solidFill>
          </a:ln>
        </p:spPr>
      </p:pic>
      <p:pic>
        <p:nvPicPr>
          <p:cNvPr id="7" name="Picture 6">
            <a:extLst>
              <a:ext uri="{FF2B5EF4-FFF2-40B4-BE49-F238E27FC236}">
                <a16:creationId xmlns:a16="http://schemas.microsoft.com/office/drawing/2014/main" id="{593C400B-1187-183B-3983-E6831EF7DA96}"/>
              </a:ext>
            </a:extLst>
          </p:cNvPr>
          <p:cNvPicPr>
            <a:picLocks noChangeAspect="1"/>
          </p:cNvPicPr>
          <p:nvPr/>
        </p:nvPicPr>
        <p:blipFill>
          <a:blip r:embed="rId3"/>
          <a:stretch>
            <a:fillRect/>
          </a:stretch>
        </p:blipFill>
        <p:spPr>
          <a:xfrm>
            <a:off x="6714836" y="4874846"/>
            <a:ext cx="4959928" cy="1770757"/>
          </a:xfrm>
          <a:prstGeom prst="rect">
            <a:avLst/>
          </a:prstGeom>
          <a:ln>
            <a:solidFill>
              <a:schemeClr val="tx1"/>
            </a:solidFill>
          </a:ln>
        </p:spPr>
      </p:pic>
    </p:spTree>
    <p:extLst>
      <p:ext uri="{BB962C8B-B14F-4D97-AF65-F5344CB8AC3E}">
        <p14:creationId xmlns:p14="http://schemas.microsoft.com/office/powerpoint/2010/main" val="84824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Random Forest is a popular machine learning algorithm that belongs to the supervised learning technique. It is based on the concept of ensemble learning, which is a process of combining multiple classifiers to solve a complex problem and to improve the performance of the model.</a:t>
            </a:r>
          </a:p>
          <a:p>
            <a:r>
              <a:rPr lang="en-IN" sz="1400" dirty="0"/>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r>
              <a:rPr lang="en-IN" sz="1400" dirty="0"/>
              <a:t>Independent variables and target variable of train data set is fitted to Random Forest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- 89% </a:t>
            </a:r>
          </a:p>
          <a:p>
            <a:pPr lvl="1"/>
            <a:r>
              <a:rPr lang="en-IN" sz="1200" dirty="0"/>
              <a:t>Recall score – 86%</a:t>
            </a:r>
          </a:p>
          <a:p>
            <a:pPr lvl="1"/>
            <a:r>
              <a:rPr lang="en-IN" sz="1200" dirty="0"/>
              <a:t>Precision score – 88%</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5. Random Forest Classifier </a:t>
            </a:r>
            <a:br>
              <a:rPr lang="en-IN" sz="1400" b="1" dirty="0"/>
            </a:br>
            <a:endParaRPr lang="en-IN" sz="1400" b="1" dirty="0"/>
          </a:p>
        </p:txBody>
      </p:sp>
      <p:pic>
        <p:nvPicPr>
          <p:cNvPr id="6" name="Picture 5">
            <a:extLst>
              <a:ext uri="{FF2B5EF4-FFF2-40B4-BE49-F238E27FC236}">
                <a16:creationId xmlns:a16="http://schemas.microsoft.com/office/drawing/2014/main" id="{4DBCA85F-83AE-4B11-8C3A-84F6C7E496B9}"/>
              </a:ext>
            </a:extLst>
          </p:cNvPr>
          <p:cNvPicPr>
            <a:picLocks noChangeAspect="1"/>
          </p:cNvPicPr>
          <p:nvPr/>
        </p:nvPicPr>
        <p:blipFill>
          <a:blip r:embed="rId3"/>
          <a:stretch>
            <a:fillRect/>
          </a:stretch>
        </p:blipFill>
        <p:spPr>
          <a:xfrm>
            <a:off x="6570425" y="4843637"/>
            <a:ext cx="5144218" cy="1848108"/>
          </a:xfrm>
          <a:prstGeom prst="rect">
            <a:avLst/>
          </a:prstGeom>
          <a:ln>
            <a:solidFill>
              <a:schemeClr val="tx1"/>
            </a:solidFill>
          </a:ln>
        </p:spPr>
      </p:pic>
      <p:pic>
        <p:nvPicPr>
          <p:cNvPr id="8" name="Picture 7">
            <a:extLst>
              <a:ext uri="{FF2B5EF4-FFF2-40B4-BE49-F238E27FC236}">
                <a16:creationId xmlns:a16="http://schemas.microsoft.com/office/drawing/2014/main" id="{875A4829-F9FE-ED2E-B0B9-7F3536289669}"/>
              </a:ext>
            </a:extLst>
          </p:cNvPr>
          <p:cNvPicPr>
            <a:picLocks noChangeAspect="1"/>
          </p:cNvPicPr>
          <p:nvPr/>
        </p:nvPicPr>
        <p:blipFill>
          <a:blip r:embed="rId4"/>
          <a:stretch>
            <a:fillRect/>
          </a:stretch>
        </p:blipFill>
        <p:spPr>
          <a:xfrm>
            <a:off x="1826305" y="4843637"/>
            <a:ext cx="4360257" cy="1848108"/>
          </a:xfrm>
          <a:prstGeom prst="rect">
            <a:avLst/>
          </a:prstGeom>
          <a:ln>
            <a:solidFill>
              <a:schemeClr val="tx1"/>
            </a:solidFill>
          </a:ln>
        </p:spPr>
      </p:pic>
    </p:spTree>
    <p:extLst>
      <p:ext uri="{BB962C8B-B14F-4D97-AF65-F5344CB8AC3E}">
        <p14:creationId xmlns:p14="http://schemas.microsoft.com/office/powerpoint/2010/main" val="383139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817070" y="922620"/>
            <a:ext cx="10153258" cy="2702822"/>
          </a:xfrm>
        </p:spPr>
        <p:txBody>
          <a:bodyPr>
            <a:normAutofit/>
          </a:bodyPr>
          <a:lstStyle/>
          <a:p>
            <a:r>
              <a:rPr lang="en-US" sz="1400" dirty="0"/>
              <a:t>Out of all the models Random forest classifier giving the best Accuracy, Precision and Recall .</a:t>
            </a:r>
          </a:p>
          <a:p>
            <a:r>
              <a:rPr lang="en-IN" sz="1400" dirty="0"/>
              <a:t>Hyperparameters in Machine learning are those parameters that are explicitly defined by the user to control the learning process. The process of selecting the best hyperparameters to use is known as hyperparameter tuning,</a:t>
            </a:r>
            <a:endParaRPr lang="en-US" sz="1400" dirty="0"/>
          </a:p>
          <a:p>
            <a:r>
              <a:rPr lang="en-US" sz="1400" dirty="0"/>
              <a:t>Hyper parameter tuning is tried to get the best parameters for Random forest classifier.</a:t>
            </a:r>
          </a:p>
          <a:p>
            <a:r>
              <a:rPr lang="en-US" sz="1400" dirty="0"/>
              <a:t>It is done with the help of </a:t>
            </a:r>
            <a:r>
              <a:rPr lang="en-US" sz="1400" dirty="0" err="1"/>
              <a:t>GridSearchCV</a:t>
            </a:r>
            <a:r>
              <a:rPr lang="en-US" sz="1400" dirty="0"/>
              <a:t> </a:t>
            </a:r>
          </a:p>
          <a:p>
            <a:r>
              <a:rPr lang="en-US" sz="1400" dirty="0"/>
              <a:t>The simulation is tried multiple times , due to hardware issues the simulation is stopped in between.</a:t>
            </a:r>
          </a:p>
          <a:p>
            <a:r>
              <a:rPr lang="en-US" sz="1400" dirty="0"/>
              <a:t>Still by adding the values individually and running the model ,it is observed that criterion='entropy’ giving a slight improvement in the precision and recall.</a:t>
            </a:r>
          </a:p>
        </p:txBody>
      </p:sp>
      <p:sp>
        <p:nvSpPr>
          <p:cNvPr id="6" name="Title 1">
            <a:extLst>
              <a:ext uri="{FF2B5EF4-FFF2-40B4-BE49-F238E27FC236}">
                <a16:creationId xmlns:a16="http://schemas.microsoft.com/office/drawing/2014/main" id="{6E7F481E-5F57-DF51-CC74-6420D40B28AA}"/>
              </a:ext>
            </a:extLst>
          </p:cNvPr>
          <p:cNvSpPr txBox="1">
            <a:spLocks/>
          </p:cNvSpPr>
          <p:nvPr/>
        </p:nvSpPr>
        <p:spPr>
          <a:xfrm>
            <a:off x="1900197" y="19453"/>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t>Machine learning Model building</a:t>
            </a:r>
            <a:br>
              <a:rPr lang="en-IN" sz="1800" b="1" dirty="0"/>
            </a:br>
            <a:endParaRPr lang="en-IN" sz="1800" b="1" dirty="0"/>
          </a:p>
        </p:txBody>
      </p:sp>
      <p:sp>
        <p:nvSpPr>
          <p:cNvPr id="7" name="Title 1">
            <a:extLst>
              <a:ext uri="{FF2B5EF4-FFF2-40B4-BE49-F238E27FC236}">
                <a16:creationId xmlns:a16="http://schemas.microsoft.com/office/drawing/2014/main" id="{9C32EAB9-1464-4E99-7719-49DD136AE748}"/>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5. Random Forest Classifier </a:t>
            </a:r>
            <a:br>
              <a:rPr lang="en-IN" sz="1400" b="1" dirty="0"/>
            </a:br>
            <a:endParaRPr lang="en-IN" sz="1400" b="1" dirty="0"/>
          </a:p>
        </p:txBody>
      </p:sp>
      <p:pic>
        <p:nvPicPr>
          <p:cNvPr id="12" name="Picture 11">
            <a:extLst>
              <a:ext uri="{FF2B5EF4-FFF2-40B4-BE49-F238E27FC236}">
                <a16:creationId xmlns:a16="http://schemas.microsoft.com/office/drawing/2014/main" id="{DFCDDF94-EA54-F133-8581-265DE34A2D30}"/>
              </a:ext>
            </a:extLst>
          </p:cNvPr>
          <p:cNvPicPr>
            <a:picLocks noChangeAspect="1"/>
          </p:cNvPicPr>
          <p:nvPr/>
        </p:nvPicPr>
        <p:blipFill>
          <a:blip r:embed="rId2"/>
          <a:stretch>
            <a:fillRect/>
          </a:stretch>
        </p:blipFill>
        <p:spPr>
          <a:xfrm>
            <a:off x="2247380" y="3763702"/>
            <a:ext cx="4108659" cy="2855170"/>
          </a:xfrm>
          <a:prstGeom prst="rect">
            <a:avLst/>
          </a:prstGeom>
          <a:ln>
            <a:solidFill>
              <a:schemeClr val="tx1"/>
            </a:solidFill>
          </a:ln>
        </p:spPr>
      </p:pic>
    </p:spTree>
    <p:extLst>
      <p:ext uri="{BB962C8B-B14F-4D97-AF65-F5344CB8AC3E}">
        <p14:creationId xmlns:p14="http://schemas.microsoft.com/office/powerpoint/2010/main" val="194814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826306" y="629417"/>
            <a:ext cx="10153258" cy="2702822"/>
          </a:xfrm>
        </p:spPr>
        <p:txBody>
          <a:bodyPr>
            <a:normAutofit/>
          </a:bodyPr>
          <a:lstStyle/>
          <a:p>
            <a:r>
              <a:rPr lang="en-IN" sz="1400" dirty="0"/>
              <a:t>Based on any of the splitting criteria , the feature reducing the impurity maximum is the most important feature/variable </a:t>
            </a:r>
          </a:p>
          <a:p>
            <a:r>
              <a:rPr lang="en-US" sz="1400" dirty="0"/>
              <a:t>Feature importance is performed and identified the most important features from Random forest model.</a:t>
            </a:r>
          </a:p>
          <a:p>
            <a:r>
              <a:rPr lang="en-US" sz="1400" dirty="0"/>
              <a:t>First 26 important features are identified an listed below.</a:t>
            </a:r>
          </a:p>
          <a:p>
            <a:r>
              <a:rPr lang="en-US" sz="1400" dirty="0"/>
              <a:t>Random forest model again run with 38 important features , but it was giving same performance scores</a:t>
            </a:r>
          </a:p>
          <a:p>
            <a:endParaRPr lang="en-US" sz="1400" dirty="0"/>
          </a:p>
        </p:txBody>
      </p:sp>
      <p:sp>
        <p:nvSpPr>
          <p:cNvPr id="6" name="Title 1">
            <a:extLst>
              <a:ext uri="{FF2B5EF4-FFF2-40B4-BE49-F238E27FC236}">
                <a16:creationId xmlns:a16="http://schemas.microsoft.com/office/drawing/2014/main" id="{6E7F481E-5F57-DF51-CC74-6420D40B28AA}"/>
              </a:ext>
            </a:extLst>
          </p:cNvPr>
          <p:cNvSpPr txBox="1">
            <a:spLocks/>
          </p:cNvSpPr>
          <p:nvPr/>
        </p:nvSpPr>
        <p:spPr>
          <a:xfrm>
            <a:off x="1900197" y="19453"/>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t>Machine learning Model building</a:t>
            </a:r>
            <a:br>
              <a:rPr lang="en-IN" sz="1800" b="1" dirty="0"/>
            </a:br>
            <a:endParaRPr lang="en-IN" sz="1800" b="1" dirty="0"/>
          </a:p>
        </p:txBody>
      </p:sp>
      <p:sp>
        <p:nvSpPr>
          <p:cNvPr id="7" name="Title 1">
            <a:extLst>
              <a:ext uri="{FF2B5EF4-FFF2-40B4-BE49-F238E27FC236}">
                <a16:creationId xmlns:a16="http://schemas.microsoft.com/office/drawing/2014/main" id="{9C32EAB9-1464-4E99-7719-49DD136AE748}"/>
              </a:ext>
            </a:extLst>
          </p:cNvPr>
          <p:cNvSpPr txBox="1">
            <a:spLocks/>
          </p:cNvSpPr>
          <p:nvPr/>
        </p:nvSpPr>
        <p:spPr>
          <a:xfrm>
            <a:off x="1900197" y="357840"/>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Variable/Feature importance </a:t>
            </a:r>
            <a:br>
              <a:rPr lang="en-IN" sz="1400" b="1" dirty="0"/>
            </a:br>
            <a:endParaRPr lang="en-IN" sz="1400" b="1" dirty="0"/>
          </a:p>
        </p:txBody>
      </p:sp>
      <p:grpSp>
        <p:nvGrpSpPr>
          <p:cNvPr id="12" name="Group 11">
            <a:extLst>
              <a:ext uri="{FF2B5EF4-FFF2-40B4-BE49-F238E27FC236}">
                <a16:creationId xmlns:a16="http://schemas.microsoft.com/office/drawing/2014/main" id="{4F5CD81F-827F-5D51-0BAE-0249C150335D}"/>
              </a:ext>
            </a:extLst>
          </p:cNvPr>
          <p:cNvGrpSpPr/>
          <p:nvPr/>
        </p:nvGrpSpPr>
        <p:grpSpPr>
          <a:xfrm>
            <a:off x="2001798" y="2429163"/>
            <a:ext cx="6303940" cy="4233300"/>
            <a:chOff x="1817070" y="1155957"/>
            <a:chExt cx="7989123" cy="6701274"/>
          </a:xfrm>
        </p:grpSpPr>
        <p:pic>
          <p:nvPicPr>
            <p:cNvPr id="8" name="Picture 7">
              <a:extLst>
                <a:ext uri="{FF2B5EF4-FFF2-40B4-BE49-F238E27FC236}">
                  <a16:creationId xmlns:a16="http://schemas.microsoft.com/office/drawing/2014/main" id="{5FF37712-7EA4-007B-2876-05E5E350FE1C}"/>
                </a:ext>
              </a:extLst>
            </p:cNvPr>
            <p:cNvPicPr>
              <a:picLocks noChangeAspect="1"/>
            </p:cNvPicPr>
            <p:nvPr/>
          </p:nvPicPr>
          <p:blipFill>
            <a:blip r:embed="rId2"/>
            <a:stretch>
              <a:fillRect/>
            </a:stretch>
          </p:blipFill>
          <p:spPr>
            <a:xfrm>
              <a:off x="1817070" y="1155957"/>
              <a:ext cx="7956797" cy="3779478"/>
            </a:xfrm>
            <a:prstGeom prst="rect">
              <a:avLst/>
            </a:prstGeom>
          </p:spPr>
        </p:pic>
        <p:pic>
          <p:nvPicPr>
            <p:cNvPr id="11" name="Picture 10">
              <a:extLst>
                <a:ext uri="{FF2B5EF4-FFF2-40B4-BE49-F238E27FC236}">
                  <a16:creationId xmlns:a16="http://schemas.microsoft.com/office/drawing/2014/main" id="{6E6DFD28-F5E4-5A04-66E1-21449A789F69}"/>
                </a:ext>
              </a:extLst>
            </p:cNvPr>
            <p:cNvPicPr>
              <a:picLocks noChangeAspect="1"/>
            </p:cNvPicPr>
            <p:nvPr/>
          </p:nvPicPr>
          <p:blipFill>
            <a:blip r:embed="rId3"/>
            <a:stretch>
              <a:fillRect/>
            </a:stretch>
          </p:blipFill>
          <p:spPr>
            <a:xfrm>
              <a:off x="1849396" y="4935435"/>
              <a:ext cx="7956797" cy="2921796"/>
            </a:xfrm>
            <a:prstGeom prst="rect">
              <a:avLst/>
            </a:prstGeom>
          </p:spPr>
        </p:pic>
      </p:grpSp>
      <p:sp>
        <p:nvSpPr>
          <p:cNvPr id="13" name="TextBox 12">
            <a:extLst>
              <a:ext uri="{FF2B5EF4-FFF2-40B4-BE49-F238E27FC236}">
                <a16:creationId xmlns:a16="http://schemas.microsoft.com/office/drawing/2014/main" id="{8EECB2C0-ABEF-00E3-5F40-195E648C9F3D}"/>
              </a:ext>
            </a:extLst>
          </p:cNvPr>
          <p:cNvSpPr txBox="1"/>
          <p:nvPr/>
        </p:nvSpPr>
        <p:spPr>
          <a:xfrm>
            <a:off x="9065878" y="2329826"/>
            <a:ext cx="1746006" cy="4493538"/>
          </a:xfrm>
          <a:prstGeom prst="rect">
            <a:avLst/>
          </a:prstGeom>
          <a:noFill/>
        </p:spPr>
        <p:txBody>
          <a:bodyPr wrap="square" rtlCol="0">
            <a:spAutoFit/>
          </a:bodyPr>
          <a:lstStyle/>
          <a:p>
            <a:r>
              <a:rPr lang="en-GB" sz="1100" dirty="0"/>
              <a:t>1.policy_tenure </a:t>
            </a:r>
          </a:p>
          <a:p>
            <a:r>
              <a:rPr lang="en-GB" sz="1100" dirty="0"/>
              <a:t>2.age_of_car</a:t>
            </a:r>
          </a:p>
          <a:p>
            <a:r>
              <a:rPr lang="en-GB" sz="1100" dirty="0"/>
              <a:t>3.age_of_policyholder</a:t>
            </a:r>
          </a:p>
          <a:p>
            <a:r>
              <a:rPr lang="en-GB" sz="1100" dirty="0"/>
              <a:t>4.population_density</a:t>
            </a:r>
          </a:p>
          <a:p>
            <a:r>
              <a:rPr lang="en-GB" sz="1100" dirty="0"/>
              <a:t>5.area_cluster_C8</a:t>
            </a:r>
          </a:p>
          <a:p>
            <a:r>
              <a:rPr lang="en-GB" sz="1100" dirty="0"/>
              <a:t>6.area_cluster_C2</a:t>
            </a:r>
          </a:p>
          <a:p>
            <a:r>
              <a:rPr lang="en-GB" sz="1100" dirty="0"/>
              <a:t>7.area_cluster_C3</a:t>
            </a:r>
          </a:p>
          <a:p>
            <a:r>
              <a:rPr lang="en-GB" sz="1100" dirty="0"/>
              <a:t>8.area_cluster_C5</a:t>
            </a:r>
          </a:p>
          <a:p>
            <a:r>
              <a:rPr lang="en-GB" sz="1100" dirty="0"/>
              <a:t>9.area_cluster_C13</a:t>
            </a:r>
          </a:p>
          <a:p>
            <a:r>
              <a:rPr lang="en-GB" sz="1100" dirty="0"/>
              <a:t>10.area_cluster_C9</a:t>
            </a:r>
          </a:p>
          <a:p>
            <a:r>
              <a:rPr lang="en-GB" sz="1100" dirty="0"/>
              <a:t>11.area_cluster_C14</a:t>
            </a:r>
          </a:p>
          <a:p>
            <a:r>
              <a:rPr lang="en-GB" sz="1100" dirty="0"/>
              <a:t>12.area_cluster_C7</a:t>
            </a:r>
          </a:p>
          <a:p>
            <a:r>
              <a:rPr lang="en-GB" sz="1100" dirty="0"/>
              <a:t>13.area_cluster_C19</a:t>
            </a:r>
          </a:p>
          <a:p>
            <a:r>
              <a:rPr lang="en-GB" sz="1100" dirty="0"/>
              <a:t>14.area_cluster_C11</a:t>
            </a:r>
          </a:p>
          <a:p>
            <a:r>
              <a:rPr lang="en-GB" sz="1100" dirty="0"/>
              <a:t>15.area_cluster_C10</a:t>
            </a:r>
          </a:p>
          <a:p>
            <a:r>
              <a:rPr lang="en-GB" sz="1100" dirty="0"/>
              <a:t>16.max_power</a:t>
            </a:r>
          </a:p>
          <a:p>
            <a:r>
              <a:rPr lang="en-GB" sz="1100" dirty="0"/>
              <a:t>17.area_cluster_C6 </a:t>
            </a:r>
          </a:p>
          <a:p>
            <a:r>
              <a:rPr lang="en-GB" sz="1100" dirty="0"/>
              <a:t>18.area_cluster_C12 </a:t>
            </a:r>
          </a:p>
          <a:p>
            <a:r>
              <a:rPr lang="en-GB" sz="1100" dirty="0"/>
              <a:t>19.length</a:t>
            </a:r>
          </a:p>
          <a:p>
            <a:r>
              <a:rPr lang="en-GB" sz="1100" dirty="0"/>
              <a:t>20.displacement</a:t>
            </a:r>
          </a:p>
          <a:p>
            <a:r>
              <a:rPr lang="en-GB" sz="1100" dirty="0"/>
              <a:t>21.gross_weight</a:t>
            </a:r>
          </a:p>
          <a:p>
            <a:r>
              <a:rPr lang="en-GB" sz="1100" dirty="0"/>
              <a:t>22.height</a:t>
            </a:r>
          </a:p>
          <a:p>
            <a:r>
              <a:rPr lang="en-GB" sz="1100" dirty="0"/>
              <a:t>23.width </a:t>
            </a:r>
          </a:p>
          <a:p>
            <a:r>
              <a:rPr lang="en-GB" sz="1100" dirty="0"/>
              <a:t>24.turning_radius</a:t>
            </a:r>
          </a:p>
          <a:p>
            <a:r>
              <a:rPr lang="en-GB" sz="1100" dirty="0"/>
              <a:t>25.area_cluster_C4</a:t>
            </a:r>
          </a:p>
          <a:p>
            <a:r>
              <a:rPr lang="en-GB" sz="1100" dirty="0"/>
              <a:t>26.max_torque</a:t>
            </a:r>
          </a:p>
        </p:txBody>
      </p:sp>
    </p:spTree>
    <p:extLst>
      <p:ext uri="{BB962C8B-B14F-4D97-AF65-F5344CB8AC3E}">
        <p14:creationId xmlns:p14="http://schemas.microsoft.com/office/powerpoint/2010/main" val="62861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ED3A-9298-8B08-CDB6-1C44212883C9}"/>
              </a:ext>
            </a:extLst>
          </p:cNvPr>
          <p:cNvSpPr>
            <a:spLocks noGrp="1"/>
          </p:cNvSpPr>
          <p:nvPr>
            <p:ph type="title"/>
          </p:nvPr>
        </p:nvSpPr>
        <p:spPr/>
        <p:txBody>
          <a:bodyPr/>
          <a:lstStyle/>
          <a:p>
            <a:r>
              <a:rPr lang="en-US" b="1" dirty="0"/>
              <a:t>Contents</a:t>
            </a:r>
            <a:endParaRPr lang="en-GB" b="1" dirty="0"/>
          </a:p>
        </p:txBody>
      </p:sp>
      <p:sp>
        <p:nvSpPr>
          <p:cNvPr id="3" name="Content Placeholder 2">
            <a:extLst>
              <a:ext uri="{FF2B5EF4-FFF2-40B4-BE49-F238E27FC236}">
                <a16:creationId xmlns:a16="http://schemas.microsoft.com/office/drawing/2014/main" id="{6AE0A721-3074-F28E-FC0E-AF5DE2A37C64}"/>
              </a:ext>
            </a:extLst>
          </p:cNvPr>
          <p:cNvSpPr>
            <a:spLocks noGrp="1"/>
          </p:cNvSpPr>
          <p:nvPr>
            <p:ph idx="1"/>
          </p:nvPr>
        </p:nvSpPr>
        <p:spPr>
          <a:xfrm>
            <a:off x="2589212" y="1616364"/>
            <a:ext cx="8915400" cy="3777622"/>
          </a:xfrm>
        </p:spPr>
        <p:txBody>
          <a:bodyPr/>
          <a:lstStyle/>
          <a:p>
            <a:r>
              <a:rPr lang="en-GB" sz="1800" b="1" dirty="0"/>
              <a:t>Problem statement and understanding.</a:t>
            </a:r>
          </a:p>
          <a:p>
            <a:r>
              <a:rPr lang="en-GB" sz="1800" b="1" dirty="0"/>
              <a:t>Preliminary observations and data cleaning.</a:t>
            </a:r>
          </a:p>
          <a:p>
            <a:r>
              <a:rPr lang="en-GB" sz="1800" b="1" dirty="0"/>
              <a:t>Exploratory Data Analysis (EDA).</a:t>
            </a:r>
          </a:p>
          <a:p>
            <a:r>
              <a:rPr lang="en-GB" b="1" dirty="0"/>
              <a:t>Data Encoding.</a:t>
            </a:r>
          </a:p>
          <a:p>
            <a:r>
              <a:rPr lang="en-GB" b="1" dirty="0"/>
              <a:t>Dimensionality reduction by checking correlation.</a:t>
            </a:r>
          </a:p>
          <a:p>
            <a:r>
              <a:rPr lang="en-IN" b="1" dirty="0"/>
              <a:t>Data Balancing by Over sampling.</a:t>
            </a:r>
          </a:p>
          <a:p>
            <a:r>
              <a:rPr lang="en-IN" b="1" dirty="0"/>
              <a:t>Model building using Machine learning classification algorithms.</a:t>
            </a:r>
          </a:p>
          <a:p>
            <a:r>
              <a:rPr lang="en-IN" b="1" dirty="0"/>
              <a:t>Model performance evaluation and conclusion</a:t>
            </a:r>
            <a:endParaRPr lang="en-GB" b="1" dirty="0"/>
          </a:p>
          <a:p>
            <a:endParaRPr lang="en-GB" dirty="0"/>
          </a:p>
        </p:txBody>
      </p:sp>
    </p:spTree>
    <p:extLst>
      <p:ext uri="{BB962C8B-B14F-4D97-AF65-F5344CB8AC3E}">
        <p14:creationId xmlns:p14="http://schemas.microsoft.com/office/powerpoint/2010/main" val="30677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682474"/>
            <a:ext cx="10384168" cy="4600726"/>
          </a:xfrm>
        </p:spPr>
        <p:txBody>
          <a:bodyPr>
            <a:normAutofit fontScale="92500"/>
          </a:bodyPr>
          <a:lstStyle/>
          <a:p>
            <a:r>
              <a:rPr lang="en-IN" sz="1400" dirty="0"/>
              <a:t>There are many ways to ensemble models in machine learning, such as Bagging, Boosting, and stacking. Stacking is one of the most popular ensemble machine learning techniques used to predict multiple nodes to build a new model and improve model performance.</a:t>
            </a:r>
          </a:p>
          <a:p>
            <a:r>
              <a:rPr lang="en-IN" sz="1400" dirty="0"/>
              <a:t>Stacking enables us to train multiple models to solve similar problems, and based on their combined output, it builds a new model with improved performance.</a:t>
            </a:r>
          </a:p>
          <a:p>
            <a:r>
              <a:rPr lang="en-IN" sz="1400" dirty="0"/>
              <a:t>Stacking is a way of </a:t>
            </a:r>
            <a:r>
              <a:rPr lang="en-IN" sz="1400" dirty="0" err="1"/>
              <a:t>ensembling</a:t>
            </a:r>
            <a:r>
              <a:rPr lang="en-IN" sz="1400" dirty="0"/>
              <a:t> classification or regression models it consists of two-layer estimators. The first layer consists of all the baseline models that are used to predict the outputs on the test datasets. The second layer consists of Meta-Classifier or Regressor which takes all the predictions of baseline models as an input and generate new predictions.</a:t>
            </a:r>
          </a:p>
          <a:p>
            <a:r>
              <a:rPr lang="en-IN" sz="1400" dirty="0"/>
              <a:t>K-</a:t>
            </a:r>
            <a:r>
              <a:rPr lang="en-IN" sz="1400" dirty="0" err="1"/>
              <a:t>neighbors</a:t>
            </a:r>
            <a:r>
              <a:rPr lang="en-IN" sz="1400" dirty="0"/>
              <a:t> Classifier, BernoulliNB, SVC, Decision Tree Classifier and Random Forest Classifier are considered as baselined models and Logistic Regression considered as metamodel </a:t>
            </a:r>
          </a:p>
          <a:p>
            <a:r>
              <a:rPr lang="en-IN" sz="1400" dirty="0"/>
              <a:t>Independent variables and target variable of train data set is fitted to stacking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- 90% </a:t>
            </a:r>
          </a:p>
          <a:p>
            <a:pPr lvl="1"/>
            <a:r>
              <a:rPr lang="en-IN" sz="1200" dirty="0"/>
              <a:t>Recall score – 88%</a:t>
            </a:r>
          </a:p>
          <a:p>
            <a:pPr lvl="1"/>
            <a:r>
              <a:rPr lang="en-IN" sz="1200" dirty="0"/>
              <a:t>Precision score – 88%</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7" y="411515"/>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6. Stacking in Machine Learning Models</a:t>
            </a:r>
            <a:br>
              <a:rPr lang="en-IN" sz="1400" b="1" dirty="0"/>
            </a:br>
            <a:endParaRPr lang="en-IN" sz="1400" b="1" dirty="0"/>
          </a:p>
        </p:txBody>
      </p:sp>
      <p:pic>
        <p:nvPicPr>
          <p:cNvPr id="6" name="Picture 5">
            <a:extLst>
              <a:ext uri="{FF2B5EF4-FFF2-40B4-BE49-F238E27FC236}">
                <a16:creationId xmlns:a16="http://schemas.microsoft.com/office/drawing/2014/main" id="{DB6A8A7F-0E6F-65A9-2477-430F8EE04580}"/>
              </a:ext>
            </a:extLst>
          </p:cNvPr>
          <p:cNvPicPr>
            <a:picLocks noChangeAspect="1"/>
          </p:cNvPicPr>
          <p:nvPr/>
        </p:nvPicPr>
        <p:blipFill>
          <a:blip r:embed="rId2"/>
          <a:stretch>
            <a:fillRect/>
          </a:stretch>
        </p:blipFill>
        <p:spPr>
          <a:xfrm>
            <a:off x="6573445" y="4112772"/>
            <a:ext cx="5367248" cy="2602809"/>
          </a:xfrm>
          <a:prstGeom prst="rect">
            <a:avLst/>
          </a:prstGeom>
          <a:ln>
            <a:solidFill>
              <a:schemeClr val="tx1"/>
            </a:solidFill>
          </a:ln>
        </p:spPr>
      </p:pic>
      <p:pic>
        <p:nvPicPr>
          <p:cNvPr id="9" name="Picture 8">
            <a:extLst>
              <a:ext uri="{FF2B5EF4-FFF2-40B4-BE49-F238E27FC236}">
                <a16:creationId xmlns:a16="http://schemas.microsoft.com/office/drawing/2014/main" id="{D1DF9FA2-7E92-9C48-7B7C-C5447709F9E0}"/>
              </a:ext>
            </a:extLst>
          </p:cNvPr>
          <p:cNvPicPr>
            <a:picLocks noChangeAspect="1"/>
          </p:cNvPicPr>
          <p:nvPr/>
        </p:nvPicPr>
        <p:blipFill>
          <a:blip r:embed="rId3"/>
          <a:stretch>
            <a:fillRect/>
          </a:stretch>
        </p:blipFill>
        <p:spPr>
          <a:xfrm>
            <a:off x="1900197" y="5283200"/>
            <a:ext cx="4214277" cy="1464220"/>
          </a:xfrm>
          <a:prstGeom prst="rect">
            <a:avLst/>
          </a:prstGeom>
          <a:ln>
            <a:solidFill>
              <a:schemeClr val="tx1"/>
            </a:solidFill>
          </a:ln>
        </p:spPr>
      </p:pic>
    </p:spTree>
    <p:extLst>
      <p:ext uri="{BB962C8B-B14F-4D97-AF65-F5344CB8AC3E}">
        <p14:creationId xmlns:p14="http://schemas.microsoft.com/office/powerpoint/2010/main" val="54835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881725" y="268835"/>
            <a:ext cx="8911687" cy="412062"/>
          </a:xfrm>
        </p:spPr>
        <p:txBody>
          <a:bodyPr vert="horz" lIns="91440" tIns="45720" rIns="91440" bIns="45720" rtlCol="0" anchor="t">
            <a:normAutofit fontScale="90000"/>
          </a:bodyPr>
          <a:lstStyle/>
          <a:p>
            <a:r>
              <a:rPr lang="en-IN" sz="2000" b="1" dirty="0"/>
              <a:t>Model performance evaluation and conclusion</a:t>
            </a:r>
            <a:br>
              <a:rPr lang="en-IN" sz="2000" b="1" dirty="0"/>
            </a:b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837975"/>
            <a:ext cx="9691440" cy="4277454"/>
          </a:xfrm>
        </p:spPr>
        <p:txBody>
          <a:bodyPr>
            <a:normAutofit/>
          </a:bodyPr>
          <a:lstStyle/>
          <a:p>
            <a:r>
              <a:rPr lang="en-IN" sz="1400" dirty="0"/>
              <a:t>Out of all the models Stacking classifier giving the higher performance. Slightly higher performance compared to Random forest</a:t>
            </a:r>
          </a:p>
          <a:p>
            <a:r>
              <a:rPr lang="en-IN" sz="1400" dirty="0"/>
              <a:t>Model evaluation for stacking model is done with confusion matrix and ROC_AUC</a:t>
            </a:r>
          </a:p>
          <a:p>
            <a:r>
              <a:rPr lang="en-IN" sz="1400" dirty="0"/>
              <a:t>From Confusion matrix the below values can be concluded</a:t>
            </a:r>
          </a:p>
          <a:p>
            <a:pPr lvl="1"/>
            <a:r>
              <a:rPr lang="en-IN" sz="1200" dirty="0"/>
              <a:t>True Positive (TP) = 6767</a:t>
            </a:r>
          </a:p>
          <a:p>
            <a:pPr lvl="1"/>
            <a:r>
              <a:rPr lang="en-IN" sz="1200" dirty="0"/>
              <a:t>True Negative (TN) = 10057</a:t>
            </a:r>
          </a:p>
          <a:p>
            <a:pPr lvl="1"/>
            <a:r>
              <a:rPr lang="en-IN" sz="1200" dirty="0"/>
              <a:t>False Positive (FP) = 904</a:t>
            </a:r>
          </a:p>
          <a:p>
            <a:pPr lvl="1"/>
            <a:r>
              <a:rPr lang="en-IN" sz="1200" dirty="0"/>
              <a:t>False Negative (FN)= 919</a:t>
            </a:r>
          </a:p>
          <a:p>
            <a:r>
              <a:rPr lang="en-IN" sz="1400" dirty="0"/>
              <a:t>AUC score value is 0.96</a:t>
            </a:r>
          </a:p>
          <a:p>
            <a:endParaRPr lang="en-IN" sz="1400" dirty="0"/>
          </a:p>
          <a:p>
            <a:endParaRPr lang="en-US" sz="1400" dirty="0"/>
          </a:p>
        </p:txBody>
      </p:sp>
      <p:pic>
        <p:nvPicPr>
          <p:cNvPr id="4" name="Picture 3">
            <a:extLst>
              <a:ext uri="{FF2B5EF4-FFF2-40B4-BE49-F238E27FC236}">
                <a16:creationId xmlns:a16="http://schemas.microsoft.com/office/drawing/2014/main" id="{54AE9416-A1AF-C80C-0141-AAAD17B456EC}"/>
              </a:ext>
            </a:extLst>
          </p:cNvPr>
          <p:cNvPicPr>
            <a:picLocks noChangeAspect="1"/>
          </p:cNvPicPr>
          <p:nvPr/>
        </p:nvPicPr>
        <p:blipFill>
          <a:blip r:embed="rId2"/>
          <a:stretch>
            <a:fillRect/>
          </a:stretch>
        </p:blipFill>
        <p:spPr>
          <a:xfrm>
            <a:off x="6444509" y="2184148"/>
            <a:ext cx="4103418" cy="1425703"/>
          </a:xfrm>
          <a:prstGeom prst="rect">
            <a:avLst/>
          </a:prstGeom>
          <a:ln>
            <a:solidFill>
              <a:schemeClr val="tx1"/>
            </a:solidFill>
          </a:ln>
        </p:spPr>
      </p:pic>
      <p:pic>
        <p:nvPicPr>
          <p:cNvPr id="7" name="Picture 6">
            <a:extLst>
              <a:ext uri="{FF2B5EF4-FFF2-40B4-BE49-F238E27FC236}">
                <a16:creationId xmlns:a16="http://schemas.microsoft.com/office/drawing/2014/main" id="{A782C7FC-665C-0E21-146F-CF503B1F27F5}"/>
              </a:ext>
            </a:extLst>
          </p:cNvPr>
          <p:cNvPicPr>
            <a:picLocks noChangeAspect="1"/>
          </p:cNvPicPr>
          <p:nvPr/>
        </p:nvPicPr>
        <p:blipFill>
          <a:blip r:embed="rId3"/>
          <a:stretch>
            <a:fillRect/>
          </a:stretch>
        </p:blipFill>
        <p:spPr>
          <a:xfrm>
            <a:off x="1777651" y="4030027"/>
            <a:ext cx="3865767" cy="2559138"/>
          </a:xfrm>
          <a:prstGeom prst="rect">
            <a:avLst/>
          </a:prstGeom>
        </p:spPr>
      </p:pic>
      <p:pic>
        <p:nvPicPr>
          <p:cNvPr id="11" name="Picture 10">
            <a:extLst>
              <a:ext uri="{FF2B5EF4-FFF2-40B4-BE49-F238E27FC236}">
                <a16:creationId xmlns:a16="http://schemas.microsoft.com/office/drawing/2014/main" id="{28F99578-3773-F631-1301-40BB549729FB}"/>
              </a:ext>
            </a:extLst>
          </p:cNvPr>
          <p:cNvPicPr>
            <a:picLocks noChangeAspect="1"/>
          </p:cNvPicPr>
          <p:nvPr/>
        </p:nvPicPr>
        <p:blipFill>
          <a:blip r:embed="rId4"/>
          <a:stretch>
            <a:fillRect/>
          </a:stretch>
        </p:blipFill>
        <p:spPr>
          <a:xfrm>
            <a:off x="6444510" y="3742478"/>
            <a:ext cx="4193324" cy="2846688"/>
          </a:xfrm>
          <a:prstGeom prst="rect">
            <a:avLst/>
          </a:prstGeom>
          <a:ln>
            <a:solidFill>
              <a:schemeClr val="tx1"/>
            </a:solidFill>
          </a:ln>
        </p:spPr>
      </p:pic>
    </p:spTree>
    <p:extLst>
      <p:ext uri="{BB962C8B-B14F-4D97-AF65-F5344CB8AC3E}">
        <p14:creationId xmlns:p14="http://schemas.microsoft.com/office/powerpoint/2010/main" val="178959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61D4EF-915A-9884-3AB8-2CC47C59F6BB}"/>
              </a:ext>
            </a:extLst>
          </p:cNvPr>
          <p:cNvSpPr txBox="1">
            <a:spLocks/>
          </p:cNvSpPr>
          <p:nvPr/>
        </p:nvSpPr>
        <p:spPr>
          <a:xfrm>
            <a:off x="1770886" y="1084994"/>
            <a:ext cx="8911687" cy="5388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1" dirty="0"/>
              <a:t>Conclusion</a:t>
            </a:r>
          </a:p>
        </p:txBody>
      </p:sp>
      <p:sp>
        <p:nvSpPr>
          <p:cNvPr id="12" name="Content Placeholder 2">
            <a:extLst>
              <a:ext uri="{FF2B5EF4-FFF2-40B4-BE49-F238E27FC236}">
                <a16:creationId xmlns:a16="http://schemas.microsoft.com/office/drawing/2014/main" id="{61F18544-1E78-CA89-4E93-1C846F76FA97}"/>
              </a:ext>
            </a:extLst>
          </p:cNvPr>
          <p:cNvSpPr txBox="1">
            <a:spLocks/>
          </p:cNvSpPr>
          <p:nvPr/>
        </p:nvSpPr>
        <p:spPr>
          <a:xfrm>
            <a:off x="1770887" y="1491517"/>
            <a:ext cx="10153258" cy="18234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Out of all the models Stacking classifier model giving the best performance and it is proposed for the insurance claim prediction model.</a:t>
            </a:r>
          </a:p>
          <a:p>
            <a:r>
              <a:rPr lang="en-US" sz="1400" dirty="0"/>
              <a:t>Random forest model is also giving the performance near to stacking model.</a:t>
            </a:r>
          </a:p>
          <a:p>
            <a:r>
              <a:rPr lang="en-US" sz="1400" dirty="0"/>
              <a:t>Stacking classifier  Model can be deployed for car insurance claim prediction and as per  model evaluation results it  should give 90% accuracy.</a:t>
            </a:r>
          </a:p>
          <a:p>
            <a:endParaRPr lang="en-US" sz="1400" dirty="0"/>
          </a:p>
          <a:p>
            <a:pPr marL="0" indent="0">
              <a:buFont typeface="Wingdings 3" charset="2"/>
              <a:buNone/>
            </a:pPr>
            <a:endParaRPr lang="en-US" sz="1400" dirty="0"/>
          </a:p>
        </p:txBody>
      </p:sp>
    </p:spTree>
    <p:extLst>
      <p:ext uri="{BB962C8B-B14F-4D97-AF65-F5344CB8AC3E}">
        <p14:creationId xmlns:p14="http://schemas.microsoft.com/office/powerpoint/2010/main" val="384033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B0C0-E656-8D47-B1AF-31AE1FF416FB}"/>
              </a:ext>
            </a:extLst>
          </p:cNvPr>
          <p:cNvSpPr>
            <a:spLocks noGrp="1"/>
          </p:cNvSpPr>
          <p:nvPr>
            <p:ph type="title"/>
          </p:nvPr>
        </p:nvSpPr>
        <p:spPr>
          <a:xfrm>
            <a:off x="1807835" y="2923965"/>
            <a:ext cx="8911687" cy="1280890"/>
          </a:xfrm>
        </p:spPr>
        <p:txBody>
          <a:bodyPr/>
          <a:lstStyle/>
          <a:p>
            <a:pPr algn="ctr"/>
            <a:r>
              <a:rPr lang="en-US" b="1" dirty="0">
                <a:solidFill>
                  <a:srgbClr val="0070C0"/>
                </a:solidFill>
              </a:rPr>
              <a:t>THANK YOU…!!</a:t>
            </a:r>
            <a:endParaRPr lang="en-GB" b="1" dirty="0">
              <a:solidFill>
                <a:srgbClr val="0070C0"/>
              </a:solidFill>
            </a:endParaRPr>
          </a:p>
        </p:txBody>
      </p:sp>
    </p:spTree>
    <p:extLst>
      <p:ext uri="{BB962C8B-B14F-4D97-AF65-F5344CB8AC3E}">
        <p14:creationId xmlns:p14="http://schemas.microsoft.com/office/powerpoint/2010/main" val="29726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29398" y="51341"/>
            <a:ext cx="8911687" cy="363139"/>
          </a:xfrm>
        </p:spPr>
        <p:txBody>
          <a:bodyPr>
            <a:noAutofit/>
          </a:bodyPr>
          <a:lstStyle/>
          <a:p>
            <a:r>
              <a:rPr lang="en-GB" sz="2000" b="1" dirty="0"/>
              <a:t>Problem statement and understanding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29398" y="417609"/>
            <a:ext cx="9911620" cy="3116940"/>
          </a:xfrm>
        </p:spPr>
        <p:txBody>
          <a:bodyPr>
            <a:normAutofit/>
          </a:bodyPr>
          <a:lstStyle/>
          <a:p>
            <a:r>
              <a:rPr lang="en-US" dirty="0"/>
              <a:t>Objective</a:t>
            </a:r>
          </a:p>
          <a:p>
            <a:pPr marL="442913" indent="-266700">
              <a:buFont typeface="Arial" panose="020B0604020202020204" pitchFamily="34" charset="0"/>
              <a:buChar char="•"/>
            </a:pPr>
            <a:r>
              <a:rPr lang="en-IN" sz="1400" dirty="0"/>
              <a:t>Develop a predictive model that assesses the claim probability for car insurance policies.</a:t>
            </a:r>
          </a:p>
          <a:p>
            <a:pPr marL="442913" indent="-266700">
              <a:buFont typeface="Arial" panose="020B0604020202020204" pitchFamily="34" charset="0"/>
              <a:buChar char="•"/>
            </a:pPr>
            <a:r>
              <a:rPr lang="en-IN" sz="1400" dirty="0"/>
              <a:t> To understand the factors that influence claim frequency and severity in the period of six months and enable insurance companies to better assess risk and determine appropriate premiums for policyholders.</a:t>
            </a:r>
          </a:p>
          <a:p>
            <a:pPr marL="442913" indent="-266700">
              <a:buFont typeface="Arial" panose="020B0604020202020204" pitchFamily="34" charset="0"/>
              <a:buChar char="•"/>
            </a:pPr>
            <a:r>
              <a:rPr lang="en-US" sz="1400" dirty="0"/>
              <a:t>Prepare ML classification algorithm and predict the </a:t>
            </a:r>
            <a:r>
              <a:rPr lang="en-IN" sz="1400" dirty="0"/>
              <a:t>claim probability for car insurance policies based on the attributes shared </a:t>
            </a:r>
            <a:r>
              <a:rPr lang="en-GB" sz="1400" dirty="0"/>
              <a:t>in the input data,(Attributes are shown in the below table)</a:t>
            </a:r>
            <a:endParaRPr lang="en-US" sz="1400" dirty="0"/>
          </a:p>
          <a:p>
            <a:endParaRPr lang="en-US" dirty="0"/>
          </a:p>
          <a:p>
            <a:pPr marL="628650" indent="-360363">
              <a:buFont typeface="Arial" panose="020B0604020202020204" pitchFamily="34" charset="0"/>
              <a:buChar char="•"/>
            </a:pPr>
            <a:endParaRPr lang="en-GB" dirty="0"/>
          </a:p>
          <a:p>
            <a:pPr marL="628650" indent="-360363">
              <a:buFont typeface="Arial" panose="020B0604020202020204" pitchFamily="34" charset="0"/>
              <a:buChar char="•"/>
            </a:pPr>
            <a:endParaRPr lang="en-GB" dirty="0"/>
          </a:p>
        </p:txBody>
      </p:sp>
      <p:graphicFrame>
        <p:nvGraphicFramePr>
          <p:cNvPr id="8" name="Table 8">
            <a:extLst>
              <a:ext uri="{FF2B5EF4-FFF2-40B4-BE49-F238E27FC236}">
                <a16:creationId xmlns:a16="http://schemas.microsoft.com/office/drawing/2014/main" id="{F86FDBDA-91CE-74B7-E67B-6BC37F3923B3}"/>
              </a:ext>
            </a:extLst>
          </p:cNvPr>
          <p:cNvGraphicFramePr>
            <a:graphicFrameLocks noGrp="1"/>
          </p:cNvGraphicFramePr>
          <p:nvPr>
            <p:extLst>
              <p:ext uri="{D42A27DB-BD31-4B8C-83A1-F6EECF244321}">
                <p14:modId xmlns:p14="http://schemas.microsoft.com/office/powerpoint/2010/main" val="1295798462"/>
              </p:ext>
            </p:extLst>
          </p:nvPr>
        </p:nvGraphicFramePr>
        <p:xfrm>
          <a:off x="3878077" y="2348831"/>
          <a:ext cx="5014327" cy="4250121"/>
        </p:xfrm>
        <a:graphic>
          <a:graphicData uri="http://schemas.openxmlformats.org/drawingml/2006/table">
            <a:tbl>
              <a:tblPr firstRow="1" bandRow="1">
                <a:tableStyleId>{5C22544A-7EE6-4342-B048-85BDC9FD1C3A}</a:tableStyleId>
              </a:tblPr>
              <a:tblGrid>
                <a:gridCol w="468787">
                  <a:extLst>
                    <a:ext uri="{9D8B030D-6E8A-4147-A177-3AD203B41FA5}">
                      <a16:colId xmlns:a16="http://schemas.microsoft.com/office/drawing/2014/main" val="3062243296"/>
                    </a:ext>
                  </a:extLst>
                </a:gridCol>
                <a:gridCol w="1621365">
                  <a:extLst>
                    <a:ext uri="{9D8B030D-6E8A-4147-A177-3AD203B41FA5}">
                      <a16:colId xmlns:a16="http://schemas.microsoft.com/office/drawing/2014/main" val="3757847842"/>
                    </a:ext>
                  </a:extLst>
                </a:gridCol>
                <a:gridCol w="371475">
                  <a:extLst>
                    <a:ext uri="{9D8B030D-6E8A-4147-A177-3AD203B41FA5}">
                      <a16:colId xmlns:a16="http://schemas.microsoft.com/office/drawing/2014/main" val="2377168827"/>
                    </a:ext>
                  </a:extLst>
                </a:gridCol>
                <a:gridCol w="2552700">
                  <a:extLst>
                    <a:ext uri="{9D8B030D-6E8A-4147-A177-3AD203B41FA5}">
                      <a16:colId xmlns:a16="http://schemas.microsoft.com/office/drawing/2014/main" val="2075633800"/>
                    </a:ext>
                  </a:extLst>
                </a:gridCol>
              </a:tblGrid>
              <a:tr h="249339">
                <a:tc>
                  <a:txBody>
                    <a:bodyPr/>
                    <a:lstStyle/>
                    <a:p>
                      <a:r>
                        <a:rPr lang="en-US" sz="1050" b="0" dirty="0">
                          <a:latin typeface="+mn-lt"/>
                        </a:rPr>
                        <a:t>No</a:t>
                      </a:r>
                      <a:endParaRPr lang="en-GB" sz="1050" b="0" dirty="0">
                        <a:latin typeface="+mn-lt"/>
                      </a:endParaRPr>
                    </a:p>
                  </a:txBody>
                  <a:tcPr/>
                </a:tc>
                <a:tc>
                  <a:txBody>
                    <a:bodyPr/>
                    <a:lstStyle/>
                    <a:p>
                      <a:r>
                        <a:rPr lang="en-US" sz="1050" b="0" dirty="0">
                          <a:latin typeface="+mn-lt"/>
                        </a:rPr>
                        <a:t>Attributes</a:t>
                      </a:r>
                      <a:endParaRPr lang="en-GB" sz="1050" b="0" dirty="0">
                        <a:latin typeface="+mn-lt"/>
                      </a:endParaRPr>
                    </a:p>
                  </a:txBody>
                  <a:tcPr/>
                </a:tc>
                <a:tc>
                  <a:txBody>
                    <a:bodyPr/>
                    <a:lstStyle/>
                    <a:p>
                      <a:r>
                        <a:rPr lang="en-US" sz="1050" b="0" dirty="0">
                          <a:latin typeface="+mn-lt"/>
                        </a:rPr>
                        <a:t>No</a:t>
                      </a:r>
                      <a:endParaRPr lang="en-GB" sz="1050" b="0" dirty="0">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latin typeface="+mn-lt"/>
                        </a:rPr>
                        <a:t>Attributes</a:t>
                      </a:r>
                      <a:endParaRPr lang="en-GB" sz="1050" b="0" dirty="0">
                        <a:latin typeface="+mn-lt"/>
                      </a:endParaRPr>
                    </a:p>
                  </a:txBody>
                  <a:tcPr/>
                </a:tc>
                <a:extLst>
                  <a:ext uri="{0D108BD9-81ED-4DB2-BD59-A6C34878D82A}">
                    <a16:rowId xmlns:a16="http://schemas.microsoft.com/office/drawing/2014/main" val="614406144"/>
                  </a:ext>
                </a:extLst>
              </a:tr>
              <a:tr h="181873">
                <a:tc>
                  <a:txBody>
                    <a:bodyPr/>
                    <a:lstStyle/>
                    <a:p>
                      <a:pPr algn="r" fontAlgn="b"/>
                      <a:r>
                        <a:rPr lang="en-GB" sz="1100" b="0" i="0" u="none" strike="noStrike" dirty="0">
                          <a:solidFill>
                            <a:srgbClr val="000000"/>
                          </a:solidFill>
                          <a:effectLst/>
                          <a:latin typeface="+mn-lt"/>
                        </a:rPr>
                        <a:t>1</a:t>
                      </a:r>
                    </a:p>
                  </a:txBody>
                  <a:tcPr marL="9525" marR="9525" marT="9525" marB="0" anchor="b"/>
                </a:tc>
                <a:tc>
                  <a:txBody>
                    <a:bodyPr/>
                    <a:lstStyle/>
                    <a:p>
                      <a:pPr algn="ctr" fontAlgn="t"/>
                      <a:r>
                        <a:rPr lang="en-GB" sz="1100" b="0" i="0" u="none" strike="noStrike">
                          <a:solidFill>
                            <a:srgbClr val="000000"/>
                          </a:solidFill>
                          <a:effectLst/>
                          <a:latin typeface="+mn-lt"/>
                        </a:rPr>
                        <a:t>policy_id</a:t>
                      </a:r>
                    </a:p>
                  </a:txBody>
                  <a:tcPr marL="9525" marR="9525" marT="9525" marB="0"/>
                </a:tc>
                <a:tc>
                  <a:txBody>
                    <a:bodyPr/>
                    <a:lstStyle/>
                    <a:p>
                      <a:pPr algn="r" fontAlgn="b"/>
                      <a:r>
                        <a:rPr lang="en-GB" sz="1100" b="0" i="0" u="none" strike="noStrike" dirty="0">
                          <a:solidFill>
                            <a:srgbClr val="000000"/>
                          </a:solidFill>
                          <a:effectLst/>
                          <a:latin typeface="+mn-lt"/>
                        </a:rPr>
                        <a:t>23</a:t>
                      </a:r>
                    </a:p>
                  </a:txBody>
                  <a:tcPr marL="9525" marR="9525" marT="9525" marB="0" anchor="b"/>
                </a:tc>
                <a:tc>
                  <a:txBody>
                    <a:bodyPr/>
                    <a:lstStyle/>
                    <a:p>
                      <a:pPr algn="ctr" fontAlgn="t"/>
                      <a:r>
                        <a:rPr lang="en-GB" sz="1100" b="0" i="0" u="none" strike="noStrike">
                          <a:solidFill>
                            <a:srgbClr val="000000"/>
                          </a:solidFill>
                          <a:effectLst/>
                          <a:latin typeface="+mn-lt"/>
                        </a:rPr>
                        <a:t>transmission_type</a:t>
                      </a:r>
                    </a:p>
                  </a:txBody>
                  <a:tcPr marL="9525" marR="9525" marT="9525" marB="0"/>
                </a:tc>
                <a:extLst>
                  <a:ext uri="{0D108BD9-81ED-4DB2-BD59-A6C34878D82A}">
                    <a16:rowId xmlns:a16="http://schemas.microsoft.com/office/drawing/2014/main" val="3647294800"/>
                  </a:ext>
                </a:extLst>
              </a:tr>
              <a:tr h="181873">
                <a:tc>
                  <a:txBody>
                    <a:bodyPr/>
                    <a:lstStyle/>
                    <a:p>
                      <a:pPr algn="r" fontAlgn="b"/>
                      <a:r>
                        <a:rPr lang="en-GB" sz="1100" b="0" i="0" u="none" strike="noStrike">
                          <a:solidFill>
                            <a:srgbClr val="000000"/>
                          </a:solidFill>
                          <a:effectLst/>
                          <a:latin typeface="+mn-lt"/>
                        </a:rPr>
                        <a:t>2</a:t>
                      </a:r>
                    </a:p>
                  </a:txBody>
                  <a:tcPr marL="9525" marR="9525" marT="9525" marB="0" anchor="b"/>
                </a:tc>
                <a:tc>
                  <a:txBody>
                    <a:bodyPr/>
                    <a:lstStyle/>
                    <a:p>
                      <a:pPr algn="ctr" fontAlgn="t"/>
                      <a:r>
                        <a:rPr lang="en-GB" sz="1100" b="0" i="0" u="none" strike="noStrike">
                          <a:solidFill>
                            <a:srgbClr val="000000"/>
                          </a:solidFill>
                          <a:effectLst/>
                          <a:latin typeface="+mn-lt"/>
                        </a:rPr>
                        <a:t>policy_tenure</a:t>
                      </a:r>
                    </a:p>
                  </a:txBody>
                  <a:tcPr marL="9525" marR="9525" marT="9525" marB="0"/>
                </a:tc>
                <a:tc>
                  <a:txBody>
                    <a:bodyPr/>
                    <a:lstStyle/>
                    <a:p>
                      <a:pPr algn="r" fontAlgn="b"/>
                      <a:r>
                        <a:rPr lang="en-GB" sz="1100" b="0" i="0" u="none" strike="noStrike">
                          <a:solidFill>
                            <a:srgbClr val="000000"/>
                          </a:solidFill>
                          <a:effectLst/>
                          <a:latin typeface="+mn-lt"/>
                        </a:rPr>
                        <a:t>24</a:t>
                      </a:r>
                    </a:p>
                  </a:txBody>
                  <a:tcPr marL="9525" marR="9525" marT="9525" marB="0" anchor="b"/>
                </a:tc>
                <a:tc>
                  <a:txBody>
                    <a:bodyPr/>
                    <a:lstStyle/>
                    <a:p>
                      <a:pPr algn="ctr" fontAlgn="t"/>
                      <a:r>
                        <a:rPr lang="en-GB" sz="1100" b="0" i="0" u="none" strike="noStrike">
                          <a:solidFill>
                            <a:srgbClr val="000000"/>
                          </a:solidFill>
                          <a:effectLst/>
                          <a:latin typeface="+mn-lt"/>
                        </a:rPr>
                        <a:t>gear_box</a:t>
                      </a:r>
                    </a:p>
                  </a:txBody>
                  <a:tcPr marL="9525" marR="9525" marT="9525" marB="0"/>
                </a:tc>
                <a:extLst>
                  <a:ext uri="{0D108BD9-81ED-4DB2-BD59-A6C34878D82A}">
                    <a16:rowId xmlns:a16="http://schemas.microsoft.com/office/drawing/2014/main" val="1989638144"/>
                  </a:ext>
                </a:extLst>
              </a:tr>
              <a:tr h="181873">
                <a:tc>
                  <a:txBody>
                    <a:bodyPr/>
                    <a:lstStyle/>
                    <a:p>
                      <a:pPr algn="r" fontAlgn="b"/>
                      <a:r>
                        <a:rPr lang="en-GB" sz="1100" b="0" i="0" u="none" strike="noStrike">
                          <a:solidFill>
                            <a:srgbClr val="000000"/>
                          </a:solidFill>
                          <a:effectLst/>
                          <a:latin typeface="+mn-lt"/>
                        </a:rPr>
                        <a:t>3</a:t>
                      </a:r>
                    </a:p>
                  </a:txBody>
                  <a:tcPr marL="9525" marR="9525" marT="9525" marB="0" anchor="b"/>
                </a:tc>
                <a:tc>
                  <a:txBody>
                    <a:bodyPr/>
                    <a:lstStyle/>
                    <a:p>
                      <a:pPr algn="ctr" fontAlgn="t"/>
                      <a:r>
                        <a:rPr lang="en-GB" sz="1100" b="0" i="0" u="none" strike="noStrike">
                          <a:solidFill>
                            <a:srgbClr val="000000"/>
                          </a:solidFill>
                          <a:effectLst/>
                          <a:latin typeface="+mn-lt"/>
                        </a:rPr>
                        <a:t>age_of_car</a:t>
                      </a:r>
                    </a:p>
                  </a:txBody>
                  <a:tcPr marL="9525" marR="9525" marT="9525" marB="0"/>
                </a:tc>
                <a:tc>
                  <a:txBody>
                    <a:bodyPr/>
                    <a:lstStyle/>
                    <a:p>
                      <a:pPr algn="r" fontAlgn="b"/>
                      <a:r>
                        <a:rPr lang="en-GB" sz="1100" b="0" i="0" u="none" strike="noStrike">
                          <a:solidFill>
                            <a:srgbClr val="000000"/>
                          </a:solidFill>
                          <a:effectLst/>
                          <a:latin typeface="+mn-lt"/>
                        </a:rPr>
                        <a:t>25</a:t>
                      </a:r>
                    </a:p>
                  </a:txBody>
                  <a:tcPr marL="9525" marR="9525" marT="9525" marB="0" anchor="b"/>
                </a:tc>
                <a:tc>
                  <a:txBody>
                    <a:bodyPr/>
                    <a:lstStyle/>
                    <a:p>
                      <a:pPr algn="ctr" fontAlgn="t"/>
                      <a:r>
                        <a:rPr lang="en-GB" sz="1100" b="0" i="0" u="none" strike="noStrike">
                          <a:solidFill>
                            <a:srgbClr val="000000"/>
                          </a:solidFill>
                          <a:effectLst/>
                          <a:latin typeface="+mn-lt"/>
                        </a:rPr>
                        <a:t>steering_type</a:t>
                      </a:r>
                    </a:p>
                  </a:txBody>
                  <a:tcPr marL="9525" marR="9525" marT="9525" marB="0"/>
                </a:tc>
                <a:extLst>
                  <a:ext uri="{0D108BD9-81ED-4DB2-BD59-A6C34878D82A}">
                    <a16:rowId xmlns:a16="http://schemas.microsoft.com/office/drawing/2014/main" val="3983660580"/>
                  </a:ext>
                </a:extLst>
              </a:tr>
              <a:tr h="181873">
                <a:tc>
                  <a:txBody>
                    <a:bodyPr/>
                    <a:lstStyle/>
                    <a:p>
                      <a:pPr algn="r" fontAlgn="b"/>
                      <a:r>
                        <a:rPr lang="en-GB" sz="1100" b="0" i="0" u="none" strike="noStrike">
                          <a:solidFill>
                            <a:srgbClr val="000000"/>
                          </a:solidFill>
                          <a:effectLst/>
                          <a:latin typeface="+mn-lt"/>
                        </a:rPr>
                        <a:t>4</a:t>
                      </a:r>
                    </a:p>
                  </a:txBody>
                  <a:tcPr marL="9525" marR="9525" marT="9525" marB="0" anchor="b"/>
                </a:tc>
                <a:tc>
                  <a:txBody>
                    <a:bodyPr/>
                    <a:lstStyle/>
                    <a:p>
                      <a:pPr algn="ctr" fontAlgn="t"/>
                      <a:r>
                        <a:rPr lang="en-GB" sz="1100" b="0" i="0" u="none" strike="noStrike">
                          <a:solidFill>
                            <a:srgbClr val="000000"/>
                          </a:solidFill>
                          <a:effectLst/>
                          <a:latin typeface="+mn-lt"/>
                        </a:rPr>
                        <a:t>age_of_policyholder</a:t>
                      </a:r>
                    </a:p>
                  </a:txBody>
                  <a:tcPr marL="9525" marR="9525" marT="9525" marB="0"/>
                </a:tc>
                <a:tc>
                  <a:txBody>
                    <a:bodyPr/>
                    <a:lstStyle/>
                    <a:p>
                      <a:pPr algn="r" fontAlgn="b"/>
                      <a:r>
                        <a:rPr lang="en-GB" sz="1100" b="0" i="0" u="none" strike="noStrike">
                          <a:solidFill>
                            <a:srgbClr val="000000"/>
                          </a:solidFill>
                          <a:effectLst/>
                          <a:latin typeface="+mn-lt"/>
                        </a:rPr>
                        <a:t>26</a:t>
                      </a:r>
                    </a:p>
                  </a:txBody>
                  <a:tcPr marL="9525" marR="9525" marT="9525" marB="0" anchor="b"/>
                </a:tc>
                <a:tc>
                  <a:txBody>
                    <a:bodyPr/>
                    <a:lstStyle/>
                    <a:p>
                      <a:pPr algn="ctr" fontAlgn="t"/>
                      <a:r>
                        <a:rPr lang="en-GB" sz="1100" b="0" i="0" u="none" strike="noStrike">
                          <a:solidFill>
                            <a:srgbClr val="000000"/>
                          </a:solidFill>
                          <a:effectLst/>
                          <a:latin typeface="+mn-lt"/>
                        </a:rPr>
                        <a:t>turning_radius</a:t>
                      </a:r>
                    </a:p>
                  </a:txBody>
                  <a:tcPr marL="9525" marR="9525" marT="9525" marB="0"/>
                </a:tc>
                <a:extLst>
                  <a:ext uri="{0D108BD9-81ED-4DB2-BD59-A6C34878D82A}">
                    <a16:rowId xmlns:a16="http://schemas.microsoft.com/office/drawing/2014/main" val="338710596"/>
                  </a:ext>
                </a:extLst>
              </a:tr>
              <a:tr h="181873">
                <a:tc>
                  <a:txBody>
                    <a:bodyPr/>
                    <a:lstStyle/>
                    <a:p>
                      <a:pPr algn="r" fontAlgn="b"/>
                      <a:r>
                        <a:rPr lang="en-GB" sz="1100" b="0" i="0" u="none" strike="noStrike">
                          <a:solidFill>
                            <a:srgbClr val="000000"/>
                          </a:solidFill>
                          <a:effectLst/>
                          <a:latin typeface="+mn-lt"/>
                        </a:rPr>
                        <a:t>5</a:t>
                      </a:r>
                    </a:p>
                  </a:txBody>
                  <a:tcPr marL="9525" marR="9525" marT="9525" marB="0" anchor="b"/>
                </a:tc>
                <a:tc>
                  <a:txBody>
                    <a:bodyPr/>
                    <a:lstStyle/>
                    <a:p>
                      <a:pPr algn="ctr" fontAlgn="t"/>
                      <a:r>
                        <a:rPr lang="en-GB" sz="1100" b="0" i="0" u="none" strike="noStrike">
                          <a:solidFill>
                            <a:srgbClr val="000000"/>
                          </a:solidFill>
                          <a:effectLst/>
                          <a:latin typeface="+mn-lt"/>
                        </a:rPr>
                        <a:t>area_cluster</a:t>
                      </a:r>
                    </a:p>
                  </a:txBody>
                  <a:tcPr marL="9525" marR="9525" marT="9525" marB="0"/>
                </a:tc>
                <a:tc>
                  <a:txBody>
                    <a:bodyPr/>
                    <a:lstStyle/>
                    <a:p>
                      <a:pPr algn="r" fontAlgn="b"/>
                      <a:r>
                        <a:rPr lang="en-GB" sz="1100" b="0" i="0" u="none" strike="noStrike">
                          <a:solidFill>
                            <a:srgbClr val="000000"/>
                          </a:solidFill>
                          <a:effectLst/>
                          <a:latin typeface="+mn-lt"/>
                        </a:rPr>
                        <a:t>27</a:t>
                      </a:r>
                    </a:p>
                  </a:txBody>
                  <a:tcPr marL="9525" marR="9525" marT="9525" marB="0" anchor="b"/>
                </a:tc>
                <a:tc>
                  <a:txBody>
                    <a:bodyPr/>
                    <a:lstStyle/>
                    <a:p>
                      <a:pPr algn="ctr" fontAlgn="t"/>
                      <a:r>
                        <a:rPr lang="en-GB" sz="1100" b="0" i="0" u="none" strike="noStrike">
                          <a:solidFill>
                            <a:srgbClr val="000000"/>
                          </a:solidFill>
                          <a:effectLst/>
                          <a:latin typeface="+mn-lt"/>
                        </a:rPr>
                        <a:t>length</a:t>
                      </a:r>
                    </a:p>
                  </a:txBody>
                  <a:tcPr marL="9525" marR="9525" marT="9525" marB="0"/>
                </a:tc>
                <a:extLst>
                  <a:ext uri="{0D108BD9-81ED-4DB2-BD59-A6C34878D82A}">
                    <a16:rowId xmlns:a16="http://schemas.microsoft.com/office/drawing/2014/main" val="140644912"/>
                  </a:ext>
                </a:extLst>
              </a:tr>
              <a:tr h="181873">
                <a:tc>
                  <a:txBody>
                    <a:bodyPr/>
                    <a:lstStyle/>
                    <a:p>
                      <a:pPr algn="r" fontAlgn="b"/>
                      <a:r>
                        <a:rPr lang="en-GB" sz="1100" b="0" i="0" u="none" strike="noStrike">
                          <a:solidFill>
                            <a:srgbClr val="000000"/>
                          </a:solidFill>
                          <a:effectLst/>
                          <a:latin typeface="+mn-lt"/>
                        </a:rPr>
                        <a:t>6</a:t>
                      </a:r>
                    </a:p>
                  </a:txBody>
                  <a:tcPr marL="9525" marR="9525" marT="9525" marB="0" anchor="b"/>
                </a:tc>
                <a:tc>
                  <a:txBody>
                    <a:bodyPr/>
                    <a:lstStyle/>
                    <a:p>
                      <a:pPr algn="ctr" fontAlgn="t"/>
                      <a:r>
                        <a:rPr lang="en-GB" sz="1100" b="0" i="0" u="none" strike="noStrike">
                          <a:solidFill>
                            <a:srgbClr val="000000"/>
                          </a:solidFill>
                          <a:effectLst/>
                          <a:latin typeface="+mn-lt"/>
                        </a:rPr>
                        <a:t>population_density</a:t>
                      </a:r>
                    </a:p>
                  </a:txBody>
                  <a:tcPr marL="9525" marR="9525" marT="9525" marB="0"/>
                </a:tc>
                <a:tc>
                  <a:txBody>
                    <a:bodyPr/>
                    <a:lstStyle/>
                    <a:p>
                      <a:pPr algn="r" fontAlgn="b"/>
                      <a:r>
                        <a:rPr lang="en-GB" sz="1100" b="0" i="0" u="none" strike="noStrike">
                          <a:solidFill>
                            <a:srgbClr val="000000"/>
                          </a:solidFill>
                          <a:effectLst/>
                          <a:latin typeface="+mn-lt"/>
                        </a:rPr>
                        <a:t>28</a:t>
                      </a:r>
                    </a:p>
                  </a:txBody>
                  <a:tcPr marL="9525" marR="9525" marT="9525" marB="0" anchor="b"/>
                </a:tc>
                <a:tc>
                  <a:txBody>
                    <a:bodyPr/>
                    <a:lstStyle/>
                    <a:p>
                      <a:pPr algn="ctr" fontAlgn="t"/>
                      <a:r>
                        <a:rPr lang="en-GB" sz="1100" b="0" i="0" u="none" strike="noStrike">
                          <a:solidFill>
                            <a:srgbClr val="000000"/>
                          </a:solidFill>
                          <a:effectLst/>
                          <a:latin typeface="+mn-lt"/>
                        </a:rPr>
                        <a:t>width</a:t>
                      </a:r>
                    </a:p>
                  </a:txBody>
                  <a:tcPr marL="9525" marR="9525" marT="9525" marB="0"/>
                </a:tc>
                <a:extLst>
                  <a:ext uri="{0D108BD9-81ED-4DB2-BD59-A6C34878D82A}">
                    <a16:rowId xmlns:a16="http://schemas.microsoft.com/office/drawing/2014/main" val="2081356801"/>
                  </a:ext>
                </a:extLst>
              </a:tr>
              <a:tr h="181873">
                <a:tc>
                  <a:txBody>
                    <a:bodyPr/>
                    <a:lstStyle/>
                    <a:p>
                      <a:pPr algn="r" fontAlgn="b"/>
                      <a:r>
                        <a:rPr lang="en-GB" sz="1100" b="0" i="0" u="none" strike="noStrike">
                          <a:solidFill>
                            <a:srgbClr val="000000"/>
                          </a:solidFill>
                          <a:effectLst/>
                          <a:latin typeface="+mn-lt"/>
                        </a:rPr>
                        <a:t>7</a:t>
                      </a:r>
                    </a:p>
                  </a:txBody>
                  <a:tcPr marL="9525" marR="9525" marT="9525" marB="0" anchor="b"/>
                </a:tc>
                <a:tc>
                  <a:txBody>
                    <a:bodyPr/>
                    <a:lstStyle/>
                    <a:p>
                      <a:pPr algn="ctr" fontAlgn="t"/>
                      <a:r>
                        <a:rPr lang="en-GB" sz="1100" b="0" i="0" u="none" strike="noStrike">
                          <a:solidFill>
                            <a:srgbClr val="000000"/>
                          </a:solidFill>
                          <a:effectLst/>
                          <a:latin typeface="+mn-lt"/>
                        </a:rPr>
                        <a:t>make</a:t>
                      </a:r>
                    </a:p>
                  </a:txBody>
                  <a:tcPr marL="9525" marR="9525" marT="9525" marB="0"/>
                </a:tc>
                <a:tc>
                  <a:txBody>
                    <a:bodyPr/>
                    <a:lstStyle/>
                    <a:p>
                      <a:pPr algn="r" fontAlgn="b"/>
                      <a:r>
                        <a:rPr lang="en-GB" sz="1100" b="0" i="0" u="none" strike="noStrike">
                          <a:solidFill>
                            <a:srgbClr val="000000"/>
                          </a:solidFill>
                          <a:effectLst/>
                          <a:latin typeface="+mn-lt"/>
                        </a:rPr>
                        <a:t>29</a:t>
                      </a:r>
                    </a:p>
                  </a:txBody>
                  <a:tcPr marL="9525" marR="9525" marT="9525" marB="0" anchor="b"/>
                </a:tc>
                <a:tc>
                  <a:txBody>
                    <a:bodyPr/>
                    <a:lstStyle/>
                    <a:p>
                      <a:pPr algn="ctr" fontAlgn="t"/>
                      <a:r>
                        <a:rPr lang="en-GB" sz="1100" b="0" i="0" u="none" strike="noStrike">
                          <a:solidFill>
                            <a:srgbClr val="000000"/>
                          </a:solidFill>
                          <a:effectLst/>
                          <a:latin typeface="+mn-lt"/>
                        </a:rPr>
                        <a:t>height</a:t>
                      </a:r>
                    </a:p>
                  </a:txBody>
                  <a:tcPr marL="9525" marR="9525" marT="9525" marB="0"/>
                </a:tc>
                <a:extLst>
                  <a:ext uri="{0D108BD9-81ED-4DB2-BD59-A6C34878D82A}">
                    <a16:rowId xmlns:a16="http://schemas.microsoft.com/office/drawing/2014/main" val="3758464134"/>
                  </a:ext>
                </a:extLst>
              </a:tr>
              <a:tr h="181873">
                <a:tc>
                  <a:txBody>
                    <a:bodyPr/>
                    <a:lstStyle/>
                    <a:p>
                      <a:pPr algn="r" fontAlgn="b"/>
                      <a:r>
                        <a:rPr lang="en-GB" sz="1100" b="0" i="0" u="none" strike="noStrike">
                          <a:solidFill>
                            <a:srgbClr val="000000"/>
                          </a:solidFill>
                          <a:effectLst/>
                          <a:latin typeface="+mn-lt"/>
                        </a:rPr>
                        <a:t>8</a:t>
                      </a:r>
                    </a:p>
                  </a:txBody>
                  <a:tcPr marL="9525" marR="9525" marT="9525" marB="0" anchor="b"/>
                </a:tc>
                <a:tc>
                  <a:txBody>
                    <a:bodyPr/>
                    <a:lstStyle/>
                    <a:p>
                      <a:pPr algn="ctr" fontAlgn="t"/>
                      <a:r>
                        <a:rPr lang="en-GB" sz="1100" b="0" i="0" u="none" strike="noStrike">
                          <a:solidFill>
                            <a:srgbClr val="000000"/>
                          </a:solidFill>
                          <a:effectLst/>
                          <a:latin typeface="+mn-lt"/>
                        </a:rPr>
                        <a:t>segment</a:t>
                      </a:r>
                    </a:p>
                  </a:txBody>
                  <a:tcPr marL="9525" marR="9525" marT="9525" marB="0"/>
                </a:tc>
                <a:tc>
                  <a:txBody>
                    <a:bodyPr/>
                    <a:lstStyle/>
                    <a:p>
                      <a:pPr algn="r" fontAlgn="b"/>
                      <a:r>
                        <a:rPr lang="en-GB" sz="1100" b="0" i="0" u="none" strike="noStrike">
                          <a:solidFill>
                            <a:srgbClr val="000000"/>
                          </a:solidFill>
                          <a:effectLst/>
                          <a:latin typeface="+mn-lt"/>
                        </a:rPr>
                        <a:t>30</a:t>
                      </a:r>
                    </a:p>
                  </a:txBody>
                  <a:tcPr marL="9525" marR="9525" marT="9525" marB="0" anchor="b"/>
                </a:tc>
                <a:tc>
                  <a:txBody>
                    <a:bodyPr/>
                    <a:lstStyle/>
                    <a:p>
                      <a:pPr algn="ctr" fontAlgn="t"/>
                      <a:r>
                        <a:rPr lang="en-GB" sz="1100" b="0" i="0" u="none" strike="noStrike">
                          <a:solidFill>
                            <a:srgbClr val="000000"/>
                          </a:solidFill>
                          <a:effectLst/>
                          <a:latin typeface="+mn-lt"/>
                        </a:rPr>
                        <a:t>gross_weight</a:t>
                      </a:r>
                    </a:p>
                  </a:txBody>
                  <a:tcPr marL="9525" marR="9525" marT="9525" marB="0"/>
                </a:tc>
                <a:extLst>
                  <a:ext uri="{0D108BD9-81ED-4DB2-BD59-A6C34878D82A}">
                    <a16:rowId xmlns:a16="http://schemas.microsoft.com/office/drawing/2014/main" val="1016499434"/>
                  </a:ext>
                </a:extLst>
              </a:tr>
              <a:tr h="181873">
                <a:tc>
                  <a:txBody>
                    <a:bodyPr/>
                    <a:lstStyle/>
                    <a:p>
                      <a:pPr algn="r" fontAlgn="b"/>
                      <a:r>
                        <a:rPr lang="en-GB" sz="1100" b="0" i="0" u="none" strike="noStrike">
                          <a:solidFill>
                            <a:srgbClr val="000000"/>
                          </a:solidFill>
                          <a:effectLst/>
                          <a:latin typeface="+mn-lt"/>
                        </a:rPr>
                        <a:t>9</a:t>
                      </a:r>
                    </a:p>
                  </a:txBody>
                  <a:tcPr marL="9525" marR="9525" marT="9525" marB="0" anchor="b"/>
                </a:tc>
                <a:tc>
                  <a:txBody>
                    <a:bodyPr/>
                    <a:lstStyle/>
                    <a:p>
                      <a:pPr algn="ctr" fontAlgn="t"/>
                      <a:r>
                        <a:rPr lang="en-GB" sz="1100" b="0" i="0" u="none" strike="noStrike">
                          <a:solidFill>
                            <a:srgbClr val="000000"/>
                          </a:solidFill>
                          <a:effectLst/>
                          <a:latin typeface="+mn-lt"/>
                        </a:rPr>
                        <a:t>model</a:t>
                      </a:r>
                    </a:p>
                  </a:txBody>
                  <a:tcPr marL="9525" marR="9525" marT="9525" marB="0"/>
                </a:tc>
                <a:tc>
                  <a:txBody>
                    <a:bodyPr/>
                    <a:lstStyle/>
                    <a:p>
                      <a:pPr algn="r" fontAlgn="b"/>
                      <a:r>
                        <a:rPr lang="en-GB" sz="1100" b="0" i="0" u="none" strike="noStrike">
                          <a:solidFill>
                            <a:srgbClr val="000000"/>
                          </a:solidFill>
                          <a:effectLst/>
                          <a:latin typeface="+mn-lt"/>
                        </a:rPr>
                        <a:t>31</a:t>
                      </a:r>
                    </a:p>
                  </a:txBody>
                  <a:tcPr marL="9525" marR="9525" marT="9525" marB="0" anchor="b"/>
                </a:tc>
                <a:tc>
                  <a:txBody>
                    <a:bodyPr/>
                    <a:lstStyle/>
                    <a:p>
                      <a:pPr algn="ctr" fontAlgn="t"/>
                      <a:r>
                        <a:rPr lang="en-GB" sz="1100" b="0" i="0" u="none" strike="noStrike">
                          <a:solidFill>
                            <a:srgbClr val="000000"/>
                          </a:solidFill>
                          <a:effectLst/>
                          <a:latin typeface="+mn-lt"/>
                        </a:rPr>
                        <a:t>is_front_fog_lights</a:t>
                      </a:r>
                    </a:p>
                  </a:txBody>
                  <a:tcPr marL="9525" marR="9525" marT="9525" marB="0"/>
                </a:tc>
                <a:extLst>
                  <a:ext uri="{0D108BD9-81ED-4DB2-BD59-A6C34878D82A}">
                    <a16:rowId xmlns:a16="http://schemas.microsoft.com/office/drawing/2014/main" val="866861128"/>
                  </a:ext>
                </a:extLst>
              </a:tr>
              <a:tr h="181873">
                <a:tc>
                  <a:txBody>
                    <a:bodyPr/>
                    <a:lstStyle/>
                    <a:p>
                      <a:pPr algn="r" fontAlgn="b"/>
                      <a:r>
                        <a:rPr lang="en-GB" sz="1100" b="0" i="0" u="none" strike="noStrike">
                          <a:solidFill>
                            <a:srgbClr val="000000"/>
                          </a:solidFill>
                          <a:effectLst/>
                          <a:latin typeface="+mn-lt"/>
                        </a:rPr>
                        <a:t>10</a:t>
                      </a:r>
                    </a:p>
                  </a:txBody>
                  <a:tcPr marL="9525" marR="9525" marT="9525" marB="0" anchor="b"/>
                </a:tc>
                <a:tc>
                  <a:txBody>
                    <a:bodyPr/>
                    <a:lstStyle/>
                    <a:p>
                      <a:pPr algn="ctr" fontAlgn="t"/>
                      <a:r>
                        <a:rPr lang="en-GB" sz="1100" b="0" i="0" u="none" strike="noStrike">
                          <a:solidFill>
                            <a:srgbClr val="000000"/>
                          </a:solidFill>
                          <a:effectLst/>
                          <a:latin typeface="+mn-lt"/>
                        </a:rPr>
                        <a:t>fuel_type</a:t>
                      </a:r>
                    </a:p>
                  </a:txBody>
                  <a:tcPr marL="9525" marR="9525" marT="9525" marB="0"/>
                </a:tc>
                <a:tc>
                  <a:txBody>
                    <a:bodyPr/>
                    <a:lstStyle/>
                    <a:p>
                      <a:pPr algn="r" fontAlgn="b"/>
                      <a:r>
                        <a:rPr lang="en-GB" sz="1100" b="0" i="0" u="none" strike="noStrike">
                          <a:solidFill>
                            <a:srgbClr val="000000"/>
                          </a:solidFill>
                          <a:effectLst/>
                          <a:latin typeface="+mn-lt"/>
                        </a:rPr>
                        <a:t>32</a:t>
                      </a:r>
                    </a:p>
                  </a:txBody>
                  <a:tcPr marL="9525" marR="9525" marT="9525" marB="0" anchor="b"/>
                </a:tc>
                <a:tc>
                  <a:txBody>
                    <a:bodyPr/>
                    <a:lstStyle/>
                    <a:p>
                      <a:pPr algn="ctr" fontAlgn="t"/>
                      <a:r>
                        <a:rPr lang="en-GB" sz="1100" b="0" i="0" u="none" strike="noStrike">
                          <a:solidFill>
                            <a:srgbClr val="000000"/>
                          </a:solidFill>
                          <a:effectLst/>
                          <a:latin typeface="+mn-lt"/>
                        </a:rPr>
                        <a:t>is_rear_window_wiper</a:t>
                      </a:r>
                    </a:p>
                  </a:txBody>
                  <a:tcPr marL="9525" marR="9525" marT="9525" marB="0"/>
                </a:tc>
                <a:extLst>
                  <a:ext uri="{0D108BD9-81ED-4DB2-BD59-A6C34878D82A}">
                    <a16:rowId xmlns:a16="http://schemas.microsoft.com/office/drawing/2014/main" val="4168871327"/>
                  </a:ext>
                </a:extLst>
              </a:tr>
              <a:tr h="181873">
                <a:tc>
                  <a:txBody>
                    <a:bodyPr/>
                    <a:lstStyle/>
                    <a:p>
                      <a:pPr algn="r" fontAlgn="b"/>
                      <a:r>
                        <a:rPr lang="en-GB" sz="1100" b="0" i="0" u="none" strike="noStrike">
                          <a:solidFill>
                            <a:srgbClr val="000000"/>
                          </a:solidFill>
                          <a:effectLst/>
                          <a:latin typeface="+mn-lt"/>
                        </a:rPr>
                        <a:t>11</a:t>
                      </a:r>
                    </a:p>
                  </a:txBody>
                  <a:tcPr marL="9525" marR="9525" marT="9525" marB="0" anchor="b"/>
                </a:tc>
                <a:tc>
                  <a:txBody>
                    <a:bodyPr/>
                    <a:lstStyle/>
                    <a:p>
                      <a:pPr algn="ctr" fontAlgn="t"/>
                      <a:r>
                        <a:rPr lang="en-GB" sz="1100" b="0" i="0" u="none" strike="noStrike">
                          <a:solidFill>
                            <a:srgbClr val="000000"/>
                          </a:solidFill>
                          <a:effectLst/>
                          <a:latin typeface="+mn-lt"/>
                        </a:rPr>
                        <a:t>max_torque</a:t>
                      </a:r>
                    </a:p>
                  </a:txBody>
                  <a:tcPr marL="9525" marR="9525" marT="9525" marB="0"/>
                </a:tc>
                <a:tc>
                  <a:txBody>
                    <a:bodyPr/>
                    <a:lstStyle/>
                    <a:p>
                      <a:pPr algn="r" fontAlgn="b"/>
                      <a:r>
                        <a:rPr lang="en-GB" sz="1100" b="0" i="0" u="none" strike="noStrike">
                          <a:solidFill>
                            <a:srgbClr val="000000"/>
                          </a:solidFill>
                          <a:effectLst/>
                          <a:latin typeface="+mn-lt"/>
                        </a:rPr>
                        <a:t>33</a:t>
                      </a:r>
                    </a:p>
                  </a:txBody>
                  <a:tcPr marL="9525" marR="9525" marT="9525" marB="0" anchor="b"/>
                </a:tc>
                <a:tc>
                  <a:txBody>
                    <a:bodyPr/>
                    <a:lstStyle/>
                    <a:p>
                      <a:pPr algn="ctr" fontAlgn="t"/>
                      <a:r>
                        <a:rPr lang="en-GB" sz="1100" b="0" i="0" u="none" strike="noStrike">
                          <a:solidFill>
                            <a:srgbClr val="000000"/>
                          </a:solidFill>
                          <a:effectLst/>
                          <a:latin typeface="+mn-lt"/>
                        </a:rPr>
                        <a:t>is_rear_window_washer</a:t>
                      </a:r>
                    </a:p>
                  </a:txBody>
                  <a:tcPr marL="9525" marR="9525" marT="9525" marB="0"/>
                </a:tc>
                <a:extLst>
                  <a:ext uri="{0D108BD9-81ED-4DB2-BD59-A6C34878D82A}">
                    <a16:rowId xmlns:a16="http://schemas.microsoft.com/office/drawing/2014/main" val="150489369"/>
                  </a:ext>
                </a:extLst>
              </a:tr>
              <a:tr h="181873">
                <a:tc>
                  <a:txBody>
                    <a:bodyPr/>
                    <a:lstStyle/>
                    <a:p>
                      <a:pPr algn="r" fontAlgn="b"/>
                      <a:r>
                        <a:rPr lang="en-GB" sz="1100" b="0" i="0" u="none" strike="noStrike">
                          <a:solidFill>
                            <a:srgbClr val="000000"/>
                          </a:solidFill>
                          <a:effectLst/>
                          <a:latin typeface="+mn-lt"/>
                        </a:rPr>
                        <a:t>12</a:t>
                      </a:r>
                    </a:p>
                  </a:txBody>
                  <a:tcPr marL="9525" marR="9525" marT="9525" marB="0" anchor="b"/>
                </a:tc>
                <a:tc>
                  <a:txBody>
                    <a:bodyPr/>
                    <a:lstStyle/>
                    <a:p>
                      <a:pPr algn="ctr" fontAlgn="t"/>
                      <a:r>
                        <a:rPr lang="en-GB" sz="1100" b="0" i="0" u="none" strike="noStrike">
                          <a:solidFill>
                            <a:srgbClr val="000000"/>
                          </a:solidFill>
                          <a:effectLst/>
                          <a:latin typeface="+mn-lt"/>
                        </a:rPr>
                        <a:t>max_power</a:t>
                      </a:r>
                    </a:p>
                  </a:txBody>
                  <a:tcPr marL="9525" marR="9525" marT="9525" marB="0"/>
                </a:tc>
                <a:tc>
                  <a:txBody>
                    <a:bodyPr/>
                    <a:lstStyle/>
                    <a:p>
                      <a:pPr algn="r" fontAlgn="b"/>
                      <a:r>
                        <a:rPr lang="en-GB" sz="1100" b="0" i="0" u="none" strike="noStrike">
                          <a:solidFill>
                            <a:srgbClr val="000000"/>
                          </a:solidFill>
                          <a:effectLst/>
                          <a:latin typeface="+mn-lt"/>
                        </a:rPr>
                        <a:t>34</a:t>
                      </a:r>
                    </a:p>
                  </a:txBody>
                  <a:tcPr marL="9525" marR="9525" marT="9525" marB="0" anchor="b"/>
                </a:tc>
                <a:tc>
                  <a:txBody>
                    <a:bodyPr/>
                    <a:lstStyle/>
                    <a:p>
                      <a:pPr algn="ctr" fontAlgn="t"/>
                      <a:r>
                        <a:rPr lang="en-GB" sz="1100" b="0" i="0" u="none" strike="noStrike">
                          <a:solidFill>
                            <a:srgbClr val="000000"/>
                          </a:solidFill>
                          <a:effectLst/>
                          <a:latin typeface="+mn-lt"/>
                        </a:rPr>
                        <a:t>is_rear_window_defogger</a:t>
                      </a:r>
                    </a:p>
                  </a:txBody>
                  <a:tcPr marL="9525" marR="9525" marT="9525" marB="0"/>
                </a:tc>
                <a:extLst>
                  <a:ext uri="{0D108BD9-81ED-4DB2-BD59-A6C34878D82A}">
                    <a16:rowId xmlns:a16="http://schemas.microsoft.com/office/drawing/2014/main" val="3879315363"/>
                  </a:ext>
                </a:extLst>
              </a:tr>
              <a:tr h="181873">
                <a:tc>
                  <a:txBody>
                    <a:bodyPr/>
                    <a:lstStyle/>
                    <a:p>
                      <a:pPr algn="r" fontAlgn="b"/>
                      <a:r>
                        <a:rPr lang="en-GB" sz="1100" b="0" i="0" u="none" strike="noStrike">
                          <a:solidFill>
                            <a:srgbClr val="000000"/>
                          </a:solidFill>
                          <a:effectLst/>
                          <a:latin typeface="+mn-lt"/>
                        </a:rPr>
                        <a:t>13</a:t>
                      </a:r>
                    </a:p>
                  </a:txBody>
                  <a:tcPr marL="9525" marR="9525" marT="9525" marB="0" anchor="b"/>
                </a:tc>
                <a:tc>
                  <a:txBody>
                    <a:bodyPr/>
                    <a:lstStyle/>
                    <a:p>
                      <a:pPr algn="ctr" fontAlgn="t"/>
                      <a:r>
                        <a:rPr lang="en-GB" sz="1100" b="0" i="0" u="none" strike="noStrike">
                          <a:solidFill>
                            <a:srgbClr val="000000"/>
                          </a:solidFill>
                          <a:effectLst/>
                          <a:latin typeface="+mn-lt"/>
                        </a:rPr>
                        <a:t>engine_type</a:t>
                      </a:r>
                    </a:p>
                  </a:txBody>
                  <a:tcPr marL="9525" marR="9525" marT="9525" marB="0"/>
                </a:tc>
                <a:tc>
                  <a:txBody>
                    <a:bodyPr/>
                    <a:lstStyle/>
                    <a:p>
                      <a:pPr algn="r" fontAlgn="b"/>
                      <a:r>
                        <a:rPr lang="en-GB" sz="1100" b="0" i="0" u="none" strike="noStrike">
                          <a:solidFill>
                            <a:srgbClr val="000000"/>
                          </a:solidFill>
                          <a:effectLst/>
                          <a:latin typeface="+mn-lt"/>
                        </a:rPr>
                        <a:t>35</a:t>
                      </a:r>
                    </a:p>
                  </a:txBody>
                  <a:tcPr marL="9525" marR="9525" marT="9525" marB="0" anchor="b"/>
                </a:tc>
                <a:tc>
                  <a:txBody>
                    <a:bodyPr/>
                    <a:lstStyle/>
                    <a:p>
                      <a:pPr algn="ctr" fontAlgn="t"/>
                      <a:r>
                        <a:rPr lang="en-GB" sz="1100" b="0" i="0" u="none" strike="noStrike">
                          <a:solidFill>
                            <a:srgbClr val="000000"/>
                          </a:solidFill>
                          <a:effectLst/>
                          <a:latin typeface="+mn-lt"/>
                        </a:rPr>
                        <a:t>is_brake_assist</a:t>
                      </a:r>
                    </a:p>
                  </a:txBody>
                  <a:tcPr marL="9525" marR="9525" marT="9525" marB="0"/>
                </a:tc>
                <a:extLst>
                  <a:ext uri="{0D108BD9-81ED-4DB2-BD59-A6C34878D82A}">
                    <a16:rowId xmlns:a16="http://schemas.microsoft.com/office/drawing/2014/main" val="909398308"/>
                  </a:ext>
                </a:extLst>
              </a:tr>
              <a:tr h="181873">
                <a:tc>
                  <a:txBody>
                    <a:bodyPr/>
                    <a:lstStyle/>
                    <a:p>
                      <a:pPr algn="r" fontAlgn="b"/>
                      <a:r>
                        <a:rPr lang="en-GB" sz="1100" b="0" i="0" u="none" strike="noStrike">
                          <a:solidFill>
                            <a:srgbClr val="000000"/>
                          </a:solidFill>
                          <a:effectLst/>
                          <a:latin typeface="+mn-lt"/>
                        </a:rPr>
                        <a:t>14</a:t>
                      </a:r>
                    </a:p>
                  </a:txBody>
                  <a:tcPr marL="9525" marR="9525" marT="9525" marB="0" anchor="b"/>
                </a:tc>
                <a:tc>
                  <a:txBody>
                    <a:bodyPr/>
                    <a:lstStyle/>
                    <a:p>
                      <a:pPr algn="ctr" fontAlgn="t"/>
                      <a:r>
                        <a:rPr lang="en-GB" sz="1100" b="0" i="0" u="none" strike="noStrike">
                          <a:solidFill>
                            <a:srgbClr val="000000"/>
                          </a:solidFill>
                          <a:effectLst/>
                          <a:latin typeface="+mn-lt"/>
                        </a:rPr>
                        <a:t>airbags</a:t>
                      </a:r>
                    </a:p>
                  </a:txBody>
                  <a:tcPr marL="9525" marR="9525" marT="9525" marB="0"/>
                </a:tc>
                <a:tc>
                  <a:txBody>
                    <a:bodyPr/>
                    <a:lstStyle/>
                    <a:p>
                      <a:pPr algn="r" fontAlgn="b"/>
                      <a:r>
                        <a:rPr lang="en-GB" sz="1100" b="0" i="0" u="none" strike="noStrike">
                          <a:solidFill>
                            <a:srgbClr val="000000"/>
                          </a:solidFill>
                          <a:effectLst/>
                          <a:latin typeface="+mn-lt"/>
                        </a:rPr>
                        <a:t>36</a:t>
                      </a:r>
                    </a:p>
                  </a:txBody>
                  <a:tcPr marL="9525" marR="9525" marT="9525" marB="0" anchor="b"/>
                </a:tc>
                <a:tc>
                  <a:txBody>
                    <a:bodyPr/>
                    <a:lstStyle/>
                    <a:p>
                      <a:pPr algn="ctr" fontAlgn="t"/>
                      <a:r>
                        <a:rPr lang="en-GB" sz="1100" b="0" i="0" u="none" strike="noStrike" dirty="0" err="1">
                          <a:solidFill>
                            <a:srgbClr val="000000"/>
                          </a:solidFill>
                          <a:effectLst/>
                          <a:latin typeface="+mn-lt"/>
                        </a:rPr>
                        <a:t>is_power_door_locks</a:t>
                      </a:r>
                      <a:endParaRPr lang="en-GB" sz="11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75390518"/>
                  </a:ext>
                </a:extLst>
              </a:tr>
              <a:tr h="181873">
                <a:tc>
                  <a:txBody>
                    <a:bodyPr/>
                    <a:lstStyle/>
                    <a:p>
                      <a:pPr algn="r" fontAlgn="b"/>
                      <a:r>
                        <a:rPr lang="en-GB" sz="1100" b="0" i="0" u="none" strike="noStrike">
                          <a:solidFill>
                            <a:srgbClr val="000000"/>
                          </a:solidFill>
                          <a:effectLst/>
                          <a:latin typeface="+mn-lt"/>
                        </a:rPr>
                        <a:t>15</a:t>
                      </a:r>
                    </a:p>
                  </a:txBody>
                  <a:tcPr marL="9525" marR="9525" marT="9525" marB="0" anchor="b"/>
                </a:tc>
                <a:tc>
                  <a:txBody>
                    <a:bodyPr/>
                    <a:lstStyle/>
                    <a:p>
                      <a:pPr algn="ctr" fontAlgn="t"/>
                      <a:r>
                        <a:rPr lang="en-GB" sz="1100" b="0" i="0" u="none" strike="noStrike">
                          <a:solidFill>
                            <a:srgbClr val="000000"/>
                          </a:solidFill>
                          <a:effectLst/>
                          <a:latin typeface="+mn-lt"/>
                        </a:rPr>
                        <a:t>is_esc</a:t>
                      </a:r>
                    </a:p>
                  </a:txBody>
                  <a:tcPr marL="9525" marR="9525" marT="9525" marB="0"/>
                </a:tc>
                <a:tc>
                  <a:txBody>
                    <a:bodyPr/>
                    <a:lstStyle/>
                    <a:p>
                      <a:pPr algn="r" fontAlgn="b"/>
                      <a:r>
                        <a:rPr lang="en-GB" sz="1100" b="0" i="0" u="none" strike="noStrike">
                          <a:solidFill>
                            <a:srgbClr val="000000"/>
                          </a:solidFill>
                          <a:effectLst/>
                          <a:latin typeface="+mn-lt"/>
                        </a:rPr>
                        <a:t>37</a:t>
                      </a:r>
                    </a:p>
                  </a:txBody>
                  <a:tcPr marL="9525" marR="9525" marT="9525" marB="0" anchor="b"/>
                </a:tc>
                <a:tc>
                  <a:txBody>
                    <a:bodyPr/>
                    <a:lstStyle/>
                    <a:p>
                      <a:pPr algn="ctr" fontAlgn="t"/>
                      <a:r>
                        <a:rPr lang="en-GB" sz="1100" b="0" i="0" u="none" strike="noStrike">
                          <a:solidFill>
                            <a:srgbClr val="000000"/>
                          </a:solidFill>
                          <a:effectLst/>
                          <a:latin typeface="+mn-lt"/>
                        </a:rPr>
                        <a:t>is_central_locking</a:t>
                      </a:r>
                    </a:p>
                  </a:txBody>
                  <a:tcPr marL="9525" marR="9525" marT="9525" marB="0"/>
                </a:tc>
                <a:extLst>
                  <a:ext uri="{0D108BD9-81ED-4DB2-BD59-A6C34878D82A}">
                    <a16:rowId xmlns:a16="http://schemas.microsoft.com/office/drawing/2014/main" val="4258983200"/>
                  </a:ext>
                </a:extLst>
              </a:tr>
              <a:tr h="181873">
                <a:tc>
                  <a:txBody>
                    <a:bodyPr/>
                    <a:lstStyle/>
                    <a:p>
                      <a:pPr algn="r" fontAlgn="b"/>
                      <a:r>
                        <a:rPr lang="en-GB" sz="1100" b="0" i="0" u="none" strike="noStrike">
                          <a:solidFill>
                            <a:srgbClr val="000000"/>
                          </a:solidFill>
                          <a:effectLst/>
                          <a:latin typeface="+mn-lt"/>
                        </a:rPr>
                        <a:t>16</a:t>
                      </a:r>
                    </a:p>
                  </a:txBody>
                  <a:tcPr marL="9525" marR="9525" marT="9525" marB="0" anchor="b"/>
                </a:tc>
                <a:tc>
                  <a:txBody>
                    <a:bodyPr/>
                    <a:lstStyle/>
                    <a:p>
                      <a:pPr algn="ctr" fontAlgn="t"/>
                      <a:r>
                        <a:rPr lang="en-GB" sz="1100" b="0" i="0" u="none" strike="noStrike">
                          <a:solidFill>
                            <a:srgbClr val="000000"/>
                          </a:solidFill>
                          <a:effectLst/>
                          <a:latin typeface="+mn-lt"/>
                        </a:rPr>
                        <a:t>is_adjustable_steering</a:t>
                      </a:r>
                    </a:p>
                  </a:txBody>
                  <a:tcPr marL="9525" marR="9525" marT="9525" marB="0"/>
                </a:tc>
                <a:tc>
                  <a:txBody>
                    <a:bodyPr/>
                    <a:lstStyle/>
                    <a:p>
                      <a:pPr algn="r" fontAlgn="b"/>
                      <a:r>
                        <a:rPr lang="en-GB" sz="1100" b="0" i="0" u="none" strike="noStrike">
                          <a:solidFill>
                            <a:srgbClr val="000000"/>
                          </a:solidFill>
                          <a:effectLst/>
                          <a:latin typeface="+mn-lt"/>
                        </a:rPr>
                        <a:t>38</a:t>
                      </a:r>
                    </a:p>
                  </a:txBody>
                  <a:tcPr marL="9525" marR="9525" marT="9525" marB="0" anchor="b"/>
                </a:tc>
                <a:tc>
                  <a:txBody>
                    <a:bodyPr/>
                    <a:lstStyle/>
                    <a:p>
                      <a:pPr algn="ctr" fontAlgn="t"/>
                      <a:r>
                        <a:rPr lang="en-GB" sz="1100" b="0" i="0" u="none" strike="noStrike">
                          <a:solidFill>
                            <a:srgbClr val="000000"/>
                          </a:solidFill>
                          <a:effectLst/>
                          <a:latin typeface="+mn-lt"/>
                        </a:rPr>
                        <a:t>is_power_steering</a:t>
                      </a:r>
                    </a:p>
                  </a:txBody>
                  <a:tcPr marL="9525" marR="9525" marT="9525" marB="0"/>
                </a:tc>
                <a:extLst>
                  <a:ext uri="{0D108BD9-81ED-4DB2-BD59-A6C34878D82A}">
                    <a16:rowId xmlns:a16="http://schemas.microsoft.com/office/drawing/2014/main" val="314650127"/>
                  </a:ext>
                </a:extLst>
              </a:tr>
              <a:tr h="181873">
                <a:tc>
                  <a:txBody>
                    <a:bodyPr/>
                    <a:lstStyle/>
                    <a:p>
                      <a:pPr algn="r" fontAlgn="b"/>
                      <a:r>
                        <a:rPr lang="en-GB" sz="1100" b="0" i="0" u="none" strike="noStrike">
                          <a:solidFill>
                            <a:srgbClr val="000000"/>
                          </a:solidFill>
                          <a:effectLst/>
                          <a:latin typeface="+mn-lt"/>
                        </a:rPr>
                        <a:t>17</a:t>
                      </a:r>
                    </a:p>
                  </a:txBody>
                  <a:tcPr marL="9525" marR="9525" marT="9525" marB="0" anchor="b"/>
                </a:tc>
                <a:tc>
                  <a:txBody>
                    <a:bodyPr/>
                    <a:lstStyle/>
                    <a:p>
                      <a:pPr algn="ctr" fontAlgn="t"/>
                      <a:r>
                        <a:rPr lang="en-GB" sz="1100" b="0" i="0" u="none" strike="noStrike">
                          <a:solidFill>
                            <a:srgbClr val="000000"/>
                          </a:solidFill>
                          <a:effectLst/>
                          <a:latin typeface="+mn-lt"/>
                        </a:rPr>
                        <a:t>is_tpms</a:t>
                      </a:r>
                    </a:p>
                  </a:txBody>
                  <a:tcPr marL="9525" marR="9525" marT="9525" marB="0"/>
                </a:tc>
                <a:tc>
                  <a:txBody>
                    <a:bodyPr/>
                    <a:lstStyle/>
                    <a:p>
                      <a:pPr algn="r" fontAlgn="b"/>
                      <a:r>
                        <a:rPr lang="en-GB" sz="1100" b="0" i="0" u="none" strike="noStrike">
                          <a:solidFill>
                            <a:srgbClr val="000000"/>
                          </a:solidFill>
                          <a:effectLst/>
                          <a:latin typeface="+mn-lt"/>
                        </a:rPr>
                        <a:t>39</a:t>
                      </a:r>
                    </a:p>
                  </a:txBody>
                  <a:tcPr marL="9525" marR="9525" marT="9525" marB="0" anchor="b"/>
                </a:tc>
                <a:tc>
                  <a:txBody>
                    <a:bodyPr/>
                    <a:lstStyle/>
                    <a:p>
                      <a:pPr algn="ctr" fontAlgn="t"/>
                      <a:r>
                        <a:rPr lang="en-IN" sz="1100" b="0" i="0" u="none" strike="noStrike" dirty="0" err="1">
                          <a:solidFill>
                            <a:srgbClr val="000000"/>
                          </a:solidFill>
                          <a:effectLst/>
                          <a:latin typeface="+mn-lt"/>
                        </a:rPr>
                        <a:t>is_driver_seat_height_adjustable</a:t>
                      </a:r>
                      <a:endParaRPr lang="en-IN" sz="11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44964632"/>
                  </a:ext>
                </a:extLst>
              </a:tr>
              <a:tr h="181873">
                <a:tc>
                  <a:txBody>
                    <a:bodyPr/>
                    <a:lstStyle/>
                    <a:p>
                      <a:pPr algn="r" fontAlgn="b"/>
                      <a:r>
                        <a:rPr lang="en-GB" sz="1100" b="0" i="0" u="none" strike="noStrike">
                          <a:solidFill>
                            <a:srgbClr val="000000"/>
                          </a:solidFill>
                          <a:effectLst/>
                          <a:latin typeface="+mn-lt"/>
                        </a:rPr>
                        <a:t>18</a:t>
                      </a:r>
                    </a:p>
                  </a:txBody>
                  <a:tcPr marL="9525" marR="9525" marT="9525" marB="0" anchor="b"/>
                </a:tc>
                <a:tc>
                  <a:txBody>
                    <a:bodyPr/>
                    <a:lstStyle/>
                    <a:p>
                      <a:pPr algn="ctr" fontAlgn="t"/>
                      <a:r>
                        <a:rPr lang="en-GB" sz="1100" b="0" i="0" u="none" strike="noStrike">
                          <a:solidFill>
                            <a:srgbClr val="000000"/>
                          </a:solidFill>
                          <a:effectLst/>
                          <a:latin typeface="+mn-lt"/>
                        </a:rPr>
                        <a:t>is_parking_sensors</a:t>
                      </a:r>
                    </a:p>
                  </a:txBody>
                  <a:tcPr marL="9525" marR="9525" marT="9525" marB="0"/>
                </a:tc>
                <a:tc>
                  <a:txBody>
                    <a:bodyPr/>
                    <a:lstStyle/>
                    <a:p>
                      <a:pPr algn="r" fontAlgn="b"/>
                      <a:r>
                        <a:rPr lang="en-GB" sz="1100" b="0" i="0" u="none" strike="noStrike">
                          <a:solidFill>
                            <a:srgbClr val="000000"/>
                          </a:solidFill>
                          <a:effectLst/>
                          <a:latin typeface="+mn-lt"/>
                        </a:rPr>
                        <a:t>40</a:t>
                      </a:r>
                    </a:p>
                  </a:txBody>
                  <a:tcPr marL="9525" marR="9525" marT="9525" marB="0" anchor="b"/>
                </a:tc>
                <a:tc>
                  <a:txBody>
                    <a:bodyPr/>
                    <a:lstStyle/>
                    <a:p>
                      <a:pPr algn="ctr" fontAlgn="t"/>
                      <a:r>
                        <a:rPr lang="en-IN" sz="1100" b="0" i="0" u="none" strike="noStrike" dirty="0" err="1">
                          <a:solidFill>
                            <a:srgbClr val="000000"/>
                          </a:solidFill>
                          <a:effectLst/>
                          <a:latin typeface="+mn-lt"/>
                        </a:rPr>
                        <a:t>is_day_night_rear_view_mirror</a:t>
                      </a:r>
                      <a:endParaRPr lang="en-IN" sz="11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160192476"/>
                  </a:ext>
                </a:extLst>
              </a:tr>
              <a:tr h="181873">
                <a:tc>
                  <a:txBody>
                    <a:bodyPr/>
                    <a:lstStyle/>
                    <a:p>
                      <a:pPr algn="r" fontAlgn="b"/>
                      <a:r>
                        <a:rPr lang="en-GB" sz="1100" b="0" i="0" u="none" strike="noStrike">
                          <a:solidFill>
                            <a:srgbClr val="000000"/>
                          </a:solidFill>
                          <a:effectLst/>
                          <a:latin typeface="+mn-lt"/>
                        </a:rPr>
                        <a:t>19</a:t>
                      </a:r>
                    </a:p>
                  </a:txBody>
                  <a:tcPr marL="9525" marR="9525" marT="9525" marB="0" anchor="b"/>
                </a:tc>
                <a:tc>
                  <a:txBody>
                    <a:bodyPr/>
                    <a:lstStyle/>
                    <a:p>
                      <a:pPr algn="ctr" fontAlgn="t"/>
                      <a:r>
                        <a:rPr lang="en-GB" sz="1100" b="0" i="0" u="none" strike="noStrike">
                          <a:solidFill>
                            <a:srgbClr val="000000"/>
                          </a:solidFill>
                          <a:effectLst/>
                          <a:latin typeface="+mn-lt"/>
                        </a:rPr>
                        <a:t>is_parking_camera</a:t>
                      </a:r>
                    </a:p>
                  </a:txBody>
                  <a:tcPr marL="9525" marR="9525" marT="9525" marB="0"/>
                </a:tc>
                <a:tc>
                  <a:txBody>
                    <a:bodyPr/>
                    <a:lstStyle/>
                    <a:p>
                      <a:pPr algn="r" fontAlgn="b"/>
                      <a:r>
                        <a:rPr lang="en-GB" sz="1100" b="0" i="0" u="none" strike="noStrike">
                          <a:solidFill>
                            <a:srgbClr val="000000"/>
                          </a:solidFill>
                          <a:effectLst/>
                          <a:latin typeface="+mn-lt"/>
                        </a:rPr>
                        <a:t>41</a:t>
                      </a:r>
                    </a:p>
                  </a:txBody>
                  <a:tcPr marL="9525" marR="9525" marT="9525" marB="0" anchor="b"/>
                </a:tc>
                <a:tc>
                  <a:txBody>
                    <a:bodyPr/>
                    <a:lstStyle/>
                    <a:p>
                      <a:pPr algn="ctr" fontAlgn="t"/>
                      <a:r>
                        <a:rPr lang="en-GB" sz="1100" b="0" i="0" u="none" strike="noStrike">
                          <a:solidFill>
                            <a:srgbClr val="000000"/>
                          </a:solidFill>
                          <a:effectLst/>
                          <a:latin typeface="+mn-lt"/>
                        </a:rPr>
                        <a:t>is_ecw</a:t>
                      </a:r>
                    </a:p>
                  </a:txBody>
                  <a:tcPr marL="9525" marR="9525" marT="9525" marB="0"/>
                </a:tc>
                <a:extLst>
                  <a:ext uri="{0D108BD9-81ED-4DB2-BD59-A6C34878D82A}">
                    <a16:rowId xmlns:a16="http://schemas.microsoft.com/office/drawing/2014/main" val="2767134613"/>
                  </a:ext>
                </a:extLst>
              </a:tr>
              <a:tr h="181873">
                <a:tc>
                  <a:txBody>
                    <a:bodyPr/>
                    <a:lstStyle/>
                    <a:p>
                      <a:pPr algn="r" fontAlgn="b"/>
                      <a:r>
                        <a:rPr lang="en-GB" sz="1100" b="0" i="0" u="none" strike="noStrike">
                          <a:solidFill>
                            <a:srgbClr val="000000"/>
                          </a:solidFill>
                          <a:effectLst/>
                          <a:latin typeface="+mn-lt"/>
                        </a:rPr>
                        <a:t>20</a:t>
                      </a:r>
                    </a:p>
                  </a:txBody>
                  <a:tcPr marL="9525" marR="9525" marT="9525" marB="0" anchor="b"/>
                </a:tc>
                <a:tc>
                  <a:txBody>
                    <a:bodyPr/>
                    <a:lstStyle/>
                    <a:p>
                      <a:pPr algn="ctr" fontAlgn="t"/>
                      <a:r>
                        <a:rPr lang="en-GB" sz="1100" b="0" i="0" u="none" strike="noStrike">
                          <a:solidFill>
                            <a:srgbClr val="000000"/>
                          </a:solidFill>
                          <a:effectLst/>
                          <a:latin typeface="+mn-lt"/>
                        </a:rPr>
                        <a:t>rear_brakes_type</a:t>
                      </a:r>
                    </a:p>
                  </a:txBody>
                  <a:tcPr marL="9525" marR="9525" marT="9525" marB="0"/>
                </a:tc>
                <a:tc>
                  <a:txBody>
                    <a:bodyPr/>
                    <a:lstStyle/>
                    <a:p>
                      <a:pPr algn="r" fontAlgn="b"/>
                      <a:r>
                        <a:rPr lang="en-GB" sz="1100" b="0" i="0" u="none" strike="noStrike">
                          <a:solidFill>
                            <a:srgbClr val="000000"/>
                          </a:solidFill>
                          <a:effectLst/>
                          <a:latin typeface="+mn-lt"/>
                        </a:rPr>
                        <a:t>42</a:t>
                      </a:r>
                    </a:p>
                  </a:txBody>
                  <a:tcPr marL="9525" marR="9525" marT="9525" marB="0" anchor="b"/>
                </a:tc>
                <a:tc>
                  <a:txBody>
                    <a:bodyPr/>
                    <a:lstStyle/>
                    <a:p>
                      <a:pPr algn="ctr" fontAlgn="t"/>
                      <a:r>
                        <a:rPr lang="en-GB" sz="1100" b="0" i="0" u="none" strike="noStrike">
                          <a:solidFill>
                            <a:srgbClr val="000000"/>
                          </a:solidFill>
                          <a:effectLst/>
                          <a:latin typeface="+mn-lt"/>
                        </a:rPr>
                        <a:t>is_speed_alert</a:t>
                      </a:r>
                    </a:p>
                  </a:txBody>
                  <a:tcPr marL="9525" marR="9525" marT="9525" marB="0"/>
                </a:tc>
                <a:extLst>
                  <a:ext uri="{0D108BD9-81ED-4DB2-BD59-A6C34878D82A}">
                    <a16:rowId xmlns:a16="http://schemas.microsoft.com/office/drawing/2014/main" val="1191305261"/>
                  </a:ext>
                </a:extLst>
              </a:tr>
              <a:tr h="181873">
                <a:tc>
                  <a:txBody>
                    <a:bodyPr/>
                    <a:lstStyle/>
                    <a:p>
                      <a:pPr algn="r" fontAlgn="b"/>
                      <a:r>
                        <a:rPr lang="en-GB" sz="1100" b="0" i="0" u="none" strike="noStrike">
                          <a:solidFill>
                            <a:srgbClr val="000000"/>
                          </a:solidFill>
                          <a:effectLst/>
                          <a:latin typeface="+mn-lt"/>
                        </a:rPr>
                        <a:t>21</a:t>
                      </a:r>
                    </a:p>
                  </a:txBody>
                  <a:tcPr marL="9525" marR="9525" marT="9525" marB="0" anchor="b"/>
                </a:tc>
                <a:tc>
                  <a:txBody>
                    <a:bodyPr/>
                    <a:lstStyle/>
                    <a:p>
                      <a:pPr algn="ctr" fontAlgn="t"/>
                      <a:r>
                        <a:rPr lang="en-GB" sz="1100" b="0" i="0" u="none" strike="noStrike">
                          <a:solidFill>
                            <a:srgbClr val="000000"/>
                          </a:solidFill>
                          <a:effectLst/>
                          <a:latin typeface="+mn-lt"/>
                        </a:rPr>
                        <a:t>displacement</a:t>
                      </a:r>
                    </a:p>
                  </a:txBody>
                  <a:tcPr marL="9525" marR="9525" marT="9525" marB="0"/>
                </a:tc>
                <a:tc>
                  <a:txBody>
                    <a:bodyPr/>
                    <a:lstStyle/>
                    <a:p>
                      <a:pPr algn="r" fontAlgn="b"/>
                      <a:r>
                        <a:rPr lang="en-GB" sz="1100" b="0" i="0" u="none" strike="noStrike">
                          <a:solidFill>
                            <a:srgbClr val="000000"/>
                          </a:solidFill>
                          <a:effectLst/>
                          <a:latin typeface="+mn-lt"/>
                        </a:rPr>
                        <a:t>43</a:t>
                      </a:r>
                    </a:p>
                  </a:txBody>
                  <a:tcPr marL="9525" marR="9525" marT="9525" marB="0" anchor="b"/>
                </a:tc>
                <a:tc>
                  <a:txBody>
                    <a:bodyPr/>
                    <a:lstStyle/>
                    <a:p>
                      <a:pPr algn="ctr" fontAlgn="t"/>
                      <a:r>
                        <a:rPr lang="en-GB" sz="1100" b="0" i="0" u="none" strike="noStrike">
                          <a:solidFill>
                            <a:srgbClr val="000000"/>
                          </a:solidFill>
                          <a:effectLst/>
                          <a:latin typeface="+mn-lt"/>
                        </a:rPr>
                        <a:t>ncap_rating</a:t>
                      </a:r>
                    </a:p>
                  </a:txBody>
                  <a:tcPr marL="9525" marR="9525" marT="9525" marB="0"/>
                </a:tc>
                <a:extLst>
                  <a:ext uri="{0D108BD9-81ED-4DB2-BD59-A6C34878D82A}">
                    <a16:rowId xmlns:a16="http://schemas.microsoft.com/office/drawing/2014/main" val="2275210826"/>
                  </a:ext>
                </a:extLst>
              </a:tr>
              <a:tr h="179328">
                <a:tc>
                  <a:txBody>
                    <a:bodyPr/>
                    <a:lstStyle/>
                    <a:p>
                      <a:pPr algn="r" fontAlgn="b"/>
                      <a:r>
                        <a:rPr lang="en-GB" sz="1100" b="0" i="0" u="none" strike="noStrike">
                          <a:solidFill>
                            <a:srgbClr val="000000"/>
                          </a:solidFill>
                          <a:effectLst/>
                          <a:latin typeface="+mn-lt"/>
                        </a:rPr>
                        <a:t>22</a:t>
                      </a:r>
                    </a:p>
                  </a:txBody>
                  <a:tcPr marL="9525" marR="9525" marT="9525" marB="0" anchor="b"/>
                </a:tc>
                <a:tc>
                  <a:txBody>
                    <a:bodyPr/>
                    <a:lstStyle/>
                    <a:p>
                      <a:pPr algn="ctr" fontAlgn="t"/>
                      <a:r>
                        <a:rPr lang="en-GB" sz="1100" b="0" i="0" u="none" strike="noStrike" dirty="0">
                          <a:solidFill>
                            <a:srgbClr val="000000"/>
                          </a:solidFill>
                          <a:effectLst/>
                          <a:latin typeface="+mn-lt"/>
                        </a:rPr>
                        <a:t>cylinder</a:t>
                      </a:r>
                    </a:p>
                  </a:txBody>
                  <a:tcPr marL="9525" marR="9525" marT="9525" marB="0"/>
                </a:tc>
                <a:tc>
                  <a:txBody>
                    <a:bodyPr/>
                    <a:lstStyle/>
                    <a:p>
                      <a:pPr algn="r" fontAlgn="b"/>
                      <a:r>
                        <a:rPr lang="en-GB" sz="1100" b="0" i="0" u="none" strike="noStrike">
                          <a:solidFill>
                            <a:srgbClr val="000000"/>
                          </a:solidFill>
                          <a:effectLst/>
                          <a:latin typeface="+mn-lt"/>
                        </a:rPr>
                        <a:t>44</a:t>
                      </a:r>
                    </a:p>
                  </a:txBody>
                  <a:tcPr marL="9525" marR="9525" marT="9525" marB="0" anchor="b"/>
                </a:tc>
                <a:tc>
                  <a:txBody>
                    <a:bodyPr/>
                    <a:lstStyle/>
                    <a:p>
                      <a:pPr algn="ctr" fontAlgn="t"/>
                      <a:r>
                        <a:rPr lang="en-GB" sz="1100" b="0" i="0" u="none" strike="noStrike" dirty="0" err="1">
                          <a:solidFill>
                            <a:srgbClr val="000000"/>
                          </a:solidFill>
                          <a:effectLst/>
                          <a:latin typeface="+mn-lt"/>
                        </a:rPr>
                        <a:t>is_claim</a:t>
                      </a:r>
                      <a:endParaRPr lang="en-GB" sz="11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718376873"/>
                  </a:ext>
                </a:extLst>
              </a:tr>
            </a:tbl>
          </a:graphicData>
        </a:graphic>
      </p:graphicFrame>
    </p:spTree>
    <p:extLst>
      <p:ext uri="{BB962C8B-B14F-4D97-AF65-F5344CB8AC3E}">
        <p14:creationId xmlns:p14="http://schemas.microsoft.com/office/powerpoint/2010/main" val="362914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Preliminary observations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7" y="673712"/>
            <a:ext cx="9249451" cy="2983888"/>
          </a:xfrm>
        </p:spPr>
        <p:txBody>
          <a:bodyPr>
            <a:normAutofit fontScale="92500" lnSpcReduction="20000"/>
          </a:bodyPr>
          <a:lstStyle/>
          <a:p>
            <a:r>
              <a:rPr lang="en-US" sz="1400" dirty="0"/>
              <a:t>There are two data sets given ‘train.csv’ and ‘test.csv’</a:t>
            </a:r>
          </a:p>
          <a:p>
            <a:r>
              <a:rPr lang="en-US" sz="1400" dirty="0"/>
              <a:t>One column is missing in the test.csv</a:t>
            </a:r>
          </a:p>
          <a:p>
            <a:r>
              <a:rPr lang="en-IN" sz="1400" dirty="0"/>
              <a:t>Columns of both data set is compared and it identified that target variable is missing in the test data.</a:t>
            </a:r>
          </a:p>
          <a:p>
            <a:r>
              <a:rPr lang="en-IN" sz="1400" dirty="0"/>
              <a:t>So only train data is considered for the model building and performance evaluation</a:t>
            </a:r>
          </a:p>
          <a:p>
            <a:r>
              <a:rPr lang="en-IN" sz="1400" dirty="0"/>
              <a:t>For final prediction test data set can be used.</a:t>
            </a:r>
          </a:p>
          <a:p>
            <a:r>
              <a:rPr lang="en-IN" sz="1400" dirty="0"/>
              <a:t>There are 44 variables and 58592 samples in the train.csv data set</a:t>
            </a:r>
          </a:p>
          <a:p>
            <a:r>
              <a:rPr lang="en-US" sz="1400" dirty="0" err="1"/>
              <a:t>Is_claim</a:t>
            </a:r>
            <a:r>
              <a:rPr lang="en-US" sz="1400" dirty="0"/>
              <a:t>  is target variable and we need to predict claim based other 43 variables.</a:t>
            </a:r>
          </a:p>
          <a:p>
            <a:r>
              <a:rPr lang="en-US" sz="1400" dirty="0"/>
              <a:t>So </a:t>
            </a:r>
            <a:r>
              <a:rPr lang="en-US" sz="1400" dirty="0" err="1"/>
              <a:t>Is_claim</a:t>
            </a:r>
            <a:r>
              <a:rPr lang="en-US" sz="1400" dirty="0"/>
              <a:t> can be considered as independent /target variable and others can be considered a depended variable for model.</a:t>
            </a:r>
          </a:p>
          <a:p>
            <a:r>
              <a:rPr lang="en-US" sz="1400" dirty="0" err="1"/>
              <a:t>Is_claim</a:t>
            </a:r>
            <a:r>
              <a:rPr lang="en-US" sz="1400" dirty="0"/>
              <a:t> contains two values ‘1’, ‘0’  So it can be considered as a binary classification problem, 0 represents the policy will not claim and 1 represents the policy will be claimed.</a:t>
            </a:r>
            <a:endParaRPr lang="en-GB" sz="1400" dirty="0"/>
          </a:p>
        </p:txBody>
      </p:sp>
      <p:pic>
        <p:nvPicPr>
          <p:cNvPr id="6" name="Picture 5">
            <a:extLst>
              <a:ext uri="{FF2B5EF4-FFF2-40B4-BE49-F238E27FC236}">
                <a16:creationId xmlns:a16="http://schemas.microsoft.com/office/drawing/2014/main" id="{8B8F4978-08BB-75A3-C81C-8E79CD65EFA4}"/>
              </a:ext>
            </a:extLst>
          </p:cNvPr>
          <p:cNvPicPr>
            <a:picLocks noChangeAspect="1"/>
          </p:cNvPicPr>
          <p:nvPr/>
        </p:nvPicPr>
        <p:blipFill>
          <a:blip r:embed="rId2"/>
          <a:stretch>
            <a:fillRect/>
          </a:stretch>
        </p:blipFill>
        <p:spPr>
          <a:xfrm>
            <a:off x="2118908" y="3793676"/>
            <a:ext cx="2638793" cy="1524213"/>
          </a:xfrm>
          <a:prstGeom prst="rect">
            <a:avLst/>
          </a:prstGeom>
          <a:ln>
            <a:solidFill>
              <a:schemeClr val="tx1"/>
            </a:solidFill>
          </a:ln>
        </p:spPr>
      </p:pic>
      <p:pic>
        <p:nvPicPr>
          <p:cNvPr id="10" name="Picture 9">
            <a:extLst>
              <a:ext uri="{FF2B5EF4-FFF2-40B4-BE49-F238E27FC236}">
                <a16:creationId xmlns:a16="http://schemas.microsoft.com/office/drawing/2014/main" id="{68323F59-58AC-CA01-BA76-F40299E8BC89}"/>
              </a:ext>
            </a:extLst>
          </p:cNvPr>
          <p:cNvPicPr>
            <a:picLocks noChangeAspect="1"/>
          </p:cNvPicPr>
          <p:nvPr/>
        </p:nvPicPr>
        <p:blipFill>
          <a:blip r:embed="rId3"/>
          <a:stretch>
            <a:fillRect/>
          </a:stretch>
        </p:blipFill>
        <p:spPr>
          <a:xfrm>
            <a:off x="4922677" y="3803203"/>
            <a:ext cx="4258269" cy="1514686"/>
          </a:xfrm>
          <a:prstGeom prst="rect">
            <a:avLst/>
          </a:prstGeom>
          <a:ln>
            <a:solidFill>
              <a:schemeClr val="tx1"/>
            </a:solidFill>
          </a:ln>
        </p:spPr>
      </p:pic>
    </p:spTree>
    <p:extLst>
      <p:ext uri="{BB962C8B-B14F-4D97-AF65-F5344CB8AC3E}">
        <p14:creationId xmlns:p14="http://schemas.microsoft.com/office/powerpoint/2010/main" val="376292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Preliminary observations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8" y="673711"/>
            <a:ext cx="4592966" cy="4941998"/>
          </a:xfrm>
        </p:spPr>
        <p:txBody>
          <a:bodyPr>
            <a:normAutofit/>
          </a:bodyPr>
          <a:lstStyle/>
          <a:p>
            <a:r>
              <a:rPr lang="en-US" sz="1400" dirty="0"/>
              <a:t>Data contains </a:t>
            </a:r>
            <a:r>
              <a:rPr lang="en-GB" sz="1400" dirty="0"/>
              <a:t>28 </a:t>
            </a:r>
            <a:r>
              <a:rPr lang="en-IN" sz="1400" dirty="0"/>
              <a:t>categorical features and 16 numerical features </a:t>
            </a:r>
          </a:p>
          <a:p>
            <a:r>
              <a:rPr lang="en-IN" sz="1400" dirty="0"/>
              <a:t> </a:t>
            </a:r>
            <a:r>
              <a:rPr lang="en-GB" sz="1400" dirty="0"/>
              <a:t>Out of 16 numerical values 4 is float and 12 is int64</a:t>
            </a:r>
            <a:endParaRPr lang="en-US" sz="1400" dirty="0"/>
          </a:p>
          <a:p>
            <a:r>
              <a:rPr lang="en-US" sz="1400" dirty="0"/>
              <a:t>No null values are present in the data set</a:t>
            </a:r>
          </a:p>
          <a:p>
            <a:r>
              <a:rPr lang="en-US" sz="1400" dirty="0"/>
              <a:t>No duplicate values re present in the data set.</a:t>
            </a:r>
          </a:p>
          <a:p>
            <a:r>
              <a:rPr lang="en-US" sz="1400" dirty="0"/>
              <a:t>So there is no data cleaning activity need to perform.</a:t>
            </a:r>
          </a:p>
          <a:p>
            <a:r>
              <a:rPr lang="en-US" sz="1400" dirty="0"/>
              <a:t>Policy id will not used  in model building and it can be dropped.</a:t>
            </a:r>
          </a:p>
          <a:p>
            <a:r>
              <a:rPr lang="en-US" sz="1400" dirty="0"/>
              <a:t>All other features were considered for model building</a:t>
            </a:r>
          </a:p>
        </p:txBody>
      </p:sp>
      <p:pic>
        <p:nvPicPr>
          <p:cNvPr id="12" name="Picture 11">
            <a:extLst>
              <a:ext uri="{FF2B5EF4-FFF2-40B4-BE49-F238E27FC236}">
                <a16:creationId xmlns:a16="http://schemas.microsoft.com/office/drawing/2014/main" id="{4FD64889-417A-CEFD-024E-9E8137D5BA54}"/>
              </a:ext>
            </a:extLst>
          </p:cNvPr>
          <p:cNvPicPr>
            <a:picLocks noChangeAspect="1"/>
          </p:cNvPicPr>
          <p:nvPr/>
        </p:nvPicPr>
        <p:blipFill>
          <a:blip r:embed="rId2"/>
          <a:stretch>
            <a:fillRect/>
          </a:stretch>
        </p:blipFill>
        <p:spPr>
          <a:xfrm>
            <a:off x="6954982" y="516395"/>
            <a:ext cx="3052399" cy="5237561"/>
          </a:xfrm>
          <a:prstGeom prst="rect">
            <a:avLst/>
          </a:prstGeom>
          <a:ln>
            <a:solidFill>
              <a:schemeClr val="tx1"/>
            </a:solidFill>
          </a:ln>
        </p:spPr>
      </p:pic>
      <p:pic>
        <p:nvPicPr>
          <p:cNvPr id="16" name="Picture 15">
            <a:extLst>
              <a:ext uri="{FF2B5EF4-FFF2-40B4-BE49-F238E27FC236}">
                <a16:creationId xmlns:a16="http://schemas.microsoft.com/office/drawing/2014/main" id="{1B9EFD3D-CF6B-1266-05DF-6CBB2E957B39}"/>
              </a:ext>
            </a:extLst>
          </p:cNvPr>
          <p:cNvPicPr>
            <a:picLocks noChangeAspect="1"/>
          </p:cNvPicPr>
          <p:nvPr/>
        </p:nvPicPr>
        <p:blipFill>
          <a:blip r:embed="rId3"/>
          <a:stretch>
            <a:fillRect/>
          </a:stretch>
        </p:blipFill>
        <p:spPr>
          <a:xfrm>
            <a:off x="1744070" y="5135112"/>
            <a:ext cx="4905221" cy="673794"/>
          </a:xfrm>
          <a:prstGeom prst="rect">
            <a:avLst/>
          </a:prstGeom>
          <a:ln>
            <a:solidFill>
              <a:schemeClr val="tx1"/>
            </a:solidFill>
          </a:ln>
        </p:spPr>
      </p:pic>
      <p:pic>
        <p:nvPicPr>
          <p:cNvPr id="18" name="Picture 17">
            <a:extLst>
              <a:ext uri="{FF2B5EF4-FFF2-40B4-BE49-F238E27FC236}">
                <a16:creationId xmlns:a16="http://schemas.microsoft.com/office/drawing/2014/main" id="{36F040A3-03C6-3D89-5195-3B70C6A50E29}"/>
              </a:ext>
            </a:extLst>
          </p:cNvPr>
          <p:cNvPicPr>
            <a:picLocks noChangeAspect="1"/>
          </p:cNvPicPr>
          <p:nvPr/>
        </p:nvPicPr>
        <p:blipFill>
          <a:blip r:embed="rId4"/>
          <a:stretch>
            <a:fillRect/>
          </a:stretch>
        </p:blipFill>
        <p:spPr>
          <a:xfrm>
            <a:off x="10089424" y="525929"/>
            <a:ext cx="2055742" cy="5237561"/>
          </a:xfrm>
          <a:prstGeom prst="rect">
            <a:avLst/>
          </a:prstGeom>
          <a:ln>
            <a:solidFill>
              <a:schemeClr val="tx1"/>
            </a:solidFill>
          </a:ln>
        </p:spPr>
      </p:pic>
      <p:pic>
        <p:nvPicPr>
          <p:cNvPr id="20" name="Picture 19">
            <a:extLst>
              <a:ext uri="{FF2B5EF4-FFF2-40B4-BE49-F238E27FC236}">
                <a16:creationId xmlns:a16="http://schemas.microsoft.com/office/drawing/2014/main" id="{D6459D38-BF10-0FA1-6BEF-911D3C38180E}"/>
              </a:ext>
            </a:extLst>
          </p:cNvPr>
          <p:cNvPicPr>
            <a:picLocks noChangeAspect="1"/>
          </p:cNvPicPr>
          <p:nvPr/>
        </p:nvPicPr>
        <p:blipFill>
          <a:blip r:embed="rId5"/>
          <a:stretch>
            <a:fillRect/>
          </a:stretch>
        </p:blipFill>
        <p:spPr>
          <a:xfrm>
            <a:off x="4545238" y="4290757"/>
            <a:ext cx="2104053" cy="627390"/>
          </a:xfrm>
          <a:prstGeom prst="rect">
            <a:avLst/>
          </a:prstGeom>
          <a:ln>
            <a:solidFill>
              <a:schemeClr val="tx1"/>
            </a:solidFill>
          </a:ln>
        </p:spPr>
      </p:pic>
    </p:spTree>
    <p:extLst>
      <p:ext uri="{BB962C8B-B14F-4D97-AF65-F5344CB8AC3E}">
        <p14:creationId xmlns:p14="http://schemas.microsoft.com/office/powerpoint/2010/main" val="183708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678524" y="685842"/>
            <a:ext cx="10143624" cy="2657722"/>
          </a:xfrm>
        </p:spPr>
        <p:txBody>
          <a:bodyPr>
            <a:normAutofit/>
          </a:bodyPr>
          <a:lstStyle/>
          <a:p>
            <a:r>
              <a:rPr lang="en-US" sz="1400" dirty="0"/>
              <a:t>Policy id column is dropped before EDA</a:t>
            </a:r>
          </a:p>
          <a:p>
            <a:r>
              <a:rPr lang="en-US" sz="1400" dirty="0"/>
              <a:t>Categorical and Numerical features analyzed separately.</a:t>
            </a:r>
          </a:p>
          <a:p>
            <a:r>
              <a:rPr lang="en-US" sz="1400" dirty="0"/>
              <a:t>Outliers are checked in the numerical features most of the features mean and mode values are in same range and no outlier is detected .</a:t>
            </a:r>
          </a:p>
          <a:p>
            <a:r>
              <a:rPr lang="en-US" sz="1400" dirty="0"/>
              <a:t>Categorical values are analyzed with value counts of each feature.</a:t>
            </a:r>
          </a:p>
          <a:p>
            <a:r>
              <a:rPr lang="en-IN" sz="1400" dirty="0"/>
              <a:t>It is observed that max torque and max power can be converted to numerical values by removing rpm and extracting exactly Torque and bhp values. It was achieved by lambda function .</a:t>
            </a:r>
            <a:endParaRPr lang="en-US" sz="1400" dirty="0"/>
          </a:p>
          <a:p>
            <a:endParaRPr lang="en-US" sz="1400" dirty="0"/>
          </a:p>
        </p:txBody>
      </p:sp>
      <p:pic>
        <p:nvPicPr>
          <p:cNvPr id="5" name="Picture 4">
            <a:extLst>
              <a:ext uri="{FF2B5EF4-FFF2-40B4-BE49-F238E27FC236}">
                <a16:creationId xmlns:a16="http://schemas.microsoft.com/office/drawing/2014/main" id="{0CCD08C2-13EE-DB26-6344-1551129C079A}"/>
              </a:ext>
            </a:extLst>
          </p:cNvPr>
          <p:cNvPicPr>
            <a:picLocks noChangeAspect="1"/>
          </p:cNvPicPr>
          <p:nvPr/>
        </p:nvPicPr>
        <p:blipFill>
          <a:blip r:embed="rId3"/>
          <a:stretch>
            <a:fillRect/>
          </a:stretch>
        </p:blipFill>
        <p:spPr>
          <a:xfrm>
            <a:off x="950035" y="3252774"/>
            <a:ext cx="5395348" cy="508994"/>
          </a:xfrm>
          <a:prstGeom prst="rect">
            <a:avLst/>
          </a:prstGeom>
          <a:ln>
            <a:solidFill>
              <a:schemeClr val="tx1"/>
            </a:solidFill>
          </a:ln>
        </p:spPr>
      </p:pic>
      <p:pic>
        <p:nvPicPr>
          <p:cNvPr id="11" name="Picture 10">
            <a:extLst>
              <a:ext uri="{FF2B5EF4-FFF2-40B4-BE49-F238E27FC236}">
                <a16:creationId xmlns:a16="http://schemas.microsoft.com/office/drawing/2014/main" id="{0B606774-3CC7-95B8-FCC5-BF53DEFC0AC9}"/>
              </a:ext>
            </a:extLst>
          </p:cNvPr>
          <p:cNvPicPr>
            <a:picLocks noChangeAspect="1"/>
          </p:cNvPicPr>
          <p:nvPr/>
        </p:nvPicPr>
        <p:blipFill>
          <a:blip r:embed="rId4"/>
          <a:stretch>
            <a:fillRect/>
          </a:stretch>
        </p:blipFill>
        <p:spPr>
          <a:xfrm>
            <a:off x="6509849" y="3252775"/>
            <a:ext cx="5569577" cy="3107702"/>
          </a:xfrm>
          <a:prstGeom prst="rect">
            <a:avLst/>
          </a:prstGeom>
          <a:ln>
            <a:solidFill>
              <a:schemeClr val="tx1"/>
            </a:solidFill>
          </a:ln>
        </p:spPr>
      </p:pic>
      <p:pic>
        <p:nvPicPr>
          <p:cNvPr id="20" name="Picture 19">
            <a:extLst>
              <a:ext uri="{FF2B5EF4-FFF2-40B4-BE49-F238E27FC236}">
                <a16:creationId xmlns:a16="http://schemas.microsoft.com/office/drawing/2014/main" id="{8BBE1F9D-D262-8419-B04B-8E7002C2BADD}"/>
              </a:ext>
            </a:extLst>
          </p:cNvPr>
          <p:cNvPicPr>
            <a:picLocks noChangeAspect="1"/>
          </p:cNvPicPr>
          <p:nvPr/>
        </p:nvPicPr>
        <p:blipFill>
          <a:blip r:embed="rId5"/>
          <a:stretch>
            <a:fillRect/>
          </a:stretch>
        </p:blipFill>
        <p:spPr>
          <a:xfrm>
            <a:off x="963306" y="3826093"/>
            <a:ext cx="2690945" cy="1128786"/>
          </a:xfrm>
          <a:prstGeom prst="rect">
            <a:avLst/>
          </a:prstGeom>
          <a:ln>
            <a:solidFill>
              <a:schemeClr val="tx1"/>
            </a:solidFill>
          </a:ln>
        </p:spPr>
      </p:pic>
      <p:pic>
        <p:nvPicPr>
          <p:cNvPr id="22" name="Picture 21">
            <a:extLst>
              <a:ext uri="{FF2B5EF4-FFF2-40B4-BE49-F238E27FC236}">
                <a16:creationId xmlns:a16="http://schemas.microsoft.com/office/drawing/2014/main" id="{E8C2C0AA-564B-D2D0-D56D-DF28BF0EE5AC}"/>
              </a:ext>
            </a:extLst>
          </p:cNvPr>
          <p:cNvPicPr>
            <a:picLocks noChangeAspect="1"/>
          </p:cNvPicPr>
          <p:nvPr/>
        </p:nvPicPr>
        <p:blipFill>
          <a:blip r:embed="rId6"/>
          <a:stretch>
            <a:fillRect/>
          </a:stretch>
        </p:blipFill>
        <p:spPr>
          <a:xfrm>
            <a:off x="950035" y="5033435"/>
            <a:ext cx="2690945" cy="1327041"/>
          </a:xfrm>
          <a:prstGeom prst="rect">
            <a:avLst/>
          </a:prstGeom>
          <a:ln>
            <a:solidFill>
              <a:schemeClr val="tx1"/>
            </a:solidFill>
          </a:ln>
        </p:spPr>
      </p:pic>
      <p:pic>
        <p:nvPicPr>
          <p:cNvPr id="26" name="Picture 25">
            <a:extLst>
              <a:ext uri="{FF2B5EF4-FFF2-40B4-BE49-F238E27FC236}">
                <a16:creationId xmlns:a16="http://schemas.microsoft.com/office/drawing/2014/main" id="{74F60E91-E7AE-3980-27A5-4AD179E7FB2E}"/>
              </a:ext>
            </a:extLst>
          </p:cNvPr>
          <p:cNvPicPr>
            <a:picLocks noChangeAspect="1"/>
          </p:cNvPicPr>
          <p:nvPr/>
        </p:nvPicPr>
        <p:blipFill>
          <a:blip r:embed="rId7"/>
          <a:stretch>
            <a:fillRect/>
          </a:stretch>
        </p:blipFill>
        <p:spPr>
          <a:xfrm>
            <a:off x="3724559" y="3814372"/>
            <a:ext cx="2620824" cy="1143543"/>
          </a:xfrm>
          <a:prstGeom prst="rect">
            <a:avLst/>
          </a:prstGeom>
          <a:ln>
            <a:solidFill>
              <a:schemeClr val="tx1"/>
            </a:solidFill>
          </a:ln>
        </p:spPr>
      </p:pic>
      <p:pic>
        <p:nvPicPr>
          <p:cNvPr id="30" name="Picture 29">
            <a:extLst>
              <a:ext uri="{FF2B5EF4-FFF2-40B4-BE49-F238E27FC236}">
                <a16:creationId xmlns:a16="http://schemas.microsoft.com/office/drawing/2014/main" id="{BF767186-F6F6-4A7C-D2F8-B954F1DB11C0}"/>
              </a:ext>
            </a:extLst>
          </p:cNvPr>
          <p:cNvPicPr>
            <a:picLocks noChangeAspect="1"/>
          </p:cNvPicPr>
          <p:nvPr/>
        </p:nvPicPr>
        <p:blipFill>
          <a:blip r:embed="rId8"/>
          <a:stretch>
            <a:fillRect/>
          </a:stretch>
        </p:blipFill>
        <p:spPr>
          <a:xfrm>
            <a:off x="3724558" y="5045356"/>
            <a:ext cx="2620825" cy="1306884"/>
          </a:xfrm>
          <a:prstGeom prst="rect">
            <a:avLst/>
          </a:prstGeom>
          <a:ln>
            <a:solidFill>
              <a:schemeClr val="tx1"/>
            </a:solidFill>
          </a:ln>
        </p:spPr>
      </p:pic>
    </p:spTree>
    <p:extLst>
      <p:ext uri="{BB962C8B-B14F-4D97-AF65-F5344CB8AC3E}">
        <p14:creationId xmlns:p14="http://schemas.microsoft.com/office/powerpoint/2010/main" val="373736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US" sz="1400" dirty="0"/>
              <a:t>Few observation from EDA </a:t>
            </a:r>
          </a:p>
          <a:p>
            <a:r>
              <a:rPr lang="en-US" sz="1400" dirty="0"/>
              <a:t>Areas with population density 10k have more policies and more claims</a:t>
            </a:r>
            <a:r>
              <a:rPr lang="en-IN" sz="1400" dirty="0"/>
              <a:t>.</a:t>
            </a:r>
          </a:p>
          <a:p>
            <a:r>
              <a:rPr lang="en-IN" sz="1400" dirty="0"/>
              <a:t>Make one has more policies and more claims as well</a:t>
            </a:r>
          </a:p>
          <a:p>
            <a:r>
              <a:rPr lang="en-IN" sz="1400" dirty="0"/>
              <a:t>Most of people select policy tenure of 1 to 1.2 and also more claim from these policies</a:t>
            </a:r>
          </a:p>
          <a:p>
            <a:r>
              <a:rPr lang="en-IN" sz="1400" dirty="0"/>
              <a:t>Claim for vehicles with NCAP rating 1,2,3 id more comparted with 4 and 5 . May be due to better safety features</a:t>
            </a:r>
            <a:endParaRPr lang="en-US" sz="1400" dirty="0"/>
          </a:p>
          <a:p>
            <a:endParaRPr lang="en-US" sz="1400" dirty="0"/>
          </a:p>
        </p:txBody>
      </p:sp>
      <p:pic>
        <p:nvPicPr>
          <p:cNvPr id="32" name="Picture 31">
            <a:extLst>
              <a:ext uri="{FF2B5EF4-FFF2-40B4-BE49-F238E27FC236}">
                <a16:creationId xmlns:a16="http://schemas.microsoft.com/office/drawing/2014/main" id="{F19D68E5-AB3E-6AEA-DAFB-FD37228CD2F3}"/>
              </a:ext>
            </a:extLst>
          </p:cNvPr>
          <p:cNvPicPr>
            <a:picLocks noChangeAspect="1"/>
          </p:cNvPicPr>
          <p:nvPr/>
        </p:nvPicPr>
        <p:blipFill>
          <a:blip r:embed="rId2"/>
          <a:stretch>
            <a:fillRect/>
          </a:stretch>
        </p:blipFill>
        <p:spPr>
          <a:xfrm>
            <a:off x="1826305" y="2260953"/>
            <a:ext cx="4621765" cy="2130235"/>
          </a:xfrm>
          <a:prstGeom prst="rect">
            <a:avLst/>
          </a:prstGeom>
          <a:ln>
            <a:solidFill>
              <a:schemeClr val="tx1"/>
            </a:solidFill>
          </a:ln>
        </p:spPr>
      </p:pic>
      <p:pic>
        <p:nvPicPr>
          <p:cNvPr id="34" name="Picture 33">
            <a:extLst>
              <a:ext uri="{FF2B5EF4-FFF2-40B4-BE49-F238E27FC236}">
                <a16:creationId xmlns:a16="http://schemas.microsoft.com/office/drawing/2014/main" id="{4B697D5D-E09F-C9DC-E9FB-F67A78564DD1}"/>
              </a:ext>
            </a:extLst>
          </p:cNvPr>
          <p:cNvPicPr>
            <a:picLocks noChangeAspect="1"/>
          </p:cNvPicPr>
          <p:nvPr/>
        </p:nvPicPr>
        <p:blipFill>
          <a:blip r:embed="rId3"/>
          <a:stretch>
            <a:fillRect/>
          </a:stretch>
        </p:blipFill>
        <p:spPr>
          <a:xfrm>
            <a:off x="1826304" y="4467172"/>
            <a:ext cx="4621766" cy="2270755"/>
          </a:xfrm>
          <a:prstGeom prst="rect">
            <a:avLst/>
          </a:prstGeom>
          <a:ln>
            <a:solidFill>
              <a:schemeClr val="tx1"/>
            </a:solidFill>
          </a:ln>
        </p:spPr>
      </p:pic>
      <p:pic>
        <p:nvPicPr>
          <p:cNvPr id="36" name="Picture 35">
            <a:extLst>
              <a:ext uri="{FF2B5EF4-FFF2-40B4-BE49-F238E27FC236}">
                <a16:creationId xmlns:a16="http://schemas.microsoft.com/office/drawing/2014/main" id="{AA8B0755-424D-7D91-410B-B018807643C5}"/>
              </a:ext>
            </a:extLst>
          </p:cNvPr>
          <p:cNvPicPr>
            <a:picLocks noChangeAspect="1"/>
          </p:cNvPicPr>
          <p:nvPr/>
        </p:nvPicPr>
        <p:blipFill>
          <a:blip r:embed="rId4"/>
          <a:stretch>
            <a:fillRect/>
          </a:stretch>
        </p:blipFill>
        <p:spPr>
          <a:xfrm>
            <a:off x="6549670" y="2260953"/>
            <a:ext cx="4539540" cy="2130235"/>
          </a:xfrm>
          <a:prstGeom prst="rect">
            <a:avLst/>
          </a:prstGeom>
          <a:ln>
            <a:solidFill>
              <a:schemeClr val="tx1"/>
            </a:solidFill>
          </a:ln>
        </p:spPr>
      </p:pic>
      <p:pic>
        <p:nvPicPr>
          <p:cNvPr id="38" name="Picture 37">
            <a:extLst>
              <a:ext uri="{FF2B5EF4-FFF2-40B4-BE49-F238E27FC236}">
                <a16:creationId xmlns:a16="http://schemas.microsoft.com/office/drawing/2014/main" id="{5B66FBE0-BFAF-6D82-7F64-F4D71A637BC9}"/>
              </a:ext>
            </a:extLst>
          </p:cNvPr>
          <p:cNvPicPr>
            <a:picLocks noChangeAspect="1"/>
          </p:cNvPicPr>
          <p:nvPr/>
        </p:nvPicPr>
        <p:blipFill>
          <a:blip r:embed="rId5"/>
          <a:stretch>
            <a:fillRect/>
          </a:stretch>
        </p:blipFill>
        <p:spPr>
          <a:xfrm>
            <a:off x="6549671" y="4467172"/>
            <a:ext cx="4539540" cy="2199571"/>
          </a:xfrm>
          <a:prstGeom prst="rect">
            <a:avLst/>
          </a:prstGeom>
          <a:ln>
            <a:solidFill>
              <a:schemeClr val="tx1"/>
            </a:solidFill>
          </a:ln>
        </p:spPr>
      </p:pic>
    </p:spTree>
    <p:extLst>
      <p:ext uri="{BB962C8B-B14F-4D97-AF65-F5344CB8AC3E}">
        <p14:creationId xmlns:p14="http://schemas.microsoft.com/office/powerpoint/2010/main" val="405827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US" sz="1400" dirty="0"/>
              <a:t>Cars with less age has more policies and more claim, May due to accidents in learning period</a:t>
            </a:r>
          </a:p>
          <a:p>
            <a:r>
              <a:rPr lang="en-US" sz="1400" dirty="0"/>
              <a:t>Lesser the age of policy holder there is more chance of claims</a:t>
            </a:r>
            <a:r>
              <a:rPr lang="en-IN" sz="1400" dirty="0"/>
              <a:t>.</a:t>
            </a:r>
          </a:p>
          <a:p>
            <a:r>
              <a:rPr lang="en-IN" sz="1400" dirty="0"/>
              <a:t>Area cluster C8 has more policies and more claims.</a:t>
            </a:r>
          </a:p>
          <a:p>
            <a:r>
              <a:rPr lang="en-IN" sz="1400" dirty="0"/>
              <a:t>Model M1,M4 and M6 had more policies and more claims.</a:t>
            </a:r>
          </a:p>
          <a:p>
            <a:endParaRPr lang="en-US" sz="1400" dirty="0"/>
          </a:p>
        </p:txBody>
      </p:sp>
      <p:pic>
        <p:nvPicPr>
          <p:cNvPr id="5" name="Picture 4">
            <a:extLst>
              <a:ext uri="{FF2B5EF4-FFF2-40B4-BE49-F238E27FC236}">
                <a16:creationId xmlns:a16="http://schemas.microsoft.com/office/drawing/2014/main" id="{A0248BA5-CECC-52F8-4FF9-8F3284C3CB24}"/>
              </a:ext>
            </a:extLst>
          </p:cNvPr>
          <p:cNvPicPr>
            <a:picLocks noChangeAspect="1"/>
          </p:cNvPicPr>
          <p:nvPr/>
        </p:nvPicPr>
        <p:blipFill>
          <a:blip r:embed="rId2"/>
          <a:stretch>
            <a:fillRect/>
          </a:stretch>
        </p:blipFill>
        <p:spPr>
          <a:xfrm>
            <a:off x="1900197" y="2171414"/>
            <a:ext cx="4514399" cy="2169676"/>
          </a:xfrm>
          <a:prstGeom prst="rect">
            <a:avLst/>
          </a:prstGeom>
          <a:ln>
            <a:solidFill>
              <a:schemeClr val="tx1"/>
            </a:solidFill>
          </a:ln>
        </p:spPr>
      </p:pic>
      <p:pic>
        <p:nvPicPr>
          <p:cNvPr id="7" name="Picture 6">
            <a:extLst>
              <a:ext uri="{FF2B5EF4-FFF2-40B4-BE49-F238E27FC236}">
                <a16:creationId xmlns:a16="http://schemas.microsoft.com/office/drawing/2014/main" id="{F2BB6300-B5D0-7C91-1A60-1BB29C3BF266}"/>
              </a:ext>
            </a:extLst>
          </p:cNvPr>
          <p:cNvPicPr>
            <a:picLocks noChangeAspect="1"/>
          </p:cNvPicPr>
          <p:nvPr/>
        </p:nvPicPr>
        <p:blipFill>
          <a:blip r:embed="rId3"/>
          <a:stretch>
            <a:fillRect/>
          </a:stretch>
        </p:blipFill>
        <p:spPr>
          <a:xfrm>
            <a:off x="6634957" y="2171414"/>
            <a:ext cx="4527025" cy="2169676"/>
          </a:xfrm>
          <a:prstGeom prst="rect">
            <a:avLst/>
          </a:prstGeom>
          <a:ln>
            <a:solidFill>
              <a:schemeClr val="tx1"/>
            </a:solidFill>
          </a:ln>
        </p:spPr>
      </p:pic>
      <p:pic>
        <p:nvPicPr>
          <p:cNvPr id="9" name="Picture 8">
            <a:extLst>
              <a:ext uri="{FF2B5EF4-FFF2-40B4-BE49-F238E27FC236}">
                <a16:creationId xmlns:a16="http://schemas.microsoft.com/office/drawing/2014/main" id="{B1C1E9F3-555B-AC3C-FA58-96AC79BBBED4}"/>
              </a:ext>
            </a:extLst>
          </p:cNvPr>
          <p:cNvPicPr>
            <a:picLocks noChangeAspect="1"/>
          </p:cNvPicPr>
          <p:nvPr/>
        </p:nvPicPr>
        <p:blipFill>
          <a:blip r:embed="rId4"/>
          <a:stretch>
            <a:fillRect/>
          </a:stretch>
        </p:blipFill>
        <p:spPr>
          <a:xfrm>
            <a:off x="1900197" y="4441010"/>
            <a:ext cx="4514399" cy="2204553"/>
          </a:xfrm>
          <a:prstGeom prst="rect">
            <a:avLst/>
          </a:prstGeom>
          <a:ln>
            <a:solidFill>
              <a:schemeClr val="tx1"/>
            </a:solidFill>
          </a:ln>
        </p:spPr>
      </p:pic>
      <p:pic>
        <p:nvPicPr>
          <p:cNvPr id="11" name="Picture 10">
            <a:extLst>
              <a:ext uri="{FF2B5EF4-FFF2-40B4-BE49-F238E27FC236}">
                <a16:creationId xmlns:a16="http://schemas.microsoft.com/office/drawing/2014/main" id="{FF0F24E6-A1B6-406E-79DB-9B90B07F6143}"/>
              </a:ext>
            </a:extLst>
          </p:cNvPr>
          <p:cNvPicPr>
            <a:picLocks noChangeAspect="1"/>
          </p:cNvPicPr>
          <p:nvPr/>
        </p:nvPicPr>
        <p:blipFill>
          <a:blip r:embed="rId5"/>
          <a:stretch>
            <a:fillRect/>
          </a:stretch>
        </p:blipFill>
        <p:spPr>
          <a:xfrm>
            <a:off x="6634957" y="4441010"/>
            <a:ext cx="4514399" cy="2211534"/>
          </a:xfrm>
          <a:prstGeom prst="rect">
            <a:avLst/>
          </a:prstGeom>
          <a:ln>
            <a:solidFill>
              <a:schemeClr val="tx1"/>
            </a:solidFill>
          </a:ln>
        </p:spPr>
      </p:pic>
    </p:spTree>
    <p:extLst>
      <p:ext uri="{BB962C8B-B14F-4D97-AF65-F5344CB8AC3E}">
        <p14:creationId xmlns:p14="http://schemas.microsoft.com/office/powerpoint/2010/main" val="315675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Data Encoding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IN" sz="1400" dirty="0"/>
              <a:t>Encoding is a technique of converting categorical variables into numerical values so that it could be easily fitted to a machine learning model.</a:t>
            </a:r>
            <a:endParaRPr lang="en-US" sz="1400" dirty="0"/>
          </a:p>
          <a:p>
            <a:r>
              <a:rPr lang="en-US" sz="1400" dirty="0"/>
              <a:t>Categorical variables with binary values are encoded with Label encoder</a:t>
            </a:r>
          </a:p>
          <a:p>
            <a:r>
              <a:rPr lang="en-US" sz="1400" dirty="0"/>
              <a:t>Categorical variables with more the two values are encoded with get dummies</a:t>
            </a:r>
          </a:p>
          <a:p>
            <a:r>
              <a:rPr lang="en-IN" sz="1400" dirty="0"/>
              <a:t>So the variables for final data became 87 </a:t>
            </a:r>
          </a:p>
          <a:p>
            <a:r>
              <a:rPr lang="en-IN" sz="1400" dirty="0"/>
              <a:t>Dimensionality reduction is checked to reduce the number of variables </a:t>
            </a:r>
          </a:p>
          <a:p>
            <a:r>
              <a:rPr lang="en-IN" sz="1400" dirty="0"/>
              <a:t>Correlation between the variables are checked using corelation matrix</a:t>
            </a:r>
          </a:p>
          <a:p>
            <a:endParaRPr lang="en-US" sz="1400" dirty="0"/>
          </a:p>
        </p:txBody>
      </p:sp>
      <p:pic>
        <p:nvPicPr>
          <p:cNvPr id="6" name="Picture 5">
            <a:extLst>
              <a:ext uri="{FF2B5EF4-FFF2-40B4-BE49-F238E27FC236}">
                <a16:creationId xmlns:a16="http://schemas.microsoft.com/office/drawing/2014/main" id="{36432FB1-523D-5D71-6211-291DCF2EC117}"/>
              </a:ext>
            </a:extLst>
          </p:cNvPr>
          <p:cNvPicPr>
            <a:picLocks noChangeAspect="1"/>
          </p:cNvPicPr>
          <p:nvPr/>
        </p:nvPicPr>
        <p:blipFill>
          <a:blip r:embed="rId2"/>
          <a:stretch>
            <a:fillRect/>
          </a:stretch>
        </p:blipFill>
        <p:spPr>
          <a:xfrm>
            <a:off x="1706233" y="2835891"/>
            <a:ext cx="4546256" cy="2298108"/>
          </a:xfrm>
          <a:prstGeom prst="rect">
            <a:avLst/>
          </a:prstGeom>
          <a:ln>
            <a:solidFill>
              <a:schemeClr val="tx1"/>
            </a:solidFill>
          </a:ln>
        </p:spPr>
      </p:pic>
      <p:pic>
        <p:nvPicPr>
          <p:cNvPr id="10" name="Picture 9">
            <a:extLst>
              <a:ext uri="{FF2B5EF4-FFF2-40B4-BE49-F238E27FC236}">
                <a16:creationId xmlns:a16="http://schemas.microsoft.com/office/drawing/2014/main" id="{CC4A683C-B899-10BA-2C67-F88850958538}"/>
              </a:ext>
            </a:extLst>
          </p:cNvPr>
          <p:cNvPicPr>
            <a:picLocks noChangeAspect="1"/>
          </p:cNvPicPr>
          <p:nvPr/>
        </p:nvPicPr>
        <p:blipFill>
          <a:blip r:embed="rId3"/>
          <a:stretch>
            <a:fillRect/>
          </a:stretch>
        </p:blipFill>
        <p:spPr>
          <a:xfrm>
            <a:off x="1706233" y="5493613"/>
            <a:ext cx="7703671" cy="479663"/>
          </a:xfrm>
          <a:prstGeom prst="rect">
            <a:avLst/>
          </a:prstGeom>
          <a:ln>
            <a:solidFill>
              <a:schemeClr val="tx1"/>
            </a:solidFill>
          </a:ln>
        </p:spPr>
      </p:pic>
      <p:pic>
        <p:nvPicPr>
          <p:cNvPr id="13" name="Picture 12">
            <a:extLst>
              <a:ext uri="{FF2B5EF4-FFF2-40B4-BE49-F238E27FC236}">
                <a16:creationId xmlns:a16="http://schemas.microsoft.com/office/drawing/2014/main" id="{1A7108B6-37B9-F819-F947-6E6201153366}"/>
              </a:ext>
            </a:extLst>
          </p:cNvPr>
          <p:cNvPicPr>
            <a:picLocks noChangeAspect="1"/>
          </p:cNvPicPr>
          <p:nvPr/>
        </p:nvPicPr>
        <p:blipFill>
          <a:blip r:embed="rId4"/>
          <a:stretch>
            <a:fillRect/>
          </a:stretch>
        </p:blipFill>
        <p:spPr>
          <a:xfrm>
            <a:off x="6511636" y="2835891"/>
            <a:ext cx="3974131" cy="2302209"/>
          </a:xfrm>
          <a:prstGeom prst="rect">
            <a:avLst/>
          </a:prstGeom>
          <a:ln>
            <a:solidFill>
              <a:schemeClr val="tx1"/>
            </a:solidFill>
          </a:ln>
        </p:spPr>
      </p:pic>
    </p:spTree>
    <p:extLst>
      <p:ext uri="{BB962C8B-B14F-4D97-AF65-F5344CB8AC3E}">
        <p14:creationId xmlns:p14="http://schemas.microsoft.com/office/powerpoint/2010/main" val="4291673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3413</TotalTime>
  <Words>2779</Words>
  <Application>Microsoft Office PowerPoint</Application>
  <PresentationFormat>Widescreen</PresentationFormat>
  <Paragraphs>293</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Wisp</vt:lpstr>
      <vt:lpstr>Car Insurance Claim prediction</vt:lpstr>
      <vt:lpstr>Contents</vt:lpstr>
      <vt:lpstr>Problem statement and understanding</vt:lpstr>
      <vt:lpstr>Preliminary observations and data cleaning</vt:lpstr>
      <vt:lpstr>Preliminary observations and data cleaning</vt:lpstr>
      <vt:lpstr>Exploratory Data Analysis (EDA)</vt:lpstr>
      <vt:lpstr>Exploratory Data Analysis (EDA)</vt:lpstr>
      <vt:lpstr>Exploratory Data Analysis (EDA)</vt:lpstr>
      <vt:lpstr>Data Encoding</vt:lpstr>
      <vt:lpstr>Dimensionality reduction by checking correlation.</vt:lpstr>
      <vt:lpstr>Data Balancing by Over sampling</vt:lpstr>
      <vt:lpstr>Feature scaling </vt:lpstr>
      <vt:lpstr>Machine learning Model building </vt:lpstr>
      <vt:lpstr>Machine learning Model building </vt:lpstr>
      <vt:lpstr>Machine learning Model building </vt:lpstr>
      <vt:lpstr>Machine learning Model building </vt:lpstr>
      <vt:lpstr>Machine learning Model building </vt:lpstr>
      <vt:lpstr>PowerPoint Presentation</vt:lpstr>
      <vt:lpstr>PowerPoint Presentation</vt:lpstr>
      <vt:lpstr>Machine learning Model building </vt:lpstr>
      <vt:lpstr>Model performance evaluation and 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Wine quality prediction</dc:title>
  <dc:creator>arun g k</dc:creator>
  <cp:lastModifiedBy>arun g k</cp:lastModifiedBy>
  <cp:revision>140</cp:revision>
  <dcterms:created xsi:type="dcterms:W3CDTF">2023-01-05T06:02:53Z</dcterms:created>
  <dcterms:modified xsi:type="dcterms:W3CDTF">2023-07-09T05:08:47Z</dcterms:modified>
</cp:coreProperties>
</file>