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5" r:id="rId1"/>
  </p:sldMasterIdLst>
  <p:notesMasterIdLst>
    <p:notesMasterId r:id="rId30"/>
  </p:notesMasterIdLst>
  <p:sldIdLst>
    <p:sldId id="257" r:id="rId2"/>
    <p:sldId id="268" r:id="rId3"/>
    <p:sldId id="256" r:id="rId4"/>
    <p:sldId id="259" r:id="rId5"/>
    <p:sldId id="269" r:id="rId6"/>
    <p:sldId id="290" r:id="rId7"/>
    <p:sldId id="288" r:id="rId8"/>
    <p:sldId id="291" r:id="rId9"/>
    <p:sldId id="292" r:id="rId10"/>
    <p:sldId id="270" r:id="rId11"/>
    <p:sldId id="264" r:id="rId12"/>
    <p:sldId id="271" r:id="rId13"/>
    <p:sldId id="293" r:id="rId14"/>
    <p:sldId id="273" r:id="rId15"/>
    <p:sldId id="274" r:id="rId16"/>
    <p:sldId id="277" r:id="rId17"/>
    <p:sldId id="278" r:id="rId18"/>
    <p:sldId id="279" r:id="rId19"/>
    <p:sldId id="281" r:id="rId20"/>
    <p:sldId id="283" r:id="rId21"/>
    <p:sldId id="295" r:id="rId22"/>
    <p:sldId id="282" r:id="rId23"/>
    <p:sldId id="296" r:id="rId24"/>
    <p:sldId id="297" r:id="rId25"/>
    <p:sldId id="294" r:id="rId26"/>
    <p:sldId id="287" r:id="rId27"/>
    <p:sldId id="267"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CAD1E-EB81-4A54-A4C9-CF8C30C1DF5E}" type="datetimeFigureOut">
              <a:rPr lang="en-GB" smtClean="0"/>
              <a:t>18/09/2023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2DD73-A6A5-4F21-A3DD-FCB55627B13F}" type="slidenum">
              <a:rPr lang="en-GB" smtClean="0"/>
              <a:t>‹#›</a:t>
            </a:fld>
            <a:endParaRPr lang="en-GB"/>
          </a:p>
        </p:txBody>
      </p:sp>
    </p:spTree>
    <p:extLst>
      <p:ext uri="{BB962C8B-B14F-4D97-AF65-F5344CB8AC3E}">
        <p14:creationId xmlns:p14="http://schemas.microsoft.com/office/powerpoint/2010/main" val="3852901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72DD73-A6A5-4F21-A3DD-FCB55627B13F}" type="slidenum">
              <a:rPr lang="en-GB" smtClean="0"/>
              <a:t>3</a:t>
            </a:fld>
            <a:endParaRPr lang="en-GB"/>
          </a:p>
        </p:txBody>
      </p:sp>
    </p:spTree>
    <p:extLst>
      <p:ext uri="{BB962C8B-B14F-4D97-AF65-F5344CB8AC3E}">
        <p14:creationId xmlns:p14="http://schemas.microsoft.com/office/powerpoint/2010/main" val="225490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72DD73-A6A5-4F21-A3DD-FCB55627B13F}" type="slidenum">
              <a:rPr lang="en-GB" smtClean="0"/>
              <a:t>8</a:t>
            </a:fld>
            <a:endParaRPr lang="en-GB"/>
          </a:p>
        </p:txBody>
      </p:sp>
    </p:spTree>
    <p:extLst>
      <p:ext uri="{BB962C8B-B14F-4D97-AF65-F5344CB8AC3E}">
        <p14:creationId xmlns:p14="http://schemas.microsoft.com/office/powerpoint/2010/main" val="4089793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72DD73-A6A5-4F21-A3DD-FCB55627B13F}" type="slidenum">
              <a:rPr lang="en-GB" smtClean="0"/>
              <a:t>9</a:t>
            </a:fld>
            <a:endParaRPr lang="en-GB"/>
          </a:p>
        </p:txBody>
      </p:sp>
    </p:spTree>
    <p:extLst>
      <p:ext uri="{BB962C8B-B14F-4D97-AF65-F5344CB8AC3E}">
        <p14:creationId xmlns:p14="http://schemas.microsoft.com/office/powerpoint/2010/main" val="3876628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72DD73-A6A5-4F21-A3DD-FCB55627B13F}" type="slidenum">
              <a:rPr lang="en-GB" smtClean="0"/>
              <a:t>10</a:t>
            </a:fld>
            <a:endParaRPr lang="en-GB"/>
          </a:p>
        </p:txBody>
      </p:sp>
    </p:spTree>
    <p:extLst>
      <p:ext uri="{BB962C8B-B14F-4D97-AF65-F5344CB8AC3E}">
        <p14:creationId xmlns:p14="http://schemas.microsoft.com/office/powerpoint/2010/main" val="2872847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72DD73-A6A5-4F21-A3DD-FCB55627B13F}" type="slidenum">
              <a:rPr lang="en-GB" smtClean="0"/>
              <a:t>21</a:t>
            </a:fld>
            <a:endParaRPr lang="en-GB"/>
          </a:p>
        </p:txBody>
      </p:sp>
    </p:spTree>
    <p:extLst>
      <p:ext uri="{BB962C8B-B14F-4D97-AF65-F5344CB8AC3E}">
        <p14:creationId xmlns:p14="http://schemas.microsoft.com/office/powerpoint/2010/main" val="1125855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72DD73-A6A5-4F21-A3DD-FCB55627B13F}" type="slidenum">
              <a:rPr lang="en-GB" smtClean="0"/>
              <a:t>22</a:t>
            </a:fld>
            <a:endParaRPr lang="en-GB"/>
          </a:p>
        </p:txBody>
      </p:sp>
    </p:spTree>
    <p:extLst>
      <p:ext uri="{BB962C8B-B14F-4D97-AF65-F5344CB8AC3E}">
        <p14:creationId xmlns:p14="http://schemas.microsoft.com/office/powerpoint/2010/main" val="1871934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72DD73-A6A5-4F21-A3DD-FCB55627B13F}" type="slidenum">
              <a:rPr lang="en-GB" smtClean="0"/>
              <a:t>23</a:t>
            </a:fld>
            <a:endParaRPr lang="en-GB"/>
          </a:p>
        </p:txBody>
      </p:sp>
    </p:spTree>
    <p:extLst>
      <p:ext uri="{BB962C8B-B14F-4D97-AF65-F5344CB8AC3E}">
        <p14:creationId xmlns:p14="http://schemas.microsoft.com/office/powerpoint/2010/main" val="2574742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72DD73-A6A5-4F21-A3DD-FCB55627B13F}" type="slidenum">
              <a:rPr lang="en-GB" smtClean="0"/>
              <a:t>24</a:t>
            </a:fld>
            <a:endParaRPr lang="en-GB"/>
          </a:p>
        </p:txBody>
      </p:sp>
    </p:spTree>
    <p:extLst>
      <p:ext uri="{BB962C8B-B14F-4D97-AF65-F5344CB8AC3E}">
        <p14:creationId xmlns:p14="http://schemas.microsoft.com/office/powerpoint/2010/main" val="2081397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20692A-17E4-4118-A274-DB5C02174696}" type="datetimeFigureOut">
              <a:rPr lang="en-GB" smtClean="0"/>
              <a:t>18/09/2023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379137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0692A-17E4-4118-A274-DB5C02174696}" type="datetimeFigureOut">
              <a:rPr lang="en-GB" smtClean="0"/>
              <a:t>18/09/2023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305032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0692A-17E4-4118-A274-DB5C02174696}" type="datetimeFigureOut">
              <a:rPr lang="en-GB" smtClean="0"/>
              <a:t>18/09/2023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F60D81-FC88-4762-B143-6BB9D7BC9DE4}"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6043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20692A-17E4-4118-A274-DB5C02174696}" type="datetimeFigureOut">
              <a:rPr lang="en-GB" smtClean="0"/>
              <a:t>18/09/2023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3940710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20692A-17E4-4118-A274-DB5C02174696}" type="datetimeFigureOut">
              <a:rPr lang="en-GB" smtClean="0"/>
              <a:t>18/09/2023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F60D81-FC88-4762-B143-6BB9D7BC9DE4}"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2954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20692A-17E4-4118-A274-DB5C02174696}" type="datetimeFigureOut">
              <a:rPr lang="en-GB" smtClean="0"/>
              <a:t>18/09/2023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2025805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0692A-17E4-4118-A274-DB5C02174696}" type="datetimeFigureOut">
              <a:rPr lang="en-GB" smtClean="0"/>
              <a:t>18/09/2023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3995650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0692A-17E4-4118-A274-DB5C02174696}" type="datetimeFigureOut">
              <a:rPr lang="en-GB" smtClean="0"/>
              <a:t>18/09/2023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226038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0692A-17E4-4118-A274-DB5C02174696}" type="datetimeFigureOut">
              <a:rPr lang="en-GB" smtClean="0"/>
              <a:t>18/09/2023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46465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0692A-17E4-4118-A274-DB5C02174696}" type="datetimeFigureOut">
              <a:rPr lang="en-GB" smtClean="0"/>
              <a:t>18/09/2023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586586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20692A-17E4-4118-A274-DB5C02174696}" type="datetimeFigureOut">
              <a:rPr lang="en-GB" smtClean="0"/>
              <a:t>18/09/2023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194182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20692A-17E4-4118-A274-DB5C02174696}" type="datetimeFigureOut">
              <a:rPr lang="en-GB" smtClean="0"/>
              <a:t>18/09/2023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193605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20692A-17E4-4118-A274-DB5C02174696}" type="datetimeFigureOut">
              <a:rPr lang="en-GB" smtClean="0"/>
              <a:t>18/09/2023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304125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0692A-17E4-4118-A274-DB5C02174696}" type="datetimeFigureOut">
              <a:rPr lang="en-GB" smtClean="0"/>
              <a:t>18/09/2023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283886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20692A-17E4-4118-A274-DB5C02174696}" type="datetimeFigureOut">
              <a:rPr lang="en-GB" smtClean="0"/>
              <a:t>18/09/2023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229048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20692A-17E4-4118-A274-DB5C02174696}" type="datetimeFigureOut">
              <a:rPr lang="en-GB" smtClean="0"/>
              <a:t>18/09/2023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F60D81-FC88-4762-B143-6BB9D7BC9DE4}" type="slidenum">
              <a:rPr lang="en-GB" smtClean="0"/>
              <a:t>‹#›</a:t>
            </a:fld>
            <a:endParaRPr lang="en-GB"/>
          </a:p>
        </p:txBody>
      </p:sp>
    </p:spTree>
    <p:extLst>
      <p:ext uri="{BB962C8B-B14F-4D97-AF65-F5344CB8AC3E}">
        <p14:creationId xmlns:p14="http://schemas.microsoft.com/office/powerpoint/2010/main" val="3020332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820692A-17E4-4118-A274-DB5C02174696}" type="datetimeFigureOut">
              <a:rPr lang="en-GB" smtClean="0"/>
              <a:t>18/09/2023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7F60D81-FC88-4762-B143-6BB9D7BC9DE4}" type="slidenum">
              <a:rPr lang="en-GB" smtClean="0"/>
              <a:t>‹#›</a:t>
            </a:fld>
            <a:endParaRPr lang="en-GB"/>
          </a:p>
        </p:txBody>
      </p:sp>
    </p:spTree>
    <p:extLst>
      <p:ext uri="{BB962C8B-B14F-4D97-AF65-F5344CB8AC3E}">
        <p14:creationId xmlns:p14="http://schemas.microsoft.com/office/powerpoint/2010/main" val="1525182433"/>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 id="21474839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8298C-3861-45B1-237B-07FFDDF9C9B1}"/>
              </a:ext>
            </a:extLst>
          </p:cNvPr>
          <p:cNvSpPr>
            <a:spLocks noGrp="1"/>
          </p:cNvSpPr>
          <p:nvPr>
            <p:ph type="ctrTitle"/>
          </p:nvPr>
        </p:nvSpPr>
        <p:spPr>
          <a:xfrm>
            <a:off x="2589213" y="421341"/>
            <a:ext cx="8915399" cy="742441"/>
          </a:xfrm>
        </p:spPr>
        <p:txBody>
          <a:bodyPr>
            <a:normAutofit/>
          </a:bodyPr>
          <a:lstStyle/>
          <a:p>
            <a:r>
              <a:rPr lang="en-GB" sz="3600" b="1" dirty="0"/>
              <a:t>Cardiovascular Risk Prediction</a:t>
            </a:r>
          </a:p>
        </p:txBody>
      </p:sp>
      <p:sp>
        <p:nvSpPr>
          <p:cNvPr id="3" name="Subtitle 2">
            <a:extLst>
              <a:ext uri="{FF2B5EF4-FFF2-40B4-BE49-F238E27FC236}">
                <a16:creationId xmlns:a16="http://schemas.microsoft.com/office/drawing/2014/main" id="{9EC3BF4E-3102-7A41-72CF-1F8628BE6AF6}"/>
              </a:ext>
            </a:extLst>
          </p:cNvPr>
          <p:cNvSpPr>
            <a:spLocks noGrp="1"/>
          </p:cNvSpPr>
          <p:nvPr>
            <p:ph type="subTitle" idx="1"/>
          </p:nvPr>
        </p:nvSpPr>
        <p:spPr/>
        <p:txBody>
          <a:bodyPr>
            <a:normAutofit fontScale="77500" lnSpcReduction="20000"/>
          </a:bodyPr>
          <a:lstStyle/>
          <a:p>
            <a:r>
              <a:rPr lang="en-GB" sz="1400" dirty="0"/>
              <a:t>Done by :</a:t>
            </a:r>
          </a:p>
          <a:p>
            <a:r>
              <a:rPr lang="en-GB" sz="1600" b="1" dirty="0"/>
              <a:t>Arun G K</a:t>
            </a:r>
          </a:p>
          <a:p>
            <a:r>
              <a:rPr lang="en-GB" b="1" dirty="0"/>
              <a:t>+91 7598409963</a:t>
            </a:r>
          </a:p>
          <a:p>
            <a:r>
              <a:rPr lang="en-GB" b="1" dirty="0"/>
              <a:t>arungk.63</a:t>
            </a:r>
            <a:r>
              <a:rPr lang="en-US" b="1" dirty="0"/>
              <a:t>@gmail.com</a:t>
            </a:r>
            <a:endParaRPr lang="en-GB" b="1" dirty="0"/>
          </a:p>
        </p:txBody>
      </p:sp>
      <p:pic>
        <p:nvPicPr>
          <p:cNvPr id="1026" name="Picture 2" descr="Cardiovascular Disease: Prevention &amp; Treatment | Meril Life">
            <a:extLst>
              <a:ext uri="{FF2B5EF4-FFF2-40B4-BE49-F238E27FC236}">
                <a16:creationId xmlns:a16="http://schemas.microsoft.com/office/drawing/2014/main" id="{5F3EE426-3E97-D2E0-C2A5-B08A48284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075" y="1390306"/>
            <a:ext cx="6400451" cy="42808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28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a:bodyPr>
          <a:lstStyle/>
          <a:p>
            <a:r>
              <a:rPr lang="en-GB" sz="2000" b="1" dirty="0"/>
              <a:t>Exploratory Data Analysis (EDA)</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678524" y="685842"/>
            <a:ext cx="10143624" cy="2657722"/>
          </a:xfrm>
        </p:spPr>
        <p:txBody>
          <a:bodyPr>
            <a:normAutofit/>
          </a:bodyPr>
          <a:lstStyle/>
          <a:p>
            <a:r>
              <a:rPr lang="en-US" sz="1400" dirty="0"/>
              <a:t>id column is dropped before EDA</a:t>
            </a:r>
          </a:p>
          <a:p>
            <a:r>
              <a:rPr lang="en-US" sz="1400" dirty="0"/>
              <a:t>Categorical and Numerical features analyzed separately.</a:t>
            </a:r>
          </a:p>
          <a:p>
            <a:r>
              <a:rPr lang="en-IN" sz="1400" dirty="0"/>
              <a:t>For all the numerical values mean and median are aligned , So we can rule out possibility of outliers in the data </a:t>
            </a:r>
          </a:p>
          <a:p>
            <a:endParaRPr lang="en-US" sz="1400" dirty="0"/>
          </a:p>
        </p:txBody>
      </p:sp>
      <p:grpSp>
        <p:nvGrpSpPr>
          <p:cNvPr id="12" name="Group 11">
            <a:extLst>
              <a:ext uri="{FF2B5EF4-FFF2-40B4-BE49-F238E27FC236}">
                <a16:creationId xmlns:a16="http://schemas.microsoft.com/office/drawing/2014/main" id="{1F2989B5-059B-DF13-548C-656208F7AD57}"/>
              </a:ext>
            </a:extLst>
          </p:cNvPr>
          <p:cNvGrpSpPr/>
          <p:nvPr/>
        </p:nvGrpSpPr>
        <p:grpSpPr>
          <a:xfrm>
            <a:off x="2712996" y="2191989"/>
            <a:ext cx="6440241" cy="3769677"/>
            <a:chOff x="2232705" y="3514436"/>
            <a:chExt cx="4818709" cy="3220113"/>
          </a:xfrm>
        </p:grpSpPr>
        <p:pic>
          <p:nvPicPr>
            <p:cNvPr id="6" name="Picture 5">
              <a:extLst>
                <a:ext uri="{FF2B5EF4-FFF2-40B4-BE49-F238E27FC236}">
                  <a16:creationId xmlns:a16="http://schemas.microsoft.com/office/drawing/2014/main" id="{C2C95A3F-694D-0EFB-68A8-A67EFBDA3806}"/>
                </a:ext>
              </a:extLst>
            </p:cNvPr>
            <p:cNvPicPr>
              <a:picLocks noChangeAspect="1"/>
            </p:cNvPicPr>
            <p:nvPr/>
          </p:nvPicPr>
          <p:blipFill>
            <a:blip r:embed="rId3"/>
            <a:stretch>
              <a:fillRect/>
            </a:stretch>
          </p:blipFill>
          <p:spPr>
            <a:xfrm>
              <a:off x="2232705" y="3514437"/>
              <a:ext cx="4818709" cy="3220112"/>
            </a:xfrm>
            <a:prstGeom prst="rect">
              <a:avLst/>
            </a:prstGeom>
            <a:ln>
              <a:solidFill>
                <a:schemeClr val="tx1"/>
              </a:solidFill>
            </a:ln>
          </p:spPr>
        </p:pic>
        <p:sp>
          <p:nvSpPr>
            <p:cNvPr id="9" name="Rectangle 8">
              <a:extLst>
                <a:ext uri="{FF2B5EF4-FFF2-40B4-BE49-F238E27FC236}">
                  <a16:creationId xmlns:a16="http://schemas.microsoft.com/office/drawing/2014/main" id="{F1286838-F431-0615-D643-D8EE3FA36CE1}"/>
                </a:ext>
              </a:extLst>
            </p:cNvPr>
            <p:cNvSpPr/>
            <p:nvPr/>
          </p:nvSpPr>
          <p:spPr>
            <a:xfrm>
              <a:off x="4313382" y="3514436"/>
              <a:ext cx="517236" cy="322011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15ED5AA-8502-E7F9-ED86-1CA05F6C91B7}"/>
                </a:ext>
              </a:extLst>
            </p:cNvPr>
            <p:cNvSpPr/>
            <p:nvPr/>
          </p:nvSpPr>
          <p:spPr>
            <a:xfrm>
              <a:off x="6031347" y="3514437"/>
              <a:ext cx="420255" cy="322011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737365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a:bodyPr>
          <a:lstStyle/>
          <a:p>
            <a:r>
              <a:rPr lang="en-GB" sz="2000" b="1" dirty="0"/>
              <a:t>Exploratory Data Analysis (EDA)</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06233" y="431515"/>
            <a:ext cx="10143624" cy="2657722"/>
          </a:xfrm>
        </p:spPr>
        <p:txBody>
          <a:bodyPr>
            <a:normAutofit/>
          </a:bodyPr>
          <a:lstStyle/>
          <a:p>
            <a:r>
              <a:rPr lang="en-IN" sz="1400" dirty="0"/>
              <a:t>Higher chance of coronary heart disease is more between age of 55 to 65</a:t>
            </a:r>
          </a:p>
          <a:p>
            <a:r>
              <a:rPr lang="en-IN" sz="1400" dirty="0"/>
              <a:t>More the number of cigarettes per day higher is the chance for  coronary heart disease. But CHD is also observed in people with no smoking habit that is zero cigarettes per day.</a:t>
            </a:r>
          </a:p>
          <a:p>
            <a:r>
              <a:rPr lang="en-IN" sz="1400" dirty="0"/>
              <a:t>Total cholesterol above 240 is dangerous and there a higher chance for coronary heart disease</a:t>
            </a:r>
          </a:p>
          <a:p>
            <a:r>
              <a:rPr lang="en-IN" sz="1400" dirty="0"/>
              <a:t>Systolic blood pressure above 140 is high blood pressure and chances of coronary heart disease is more.</a:t>
            </a:r>
          </a:p>
        </p:txBody>
      </p:sp>
      <p:pic>
        <p:nvPicPr>
          <p:cNvPr id="4" name="Picture 3">
            <a:extLst>
              <a:ext uri="{FF2B5EF4-FFF2-40B4-BE49-F238E27FC236}">
                <a16:creationId xmlns:a16="http://schemas.microsoft.com/office/drawing/2014/main" id="{09A97096-4289-52FA-B6AA-50CD61C96DFE}"/>
              </a:ext>
            </a:extLst>
          </p:cNvPr>
          <p:cNvPicPr>
            <a:picLocks noChangeAspect="1"/>
          </p:cNvPicPr>
          <p:nvPr/>
        </p:nvPicPr>
        <p:blipFill>
          <a:blip r:embed="rId2"/>
          <a:stretch>
            <a:fillRect/>
          </a:stretch>
        </p:blipFill>
        <p:spPr>
          <a:xfrm>
            <a:off x="1900197" y="2176087"/>
            <a:ext cx="4497555" cy="2222217"/>
          </a:xfrm>
          <a:prstGeom prst="rect">
            <a:avLst/>
          </a:prstGeom>
          <a:ln>
            <a:solidFill>
              <a:schemeClr val="tx1"/>
            </a:solidFill>
          </a:ln>
        </p:spPr>
      </p:pic>
      <p:pic>
        <p:nvPicPr>
          <p:cNvPr id="6" name="Picture 5">
            <a:extLst>
              <a:ext uri="{FF2B5EF4-FFF2-40B4-BE49-F238E27FC236}">
                <a16:creationId xmlns:a16="http://schemas.microsoft.com/office/drawing/2014/main" id="{BBDE937F-584E-F1CA-B490-2263BB697231}"/>
              </a:ext>
            </a:extLst>
          </p:cNvPr>
          <p:cNvPicPr>
            <a:picLocks noChangeAspect="1"/>
          </p:cNvPicPr>
          <p:nvPr/>
        </p:nvPicPr>
        <p:blipFill>
          <a:blip r:embed="rId3"/>
          <a:stretch>
            <a:fillRect/>
          </a:stretch>
        </p:blipFill>
        <p:spPr>
          <a:xfrm>
            <a:off x="6869728" y="2176087"/>
            <a:ext cx="4831921" cy="2222217"/>
          </a:xfrm>
          <a:prstGeom prst="rect">
            <a:avLst/>
          </a:prstGeom>
          <a:ln>
            <a:solidFill>
              <a:schemeClr val="tx1"/>
            </a:solidFill>
          </a:ln>
        </p:spPr>
      </p:pic>
      <p:pic>
        <p:nvPicPr>
          <p:cNvPr id="8" name="Picture 7">
            <a:extLst>
              <a:ext uri="{FF2B5EF4-FFF2-40B4-BE49-F238E27FC236}">
                <a16:creationId xmlns:a16="http://schemas.microsoft.com/office/drawing/2014/main" id="{F996207A-FBAC-11C0-4674-42D39BBE19AF}"/>
              </a:ext>
            </a:extLst>
          </p:cNvPr>
          <p:cNvPicPr>
            <a:picLocks noChangeAspect="1"/>
          </p:cNvPicPr>
          <p:nvPr/>
        </p:nvPicPr>
        <p:blipFill>
          <a:blip r:embed="rId4"/>
          <a:stretch>
            <a:fillRect/>
          </a:stretch>
        </p:blipFill>
        <p:spPr>
          <a:xfrm>
            <a:off x="1900197" y="4537993"/>
            <a:ext cx="4497554" cy="2036465"/>
          </a:xfrm>
          <a:prstGeom prst="rect">
            <a:avLst/>
          </a:prstGeom>
          <a:ln>
            <a:solidFill>
              <a:schemeClr val="tx1"/>
            </a:solidFill>
          </a:ln>
        </p:spPr>
      </p:pic>
      <p:pic>
        <p:nvPicPr>
          <p:cNvPr id="10" name="Picture 9">
            <a:extLst>
              <a:ext uri="{FF2B5EF4-FFF2-40B4-BE49-F238E27FC236}">
                <a16:creationId xmlns:a16="http://schemas.microsoft.com/office/drawing/2014/main" id="{2B0C6111-1FA0-CDFF-8585-3916EB5DA113}"/>
              </a:ext>
            </a:extLst>
          </p:cNvPr>
          <p:cNvPicPr>
            <a:picLocks noChangeAspect="1"/>
          </p:cNvPicPr>
          <p:nvPr/>
        </p:nvPicPr>
        <p:blipFill>
          <a:blip r:embed="rId5"/>
          <a:stretch>
            <a:fillRect/>
          </a:stretch>
        </p:blipFill>
        <p:spPr>
          <a:xfrm>
            <a:off x="6869728" y="4535542"/>
            <a:ext cx="4831921" cy="2036465"/>
          </a:xfrm>
          <a:prstGeom prst="rect">
            <a:avLst/>
          </a:prstGeom>
          <a:ln>
            <a:solidFill>
              <a:schemeClr val="tx1"/>
            </a:solidFill>
          </a:ln>
        </p:spPr>
      </p:pic>
    </p:spTree>
    <p:extLst>
      <p:ext uri="{BB962C8B-B14F-4D97-AF65-F5344CB8AC3E}">
        <p14:creationId xmlns:p14="http://schemas.microsoft.com/office/powerpoint/2010/main" val="405827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a:bodyPr>
          <a:lstStyle/>
          <a:p>
            <a:r>
              <a:rPr lang="en-GB" sz="2000" b="1" dirty="0"/>
              <a:t>Exploratory Data Analysis (EDA)</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06233" y="431515"/>
            <a:ext cx="10143624" cy="2657722"/>
          </a:xfrm>
        </p:spPr>
        <p:txBody>
          <a:bodyPr>
            <a:normAutofit/>
          </a:bodyPr>
          <a:lstStyle/>
          <a:p>
            <a:r>
              <a:rPr lang="en-IN" sz="1400" dirty="0"/>
              <a:t>Diastolic blood pressure  above 80-90 is high blood pressure and chances of coronary heart disease is more.</a:t>
            </a:r>
          </a:p>
          <a:p>
            <a:r>
              <a:rPr lang="en-IN" sz="1400" dirty="0"/>
              <a:t>BMI above 25 is overweight and there is higher chance for  coronary heart disease.</a:t>
            </a:r>
          </a:p>
          <a:p>
            <a:r>
              <a:rPr lang="en-IN" sz="1400" dirty="0"/>
              <a:t>CHD is also observed in people with no smoking habit.</a:t>
            </a:r>
          </a:p>
          <a:p>
            <a:endParaRPr lang="en-US" sz="1400" dirty="0"/>
          </a:p>
          <a:p>
            <a:endParaRPr lang="en-US" sz="1400" dirty="0"/>
          </a:p>
        </p:txBody>
      </p:sp>
      <p:pic>
        <p:nvPicPr>
          <p:cNvPr id="6" name="Picture 5">
            <a:extLst>
              <a:ext uri="{FF2B5EF4-FFF2-40B4-BE49-F238E27FC236}">
                <a16:creationId xmlns:a16="http://schemas.microsoft.com/office/drawing/2014/main" id="{F6A4A330-9220-2DAC-C7F2-B06B02DB6745}"/>
              </a:ext>
            </a:extLst>
          </p:cNvPr>
          <p:cNvPicPr>
            <a:picLocks noChangeAspect="1"/>
          </p:cNvPicPr>
          <p:nvPr/>
        </p:nvPicPr>
        <p:blipFill>
          <a:blip r:embed="rId2"/>
          <a:stretch>
            <a:fillRect/>
          </a:stretch>
        </p:blipFill>
        <p:spPr>
          <a:xfrm>
            <a:off x="7898962" y="1412863"/>
            <a:ext cx="3436106" cy="2329895"/>
          </a:xfrm>
          <a:prstGeom prst="rect">
            <a:avLst/>
          </a:prstGeom>
          <a:ln>
            <a:solidFill>
              <a:schemeClr val="tx1"/>
            </a:solidFill>
          </a:ln>
        </p:spPr>
      </p:pic>
      <p:pic>
        <p:nvPicPr>
          <p:cNvPr id="10" name="Picture 9">
            <a:extLst>
              <a:ext uri="{FF2B5EF4-FFF2-40B4-BE49-F238E27FC236}">
                <a16:creationId xmlns:a16="http://schemas.microsoft.com/office/drawing/2014/main" id="{C7003184-4CC8-B971-55EE-669D67B1FA0B}"/>
              </a:ext>
            </a:extLst>
          </p:cNvPr>
          <p:cNvPicPr>
            <a:picLocks noChangeAspect="1"/>
          </p:cNvPicPr>
          <p:nvPr/>
        </p:nvPicPr>
        <p:blipFill>
          <a:blip r:embed="rId3"/>
          <a:stretch>
            <a:fillRect/>
          </a:stretch>
        </p:blipFill>
        <p:spPr>
          <a:xfrm>
            <a:off x="2047980" y="1412863"/>
            <a:ext cx="5119439" cy="2338881"/>
          </a:xfrm>
          <a:prstGeom prst="rect">
            <a:avLst/>
          </a:prstGeom>
          <a:ln>
            <a:solidFill>
              <a:schemeClr val="tx1"/>
            </a:solidFill>
          </a:ln>
        </p:spPr>
      </p:pic>
      <p:pic>
        <p:nvPicPr>
          <p:cNvPr id="13" name="Picture 12">
            <a:extLst>
              <a:ext uri="{FF2B5EF4-FFF2-40B4-BE49-F238E27FC236}">
                <a16:creationId xmlns:a16="http://schemas.microsoft.com/office/drawing/2014/main" id="{F27BF956-7C81-CBBF-C903-C413789696DE}"/>
              </a:ext>
            </a:extLst>
          </p:cNvPr>
          <p:cNvPicPr>
            <a:picLocks noChangeAspect="1"/>
          </p:cNvPicPr>
          <p:nvPr/>
        </p:nvPicPr>
        <p:blipFill>
          <a:blip r:embed="rId4"/>
          <a:stretch>
            <a:fillRect/>
          </a:stretch>
        </p:blipFill>
        <p:spPr>
          <a:xfrm>
            <a:off x="2047980" y="3887464"/>
            <a:ext cx="5119439" cy="2421218"/>
          </a:xfrm>
          <a:prstGeom prst="rect">
            <a:avLst/>
          </a:prstGeom>
          <a:ln>
            <a:solidFill>
              <a:schemeClr val="tx1"/>
            </a:solidFill>
          </a:ln>
        </p:spPr>
      </p:pic>
      <p:pic>
        <p:nvPicPr>
          <p:cNvPr id="16" name="Picture 15">
            <a:extLst>
              <a:ext uri="{FF2B5EF4-FFF2-40B4-BE49-F238E27FC236}">
                <a16:creationId xmlns:a16="http://schemas.microsoft.com/office/drawing/2014/main" id="{E834580B-96A1-D93F-EFCA-FC29A5E34551}"/>
              </a:ext>
            </a:extLst>
          </p:cNvPr>
          <p:cNvPicPr>
            <a:picLocks noChangeAspect="1"/>
          </p:cNvPicPr>
          <p:nvPr/>
        </p:nvPicPr>
        <p:blipFill>
          <a:blip r:embed="rId5"/>
          <a:stretch>
            <a:fillRect/>
          </a:stretch>
        </p:blipFill>
        <p:spPr>
          <a:xfrm>
            <a:off x="7898962" y="3887464"/>
            <a:ext cx="3535656" cy="2411645"/>
          </a:xfrm>
          <a:prstGeom prst="rect">
            <a:avLst/>
          </a:prstGeom>
          <a:ln>
            <a:solidFill>
              <a:schemeClr val="tx1"/>
            </a:solidFill>
          </a:ln>
        </p:spPr>
      </p:pic>
    </p:spTree>
    <p:extLst>
      <p:ext uri="{BB962C8B-B14F-4D97-AF65-F5344CB8AC3E}">
        <p14:creationId xmlns:p14="http://schemas.microsoft.com/office/powerpoint/2010/main" val="3156759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a:bodyPr>
          <a:lstStyle/>
          <a:p>
            <a:r>
              <a:rPr lang="en-GB" sz="2000" b="1" dirty="0"/>
              <a:t>Exploratory Data Analysis (EDA)</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06233" y="431515"/>
            <a:ext cx="10143624" cy="1185967"/>
          </a:xfrm>
        </p:spPr>
        <p:txBody>
          <a:bodyPr>
            <a:normAutofit/>
          </a:bodyPr>
          <a:lstStyle/>
          <a:p>
            <a:r>
              <a:rPr lang="en-IN" sz="1400" dirty="0"/>
              <a:t>Checking Correlation between the features</a:t>
            </a:r>
          </a:p>
          <a:p>
            <a:r>
              <a:rPr lang="en-IN" sz="1400" dirty="0"/>
              <a:t>There is high positive correlation between systolic blood pressure and diastolic blood pressure (0.78)</a:t>
            </a:r>
          </a:p>
          <a:p>
            <a:r>
              <a:rPr lang="en-IN" sz="1400" dirty="0"/>
              <a:t>Systolic blood pressure is positively correlated whether or not the patient was  hypertensive (0.70)</a:t>
            </a:r>
            <a:endParaRPr lang="en-US" sz="1400" dirty="0"/>
          </a:p>
          <a:p>
            <a:endParaRPr lang="en-US" sz="1400" dirty="0"/>
          </a:p>
        </p:txBody>
      </p:sp>
      <p:pic>
        <p:nvPicPr>
          <p:cNvPr id="5" name="Picture 4">
            <a:extLst>
              <a:ext uri="{FF2B5EF4-FFF2-40B4-BE49-F238E27FC236}">
                <a16:creationId xmlns:a16="http://schemas.microsoft.com/office/drawing/2014/main" id="{9FCA9224-7BC4-1347-6DB8-C7E445535083}"/>
              </a:ext>
            </a:extLst>
          </p:cNvPr>
          <p:cNvPicPr>
            <a:picLocks noChangeAspect="1"/>
          </p:cNvPicPr>
          <p:nvPr/>
        </p:nvPicPr>
        <p:blipFill>
          <a:blip r:embed="rId2"/>
          <a:stretch>
            <a:fillRect/>
          </a:stretch>
        </p:blipFill>
        <p:spPr>
          <a:xfrm>
            <a:off x="3097232" y="1617482"/>
            <a:ext cx="5658840" cy="4809003"/>
          </a:xfrm>
          <a:prstGeom prst="rect">
            <a:avLst/>
          </a:prstGeom>
          <a:ln>
            <a:solidFill>
              <a:schemeClr val="tx1"/>
            </a:solidFill>
          </a:ln>
        </p:spPr>
      </p:pic>
    </p:spTree>
    <p:extLst>
      <p:ext uri="{BB962C8B-B14F-4D97-AF65-F5344CB8AC3E}">
        <p14:creationId xmlns:p14="http://schemas.microsoft.com/office/powerpoint/2010/main" val="2474051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a:bodyPr>
          <a:lstStyle/>
          <a:p>
            <a:r>
              <a:rPr lang="en-GB" sz="2000" b="1" dirty="0"/>
              <a:t>Data Encoding</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06233" y="431515"/>
            <a:ext cx="10143624" cy="2657722"/>
          </a:xfrm>
        </p:spPr>
        <p:txBody>
          <a:bodyPr>
            <a:normAutofit/>
          </a:bodyPr>
          <a:lstStyle/>
          <a:p>
            <a:r>
              <a:rPr lang="en-IN" sz="1400" dirty="0"/>
              <a:t>Encoding is a technique of converting categorical variables into numerical values so that it could be easily fitted to a machine learning model.</a:t>
            </a:r>
            <a:endParaRPr lang="en-US" sz="1400" dirty="0"/>
          </a:p>
          <a:p>
            <a:r>
              <a:rPr lang="en-US" sz="1400" dirty="0"/>
              <a:t>Categorical variables with binary values are encoded with Label encoder.</a:t>
            </a:r>
          </a:p>
          <a:p>
            <a:r>
              <a:rPr lang="en-US" sz="1400" dirty="0"/>
              <a:t>Sex M –&gt; 1 and F –&gt; 0</a:t>
            </a:r>
          </a:p>
          <a:p>
            <a:r>
              <a:rPr lang="en-US" sz="1400" dirty="0"/>
              <a:t>Is smoking YES -&gt; 1 and NO -&gt; 0</a:t>
            </a:r>
          </a:p>
        </p:txBody>
      </p:sp>
      <p:pic>
        <p:nvPicPr>
          <p:cNvPr id="5" name="Picture 4">
            <a:extLst>
              <a:ext uri="{FF2B5EF4-FFF2-40B4-BE49-F238E27FC236}">
                <a16:creationId xmlns:a16="http://schemas.microsoft.com/office/drawing/2014/main" id="{30558615-DE15-1313-CBE0-90702D69B9EB}"/>
              </a:ext>
            </a:extLst>
          </p:cNvPr>
          <p:cNvPicPr>
            <a:picLocks noChangeAspect="1"/>
          </p:cNvPicPr>
          <p:nvPr/>
        </p:nvPicPr>
        <p:blipFill>
          <a:blip r:embed="rId2"/>
          <a:stretch>
            <a:fillRect/>
          </a:stretch>
        </p:blipFill>
        <p:spPr>
          <a:xfrm>
            <a:off x="7349226" y="2456873"/>
            <a:ext cx="1404747" cy="3501975"/>
          </a:xfrm>
          <a:prstGeom prst="rect">
            <a:avLst/>
          </a:prstGeom>
          <a:ln>
            <a:solidFill>
              <a:schemeClr val="tx1"/>
            </a:solidFill>
          </a:ln>
        </p:spPr>
      </p:pic>
      <p:pic>
        <p:nvPicPr>
          <p:cNvPr id="8" name="Picture 7">
            <a:extLst>
              <a:ext uri="{FF2B5EF4-FFF2-40B4-BE49-F238E27FC236}">
                <a16:creationId xmlns:a16="http://schemas.microsoft.com/office/drawing/2014/main" id="{BA9BE050-8F31-E3D5-1F0C-14633130A027}"/>
              </a:ext>
            </a:extLst>
          </p:cNvPr>
          <p:cNvPicPr>
            <a:picLocks noChangeAspect="1"/>
          </p:cNvPicPr>
          <p:nvPr/>
        </p:nvPicPr>
        <p:blipFill>
          <a:blip r:embed="rId3"/>
          <a:stretch>
            <a:fillRect/>
          </a:stretch>
        </p:blipFill>
        <p:spPr>
          <a:xfrm>
            <a:off x="3821449" y="2456873"/>
            <a:ext cx="1412561" cy="3501975"/>
          </a:xfrm>
          <a:prstGeom prst="rect">
            <a:avLst/>
          </a:prstGeom>
          <a:ln>
            <a:solidFill>
              <a:schemeClr val="tx1"/>
            </a:solidFill>
          </a:ln>
        </p:spPr>
      </p:pic>
      <p:sp>
        <p:nvSpPr>
          <p:cNvPr id="9" name="Arrow: Right 8">
            <a:extLst>
              <a:ext uri="{FF2B5EF4-FFF2-40B4-BE49-F238E27FC236}">
                <a16:creationId xmlns:a16="http://schemas.microsoft.com/office/drawing/2014/main" id="{676AB1A1-90B3-FDCE-3133-AFD788DF24A8}"/>
              </a:ext>
            </a:extLst>
          </p:cNvPr>
          <p:cNvSpPr/>
          <p:nvPr/>
        </p:nvSpPr>
        <p:spPr>
          <a:xfrm>
            <a:off x="5919960" y="3736806"/>
            <a:ext cx="861992" cy="471054"/>
          </a:xfrm>
          <a:prstGeom prst="rightArrow">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9167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a:bodyPr>
          <a:lstStyle/>
          <a:p>
            <a:r>
              <a:rPr lang="en-IN" sz="2000" b="1" dirty="0"/>
              <a:t>Data Balancing by Over sampling</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15469" y="442602"/>
            <a:ext cx="9691440" cy="2968085"/>
          </a:xfrm>
        </p:spPr>
        <p:txBody>
          <a:bodyPr>
            <a:normAutofit fontScale="92500"/>
          </a:bodyPr>
          <a:lstStyle/>
          <a:p>
            <a:r>
              <a:rPr lang="en-IN" sz="1400" dirty="0"/>
              <a:t>Imbalanced data refers to those types of datasets where the target class has an uneven distribution of observations, </a:t>
            </a:r>
            <a:r>
              <a:rPr lang="en-IN" sz="1400" dirty="0" err="1"/>
              <a:t>i.e</a:t>
            </a:r>
            <a:r>
              <a:rPr lang="en-IN" sz="1400" dirty="0"/>
              <a:t> one class label has a very high number of observations and the other has a very low number of observations</a:t>
            </a:r>
          </a:p>
          <a:p>
            <a:r>
              <a:rPr lang="en-IN" sz="1400" dirty="0"/>
              <a:t>The target variable is checked and it is identified that data is highly imbalanced.</a:t>
            </a:r>
          </a:p>
          <a:p>
            <a:r>
              <a:rPr lang="en-IN" sz="1400" dirty="0"/>
              <a:t>It is checked using thumb rule : whether minor data x 2 &gt;= major data</a:t>
            </a:r>
          </a:p>
          <a:p>
            <a:r>
              <a:rPr lang="en-IN" sz="1400" dirty="0"/>
              <a:t>84% values is ‘0’ and represents do not have CHD and 15 % is ‘1’ and represents have CHD</a:t>
            </a:r>
          </a:p>
          <a:p>
            <a:r>
              <a:rPr lang="en-IN" sz="1400" dirty="0"/>
              <a:t>If we build model based on this the model will be biased .</a:t>
            </a:r>
          </a:p>
          <a:p>
            <a:r>
              <a:rPr lang="en-IN" sz="1400" dirty="0"/>
              <a:t>Data balancing is done using oversampling technique (SMOTE).</a:t>
            </a:r>
          </a:p>
          <a:p>
            <a:r>
              <a:rPr lang="en-IN" sz="1400" dirty="0"/>
              <a:t>After oversampling 59 % values is ‘0’ and represents do not have CHD and 41 % is ‘1’ and represents have CHD</a:t>
            </a:r>
          </a:p>
          <a:p>
            <a:r>
              <a:rPr lang="en-IN" sz="1400" dirty="0"/>
              <a:t>Test train is split is done with 80% train sample and 20% test sample.</a:t>
            </a:r>
          </a:p>
          <a:p>
            <a:endParaRPr lang="en-IN" sz="1400" dirty="0"/>
          </a:p>
          <a:p>
            <a:endParaRPr lang="en-US" sz="1400" dirty="0"/>
          </a:p>
        </p:txBody>
      </p:sp>
      <p:pic>
        <p:nvPicPr>
          <p:cNvPr id="5" name="Picture 4">
            <a:extLst>
              <a:ext uri="{FF2B5EF4-FFF2-40B4-BE49-F238E27FC236}">
                <a16:creationId xmlns:a16="http://schemas.microsoft.com/office/drawing/2014/main" id="{F9A44904-EECD-4658-03C9-62B54337D6C2}"/>
              </a:ext>
            </a:extLst>
          </p:cNvPr>
          <p:cNvPicPr>
            <a:picLocks noChangeAspect="1"/>
          </p:cNvPicPr>
          <p:nvPr/>
        </p:nvPicPr>
        <p:blipFill>
          <a:blip r:embed="rId2"/>
          <a:stretch>
            <a:fillRect/>
          </a:stretch>
        </p:blipFill>
        <p:spPr>
          <a:xfrm>
            <a:off x="1558451" y="3891075"/>
            <a:ext cx="3392240" cy="2047907"/>
          </a:xfrm>
          <a:prstGeom prst="rect">
            <a:avLst/>
          </a:prstGeom>
          <a:ln>
            <a:solidFill>
              <a:srgbClr val="002060"/>
            </a:solidFill>
          </a:ln>
        </p:spPr>
      </p:pic>
      <p:pic>
        <p:nvPicPr>
          <p:cNvPr id="7" name="Picture 6">
            <a:extLst>
              <a:ext uri="{FF2B5EF4-FFF2-40B4-BE49-F238E27FC236}">
                <a16:creationId xmlns:a16="http://schemas.microsoft.com/office/drawing/2014/main" id="{1CC9CFA2-EF6A-B9C9-2A1B-EFCDAD2AB4B5}"/>
              </a:ext>
            </a:extLst>
          </p:cNvPr>
          <p:cNvPicPr>
            <a:picLocks noChangeAspect="1"/>
          </p:cNvPicPr>
          <p:nvPr/>
        </p:nvPicPr>
        <p:blipFill>
          <a:blip r:embed="rId3"/>
          <a:stretch>
            <a:fillRect/>
          </a:stretch>
        </p:blipFill>
        <p:spPr>
          <a:xfrm>
            <a:off x="5375563" y="3891075"/>
            <a:ext cx="3306620" cy="2045178"/>
          </a:xfrm>
          <a:prstGeom prst="rect">
            <a:avLst/>
          </a:prstGeom>
          <a:ln>
            <a:solidFill>
              <a:srgbClr val="002060"/>
            </a:solidFill>
          </a:ln>
        </p:spPr>
      </p:pic>
      <p:pic>
        <p:nvPicPr>
          <p:cNvPr id="9" name="Picture 8">
            <a:extLst>
              <a:ext uri="{FF2B5EF4-FFF2-40B4-BE49-F238E27FC236}">
                <a16:creationId xmlns:a16="http://schemas.microsoft.com/office/drawing/2014/main" id="{C7A8CA3E-01B6-39BB-2840-AE4F28D9E80D}"/>
              </a:ext>
            </a:extLst>
          </p:cNvPr>
          <p:cNvPicPr>
            <a:picLocks noChangeAspect="1"/>
          </p:cNvPicPr>
          <p:nvPr/>
        </p:nvPicPr>
        <p:blipFill>
          <a:blip r:embed="rId4"/>
          <a:stretch>
            <a:fillRect/>
          </a:stretch>
        </p:blipFill>
        <p:spPr>
          <a:xfrm>
            <a:off x="9599817" y="3888345"/>
            <a:ext cx="2375863" cy="2047907"/>
          </a:xfrm>
          <a:prstGeom prst="rect">
            <a:avLst/>
          </a:prstGeom>
          <a:ln>
            <a:solidFill>
              <a:srgbClr val="002060"/>
            </a:solidFill>
          </a:ln>
        </p:spPr>
      </p:pic>
      <p:sp>
        <p:nvSpPr>
          <p:cNvPr id="10" name="Arrow: Right 9">
            <a:extLst>
              <a:ext uri="{FF2B5EF4-FFF2-40B4-BE49-F238E27FC236}">
                <a16:creationId xmlns:a16="http://schemas.microsoft.com/office/drawing/2014/main" id="{3D1F537F-5A5F-F7F5-69C1-7EF466F15E71}"/>
              </a:ext>
            </a:extLst>
          </p:cNvPr>
          <p:cNvSpPr/>
          <p:nvPr/>
        </p:nvSpPr>
        <p:spPr>
          <a:xfrm>
            <a:off x="8931564" y="4627418"/>
            <a:ext cx="452581" cy="314037"/>
          </a:xfrm>
          <a:prstGeom prst="rightArrow">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6153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a:bodyPr>
          <a:lstStyle/>
          <a:p>
            <a:r>
              <a:rPr lang="en-IN" sz="2000" b="1" dirty="0"/>
              <a:t>Feature scaling </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15469" y="442602"/>
            <a:ext cx="9691440" cy="2968085"/>
          </a:xfrm>
        </p:spPr>
        <p:txBody>
          <a:bodyPr>
            <a:normAutofit/>
          </a:bodyPr>
          <a:lstStyle/>
          <a:p>
            <a:r>
              <a:rPr lang="en-IN" sz="1400" dirty="0"/>
              <a:t>Feature scaling is the process of normalizing the range of features in a dataset.</a:t>
            </a:r>
          </a:p>
          <a:p>
            <a:r>
              <a:rPr lang="en-IN" sz="1400" dirty="0"/>
              <a:t>Cardiovascular Risk datasets contains features that are varying in degrees of magnitude, range, and units. Therefore, in order for machine learning models to interpret these features on the same scale, we need to perform feature scaling.</a:t>
            </a:r>
          </a:p>
          <a:p>
            <a:r>
              <a:rPr lang="en-IN" sz="1400" dirty="0"/>
              <a:t>It can be done with standard scalar (converting data to standard normal distribution)</a:t>
            </a:r>
          </a:p>
          <a:p>
            <a:r>
              <a:rPr lang="en-IN" sz="1400" dirty="0"/>
              <a:t>Train data is standardized using fit and transform and test data using only transform. So that test data will not learn any mean and SD values.</a:t>
            </a:r>
          </a:p>
          <a:p>
            <a:r>
              <a:rPr lang="en-IN" sz="1400" dirty="0"/>
              <a:t>This data is used to build multiple models</a:t>
            </a:r>
          </a:p>
          <a:p>
            <a:endParaRPr lang="en-IN" sz="1400" dirty="0"/>
          </a:p>
          <a:p>
            <a:endParaRPr lang="en-US" sz="1400" dirty="0"/>
          </a:p>
        </p:txBody>
      </p:sp>
      <p:pic>
        <p:nvPicPr>
          <p:cNvPr id="6" name="Picture 5">
            <a:extLst>
              <a:ext uri="{FF2B5EF4-FFF2-40B4-BE49-F238E27FC236}">
                <a16:creationId xmlns:a16="http://schemas.microsoft.com/office/drawing/2014/main" id="{3C575825-1CB0-AFB4-D245-EFAD3994BEAA}"/>
              </a:ext>
            </a:extLst>
          </p:cNvPr>
          <p:cNvPicPr>
            <a:picLocks noChangeAspect="1"/>
          </p:cNvPicPr>
          <p:nvPr/>
        </p:nvPicPr>
        <p:blipFill>
          <a:blip r:embed="rId2"/>
          <a:stretch>
            <a:fillRect/>
          </a:stretch>
        </p:blipFill>
        <p:spPr>
          <a:xfrm>
            <a:off x="2148291" y="2989625"/>
            <a:ext cx="6229091" cy="2894958"/>
          </a:xfrm>
          <a:prstGeom prst="rect">
            <a:avLst/>
          </a:prstGeom>
          <a:ln>
            <a:solidFill>
              <a:srgbClr val="002060"/>
            </a:solidFill>
          </a:ln>
        </p:spPr>
      </p:pic>
    </p:spTree>
    <p:extLst>
      <p:ext uri="{BB962C8B-B14F-4D97-AF65-F5344CB8AC3E}">
        <p14:creationId xmlns:p14="http://schemas.microsoft.com/office/powerpoint/2010/main" val="2350118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fontScale="90000"/>
          </a:bodyPr>
          <a:lstStyle/>
          <a:p>
            <a:r>
              <a:rPr lang="en-IN" sz="2000" b="1" dirty="0"/>
              <a:t>Machine learning Model building</a:t>
            </a:r>
            <a:br>
              <a:rPr lang="en-IN" sz="2000" b="1" dirty="0"/>
            </a:br>
            <a:endParaRPr lang="en-IN" sz="2000" b="1" dirty="0"/>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24705" y="922619"/>
            <a:ext cx="9691440" cy="3880289"/>
          </a:xfrm>
        </p:spPr>
        <p:txBody>
          <a:bodyPr>
            <a:normAutofit/>
          </a:bodyPr>
          <a:lstStyle/>
          <a:p>
            <a:r>
              <a:rPr lang="en-IN" sz="1400" dirty="0"/>
              <a:t>Logistic regression is one of the most popular Machine Learning algorithms, which comes under the Supervised Learning technique.</a:t>
            </a:r>
          </a:p>
          <a:p>
            <a:r>
              <a:rPr lang="en-IN" sz="1400" dirty="0"/>
              <a:t>It is used for binary classification model, As we have binary target value we could use this for model building.</a:t>
            </a:r>
          </a:p>
          <a:p>
            <a:r>
              <a:rPr lang="en-IN" sz="1400" dirty="0"/>
              <a:t>Independent variables and target variable of train data set is fitted to linear regression model.</a:t>
            </a:r>
          </a:p>
          <a:p>
            <a:r>
              <a:rPr lang="en-IN" sz="1400" dirty="0"/>
              <a:t>Target variable is predicted using the test data set and model .Classification report is prepared using predicted data set and actual test data set of target variable. </a:t>
            </a:r>
          </a:p>
          <a:p>
            <a:r>
              <a:rPr lang="en-IN" sz="1400" dirty="0"/>
              <a:t>From classification report it  is observed that model </a:t>
            </a:r>
          </a:p>
          <a:p>
            <a:pPr lvl="1"/>
            <a:r>
              <a:rPr lang="en-IN" sz="1200" dirty="0"/>
              <a:t>accuracy score - 68% </a:t>
            </a:r>
          </a:p>
          <a:p>
            <a:pPr lvl="1"/>
            <a:r>
              <a:rPr lang="en-IN" sz="1200" dirty="0"/>
              <a:t>Recall score – 50%</a:t>
            </a:r>
          </a:p>
          <a:p>
            <a:pPr lvl="1"/>
            <a:r>
              <a:rPr lang="en-IN" sz="1200" dirty="0"/>
              <a:t>Precision score – 63%</a:t>
            </a:r>
            <a:endParaRPr lang="en-IN" sz="1400" dirty="0"/>
          </a:p>
          <a:p>
            <a:endParaRPr lang="en-IN" sz="1400" dirty="0"/>
          </a:p>
          <a:p>
            <a:endParaRPr lang="en-US" sz="1400" dirty="0"/>
          </a:p>
        </p:txBody>
      </p:sp>
      <p:sp>
        <p:nvSpPr>
          <p:cNvPr id="4" name="Title 1">
            <a:extLst>
              <a:ext uri="{FF2B5EF4-FFF2-40B4-BE49-F238E27FC236}">
                <a16:creationId xmlns:a16="http://schemas.microsoft.com/office/drawing/2014/main" id="{1ADF619B-1A29-C389-1C59-77080D1E2ECA}"/>
              </a:ext>
            </a:extLst>
          </p:cNvPr>
          <p:cNvSpPr txBox="1">
            <a:spLocks/>
          </p:cNvSpPr>
          <p:nvPr/>
        </p:nvSpPr>
        <p:spPr>
          <a:xfrm>
            <a:off x="1900196" y="510558"/>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400" b="1" dirty="0"/>
              <a:t>1.Logistic regression</a:t>
            </a:r>
            <a:br>
              <a:rPr lang="en-IN" sz="1400" b="1" dirty="0"/>
            </a:br>
            <a:endParaRPr lang="en-IN" sz="1400" b="1" dirty="0"/>
          </a:p>
        </p:txBody>
      </p:sp>
      <p:pic>
        <p:nvPicPr>
          <p:cNvPr id="10" name="Picture 9">
            <a:extLst>
              <a:ext uri="{FF2B5EF4-FFF2-40B4-BE49-F238E27FC236}">
                <a16:creationId xmlns:a16="http://schemas.microsoft.com/office/drawing/2014/main" id="{C14D6EE6-029B-4161-4935-F70DFC088908}"/>
              </a:ext>
            </a:extLst>
          </p:cNvPr>
          <p:cNvPicPr>
            <a:picLocks noChangeAspect="1"/>
          </p:cNvPicPr>
          <p:nvPr/>
        </p:nvPicPr>
        <p:blipFill>
          <a:blip r:embed="rId2"/>
          <a:stretch>
            <a:fillRect/>
          </a:stretch>
        </p:blipFill>
        <p:spPr>
          <a:xfrm>
            <a:off x="1900196" y="4432650"/>
            <a:ext cx="5115639" cy="1914792"/>
          </a:xfrm>
          <a:prstGeom prst="rect">
            <a:avLst/>
          </a:prstGeom>
          <a:ln>
            <a:solidFill>
              <a:schemeClr val="tx1"/>
            </a:solidFill>
          </a:ln>
        </p:spPr>
      </p:pic>
    </p:spTree>
    <p:extLst>
      <p:ext uri="{BB962C8B-B14F-4D97-AF65-F5344CB8AC3E}">
        <p14:creationId xmlns:p14="http://schemas.microsoft.com/office/powerpoint/2010/main" val="1057990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fontScale="90000"/>
          </a:bodyPr>
          <a:lstStyle/>
          <a:p>
            <a:r>
              <a:rPr lang="en-IN" sz="2000" b="1" dirty="0"/>
              <a:t>Machine learning Model building</a:t>
            </a:r>
            <a:br>
              <a:rPr lang="en-IN" sz="2000" b="1" dirty="0"/>
            </a:br>
            <a:endParaRPr lang="en-IN" sz="2000" b="1" dirty="0"/>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24705" y="922619"/>
            <a:ext cx="9691440" cy="3880289"/>
          </a:xfrm>
        </p:spPr>
        <p:txBody>
          <a:bodyPr>
            <a:normAutofit/>
          </a:bodyPr>
          <a:lstStyle/>
          <a:p>
            <a:r>
              <a:rPr lang="en-IN" sz="1400" dirty="0"/>
              <a:t>K-Nearest Neighbour is one of the simplest Machine Learning algorithms based on Supervised Learning technique.</a:t>
            </a:r>
          </a:p>
          <a:p>
            <a:r>
              <a:rPr lang="en-IN" sz="1400" dirty="0"/>
              <a:t>K-NN algorithm assumes the similarity between the new case/data and available cases and put the new case into the category that is most similar to the available categories</a:t>
            </a:r>
          </a:p>
          <a:p>
            <a:r>
              <a:rPr lang="en-IN" sz="1400" dirty="0"/>
              <a:t>Independent variables and target variable of train data set is fitted to K-Nearest Neighbour model.</a:t>
            </a:r>
          </a:p>
          <a:p>
            <a:r>
              <a:rPr lang="en-IN" sz="1400" dirty="0"/>
              <a:t>Target variable is predicted using the test data set and model .Classification report is prepared using predicted data set and actual test data set of target variable. </a:t>
            </a:r>
          </a:p>
          <a:p>
            <a:r>
              <a:rPr lang="en-IN" sz="1400" dirty="0"/>
              <a:t>From classification report it  is observed that model  </a:t>
            </a:r>
          </a:p>
          <a:p>
            <a:pPr lvl="1"/>
            <a:r>
              <a:rPr lang="en-IN" sz="1200" dirty="0"/>
              <a:t>accuracy score - 75% </a:t>
            </a:r>
          </a:p>
          <a:p>
            <a:pPr lvl="1"/>
            <a:r>
              <a:rPr lang="en-IN" sz="1200" dirty="0"/>
              <a:t>Recall score – 80%</a:t>
            </a:r>
          </a:p>
          <a:p>
            <a:pPr lvl="1"/>
            <a:r>
              <a:rPr lang="en-IN" sz="1200" dirty="0"/>
              <a:t>Precision score – 67%</a:t>
            </a:r>
            <a:endParaRPr lang="en-IN" sz="1400" dirty="0"/>
          </a:p>
          <a:p>
            <a:endParaRPr lang="en-IN" sz="1400" dirty="0"/>
          </a:p>
          <a:p>
            <a:endParaRPr lang="en-US" sz="1400" dirty="0"/>
          </a:p>
        </p:txBody>
      </p:sp>
      <p:sp>
        <p:nvSpPr>
          <p:cNvPr id="4" name="Title 1">
            <a:extLst>
              <a:ext uri="{FF2B5EF4-FFF2-40B4-BE49-F238E27FC236}">
                <a16:creationId xmlns:a16="http://schemas.microsoft.com/office/drawing/2014/main" id="{1ADF619B-1A29-C389-1C59-77080D1E2ECA}"/>
              </a:ext>
            </a:extLst>
          </p:cNvPr>
          <p:cNvSpPr txBox="1">
            <a:spLocks/>
          </p:cNvSpPr>
          <p:nvPr/>
        </p:nvSpPr>
        <p:spPr>
          <a:xfrm>
            <a:off x="1900196" y="510558"/>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400" b="1" dirty="0"/>
              <a:t>2.K-Nearest Neighbour (KNN)</a:t>
            </a:r>
            <a:br>
              <a:rPr lang="en-IN" sz="1400" b="1" dirty="0"/>
            </a:br>
            <a:endParaRPr lang="en-IN" sz="1400" b="1" dirty="0"/>
          </a:p>
        </p:txBody>
      </p:sp>
      <p:pic>
        <p:nvPicPr>
          <p:cNvPr id="10" name="Picture 9">
            <a:extLst>
              <a:ext uri="{FF2B5EF4-FFF2-40B4-BE49-F238E27FC236}">
                <a16:creationId xmlns:a16="http://schemas.microsoft.com/office/drawing/2014/main" id="{27A9B75C-1701-CBB6-614D-70D2702773C1}"/>
              </a:ext>
            </a:extLst>
          </p:cNvPr>
          <p:cNvPicPr>
            <a:picLocks noChangeAspect="1"/>
          </p:cNvPicPr>
          <p:nvPr/>
        </p:nvPicPr>
        <p:blipFill>
          <a:blip r:embed="rId2"/>
          <a:stretch>
            <a:fillRect/>
          </a:stretch>
        </p:blipFill>
        <p:spPr>
          <a:xfrm>
            <a:off x="2091674" y="4432650"/>
            <a:ext cx="5182323" cy="1914792"/>
          </a:xfrm>
          <a:prstGeom prst="rect">
            <a:avLst/>
          </a:prstGeom>
          <a:ln>
            <a:solidFill>
              <a:schemeClr val="tx1"/>
            </a:solidFill>
          </a:ln>
        </p:spPr>
      </p:pic>
    </p:spTree>
    <p:extLst>
      <p:ext uri="{BB962C8B-B14F-4D97-AF65-F5344CB8AC3E}">
        <p14:creationId xmlns:p14="http://schemas.microsoft.com/office/powerpoint/2010/main" val="4153264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fontScale="90000"/>
          </a:bodyPr>
          <a:lstStyle/>
          <a:p>
            <a:r>
              <a:rPr lang="en-IN" sz="2000" b="1" dirty="0"/>
              <a:t>Machine learning Model building</a:t>
            </a:r>
            <a:br>
              <a:rPr lang="en-IN" sz="2000" b="1" dirty="0"/>
            </a:br>
            <a:endParaRPr lang="en-IN" sz="2000" b="1" dirty="0"/>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24705" y="922619"/>
            <a:ext cx="9691440" cy="3880289"/>
          </a:xfrm>
        </p:spPr>
        <p:txBody>
          <a:bodyPr>
            <a:normAutofit/>
          </a:bodyPr>
          <a:lstStyle/>
          <a:p>
            <a:r>
              <a:rPr lang="en-IN" sz="1400" dirty="0"/>
              <a:t>Naïve Bayes algorithm is a supervised learning algorithm, which is based on Bayes theorem and used for solving classification problems.</a:t>
            </a:r>
          </a:p>
          <a:p>
            <a:r>
              <a:rPr lang="en-IN" sz="1400" dirty="0"/>
              <a:t>Naïve Bayes Classifier is one of the simple and most effective Classification algorithms which helps in building the fast machine learning models that can make quick predictions. It is a probabilistic classifier, which means it predicts on the basis of the probability of an object.</a:t>
            </a:r>
          </a:p>
          <a:p>
            <a:r>
              <a:rPr lang="en-IN" sz="1400" dirty="0"/>
              <a:t>BernoulliNB is used as the target variable is binary. Independent variables and target variable of train data set is fitted to Naïve Bayes model.</a:t>
            </a:r>
          </a:p>
          <a:p>
            <a:r>
              <a:rPr lang="en-IN" sz="1400" dirty="0"/>
              <a:t>Target variable is predicted using the test data set and model .Classification report is prepared using predicted data set and actual test data set of target variable. </a:t>
            </a:r>
          </a:p>
          <a:p>
            <a:r>
              <a:rPr lang="en-IN" sz="1400" dirty="0"/>
              <a:t>From classification report it  is observed that model  </a:t>
            </a:r>
          </a:p>
          <a:p>
            <a:pPr lvl="1"/>
            <a:r>
              <a:rPr lang="en-IN" sz="1200" dirty="0"/>
              <a:t>accuracy score - 64% </a:t>
            </a:r>
          </a:p>
          <a:p>
            <a:pPr lvl="1"/>
            <a:r>
              <a:rPr lang="en-IN" sz="1200" dirty="0"/>
              <a:t>Recall score – 52%</a:t>
            </a:r>
          </a:p>
          <a:p>
            <a:pPr lvl="1"/>
            <a:r>
              <a:rPr lang="en-IN" sz="1200" dirty="0"/>
              <a:t>Precision score – 58%</a:t>
            </a:r>
            <a:endParaRPr lang="en-IN" sz="1400" dirty="0"/>
          </a:p>
          <a:p>
            <a:endParaRPr lang="en-IN" sz="1400" dirty="0"/>
          </a:p>
          <a:p>
            <a:endParaRPr lang="en-US" sz="1400" dirty="0"/>
          </a:p>
        </p:txBody>
      </p:sp>
      <p:sp>
        <p:nvSpPr>
          <p:cNvPr id="4" name="Title 1">
            <a:extLst>
              <a:ext uri="{FF2B5EF4-FFF2-40B4-BE49-F238E27FC236}">
                <a16:creationId xmlns:a16="http://schemas.microsoft.com/office/drawing/2014/main" id="{1ADF619B-1A29-C389-1C59-77080D1E2ECA}"/>
              </a:ext>
            </a:extLst>
          </p:cNvPr>
          <p:cNvSpPr txBox="1">
            <a:spLocks/>
          </p:cNvSpPr>
          <p:nvPr/>
        </p:nvSpPr>
        <p:spPr>
          <a:xfrm>
            <a:off x="1900196" y="510558"/>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400" b="1" dirty="0"/>
              <a:t>3.Naïve Bayes Classifier</a:t>
            </a:r>
            <a:br>
              <a:rPr lang="en-IN" sz="1400" b="1" dirty="0"/>
            </a:br>
            <a:endParaRPr lang="en-IN" sz="1400" b="1" dirty="0"/>
          </a:p>
        </p:txBody>
      </p:sp>
      <p:pic>
        <p:nvPicPr>
          <p:cNvPr id="10" name="Picture 9">
            <a:extLst>
              <a:ext uri="{FF2B5EF4-FFF2-40B4-BE49-F238E27FC236}">
                <a16:creationId xmlns:a16="http://schemas.microsoft.com/office/drawing/2014/main" id="{85EECC4C-4753-3779-4ACE-83E133669FC7}"/>
              </a:ext>
            </a:extLst>
          </p:cNvPr>
          <p:cNvPicPr>
            <a:picLocks noChangeAspect="1"/>
          </p:cNvPicPr>
          <p:nvPr/>
        </p:nvPicPr>
        <p:blipFill>
          <a:blip r:embed="rId2"/>
          <a:stretch>
            <a:fillRect/>
          </a:stretch>
        </p:blipFill>
        <p:spPr>
          <a:xfrm>
            <a:off x="2112881" y="4682407"/>
            <a:ext cx="5306165" cy="2000529"/>
          </a:xfrm>
          <a:prstGeom prst="rect">
            <a:avLst/>
          </a:prstGeom>
          <a:ln>
            <a:solidFill>
              <a:schemeClr val="tx1"/>
            </a:solidFill>
          </a:ln>
        </p:spPr>
      </p:pic>
    </p:spTree>
    <p:extLst>
      <p:ext uri="{BB962C8B-B14F-4D97-AF65-F5344CB8AC3E}">
        <p14:creationId xmlns:p14="http://schemas.microsoft.com/office/powerpoint/2010/main" val="18068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FED3A-9298-8B08-CDB6-1C44212883C9}"/>
              </a:ext>
            </a:extLst>
          </p:cNvPr>
          <p:cNvSpPr>
            <a:spLocks noGrp="1"/>
          </p:cNvSpPr>
          <p:nvPr>
            <p:ph type="title"/>
          </p:nvPr>
        </p:nvSpPr>
        <p:spPr/>
        <p:txBody>
          <a:bodyPr/>
          <a:lstStyle/>
          <a:p>
            <a:r>
              <a:rPr lang="en-US" b="1" dirty="0"/>
              <a:t>Contents</a:t>
            </a:r>
            <a:endParaRPr lang="en-GB" b="1" dirty="0"/>
          </a:p>
        </p:txBody>
      </p:sp>
      <p:sp>
        <p:nvSpPr>
          <p:cNvPr id="3" name="Content Placeholder 2">
            <a:extLst>
              <a:ext uri="{FF2B5EF4-FFF2-40B4-BE49-F238E27FC236}">
                <a16:creationId xmlns:a16="http://schemas.microsoft.com/office/drawing/2014/main" id="{6AE0A721-3074-F28E-FC0E-AF5DE2A37C64}"/>
              </a:ext>
            </a:extLst>
          </p:cNvPr>
          <p:cNvSpPr>
            <a:spLocks noGrp="1"/>
          </p:cNvSpPr>
          <p:nvPr>
            <p:ph idx="1"/>
          </p:nvPr>
        </p:nvSpPr>
        <p:spPr>
          <a:xfrm>
            <a:off x="2589212" y="1616364"/>
            <a:ext cx="8915400" cy="3777622"/>
          </a:xfrm>
        </p:spPr>
        <p:txBody>
          <a:bodyPr>
            <a:normAutofit/>
          </a:bodyPr>
          <a:lstStyle/>
          <a:p>
            <a:r>
              <a:rPr lang="en-GB" sz="1800" b="1" dirty="0"/>
              <a:t>Problem statement and understanding.</a:t>
            </a:r>
          </a:p>
          <a:p>
            <a:r>
              <a:rPr lang="en-GB" sz="1800" b="1" dirty="0"/>
              <a:t>Preliminary observations and data cleaning.</a:t>
            </a:r>
          </a:p>
          <a:p>
            <a:r>
              <a:rPr lang="en-GB" sz="1800" b="1" dirty="0"/>
              <a:t>Missing values handling and data cleaning.</a:t>
            </a:r>
          </a:p>
          <a:p>
            <a:r>
              <a:rPr lang="en-GB" sz="1800" b="1" dirty="0"/>
              <a:t>Exploratory Data Analysis (EDA).</a:t>
            </a:r>
          </a:p>
          <a:p>
            <a:r>
              <a:rPr lang="en-GB" b="1" dirty="0"/>
              <a:t>Data Encoding.</a:t>
            </a:r>
          </a:p>
          <a:p>
            <a:r>
              <a:rPr lang="en-IN" b="1" dirty="0"/>
              <a:t>Data Balancing by Over sampling.</a:t>
            </a:r>
          </a:p>
          <a:p>
            <a:r>
              <a:rPr lang="en-IN" b="1" dirty="0"/>
              <a:t>Model building using Machine learning classification algorithms.</a:t>
            </a:r>
          </a:p>
          <a:p>
            <a:r>
              <a:rPr lang="en-IN" b="1" dirty="0"/>
              <a:t>Model performance evaluation and conclusion</a:t>
            </a:r>
            <a:endParaRPr lang="en-GB" b="1" dirty="0"/>
          </a:p>
          <a:p>
            <a:endParaRPr lang="en-GB" dirty="0"/>
          </a:p>
        </p:txBody>
      </p:sp>
    </p:spTree>
    <p:extLst>
      <p:ext uri="{BB962C8B-B14F-4D97-AF65-F5344CB8AC3E}">
        <p14:creationId xmlns:p14="http://schemas.microsoft.com/office/powerpoint/2010/main" val="306777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fontScale="90000"/>
          </a:bodyPr>
          <a:lstStyle/>
          <a:p>
            <a:r>
              <a:rPr lang="en-IN" sz="2000" b="1" dirty="0"/>
              <a:t>Machine learning Model building</a:t>
            </a:r>
            <a:br>
              <a:rPr lang="en-IN" sz="2000" b="1" dirty="0"/>
            </a:br>
            <a:endParaRPr lang="en-IN" sz="2000" b="1" dirty="0"/>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24705" y="922619"/>
            <a:ext cx="9691440" cy="3880289"/>
          </a:xfrm>
        </p:spPr>
        <p:txBody>
          <a:bodyPr>
            <a:normAutofit/>
          </a:bodyPr>
          <a:lstStyle/>
          <a:p>
            <a:r>
              <a:rPr lang="en-IN" sz="1400" dirty="0"/>
              <a:t>Support Vector Machine or SVM is one of the most popular Supervised Learning algorithms, which is used for Classification as well as Regression problems. However, primarily, it is used for Classification problems in Machine Learning.</a:t>
            </a:r>
          </a:p>
          <a:p>
            <a:r>
              <a:rPr lang="en-IN" sz="1400" dirty="0"/>
              <a:t>The goal of the SVM algorithm is to create the best line or decision boundary that can segregate n-dimensional space into classes so that we can easily put the new data point in the correct category in the future. This best decision boundary is called a hyperplane.</a:t>
            </a:r>
          </a:p>
          <a:p>
            <a:r>
              <a:rPr lang="en-IN" sz="1400" dirty="0"/>
              <a:t>Independent variables and target variable of train data set is fitted to Support Vector Machine model.</a:t>
            </a:r>
          </a:p>
          <a:p>
            <a:r>
              <a:rPr lang="en-IN" sz="1400" dirty="0"/>
              <a:t>Target variable is predicted using the test data set and model .Classification report is prepared using predicted data set and actual test data set of target variable. </a:t>
            </a:r>
          </a:p>
          <a:p>
            <a:r>
              <a:rPr lang="en-IN" sz="1400" dirty="0"/>
              <a:t>From classification report it  is observed that model  </a:t>
            </a:r>
          </a:p>
          <a:p>
            <a:pPr lvl="1"/>
            <a:r>
              <a:rPr lang="en-IN" sz="1200" dirty="0"/>
              <a:t>accuracy score - 74% </a:t>
            </a:r>
          </a:p>
          <a:p>
            <a:pPr lvl="1"/>
            <a:r>
              <a:rPr lang="en-IN" sz="1200" dirty="0"/>
              <a:t>Recall score – 56%</a:t>
            </a:r>
          </a:p>
          <a:p>
            <a:pPr lvl="1"/>
            <a:r>
              <a:rPr lang="en-IN" sz="1200" dirty="0"/>
              <a:t>Precision score – 74%</a:t>
            </a:r>
            <a:endParaRPr lang="en-IN" sz="1400" dirty="0"/>
          </a:p>
          <a:p>
            <a:endParaRPr lang="en-IN" sz="1400" dirty="0"/>
          </a:p>
          <a:p>
            <a:endParaRPr lang="en-US" sz="1400" dirty="0"/>
          </a:p>
        </p:txBody>
      </p:sp>
      <p:sp>
        <p:nvSpPr>
          <p:cNvPr id="4" name="Title 1">
            <a:extLst>
              <a:ext uri="{FF2B5EF4-FFF2-40B4-BE49-F238E27FC236}">
                <a16:creationId xmlns:a16="http://schemas.microsoft.com/office/drawing/2014/main" id="{1ADF619B-1A29-C389-1C59-77080D1E2ECA}"/>
              </a:ext>
            </a:extLst>
          </p:cNvPr>
          <p:cNvSpPr txBox="1">
            <a:spLocks/>
          </p:cNvSpPr>
          <p:nvPr/>
        </p:nvSpPr>
        <p:spPr>
          <a:xfrm>
            <a:off x="1900196" y="510558"/>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400" b="1" dirty="0"/>
              <a:t>4. Support Vector Machine</a:t>
            </a:r>
            <a:br>
              <a:rPr lang="en-IN" sz="1400" b="1" dirty="0"/>
            </a:br>
            <a:endParaRPr lang="en-IN" sz="1400" b="1" dirty="0"/>
          </a:p>
        </p:txBody>
      </p:sp>
      <p:pic>
        <p:nvPicPr>
          <p:cNvPr id="10" name="Picture 9">
            <a:extLst>
              <a:ext uri="{FF2B5EF4-FFF2-40B4-BE49-F238E27FC236}">
                <a16:creationId xmlns:a16="http://schemas.microsoft.com/office/drawing/2014/main" id="{D0FA2B4C-086D-C893-9093-A6DDF561B69F}"/>
              </a:ext>
            </a:extLst>
          </p:cNvPr>
          <p:cNvPicPr>
            <a:picLocks noChangeAspect="1"/>
          </p:cNvPicPr>
          <p:nvPr/>
        </p:nvPicPr>
        <p:blipFill>
          <a:blip r:embed="rId2"/>
          <a:stretch>
            <a:fillRect/>
          </a:stretch>
        </p:blipFill>
        <p:spPr>
          <a:xfrm>
            <a:off x="1900196" y="4720803"/>
            <a:ext cx="5096586" cy="1905266"/>
          </a:xfrm>
          <a:prstGeom prst="rect">
            <a:avLst/>
          </a:prstGeom>
          <a:ln>
            <a:solidFill>
              <a:schemeClr val="tx1"/>
            </a:solidFill>
          </a:ln>
        </p:spPr>
      </p:pic>
    </p:spTree>
    <p:extLst>
      <p:ext uri="{BB962C8B-B14F-4D97-AF65-F5344CB8AC3E}">
        <p14:creationId xmlns:p14="http://schemas.microsoft.com/office/powerpoint/2010/main" val="848241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fontScale="90000"/>
          </a:bodyPr>
          <a:lstStyle/>
          <a:p>
            <a:r>
              <a:rPr lang="en-IN" sz="2000" b="1" dirty="0"/>
              <a:t>Machine learning Model building</a:t>
            </a:r>
            <a:br>
              <a:rPr lang="en-IN" sz="2000" b="1" dirty="0"/>
            </a:br>
            <a:endParaRPr lang="en-IN" sz="2000" b="1" dirty="0"/>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24705" y="922619"/>
            <a:ext cx="9691440" cy="3880289"/>
          </a:xfrm>
        </p:spPr>
        <p:txBody>
          <a:bodyPr>
            <a:normAutofit/>
          </a:bodyPr>
          <a:lstStyle/>
          <a:p>
            <a:r>
              <a:rPr lang="en-IN" sz="1400" dirty="0"/>
              <a:t>A decision tree is one of the most powerful tools of supervised learning algorithms used for both classification and regression tasks. It builds a flowchart-like tree structure where each internal node denotes a test on an attribute, each branch represents an outcome of the test, and each leaf node (terminal node) holds a class label.</a:t>
            </a:r>
          </a:p>
          <a:p>
            <a:r>
              <a:rPr lang="en-IN" sz="1400" dirty="0"/>
              <a:t>It is constructed by recursively splitting the training data into subsets based on the values of the attributes until a stopping criterion is met, such as the maximum depth of the tree or the minimum number of samples required to split a node.</a:t>
            </a:r>
          </a:p>
          <a:p>
            <a:r>
              <a:rPr lang="en-IN" sz="1400" dirty="0"/>
              <a:t>Independent variables and target variable of train data set is fitted to Random Forest model.</a:t>
            </a:r>
          </a:p>
          <a:p>
            <a:r>
              <a:rPr lang="en-IN" sz="1400" dirty="0"/>
              <a:t>Target variable is predicted using the test data set and model .Classification report is prepared using predicted data set and actual test data set of target variable. </a:t>
            </a:r>
          </a:p>
          <a:p>
            <a:r>
              <a:rPr lang="en-IN" sz="1400" dirty="0"/>
              <a:t>From classification report it  is observed that model  </a:t>
            </a:r>
          </a:p>
          <a:p>
            <a:pPr lvl="1"/>
            <a:r>
              <a:rPr lang="en-IN" sz="1200" dirty="0"/>
              <a:t>accuracy score - 79% </a:t>
            </a:r>
          </a:p>
          <a:p>
            <a:pPr lvl="1"/>
            <a:r>
              <a:rPr lang="en-IN" sz="1200" dirty="0"/>
              <a:t>Recall score – 77%</a:t>
            </a:r>
          </a:p>
          <a:p>
            <a:pPr lvl="1"/>
            <a:r>
              <a:rPr lang="en-IN" sz="1200" dirty="0"/>
              <a:t>Precision score – 74%</a:t>
            </a:r>
            <a:endParaRPr lang="en-IN" sz="1400" dirty="0"/>
          </a:p>
          <a:p>
            <a:endParaRPr lang="en-IN" sz="1400" dirty="0"/>
          </a:p>
          <a:p>
            <a:endParaRPr lang="en-US" sz="1400" dirty="0"/>
          </a:p>
        </p:txBody>
      </p:sp>
      <p:sp>
        <p:nvSpPr>
          <p:cNvPr id="4" name="Title 1">
            <a:extLst>
              <a:ext uri="{FF2B5EF4-FFF2-40B4-BE49-F238E27FC236}">
                <a16:creationId xmlns:a16="http://schemas.microsoft.com/office/drawing/2014/main" id="{1ADF619B-1A29-C389-1C59-77080D1E2ECA}"/>
              </a:ext>
            </a:extLst>
          </p:cNvPr>
          <p:cNvSpPr txBox="1">
            <a:spLocks/>
          </p:cNvSpPr>
          <p:nvPr/>
        </p:nvSpPr>
        <p:spPr>
          <a:xfrm>
            <a:off x="1900196" y="510558"/>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400" b="1" dirty="0"/>
              <a:t>5. Decision Tree Classifier </a:t>
            </a:r>
            <a:br>
              <a:rPr lang="en-IN" sz="1400" b="1" dirty="0"/>
            </a:br>
            <a:endParaRPr lang="en-IN" sz="1400" b="1" dirty="0"/>
          </a:p>
        </p:txBody>
      </p:sp>
      <p:pic>
        <p:nvPicPr>
          <p:cNvPr id="8" name="Picture 7">
            <a:extLst>
              <a:ext uri="{FF2B5EF4-FFF2-40B4-BE49-F238E27FC236}">
                <a16:creationId xmlns:a16="http://schemas.microsoft.com/office/drawing/2014/main" id="{DE9FC973-D653-FBB6-795A-315652F5FEBB}"/>
              </a:ext>
            </a:extLst>
          </p:cNvPr>
          <p:cNvPicPr>
            <a:picLocks noChangeAspect="1"/>
          </p:cNvPicPr>
          <p:nvPr/>
        </p:nvPicPr>
        <p:blipFill>
          <a:blip r:embed="rId3"/>
          <a:stretch>
            <a:fillRect/>
          </a:stretch>
        </p:blipFill>
        <p:spPr>
          <a:xfrm>
            <a:off x="1660050" y="4913744"/>
            <a:ext cx="5391902" cy="1819529"/>
          </a:xfrm>
          <a:prstGeom prst="rect">
            <a:avLst/>
          </a:prstGeom>
          <a:ln>
            <a:solidFill>
              <a:schemeClr val="tx1"/>
            </a:solidFill>
          </a:ln>
        </p:spPr>
      </p:pic>
    </p:spTree>
    <p:extLst>
      <p:ext uri="{BB962C8B-B14F-4D97-AF65-F5344CB8AC3E}">
        <p14:creationId xmlns:p14="http://schemas.microsoft.com/office/powerpoint/2010/main" val="532040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fontScale="90000"/>
          </a:bodyPr>
          <a:lstStyle/>
          <a:p>
            <a:r>
              <a:rPr lang="en-IN" sz="2000" b="1" dirty="0"/>
              <a:t>Machine learning Model building</a:t>
            </a:r>
            <a:br>
              <a:rPr lang="en-IN" sz="2000" b="1" dirty="0"/>
            </a:br>
            <a:endParaRPr lang="en-IN" sz="2000" b="1" dirty="0"/>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24705" y="922619"/>
            <a:ext cx="9691440" cy="3880289"/>
          </a:xfrm>
        </p:spPr>
        <p:txBody>
          <a:bodyPr>
            <a:normAutofit/>
          </a:bodyPr>
          <a:lstStyle/>
          <a:p>
            <a:r>
              <a:rPr lang="en-IN" sz="1400" dirty="0"/>
              <a:t>Random Forest is a popular machine learning algorithm that belongs to the supervised learning technique. It is based on the concept of ensemble learning, which is a process of combining multiple classifiers to solve a complex problem and to improve the performance of the model.</a:t>
            </a:r>
          </a:p>
          <a:p>
            <a:r>
              <a:rPr lang="en-IN" sz="1400" dirty="0"/>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p>
          <a:p>
            <a:r>
              <a:rPr lang="en-IN" sz="1400" dirty="0"/>
              <a:t>Independent variables and target variable of train data set is fitted to Random Forest model.</a:t>
            </a:r>
          </a:p>
          <a:p>
            <a:r>
              <a:rPr lang="en-IN" sz="1400" dirty="0"/>
              <a:t>Target variable is predicted using the test data set and model .Classification report is prepared using predicted data set and actual test data set of target variable. </a:t>
            </a:r>
          </a:p>
          <a:p>
            <a:r>
              <a:rPr lang="en-IN" sz="1400" dirty="0"/>
              <a:t>From classification report it  is observed that model  </a:t>
            </a:r>
          </a:p>
          <a:p>
            <a:pPr lvl="1"/>
            <a:r>
              <a:rPr lang="en-IN" sz="1200" dirty="0"/>
              <a:t>accuracy score - 89% </a:t>
            </a:r>
          </a:p>
          <a:p>
            <a:pPr lvl="1"/>
            <a:r>
              <a:rPr lang="en-IN" sz="1200" dirty="0"/>
              <a:t>Recall score – 79%</a:t>
            </a:r>
          </a:p>
          <a:p>
            <a:pPr lvl="1"/>
            <a:r>
              <a:rPr lang="en-IN" sz="1200" dirty="0"/>
              <a:t>Precision score – 92%</a:t>
            </a:r>
            <a:endParaRPr lang="en-IN" sz="1400" dirty="0"/>
          </a:p>
          <a:p>
            <a:endParaRPr lang="en-IN" sz="1400" dirty="0"/>
          </a:p>
          <a:p>
            <a:endParaRPr lang="en-US" sz="1400" dirty="0"/>
          </a:p>
        </p:txBody>
      </p:sp>
      <p:sp>
        <p:nvSpPr>
          <p:cNvPr id="4" name="Title 1">
            <a:extLst>
              <a:ext uri="{FF2B5EF4-FFF2-40B4-BE49-F238E27FC236}">
                <a16:creationId xmlns:a16="http://schemas.microsoft.com/office/drawing/2014/main" id="{1ADF619B-1A29-C389-1C59-77080D1E2ECA}"/>
              </a:ext>
            </a:extLst>
          </p:cNvPr>
          <p:cNvSpPr txBox="1">
            <a:spLocks/>
          </p:cNvSpPr>
          <p:nvPr/>
        </p:nvSpPr>
        <p:spPr>
          <a:xfrm>
            <a:off x="1900196" y="510558"/>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400" b="1" dirty="0"/>
              <a:t>6. Random Forest Classifier </a:t>
            </a:r>
            <a:br>
              <a:rPr lang="en-IN" sz="1400" b="1" dirty="0"/>
            </a:br>
            <a:endParaRPr lang="en-IN" sz="1400" b="1" dirty="0"/>
          </a:p>
        </p:txBody>
      </p:sp>
      <p:pic>
        <p:nvPicPr>
          <p:cNvPr id="10" name="Picture 9">
            <a:extLst>
              <a:ext uri="{FF2B5EF4-FFF2-40B4-BE49-F238E27FC236}">
                <a16:creationId xmlns:a16="http://schemas.microsoft.com/office/drawing/2014/main" id="{CB681008-170A-A82A-B18B-F6A72BF2C8DC}"/>
              </a:ext>
            </a:extLst>
          </p:cNvPr>
          <p:cNvPicPr>
            <a:picLocks noChangeAspect="1"/>
          </p:cNvPicPr>
          <p:nvPr/>
        </p:nvPicPr>
        <p:blipFill>
          <a:blip r:embed="rId3"/>
          <a:stretch>
            <a:fillRect/>
          </a:stretch>
        </p:blipFill>
        <p:spPr>
          <a:xfrm>
            <a:off x="2058332" y="4802908"/>
            <a:ext cx="5249008" cy="1895740"/>
          </a:xfrm>
          <a:prstGeom prst="rect">
            <a:avLst/>
          </a:prstGeom>
          <a:ln>
            <a:solidFill>
              <a:schemeClr val="tx1"/>
            </a:solidFill>
          </a:ln>
        </p:spPr>
      </p:pic>
    </p:spTree>
    <p:extLst>
      <p:ext uri="{BB962C8B-B14F-4D97-AF65-F5344CB8AC3E}">
        <p14:creationId xmlns:p14="http://schemas.microsoft.com/office/powerpoint/2010/main" val="3831399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fontScale="90000"/>
          </a:bodyPr>
          <a:lstStyle/>
          <a:p>
            <a:r>
              <a:rPr lang="en-IN" sz="2000" b="1" dirty="0"/>
              <a:t>Machine learning Model building</a:t>
            </a:r>
            <a:br>
              <a:rPr lang="en-IN" sz="2000" b="1" dirty="0"/>
            </a:br>
            <a:endParaRPr lang="en-IN" sz="2000" b="1" dirty="0"/>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24705" y="922619"/>
            <a:ext cx="9691440" cy="3880289"/>
          </a:xfrm>
        </p:spPr>
        <p:txBody>
          <a:bodyPr>
            <a:normAutofit lnSpcReduction="10000"/>
          </a:bodyPr>
          <a:lstStyle/>
          <a:p>
            <a:r>
              <a:rPr lang="en-IN" sz="1400" dirty="0"/>
              <a:t>AdaBoost short for Adaptive Boosting is an ensemble learning used in machine learning for classification and regression problems. The main idea behind AdaBoost is to iteratively train the weak classifier on the training dataset with each successive classifier giving more weightage to the data points that are misclassified.</a:t>
            </a:r>
          </a:p>
          <a:p>
            <a:r>
              <a:rPr lang="en-IN" sz="1400" dirty="0"/>
              <a:t>The final AdaBoost model is decided by combining all the weak classifier that has been used for training with the weightage given to the models according to their accuracies. The weak model which has the highest accuracy is given the highest weightage while the model which has the lowest accuracy is given a lower weightage. </a:t>
            </a:r>
          </a:p>
          <a:p>
            <a:r>
              <a:rPr lang="en-IN" sz="1400" dirty="0"/>
              <a:t>Independent variables and target variable of train data set is fitted to Random Forest model.</a:t>
            </a:r>
          </a:p>
          <a:p>
            <a:r>
              <a:rPr lang="en-IN" sz="1400" dirty="0"/>
              <a:t>Target variable is predicted using the test data set and model .Classification report is prepared using predicted data set and actual test data set of target variable. </a:t>
            </a:r>
          </a:p>
          <a:p>
            <a:r>
              <a:rPr lang="en-IN" sz="1400" dirty="0"/>
              <a:t>From classification report it  is observed that model  </a:t>
            </a:r>
          </a:p>
          <a:p>
            <a:pPr lvl="1"/>
            <a:r>
              <a:rPr lang="en-IN" sz="1200" dirty="0"/>
              <a:t>accuracy score - 81% </a:t>
            </a:r>
          </a:p>
          <a:p>
            <a:pPr lvl="1"/>
            <a:r>
              <a:rPr lang="en-IN" sz="1200" dirty="0"/>
              <a:t>Recall score – 68%</a:t>
            </a:r>
          </a:p>
          <a:p>
            <a:pPr lvl="1"/>
            <a:r>
              <a:rPr lang="en-IN" sz="1200" dirty="0"/>
              <a:t>Precision score – 83%</a:t>
            </a:r>
            <a:endParaRPr lang="en-IN" sz="1400" dirty="0"/>
          </a:p>
          <a:p>
            <a:endParaRPr lang="en-IN" sz="1400" dirty="0"/>
          </a:p>
          <a:p>
            <a:endParaRPr lang="en-US" sz="1400" dirty="0"/>
          </a:p>
        </p:txBody>
      </p:sp>
      <p:sp>
        <p:nvSpPr>
          <p:cNvPr id="4" name="Title 1">
            <a:extLst>
              <a:ext uri="{FF2B5EF4-FFF2-40B4-BE49-F238E27FC236}">
                <a16:creationId xmlns:a16="http://schemas.microsoft.com/office/drawing/2014/main" id="{1ADF619B-1A29-C389-1C59-77080D1E2ECA}"/>
              </a:ext>
            </a:extLst>
          </p:cNvPr>
          <p:cNvSpPr txBox="1">
            <a:spLocks/>
          </p:cNvSpPr>
          <p:nvPr/>
        </p:nvSpPr>
        <p:spPr>
          <a:xfrm>
            <a:off x="1900196" y="510558"/>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400" b="1" dirty="0"/>
              <a:t>7. </a:t>
            </a:r>
            <a:r>
              <a:rPr lang="en-IN" sz="1400" b="1" dirty="0" err="1"/>
              <a:t>Adaboost</a:t>
            </a:r>
            <a:r>
              <a:rPr lang="en-IN" sz="1400" b="1" dirty="0"/>
              <a:t> Classifier </a:t>
            </a:r>
            <a:br>
              <a:rPr lang="en-IN" sz="1400" b="1" dirty="0"/>
            </a:br>
            <a:endParaRPr lang="en-IN" sz="1400" b="1" dirty="0"/>
          </a:p>
        </p:txBody>
      </p:sp>
      <p:pic>
        <p:nvPicPr>
          <p:cNvPr id="9" name="Picture 8">
            <a:extLst>
              <a:ext uri="{FF2B5EF4-FFF2-40B4-BE49-F238E27FC236}">
                <a16:creationId xmlns:a16="http://schemas.microsoft.com/office/drawing/2014/main" id="{35E709A3-AD3B-FB20-659A-44839A918008}"/>
              </a:ext>
            </a:extLst>
          </p:cNvPr>
          <p:cNvPicPr>
            <a:picLocks noChangeAspect="1"/>
          </p:cNvPicPr>
          <p:nvPr/>
        </p:nvPicPr>
        <p:blipFill>
          <a:blip r:embed="rId3"/>
          <a:stretch>
            <a:fillRect/>
          </a:stretch>
        </p:blipFill>
        <p:spPr>
          <a:xfrm>
            <a:off x="2046653" y="4733352"/>
            <a:ext cx="5106113" cy="1991003"/>
          </a:xfrm>
          <a:prstGeom prst="rect">
            <a:avLst/>
          </a:prstGeom>
          <a:ln>
            <a:solidFill>
              <a:schemeClr val="tx1"/>
            </a:solidFill>
          </a:ln>
        </p:spPr>
      </p:pic>
    </p:spTree>
    <p:extLst>
      <p:ext uri="{BB962C8B-B14F-4D97-AF65-F5344CB8AC3E}">
        <p14:creationId xmlns:p14="http://schemas.microsoft.com/office/powerpoint/2010/main" val="3342654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9453"/>
            <a:ext cx="8911687" cy="412062"/>
          </a:xfrm>
        </p:spPr>
        <p:txBody>
          <a:bodyPr vert="horz" lIns="91440" tIns="45720" rIns="91440" bIns="45720" rtlCol="0" anchor="t">
            <a:normAutofit fontScale="90000"/>
          </a:bodyPr>
          <a:lstStyle/>
          <a:p>
            <a:r>
              <a:rPr lang="en-IN" sz="2000" b="1" dirty="0"/>
              <a:t>Machine learning Model building</a:t>
            </a:r>
            <a:br>
              <a:rPr lang="en-IN" sz="2000" b="1" dirty="0"/>
            </a:br>
            <a:endParaRPr lang="en-IN" sz="2000" b="1" dirty="0"/>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24705" y="922619"/>
            <a:ext cx="9691440" cy="3880289"/>
          </a:xfrm>
        </p:spPr>
        <p:txBody>
          <a:bodyPr>
            <a:normAutofit/>
          </a:bodyPr>
          <a:lstStyle/>
          <a:p>
            <a:r>
              <a:rPr lang="en-IN" sz="1400" dirty="0" err="1"/>
              <a:t>XGBoost</a:t>
            </a:r>
            <a:r>
              <a:rPr lang="en-IN" sz="1400" dirty="0"/>
              <a:t> is an optimized distributed gradient boosting library designed for efficient and scalable training of machine learning models. It is an ensemble learning method that combines the predictions of multiple weak models to produce a stronger prediction</a:t>
            </a:r>
          </a:p>
          <a:p>
            <a:r>
              <a:rPr lang="en-IN" sz="1400" dirty="0" err="1"/>
              <a:t>XGBoost</a:t>
            </a:r>
            <a:r>
              <a:rPr lang="en-IN" sz="1400" dirty="0"/>
              <a:t> stands for “Extreme Gradient Boosting” and it has become one of the most popular and widely used machine learning algorithms due to its ability to handle large datasets and its ability to achieve state-of-the-art performance in many machine learning tasks such as classification and regression.</a:t>
            </a:r>
          </a:p>
          <a:p>
            <a:r>
              <a:rPr lang="en-IN" sz="1400" dirty="0"/>
              <a:t>Independent variables and target variable of train data set is fitted to Random Forest model.</a:t>
            </a:r>
          </a:p>
          <a:p>
            <a:r>
              <a:rPr lang="en-IN" sz="1400" dirty="0"/>
              <a:t>Target variable is predicted using the test data set and model .Classification report is prepared using predicted data set and actual test data set of target variable. </a:t>
            </a:r>
          </a:p>
          <a:p>
            <a:r>
              <a:rPr lang="en-IN" sz="1400" dirty="0"/>
              <a:t>From classification report it  is observed that model  </a:t>
            </a:r>
          </a:p>
          <a:p>
            <a:pPr lvl="1"/>
            <a:r>
              <a:rPr lang="en-IN" sz="1200" dirty="0"/>
              <a:t>accuracy score - 88% </a:t>
            </a:r>
          </a:p>
          <a:p>
            <a:pPr lvl="1"/>
            <a:r>
              <a:rPr lang="en-IN" sz="1200" dirty="0"/>
              <a:t>Recall score – 80%</a:t>
            </a:r>
          </a:p>
          <a:p>
            <a:pPr lvl="1"/>
            <a:r>
              <a:rPr lang="en-IN" sz="1200" dirty="0"/>
              <a:t>Precision score – 90%</a:t>
            </a:r>
            <a:endParaRPr lang="en-IN" sz="1400" dirty="0"/>
          </a:p>
          <a:p>
            <a:endParaRPr lang="en-IN" sz="1400" dirty="0"/>
          </a:p>
          <a:p>
            <a:endParaRPr lang="en-US" sz="1400" dirty="0"/>
          </a:p>
        </p:txBody>
      </p:sp>
      <p:sp>
        <p:nvSpPr>
          <p:cNvPr id="4" name="Title 1">
            <a:extLst>
              <a:ext uri="{FF2B5EF4-FFF2-40B4-BE49-F238E27FC236}">
                <a16:creationId xmlns:a16="http://schemas.microsoft.com/office/drawing/2014/main" id="{1ADF619B-1A29-C389-1C59-77080D1E2ECA}"/>
              </a:ext>
            </a:extLst>
          </p:cNvPr>
          <p:cNvSpPr txBox="1">
            <a:spLocks/>
          </p:cNvSpPr>
          <p:nvPr/>
        </p:nvSpPr>
        <p:spPr>
          <a:xfrm>
            <a:off x="1900196" y="510558"/>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400" b="1" dirty="0"/>
              <a:t>8. </a:t>
            </a:r>
            <a:r>
              <a:rPr lang="en-IN" sz="1400" b="1" dirty="0" err="1"/>
              <a:t>XGBoost</a:t>
            </a:r>
            <a:r>
              <a:rPr lang="en-IN" sz="1400" b="1" dirty="0"/>
              <a:t>  Classifier </a:t>
            </a:r>
            <a:br>
              <a:rPr lang="en-IN" sz="1400" b="1" dirty="0"/>
            </a:br>
            <a:endParaRPr lang="en-IN" sz="1400" b="1" dirty="0"/>
          </a:p>
        </p:txBody>
      </p:sp>
      <p:pic>
        <p:nvPicPr>
          <p:cNvPr id="9" name="Picture 8">
            <a:extLst>
              <a:ext uri="{FF2B5EF4-FFF2-40B4-BE49-F238E27FC236}">
                <a16:creationId xmlns:a16="http://schemas.microsoft.com/office/drawing/2014/main" id="{73338635-3A53-9B73-A4A6-0E0C7CF7CC55}"/>
              </a:ext>
            </a:extLst>
          </p:cNvPr>
          <p:cNvPicPr>
            <a:picLocks noChangeAspect="1"/>
          </p:cNvPicPr>
          <p:nvPr/>
        </p:nvPicPr>
        <p:blipFill>
          <a:blip r:embed="rId3"/>
          <a:stretch>
            <a:fillRect/>
          </a:stretch>
        </p:blipFill>
        <p:spPr>
          <a:xfrm>
            <a:off x="1828294" y="4730619"/>
            <a:ext cx="5191850" cy="1867161"/>
          </a:xfrm>
          <a:prstGeom prst="rect">
            <a:avLst/>
          </a:prstGeom>
          <a:ln>
            <a:solidFill>
              <a:schemeClr val="tx1"/>
            </a:solidFill>
          </a:ln>
        </p:spPr>
      </p:pic>
    </p:spTree>
    <p:extLst>
      <p:ext uri="{BB962C8B-B14F-4D97-AF65-F5344CB8AC3E}">
        <p14:creationId xmlns:p14="http://schemas.microsoft.com/office/powerpoint/2010/main" val="384061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817070" y="922620"/>
            <a:ext cx="10153258" cy="2702822"/>
          </a:xfrm>
        </p:spPr>
        <p:txBody>
          <a:bodyPr>
            <a:normAutofit/>
          </a:bodyPr>
          <a:lstStyle/>
          <a:p>
            <a:r>
              <a:rPr lang="en-US" sz="1400" dirty="0"/>
              <a:t>Out of all the models Random forest classifier giving the best Accuracy.</a:t>
            </a:r>
          </a:p>
          <a:p>
            <a:r>
              <a:rPr lang="en-IN" sz="1400" dirty="0"/>
              <a:t>Hyperparameters in Machine learning are those parameters that are explicitly defined by the user to control the learning process. The process of selecting the best hyperparameters to use is known as hyperparameter tuning,</a:t>
            </a:r>
            <a:endParaRPr lang="en-US" sz="1400" dirty="0"/>
          </a:p>
          <a:p>
            <a:r>
              <a:rPr lang="en-US" sz="1400" dirty="0"/>
              <a:t>Hyper parameter tuning is tried to get the best parameters for Random forest classifier.</a:t>
            </a:r>
          </a:p>
          <a:p>
            <a:r>
              <a:rPr lang="en-US" sz="1400" dirty="0"/>
              <a:t>It is done with the help of </a:t>
            </a:r>
            <a:r>
              <a:rPr lang="en-US" sz="1400" dirty="0" err="1"/>
              <a:t>GridSearchCV</a:t>
            </a:r>
            <a:endParaRPr lang="en-US" sz="1400" dirty="0"/>
          </a:p>
          <a:p>
            <a:r>
              <a:rPr lang="en-US" sz="1400" dirty="0"/>
              <a:t>Best parameters are identified and checked the latest accuracy score and it is observed that accuracy is improved slightly to 89.3 %</a:t>
            </a:r>
          </a:p>
          <a:p>
            <a:r>
              <a:rPr lang="en-US" sz="1400" dirty="0"/>
              <a:t>K fold cross validation score is also calculated for Random forest model  and average accuracy score of 89.2%  is attained.</a:t>
            </a:r>
          </a:p>
        </p:txBody>
      </p:sp>
      <p:sp>
        <p:nvSpPr>
          <p:cNvPr id="6" name="Title 1">
            <a:extLst>
              <a:ext uri="{FF2B5EF4-FFF2-40B4-BE49-F238E27FC236}">
                <a16:creationId xmlns:a16="http://schemas.microsoft.com/office/drawing/2014/main" id="{6E7F481E-5F57-DF51-CC74-6420D40B28AA}"/>
              </a:ext>
            </a:extLst>
          </p:cNvPr>
          <p:cNvSpPr txBox="1">
            <a:spLocks/>
          </p:cNvSpPr>
          <p:nvPr/>
        </p:nvSpPr>
        <p:spPr>
          <a:xfrm>
            <a:off x="1900197" y="219059"/>
            <a:ext cx="8911687" cy="4120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t>Machine learning Model building</a:t>
            </a:r>
            <a:br>
              <a:rPr lang="en-IN" sz="1800" b="1" dirty="0"/>
            </a:br>
            <a:endParaRPr lang="en-IN" sz="1800" b="1" dirty="0"/>
          </a:p>
        </p:txBody>
      </p:sp>
      <p:pic>
        <p:nvPicPr>
          <p:cNvPr id="15" name="Picture 14">
            <a:extLst>
              <a:ext uri="{FF2B5EF4-FFF2-40B4-BE49-F238E27FC236}">
                <a16:creationId xmlns:a16="http://schemas.microsoft.com/office/drawing/2014/main" id="{4A9EDA2F-91F6-89BE-7254-71A9D49EF724}"/>
              </a:ext>
            </a:extLst>
          </p:cNvPr>
          <p:cNvPicPr>
            <a:picLocks noChangeAspect="1"/>
          </p:cNvPicPr>
          <p:nvPr/>
        </p:nvPicPr>
        <p:blipFill>
          <a:blip r:embed="rId2"/>
          <a:stretch>
            <a:fillRect/>
          </a:stretch>
        </p:blipFill>
        <p:spPr>
          <a:xfrm>
            <a:off x="1900196" y="3625442"/>
            <a:ext cx="2967367" cy="2929202"/>
          </a:xfrm>
          <a:prstGeom prst="rect">
            <a:avLst/>
          </a:prstGeom>
          <a:ln>
            <a:solidFill>
              <a:schemeClr val="tx1"/>
            </a:solidFill>
          </a:ln>
        </p:spPr>
      </p:pic>
      <p:sp>
        <p:nvSpPr>
          <p:cNvPr id="16" name="Rectangle 15">
            <a:extLst>
              <a:ext uri="{FF2B5EF4-FFF2-40B4-BE49-F238E27FC236}">
                <a16:creationId xmlns:a16="http://schemas.microsoft.com/office/drawing/2014/main" id="{C40D4774-76CB-0FA2-9929-697CDB3A85BD}"/>
              </a:ext>
            </a:extLst>
          </p:cNvPr>
          <p:cNvSpPr/>
          <p:nvPr/>
        </p:nvSpPr>
        <p:spPr>
          <a:xfrm>
            <a:off x="1900197" y="5521640"/>
            <a:ext cx="2967367" cy="33421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pic>
        <p:nvPicPr>
          <p:cNvPr id="20" name="Picture 19">
            <a:extLst>
              <a:ext uri="{FF2B5EF4-FFF2-40B4-BE49-F238E27FC236}">
                <a16:creationId xmlns:a16="http://schemas.microsoft.com/office/drawing/2014/main" id="{795936F2-FE31-2F3A-E9C3-1EA63BA881D2}"/>
              </a:ext>
            </a:extLst>
          </p:cNvPr>
          <p:cNvPicPr>
            <a:picLocks noChangeAspect="1"/>
          </p:cNvPicPr>
          <p:nvPr/>
        </p:nvPicPr>
        <p:blipFill>
          <a:blip r:embed="rId3"/>
          <a:stretch>
            <a:fillRect/>
          </a:stretch>
        </p:blipFill>
        <p:spPr>
          <a:xfrm>
            <a:off x="5232664" y="3527725"/>
            <a:ext cx="2410161" cy="1562318"/>
          </a:xfrm>
          <a:prstGeom prst="rect">
            <a:avLst/>
          </a:prstGeom>
          <a:ln>
            <a:solidFill>
              <a:schemeClr val="tx1"/>
            </a:solidFill>
          </a:ln>
        </p:spPr>
      </p:pic>
      <p:pic>
        <p:nvPicPr>
          <p:cNvPr id="22" name="Picture 21">
            <a:extLst>
              <a:ext uri="{FF2B5EF4-FFF2-40B4-BE49-F238E27FC236}">
                <a16:creationId xmlns:a16="http://schemas.microsoft.com/office/drawing/2014/main" id="{CBBDC602-91B3-6FE4-91B9-FC41DC1C2616}"/>
              </a:ext>
            </a:extLst>
          </p:cNvPr>
          <p:cNvPicPr>
            <a:picLocks noChangeAspect="1"/>
          </p:cNvPicPr>
          <p:nvPr/>
        </p:nvPicPr>
        <p:blipFill>
          <a:blip r:embed="rId4"/>
          <a:stretch>
            <a:fillRect/>
          </a:stretch>
        </p:blipFill>
        <p:spPr>
          <a:xfrm>
            <a:off x="5232664" y="5260062"/>
            <a:ext cx="4210638" cy="857370"/>
          </a:xfrm>
          <a:prstGeom prst="rect">
            <a:avLst/>
          </a:prstGeom>
          <a:ln>
            <a:solidFill>
              <a:schemeClr val="tx1"/>
            </a:solidFill>
          </a:ln>
        </p:spPr>
      </p:pic>
    </p:spTree>
    <p:extLst>
      <p:ext uri="{BB962C8B-B14F-4D97-AF65-F5344CB8AC3E}">
        <p14:creationId xmlns:p14="http://schemas.microsoft.com/office/powerpoint/2010/main" val="3906702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881725" y="268835"/>
            <a:ext cx="8911687" cy="412062"/>
          </a:xfrm>
        </p:spPr>
        <p:txBody>
          <a:bodyPr vert="horz" lIns="91440" tIns="45720" rIns="91440" bIns="45720" rtlCol="0" anchor="t">
            <a:normAutofit fontScale="90000"/>
          </a:bodyPr>
          <a:lstStyle/>
          <a:p>
            <a:r>
              <a:rPr lang="en-IN" sz="2000" b="1" dirty="0"/>
              <a:t>Model performance evaluation and conclusion</a:t>
            </a:r>
            <a:br>
              <a:rPr lang="en-IN" sz="2000" b="1" dirty="0"/>
            </a:br>
            <a:br>
              <a:rPr lang="en-IN" sz="2000" b="1" dirty="0"/>
            </a:br>
            <a:endParaRPr lang="en-IN" sz="2000" b="1" dirty="0"/>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724705" y="837975"/>
            <a:ext cx="9691440" cy="4277454"/>
          </a:xfrm>
        </p:spPr>
        <p:txBody>
          <a:bodyPr>
            <a:normAutofit/>
          </a:bodyPr>
          <a:lstStyle/>
          <a:p>
            <a:r>
              <a:rPr lang="en-IN" sz="1400" dirty="0"/>
              <a:t>Out of all the models Random forest classifier giving the higher performance. Performance improved slightly by using hyper parameter tuning.</a:t>
            </a:r>
          </a:p>
          <a:p>
            <a:r>
              <a:rPr lang="en-IN" sz="1400" dirty="0"/>
              <a:t>Model evaluation for  Random forest model is done with confusion matrix and ROC_AUC</a:t>
            </a:r>
          </a:p>
          <a:p>
            <a:r>
              <a:rPr lang="en-IN" sz="1400" dirty="0"/>
              <a:t>From Confusion matrix the below values can be concluded</a:t>
            </a:r>
          </a:p>
          <a:p>
            <a:pPr lvl="1"/>
            <a:r>
              <a:rPr lang="en-IN" sz="1200" dirty="0"/>
              <a:t>True Positive (TP) = 321</a:t>
            </a:r>
          </a:p>
          <a:p>
            <a:pPr lvl="1"/>
            <a:r>
              <a:rPr lang="en-IN" sz="1200" dirty="0"/>
              <a:t>True Negative (TN) = 546</a:t>
            </a:r>
          </a:p>
          <a:p>
            <a:pPr lvl="1"/>
            <a:r>
              <a:rPr lang="en-IN" sz="1200" dirty="0"/>
              <a:t>False Positive (FP) = 29</a:t>
            </a:r>
          </a:p>
          <a:p>
            <a:pPr lvl="1"/>
            <a:r>
              <a:rPr lang="en-IN" sz="1200" dirty="0"/>
              <a:t>False Negative (FN)= 83</a:t>
            </a:r>
          </a:p>
          <a:p>
            <a:r>
              <a:rPr lang="en-IN" sz="1400" dirty="0"/>
              <a:t>AUC score value is 0.95</a:t>
            </a:r>
          </a:p>
          <a:p>
            <a:endParaRPr lang="en-IN" sz="1400" dirty="0"/>
          </a:p>
          <a:p>
            <a:endParaRPr lang="en-US" sz="1400" dirty="0"/>
          </a:p>
        </p:txBody>
      </p:sp>
      <p:pic>
        <p:nvPicPr>
          <p:cNvPr id="6" name="Picture 5">
            <a:extLst>
              <a:ext uri="{FF2B5EF4-FFF2-40B4-BE49-F238E27FC236}">
                <a16:creationId xmlns:a16="http://schemas.microsoft.com/office/drawing/2014/main" id="{C9F5BBA8-4FDB-4838-9BA2-771BC82A2B91}"/>
              </a:ext>
            </a:extLst>
          </p:cNvPr>
          <p:cNvPicPr>
            <a:picLocks noChangeAspect="1"/>
          </p:cNvPicPr>
          <p:nvPr/>
        </p:nvPicPr>
        <p:blipFill>
          <a:blip r:embed="rId2"/>
          <a:stretch>
            <a:fillRect/>
          </a:stretch>
        </p:blipFill>
        <p:spPr>
          <a:xfrm>
            <a:off x="2248444" y="4405192"/>
            <a:ext cx="3237955" cy="2277317"/>
          </a:xfrm>
          <a:prstGeom prst="rect">
            <a:avLst/>
          </a:prstGeom>
          <a:ln>
            <a:solidFill>
              <a:schemeClr val="tx1"/>
            </a:solidFill>
          </a:ln>
        </p:spPr>
      </p:pic>
      <p:pic>
        <p:nvPicPr>
          <p:cNvPr id="13" name="Picture 12">
            <a:extLst>
              <a:ext uri="{FF2B5EF4-FFF2-40B4-BE49-F238E27FC236}">
                <a16:creationId xmlns:a16="http://schemas.microsoft.com/office/drawing/2014/main" id="{4958F0F7-DE69-7848-8020-71F338E0E8FB}"/>
              </a:ext>
            </a:extLst>
          </p:cNvPr>
          <p:cNvPicPr>
            <a:picLocks noChangeAspect="1"/>
          </p:cNvPicPr>
          <p:nvPr/>
        </p:nvPicPr>
        <p:blipFill>
          <a:blip r:embed="rId3"/>
          <a:stretch>
            <a:fillRect/>
          </a:stretch>
        </p:blipFill>
        <p:spPr>
          <a:xfrm>
            <a:off x="6151508" y="3548347"/>
            <a:ext cx="5087060" cy="3134162"/>
          </a:xfrm>
          <a:prstGeom prst="rect">
            <a:avLst/>
          </a:prstGeom>
          <a:ln>
            <a:solidFill>
              <a:schemeClr val="tx1"/>
            </a:solidFill>
          </a:ln>
        </p:spPr>
      </p:pic>
      <p:pic>
        <p:nvPicPr>
          <p:cNvPr id="14" name="Picture 13">
            <a:extLst>
              <a:ext uri="{FF2B5EF4-FFF2-40B4-BE49-F238E27FC236}">
                <a16:creationId xmlns:a16="http://schemas.microsoft.com/office/drawing/2014/main" id="{D533F965-F9BA-9713-4F1A-25A371729BBC}"/>
              </a:ext>
            </a:extLst>
          </p:cNvPr>
          <p:cNvPicPr>
            <a:picLocks noChangeAspect="1"/>
          </p:cNvPicPr>
          <p:nvPr/>
        </p:nvPicPr>
        <p:blipFill>
          <a:blip r:embed="rId4"/>
          <a:stretch>
            <a:fillRect/>
          </a:stretch>
        </p:blipFill>
        <p:spPr>
          <a:xfrm>
            <a:off x="7575699" y="2080581"/>
            <a:ext cx="3662869" cy="1348419"/>
          </a:xfrm>
          <a:prstGeom prst="rect">
            <a:avLst/>
          </a:prstGeom>
          <a:ln>
            <a:solidFill>
              <a:schemeClr val="tx1"/>
            </a:solidFill>
          </a:ln>
        </p:spPr>
      </p:pic>
    </p:spTree>
    <p:extLst>
      <p:ext uri="{BB962C8B-B14F-4D97-AF65-F5344CB8AC3E}">
        <p14:creationId xmlns:p14="http://schemas.microsoft.com/office/powerpoint/2010/main" val="1789599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61D4EF-915A-9884-3AB8-2CC47C59F6BB}"/>
              </a:ext>
            </a:extLst>
          </p:cNvPr>
          <p:cNvSpPr txBox="1">
            <a:spLocks/>
          </p:cNvSpPr>
          <p:nvPr/>
        </p:nvSpPr>
        <p:spPr>
          <a:xfrm>
            <a:off x="1770886" y="1084994"/>
            <a:ext cx="8911687" cy="53884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1" dirty="0"/>
              <a:t>Conclusion</a:t>
            </a:r>
          </a:p>
        </p:txBody>
      </p:sp>
      <p:sp>
        <p:nvSpPr>
          <p:cNvPr id="12" name="Content Placeholder 2">
            <a:extLst>
              <a:ext uri="{FF2B5EF4-FFF2-40B4-BE49-F238E27FC236}">
                <a16:creationId xmlns:a16="http://schemas.microsoft.com/office/drawing/2014/main" id="{61F18544-1E78-CA89-4E93-1C846F76FA97}"/>
              </a:ext>
            </a:extLst>
          </p:cNvPr>
          <p:cNvSpPr txBox="1">
            <a:spLocks/>
          </p:cNvSpPr>
          <p:nvPr/>
        </p:nvSpPr>
        <p:spPr>
          <a:xfrm>
            <a:off x="1770887" y="1491517"/>
            <a:ext cx="10153258" cy="18234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400" dirty="0"/>
              <a:t>Out of all the models Random forest  classifier model giving the best performance and it is proposed for the Cardiovascular Risk Prediction.</a:t>
            </a:r>
          </a:p>
          <a:p>
            <a:r>
              <a:rPr lang="en-US" sz="1400" dirty="0" err="1"/>
              <a:t>XGBoost</a:t>
            </a:r>
            <a:r>
              <a:rPr lang="en-US" sz="1400" dirty="0"/>
              <a:t>  Classifier model is also giving the performance near to Random forest model with an accuracy of 88%.</a:t>
            </a:r>
          </a:p>
          <a:p>
            <a:r>
              <a:rPr lang="en-US" sz="1400" dirty="0"/>
              <a:t>Random forest  classifier model can be deployed for Cardiovascular Risk Prediction  and as per  model evaluation results it  should give 89% accuracy.</a:t>
            </a:r>
          </a:p>
          <a:p>
            <a:endParaRPr lang="en-US" sz="1400" dirty="0"/>
          </a:p>
          <a:p>
            <a:pPr marL="0" indent="0">
              <a:buFont typeface="Wingdings 3" charset="2"/>
              <a:buNone/>
            </a:pPr>
            <a:endParaRPr lang="en-US" sz="1400" dirty="0"/>
          </a:p>
        </p:txBody>
      </p:sp>
    </p:spTree>
    <p:extLst>
      <p:ext uri="{BB962C8B-B14F-4D97-AF65-F5344CB8AC3E}">
        <p14:creationId xmlns:p14="http://schemas.microsoft.com/office/powerpoint/2010/main" val="3840335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B0C0-E656-8D47-B1AF-31AE1FF416FB}"/>
              </a:ext>
            </a:extLst>
          </p:cNvPr>
          <p:cNvSpPr>
            <a:spLocks noGrp="1"/>
          </p:cNvSpPr>
          <p:nvPr>
            <p:ph type="title"/>
          </p:nvPr>
        </p:nvSpPr>
        <p:spPr>
          <a:xfrm>
            <a:off x="1807835" y="2923965"/>
            <a:ext cx="8911687" cy="1280890"/>
          </a:xfrm>
        </p:spPr>
        <p:txBody>
          <a:bodyPr/>
          <a:lstStyle/>
          <a:p>
            <a:pPr algn="ctr"/>
            <a:r>
              <a:rPr lang="en-US" b="1" dirty="0">
                <a:solidFill>
                  <a:srgbClr val="0070C0"/>
                </a:solidFill>
              </a:rPr>
              <a:t>THANK YOU…!!</a:t>
            </a:r>
            <a:endParaRPr lang="en-GB" b="1" dirty="0">
              <a:solidFill>
                <a:srgbClr val="0070C0"/>
              </a:solidFill>
            </a:endParaRPr>
          </a:p>
        </p:txBody>
      </p:sp>
    </p:spTree>
    <p:extLst>
      <p:ext uri="{BB962C8B-B14F-4D97-AF65-F5344CB8AC3E}">
        <p14:creationId xmlns:p14="http://schemas.microsoft.com/office/powerpoint/2010/main" val="297267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29398" y="51341"/>
            <a:ext cx="8911687" cy="363139"/>
          </a:xfrm>
        </p:spPr>
        <p:txBody>
          <a:bodyPr>
            <a:noAutofit/>
          </a:bodyPr>
          <a:lstStyle/>
          <a:p>
            <a:r>
              <a:rPr lang="en-GB" sz="2000" b="1" dirty="0"/>
              <a:t>Problem statement and understanding</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929398" y="417609"/>
            <a:ext cx="9911620" cy="3116940"/>
          </a:xfrm>
        </p:spPr>
        <p:txBody>
          <a:bodyPr>
            <a:normAutofit/>
          </a:bodyPr>
          <a:lstStyle/>
          <a:p>
            <a:r>
              <a:rPr lang="en-US" dirty="0"/>
              <a:t>Objective</a:t>
            </a:r>
          </a:p>
          <a:p>
            <a:pPr marL="442913" indent="-266700">
              <a:buFont typeface="Arial" panose="020B0604020202020204" pitchFamily="34" charset="0"/>
              <a:buChar char="•"/>
            </a:pPr>
            <a:r>
              <a:rPr lang="en-IN" sz="1400" dirty="0"/>
              <a:t>Develop a predictive model that assesses the Cardiovascular Risk .</a:t>
            </a:r>
          </a:p>
          <a:p>
            <a:pPr marL="442913" indent="-266700">
              <a:buFont typeface="Arial" panose="020B0604020202020204" pitchFamily="34" charset="0"/>
              <a:buChar char="•"/>
            </a:pPr>
            <a:r>
              <a:rPr lang="en-IN" sz="1400" dirty="0"/>
              <a:t> 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a:t>
            </a:r>
          </a:p>
          <a:p>
            <a:pPr marL="442913" indent="-266700">
              <a:buFont typeface="Arial" panose="020B0604020202020204" pitchFamily="34" charset="0"/>
              <a:buChar char="•"/>
            </a:pPr>
            <a:r>
              <a:rPr lang="en-IN" sz="1400" dirty="0"/>
              <a:t>In this project, we will be working on predicting the 10-year risk of Coronary Heart Disease (CHD). We are given a set of variables that impact heart diseases. These variables are related to demographic, past, and current medical history</a:t>
            </a:r>
            <a:endParaRPr lang="en-US" dirty="0"/>
          </a:p>
          <a:p>
            <a:pPr marL="628650" indent="-360363">
              <a:buFont typeface="Arial" panose="020B0604020202020204" pitchFamily="34" charset="0"/>
              <a:buChar char="•"/>
            </a:pPr>
            <a:endParaRPr lang="en-GB" dirty="0"/>
          </a:p>
          <a:p>
            <a:pPr marL="628650" indent="-360363">
              <a:buFont typeface="Arial" panose="020B0604020202020204" pitchFamily="34" charset="0"/>
              <a:buChar char="•"/>
            </a:pPr>
            <a:endParaRPr lang="en-GB" dirty="0"/>
          </a:p>
        </p:txBody>
      </p:sp>
      <p:graphicFrame>
        <p:nvGraphicFramePr>
          <p:cNvPr id="8" name="Table 8">
            <a:extLst>
              <a:ext uri="{FF2B5EF4-FFF2-40B4-BE49-F238E27FC236}">
                <a16:creationId xmlns:a16="http://schemas.microsoft.com/office/drawing/2014/main" id="{F86FDBDA-91CE-74B7-E67B-6BC37F3923B3}"/>
              </a:ext>
            </a:extLst>
          </p:cNvPr>
          <p:cNvGraphicFramePr>
            <a:graphicFrameLocks noGrp="1"/>
          </p:cNvGraphicFramePr>
          <p:nvPr>
            <p:extLst>
              <p:ext uri="{D42A27DB-BD31-4B8C-83A1-F6EECF244321}">
                <p14:modId xmlns:p14="http://schemas.microsoft.com/office/powerpoint/2010/main" val="4113269991"/>
              </p:ext>
            </p:extLst>
          </p:nvPr>
        </p:nvGraphicFramePr>
        <p:xfrm>
          <a:off x="3770753" y="3036156"/>
          <a:ext cx="6047502" cy="3404235"/>
        </p:xfrm>
        <a:graphic>
          <a:graphicData uri="http://schemas.openxmlformats.org/drawingml/2006/table">
            <a:tbl>
              <a:tblPr firstRow="1" bandRow="1">
                <a:tableStyleId>{5C22544A-7EE6-4342-B048-85BDC9FD1C3A}</a:tableStyleId>
              </a:tblPr>
              <a:tblGrid>
                <a:gridCol w="487211">
                  <a:extLst>
                    <a:ext uri="{9D8B030D-6E8A-4147-A177-3AD203B41FA5}">
                      <a16:colId xmlns:a16="http://schemas.microsoft.com/office/drawing/2014/main" val="3062243296"/>
                    </a:ext>
                  </a:extLst>
                </a:gridCol>
                <a:gridCol w="3306618">
                  <a:extLst>
                    <a:ext uri="{9D8B030D-6E8A-4147-A177-3AD203B41FA5}">
                      <a16:colId xmlns:a16="http://schemas.microsoft.com/office/drawing/2014/main" val="3757847842"/>
                    </a:ext>
                  </a:extLst>
                </a:gridCol>
                <a:gridCol w="2253673">
                  <a:extLst>
                    <a:ext uri="{9D8B030D-6E8A-4147-A177-3AD203B41FA5}">
                      <a16:colId xmlns:a16="http://schemas.microsoft.com/office/drawing/2014/main" val="1178139831"/>
                    </a:ext>
                  </a:extLst>
                </a:gridCol>
              </a:tblGrid>
              <a:tr h="253702">
                <a:tc>
                  <a:txBody>
                    <a:bodyPr/>
                    <a:lstStyle/>
                    <a:p>
                      <a:r>
                        <a:rPr lang="en-US" sz="1300" b="0" dirty="0">
                          <a:latin typeface="+mn-lt"/>
                        </a:rPr>
                        <a:t>NO</a:t>
                      </a:r>
                      <a:endParaRPr lang="en-GB" sz="1300" b="0" dirty="0">
                        <a:latin typeface="+mn-lt"/>
                      </a:endParaRPr>
                    </a:p>
                  </a:txBody>
                  <a:tcPr/>
                </a:tc>
                <a:tc>
                  <a:txBody>
                    <a:bodyPr/>
                    <a:lstStyle/>
                    <a:p>
                      <a:r>
                        <a:rPr lang="en-US" sz="1300" b="0" dirty="0">
                          <a:latin typeface="+mn-lt"/>
                        </a:rPr>
                        <a:t>ATTRIBUTES</a:t>
                      </a:r>
                      <a:endParaRPr lang="en-GB" sz="1300" b="0" dirty="0">
                        <a:latin typeface="+mn-lt"/>
                      </a:endParaRPr>
                    </a:p>
                  </a:txBody>
                  <a:tcPr/>
                </a:tc>
                <a:tc>
                  <a:txBody>
                    <a:bodyPr/>
                    <a:lstStyle/>
                    <a:p>
                      <a:pPr algn="ctr"/>
                      <a:r>
                        <a:rPr lang="en-GB" sz="1300" b="0" dirty="0">
                          <a:latin typeface="+mn-lt"/>
                        </a:rPr>
                        <a:t>CATEGORY</a:t>
                      </a:r>
                    </a:p>
                  </a:txBody>
                  <a:tcPr/>
                </a:tc>
                <a:extLst>
                  <a:ext uri="{0D108BD9-81ED-4DB2-BD59-A6C34878D82A}">
                    <a16:rowId xmlns:a16="http://schemas.microsoft.com/office/drawing/2014/main" val="614406144"/>
                  </a:ext>
                </a:extLst>
              </a:tr>
              <a:tr h="181873">
                <a:tc>
                  <a:txBody>
                    <a:bodyPr/>
                    <a:lstStyle/>
                    <a:p>
                      <a:pPr algn="r" fontAlgn="b"/>
                      <a:r>
                        <a:rPr lang="en-GB" sz="1300" b="0" i="0" u="none" strike="noStrike" dirty="0">
                          <a:solidFill>
                            <a:srgbClr val="000000"/>
                          </a:solidFill>
                          <a:effectLst/>
                          <a:latin typeface="+mn-lt"/>
                        </a:rPr>
                        <a:t>1</a:t>
                      </a:r>
                    </a:p>
                  </a:txBody>
                  <a:tcPr marL="9525" marR="9525" marT="9525" marB="0" anchor="b"/>
                </a:tc>
                <a:tc>
                  <a:txBody>
                    <a:bodyPr/>
                    <a:lstStyle/>
                    <a:p>
                      <a:pPr algn="l" fontAlgn="t"/>
                      <a:r>
                        <a:rPr lang="en-GB" sz="1300" b="0" i="0" u="none" strike="noStrike" dirty="0">
                          <a:solidFill>
                            <a:srgbClr val="000000"/>
                          </a:solidFill>
                          <a:effectLst/>
                          <a:latin typeface="+mn-lt"/>
                        </a:rPr>
                        <a:t>AGE</a:t>
                      </a:r>
                    </a:p>
                  </a:txBody>
                  <a:tcPr marL="9525" marR="9525" marT="9525" marB="0"/>
                </a:tc>
                <a:tc>
                  <a:txBody>
                    <a:bodyPr/>
                    <a:lstStyle/>
                    <a:p>
                      <a:pPr algn="ctr" fontAlgn="t"/>
                      <a:r>
                        <a:rPr lang="en-IN" sz="1300" b="0" dirty="0"/>
                        <a:t>DEMOGRAPHIC</a:t>
                      </a:r>
                      <a:endParaRPr lang="en-GB" sz="13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3647294800"/>
                  </a:ext>
                </a:extLst>
              </a:tr>
              <a:tr h="181873">
                <a:tc>
                  <a:txBody>
                    <a:bodyPr/>
                    <a:lstStyle/>
                    <a:p>
                      <a:pPr algn="r" fontAlgn="b"/>
                      <a:r>
                        <a:rPr lang="en-GB" sz="1300" b="0" i="0" u="none" strike="noStrike" dirty="0">
                          <a:solidFill>
                            <a:srgbClr val="000000"/>
                          </a:solidFill>
                          <a:effectLst/>
                          <a:latin typeface="+mn-lt"/>
                        </a:rPr>
                        <a:t>2</a:t>
                      </a:r>
                    </a:p>
                  </a:txBody>
                  <a:tcPr marL="9525" marR="9525" marT="9525" marB="0" anchor="b"/>
                </a:tc>
                <a:tc>
                  <a:txBody>
                    <a:bodyPr/>
                    <a:lstStyle/>
                    <a:p>
                      <a:pPr algn="l" fontAlgn="t"/>
                      <a:r>
                        <a:rPr lang="en-GB" sz="1300" b="0" i="0" u="none" strike="noStrike" dirty="0">
                          <a:solidFill>
                            <a:srgbClr val="000000"/>
                          </a:solidFill>
                          <a:effectLst/>
                          <a:latin typeface="+mn-lt"/>
                        </a:rPr>
                        <a:t>EDUCATION</a:t>
                      </a:r>
                    </a:p>
                  </a:txBody>
                  <a:tcPr marL="9525" marR="9525" marT="9525" marB="0"/>
                </a:tc>
                <a:tc>
                  <a:txBody>
                    <a:bodyPr/>
                    <a:lstStyle/>
                    <a:p>
                      <a:pPr algn="ctr" fontAlgn="t"/>
                      <a:r>
                        <a:rPr lang="en-IN" sz="1300" b="0" dirty="0"/>
                        <a:t>DEMOGRAPHIC</a:t>
                      </a:r>
                      <a:endParaRPr lang="en-GB" sz="13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1989638144"/>
                  </a:ext>
                </a:extLst>
              </a:tr>
              <a:tr h="181873">
                <a:tc>
                  <a:txBody>
                    <a:bodyPr/>
                    <a:lstStyle/>
                    <a:p>
                      <a:pPr algn="r" fontAlgn="b"/>
                      <a:r>
                        <a:rPr lang="en-GB" sz="1300" b="0" i="0" u="none" strike="noStrike" dirty="0">
                          <a:solidFill>
                            <a:srgbClr val="000000"/>
                          </a:solidFill>
                          <a:effectLst/>
                          <a:latin typeface="+mn-lt"/>
                        </a:rPr>
                        <a:t>3</a:t>
                      </a:r>
                    </a:p>
                  </a:txBody>
                  <a:tcPr marL="9525" marR="9525" marT="9525" marB="0" anchor="b"/>
                </a:tc>
                <a:tc>
                  <a:txBody>
                    <a:bodyPr/>
                    <a:lstStyle/>
                    <a:p>
                      <a:pPr algn="l" fontAlgn="t"/>
                      <a:r>
                        <a:rPr lang="en-GB" sz="1300" b="0" i="0" u="none" strike="noStrike" dirty="0">
                          <a:solidFill>
                            <a:srgbClr val="000000"/>
                          </a:solidFill>
                          <a:effectLst/>
                          <a:latin typeface="+mn-lt"/>
                        </a:rPr>
                        <a:t>SEX</a:t>
                      </a:r>
                    </a:p>
                  </a:txBody>
                  <a:tcPr marL="9525" marR="9525" marT="9525" marB="0"/>
                </a:tc>
                <a:tc>
                  <a:txBody>
                    <a:bodyPr/>
                    <a:lstStyle/>
                    <a:p>
                      <a:pPr algn="ctr" fontAlgn="t"/>
                      <a:r>
                        <a:rPr lang="en-IN" sz="1300" b="0" dirty="0"/>
                        <a:t>DEMOGRAPHIC</a:t>
                      </a:r>
                      <a:endParaRPr lang="en-GB" sz="13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3983660580"/>
                  </a:ext>
                </a:extLst>
              </a:tr>
              <a:tr h="181873">
                <a:tc>
                  <a:txBody>
                    <a:bodyPr/>
                    <a:lstStyle/>
                    <a:p>
                      <a:pPr algn="r" fontAlgn="b"/>
                      <a:r>
                        <a:rPr lang="en-GB" sz="1300" b="0" i="0" u="none" strike="noStrike" dirty="0">
                          <a:solidFill>
                            <a:srgbClr val="000000"/>
                          </a:solidFill>
                          <a:effectLst/>
                          <a:latin typeface="+mn-lt"/>
                        </a:rPr>
                        <a:t>4</a:t>
                      </a:r>
                    </a:p>
                  </a:txBody>
                  <a:tcPr marL="9525" marR="9525" marT="9525" marB="0" anchor="b"/>
                </a:tc>
                <a:tc>
                  <a:txBody>
                    <a:bodyPr/>
                    <a:lstStyle/>
                    <a:p>
                      <a:pPr algn="l" fontAlgn="t"/>
                      <a:r>
                        <a:rPr lang="en-GB" sz="1300" b="0" i="0" u="none" strike="noStrike" dirty="0">
                          <a:solidFill>
                            <a:srgbClr val="000000"/>
                          </a:solidFill>
                          <a:effectLst/>
                          <a:latin typeface="+mn-lt"/>
                        </a:rPr>
                        <a:t>SMOKING HABIT</a:t>
                      </a:r>
                    </a:p>
                  </a:txBody>
                  <a:tcPr marL="9525" marR="9525" marT="9525" marB="0"/>
                </a:tc>
                <a:tc>
                  <a:txBody>
                    <a:bodyPr/>
                    <a:lstStyle/>
                    <a:p>
                      <a:pPr algn="ctr" fontAlgn="t"/>
                      <a:r>
                        <a:rPr lang="en-IN" sz="1300" b="0" dirty="0"/>
                        <a:t>BEHAVIOURAL</a:t>
                      </a:r>
                      <a:endParaRPr lang="en-GB" sz="13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338710596"/>
                  </a:ext>
                </a:extLst>
              </a:tr>
              <a:tr h="181873">
                <a:tc>
                  <a:txBody>
                    <a:bodyPr/>
                    <a:lstStyle/>
                    <a:p>
                      <a:pPr algn="r" fontAlgn="b"/>
                      <a:r>
                        <a:rPr lang="en-GB" sz="1300" b="0" i="0" u="none" strike="noStrike" dirty="0">
                          <a:solidFill>
                            <a:srgbClr val="000000"/>
                          </a:solidFill>
                          <a:effectLst/>
                          <a:latin typeface="+mn-lt"/>
                        </a:rPr>
                        <a:t>5</a:t>
                      </a:r>
                    </a:p>
                  </a:txBody>
                  <a:tcPr marL="9525" marR="9525" marT="9525" marB="0" anchor="b"/>
                </a:tc>
                <a:tc>
                  <a:txBody>
                    <a:bodyPr/>
                    <a:lstStyle/>
                    <a:p>
                      <a:pPr algn="l" fontAlgn="t"/>
                      <a:r>
                        <a:rPr lang="en-IN" sz="1300" b="0" i="0" u="none" strike="noStrike" dirty="0">
                          <a:solidFill>
                            <a:srgbClr val="000000"/>
                          </a:solidFill>
                          <a:effectLst/>
                          <a:latin typeface="+mn-lt"/>
                        </a:rPr>
                        <a:t>CIGARETTES  PER DAY</a:t>
                      </a:r>
                      <a:endParaRPr lang="en-GB" sz="1300" b="0" i="0" u="none" strike="noStrike" dirty="0">
                        <a:solidFill>
                          <a:srgbClr val="000000"/>
                        </a:solidFill>
                        <a:effectLst/>
                        <a:latin typeface="+mn-lt"/>
                      </a:endParaRPr>
                    </a:p>
                  </a:txBody>
                  <a:tcPr marL="9525" marR="9525" marT="9525" marB="0"/>
                </a:tc>
                <a:tc>
                  <a:txBody>
                    <a:bodyPr/>
                    <a:lstStyle/>
                    <a:p>
                      <a:pPr algn="ctr" fontAlgn="t"/>
                      <a:r>
                        <a:rPr lang="en-IN" sz="1300" b="0" dirty="0"/>
                        <a:t>BEHAVIOURAL</a:t>
                      </a:r>
                      <a:endParaRPr lang="en-GB" sz="13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140644912"/>
                  </a:ext>
                </a:extLst>
              </a:tr>
              <a:tr h="0">
                <a:tc>
                  <a:txBody>
                    <a:bodyPr/>
                    <a:lstStyle/>
                    <a:p>
                      <a:pPr algn="r" fontAlgn="b"/>
                      <a:r>
                        <a:rPr lang="en-GB" sz="1300" b="0" i="0" u="none" strike="noStrike" dirty="0">
                          <a:solidFill>
                            <a:srgbClr val="000000"/>
                          </a:solidFill>
                          <a:effectLst/>
                          <a:latin typeface="+mn-lt"/>
                        </a:rPr>
                        <a:t>6</a:t>
                      </a:r>
                    </a:p>
                  </a:txBody>
                  <a:tcPr marL="9525" marR="9525" marT="9525" marB="0" anchor="b"/>
                </a:tc>
                <a:tc>
                  <a:txBody>
                    <a:bodyPr/>
                    <a:lstStyle/>
                    <a:p>
                      <a:pPr algn="l" fontAlgn="t"/>
                      <a:r>
                        <a:rPr lang="en-IN" sz="1300" b="0" dirty="0"/>
                        <a:t>BLOOD PRESSURE MEDICATION </a:t>
                      </a:r>
                      <a:endParaRPr lang="en-GB" sz="1300" b="0" i="0" u="none" strike="noStrike" dirty="0">
                        <a:solidFill>
                          <a:srgbClr val="000000"/>
                        </a:solidFill>
                        <a:effectLst/>
                        <a:latin typeface="+mn-lt"/>
                      </a:endParaRPr>
                    </a:p>
                  </a:txBody>
                  <a:tcPr marL="9525" marR="9525" marT="9525" marB="0"/>
                </a:tc>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IN" sz="1300" b="0" dirty="0"/>
                        <a:t>MEDICAL (HISTORY)</a:t>
                      </a:r>
                    </a:p>
                  </a:txBody>
                  <a:tcPr marL="9525" marR="9525" marT="9525" marB="0"/>
                </a:tc>
                <a:extLst>
                  <a:ext uri="{0D108BD9-81ED-4DB2-BD59-A6C34878D82A}">
                    <a16:rowId xmlns:a16="http://schemas.microsoft.com/office/drawing/2014/main" val="2081356801"/>
                  </a:ext>
                </a:extLst>
              </a:tr>
              <a:tr h="181873">
                <a:tc>
                  <a:txBody>
                    <a:bodyPr/>
                    <a:lstStyle/>
                    <a:p>
                      <a:pPr algn="r" fontAlgn="b"/>
                      <a:r>
                        <a:rPr lang="en-GB" sz="1300" b="0" i="0" u="none" strike="noStrike" dirty="0">
                          <a:solidFill>
                            <a:srgbClr val="000000"/>
                          </a:solidFill>
                          <a:effectLst/>
                          <a:latin typeface="+mn-lt"/>
                        </a:rPr>
                        <a:t>7</a:t>
                      </a:r>
                    </a:p>
                  </a:txBody>
                  <a:tcPr marL="9525" marR="9525" marT="9525" marB="0" anchor="b"/>
                </a:tc>
                <a:tc>
                  <a:txBody>
                    <a:bodyPr/>
                    <a:lstStyle/>
                    <a:p>
                      <a:pPr algn="l" fontAlgn="t"/>
                      <a:r>
                        <a:rPr lang="en-IN" sz="1300" b="0" dirty="0"/>
                        <a:t>PATIENT HAD PREVIOUSLY HAD A STROKE</a:t>
                      </a:r>
                      <a:endParaRPr lang="en-GB" sz="1300" b="0" i="0" u="none" strike="noStrike" dirty="0">
                        <a:solidFill>
                          <a:srgbClr val="000000"/>
                        </a:solidFill>
                        <a:effectLst/>
                        <a:latin typeface="+mn-lt"/>
                      </a:endParaRPr>
                    </a:p>
                  </a:txBody>
                  <a:tcPr marL="9525" marR="9525" marT="9525" marB="0"/>
                </a:tc>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IN" sz="1300" b="0" dirty="0"/>
                        <a:t>MEDICAL (HISTORY)</a:t>
                      </a:r>
                    </a:p>
                  </a:txBody>
                  <a:tcPr marL="9525" marR="9525" marT="9525" marB="0"/>
                </a:tc>
                <a:extLst>
                  <a:ext uri="{0D108BD9-81ED-4DB2-BD59-A6C34878D82A}">
                    <a16:rowId xmlns:a16="http://schemas.microsoft.com/office/drawing/2014/main" val="3758464134"/>
                  </a:ext>
                </a:extLst>
              </a:tr>
              <a:tr h="181873">
                <a:tc>
                  <a:txBody>
                    <a:bodyPr/>
                    <a:lstStyle/>
                    <a:p>
                      <a:pPr algn="r" fontAlgn="b"/>
                      <a:r>
                        <a:rPr lang="en-GB" sz="1300" b="0" i="0" u="none" strike="noStrike" dirty="0">
                          <a:solidFill>
                            <a:srgbClr val="000000"/>
                          </a:solidFill>
                          <a:effectLst/>
                          <a:latin typeface="+mn-lt"/>
                        </a:rPr>
                        <a:t>8</a:t>
                      </a:r>
                    </a:p>
                  </a:txBody>
                  <a:tcPr marL="9525" marR="9525" marT="9525" marB="0" anchor="b"/>
                </a:tc>
                <a:tc>
                  <a:txBody>
                    <a:bodyPr/>
                    <a:lstStyle/>
                    <a:p>
                      <a:pPr algn="l" fontAlgn="t"/>
                      <a:r>
                        <a:rPr lang="en-IN" sz="1300" b="0" dirty="0"/>
                        <a:t>PATIENT WAS HYPERTENSIVE </a:t>
                      </a:r>
                      <a:endParaRPr lang="en-GB" sz="1300" b="0" i="0" u="none" strike="noStrike" dirty="0">
                        <a:solidFill>
                          <a:srgbClr val="000000"/>
                        </a:solidFill>
                        <a:effectLst/>
                        <a:latin typeface="+mn-lt"/>
                      </a:endParaRPr>
                    </a:p>
                  </a:txBody>
                  <a:tcPr marL="9525" marR="9525" marT="9525" marB="0"/>
                </a:tc>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IN" sz="1300" b="0" dirty="0"/>
                        <a:t>MEDICAL (HISTORY)</a:t>
                      </a:r>
                    </a:p>
                  </a:txBody>
                  <a:tcPr marL="9525" marR="9525" marT="9525" marB="0"/>
                </a:tc>
                <a:extLst>
                  <a:ext uri="{0D108BD9-81ED-4DB2-BD59-A6C34878D82A}">
                    <a16:rowId xmlns:a16="http://schemas.microsoft.com/office/drawing/2014/main" val="1016499434"/>
                  </a:ext>
                </a:extLst>
              </a:tr>
              <a:tr h="181873">
                <a:tc>
                  <a:txBody>
                    <a:bodyPr/>
                    <a:lstStyle/>
                    <a:p>
                      <a:pPr algn="r" fontAlgn="b"/>
                      <a:r>
                        <a:rPr lang="en-GB" sz="1300" b="0" i="0" u="none" strike="noStrike" dirty="0">
                          <a:solidFill>
                            <a:srgbClr val="000000"/>
                          </a:solidFill>
                          <a:effectLst/>
                          <a:latin typeface="+mn-lt"/>
                        </a:rPr>
                        <a:t>9</a:t>
                      </a:r>
                    </a:p>
                  </a:txBody>
                  <a:tcPr marL="9525" marR="9525" marT="9525" marB="0" anchor="b"/>
                </a:tc>
                <a:tc>
                  <a:txBody>
                    <a:bodyPr/>
                    <a:lstStyle/>
                    <a:p>
                      <a:pPr algn="l" fontAlgn="t"/>
                      <a:r>
                        <a:rPr lang="en-IN" sz="1300" b="0" dirty="0"/>
                        <a:t>PATIENT HAD DIABETES </a:t>
                      </a:r>
                      <a:endParaRPr lang="en-GB" sz="1300" b="0" i="0" u="none" strike="noStrike" dirty="0">
                        <a:solidFill>
                          <a:srgbClr val="000000"/>
                        </a:solidFill>
                        <a:effectLst/>
                        <a:latin typeface="+mn-lt"/>
                      </a:endParaRPr>
                    </a:p>
                  </a:txBody>
                  <a:tcPr marL="9525" marR="9525" marT="9525" marB="0"/>
                </a:tc>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IN" sz="1300" b="0" dirty="0"/>
                        <a:t>MEDICAL (HISTORY)</a:t>
                      </a:r>
                    </a:p>
                  </a:txBody>
                  <a:tcPr marL="9525" marR="9525" marT="9525" marB="0"/>
                </a:tc>
                <a:extLst>
                  <a:ext uri="{0D108BD9-81ED-4DB2-BD59-A6C34878D82A}">
                    <a16:rowId xmlns:a16="http://schemas.microsoft.com/office/drawing/2014/main" val="866861128"/>
                  </a:ext>
                </a:extLst>
              </a:tr>
              <a:tr h="181873">
                <a:tc>
                  <a:txBody>
                    <a:bodyPr/>
                    <a:lstStyle/>
                    <a:p>
                      <a:pPr algn="r" fontAlgn="b"/>
                      <a:r>
                        <a:rPr lang="en-GB" sz="1300" b="0" i="0" u="none" strike="noStrike" dirty="0">
                          <a:solidFill>
                            <a:srgbClr val="000000"/>
                          </a:solidFill>
                          <a:effectLst/>
                          <a:latin typeface="+mn-lt"/>
                        </a:rPr>
                        <a:t>10</a:t>
                      </a:r>
                    </a:p>
                  </a:txBody>
                  <a:tcPr marL="9525" marR="9525" marT="9525" marB="0" anchor="b"/>
                </a:tc>
                <a:tc>
                  <a:txBody>
                    <a:bodyPr/>
                    <a:lstStyle/>
                    <a:p>
                      <a:pPr algn="l" fontAlgn="t"/>
                      <a:r>
                        <a:rPr lang="en-IN" sz="1300" b="0" dirty="0"/>
                        <a:t>TOTAL CHOLESTEROL LEVEL </a:t>
                      </a:r>
                      <a:endParaRPr lang="en-GB" sz="1300" b="0" i="0" u="none" strike="noStrike" dirty="0">
                        <a:solidFill>
                          <a:srgbClr val="000000"/>
                        </a:solidFill>
                        <a:effectLst/>
                        <a:latin typeface="+mn-lt"/>
                      </a:endParaRPr>
                    </a:p>
                  </a:txBody>
                  <a:tcPr marL="9525" marR="9525" marT="9525" marB="0"/>
                </a:tc>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IN" sz="1300" b="0" dirty="0"/>
                        <a:t>MEDICAL(CURRENT)</a:t>
                      </a:r>
                    </a:p>
                  </a:txBody>
                  <a:tcPr marL="9525" marR="9525" marT="9525" marB="0"/>
                </a:tc>
                <a:extLst>
                  <a:ext uri="{0D108BD9-81ED-4DB2-BD59-A6C34878D82A}">
                    <a16:rowId xmlns:a16="http://schemas.microsoft.com/office/drawing/2014/main" val="4168871327"/>
                  </a:ext>
                </a:extLst>
              </a:tr>
              <a:tr h="181873">
                <a:tc>
                  <a:txBody>
                    <a:bodyPr/>
                    <a:lstStyle/>
                    <a:p>
                      <a:pPr algn="r" fontAlgn="b"/>
                      <a:r>
                        <a:rPr lang="en-GB" sz="1300" b="0" i="0" u="none" strike="noStrike" dirty="0">
                          <a:solidFill>
                            <a:srgbClr val="000000"/>
                          </a:solidFill>
                          <a:effectLst/>
                          <a:latin typeface="+mn-lt"/>
                        </a:rPr>
                        <a:t>11</a:t>
                      </a:r>
                    </a:p>
                  </a:txBody>
                  <a:tcPr marL="9525" marR="9525" marT="9525" marB="0" anchor="b"/>
                </a:tc>
                <a:tc>
                  <a:txBody>
                    <a:bodyPr/>
                    <a:lstStyle/>
                    <a:p>
                      <a:pPr algn="l" fontAlgn="t"/>
                      <a:r>
                        <a:rPr lang="en-IN" sz="1300" b="0" dirty="0"/>
                        <a:t>SYSTOLIC BLOOD PRESSURE </a:t>
                      </a:r>
                      <a:endParaRPr lang="en-GB" sz="1300" b="0" i="0" u="none" strike="noStrike" dirty="0">
                        <a:solidFill>
                          <a:srgbClr val="000000"/>
                        </a:solidFill>
                        <a:effectLst/>
                        <a:latin typeface="+mn-lt"/>
                      </a:endParaRPr>
                    </a:p>
                  </a:txBody>
                  <a:tcPr marL="9525" marR="9525" marT="9525" marB="0"/>
                </a:tc>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IN" sz="1300" b="0" dirty="0"/>
                        <a:t>MEDICAL(CURRENT)</a:t>
                      </a:r>
                    </a:p>
                  </a:txBody>
                  <a:tcPr marL="9525" marR="9525" marT="9525" marB="0"/>
                </a:tc>
                <a:extLst>
                  <a:ext uri="{0D108BD9-81ED-4DB2-BD59-A6C34878D82A}">
                    <a16:rowId xmlns:a16="http://schemas.microsoft.com/office/drawing/2014/main" val="150489369"/>
                  </a:ext>
                </a:extLst>
              </a:tr>
              <a:tr h="181873">
                <a:tc>
                  <a:txBody>
                    <a:bodyPr/>
                    <a:lstStyle/>
                    <a:p>
                      <a:pPr algn="r" fontAlgn="b"/>
                      <a:r>
                        <a:rPr lang="en-GB" sz="1300" b="0" i="0" u="none" strike="noStrike" dirty="0">
                          <a:solidFill>
                            <a:srgbClr val="000000"/>
                          </a:solidFill>
                          <a:effectLst/>
                          <a:latin typeface="+mn-lt"/>
                        </a:rPr>
                        <a:t>12</a:t>
                      </a:r>
                    </a:p>
                  </a:txBody>
                  <a:tcPr marL="9525" marR="9525" marT="9525" marB="0" anchor="b"/>
                </a:tc>
                <a:tc>
                  <a:txBody>
                    <a:bodyPr/>
                    <a:lstStyle/>
                    <a:p>
                      <a:pPr algn="l" fontAlgn="t"/>
                      <a:r>
                        <a:rPr lang="en-IN" sz="1300" b="0" dirty="0"/>
                        <a:t>DIASTOLIC BLOOD PRESSURE </a:t>
                      </a:r>
                      <a:endParaRPr lang="en-GB" sz="1300" b="0" i="0" u="none" strike="noStrike" dirty="0">
                        <a:solidFill>
                          <a:srgbClr val="000000"/>
                        </a:solidFill>
                        <a:effectLst/>
                        <a:latin typeface="+mn-lt"/>
                      </a:endParaRPr>
                    </a:p>
                  </a:txBody>
                  <a:tcPr marL="9525" marR="9525" marT="9525" marB="0"/>
                </a:tc>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IN" sz="1300" b="0" dirty="0"/>
                        <a:t>MEDICAL(CURRENT)</a:t>
                      </a:r>
                    </a:p>
                  </a:txBody>
                  <a:tcPr marL="9525" marR="9525" marT="9525" marB="0"/>
                </a:tc>
                <a:extLst>
                  <a:ext uri="{0D108BD9-81ED-4DB2-BD59-A6C34878D82A}">
                    <a16:rowId xmlns:a16="http://schemas.microsoft.com/office/drawing/2014/main" val="3879315363"/>
                  </a:ext>
                </a:extLst>
              </a:tr>
              <a:tr h="181873">
                <a:tc>
                  <a:txBody>
                    <a:bodyPr/>
                    <a:lstStyle/>
                    <a:p>
                      <a:pPr algn="r" fontAlgn="b"/>
                      <a:r>
                        <a:rPr lang="en-GB" sz="1300" b="0" i="0" u="none" strike="noStrike" dirty="0">
                          <a:solidFill>
                            <a:srgbClr val="000000"/>
                          </a:solidFill>
                          <a:effectLst/>
                          <a:latin typeface="+mn-lt"/>
                        </a:rPr>
                        <a:t>13</a:t>
                      </a:r>
                    </a:p>
                  </a:txBody>
                  <a:tcPr marL="9525" marR="9525" marT="9525" marB="0" anchor="b"/>
                </a:tc>
                <a:tc>
                  <a:txBody>
                    <a:bodyPr/>
                    <a:lstStyle/>
                    <a:p>
                      <a:pPr algn="l" fontAlgn="t"/>
                      <a:r>
                        <a:rPr lang="en-IN" sz="1300" b="0" dirty="0"/>
                        <a:t>BODY MASS INDEX </a:t>
                      </a:r>
                      <a:endParaRPr lang="en-GB" sz="1300" b="0" i="0" u="none" strike="noStrike" dirty="0">
                        <a:solidFill>
                          <a:srgbClr val="000000"/>
                        </a:solidFill>
                        <a:effectLst/>
                        <a:latin typeface="+mn-lt"/>
                      </a:endParaRPr>
                    </a:p>
                  </a:txBody>
                  <a:tcPr marL="9525" marR="9525" marT="9525" marB="0"/>
                </a:tc>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IN" sz="1300" b="0" dirty="0"/>
                        <a:t>MEDICAL(CURRENT)</a:t>
                      </a:r>
                    </a:p>
                  </a:txBody>
                  <a:tcPr marL="9525" marR="9525" marT="9525" marB="0"/>
                </a:tc>
                <a:extLst>
                  <a:ext uri="{0D108BD9-81ED-4DB2-BD59-A6C34878D82A}">
                    <a16:rowId xmlns:a16="http://schemas.microsoft.com/office/drawing/2014/main" val="909398308"/>
                  </a:ext>
                </a:extLst>
              </a:tr>
              <a:tr h="0">
                <a:tc>
                  <a:txBody>
                    <a:bodyPr/>
                    <a:lstStyle/>
                    <a:p>
                      <a:pPr algn="r" fontAlgn="b"/>
                      <a:r>
                        <a:rPr lang="en-GB" sz="1300" b="0" i="0" u="none" strike="noStrike" dirty="0">
                          <a:solidFill>
                            <a:srgbClr val="000000"/>
                          </a:solidFill>
                          <a:effectLst/>
                          <a:latin typeface="+mn-lt"/>
                        </a:rPr>
                        <a:t>14</a:t>
                      </a:r>
                    </a:p>
                  </a:txBody>
                  <a:tcPr marL="9525" marR="9525" marT="9525" marB="0" anchor="b"/>
                </a:tc>
                <a:tc>
                  <a:txBody>
                    <a:bodyPr/>
                    <a:lstStyle/>
                    <a:p>
                      <a:pPr algn="l" fontAlgn="t"/>
                      <a:r>
                        <a:rPr lang="en-IN" sz="1300" b="0" dirty="0"/>
                        <a:t>HEART RATE</a:t>
                      </a:r>
                      <a:endParaRPr lang="en-GB" sz="1300" b="0" i="0" u="none" strike="noStrike" dirty="0">
                        <a:solidFill>
                          <a:srgbClr val="000000"/>
                        </a:solidFill>
                        <a:effectLst/>
                        <a:latin typeface="+mn-lt"/>
                      </a:endParaRPr>
                    </a:p>
                  </a:txBody>
                  <a:tcPr marL="9525" marR="9525" marT="9525" marB="0"/>
                </a:tc>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IN" sz="1300" b="0" dirty="0"/>
                        <a:t>MEDICAL(CURRENT)</a:t>
                      </a:r>
                    </a:p>
                  </a:txBody>
                  <a:tcPr marL="9525" marR="9525" marT="9525" marB="0"/>
                </a:tc>
                <a:extLst>
                  <a:ext uri="{0D108BD9-81ED-4DB2-BD59-A6C34878D82A}">
                    <a16:rowId xmlns:a16="http://schemas.microsoft.com/office/drawing/2014/main" val="275390518"/>
                  </a:ext>
                </a:extLst>
              </a:tr>
              <a:tr h="181873">
                <a:tc>
                  <a:txBody>
                    <a:bodyPr/>
                    <a:lstStyle/>
                    <a:p>
                      <a:pPr algn="r" fontAlgn="b"/>
                      <a:r>
                        <a:rPr lang="en-GB" sz="1300" b="0" i="0" u="none" strike="noStrike" dirty="0">
                          <a:solidFill>
                            <a:srgbClr val="000000"/>
                          </a:solidFill>
                          <a:effectLst/>
                          <a:latin typeface="+mn-lt"/>
                        </a:rPr>
                        <a:t>15</a:t>
                      </a:r>
                    </a:p>
                  </a:txBody>
                  <a:tcPr marL="9525" marR="9525" marT="9525" marB="0" anchor="b"/>
                </a:tc>
                <a:tc>
                  <a:txBody>
                    <a:bodyPr/>
                    <a:lstStyle/>
                    <a:p>
                      <a:pPr algn="l" fontAlgn="t"/>
                      <a:r>
                        <a:rPr lang="en-IN" sz="1300" b="0" dirty="0"/>
                        <a:t>GLUCOSE LEVEL </a:t>
                      </a:r>
                      <a:endParaRPr lang="en-GB" sz="1300" b="0" i="0" u="none" strike="noStrike" dirty="0">
                        <a:solidFill>
                          <a:srgbClr val="000000"/>
                        </a:solidFill>
                        <a:effectLst/>
                        <a:latin typeface="+mn-lt"/>
                      </a:endParaRPr>
                    </a:p>
                  </a:txBody>
                  <a:tcPr marL="9525" marR="9525" marT="9525" marB="0"/>
                </a:tc>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IN" sz="1300" b="0" dirty="0"/>
                        <a:t>MEDICAL(CURRENT)</a:t>
                      </a:r>
                    </a:p>
                  </a:txBody>
                  <a:tcPr marL="9525" marR="9525" marT="9525" marB="0"/>
                </a:tc>
                <a:extLst>
                  <a:ext uri="{0D108BD9-81ED-4DB2-BD59-A6C34878D82A}">
                    <a16:rowId xmlns:a16="http://schemas.microsoft.com/office/drawing/2014/main" val="1312158027"/>
                  </a:ext>
                </a:extLst>
              </a:tr>
            </a:tbl>
          </a:graphicData>
        </a:graphic>
      </p:graphicFrame>
    </p:spTree>
    <p:extLst>
      <p:ext uri="{BB962C8B-B14F-4D97-AF65-F5344CB8AC3E}">
        <p14:creationId xmlns:p14="http://schemas.microsoft.com/office/powerpoint/2010/main" val="3629144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34867"/>
            <a:ext cx="8911687" cy="538845"/>
          </a:xfrm>
        </p:spPr>
        <p:txBody>
          <a:bodyPr vert="horz" lIns="91440" tIns="45720" rIns="91440" bIns="45720" rtlCol="0" anchor="t">
            <a:normAutofit/>
          </a:bodyPr>
          <a:lstStyle/>
          <a:p>
            <a:r>
              <a:rPr lang="en-GB" sz="2000" b="1" dirty="0"/>
              <a:t>Preliminary observations</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900197" y="558575"/>
            <a:ext cx="9249451" cy="2983888"/>
          </a:xfrm>
        </p:spPr>
        <p:txBody>
          <a:bodyPr>
            <a:normAutofit/>
          </a:bodyPr>
          <a:lstStyle/>
          <a:p>
            <a:r>
              <a:rPr lang="en-IN" sz="1400" dirty="0"/>
              <a:t>There are 17 variables (16 independent and 1 target) and 3390 samples in the data set.</a:t>
            </a:r>
          </a:p>
          <a:p>
            <a:r>
              <a:rPr lang="en-US" sz="1400" dirty="0"/>
              <a:t>Ten Year CHD is target variable and we need to predict </a:t>
            </a:r>
            <a:r>
              <a:rPr lang="en-IN" sz="1400" dirty="0"/>
              <a:t>Cardiovascular Risk  based on 16 variables</a:t>
            </a:r>
            <a:r>
              <a:rPr lang="en-US" sz="1400" dirty="0"/>
              <a:t>.</a:t>
            </a:r>
          </a:p>
          <a:p>
            <a:r>
              <a:rPr lang="en-US" sz="1400" dirty="0"/>
              <a:t>Out of 16 independent variable 2 are categorical values and 14 are numerical values.</a:t>
            </a:r>
          </a:p>
          <a:p>
            <a:r>
              <a:rPr lang="en-US" sz="1400" dirty="0"/>
              <a:t>Id column has no relevance in the data analysis and it can be dropped.</a:t>
            </a:r>
          </a:p>
          <a:p>
            <a:r>
              <a:rPr lang="en-US" sz="1400" dirty="0"/>
              <a:t>Ten Year CHD considered as independent /target variable and others can be considered a depended variable for model.</a:t>
            </a:r>
          </a:p>
          <a:p>
            <a:r>
              <a:rPr lang="en-US" sz="1400" dirty="0"/>
              <a:t>Ten Year CHD contains two values ‘1’, ‘0’  So it can be considered as a binary classification problem, </a:t>
            </a:r>
            <a:r>
              <a:rPr lang="en-IN" sz="1400" dirty="0"/>
              <a:t>“1”, means “Yes” there is CHD , “0” means “No” there is no CHD) </a:t>
            </a:r>
            <a:r>
              <a:rPr lang="en-US" sz="1400" dirty="0"/>
              <a:t>.</a:t>
            </a:r>
            <a:endParaRPr lang="en-GB" sz="1400" dirty="0"/>
          </a:p>
        </p:txBody>
      </p:sp>
      <p:pic>
        <p:nvPicPr>
          <p:cNvPr id="8" name="Picture 7">
            <a:extLst>
              <a:ext uri="{FF2B5EF4-FFF2-40B4-BE49-F238E27FC236}">
                <a16:creationId xmlns:a16="http://schemas.microsoft.com/office/drawing/2014/main" id="{240A8CD9-4CEF-F6C3-5763-6E94370A6923}"/>
              </a:ext>
            </a:extLst>
          </p:cNvPr>
          <p:cNvPicPr>
            <a:picLocks noChangeAspect="1"/>
          </p:cNvPicPr>
          <p:nvPr/>
        </p:nvPicPr>
        <p:blipFill>
          <a:blip r:embed="rId2"/>
          <a:stretch>
            <a:fillRect/>
          </a:stretch>
        </p:blipFill>
        <p:spPr>
          <a:xfrm>
            <a:off x="9257533" y="3190824"/>
            <a:ext cx="2823631" cy="2807309"/>
          </a:xfrm>
          <a:prstGeom prst="rect">
            <a:avLst/>
          </a:prstGeom>
          <a:ln>
            <a:solidFill>
              <a:schemeClr val="tx1"/>
            </a:solidFill>
          </a:ln>
        </p:spPr>
      </p:pic>
      <p:pic>
        <p:nvPicPr>
          <p:cNvPr id="11" name="Picture 10">
            <a:extLst>
              <a:ext uri="{FF2B5EF4-FFF2-40B4-BE49-F238E27FC236}">
                <a16:creationId xmlns:a16="http://schemas.microsoft.com/office/drawing/2014/main" id="{6E865E96-510A-83F5-CD23-EBB3254C90B8}"/>
              </a:ext>
            </a:extLst>
          </p:cNvPr>
          <p:cNvPicPr>
            <a:picLocks noChangeAspect="1"/>
          </p:cNvPicPr>
          <p:nvPr/>
        </p:nvPicPr>
        <p:blipFill>
          <a:blip r:embed="rId3"/>
          <a:stretch>
            <a:fillRect/>
          </a:stretch>
        </p:blipFill>
        <p:spPr>
          <a:xfrm>
            <a:off x="5679026" y="4175559"/>
            <a:ext cx="3381847" cy="581106"/>
          </a:xfrm>
          <a:prstGeom prst="rect">
            <a:avLst/>
          </a:prstGeom>
          <a:ln>
            <a:solidFill>
              <a:schemeClr val="tx1"/>
            </a:solidFill>
          </a:ln>
        </p:spPr>
      </p:pic>
      <p:pic>
        <p:nvPicPr>
          <p:cNvPr id="15" name="Picture 14">
            <a:extLst>
              <a:ext uri="{FF2B5EF4-FFF2-40B4-BE49-F238E27FC236}">
                <a16:creationId xmlns:a16="http://schemas.microsoft.com/office/drawing/2014/main" id="{E64F532C-B5D2-5574-C5B6-B0C580035981}"/>
              </a:ext>
            </a:extLst>
          </p:cNvPr>
          <p:cNvPicPr>
            <a:picLocks noChangeAspect="1"/>
          </p:cNvPicPr>
          <p:nvPr/>
        </p:nvPicPr>
        <p:blipFill>
          <a:blip r:embed="rId4"/>
          <a:stretch>
            <a:fillRect/>
          </a:stretch>
        </p:blipFill>
        <p:spPr>
          <a:xfrm>
            <a:off x="2001798" y="3190824"/>
            <a:ext cx="7059075" cy="718928"/>
          </a:xfrm>
          <a:prstGeom prst="rect">
            <a:avLst/>
          </a:prstGeom>
          <a:ln>
            <a:solidFill>
              <a:schemeClr val="tx1"/>
            </a:solidFill>
          </a:ln>
        </p:spPr>
      </p:pic>
    </p:spTree>
    <p:extLst>
      <p:ext uri="{BB962C8B-B14F-4D97-AF65-F5344CB8AC3E}">
        <p14:creationId xmlns:p14="http://schemas.microsoft.com/office/powerpoint/2010/main" val="376292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34867"/>
            <a:ext cx="8911687" cy="538845"/>
          </a:xfrm>
        </p:spPr>
        <p:txBody>
          <a:bodyPr vert="horz" lIns="91440" tIns="45720" rIns="91440" bIns="45720" rtlCol="0" anchor="t">
            <a:normAutofit/>
          </a:bodyPr>
          <a:lstStyle/>
          <a:p>
            <a:r>
              <a:rPr lang="en-GB" sz="2000" b="1" dirty="0"/>
              <a:t>Missing values handling and data cleaning</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900198" y="673711"/>
            <a:ext cx="9017184" cy="1820107"/>
          </a:xfrm>
        </p:spPr>
        <p:txBody>
          <a:bodyPr>
            <a:normAutofit/>
          </a:bodyPr>
          <a:lstStyle/>
          <a:p>
            <a:r>
              <a:rPr lang="en-US" sz="1400" dirty="0"/>
              <a:t>Missing values are present in the data set</a:t>
            </a:r>
          </a:p>
          <a:p>
            <a:r>
              <a:rPr lang="en-US" sz="1400" dirty="0"/>
              <a:t>No duplicate values re present in the data set.</a:t>
            </a:r>
          </a:p>
          <a:p>
            <a:r>
              <a:rPr lang="en-US" sz="1400" dirty="0"/>
              <a:t>So we need to handle missing values in identified variables.</a:t>
            </a:r>
          </a:p>
        </p:txBody>
      </p:sp>
      <p:pic>
        <p:nvPicPr>
          <p:cNvPr id="5" name="Picture 4">
            <a:extLst>
              <a:ext uri="{FF2B5EF4-FFF2-40B4-BE49-F238E27FC236}">
                <a16:creationId xmlns:a16="http://schemas.microsoft.com/office/drawing/2014/main" id="{FCC8E075-AD8B-B289-47A0-844C5244F507}"/>
              </a:ext>
            </a:extLst>
          </p:cNvPr>
          <p:cNvPicPr>
            <a:picLocks noChangeAspect="1"/>
          </p:cNvPicPr>
          <p:nvPr/>
        </p:nvPicPr>
        <p:blipFill rotWithShape="1">
          <a:blip r:embed="rId2"/>
          <a:srcRect r="7529"/>
          <a:stretch/>
        </p:blipFill>
        <p:spPr>
          <a:xfrm>
            <a:off x="2221565" y="1995294"/>
            <a:ext cx="2609054" cy="4556015"/>
          </a:xfrm>
          <a:prstGeom prst="rect">
            <a:avLst/>
          </a:prstGeom>
          <a:ln>
            <a:solidFill>
              <a:schemeClr val="tx1"/>
            </a:solidFill>
          </a:ln>
        </p:spPr>
      </p:pic>
      <p:sp>
        <p:nvSpPr>
          <p:cNvPr id="6" name="Rectangle 5">
            <a:extLst>
              <a:ext uri="{FF2B5EF4-FFF2-40B4-BE49-F238E27FC236}">
                <a16:creationId xmlns:a16="http://schemas.microsoft.com/office/drawing/2014/main" id="{390422B9-B0F2-555B-1B25-EF53ECAD31A9}"/>
              </a:ext>
            </a:extLst>
          </p:cNvPr>
          <p:cNvSpPr/>
          <p:nvPr/>
        </p:nvSpPr>
        <p:spPr>
          <a:xfrm>
            <a:off x="2221564" y="2558473"/>
            <a:ext cx="2609054" cy="24938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F60B985-13AF-BC27-30AA-076C510E3520}"/>
              </a:ext>
            </a:extLst>
          </p:cNvPr>
          <p:cNvSpPr/>
          <p:nvPr/>
        </p:nvSpPr>
        <p:spPr>
          <a:xfrm>
            <a:off x="2221564" y="3304309"/>
            <a:ext cx="2609054" cy="24938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0DED4512-CE6F-098B-2BBE-27AC2A663D7A}"/>
              </a:ext>
            </a:extLst>
          </p:cNvPr>
          <p:cNvSpPr/>
          <p:nvPr/>
        </p:nvSpPr>
        <p:spPr>
          <a:xfrm>
            <a:off x="2221564" y="3553691"/>
            <a:ext cx="2609054" cy="24938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5DDAD80-36AB-986D-57C7-85820948CCE3}"/>
              </a:ext>
            </a:extLst>
          </p:cNvPr>
          <p:cNvSpPr/>
          <p:nvPr/>
        </p:nvSpPr>
        <p:spPr>
          <a:xfrm>
            <a:off x="2221564" y="4553736"/>
            <a:ext cx="2609054" cy="24938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D6CC01CC-A3F3-90CE-83E0-F08BE6EFB415}"/>
              </a:ext>
            </a:extLst>
          </p:cNvPr>
          <p:cNvSpPr/>
          <p:nvPr/>
        </p:nvSpPr>
        <p:spPr>
          <a:xfrm>
            <a:off x="2221564" y="5223372"/>
            <a:ext cx="2609054" cy="24938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9E0FEFF-8B1C-45B7-F54A-EBEC3F16B9CC}"/>
              </a:ext>
            </a:extLst>
          </p:cNvPr>
          <p:cNvSpPr/>
          <p:nvPr/>
        </p:nvSpPr>
        <p:spPr>
          <a:xfrm>
            <a:off x="2221564" y="5512426"/>
            <a:ext cx="2609054" cy="24938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9CC32A7-42C9-0DAB-A492-030ACD2FD9D8}"/>
              </a:ext>
            </a:extLst>
          </p:cNvPr>
          <p:cNvSpPr/>
          <p:nvPr/>
        </p:nvSpPr>
        <p:spPr>
          <a:xfrm>
            <a:off x="2221564" y="5782485"/>
            <a:ext cx="2609054" cy="24938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37084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34867"/>
            <a:ext cx="8911687" cy="538845"/>
          </a:xfrm>
        </p:spPr>
        <p:txBody>
          <a:bodyPr vert="horz" lIns="91440" tIns="45720" rIns="91440" bIns="45720" rtlCol="0" anchor="t">
            <a:normAutofit/>
          </a:bodyPr>
          <a:lstStyle/>
          <a:p>
            <a:r>
              <a:rPr lang="en-GB" sz="2000" b="1" dirty="0"/>
              <a:t>Missing values handling and data cleaning</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900197" y="673711"/>
            <a:ext cx="7068311" cy="2642144"/>
          </a:xfrm>
        </p:spPr>
        <p:txBody>
          <a:bodyPr>
            <a:noAutofit/>
          </a:bodyPr>
          <a:lstStyle/>
          <a:p>
            <a:r>
              <a:rPr lang="en-US" sz="1400" b="1" dirty="0"/>
              <a:t>Education</a:t>
            </a:r>
            <a:r>
              <a:rPr lang="en-US" sz="1400" dirty="0"/>
              <a:t> </a:t>
            </a:r>
          </a:p>
          <a:p>
            <a:pPr marL="534988" indent="-266700">
              <a:buFont typeface="Wingdings" panose="05000000000000000000" pitchFamily="2" charset="2"/>
              <a:buChar char="§"/>
            </a:pPr>
            <a:r>
              <a:rPr lang="en-IN" sz="1400" dirty="0"/>
              <a:t>#1 - Higher Secondary, #2- Graduate, #3 - Post Graduate,#4- Doctorate or PHD</a:t>
            </a:r>
            <a:r>
              <a:rPr lang="en-US" sz="1400" dirty="0"/>
              <a:t> </a:t>
            </a:r>
          </a:p>
          <a:p>
            <a:pPr marL="534988" indent="-266700">
              <a:buFont typeface="Wingdings" panose="05000000000000000000" pitchFamily="2" charset="2"/>
              <a:buChar char="§"/>
            </a:pPr>
            <a:r>
              <a:rPr lang="en-US" sz="1400" dirty="0"/>
              <a:t>There were 87 missing values in education</a:t>
            </a:r>
          </a:p>
          <a:p>
            <a:pPr marL="534988" indent="-266700">
              <a:buFont typeface="Wingdings" panose="05000000000000000000" pitchFamily="2" charset="2"/>
              <a:buChar char="§"/>
            </a:pPr>
            <a:r>
              <a:rPr lang="en-IN" sz="1400" dirty="0"/>
              <a:t>It is observed that most of patients are youngsters and as education is higher secondary</a:t>
            </a:r>
          </a:p>
          <a:p>
            <a:pPr marL="534988" indent="-266700">
              <a:buFont typeface="Wingdings" panose="05000000000000000000" pitchFamily="2" charset="2"/>
              <a:buChar char="§"/>
            </a:pPr>
            <a:r>
              <a:rPr lang="en-IN" sz="1400" dirty="0"/>
              <a:t>Even though the values have data type float , it can be considered as categorical value , So the missing value is filled with mode of data set that is category 1. </a:t>
            </a:r>
            <a:endParaRPr lang="en-US" sz="1400" dirty="0"/>
          </a:p>
        </p:txBody>
      </p:sp>
      <p:pic>
        <p:nvPicPr>
          <p:cNvPr id="12" name="Picture 11">
            <a:extLst>
              <a:ext uri="{FF2B5EF4-FFF2-40B4-BE49-F238E27FC236}">
                <a16:creationId xmlns:a16="http://schemas.microsoft.com/office/drawing/2014/main" id="{654C5DC6-A5D8-4B17-71B4-6713CCA331E7}"/>
              </a:ext>
            </a:extLst>
          </p:cNvPr>
          <p:cNvPicPr>
            <a:picLocks noChangeAspect="1"/>
          </p:cNvPicPr>
          <p:nvPr/>
        </p:nvPicPr>
        <p:blipFill>
          <a:blip r:embed="rId2"/>
          <a:stretch>
            <a:fillRect/>
          </a:stretch>
        </p:blipFill>
        <p:spPr>
          <a:xfrm>
            <a:off x="9147389" y="673711"/>
            <a:ext cx="2733964" cy="1794329"/>
          </a:xfrm>
          <a:prstGeom prst="rect">
            <a:avLst/>
          </a:prstGeom>
          <a:ln>
            <a:solidFill>
              <a:schemeClr val="tx1"/>
            </a:solidFill>
          </a:ln>
        </p:spPr>
      </p:pic>
      <p:sp>
        <p:nvSpPr>
          <p:cNvPr id="14" name="Content Placeholder 2">
            <a:extLst>
              <a:ext uri="{FF2B5EF4-FFF2-40B4-BE49-F238E27FC236}">
                <a16:creationId xmlns:a16="http://schemas.microsoft.com/office/drawing/2014/main" id="{644320F4-C8DB-324E-FA92-C75A616FD982}"/>
              </a:ext>
            </a:extLst>
          </p:cNvPr>
          <p:cNvSpPr txBox="1">
            <a:spLocks/>
          </p:cNvSpPr>
          <p:nvPr/>
        </p:nvSpPr>
        <p:spPr>
          <a:xfrm>
            <a:off x="1900198" y="3770746"/>
            <a:ext cx="6772748" cy="264214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400" b="1" dirty="0"/>
              <a:t>Cigarettes per day</a:t>
            </a:r>
          </a:p>
          <a:p>
            <a:pPr marL="534988" indent="-266700">
              <a:buFont typeface="Wingdings" panose="05000000000000000000" pitchFamily="2" charset="2"/>
              <a:buChar char="§"/>
            </a:pPr>
            <a:r>
              <a:rPr lang="en-IN" sz="1400" dirty="0"/>
              <a:t>There are 22 missing values </a:t>
            </a:r>
          </a:p>
          <a:p>
            <a:pPr marL="534988" indent="-266700">
              <a:buFont typeface="Wingdings" panose="05000000000000000000" pitchFamily="2" charset="2"/>
              <a:buChar char="§"/>
            </a:pPr>
            <a:r>
              <a:rPr lang="en-IN" sz="1400" dirty="0"/>
              <a:t>we could consider 60 and 70 as outliers , But if we consider 17 hours a day (7 hours sleeping ), It is 4 cigarettes per hours ,</a:t>
            </a:r>
          </a:p>
          <a:p>
            <a:pPr marL="534988" indent="-266700">
              <a:buFont typeface="Wingdings" panose="05000000000000000000" pitchFamily="2" charset="2"/>
              <a:buChar char="§"/>
            </a:pPr>
            <a:r>
              <a:rPr lang="en-IN" sz="1400" dirty="0"/>
              <a:t>There are chances for that it will be rare.</a:t>
            </a:r>
          </a:p>
          <a:p>
            <a:pPr marL="534988" indent="-266700">
              <a:buFont typeface="Wingdings" panose="05000000000000000000" pitchFamily="2" charset="2"/>
              <a:buChar char="§"/>
            </a:pPr>
            <a:r>
              <a:rPr lang="en-IN" sz="1400" dirty="0"/>
              <a:t>So not removing this values, and considering median for filling null values </a:t>
            </a:r>
            <a:r>
              <a:rPr lang="en-IN" sz="1400" dirty="0" err="1"/>
              <a:t>ie</a:t>
            </a:r>
            <a:r>
              <a:rPr lang="en-IN" sz="1400" dirty="0"/>
              <a:t> zero Cigarettes smoking per day</a:t>
            </a:r>
            <a:endParaRPr lang="en-US" sz="1400" dirty="0"/>
          </a:p>
        </p:txBody>
      </p:sp>
      <p:pic>
        <p:nvPicPr>
          <p:cNvPr id="16" name="Picture 15">
            <a:extLst>
              <a:ext uri="{FF2B5EF4-FFF2-40B4-BE49-F238E27FC236}">
                <a16:creationId xmlns:a16="http://schemas.microsoft.com/office/drawing/2014/main" id="{19742F9A-8FA5-ACA7-7F0A-F29B14F8E6B6}"/>
              </a:ext>
            </a:extLst>
          </p:cNvPr>
          <p:cNvPicPr>
            <a:picLocks noChangeAspect="1"/>
          </p:cNvPicPr>
          <p:nvPr/>
        </p:nvPicPr>
        <p:blipFill>
          <a:blip r:embed="rId3"/>
          <a:stretch>
            <a:fillRect/>
          </a:stretch>
        </p:blipFill>
        <p:spPr>
          <a:xfrm>
            <a:off x="9147389" y="3770746"/>
            <a:ext cx="2872617" cy="2169253"/>
          </a:xfrm>
          <a:prstGeom prst="rect">
            <a:avLst/>
          </a:prstGeom>
          <a:ln>
            <a:solidFill>
              <a:schemeClr val="tx1"/>
            </a:solidFill>
          </a:ln>
        </p:spPr>
      </p:pic>
    </p:spTree>
    <p:extLst>
      <p:ext uri="{BB962C8B-B14F-4D97-AF65-F5344CB8AC3E}">
        <p14:creationId xmlns:p14="http://schemas.microsoft.com/office/powerpoint/2010/main" val="3424785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34867"/>
            <a:ext cx="8911687" cy="538845"/>
          </a:xfrm>
        </p:spPr>
        <p:txBody>
          <a:bodyPr vert="horz" lIns="91440" tIns="45720" rIns="91440" bIns="45720" rtlCol="0" anchor="t">
            <a:normAutofit/>
          </a:bodyPr>
          <a:lstStyle/>
          <a:p>
            <a:r>
              <a:rPr lang="en-GB" sz="2000" b="1" dirty="0"/>
              <a:t>Missing values handling and data cleaning</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900197" y="673711"/>
            <a:ext cx="7068311" cy="2642144"/>
          </a:xfrm>
        </p:spPr>
        <p:txBody>
          <a:bodyPr>
            <a:noAutofit/>
          </a:bodyPr>
          <a:lstStyle/>
          <a:p>
            <a:r>
              <a:rPr lang="en-IN" sz="1400" b="1" dirty="0"/>
              <a:t>BP Meds </a:t>
            </a:r>
          </a:p>
          <a:p>
            <a:pPr marL="534988" indent="-266700">
              <a:buFont typeface="Wingdings" panose="05000000000000000000" pitchFamily="2" charset="2"/>
              <a:buChar char="§"/>
            </a:pPr>
            <a:r>
              <a:rPr lang="en-IN" sz="1400" dirty="0"/>
              <a:t> BP Meds -  whether or not the patient was on blood pressure medication (Nominal) </a:t>
            </a:r>
          </a:p>
          <a:p>
            <a:pPr marL="534988" indent="-266700">
              <a:buFont typeface="Wingdings" panose="05000000000000000000" pitchFamily="2" charset="2"/>
              <a:buChar char="§"/>
            </a:pPr>
            <a:r>
              <a:rPr lang="en-IN" sz="1400" dirty="0"/>
              <a:t>BP Meds has 44 missing values</a:t>
            </a:r>
          </a:p>
          <a:p>
            <a:pPr marL="534988" indent="-266700">
              <a:buFont typeface="Wingdings" panose="05000000000000000000" pitchFamily="2" charset="2"/>
              <a:buChar char="§"/>
            </a:pPr>
            <a:r>
              <a:rPr lang="en-IN" sz="1400" dirty="0"/>
              <a:t>It is observed that most of people under study was not in medication for blood pressure </a:t>
            </a:r>
          </a:p>
          <a:p>
            <a:pPr marL="534988" indent="-266700">
              <a:buFont typeface="Wingdings" panose="05000000000000000000" pitchFamily="2" charset="2"/>
              <a:buChar char="§"/>
            </a:pPr>
            <a:r>
              <a:rPr lang="en-IN" sz="1400" dirty="0"/>
              <a:t>So filling the missing values with mode the is no medication was done for blood pressure (0)</a:t>
            </a:r>
            <a:endParaRPr lang="en-US" sz="1400" dirty="0"/>
          </a:p>
        </p:txBody>
      </p:sp>
      <p:sp>
        <p:nvSpPr>
          <p:cNvPr id="14" name="Content Placeholder 2">
            <a:extLst>
              <a:ext uri="{FF2B5EF4-FFF2-40B4-BE49-F238E27FC236}">
                <a16:creationId xmlns:a16="http://schemas.microsoft.com/office/drawing/2014/main" id="{644320F4-C8DB-324E-FA92-C75A616FD982}"/>
              </a:ext>
            </a:extLst>
          </p:cNvPr>
          <p:cNvSpPr txBox="1">
            <a:spLocks/>
          </p:cNvSpPr>
          <p:nvPr/>
        </p:nvSpPr>
        <p:spPr>
          <a:xfrm>
            <a:off x="1900198" y="3770746"/>
            <a:ext cx="4269693" cy="264214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fontAlgn="t"/>
            <a:r>
              <a:rPr lang="en-IN" sz="1400" b="1" dirty="0"/>
              <a:t>Total cholesterol level </a:t>
            </a:r>
            <a:endParaRPr lang="en-GB" sz="1400" b="1" i="0" u="none" strike="noStrike" dirty="0">
              <a:solidFill>
                <a:srgbClr val="000000"/>
              </a:solidFill>
              <a:effectLst/>
              <a:latin typeface="+mn-lt"/>
            </a:endParaRPr>
          </a:p>
          <a:p>
            <a:pPr marL="534988" indent="-266700">
              <a:buFont typeface="Wingdings" panose="05000000000000000000" pitchFamily="2" charset="2"/>
              <a:buChar char="§"/>
            </a:pPr>
            <a:r>
              <a:rPr lang="en-IN" sz="1400" dirty="0"/>
              <a:t>There are 38 missing values</a:t>
            </a:r>
          </a:p>
          <a:p>
            <a:pPr marL="534988" indent="-266700">
              <a:buFont typeface="Wingdings" panose="05000000000000000000" pitchFamily="2" charset="2"/>
              <a:buChar char="§"/>
            </a:pPr>
            <a:r>
              <a:rPr lang="en-IN" sz="1400" dirty="0"/>
              <a:t>From study it is understood that total cholesterol level above 240 is considered as dangerous. So 600 and 700 range are considered as outliers are it far out of the normal range.</a:t>
            </a:r>
          </a:p>
          <a:p>
            <a:pPr marL="534988" indent="-266700">
              <a:buFont typeface="Wingdings" panose="05000000000000000000" pitchFamily="2" charset="2"/>
              <a:buChar char="§"/>
            </a:pPr>
            <a:r>
              <a:rPr lang="en-IN" sz="1400" dirty="0"/>
              <a:t>There were two samples with total cholesterol level above 600 and both samples dropped. Then null values are filled with mean value.</a:t>
            </a:r>
            <a:endParaRPr lang="en-US" sz="1400" dirty="0"/>
          </a:p>
        </p:txBody>
      </p:sp>
      <p:pic>
        <p:nvPicPr>
          <p:cNvPr id="18" name="Picture 17">
            <a:extLst>
              <a:ext uri="{FF2B5EF4-FFF2-40B4-BE49-F238E27FC236}">
                <a16:creationId xmlns:a16="http://schemas.microsoft.com/office/drawing/2014/main" id="{1D776149-7C21-9120-807D-63962BDDD40D}"/>
              </a:ext>
            </a:extLst>
          </p:cNvPr>
          <p:cNvPicPr>
            <a:picLocks noChangeAspect="1"/>
          </p:cNvPicPr>
          <p:nvPr/>
        </p:nvPicPr>
        <p:blipFill>
          <a:blip r:embed="rId2"/>
          <a:stretch>
            <a:fillRect/>
          </a:stretch>
        </p:blipFill>
        <p:spPr>
          <a:xfrm>
            <a:off x="8968508" y="886147"/>
            <a:ext cx="3053247" cy="2069490"/>
          </a:xfrm>
          <a:prstGeom prst="rect">
            <a:avLst/>
          </a:prstGeom>
          <a:ln>
            <a:solidFill>
              <a:schemeClr val="tx1"/>
            </a:solidFill>
          </a:ln>
        </p:spPr>
      </p:pic>
      <p:pic>
        <p:nvPicPr>
          <p:cNvPr id="20" name="Picture 19">
            <a:extLst>
              <a:ext uri="{FF2B5EF4-FFF2-40B4-BE49-F238E27FC236}">
                <a16:creationId xmlns:a16="http://schemas.microsoft.com/office/drawing/2014/main" id="{EBDE86F2-D994-3496-CBDA-4693D58B4C8A}"/>
              </a:ext>
            </a:extLst>
          </p:cNvPr>
          <p:cNvPicPr>
            <a:picLocks noChangeAspect="1"/>
          </p:cNvPicPr>
          <p:nvPr/>
        </p:nvPicPr>
        <p:blipFill>
          <a:blip r:embed="rId3"/>
          <a:stretch>
            <a:fillRect/>
          </a:stretch>
        </p:blipFill>
        <p:spPr>
          <a:xfrm>
            <a:off x="6096000" y="3429000"/>
            <a:ext cx="2847345" cy="2148220"/>
          </a:xfrm>
          <a:prstGeom prst="rect">
            <a:avLst/>
          </a:prstGeom>
          <a:ln>
            <a:solidFill>
              <a:schemeClr val="tx1"/>
            </a:solidFill>
          </a:ln>
        </p:spPr>
      </p:pic>
      <p:pic>
        <p:nvPicPr>
          <p:cNvPr id="22" name="Picture 21">
            <a:extLst>
              <a:ext uri="{FF2B5EF4-FFF2-40B4-BE49-F238E27FC236}">
                <a16:creationId xmlns:a16="http://schemas.microsoft.com/office/drawing/2014/main" id="{EE2AD4D1-B416-BF63-724E-761E514055FA}"/>
              </a:ext>
            </a:extLst>
          </p:cNvPr>
          <p:cNvPicPr>
            <a:picLocks noChangeAspect="1"/>
          </p:cNvPicPr>
          <p:nvPr/>
        </p:nvPicPr>
        <p:blipFill>
          <a:blip r:embed="rId4"/>
          <a:stretch>
            <a:fillRect/>
          </a:stretch>
        </p:blipFill>
        <p:spPr>
          <a:xfrm>
            <a:off x="9096148" y="3451890"/>
            <a:ext cx="2925607" cy="3010653"/>
          </a:xfrm>
          <a:prstGeom prst="rect">
            <a:avLst/>
          </a:prstGeom>
        </p:spPr>
      </p:pic>
    </p:spTree>
    <p:extLst>
      <p:ext uri="{BB962C8B-B14F-4D97-AF65-F5344CB8AC3E}">
        <p14:creationId xmlns:p14="http://schemas.microsoft.com/office/powerpoint/2010/main" val="269869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34867"/>
            <a:ext cx="8911687" cy="538845"/>
          </a:xfrm>
        </p:spPr>
        <p:txBody>
          <a:bodyPr vert="horz" lIns="91440" tIns="45720" rIns="91440" bIns="45720" rtlCol="0" anchor="t">
            <a:normAutofit/>
          </a:bodyPr>
          <a:lstStyle/>
          <a:p>
            <a:r>
              <a:rPr lang="en-GB" sz="2000" b="1" dirty="0"/>
              <a:t>Missing values handling and data cleaning</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900198" y="673711"/>
            <a:ext cx="4666858" cy="2642144"/>
          </a:xfrm>
        </p:spPr>
        <p:txBody>
          <a:bodyPr>
            <a:noAutofit/>
          </a:bodyPr>
          <a:lstStyle/>
          <a:p>
            <a:r>
              <a:rPr lang="en-IN" sz="1400" b="1" dirty="0"/>
              <a:t>BMI</a:t>
            </a:r>
          </a:p>
          <a:p>
            <a:pPr marL="534988" indent="-266700">
              <a:buFont typeface="Wingdings" panose="05000000000000000000" pitchFamily="2" charset="2"/>
              <a:buChar char="§"/>
            </a:pPr>
            <a:r>
              <a:rPr lang="en-IN" sz="1400" dirty="0"/>
              <a:t>BMI: Body Mass Index</a:t>
            </a:r>
          </a:p>
          <a:p>
            <a:pPr marL="534988" indent="-266700">
              <a:buFont typeface="Wingdings" panose="05000000000000000000" pitchFamily="2" charset="2"/>
              <a:buChar char="§"/>
            </a:pPr>
            <a:r>
              <a:rPr lang="en-IN" sz="1400" dirty="0"/>
              <a:t>BMI has 14 missing values</a:t>
            </a:r>
          </a:p>
          <a:p>
            <a:pPr marL="534988" indent="-266700">
              <a:buFont typeface="Wingdings" panose="05000000000000000000" pitchFamily="2" charset="2"/>
              <a:buChar char="§"/>
            </a:pPr>
            <a:r>
              <a:rPr lang="en-IN" sz="1400" dirty="0"/>
              <a:t>Values are in expected range as per chart  and no values are considered as outliers</a:t>
            </a:r>
          </a:p>
          <a:p>
            <a:pPr marL="534988" indent="-266700">
              <a:buFont typeface="Wingdings" panose="05000000000000000000" pitchFamily="2" charset="2"/>
              <a:buChar char="§"/>
            </a:pPr>
            <a:r>
              <a:rPr lang="en-IN" sz="1400" dirty="0"/>
              <a:t>Missing values are replaced with mode</a:t>
            </a:r>
            <a:endParaRPr lang="en-US" sz="1400" dirty="0"/>
          </a:p>
        </p:txBody>
      </p:sp>
      <p:sp>
        <p:nvSpPr>
          <p:cNvPr id="14" name="Content Placeholder 2">
            <a:extLst>
              <a:ext uri="{FF2B5EF4-FFF2-40B4-BE49-F238E27FC236}">
                <a16:creationId xmlns:a16="http://schemas.microsoft.com/office/drawing/2014/main" id="{644320F4-C8DB-324E-FA92-C75A616FD982}"/>
              </a:ext>
            </a:extLst>
          </p:cNvPr>
          <p:cNvSpPr txBox="1">
            <a:spLocks/>
          </p:cNvSpPr>
          <p:nvPr/>
        </p:nvSpPr>
        <p:spPr>
          <a:xfrm>
            <a:off x="1900198" y="3770746"/>
            <a:ext cx="4269693" cy="264214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fontAlgn="t"/>
            <a:r>
              <a:rPr lang="en-GB" sz="1400" b="1" dirty="0"/>
              <a:t>Heart rate</a:t>
            </a:r>
            <a:endParaRPr lang="en-GB" sz="1400" b="1" i="0" u="none" strike="noStrike" dirty="0">
              <a:solidFill>
                <a:srgbClr val="000000"/>
              </a:solidFill>
              <a:effectLst/>
              <a:latin typeface="+mn-lt"/>
            </a:endParaRPr>
          </a:p>
          <a:p>
            <a:pPr marL="534988" indent="-266700">
              <a:buFont typeface="Wingdings" panose="05000000000000000000" pitchFamily="2" charset="2"/>
              <a:buChar char="§"/>
            </a:pPr>
            <a:r>
              <a:rPr lang="en-IN" sz="1400" dirty="0"/>
              <a:t>There is one missing value</a:t>
            </a:r>
          </a:p>
          <a:p>
            <a:pPr marL="534988" indent="-266700">
              <a:buFont typeface="Wingdings" panose="05000000000000000000" pitchFamily="2" charset="2"/>
              <a:buChar char="§"/>
            </a:pPr>
            <a:r>
              <a:rPr lang="en-IN" sz="1400" dirty="0"/>
              <a:t>Values are in expected range as per chart  and no values are considered as outliers</a:t>
            </a:r>
          </a:p>
          <a:p>
            <a:pPr marL="534988" indent="-266700">
              <a:buFont typeface="Wingdings" panose="05000000000000000000" pitchFamily="2" charset="2"/>
              <a:buChar char="§"/>
            </a:pPr>
            <a:r>
              <a:rPr lang="en-IN" sz="1400" dirty="0"/>
              <a:t>Missing value filled with mean</a:t>
            </a:r>
          </a:p>
        </p:txBody>
      </p:sp>
      <p:pic>
        <p:nvPicPr>
          <p:cNvPr id="5" name="Picture 4">
            <a:extLst>
              <a:ext uri="{FF2B5EF4-FFF2-40B4-BE49-F238E27FC236}">
                <a16:creationId xmlns:a16="http://schemas.microsoft.com/office/drawing/2014/main" id="{F5C534B3-B6A9-0292-F552-E1A86CCD1FD1}"/>
              </a:ext>
            </a:extLst>
          </p:cNvPr>
          <p:cNvPicPr>
            <a:picLocks noChangeAspect="1"/>
          </p:cNvPicPr>
          <p:nvPr/>
        </p:nvPicPr>
        <p:blipFill>
          <a:blip r:embed="rId3"/>
          <a:stretch>
            <a:fillRect/>
          </a:stretch>
        </p:blipFill>
        <p:spPr>
          <a:xfrm>
            <a:off x="6494024" y="826916"/>
            <a:ext cx="2751575" cy="2057428"/>
          </a:xfrm>
          <a:prstGeom prst="rect">
            <a:avLst/>
          </a:prstGeom>
          <a:ln>
            <a:solidFill>
              <a:schemeClr val="tx1"/>
            </a:solidFill>
          </a:ln>
        </p:spPr>
      </p:pic>
      <p:pic>
        <p:nvPicPr>
          <p:cNvPr id="7" name="Picture 6">
            <a:extLst>
              <a:ext uri="{FF2B5EF4-FFF2-40B4-BE49-F238E27FC236}">
                <a16:creationId xmlns:a16="http://schemas.microsoft.com/office/drawing/2014/main" id="{CB560805-7597-A765-8248-F02BA292FA91}"/>
              </a:ext>
            </a:extLst>
          </p:cNvPr>
          <p:cNvPicPr>
            <a:picLocks noChangeAspect="1"/>
          </p:cNvPicPr>
          <p:nvPr/>
        </p:nvPicPr>
        <p:blipFill rotWithShape="1">
          <a:blip r:embed="rId4"/>
          <a:srcRect l="2648"/>
          <a:stretch/>
        </p:blipFill>
        <p:spPr>
          <a:xfrm>
            <a:off x="9343732" y="1105222"/>
            <a:ext cx="2751575" cy="1779122"/>
          </a:xfrm>
          <a:prstGeom prst="rect">
            <a:avLst/>
          </a:prstGeom>
          <a:ln>
            <a:solidFill>
              <a:schemeClr val="tx1"/>
            </a:solidFill>
          </a:ln>
        </p:spPr>
      </p:pic>
      <p:pic>
        <p:nvPicPr>
          <p:cNvPr id="9" name="Picture 8">
            <a:extLst>
              <a:ext uri="{FF2B5EF4-FFF2-40B4-BE49-F238E27FC236}">
                <a16:creationId xmlns:a16="http://schemas.microsoft.com/office/drawing/2014/main" id="{09AE3F3B-A0CB-16A8-71FD-4DB3D5957537}"/>
              </a:ext>
            </a:extLst>
          </p:cNvPr>
          <p:cNvPicPr>
            <a:picLocks noChangeAspect="1"/>
          </p:cNvPicPr>
          <p:nvPr/>
        </p:nvPicPr>
        <p:blipFill>
          <a:blip r:embed="rId5"/>
          <a:stretch>
            <a:fillRect/>
          </a:stretch>
        </p:blipFill>
        <p:spPr>
          <a:xfrm>
            <a:off x="9343732" y="480892"/>
            <a:ext cx="1968282" cy="538845"/>
          </a:xfrm>
          <a:prstGeom prst="rect">
            <a:avLst/>
          </a:prstGeom>
          <a:ln>
            <a:solidFill>
              <a:schemeClr val="tx1"/>
            </a:solidFill>
          </a:ln>
        </p:spPr>
      </p:pic>
      <p:pic>
        <p:nvPicPr>
          <p:cNvPr id="11" name="Picture 10">
            <a:extLst>
              <a:ext uri="{FF2B5EF4-FFF2-40B4-BE49-F238E27FC236}">
                <a16:creationId xmlns:a16="http://schemas.microsoft.com/office/drawing/2014/main" id="{3AF5A480-82AB-93E0-F803-1682CDF5F3AE}"/>
              </a:ext>
            </a:extLst>
          </p:cNvPr>
          <p:cNvPicPr>
            <a:picLocks noChangeAspect="1"/>
          </p:cNvPicPr>
          <p:nvPr/>
        </p:nvPicPr>
        <p:blipFill>
          <a:blip r:embed="rId6"/>
          <a:stretch>
            <a:fillRect/>
          </a:stretch>
        </p:blipFill>
        <p:spPr>
          <a:xfrm>
            <a:off x="6444957" y="3973657"/>
            <a:ext cx="2849708" cy="2175299"/>
          </a:xfrm>
          <a:prstGeom prst="rect">
            <a:avLst/>
          </a:prstGeom>
          <a:ln>
            <a:solidFill>
              <a:schemeClr val="tx1"/>
            </a:solidFill>
          </a:ln>
        </p:spPr>
      </p:pic>
      <p:pic>
        <p:nvPicPr>
          <p:cNvPr id="13" name="Picture 12">
            <a:extLst>
              <a:ext uri="{FF2B5EF4-FFF2-40B4-BE49-F238E27FC236}">
                <a16:creationId xmlns:a16="http://schemas.microsoft.com/office/drawing/2014/main" id="{F4B45009-09E4-089E-8613-41100AC15F81}"/>
              </a:ext>
            </a:extLst>
          </p:cNvPr>
          <p:cNvPicPr>
            <a:picLocks noChangeAspect="1"/>
          </p:cNvPicPr>
          <p:nvPr/>
        </p:nvPicPr>
        <p:blipFill>
          <a:blip r:embed="rId7"/>
          <a:stretch>
            <a:fillRect/>
          </a:stretch>
        </p:blipFill>
        <p:spPr>
          <a:xfrm>
            <a:off x="9343732" y="3973657"/>
            <a:ext cx="2751575" cy="1599420"/>
          </a:xfrm>
          <a:prstGeom prst="rect">
            <a:avLst/>
          </a:prstGeom>
          <a:ln>
            <a:solidFill>
              <a:schemeClr val="tx1"/>
            </a:solidFill>
          </a:ln>
        </p:spPr>
      </p:pic>
    </p:spTree>
    <p:extLst>
      <p:ext uri="{BB962C8B-B14F-4D97-AF65-F5344CB8AC3E}">
        <p14:creationId xmlns:p14="http://schemas.microsoft.com/office/powerpoint/2010/main" val="3162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0B1-C484-8F33-3E07-621AD16B698D}"/>
              </a:ext>
            </a:extLst>
          </p:cNvPr>
          <p:cNvSpPr>
            <a:spLocks noGrp="1"/>
          </p:cNvSpPr>
          <p:nvPr>
            <p:ph type="title"/>
          </p:nvPr>
        </p:nvSpPr>
        <p:spPr>
          <a:xfrm>
            <a:off x="1900197" y="134867"/>
            <a:ext cx="8911687" cy="538845"/>
          </a:xfrm>
        </p:spPr>
        <p:txBody>
          <a:bodyPr vert="horz" lIns="91440" tIns="45720" rIns="91440" bIns="45720" rtlCol="0" anchor="t">
            <a:normAutofit/>
          </a:bodyPr>
          <a:lstStyle/>
          <a:p>
            <a:r>
              <a:rPr lang="en-GB" sz="2000" b="1" dirty="0"/>
              <a:t>Missing values handling and data cleaning</a:t>
            </a:r>
          </a:p>
        </p:txBody>
      </p:sp>
      <p:sp>
        <p:nvSpPr>
          <p:cNvPr id="3" name="Content Placeholder 2">
            <a:extLst>
              <a:ext uri="{FF2B5EF4-FFF2-40B4-BE49-F238E27FC236}">
                <a16:creationId xmlns:a16="http://schemas.microsoft.com/office/drawing/2014/main" id="{9E94AD93-1EEB-1D94-FA0A-FB23A9986560}"/>
              </a:ext>
            </a:extLst>
          </p:cNvPr>
          <p:cNvSpPr>
            <a:spLocks noGrp="1"/>
          </p:cNvSpPr>
          <p:nvPr>
            <p:ph idx="1"/>
          </p:nvPr>
        </p:nvSpPr>
        <p:spPr>
          <a:xfrm>
            <a:off x="1900198" y="673711"/>
            <a:ext cx="4666858" cy="2642144"/>
          </a:xfrm>
        </p:spPr>
        <p:txBody>
          <a:bodyPr>
            <a:noAutofit/>
          </a:bodyPr>
          <a:lstStyle/>
          <a:p>
            <a:pPr algn="l" fontAlgn="t"/>
            <a:r>
              <a:rPr lang="en-IN" sz="1400" b="1" dirty="0"/>
              <a:t>Glucose level </a:t>
            </a:r>
            <a:endParaRPr lang="en-GB" sz="1400" b="1" i="0" u="none" strike="noStrike" dirty="0">
              <a:solidFill>
                <a:srgbClr val="000000"/>
              </a:solidFill>
              <a:effectLst/>
              <a:latin typeface="+mn-lt"/>
            </a:endParaRPr>
          </a:p>
          <a:p>
            <a:pPr marL="534988" indent="-266700">
              <a:buFont typeface="Wingdings" panose="05000000000000000000" pitchFamily="2" charset="2"/>
              <a:buChar char="§"/>
            </a:pPr>
            <a:r>
              <a:rPr lang="en-IN" sz="1400" dirty="0"/>
              <a:t>There are 304 missing values </a:t>
            </a:r>
          </a:p>
          <a:p>
            <a:pPr marL="534988" indent="-266700">
              <a:buFont typeface="Wingdings" panose="05000000000000000000" pitchFamily="2" charset="2"/>
              <a:buChar char="§"/>
            </a:pPr>
            <a:r>
              <a:rPr lang="en-IN" sz="1400" dirty="0"/>
              <a:t>Values are in expected range as per chart  and no values are considered as outliers</a:t>
            </a:r>
          </a:p>
          <a:p>
            <a:pPr marL="534988" indent="-266700">
              <a:buFont typeface="Wingdings" panose="05000000000000000000" pitchFamily="2" charset="2"/>
              <a:buChar char="§"/>
            </a:pPr>
            <a:r>
              <a:rPr lang="en-IN" sz="1400" dirty="0"/>
              <a:t>Missing values are replaced with median</a:t>
            </a:r>
            <a:endParaRPr lang="en-US" sz="1400" dirty="0"/>
          </a:p>
        </p:txBody>
      </p:sp>
      <p:pic>
        <p:nvPicPr>
          <p:cNvPr id="6" name="Picture 5">
            <a:extLst>
              <a:ext uri="{FF2B5EF4-FFF2-40B4-BE49-F238E27FC236}">
                <a16:creationId xmlns:a16="http://schemas.microsoft.com/office/drawing/2014/main" id="{82A5E9B8-7B3B-69EF-39B7-64678B8ED080}"/>
              </a:ext>
            </a:extLst>
          </p:cNvPr>
          <p:cNvPicPr>
            <a:picLocks noChangeAspect="1"/>
          </p:cNvPicPr>
          <p:nvPr/>
        </p:nvPicPr>
        <p:blipFill>
          <a:blip r:embed="rId3"/>
          <a:stretch>
            <a:fillRect/>
          </a:stretch>
        </p:blipFill>
        <p:spPr>
          <a:xfrm>
            <a:off x="6493166" y="828130"/>
            <a:ext cx="2678543" cy="2051521"/>
          </a:xfrm>
          <a:prstGeom prst="rect">
            <a:avLst/>
          </a:prstGeom>
          <a:ln>
            <a:solidFill>
              <a:schemeClr val="tx1"/>
            </a:solidFill>
          </a:ln>
        </p:spPr>
      </p:pic>
      <p:pic>
        <p:nvPicPr>
          <p:cNvPr id="10" name="Picture 9">
            <a:extLst>
              <a:ext uri="{FF2B5EF4-FFF2-40B4-BE49-F238E27FC236}">
                <a16:creationId xmlns:a16="http://schemas.microsoft.com/office/drawing/2014/main" id="{C09AB1E5-E640-7FD2-E6A5-FAABB4D679F1}"/>
              </a:ext>
            </a:extLst>
          </p:cNvPr>
          <p:cNvPicPr>
            <a:picLocks noChangeAspect="1"/>
          </p:cNvPicPr>
          <p:nvPr/>
        </p:nvPicPr>
        <p:blipFill>
          <a:blip r:embed="rId4"/>
          <a:stretch>
            <a:fillRect/>
          </a:stretch>
        </p:blipFill>
        <p:spPr>
          <a:xfrm>
            <a:off x="9375687" y="828130"/>
            <a:ext cx="2741108" cy="2051521"/>
          </a:xfrm>
          <a:prstGeom prst="rect">
            <a:avLst/>
          </a:prstGeom>
          <a:ln>
            <a:solidFill>
              <a:schemeClr val="tx1"/>
            </a:solidFill>
          </a:ln>
        </p:spPr>
      </p:pic>
    </p:spTree>
    <p:extLst>
      <p:ext uri="{BB962C8B-B14F-4D97-AF65-F5344CB8AC3E}">
        <p14:creationId xmlns:p14="http://schemas.microsoft.com/office/powerpoint/2010/main" val="34355553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3863</TotalTime>
  <Words>2978</Words>
  <Application>Microsoft Office PowerPoint</Application>
  <PresentationFormat>Widescreen</PresentationFormat>
  <Paragraphs>260</Paragraphs>
  <Slides>28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Wingdings</vt:lpstr>
      <vt:lpstr>Wingdings 3</vt:lpstr>
      <vt:lpstr>Wisp</vt:lpstr>
      <vt:lpstr>Cardiovascular Risk Prediction</vt:lpstr>
      <vt:lpstr>Contents</vt:lpstr>
      <vt:lpstr>Problem statement and understanding</vt:lpstr>
      <vt:lpstr>Preliminary observations</vt:lpstr>
      <vt:lpstr>Missing values handling and data cleaning</vt:lpstr>
      <vt:lpstr>Missing values handling and data cleaning</vt:lpstr>
      <vt:lpstr>Missing values handling and data cleaning</vt:lpstr>
      <vt:lpstr>Missing values handling and data cleaning</vt:lpstr>
      <vt:lpstr>Missing values handling and data cleaning</vt:lpstr>
      <vt:lpstr>Exploratory Data Analysis (EDA)</vt:lpstr>
      <vt:lpstr>Exploratory Data Analysis (EDA)</vt:lpstr>
      <vt:lpstr>Exploratory Data Analysis (EDA)</vt:lpstr>
      <vt:lpstr>Exploratory Data Analysis (EDA)</vt:lpstr>
      <vt:lpstr>Data Encoding</vt:lpstr>
      <vt:lpstr>Data Balancing by Over sampling</vt:lpstr>
      <vt:lpstr>Feature scaling </vt:lpstr>
      <vt:lpstr>Machine learning Model building </vt:lpstr>
      <vt:lpstr>Machine learning Model building </vt:lpstr>
      <vt:lpstr>Machine learning Model building </vt:lpstr>
      <vt:lpstr>Machine learning Model building </vt:lpstr>
      <vt:lpstr>Machine learning Model building </vt:lpstr>
      <vt:lpstr>Machine learning Model building </vt:lpstr>
      <vt:lpstr>Machine learning Model building </vt:lpstr>
      <vt:lpstr>Machine learning Model building </vt:lpstr>
      <vt:lpstr>PowerPoint Presentation</vt:lpstr>
      <vt:lpstr>Model performance evaluation and conclusion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Wine quality prediction</dc:title>
  <dc:creator>arun g k</dc:creator>
  <cp:lastModifiedBy>arun g k</cp:lastModifiedBy>
  <cp:revision>184</cp:revision>
  <dcterms:created xsi:type="dcterms:W3CDTF">2023-01-05T06:02:53Z</dcterms:created>
  <dcterms:modified xsi:type="dcterms:W3CDTF">2023-09-18T18:39:24Z</dcterms:modified>
</cp:coreProperties>
</file>