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3"/>
  </p:notesMasterIdLst>
  <p:sldIdLst>
    <p:sldId id="256" r:id="rId2"/>
    <p:sldId id="257" r:id="rId3"/>
    <p:sldId id="266" r:id="rId4"/>
    <p:sldId id="260" r:id="rId5"/>
    <p:sldId id="261" r:id="rId6"/>
    <p:sldId id="262" r:id="rId7"/>
    <p:sldId id="265" r:id="rId8"/>
    <p:sldId id="270" r:id="rId9"/>
    <p:sldId id="267"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9573" autoAdjust="0"/>
  </p:normalViewPr>
  <p:slideViewPr>
    <p:cSldViewPr snapToGrid="0">
      <p:cViewPr varScale="1">
        <p:scale>
          <a:sx n="113" d="100"/>
          <a:sy n="113" d="100"/>
        </p:scale>
        <p:origin x="366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C2D06-01DD-4EA2-9FCC-211BF991A979}"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7ABAA-98B8-4E95-B33E-1FBD5800F1C3}" type="slidenum">
              <a:rPr lang="en-US" smtClean="0"/>
              <a:t>‹#›</a:t>
            </a:fld>
            <a:endParaRPr lang="en-US"/>
          </a:p>
        </p:txBody>
      </p:sp>
    </p:spTree>
    <p:extLst>
      <p:ext uri="{BB962C8B-B14F-4D97-AF65-F5344CB8AC3E}">
        <p14:creationId xmlns:p14="http://schemas.microsoft.com/office/powerpoint/2010/main" val="310849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dux.js.org/docs/Glossary.html#stat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redux.js.org/docs/Glossary.html#stor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redux.js.org/docs/Glossary.html#ac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edux.js.org/docs/Glossary.html#reduc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edux.js.org/docs/Glossary.html#stat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redux.js.org/docs/Glossary.html#reducer" TargetMode="External"/><Relationship Id="rId5" Type="http://schemas.openxmlformats.org/officeDocument/2006/relationships/hyperlink" Target="http://redux.js.org/docs/Glossary.html#action" TargetMode="External"/><Relationship Id="rId4" Type="http://schemas.openxmlformats.org/officeDocument/2006/relationships/hyperlink" Target="http://redux.js.org/docs/Glossary.html#stor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edux.js.org/docs/api/combineReducer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Redux maintains the state of an entire application in a single immutable state tree (object), which can’t be changed directly. When something changes, a new object is created (using actions and reducers).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were</a:t>
            </a:r>
            <a:r>
              <a:rPr lang="en-US" sz="1200" b="0" i="0" kern="1200" baseline="0" dirty="0">
                <a:solidFill>
                  <a:schemeClr val="tx1"/>
                </a:solidFill>
                <a:effectLst/>
                <a:latin typeface="+mn-lt"/>
                <a:ea typeface="+mn-ea"/>
                <a:cs typeface="+mn-cs"/>
              </a:rPr>
              <a:t> the issue with bidirectional</a:t>
            </a:r>
          </a:p>
          <a:p>
            <a:r>
              <a:rPr lang="en-US" sz="1200" b="0" i="0" kern="1200" dirty="0">
                <a:solidFill>
                  <a:schemeClr val="tx1"/>
                </a:solidFill>
                <a:effectLst/>
                <a:latin typeface="+mn-lt"/>
                <a:ea typeface="+mn-ea"/>
                <a:cs typeface="+mn-cs"/>
              </a:rPr>
              <a:t>What makes unidirectional data flow so much better? While two-way data binding keeps an app's state closely bound to it's presentation layer, things can get out of hand fast when your app grows in complexity. One controller may have several models with several corresponding views. Advocates of Flux argue that this leaves apps prone to 'cascading events' and 'nested </a:t>
            </a:r>
            <a:r>
              <a:rPr lang="en-US" sz="1200" b="0" i="0" kern="1200" dirty="0" err="1">
                <a:solidFill>
                  <a:schemeClr val="tx1"/>
                </a:solidFill>
                <a:effectLst/>
                <a:latin typeface="+mn-lt"/>
                <a:ea typeface="+mn-ea"/>
                <a:cs typeface="+mn-cs"/>
              </a:rPr>
              <a:t>upates</a:t>
            </a:r>
            <a:r>
              <a:rPr lang="en-US" sz="1200" b="0" i="0" kern="1200" dirty="0">
                <a:solidFill>
                  <a:schemeClr val="tx1"/>
                </a:solidFill>
                <a:effectLst/>
                <a:latin typeface="+mn-lt"/>
                <a:ea typeface="+mn-ea"/>
                <a:cs typeface="+mn-cs"/>
              </a:rPr>
              <a:t>'. With bi-directional data flow, views can update models that unexpectedly trigger other models to update other view, etc. Things can get out of hand fast.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many Angular projects we can manage state in a fairly direct way: We tend to grab data from services and render them in components, passing values down the component tree along the way.</a:t>
            </a:r>
          </a:p>
          <a:p>
            <a:r>
              <a:rPr lang="en-US" sz="1200" b="0" i="0" kern="1200" dirty="0">
                <a:solidFill>
                  <a:schemeClr val="tx1"/>
                </a:solidFill>
                <a:effectLst/>
                <a:latin typeface="+mn-lt"/>
                <a:ea typeface="+mn-ea"/>
                <a:cs typeface="+mn-cs"/>
              </a:rPr>
              <a:t>Managing our apps in this way works fine for smaller apps, but as our apps grow, having multiple components manage different parts of the state becomes cumbersome. For instance, passing all of our values down our component tree suffers from the following downsides:</a:t>
            </a:r>
          </a:p>
          <a:p>
            <a:r>
              <a:rPr lang="en-US" sz="1200" b="1" i="0" kern="1200" dirty="0">
                <a:solidFill>
                  <a:schemeClr val="tx1"/>
                </a:solidFill>
                <a:effectLst/>
                <a:latin typeface="+mn-lt"/>
                <a:ea typeface="+mn-ea"/>
                <a:cs typeface="+mn-cs"/>
              </a:rPr>
              <a:t>Intermediate property passing</a:t>
            </a:r>
            <a:r>
              <a:rPr lang="en-US" sz="1200" b="0" i="0" kern="1200" dirty="0">
                <a:solidFill>
                  <a:schemeClr val="tx1"/>
                </a:solidFill>
                <a:effectLst/>
                <a:latin typeface="+mn-lt"/>
                <a:ea typeface="+mn-ea"/>
                <a:cs typeface="+mn-cs"/>
              </a:rPr>
              <a:t> – In order to get state to any component we have to pass the values down through inputs. This means we have many intermediate components passing state that it isn’t directly using or concerned about</a:t>
            </a:r>
          </a:p>
          <a:p>
            <a:r>
              <a:rPr lang="en-US" sz="1200" b="1" i="0" kern="1200" dirty="0">
                <a:solidFill>
                  <a:schemeClr val="tx1"/>
                </a:solidFill>
                <a:effectLst/>
                <a:latin typeface="+mn-lt"/>
                <a:ea typeface="+mn-ea"/>
                <a:cs typeface="+mn-cs"/>
              </a:rPr>
              <a:t>Inflexible refactoring</a:t>
            </a:r>
            <a:r>
              <a:rPr lang="en-US" sz="1200" b="0" i="0" kern="1200" dirty="0">
                <a:solidFill>
                  <a:schemeClr val="tx1"/>
                </a:solidFill>
                <a:effectLst/>
                <a:latin typeface="+mn-lt"/>
                <a:ea typeface="+mn-ea"/>
                <a:cs typeface="+mn-cs"/>
              </a:rPr>
              <a:t> – Because we’re passing inputs down through the component tree, we’re introducing a coupling between parent and child components that often isn’t necessary. This makes it more difficult to put a child component somewhere else in the hierarchy because we have to change all of the new parents to pass the state</a:t>
            </a:r>
          </a:p>
          <a:p>
            <a:r>
              <a:rPr lang="en-US" sz="1200" b="1" i="0" kern="1200" dirty="0">
                <a:solidFill>
                  <a:schemeClr val="tx1"/>
                </a:solidFill>
                <a:effectLst/>
                <a:latin typeface="+mn-lt"/>
                <a:ea typeface="+mn-ea"/>
                <a:cs typeface="+mn-cs"/>
              </a:rPr>
              <a:t>State tree and DOM tree don’t match</a:t>
            </a:r>
            <a:r>
              <a:rPr lang="en-US" sz="1200" b="0" i="0" kern="1200" dirty="0">
                <a:solidFill>
                  <a:schemeClr val="tx1"/>
                </a:solidFill>
                <a:effectLst/>
                <a:latin typeface="+mn-lt"/>
                <a:ea typeface="+mn-ea"/>
                <a:cs typeface="+mn-cs"/>
              </a:rPr>
              <a:t> – The “shape” of our state often doesn’t match the “shape” of our view/component hierarchy. By passing all data through the component tree via props we run into difficulties when we need to reference data in a far branch of the tree</a:t>
            </a:r>
          </a:p>
          <a:p>
            <a:r>
              <a:rPr lang="en-US" sz="1200" b="1" i="0" kern="1200" dirty="0">
                <a:solidFill>
                  <a:schemeClr val="tx1"/>
                </a:solidFill>
                <a:effectLst/>
                <a:latin typeface="+mn-lt"/>
                <a:ea typeface="+mn-ea"/>
                <a:cs typeface="+mn-cs"/>
              </a:rPr>
              <a:t>State throughout our app</a:t>
            </a:r>
            <a:r>
              <a:rPr lang="en-US" sz="1200" b="0" i="0" kern="1200" dirty="0">
                <a:solidFill>
                  <a:schemeClr val="tx1"/>
                </a:solidFill>
                <a:effectLst/>
                <a:latin typeface="+mn-lt"/>
                <a:ea typeface="+mn-ea"/>
                <a:cs typeface="+mn-cs"/>
              </a:rPr>
              <a:t> – If we manage state via components, it’s difficult to get a snapshot of the total state of our app. This can make it hard to know which component “owns” a particular bit of data, and which components are concerned about changes</a:t>
            </a:r>
          </a:p>
          <a:p>
            <a:r>
              <a:rPr lang="en-US" sz="1200" b="0" i="0" kern="1200" dirty="0">
                <a:solidFill>
                  <a:schemeClr val="tx1"/>
                </a:solidFill>
                <a:effectLst/>
                <a:latin typeface="+mn-lt"/>
                <a:ea typeface="+mn-ea"/>
                <a:cs typeface="+mn-cs"/>
              </a:rPr>
              <a:t>Pulling data out of our components and into services helps a lot. At least if services are the “owners” of our data, we have a better idea of where to put things. But this opens a new question: what are the best practices for “service-owned” data? Are there any patterns we can follow? In fact, there are.</a:t>
            </a:r>
          </a:p>
          <a:p>
            <a:r>
              <a:rPr lang="en-US" sz="1200" b="0" i="0" kern="1200" dirty="0">
                <a:solidFill>
                  <a:schemeClr val="tx1"/>
                </a:solidFill>
                <a:effectLst/>
                <a:latin typeface="+mn-lt"/>
                <a:ea typeface="+mn-ea"/>
                <a:cs typeface="+mn-cs"/>
              </a:rPr>
              <a:t>In this post, we’re going to discuss a data-architecture pattern called </a:t>
            </a:r>
            <a:r>
              <a:rPr lang="en-US" sz="1200" b="0" i="1" kern="1200" dirty="0">
                <a:solidFill>
                  <a:schemeClr val="tx1"/>
                </a:solidFill>
                <a:effectLst/>
                <a:latin typeface="+mn-lt"/>
                <a:ea typeface="+mn-ea"/>
                <a:cs typeface="+mn-cs"/>
              </a:rPr>
              <a:t>Redux</a:t>
            </a:r>
            <a:r>
              <a:rPr lang="en-US" sz="1200" b="0" i="0" kern="1200" dirty="0">
                <a:solidFill>
                  <a:schemeClr val="tx1"/>
                </a:solidFill>
                <a:effectLst/>
                <a:latin typeface="+mn-lt"/>
                <a:ea typeface="+mn-ea"/>
                <a:cs typeface="+mn-cs"/>
              </a:rPr>
              <a:t> which was designed to help with these issues. We’ll implement our own version of Redux which will store </a:t>
            </a:r>
            <a:r>
              <a:rPr lang="en-US" sz="1200" b="1" i="0" kern="1200" dirty="0">
                <a:solidFill>
                  <a:schemeClr val="tx1"/>
                </a:solidFill>
                <a:effectLst/>
                <a:latin typeface="+mn-lt"/>
                <a:ea typeface="+mn-ea"/>
                <a:cs typeface="+mn-cs"/>
              </a:rPr>
              <a:t>all of our state in a single place</a:t>
            </a:r>
            <a:r>
              <a:rPr lang="en-US" sz="1200" b="0" i="0" kern="1200" dirty="0">
                <a:solidFill>
                  <a:schemeClr val="tx1"/>
                </a:solidFill>
                <a:effectLst/>
                <a:latin typeface="+mn-lt"/>
                <a:ea typeface="+mn-ea"/>
                <a:cs typeface="+mn-cs"/>
              </a:rPr>
              <a:t>. This idea of holding </a:t>
            </a:r>
            <a:r>
              <a:rPr lang="en-US" sz="1200" b="1" i="0" kern="1200" dirty="0">
                <a:solidFill>
                  <a:schemeClr val="tx1"/>
                </a:solidFill>
                <a:effectLst/>
                <a:latin typeface="+mn-lt"/>
                <a:ea typeface="+mn-ea"/>
                <a:cs typeface="+mn-cs"/>
              </a:rPr>
              <a:t>all</a:t>
            </a:r>
            <a:r>
              <a:rPr lang="en-US" sz="1200" b="0" i="0" kern="1200" dirty="0">
                <a:solidFill>
                  <a:schemeClr val="tx1"/>
                </a:solidFill>
                <a:effectLst/>
                <a:latin typeface="+mn-lt"/>
                <a:ea typeface="+mn-ea"/>
                <a:cs typeface="+mn-cs"/>
              </a:rPr>
              <a:t> of our application’s state in one place might sound a little crazy, but the results are surprisingly delightful.</a:t>
            </a: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2</a:t>
            </a:fld>
            <a:endParaRPr lang="en-US"/>
          </a:p>
        </p:txBody>
      </p:sp>
    </p:spTree>
    <p:extLst>
      <p:ext uri="{BB962C8B-B14F-4D97-AF65-F5344CB8AC3E}">
        <p14:creationId xmlns:p14="http://schemas.microsoft.com/office/powerpoint/2010/main" val="37379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state</a:t>
            </a:r>
            <a:r>
              <a:rPr lang="en-US" sz="1200" b="1" i="0" kern="1200" dirty="0">
                <a:solidFill>
                  <a:schemeClr val="tx1"/>
                </a:solidFill>
                <a:effectLst/>
                <a:latin typeface="+mn-lt"/>
                <a:ea typeface="+mn-ea"/>
                <a:cs typeface="+mn-cs"/>
              </a:rPr>
              <a:t> of your whole application is stored in an object tree within a single </a:t>
            </a:r>
            <a:r>
              <a:rPr lang="en-US" sz="1200" b="1" i="0" u="none" strike="noStrike" kern="1200" dirty="0">
                <a:solidFill>
                  <a:schemeClr val="tx1"/>
                </a:solidFill>
                <a:effectLst/>
                <a:latin typeface="+mn-lt"/>
                <a:ea typeface="+mn-ea"/>
                <a:cs typeface="+mn-cs"/>
                <a:hlinkClick r:id="rId4"/>
              </a:rPr>
              <a:t>store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Whole state of your application as a single JavaScript object.</a:t>
            </a:r>
          </a:p>
          <a:p>
            <a:r>
              <a:rPr lang="en-US" dirty="0"/>
              <a:t>All mutations and changes of state in Redux are explicit</a:t>
            </a:r>
          </a:p>
          <a:p>
            <a:r>
              <a:rPr lang="en-US" dirty="0"/>
              <a:t>Easy debugging and development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principle of Redux is whether your app is a really simple one like this counter example, or a complex application with a lot of UI, and change of state, you are going to represent the whole state of your application as a single JavaScript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mutations, and changes the state in Redux are explicit. It is possible to keep track of all of them. In this case, I am logging every state change in the application in the console. You can see that, in the counter example, there isn't really much state to keep track of so it can be represented by a JavaScript number.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you know the first principle of Redux, which is that, everything that changes in your application, including the data and the UI state, is contained in a single object, we call the state or the state tree.</a:t>
            </a:r>
          </a:p>
          <a:p>
            <a:endParaRPr lang="en-US" dirty="0"/>
          </a:p>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app reads the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from this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is never mutated directly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3</a:t>
            </a:fld>
            <a:endParaRPr lang="en-US"/>
          </a:p>
        </p:txBody>
      </p:sp>
    </p:spTree>
    <p:extLst>
      <p:ext uri="{BB962C8B-B14F-4D97-AF65-F5344CB8AC3E}">
        <p14:creationId xmlns:p14="http://schemas.microsoft.com/office/powerpoint/2010/main" val="302207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express an intent to transform the state</a:t>
            </a:r>
          </a:p>
          <a:p>
            <a:r>
              <a:rPr lang="en-US" dirty="0"/>
              <a:t>Dispatch an action for mutations and changes to state</a:t>
            </a:r>
          </a:p>
          <a:p>
            <a:r>
              <a:rPr lang="en-US" dirty="0"/>
              <a:t>Only requirement is that it has a type property</a:t>
            </a:r>
          </a:p>
          <a:p>
            <a:r>
              <a:rPr lang="en-US" dirty="0"/>
              <a:t>Describing in the minimal way what changed in the application</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only way to change the state is to emit an </a:t>
            </a:r>
            <a:r>
              <a:rPr lang="en-US" sz="1200" b="1" i="0" u="none" strike="noStrike" kern="1200" dirty="0">
                <a:solidFill>
                  <a:schemeClr val="tx1"/>
                </a:solidFill>
                <a:effectLst/>
                <a:latin typeface="+mn-lt"/>
                <a:ea typeface="+mn-ea"/>
                <a:cs typeface="+mn-cs"/>
                <a:hlinkClick r:id="rId3"/>
              </a:rPr>
              <a:t>action</a:t>
            </a:r>
            <a:r>
              <a:rPr lang="en-US" sz="1200" b="1" i="0" kern="1200" dirty="0">
                <a:solidFill>
                  <a:schemeClr val="tx1"/>
                </a:solidFill>
                <a:effectLst/>
                <a:latin typeface="+mn-lt"/>
                <a:ea typeface="+mn-ea"/>
                <a:cs typeface="+mn-cs"/>
              </a:rPr>
              <a:t>, an object describing what happened.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ensures that neither the views nor the network callbacks will ever write directly to the state. Instead, they express an intent to transform the state. Because all changes are centralized and happen one by one in a strict order, there are no subtle race conditions to watch out for. As actions are just plain objects, they can be logged, serialized, stored, and later replayed for debugging or testing purposes.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 interaction (and other code) fires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describe what happened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principle of Redux is that the state tree is read only. You cannot modify or write to it. Instead, anytime you want to change the state, you need to dispatch an action.</a:t>
            </a:r>
          </a:p>
          <a:p>
            <a:r>
              <a:rPr lang="en-US" sz="1200" b="0" i="0" kern="1200" dirty="0">
                <a:solidFill>
                  <a:schemeClr val="tx1"/>
                </a:solidFill>
                <a:effectLst/>
                <a:latin typeface="+mn-lt"/>
                <a:ea typeface="+mn-ea"/>
                <a:cs typeface="+mn-cs"/>
              </a:rPr>
              <a:t>An action is a plain JavaScript object describing the change. Just like the state is the minimal representation of the data in your app, the action is the minimal representation of the change to that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structure of the action object is up to you. The only requirement is that it has a type property, which is not undefined. We suggest using strings, because they are serializable.</a:t>
            </a:r>
          </a:p>
          <a:p>
            <a:br>
              <a:rPr lang="en-US" dirty="0"/>
            </a:br>
            <a:r>
              <a:rPr lang="en-US" sz="1200" b="0" i="0" kern="1200" dirty="0">
                <a:solidFill>
                  <a:schemeClr val="tx1"/>
                </a:solidFill>
                <a:effectLst/>
                <a:latin typeface="+mn-lt"/>
                <a:ea typeface="+mn-ea"/>
                <a:cs typeface="+mn-cs"/>
              </a:rPr>
              <a:t>Now you know the second principle of Redux -- the state is read only. The only way to change the state tree is by dispatching an action. An action is a plain JavaScript object, describing in the minimal way what changed in the application. Whether it is initiated by a network request or by user interaction, any data that gets into the Redux application gets there by actions.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4</a:t>
            </a:fld>
            <a:endParaRPr lang="en-US"/>
          </a:p>
        </p:txBody>
      </p:sp>
    </p:spTree>
    <p:extLst>
      <p:ext uri="{BB962C8B-B14F-4D97-AF65-F5344CB8AC3E}">
        <p14:creationId xmlns:p14="http://schemas.microsoft.com/office/powerpoint/2010/main" val="343882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Returned value depends solely on the arguments.</a:t>
            </a:r>
          </a:p>
          <a:p>
            <a:r>
              <a:rPr lang="en-US" dirty="0"/>
              <a:t>No observable side effects</a:t>
            </a:r>
          </a:p>
          <a:p>
            <a:r>
              <a:rPr lang="en-US" dirty="0"/>
              <a:t>Predictable</a:t>
            </a:r>
          </a:p>
          <a:p>
            <a:r>
              <a:rPr lang="en-US" dirty="0"/>
              <a:t>Do not modify the values passed to them</a:t>
            </a:r>
          </a:p>
          <a:p>
            <a:r>
              <a:rPr lang="en-US" dirty="0"/>
              <a:t>Reducers - pure function ( state, action) =&gt; new state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To specify how the state tree is transformed by actions, you write pure </a:t>
            </a:r>
            <a:r>
              <a:rPr lang="en-US" sz="1200" b="1" i="0" u="none" strike="noStrike" kern="1200" dirty="0">
                <a:solidFill>
                  <a:schemeClr val="tx1"/>
                </a:solidFill>
                <a:effectLst/>
                <a:latin typeface="+mn-lt"/>
                <a:ea typeface="+mn-ea"/>
                <a:cs typeface="+mn-cs"/>
                <a:hlinkClick r:id="rId3"/>
              </a:rPr>
              <a:t>reducers</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Reducers are just pure functions that take the previous state and an action, and return the next state. Remember to return new state objects, instead of mutating the previous state. You can start with a single reducer, and as your app grows, split it off into smaller reducers that manage specific parts of the state tree. Because reducers are just functions, you can control the order in which they are called, pass additional data, or even make reusable reducers for common tasks such as pagination.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new state</a:t>
            </a:r>
            <a:r>
              <a:rPr lang="en-US" sz="1200" b="0" i="0" kern="1200" dirty="0">
                <a:solidFill>
                  <a:schemeClr val="tx1"/>
                </a:solidFill>
                <a:effectLst/>
                <a:latin typeface="+mn-lt"/>
                <a:ea typeface="+mn-ea"/>
                <a:cs typeface="+mn-cs"/>
              </a:rPr>
              <a:t> is created by combining he </a:t>
            </a:r>
            <a:r>
              <a:rPr lang="en-US" sz="1200" b="1" i="0" kern="1200" dirty="0">
                <a:solidFill>
                  <a:schemeClr val="tx1"/>
                </a:solidFill>
                <a:effectLst/>
                <a:latin typeface="+mn-lt"/>
                <a:ea typeface="+mn-ea"/>
                <a:cs typeface="+mn-cs"/>
              </a:rPr>
              <a:t>old state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by a function called the </a:t>
            </a:r>
            <a:r>
              <a:rPr lang="en-US" sz="1200" b="0" i="1" kern="1200" dirty="0">
                <a:solidFill>
                  <a:schemeClr val="tx1"/>
                </a:solidFill>
                <a:effectLst/>
                <a:latin typeface="+mn-lt"/>
                <a:ea typeface="+mn-ea"/>
                <a:cs typeface="+mn-cs"/>
              </a:rPr>
              <a:t>reducer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Pure and Impure Functions</a:t>
            </a:r>
          </a:p>
          <a:p>
            <a:r>
              <a:rPr lang="en-US" sz="1200" b="0" i="0" kern="1200" dirty="0">
                <a:solidFill>
                  <a:schemeClr val="tx1"/>
                </a:solidFill>
                <a:effectLst/>
                <a:latin typeface="+mn-lt"/>
                <a:ea typeface="+mn-ea"/>
                <a:cs typeface="+mn-cs"/>
              </a:rPr>
              <a:t>Before we proceed any further, it's important that you understand the difference between the pure and impure functions. The pure functions are the functions whose returned value depends solely on the values of their arguments.</a:t>
            </a:r>
          </a:p>
          <a:p>
            <a:r>
              <a:rPr lang="en-US" sz="1200" b="0" i="0" kern="1200" dirty="0">
                <a:solidFill>
                  <a:schemeClr val="tx1"/>
                </a:solidFill>
                <a:effectLst/>
                <a:latin typeface="+mn-lt"/>
                <a:ea typeface="+mn-ea"/>
                <a:cs typeface="+mn-cs"/>
              </a:rPr>
              <a:t>Pure functions do not have any observable side effects, such as network or database calls. The pure functions just calculate the new value. You can be confident that if you call the pure function with the same set of arguments, you're going to get the same returned value. They are predictable.</a:t>
            </a:r>
          </a:p>
          <a:p>
            <a:r>
              <a:rPr lang="en-US" sz="1200" b="0" i="0" kern="1200" dirty="0">
                <a:solidFill>
                  <a:schemeClr val="tx1"/>
                </a:solidFill>
                <a:effectLst/>
                <a:latin typeface="+mn-lt"/>
                <a:ea typeface="+mn-ea"/>
                <a:cs typeface="+mn-cs"/>
              </a:rPr>
              <a:t>Also, pure functions do not modify the values passed to them. For example, </a:t>
            </a:r>
            <a:r>
              <a:rPr lang="en-US" sz="1200" b="0" i="0" kern="1200" dirty="0" err="1">
                <a:solidFill>
                  <a:schemeClr val="tx1"/>
                </a:solidFill>
                <a:effectLst/>
                <a:latin typeface="+mn-lt"/>
                <a:ea typeface="+mn-ea"/>
                <a:cs typeface="+mn-cs"/>
              </a:rPr>
              <a:t>squareAll</a:t>
            </a:r>
            <a:r>
              <a:rPr lang="en-US" sz="1200" b="0" i="0" kern="1200" dirty="0">
                <a:solidFill>
                  <a:schemeClr val="tx1"/>
                </a:solidFill>
                <a:effectLst/>
                <a:latin typeface="+mn-lt"/>
                <a:ea typeface="+mn-ea"/>
                <a:cs typeface="+mn-cs"/>
              </a:rPr>
              <a:t> function that accepts an array does not overwrite the items inside this array. Instead, it returns a new array by using items map.</a:t>
            </a:r>
          </a:p>
          <a:p>
            <a:r>
              <a:rPr lang="en-US" sz="1200" b="0" i="0" kern="1200" dirty="0">
                <a:solidFill>
                  <a:schemeClr val="tx1"/>
                </a:solidFill>
                <a:effectLst/>
                <a:latin typeface="+mn-lt"/>
                <a:ea typeface="+mn-ea"/>
                <a:cs typeface="+mn-cs"/>
              </a:rPr>
              <a:t>On the opposite, impure functions may call the database or the network, they may have side effects, they may operate on the DOM, and they may override the values that you pass to them. This is going to be an important distinction because some of the functions that you're going to write in Redux have to be pure, and you need to be mindful of that.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heard that the UI or the view layer is most predictable when it is described as a pure function of the application state. </a:t>
            </a:r>
          </a:p>
          <a:p>
            <a:r>
              <a:rPr lang="en-US" sz="1200" b="0" i="0" kern="1200" dirty="0">
                <a:solidFill>
                  <a:schemeClr val="tx1"/>
                </a:solidFill>
                <a:effectLst/>
                <a:latin typeface="+mn-lt"/>
                <a:ea typeface="+mn-ea"/>
                <a:cs typeface="+mn-cs"/>
              </a:rPr>
              <a:t>This approach was pioneered by React but is now being picked up by other frameworks, such as Ember and Angular.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Redux complements this approach with another idea, that the state mutations in your app need to be described as a pure function that takes</a:t>
            </a:r>
          </a:p>
          <a:p>
            <a:r>
              <a:rPr lang="en-US" sz="1200" b="0" i="0" kern="1200" dirty="0">
                <a:solidFill>
                  <a:schemeClr val="tx1"/>
                </a:solidFill>
                <a:effectLst/>
                <a:latin typeface="+mn-lt"/>
                <a:ea typeface="+mn-ea"/>
                <a:cs typeface="+mn-cs"/>
              </a:rPr>
              <a:t> the previous state and the action being dispatched and returns the next state of your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Inside any Redux application, there is one particular function that takes the state of the whole application and the action being </a:t>
            </a:r>
          </a:p>
          <a:p>
            <a:r>
              <a:rPr lang="en-US" sz="1200" b="0" i="0" kern="1200" dirty="0">
                <a:solidFill>
                  <a:schemeClr val="tx1"/>
                </a:solidFill>
                <a:effectLst/>
                <a:latin typeface="+mn-lt"/>
                <a:ea typeface="+mn-ea"/>
                <a:cs typeface="+mn-cs"/>
              </a:rPr>
              <a:t>dispatched and returns the next state of the whole application. It is important that it does not modify the state given to it. </a:t>
            </a:r>
          </a:p>
          <a:p>
            <a:r>
              <a:rPr lang="en-US" sz="1200" b="0" i="0" kern="1200" dirty="0">
                <a:solidFill>
                  <a:schemeClr val="tx1"/>
                </a:solidFill>
                <a:effectLst/>
                <a:latin typeface="+mn-lt"/>
                <a:ea typeface="+mn-ea"/>
                <a:cs typeface="+mn-cs"/>
              </a:rPr>
              <a:t>It has to be pure, so it has to return a new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in large applications, there is still just a single function that manages how the next state is calculated based on</a:t>
            </a:r>
          </a:p>
          <a:p>
            <a:r>
              <a:rPr lang="en-US" sz="1200" b="0" i="0" kern="1200" dirty="0">
                <a:solidFill>
                  <a:schemeClr val="tx1"/>
                </a:solidFill>
                <a:effectLst/>
                <a:latin typeface="+mn-lt"/>
                <a:ea typeface="+mn-ea"/>
                <a:cs typeface="+mn-cs"/>
              </a:rPr>
              <a:t> the previous state of the whole application and the action being dispatched. It does not have to be slow.</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Now you know the third and the last principle of Redux. To describe state mutations, </a:t>
            </a:r>
          </a:p>
          <a:p>
            <a:r>
              <a:rPr lang="en-US" sz="1200" b="0" i="0" kern="1200" dirty="0">
                <a:solidFill>
                  <a:schemeClr val="tx1"/>
                </a:solidFill>
                <a:effectLst/>
                <a:latin typeface="+mn-lt"/>
                <a:ea typeface="+mn-ea"/>
                <a:cs typeface="+mn-cs"/>
              </a:rPr>
              <a:t> you have to write a function that takes the previous state of the app, the action being dispatched, </a:t>
            </a:r>
          </a:p>
          <a:p>
            <a:r>
              <a:rPr lang="en-US" sz="1200" b="0" i="0" kern="1200" dirty="0">
                <a:solidFill>
                  <a:schemeClr val="tx1"/>
                </a:solidFill>
                <a:effectLst/>
                <a:latin typeface="+mn-lt"/>
                <a:ea typeface="+mn-ea"/>
                <a:cs typeface="+mn-cs"/>
              </a:rPr>
              <a:t> and returns the next state of the app. This function has to be pure. This function is called the "Reducer."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heard that the UI or the view layer is most predictable when it is described as a pure function of the application state. This approach was pioneered by React but is now being picked up by other frameworks, such as Ember and Angular.</a:t>
            </a:r>
          </a:p>
          <a:p>
            <a:r>
              <a:rPr lang="en-US" sz="1200" b="0" i="0" kern="1200" dirty="0">
                <a:solidFill>
                  <a:schemeClr val="tx1"/>
                </a:solidFill>
                <a:effectLst/>
                <a:latin typeface="+mn-lt"/>
                <a:ea typeface="+mn-ea"/>
                <a:cs typeface="+mn-cs"/>
              </a:rPr>
              <a:t>Redux complements this approach with another idea, that the state mutations in your app need to be described as a pure function that takes the previous state and the action being dispatched and returns the next state of your application.</a:t>
            </a:r>
          </a:p>
          <a:p>
            <a:r>
              <a:rPr lang="en-US" sz="1200" b="0" i="0" kern="1200" dirty="0">
                <a:solidFill>
                  <a:schemeClr val="tx1"/>
                </a:solidFill>
                <a:effectLst/>
                <a:latin typeface="+mn-lt"/>
                <a:ea typeface="+mn-ea"/>
                <a:cs typeface="+mn-cs"/>
              </a:rPr>
              <a:t>Inside any Redux application, there is one particular function that takes the state of the whole application and the action being dispatched and returns the next state of the whole application. It is important that it does not modify the state given to it. It has to be pure, so it has to return a new object.</a:t>
            </a:r>
          </a:p>
          <a:p>
            <a:r>
              <a:rPr lang="en-US" sz="1200" b="0" i="0" kern="1200" dirty="0">
                <a:solidFill>
                  <a:schemeClr val="tx1"/>
                </a:solidFill>
                <a:effectLst/>
                <a:latin typeface="+mn-lt"/>
                <a:ea typeface="+mn-ea"/>
                <a:cs typeface="+mn-cs"/>
              </a:rPr>
              <a:t>Even in large applications, there is still just a single function that manages how the next state is calculated based on the previous state of the whole application and the action being dispatched. It does not have to be slow.</a:t>
            </a:r>
          </a:p>
          <a:p>
            <a:r>
              <a:rPr lang="en-US" sz="1200" b="0" i="0" kern="1200" dirty="0">
                <a:solidFill>
                  <a:schemeClr val="tx1"/>
                </a:solidFill>
                <a:effectLst/>
                <a:latin typeface="+mn-lt"/>
                <a:ea typeface="+mn-ea"/>
                <a:cs typeface="+mn-cs"/>
              </a:rPr>
              <a:t>For example, if I change the visibility filter, I have to create a new object for the whole state, but I can keep the reference to the previous version of the </a:t>
            </a:r>
            <a:r>
              <a:rPr lang="en-US" sz="1200" b="0" i="0" kern="1200" dirty="0" err="1">
                <a:solidFill>
                  <a:schemeClr val="tx1"/>
                </a:solidFill>
                <a:effectLst/>
                <a:latin typeface="+mn-lt"/>
                <a:ea typeface="+mn-ea"/>
                <a:cs typeface="+mn-cs"/>
              </a:rPr>
              <a:t>todos</a:t>
            </a:r>
            <a:r>
              <a:rPr lang="en-US" sz="1200" b="0" i="0" kern="1200" dirty="0">
                <a:solidFill>
                  <a:schemeClr val="tx1"/>
                </a:solidFill>
                <a:effectLst/>
                <a:latin typeface="+mn-lt"/>
                <a:ea typeface="+mn-ea"/>
                <a:cs typeface="+mn-cs"/>
              </a:rPr>
              <a:t> rate, because it has not changed when I changed the visibility filter. This is what makes Redux fast.</a:t>
            </a:r>
          </a:p>
          <a:p>
            <a:r>
              <a:rPr lang="en-US" sz="1200" b="0" i="0" kern="1200" dirty="0">
                <a:solidFill>
                  <a:schemeClr val="tx1"/>
                </a:solidFill>
                <a:effectLst/>
                <a:latin typeface="+mn-lt"/>
                <a:ea typeface="+mn-ea"/>
                <a:cs typeface="+mn-cs"/>
              </a:rPr>
              <a:t>Now you know the third and the last principle of Redux. To describe state mutations, you have to write a function that takes the previous state of the app, the action being dispatched, and returns the next state of the app. This function has to be pure. This function is called the "Reducer."</a:t>
            </a: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5</a:t>
            </a:fld>
            <a:endParaRPr lang="en-US"/>
          </a:p>
        </p:txBody>
      </p:sp>
    </p:spTree>
    <p:extLst>
      <p:ext uri="{BB962C8B-B14F-4D97-AF65-F5344CB8AC3E}">
        <p14:creationId xmlns:p14="http://schemas.microsoft.com/office/powerpoint/2010/main" val="232490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npm</a:t>
            </a:r>
            <a:r>
              <a:rPr lang="en-US" dirty="0"/>
              <a:t> install redux</a:t>
            </a:r>
          </a:p>
          <a:p>
            <a:endParaRPr lang="en-US" dirty="0"/>
          </a:p>
          <a:p>
            <a:r>
              <a:rPr lang="en-US" dirty="0" err="1"/>
              <a:t>npm</a:t>
            </a:r>
            <a:r>
              <a:rPr lang="en-US" dirty="0"/>
              <a:t> install expect</a:t>
            </a:r>
          </a:p>
          <a:p>
            <a:endParaRPr lang="en-US" dirty="0"/>
          </a:p>
          <a:p>
            <a:endParaRPr lang="en-US" dirty="0"/>
          </a:p>
          <a:p>
            <a:r>
              <a:rPr lang="en-US" dirty="0"/>
              <a:t>step 1: </a:t>
            </a:r>
          </a:p>
          <a:p>
            <a:endParaRPr lang="en-US" dirty="0"/>
          </a:p>
          <a:p>
            <a:r>
              <a:rPr lang="en-US" dirty="0"/>
              <a:t>let expect = require('expect')</a:t>
            </a:r>
          </a:p>
          <a:p>
            <a:endParaRPr lang="en-US" dirty="0"/>
          </a:p>
          <a:p>
            <a:r>
              <a:rPr lang="en-US" dirty="0"/>
              <a:t>function counter(state, action){</a:t>
            </a:r>
          </a:p>
          <a:p>
            <a:r>
              <a:rPr lang="en-US" dirty="0"/>
              <a:t>    return state</a:t>
            </a:r>
          </a:p>
          <a:p>
            <a:r>
              <a:rPr lang="en-US" dirty="0"/>
              <a:t>}</a:t>
            </a:r>
          </a:p>
          <a:p>
            <a:endParaRPr lang="en-US" dirty="0"/>
          </a:p>
          <a:p>
            <a:r>
              <a:rPr lang="en-US" dirty="0"/>
              <a:t>expect(counter(0, {})).</a:t>
            </a:r>
            <a:r>
              <a:rPr lang="en-US" dirty="0" err="1"/>
              <a:t>toEqual</a:t>
            </a:r>
            <a:r>
              <a:rPr lang="en-US" dirty="0"/>
              <a:t>(1)</a:t>
            </a:r>
          </a:p>
          <a:p>
            <a:endParaRPr lang="en-US" dirty="0"/>
          </a:p>
          <a:p>
            <a:endParaRPr lang="en-US" dirty="0"/>
          </a:p>
          <a:p>
            <a:r>
              <a:rPr lang="en-US" dirty="0"/>
              <a:t>step 2 : </a:t>
            </a:r>
          </a:p>
          <a:p>
            <a:r>
              <a:rPr lang="en-US" dirty="0"/>
              <a:t>let expect = require('expect')</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a:t>expect(counter(0, {})).</a:t>
            </a:r>
            <a:r>
              <a:rPr lang="en-US" dirty="0" err="1"/>
              <a:t>toEqual</a:t>
            </a:r>
            <a:r>
              <a:rPr lang="en-US" dirty="0"/>
              <a:t>(0)</a:t>
            </a:r>
          </a:p>
          <a:p>
            <a:endParaRPr lang="en-US" dirty="0"/>
          </a:p>
          <a:p>
            <a:r>
              <a:rPr lang="en-US" dirty="0"/>
              <a:t>expect(counter(0, {type: 'INC'})).</a:t>
            </a:r>
            <a:r>
              <a:rPr lang="en-US" dirty="0" err="1"/>
              <a:t>toEqual</a:t>
            </a:r>
            <a:r>
              <a:rPr lang="en-US" dirty="0"/>
              <a:t>(1)</a:t>
            </a:r>
          </a:p>
          <a:p>
            <a:endParaRPr lang="en-US" dirty="0"/>
          </a:p>
          <a:p>
            <a:r>
              <a:rPr lang="en-US" dirty="0"/>
              <a:t>expect(counter(1, {type: 'INC'})).</a:t>
            </a:r>
            <a:r>
              <a:rPr lang="en-US" dirty="0" err="1"/>
              <a:t>toEqual</a:t>
            </a:r>
            <a:r>
              <a:rPr lang="en-US" dirty="0"/>
              <a:t>(2)</a:t>
            </a:r>
          </a:p>
          <a:p>
            <a:endParaRPr lang="en-US" dirty="0"/>
          </a:p>
          <a:p>
            <a:r>
              <a:rPr lang="en-US" dirty="0"/>
              <a:t>expect(counter(1, {type: 'DEC'})).</a:t>
            </a:r>
            <a:r>
              <a:rPr lang="en-US" dirty="0" err="1"/>
              <a:t>toEqual</a:t>
            </a:r>
            <a:r>
              <a:rPr lang="en-US" dirty="0"/>
              <a:t>(0)</a:t>
            </a:r>
          </a:p>
          <a:p>
            <a:endParaRPr lang="en-US" dirty="0"/>
          </a:p>
          <a:p>
            <a:r>
              <a:rPr lang="en-US" dirty="0"/>
              <a:t>expect(counter(1, {type: 'IDONTKNOW'})).</a:t>
            </a:r>
            <a:r>
              <a:rPr lang="en-US" dirty="0" err="1"/>
              <a:t>toEqual</a:t>
            </a:r>
            <a:r>
              <a:rPr lang="en-US" dirty="0"/>
              <a:t>(1)</a:t>
            </a:r>
          </a:p>
          <a:p>
            <a:endParaRPr lang="en-US" dirty="0"/>
          </a:p>
          <a:p>
            <a:endParaRPr lang="en-US" dirty="0"/>
          </a:p>
          <a:p>
            <a:endParaRPr lang="en-US" dirty="0"/>
          </a:p>
          <a:p>
            <a:r>
              <a:rPr lang="en-US" dirty="0"/>
              <a:t>step 3 : </a:t>
            </a:r>
          </a:p>
          <a:p>
            <a:r>
              <a:rPr lang="en-US" dirty="0"/>
              <a:t>let expect = require('expect')</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err="1"/>
              <a:t>const</a:t>
            </a:r>
            <a:r>
              <a:rPr lang="en-US" dirty="0"/>
              <a:t> {</a:t>
            </a:r>
            <a:r>
              <a:rPr lang="en-US" dirty="0" err="1"/>
              <a:t>createStore</a:t>
            </a:r>
            <a:r>
              <a:rPr lang="en-US" dirty="0"/>
              <a:t>} = require('redux')</a:t>
            </a:r>
          </a:p>
          <a:p>
            <a:endParaRPr lang="en-US" dirty="0"/>
          </a:p>
          <a:p>
            <a:r>
              <a:rPr lang="en-US" dirty="0" err="1"/>
              <a:t>const</a:t>
            </a:r>
            <a:r>
              <a:rPr lang="en-US" dirty="0"/>
              <a:t> store = </a:t>
            </a:r>
            <a:r>
              <a:rPr lang="en-US" dirty="0" err="1"/>
              <a:t>createStore</a:t>
            </a:r>
            <a:r>
              <a:rPr lang="en-US" dirty="0"/>
              <a:t>(counter)</a:t>
            </a:r>
          </a:p>
          <a:p>
            <a:endParaRPr lang="en-US" dirty="0"/>
          </a:p>
          <a:p>
            <a:r>
              <a:rPr lang="en-US" dirty="0" err="1"/>
              <a:t>store.subscribe</a:t>
            </a:r>
            <a:r>
              <a:rPr lang="en-US" dirty="0"/>
              <a:t>(()=&gt;{</a:t>
            </a:r>
          </a:p>
          <a:p>
            <a:r>
              <a:rPr lang="en-US" dirty="0"/>
              <a:t>    console.log(</a:t>
            </a:r>
            <a:r>
              <a:rPr lang="en-US" dirty="0" err="1"/>
              <a:t>store.getState</a:t>
            </a:r>
            <a:r>
              <a:rPr lang="en-US" dirty="0"/>
              <a:t>())</a:t>
            </a:r>
          </a:p>
          <a:p>
            <a:r>
              <a:rPr lang="en-US" dirty="0"/>
              <a:t>})</a:t>
            </a:r>
          </a:p>
          <a:p>
            <a:endParaRPr lang="en-US" dirty="0"/>
          </a:p>
          <a:p>
            <a:r>
              <a:rPr lang="en-US" dirty="0" err="1"/>
              <a:t>store.dispatch</a:t>
            </a:r>
            <a:r>
              <a:rPr lang="en-US" dirty="0"/>
              <a:t>({type: 'INC'})</a:t>
            </a:r>
          </a:p>
          <a:p>
            <a:r>
              <a:rPr lang="en-US" dirty="0" err="1"/>
              <a:t>store.dispatch</a:t>
            </a:r>
            <a:r>
              <a:rPr lang="en-US" dirty="0"/>
              <a:t>({type: 'INC'})</a:t>
            </a:r>
          </a:p>
          <a:p>
            <a:r>
              <a:rPr lang="en-US" dirty="0" err="1"/>
              <a:t>store.dispatch</a:t>
            </a:r>
            <a:r>
              <a:rPr lang="en-US" dirty="0"/>
              <a:t>({type: 'INC'})</a:t>
            </a:r>
          </a:p>
          <a:p>
            <a:endParaRPr lang="en-US" dirty="0"/>
          </a:p>
          <a:p>
            <a:endParaRPr lang="en-US" dirty="0"/>
          </a:p>
          <a:p>
            <a:endParaRPr lang="en-US" dirty="0"/>
          </a:p>
          <a:p>
            <a:r>
              <a:rPr lang="en-US" dirty="0"/>
              <a:t>step 4: </a:t>
            </a:r>
          </a:p>
          <a:p>
            <a:r>
              <a:rPr lang="en-US" dirty="0" err="1"/>
              <a:t>const</a:t>
            </a:r>
            <a:r>
              <a:rPr lang="en-US" dirty="0"/>
              <a:t> {</a:t>
            </a:r>
            <a:r>
              <a:rPr lang="en-US" dirty="0" err="1"/>
              <a:t>createStore</a:t>
            </a:r>
            <a:r>
              <a:rPr lang="en-US" dirty="0"/>
              <a:t>} = Redux;</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a:t>function render() {</a:t>
            </a:r>
          </a:p>
          <a:p>
            <a:r>
              <a:rPr lang="en-US" dirty="0"/>
              <a:t>    </a:t>
            </a:r>
            <a:r>
              <a:rPr lang="en-US" dirty="0" err="1"/>
              <a:t>document.getElementById</a:t>
            </a:r>
            <a:r>
              <a:rPr lang="en-US" dirty="0"/>
              <a:t>('current').</a:t>
            </a:r>
            <a:r>
              <a:rPr lang="en-US" dirty="0" err="1"/>
              <a:t>innerHTML</a:t>
            </a:r>
            <a:r>
              <a:rPr lang="en-US" dirty="0"/>
              <a:t> = </a:t>
            </a:r>
            <a:r>
              <a:rPr lang="en-US" dirty="0" err="1"/>
              <a:t>store.getState</a:t>
            </a:r>
            <a:r>
              <a:rPr lang="en-US" dirty="0"/>
              <a:t>()</a:t>
            </a:r>
          </a:p>
          <a:p>
            <a:r>
              <a:rPr lang="en-US" dirty="0"/>
              <a:t>}</a:t>
            </a:r>
          </a:p>
          <a:p>
            <a:endParaRPr lang="en-US" dirty="0"/>
          </a:p>
          <a:p>
            <a:r>
              <a:rPr lang="en-US" dirty="0" err="1"/>
              <a:t>const</a:t>
            </a:r>
            <a:r>
              <a:rPr lang="en-US" dirty="0"/>
              <a:t> store = </a:t>
            </a:r>
            <a:r>
              <a:rPr lang="en-US" dirty="0" err="1"/>
              <a:t>createStore</a:t>
            </a:r>
            <a:r>
              <a:rPr lang="en-US" dirty="0"/>
              <a:t>(counter)</a:t>
            </a:r>
          </a:p>
          <a:p>
            <a:endParaRPr lang="en-US" dirty="0"/>
          </a:p>
          <a:p>
            <a:r>
              <a:rPr lang="en-US" dirty="0" err="1"/>
              <a:t>store.subscribe</a:t>
            </a:r>
            <a:r>
              <a:rPr lang="en-US" dirty="0"/>
              <a:t>(render)</a:t>
            </a:r>
          </a:p>
          <a:p>
            <a:endParaRPr lang="en-US" dirty="0"/>
          </a:p>
          <a:p>
            <a:r>
              <a:rPr lang="en-US" dirty="0"/>
              <a:t>function </a:t>
            </a:r>
            <a:r>
              <a:rPr lang="en-US" dirty="0" err="1"/>
              <a:t>incrementClicked</a:t>
            </a:r>
            <a:r>
              <a:rPr lang="en-US" dirty="0"/>
              <a:t>(event) {</a:t>
            </a:r>
          </a:p>
          <a:p>
            <a:r>
              <a:rPr lang="en-US" dirty="0"/>
              <a:t>    </a:t>
            </a:r>
            <a:r>
              <a:rPr lang="en-US" dirty="0" err="1"/>
              <a:t>store.dispatch</a:t>
            </a:r>
            <a:r>
              <a:rPr lang="en-US" dirty="0"/>
              <a:t>({type: 'INC'})</a:t>
            </a:r>
          </a:p>
          <a:p>
            <a:r>
              <a:rPr lang="en-US" dirty="0"/>
              <a:t>}</a:t>
            </a:r>
          </a:p>
          <a:p>
            <a:r>
              <a:rPr lang="en-US" dirty="0"/>
              <a:t>function </a:t>
            </a:r>
            <a:r>
              <a:rPr lang="en-US" dirty="0" err="1"/>
              <a:t>decrementClicked</a:t>
            </a:r>
            <a:r>
              <a:rPr lang="en-US" dirty="0"/>
              <a:t>(event) {</a:t>
            </a:r>
          </a:p>
          <a:p>
            <a:r>
              <a:rPr lang="en-US" dirty="0"/>
              <a:t>    </a:t>
            </a:r>
            <a:r>
              <a:rPr lang="en-US" dirty="0" err="1"/>
              <a:t>store.dispatch</a:t>
            </a:r>
            <a:r>
              <a:rPr lang="en-US" dirty="0"/>
              <a:t>({type: 'DEC'})</a:t>
            </a:r>
          </a:p>
          <a:p>
            <a:r>
              <a:rPr lang="en-US" dirty="0"/>
              <a:t>}</a:t>
            </a:r>
          </a:p>
          <a:p>
            <a:endParaRPr lang="en-US" dirty="0"/>
          </a:p>
          <a:p>
            <a:endParaRPr lang="en-US" dirty="0"/>
          </a:p>
          <a:p>
            <a:r>
              <a:rPr lang="en-US" dirty="0"/>
              <a:t>&lt;html&gt;</a:t>
            </a:r>
          </a:p>
          <a:p>
            <a:r>
              <a:rPr lang="en-US" dirty="0"/>
              <a:t>  &lt;head&gt;</a:t>
            </a:r>
          </a:p>
          <a:p>
            <a:r>
              <a:rPr lang="en-US" dirty="0"/>
              <a:t>    &lt;meta http-</a:t>
            </a:r>
            <a:r>
              <a:rPr lang="en-US" dirty="0" err="1"/>
              <a:t>equiv</a:t>
            </a:r>
            <a:r>
              <a:rPr lang="en-US" dirty="0"/>
              <a:t>="Content-Type" content="text/html; charset=UTF-8"&gt;</a:t>
            </a:r>
          </a:p>
          <a:p>
            <a:r>
              <a:rPr lang="en-US" dirty="0"/>
              <a:t>    &lt;title&gt;Learn Redux&lt;/title&gt;</a:t>
            </a:r>
          </a:p>
          <a:p>
            <a:r>
              <a:rPr lang="en-US" dirty="0"/>
              <a:t>    &lt;script </a:t>
            </a:r>
            <a:r>
              <a:rPr lang="en-US" dirty="0" err="1"/>
              <a:t>src</a:t>
            </a:r>
            <a:r>
              <a:rPr lang="en-US" dirty="0"/>
              <a:t>="https://cdnjs.cloudflare.com/ajax/libs/redux/3.0.5/redux.min.js"&gt;&lt;/script&gt;</a:t>
            </a:r>
          </a:p>
          <a:p>
            <a:r>
              <a:rPr lang="en-US" dirty="0"/>
              <a:t>    &lt;script </a:t>
            </a:r>
            <a:r>
              <a:rPr lang="en-US" dirty="0" err="1"/>
              <a:t>src</a:t>
            </a:r>
            <a:r>
              <a:rPr lang="en-US" dirty="0"/>
              <a:t>="./test.js"&gt;&lt;/script&gt;</a:t>
            </a:r>
          </a:p>
          <a:p>
            <a:r>
              <a:rPr lang="en-US" dirty="0"/>
              <a:t>  &lt;/head&gt;</a:t>
            </a:r>
          </a:p>
          <a:p>
            <a:r>
              <a:rPr lang="en-US" dirty="0"/>
              <a:t>  &lt;body&gt;</a:t>
            </a:r>
          </a:p>
          <a:p>
            <a:r>
              <a:rPr lang="en-US" dirty="0"/>
              <a:t>      &lt;h1 id="current"&gt;0&lt;/h1&gt;</a:t>
            </a:r>
          </a:p>
          <a:p>
            <a:r>
              <a:rPr lang="en-US" dirty="0"/>
              <a:t>      &lt;button </a:t>
            </a:r>
            <a:r>
              <a:rPr lang="en-US" dirty="0" err="1"/>
              <a:t>onclick</a:t>
            </a:r>
            <a:r>
              <a:rPr lang="en-US" dirty="0"/>
              <a:t>="</a:t>
            </a:r>
            <a:r>
              <a:rPr lang="en-US" dirty="0" err="1"/>
              <a:t>incrementClicked</a:t>
            </a:r>
            <a:r>
              <a:rPr lang="en-US" dirty="0"/>
              <a:t>()" &gt;increment&lt;/button&gt;</a:t>
            </a:r>
          </a:p>
          <a:p>
            <a:r>
              <a:rPr lang="en-US" dirty="0"/>
              <a:t>      &lt;button </a:t>
            </a:r>
            <a:r>
              <a:rPr lang="en-US" dirty="0" err="1"/>
              <a:t>onclick</a:t>
            </a:r>
            <a:r>
              <a:rPr lang="en-US" dirty="0"/>
              <a:t>="</a:t>
            </a:r>
            <a:r>
              <a:rPr lang="en-US" dirty="0" err="1"/>
              <a:t>decrementClicked</a:t>
            </a:r>
            <a:r>
              <a:rPr lang="en-US" dirty="0"/>
              <a:t>()" &gt;decrement&lt;/button&gt;</a:t>
            </a:r>
          </a:p>
          <a:p>
            <a:r>
              <a:rPr lang="en-US" dirty="0"/>
              <a:t>  &lt;/body&gt;</a:t>
            </a:r>
          </a:p>
          <a:p>
            <a:r>
              <a:rPr lang="en-US" dirty="0"/>
              <a:t>&lt;/html&gt;</a:t>
            </a:r>
          </a:p>
          <a:p>
            <a:endParaRPr lang="en-US" dirty="0"/>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6</a:t>
            </a:fld>
            <a:endParaRPr lang="en-US"/>
          </a:p>
        </p:txBody>
      </p:sp>
    </p:spTree>
    <p:extLst>
      <p:ext uri="{BB962C8B-B14F-4D97-AF65-F5344CB8AC3E}">
        <p14:creationId xmlns:p14="http://schemas.microsoft.com/office/powerpoint/2010/main" val="345667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state</a:t>
            </a:r>
            <a:r>
              <a:rPr lang="en-US" sz="1200" b="1" i="0" kern="1200" dirty="0">
                <a:solidFill>
                  <a:schemeClr val="tx1"/>
                </a:solidFill>
                <a:effectLst/>
                <a:latin typeface="+mn-lt"/>
                <a:ea typeface="+mn-ea"/>
                <a:cs typeface="+mn-cs"/>
              </a:rPr>
              <a:t> of your whole application is stored in an object tree within a single </a:t>
            </a:r>
            <a:r>
              <a:rPr lang="en-US" sz="1200" b="1" i="0" u="none" strike="noStrike" kern="1200" dirty="0">
                <a:solidFill>
                  <a:schemeClr val="tx1"/>
                </a:solidFill>
                <a:effectLst/>
                <a:latin typeface="+mn-lt"/>
                <a:ea typeface="+mn-ea"/>
                <a:cs typeface="+mn-cs"/>
                <a:hlinkClick r:id="rId4"/>
              </a:rPr>
              <a:t>store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app reads the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from this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is never mutated directly</a:t>
            </a:r>
          </a:p>
          <a:p>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only way to change the state is to emit an </a:t>
            </a:r>
            <a:r>
              <a:rPr lang="en-US" sz="1200" b="1" i="0" u="none" strike="noStrike" kern="1200" dirty="0">
                <a:solidFill>
                  <a:schemeClr val="tx1"/>
                </a:solidFill>
                <a:effectLst/>
                <a:latin typeface="+mn-lt"/>
                <a:ea typeface="+mn-ea"/>
                <a:cs typeface="+mn-cs"/>
                <a:hlinkClick r:id="rId5"/>
              </a:rPr>
              <a:t>action</a:t>
            </a:r>
            <a:r>
              <a:rPr lang="en-US" sz="1200" b="1" i="0" kern="1200" dirty="0">
                <a:solidFill>
                  <a:schemeClr val="tx1"/>
                </a:solidFill>
                <a:effectLst/>
                <a:latin typeface="+mn-lt"/>
                <a:ea typeface="+mn-ea"/>
                <a:cs typeface="+mn-cs"/>
              </a:rPr>
              <a:t>, an object describing what happened.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ensures that neither the views nor the network callbacks will ever write directly to the state. Instead, they express an intent to transform the state. Because all changes are centralized and happen one by one in a strict order, there are no subtle race conditions to watch out for. As actions are just plain objects, they can be logged, serialized, stored, and later replayed for debugging or testing purposes.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 interaction (and other code) fires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describe what happened</a:t>
            </a:r>
          </a:p>
          <a:p>
            <a:br>
              <a:rPr lang="en-US" dirty="0"/>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To specify how the state tree is transformed by actions, you write pure </a:t>
            </a:r>
            <a:r>
              <a:rPr lang="en-US" sz="1200" b="1" i="0" u="none" strike="noStrike" kern="1200" dirty="0">
                <a:solidFill>
                  <a:schemeClr val="tx1"/>
                </a:solidFill>
                <a:effectLst/>
                <a:latin typeface="+mn-lt"/>
                <a:ea typeface="+mn-ea"/>
                <a:cs typeface="+mn-cs"/>
                <a:hlinkClick r:id="rId6"/>
              </a:rPr>
              <a:t>reducers</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Reducers are just pure functions that take the previous state and an action, and return the next state. Remember to return new state objects, instead of mutating the previous state. You can start with a single reducer, and as your app grows, split it off into smaller reducers that manage specific parts of the state tree. Because reducers are just functions, you can control the order in which they are called, pass additional data, or even make reusable reducers for common tasks such as pagination.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new state</a:t>
            </a:r>
            <a:r>
              <a:rPr lang="en-US" sz="1200" b="0" i="0" kern="1200" dirty="0">
                <a:solidFill>
                  <a:schemeClr val="tx1"/>
                </a:solidFill>
                <a:effectLst/>
                <a:latin typeface="+mn-lt"/>
                <a:ea typeface="+mn-ea"/>
                <a:cs typeface="+mn-cs"/>
              </a:rPr>
              <a:t> is created by combining he </a:t>
            </a:r>
            <a:r>
              <a:rPr lang="en-US" sz="1200" b="1" i="0" kern="1200" dirty="0">
                <a:solidFill>
                  <a:schemeClr val="tx1"/>
                </a:solidFill>
                <a:effectLst/>
                <a:latin typeface="+mn-lt"/>
                <a:ea typeface="+mn-ea"/>
                <a:cs typeface="+mn-cs"/>
              </a:rPr>
              <a:t>old state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by a function called the </a:t>
            </a:r>
            <a:r>
              <a:rPr lang="en-US" sz="1200" b="0" i="1" kern="1200" dirty="0">
                <a:solidFill>
                  <a:schemeClr val="tx1"/>
                </a:solidFill>
                <a:effectLst/>
                <a:latin typeface="+mn-lt"/>
                <a:ea typeface="+mn-ea"/>
                <a:cs typeface="+mn-cs"/>
              </a:rPr>
              <a:t>reducer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Pure and Impure Functions</a:t>
            </a:r>
          </a:p>
          <a:p>
            <a:r>
              <a:rPr lang="en-US" sz="1200" b="0" i="0" kern="1200" dirty="0">
                <a:solidFill>
                  <a:schemeClr val="tx1"/>
                </a:solidFill>
                <a:effectLst/>
                <a:latin typeface="+mn-lt"/>
                <a:ea typeface="+mn-ea"/>
                <a:cs typeface="+mn-cs"/>
              </a:rPr>
              <a:t>Before we proceed any further, it's important that you understand the difference between the pure and impure functions. The pure functions are the functions whose returned value depends solely on the values of their arguments.</a:t>
            </a:r>
          </a:p>
          <a:p>
            <a:r>
              <a:rPr lang="en-US" sz="1200" b="0" i="0" kern="1200" dirty="0">
                <a:solidFill>
                  <a:schemeClr val="tx1"/>
                </a:solidFill>
                <a:effectLst/>
                <a:latin typeface="+mn-lt"/>
                <a:ea typeface="+mn-ea"/>
                <a:cs typeface="+mn-cs"/>
              </a:rPr>
              <a:t>Pure functions do not have any observable side effects, such as network or database calls. The pure functions just calculate the new value. You can be confident that if you call the pure function with the same set of arguments, you're going to get the same returned value. They are predictable.</a:t>
            </a:r>
          </a:p>
          <a:p>
            <a:r>
              <a:rPr lang="en-US" sz="1200" b="0" i="0" kern="1200" dirty="0">
                <a:solidFill>
                  <a:schemeClr val="tx1"/>
                </a:solidFill>
                <a:effectLst/>
                <a:latin typeface="+mn-lt"/>
                <a:ea typeface="+mn-ea"/>
                <a:cs typeface="+mn-cs"/>
              </a:rPr>
              <a:t>Also, pure functions do not modify the values passed to them. For example, </a:t>
            </a:r>
            <a:r>
              <a:rPr lang="en-US" sz="1200" b="0" i="0" kern="1200" dirty="0" err="1">
                <a:solidFill>
                  <a:schemeClr val="tx1"/>
                </a:solidFill>
                <a:effectLst/>
                <a:latin typeface="+mn-lt"/>
                <a:ea typeface="+mn-ea"/>
                <a:cs typeface="+mn-cs"/>
              </a:rPr>
              <a:t>squareAll</a:t>
            </a:r>
            <a:r>
              <a:rPr lang="en-US" sz="1200" b="0" i="0" kern="1200" dirty="0">
                <a:solidFill>
                  <a:schemeClr val="tx1"/>
                </a:solidFill>
                <a:effectLst/>
                <a:latin typeface="+mn-lt"/>
                <a:ea typeface="+mn-ea"/>
                <a:cs typeface="+mn-cs"/>
              </a:rPr>
              <a:t> function that accepts an array does not overwrite the items inside this array. Instead, it returns a new array by using items map.</a:t>
            </a:r>
          </a:p>
          <a:p>
            <a:r>
              <a:rPr lang="en-US" sz="1200" b="0" i="0" kern="1200" dirty="0">
                <a:solidFill>
                  <a:schemeClr val="tx1"/>
                </a:solidFill>
                <a:effectLst/>
                <a:latin typeface="+mn-lt"/>
                <a:ea typeface="+mn-ea"/>
                <a:cs typeface="+mn-cs"/>
              </a:rPr>
              <a:t>On the opposite, impure functions may call the database or the network, they may have side effects, they may operate on the DOM, and they may override the values that you pass to them. This is going to be an important distinction because some of the functions that you're going to write in Redux have to be pure, and you need to be mindful of that.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7</a:t>
            </a:fld>
            <a:endParaRPr lang="en-US"/>
          </a:p>
        </p:txBody>
      </p:sp>
    </p:spTree>
    <p:extLst>
      <p:ext uri="{BB962C8B-B14F-4D97-AF65-F5344CB8AC3E}">
        <p14:creationId xmlns:p14="http://schemas.microsoft.com/office/powerpoint/2010/main" val="305655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combine reducer function, which comes with Redux and generates one reducer from several other reducers, delegating to them paths of the state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a:t>
            </a:r>
            <a:r>
              <a:rPr lang="en-US" sz="1200" b="0" i="0" u="none" strike="noStrike" kern="1200" dirty="0" err="1">
                <a:solidFill>
                  <a:schemeClr val="tx1"/>
                </a:solidFill>
                <a:effectLst/>
                <a:latin typeface="+mn-lt"/>
                <a:ea typeface="+mn-ea"/>
                <a:cs typeface="+mn-cs"/>
                <a:hlinkClick r:id="rId3"/>
              </a:rPr>
              <a:t>combineReducers</a:t>
            </a:r>
            <a:r>
              <a:rPr lang="en-US" sz="1200" b="0" i="0" u="none" strike="noStrike"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does is generate a function that calls your reducers </a:t>
            </a:r>
            <a:r>
              <a:rPr lang="en-US" sz="1200" b="1" i="0" kern="1200" dirty="0">
                <a:solidFill>
                  <a:schemeClr val="tx1"/>
                </a:solidFill>
                <a:effectLst/>
                <a:latin typeface="+mn-lt"/>
                <a:ea typeface="+mn-ea"/>
                <a:cs typeface="+mn-cs"/>
              </a:rPr>
              <a:t>with the slices of state selected according to their keys</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8</a:t>
            </a:fld>
            <a:endParaRPr lang="en-US"/>
          </a:p>
        </p:txBody>
      </p:sp>
    </p:spTree>
    <p:extLst>
      <p:ext uri="{BB962C8B-B14F-4D97-AF65-F5344CB8AC3E}">
        <p14:creationId xmlns:p14="http://schemas.microsoft.com/office/powerpoint/2010/main" val="349203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Redux also provides us with a middleware, this middleware are functions that allow us extend the functionality of our redux application. The middleware sits in between the dispatch and reducers, which means we can alter our dispatched actions before they get to the reducers or execute some code during the dispatch.</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we can say our middleware receives a store, then returns a function that receives a next function and returns another function that receives an action.</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9</a:t>
            </a:fld>
            <a:endParaRPr lang="en-US"/>
          </a:p>
        </p:txBody>
      </p:sp>
    </p:spTree>
    <p:extLst>
      <p:ext uri="{BB962C8B-B14F-4D97-AF65-F5344CB8AC3E}">
        <p14:creationId xmlns:p14="http://schemas.microsoft.com/office/powerpoint/2010/main" val="171459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AAD347D-5ACD-4C99-B74B-A9C85AD731AF}" type="datetimeFigureOut">
              <a:rPr lang="en-US" smtClean="0"/>
              <a:t>10/16/2017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109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143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612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184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442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574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831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071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308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164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216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4AAD347D-5ACD-4C99-B74B-A9C85AD731AF}" type="datetimeFigureOut">
              <a:rPr lang="en-US" smtClean="0"/>
              <a:t>10/16/2017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49024349"/>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aearon/redux-thun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redux-observable/redux-observ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Redux</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18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Trade-off</a:t>
            </a:r>
          </a:p>
        </p:txBody>
      </p:sp>
      <p:sp>
        <p:nvSpPr>
          <p:cNvPr id="3" name="Content Placeholder 2"/>
          <p:cNvSpPr>
            <a:spLocks noGrp="1"/>
          </p:cNvSpPr>
          <p:nvPr>
            <p:ph idx="1"/>
          </p:nvPr>
        </p:nvSpPr>
        <p:spPr/>
        <p:txBody>
          <a:bodyPr/>
          <a:lstStyle/>
          <a:p>
            <a:r>
              <a:rPr lang="en-US" dirty="0">
                <a:solidFill>
                  <a:schemeClr val="bg1"/>
                </a:solidFill>
              </a:rPr>
              <a:t>Describe application state as plain objects and arrays.</a:t>
            </a:r>
          </a:p>
          <a:p>
            <a:r>
              <a:rPr lang="en-US" dirty="0">
                <a:solidFill>
                  <a:schemeClr val="bg1"/>
                </a:solidFill>
              </a:rPr>
              <a:t>Describe changes in the system as plain objects.</a:t>
            </a:r>
          </a:p>
          <a:p>
            <a:r>
              <a:rPr lang="en-US" dirty="0">
                <a:solidFill>
                  <a:schemeClr val="bg1"/>
                </a:solidFill>
              </a:rPr>
              <a:t>Describe the logic for handling changes as pure functions.</a:t>
            </a:r>
          </a:p>
          <a:p>
            <a:r>
              <a:rPr lang="en-US" dirty="0">
                <a:solidFill>
                  <a:schemeClr val="bg1"/>
                </a:solidFill>
              </a:rPr>
              <a:t>Verbose coding.</a:t>
            </a:r>
          </a:p>
        </p:txBody>
      </p:sp>
    </p:spTree>
    <p:extLst>
      <p:ext uri="{BB962C8B-B14F-4D97-AF65-F5344CB8AC3E}">
        <p14:creationId xmlns:p14="http://schemas.microsoft.com/office/powerpoint/2010/main" val="163406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solidFill>
                  <a:schemeClr val="bg1"/>
                </a:solidFill>
              </a:rPr>
              <a:t>Simple unidirectional data flow</a:t>
            </a:r>
          </a:p>
          <a:p>
            <a:r>
              <a:rPr lang="en-US" dirty="0">
                <a:solidFill>
                  <a:schemeClr val="bg1"/>
                </a:solidFill>
              </a:rPr>
              <a:t>Persist / Pre-fill state</a:t>
            </a:r>
          </a:p>
          <a:p>
            <a:r>
              <a:rPr lang="en-US" dirty="0">
                <a:solidFill>
                  <a:schemeClr val="bg1"/>
                </a:solidFill>
              </a:rPr>
              <a:t>Easy debugging</a:t>
            </a:r>
          </a:p>
          <a:p>
            <a:r>
              <a:rPr lang="en-US" dirty="0">
                <a:solidFill>
                  <a:schemeClr val="bg1"/>
                </a:solidFill>
              </a:rPr>
              <a:t>Could maintain undo history</a:t>
            </a:r>
          </a:p>
          <a:p>
            <a:r>
              <a:rPr lang="en-US" dirty="0">
                <a:solidFill>
                  <a:schemeClr val="bg1"/>
                </a:solidFill>
              </a:rPr>
              <a:t>Easy refactoring</a:t>
            </a:r>
          </a:p>
          <a:p>
            <a:r>
              <a:rPr lang="en-US" dirty="0">
                <a:solidFill>
                  <a:schemeClr val="bg1"/>
                </a:solidFill>
              </a:rPr>
              <a:t>Supports TDD and fully tested business logics</a:t>
            </a:r>
          </a:p>
          <a:p>
            <a:r>
              <a:rPr lang="en-US" dirty="0">
                <a:solidFill>
                  <a:schemeClr val="bg1"/>
                </a:solidFill>
              </a:rPr>
              <a:t>UI updates only after all the state updates are complete</a:t>
            </a:r>
          </a:p>
          <a:p>
            <a:r>
              <a:rPr lang="en-US" sz="4400" b="1" dirty="0">
                <a:solidFill>
                  <a:schemeClr val="bg1"/>
                </a:solidFill>
              </a:rPr>
              <a:t>UI becomes disposable</a:t>
            </a:r>
          </a:p>
          <a:p>
            <a:endParaRPr lang="en-US" dirty="0">
              <a:solidFill>
                <a:schemeClr val="bg1"/>
              </a:solidFill>
            </a:endParaRPr>
          </a:p>
        </p:txBody>
      </p:sp>
    </p:spTree>
    <p:extLst>
      <p:ext uri="{BB962C8B-B14F-4D97-AF65-F5344CB8AC3E}">
        <p14:creationId xmlns:p14="http://schemas.microsoft.com/office/powerpoint/2010/main" val="212920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10194"/>
          </a:xfrm>
        </p:spPr>
        <p:txBody>
          <a:bodyPr/>
          <a:lstStyle/>
          <a:p>
            <a:r>
              <a:rPr lang="en-US" dirty="0">
                <a:solidFill>
                  <a:schemeClr val="bg1"/>
                </a:solidFill>
              </a:rPr>
              <a:t>What is Redux?</a:t>
            </a:r>
          </a:p>
        </p:txBody>
      </p:sp>
      <p:sp>
        <p:nvSpPr>
          <p:cNvPr id="3" name="Content Placeholder 2"/>
          <p:cNvSpPr>
            <a:spLocks noGrp="1"/>
          </p:cNvSpPr>
          <p:nvPr>
            <p:ph idx="1"/>
          </p:nvPr>
        </p:nvSpPr>
        <p:spPr>
          <a:xfrm>
            <a:off x="1261872" y="1593668"/>
            <a:ext cx="8595360" cy="4586469"/>
          </a:xfrm>
        </p:spPr>
        <p:txBody>
          <a:bodyPr/>
          <a:lstStyle/>
          <a:p>
            <a:r>
              <a:rPr lang="en-US" dirty="0">
                <a:solidFill>
                  <a:schemeClr val="bg1"/>
                </a:solidFill>
              </a:rPr>
              <a:t>Predictable state container for JavaScript apps.</a:t>
            </a:r>
          </a:p>
          <a:p>
            <a:r>
              <a:rPr lang="en-US" dirty="0">
                <a:solidFill>
                  <a:schemeClr val="bg1"/>
                </a:solidFill>
              </a:rPr>
              <a:t>Consistent behavior</a:t>
            </a:r>
          </a:p>
          <a:p>
            <a:r>
              <a:rPr lang="en-US" dirty="0">
                <a:solidFill>
                  <a:schemeClr val="bg1"/>
                </a:solidFill>
              </a:rPr>
              <a:t>One-way (or unidirectional) data flow</a:t>
            </a:r>
          </a:p>
          <a:p>
            <a:r>
              <a:rPr lang="en-US" dirty="0">
                <a:solidFill>
                  <a:schemeClr val="bg1"/>
                </a:solidFill>
              </a:rPr>
              <a:t>Great developer experience</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57726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8800" y="365760"/>
            <a:ext cx="10395712" cy="1325562"/>
          </a:xfrm>
        </p:spPr>
        <p:txBody>
          <a:bodyPr/>
          <a:lstStyle/>
          <a:p>
            <a:r>
              <a:rPr lang="en-US" dirty="0">
                <a:solidFill>
                  <a:schemeClr val="bg1"/>
                </a:solidFill>
              </a:rPr>
              <a:t>State</a:t>
            </a:r>
          </a:p>
        </p:txBody>
      </p:sp>
      <p:sp>
        <p:nvSpPr>
          <p:cNvPr id="3" name="Content Placeholder 2"/>
          <p:cNvSpPr>
            <a:spLocks noGrp="1"/>
          </p:cNvSpPr>
          <p:nvPr>
            <p:ph idx="1"/>
          </p:nvPr>
        </p:nvSpPr>
        <p:spPr>
          <a:xfrm>
            <a:off x="558800" y="1828800"/>
            <a:ext cx="9298432" cy="4351337"/>
          </a:xfrm>
        </p:spPr>
        <p:txBody>
          <a:bodyPr>
            <a:normAutofit fontScale="85000" lnSpcReduction="20000"/>
          </a:bodyPr>
          <a:lstStyle/>
          <a:p>
            <a:pPr marL="0" indent="0">
              <a:lnSpc>
                <a:spcPct val="70000"/>
              </a:lnSpc>
              <a:buNone/>
            </a:pPr>
            <a:r>
              <a:rPr lang="en-US" sz="1900" dirty="0">
                <a:solidFill>
                  <a:schemeClr val="bg1"/>
                </a:solidFill>
              </a:rPr>
              <a:t>{</a:t>
            </a:r>
          </a:p>
          <a:p>
            <a:pPr marL="0" indent="0">
              <a:lnSpc>
                <a:spcPct val="70000"/>
              </a:lnSpc>
              <a:buNone/>
            </a:pPr>
            <a:r>
              <a:rPr lang="en-US" sz="1900" dirty="0">
                <a:solidFill>
                  <a:schemeClr val="bg1"/>
                </a:solidFill>
              </a:rPr>
              <a:t>  </a:t>
            </a:r>
            <a:r>
              <a:rPr lang="en-US" sz="1900" dirty="0" err="1">
                <a:solidFill>
                  <a:schemeClr val="bg1"/>
                </a:solidFill>
              </a:rPr>
              <a:t>visibilityFilter</a:t>
            </a:r>
            <a:r>
              <a:rPr lang="en-US" sz="1900" dirty="0">
                <a:solidFill>
                  <a:schemeClr val="bg1"/>
                </a:solidFill>
              </a:rPr>
              <a:t>: 'SHOW_ALL',</a:t>
            </a:r>
          </a:p>
          <a:p>
            <a:pPr marL="0" indent="0">
              <a:lnSpc>
                <a:spcPct val="70000"/>
              </a:lnSpc>
              <a:buNone/>
            </a:pPr>
            <a:r>
              <a:rPr lang="en-US" sz="1900" dirty="0">
                <a:solidFill>
                  <a:schemeClr val="bg1"/>
                </a:solidFill>
              </a:rPr>
              <a:t>  </a:t>
            </a:r>
            <a:r>
              <a:rPr lang="en-US" sz="1900" dirty="0" err="1">
                <a:solidFill>
                  <a:schemeClr val="bg1"/>
                </a:solidFill>
              </a:rPr>
              <a:t>todos</a:t>
            </a:r>
            <a:r>
              <a:rPr lang="en-US" sz="1900" dirty="0">
                <a:solidFill>
                  <a:schemeClr val="bg1"/>
                </a:solidFill>
              </a:rPr>
              <a:t>: [</a:t>
            </a:r>
          </a:p>
          <a:p>
            <a:pPr marL="0" indent="0">
              <a:lnSpc>
                <a:spcPct val="70000"/>
              </a:lnSpc>
              <a:buNone/>
            </a:pPr>
            <a:r>
              <a:rPr lang="en-US" sz="1900" dirty="0">
                <a:solidFill>
                  <a:schemeClr val="bg1"/>
                </a:solidFill>
              </a:rPr>
              <a:t>    {</a:t>
            </a:r>
          </a:p>
          <a:p>
            <a:pPr marL="0" indent="0">
              <a:lnSpc>
                <a:spcPct val="70000"/>
              </a:lnSpc>
              <a:buNone/>
            </a:pPr>
            <a:r>
              <a:rPr lang="en-US" sz="1900" dirty="0">
                <a:solidFill>
                  <a:schemeClr val="bg1"/>
                </a:solidFill>
              </a:rPr>
              <a:t>      text: 'Consider using Redux',</a:t>
            </a:r>
          </a:p>
          <a:p>
            <a:pPr marL="0" indent="0">
              <a:lnSpc>
                <a:spcPct val="70000"/>
              </a:lnSpc>
              <a:buNone/>
            </a:pPr>
            <a:r>
              <a:rPr lang="en-US" sz="1900" dirty="0">
                <a:solidFill>
                  <a:schemeClr val="bg1"/>
                </a:solidFill>
              </a:rPr>
              <a:t>      completed: true,</a:t>
            </a:r>
          </a:p>
          <a:p>
            <a:pPr marL="0" indent="0">
              <a:lnSpc>
                <a:spcPct val="70000"/>
              </a:lnSpc>
              <a:buNone/>
            </a:pPr>
            <a:r>
              <a:rPr lang="en-US" sz="1900" dirty="0">
                <a:solidFill>
                  <a:schemeClr val="bg1"/>
                </a:solidFill>
              </a:rPr>
              <a:t>    },</a:t>
            </a:r>
          </a:p>
          <a:p>
            <a:pPr marL="0" indent="0">
              <a:lnSpc>
                <a:spcPct val="70000"/>
              </a:lnSpc>
              <a:buNone/>
            </a:pPr>
            <a:r>
              <a:rPr lang="en-US" sz="1900" dirty="0">
                <a:solidFill>
                  <a:schemeClr val="bg1"/>
                </a:solidFill>
              </a:rPr>
              <a:t>    {</a:t>
            </a:r>
          </a:p>
          <a:p>
            <a:pPr marL="0" indent="0">
              <a:lnSpc>
                <a:spcPct val="70000"/>
              </a:lnSpc>
              <a:buNone/>
            </a:pPr>
            <a:r>
              <a:rPr lang="en-US" sz="1900" dirty="0">
                <a:solidFill>
                  <a:schemeClr val="bg1"/>
                </a:solidFill>
              </a:rPr>
              <a:t>      text: 'Keep all state in a single tree',</a:t>
            </a:r>
          </a:p>
          <a:p>
            <a:pPr marL="0" indent="0">
              <a:lnSpc>
                <a:spcPct val="70000"/>
              </a:lnSpc>
              <a:buNone/>
            </a:pPr>
            <a:r>
              <a:rPr lang="en-US" sz="1900" dirty="0">
                <a:solidFill>
                  <a:schemeClr val="bg1"/>
                </a:solidFill>
              </a:rPr>
              <a:t>      completed: false</a:t>
            </a:r>
          </a:p>
          <a:p>
            <a:pPr marL="0" indent="0">
              <a:lnSpc>
                <a:spcPct val="70000"/>
              </a:lnSpc>
              <a:buNone/>
            </a:pPr>
            <a:r>
              <a:rPr lang="en-US" sz="1900" dirty="0">
                <a:solidFill>
                  <a:schemeClr val="bg1"/>
                </a:solidFill>
              </a:rPr>
              <a:t>    }</a:t>
            </a:r>
          </a:p>
          <a:p>
            <a:pPr marL="0" indent="0">
              <a:lnSpc>
                <a:spcPct val="70000"/>
              </a:lnSpc>
              <a:buNone/>
            </a:pPr>
            <a:r>
              <a:rPr lang="en-US" sz="1900" dirty="0">
                <a:solidFill>
                  <a:schemeClr val="bg1"/>
                </a:solidFill>
              </a:rPr>
              <a:t>  ]</a:t>
            </a:r>
          </a:p>
          <a:p>
            <a:pPr marL="0" indent="0">
              <a:lnSpc>
                <a:spcPct val="70000"/>
              </a:lnSpc>
              <a:buNone/>
            </a:pPr>
            <a:r>
              <a:rPr lang="en-US" sz="1900" dirty="0">
                <a:solidFill>
                  <a:schemeClr val="bg1"/>
                </a:solidFill>
              </a:rPr>
              <a:t>}</a:t>
            </a:r>
            <a:endParaRPr lang="en-US" sz="1200" dirty="0">
              <a:solidFill>
                <a:schemeClr val="bg1"/>
              </a:solidFill>
            </a:endParaRPr>
          </a:p>
        </p:txBody>
      </p:sp>
      <p:pic>
        <p:nvPicPr>
          <p:cNvPr id="4" name="Picture 10" descr="Image result for redux flow with anim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94920" y="1236132"/>
            <a:ext cx="7097080" cy="562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71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8133" y="365760"/>
            <a:ext cx="10226379" cy="1325562"/>
          </a:xfrm>
        </p:spPr>
        <p:txBody>
          <a:bodyPr/>
          <a:lstStyle/>
          <a:p>
            <a:r>
              <a:rPr lang="en-US" dirty="0">
                <a:solidFill>
                  <a:schemeClr val="bg1"/>
                </a:solidFill>
              </a:rPr>
              <a:t>Action</a:t>
            </a:r>
          </a:p>
        </p:txBody>
      </p:sp>
      <p:sp>
        <p:nvSpPr>
          <p:cNvPr id="3" name="Content Placeholder 2"/>
          <p:cNvSpPr>
            <a:spLocks noGrp="1"/>
          </p:cNvSpPr>
          <p:nvPr>
            <p:ph idx="1"/>
          </p:nvPr>
        </p:nvSpPr>
        <p:spPr>
          <a:xfrm>
            <a:off x="728133" y="1828800"/>
            <a:ext cx="9129099" cy="4351337"/>
          </a:xfrm>
        </p:spPr>
        <p:txBody>
          <a:bodyPr>
            <a:normAutofit/>
          </a:bodyPr>
          <a:lstStyle/>
          <a:p>
            <a:pPr marL="274320" lvl="1" indent="0">
              <a:buNone/>
            </a:pPr>
            <a:r>
              <a:rPr lang="en-US" b="1" dirty="0">
                <a:solidFill>
                  <a:schemeClr val="bg1"/>
                </a:solidFill>
              </a:rPr>
              <a:t>interface</a:t>
            </a:r>
            <a:r>
              <a:rPr lang="en-US" dirty="0">
                <a:solidFill>
                  <a:schemeClr val="bg1"/>
                </a:solidFill>
              </a:rPr>
              <a:t> Action {</a:t>
            </a:r>
          </a:p>
          <a:p>
            <a:pPr marL="274320" lvl="1" indent="0">
              <a:buNone/>
            </a:pPr>
            <a:r>
              <a:rPr lang="en-US" dirty="0">
                <a:solidFill>
                  <a:schemeClr val="bg1"/>
                </a:solidFill>
              </a:rPr>
              <a:t>  type: </a:t>
            </a:r>
            <a:r>
              <a:rPr lang="en-US" b="1" dirty="0">
                <a:solidFill>
                  <a:schemeClr val="bg1"/>
                </a:solidFill>
              </a:rPr>
              <a:t>string</a:t>
            </a:r>
            <a:r>
              <a:rPr lang="en-US" dirty="0">
                <a:solidFill>
                  <a:schemeClr val="bg1"/>
                </a:solidFill>
              </a:rPr>
              <a:t>;</a:t>
            </a:r>
          </a:p>
          <a:p>
            <a:pPr marL="274320" lvl="1" indent="0">
              <a:buNone/>
            </a:pPr>
            <a:r>
              <a:rPr lang="en-US" dirty="0">
                <a:solidFill>
                  <a:schemeClr val="bg1"/>
                </a:solidFill>
              </a:rPr>
              <a:t>  payload?: any;</a:t>
            </a:r>
          </a:p>
          <a:p>
            <a:pPr marL="274320" lvl="1" indent="0">
              <a:buNone/>
            </a:pPr>
            <a:r>
              <a:rPr lang="en-US" dirty="0">
                <a:solidFill>
                  <a:schemeClr val="bg1"/>
                </a:solidFill>
              </a:rPr>
              <a:t>}</a:t>
            </a:r>
          </a:p>
          <a:p>
            <a:pPr marL="274320" lvl="1" indent="0">
              <a:buNone/>
            </a:pPr>
            <a:endParaRPr lang="en-US" dirty="0">
              <a:solidFill>
                <a:schemeClr val="bg1"/>
              </a:solidFill>
            </a:endParaRPr>
          </a:p>
          <a:p>
            <a:pPr marL="274320" lvl="1" indent="0">
              <a:buNone/>
            </a:pPr>
            <a:r>
              <a:rPr lang="en-US" dirty="0" err="1">
                <a:solidFill>
                  <a:schemeClr val="bg1"/>
                </a:solidFill>
              </a:rPr>
              <a:t>store.dispatch</a:t>
            </a:r>
            <a:r>
              <a:rPr lang="en-US" dirty="0">
                <a:solidFill>
                  <a:schemeClr val="bg1"/>
                </a:solidFill>
              </a:rPr>
              <a:t>({</a:t>
            </a:r>
          </a:p>
          <a:p>
            <a:pPr marL="274320" lvl="1" indent="0">
              <a:buNone/>
            </a:pPr>
            <a:r>
              <a:rPr lang="en-US" dirty="0">
                <a:solidFill>
                  <a:schemeClr val="bg1"/>
                </a:solidFill>
              </a:rPr>
              <a:t>  type: 'COMPLETE_TODO',</a:t>
            </a:r>
          </a:p>
          <a:p>
            <a:pPr marL="274320" lvl="1" indent="0">
              <a:buNone/>
            </a:pPr>
            <a:r>
              <a:rPr lang="en-US" dirty="0">
                <a:solidFill>
                  <a:schemeClr val="bg1"/>
                </a:solidFill>
              </a:rPr>
              <a:t>  index: 1</a:t>
            </a:r>
          </a:p>
          <a:p>
            <a:pPr marL="274320" lvl="1" indent="0">
              <a:buNone/>
            </a:pPr>
            <a:r>
              <a:rPr lang="en-US" dirty="0">
                <a:solidFill>
                  <a:schemeClr val="bg1"/>
                </a:solidFill>
              </a:rPr>
              <a:t>})</a:t>
            </a:r>
          </a:p>
          <a:p>
            <a:pPr marL="274320" lvl="1" indent="0">
              <a:buNone/>
            </a:pPr>
            <a:r>
              <a:rPr lang="en-US" dirty="0" err="1">
                <a:solidFill>
                  <a:schemeClr val="bg1"/>
                </a:solidFill>
              </a:rPr>
              <a:t>store.dispatch</a:t>
            </a:r>
            <a:r>
              <a:rPr lang="en-US" dirty="0">
                <a:solidFill>
                  <a:schemeClr val="bg1"/>
                </a:solidFill>
              </a:rPr>
              <a:t>({</a:t>
            </a:r>
          </a:p>
          <a:p>
            <a:pPr marL="274320" lvl="1" indent="0">
              <a:buNone/>
            </a:pPr>
            <a:r>
              <a:rPr lang="en-US" dirty="0">
                <a:solidFill>
                  <a:schemeClr val="bg1"/>
                </a:solidFill>
              </a:rPr>
              <a:t>  type: 'SET_VISIBILITY_FILTER',</a:t>
            </a:r>
          </a:p>
          <a:p>
            <a:pPr marL="274320" lvl="1" indent="0">
              <a:buNone/>
            </a:pPr>
            <a:r>
              <a:rPr lang="en-US" dirty="0">
                <a:solidFill>
                  <a:schemeClr val="bg1"/>
                </a:solidFill>
              </a:rPr>
              <a:t>  filter: 'SHOW_COMPLETED'</a:t>
            </a:r>
          </a:p>
          <a:p>
            <a:pPr marL="274320" lvl="1" indent="0">
              <a:buNone/>
            </a:pPr>
            <a:r>
              <a:rPr lang="en-US" dirty="0">
                <a:solidFill>
                  <a:schemeClr val="bg1"/>
                </a:solidFill>
              </a:rPr>
              <a:t>})</a:t>
            </a:r>
          </a:p>
        </p:txBody>
      </p:sp>
      <p:pic>
        <p:nvPicPr>
          <p:cNvPr id="4" name="Picture 10" descr="Image result for redux flow with anim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94920" y="1236132"/>
            <a:ext cx="7097080" cy="562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31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42626"/>
          </a:xfrm>
        </p:spPr>
        <p:txBody>
          <a:bodyPr/>
          <a:lstStyle/>
          <a:p>
            <a:r>
              <a:rPr lang="en-US" dirty="0">
                <a:solidFill>
                  <a:schemeClr val="bg1"/>
                </a:solidFill>
              </a:rPr>
              <a:t>Reducer (pure function)</a:t>
            </a:r>
          </a:p>
        </p:txBody>
      </p:sp>
      <p:sp>
        <p:nvSpPr>
          <p:cNvPr id="3" name="Content Placeholder 2"/>
          <p:cNvSpPr>
            <a:spLocks noGrp="1"/>
          </p:cNvSpPr>
          <p:nvPr>
            <p:ph idx="1"/>
          </p:nvPr>
        </p:nvSpPr>
        <p:spPr>
          <a:xfrm>
            <a:off x="304800" y="1828800"/>
            <a:ext cx="9552432" cy="4351337"/>
          </a:xfrm>
        </p:spPr>
        <p:txBody>
          <a:bodyPr>
            <a:normAutofit fontScale="77500" lnSpcReduction="20000"/>
          </a:bodyPr>
          <a:lstStyle/>
          <a:p>
            <a:pPr marL="0" indent="0">
              <a:buNone/>
            </a:pPr>
            <a:r>
              <a:rPr lang="fr-FR" b="1" dirty="0">
                <a:solidFill>
                  <a:schemeClr val="bg1"/>
                </a:solidFill>
              </a:rPr>
              <a:t>interface</a:t>
            </a:r>
            <a:r>
              <a:rPr lang="fr-FR" dirty="0">
                <a:solidFill>
                  <a:schemeClr val="bg1"/>
                </a:solidFill>
              </a:rPr>
              <a:t> </a:t>
            </a:r>
            <a:r>
              <a:rPr lang="fr-FR" dirty="0" err="1">
                <a:solidFill>
                  <a:schemeClr val="bg1"/>
                </a:solidFill>
              </a:rPr>
              <a:t>Reducer</a:t>
            </a:r>
            <a:r>
              <a:rPr lang="fr-FR" dirty="0">
                <a:solidFill>
                  <a:schemeClr val="bg1"/>
                </a:solidFill>
              </a:rPr>
              <a:t>&lt;T&gt; {</a:t>
            </a:r>
          </a:p>
          <a:p>
            <a:pPr marL="0" indent="0">
              <a:buNone/>
            </a:pPr>
            <a:r>
              <a:rPr lang="fr-FR" dirty="0">
                <a:solidFill>
                  <a:schemeClr val="bg1"/>
                </a:solidFill>
              </a:rPr>
              <a:t>  (state: T, action: Action): T;</a:t>
            </a:r>
          </a:p>
          <a:p>
            <a:pPr marL="0" indent="0">
              <a:buNone/>
            </a:pPr>
            <a:r>
              <a:rPr lang="fr-FR" dirty="0">
                <a:solidFill>
                  <a:schemeClr val="bg1"/>
                </a:solidFill>
              </a:rPr>
              <a:t>}</a:t>
            </a:r>
          </a:p>
          <a:p>
            <a:pPr marL="0" indent="0">
              <a:buNone/>
            </a:pPr>
            <a:endParaRPr lang="fr-FR" dirty="0">
              <a:solidFill>
                <a:schemeClr val="bg1"/>
              </a:solidFill>
            </a:endParaRPr>
          </a:p>
          <a:p>
            <a:pPr marL="0" indent="0">
              <a:buNone/>
            </a:pPr>
            <a:r>
              <a:rPr lang="en-US" dirty="0">
                <a:solidFill>
                  <a:schemeClr val="bg1"/>
                </a:solidFill>
              </a:rPr>
              <a:t>function </a:t>
            </a:r>
            <a:r>
              <a:rPr lang="en-US" dirty="0" err="1">
                <a:solidFill>
                  <a:schemeClr val="bg1"/>
                </a:solidFill>
              </a:rPr>
              <a:t>visibilityFilter</a:t>
            </a:r>
            <a:r>
              <a:rPr lang="en-US" dirty="0">
                <a:solidFill>
                  <a:schemeClr val="bg1"/>
                </a:solidFill>
              </a:rPr>
              <a:t>(state = 'SHOW_ALL', action) {</a:t>
            </a:r>
          </a:p>
          <a:p>
            <a:pPr marL="0" indent="0">
              <a:buNone/>
            </a:pPr>
            <a:r>
              <a:rPr lang="en-US" dirty="0">
                <a:solidFill>
                  <a:schemeClr val="bg1"/>
                </a:solidFill>
              </a:rPr>
              <a:t>  switch (</a:t>
            </a:r>
            <a:r>
              <a:rPr lang="en-US" dirty="0" err="1">
                <a:solidFill>
                  <a:schemeClr val="bg1"/>
                </a:solidFill>
              </a:rPr>
              <a:t>action.type</a:t>
            </a:r>
            <a:r>
              <a:rPr lang="en-US" dirty="0">
                <a:solidFill>
                  <a:schemeClr val="bg1"/>
                </a:solidFill>
              </a:rPr>
              <a:t>) {</a:t>
            </a:r>
          </a:p>
          <a:p>
            <a:pPr marL="0" indent="0">
              <a:buNone/>
            </a:pPr>
            <a:r>
              <a:rPr lang="en-US" dirty="0">
                <a:solidFill>
                  <a:schemeClr val="bg1"/>
                </a:solidFill>
              </a:rPr>
              <a:t>    case 'SET_VISIBILITY_FILTER':</a:t>
            </a:r>
          </a:p>
          <a:p>
            <a:pPr marL="0" indent="0">
              <a:buNone/>
            </a:pPr>
            <a:r>
              <a:rPr lang="en-US" dirty="0">
                <a:solidFill>
                  <a:schemeClr val="bg1"/>
                </a:solidFill>
              </a:rPr>
              <a:t>      return </a:t>
            </a:r>
            <a:r>
              <a:rPr lang="en-US" dirty="0" err="1">
                <a:solidFill>
                  <a:schemeClr val="bg1"/>
                </a:solidFill>
              </a:rPr>
              <a:t>action.filter</a:t>
            </a:r>
            <a:endParaRPr lang="en-US" dirty="0">
              <a:solidFill>
                <a:schemeClr val="bg1"/>
              </a:solidFill>
            </a:endParaRPr>
          </a:p>
          <a:p>
            <a:pPr marL="0" indent="0">
              <a:buNone/>
            </a:pPr>
            <a:r>
              <a:rPr lang="en-US" dirty="0">
                <a:solidFill>
                  <a:schemeClr val="bg1"/>
                </a:solidFill>
              </a:rPr>
              <a:t>    default:</a:t>
            </a:r>
          </a:p>
          <a:p>
            <a:pPr marL="0" indent="0">
              <a:buNone/>
            </a:pPr>
            <a:r>
              <a:rPr lang="en-US" dirty="0">
                <a:solidFill>
                  <a:schemeClr val="bg1"/>
                </a:solidFill>
              </a:rPr>
              <a:t>      return state</a:t>
            </a:r>
          </a:p>
          <a:p>
            <a:pPr marL="0" indent="0">
              <a:buNone/>
            </a:pPr>
            <a:r>
              <a:rPr lang="en-US" dirty="0">
                <a:solidFill>
                  <a:schemeClr val="bg1"/>
                </a:solidFill>
              </a:rPr>
              <a:t>  }</a:t>
            </a:r>
          </a:p>
          <a:p>
            <a:pPr marL="0" indent="0">
              <a:buNone/>
            </a:pPr>
            <a:r>
              <a:rPr lang="en-US" dirty="0">
                <a:solidFill>
                  <a:schemeClr val="bg1"/>
                </a:solidFill>
              </a:rPr>
              <a:t>}</a:t>
            </a:r>
          </a:p>
        </p:txBody>
      </p:sp>
      <p:pic>
        <p:nvPicPr>
          <p:cNvPr id="4" name="Picture 10" descr="Image result for redux flow with anim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94920" y="1236132"/>
            <a:ext cx="7097080" cy="562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6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Coding …</a:t>
            </a:r>
          </a:p>
        </p:txBody>
      </p:sp>
    </p:spTree>
    <p:extLst>
      <p:ext uri="{BB962C8B-B14F-4D97-AF65-F5344CB8AC3E}">
        <p14:creationId xmlns:p14="http://schemas.microsoft.com/office/powerpoint/2010/main" val="20035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Principles</a:t>
            </a:r>
            <a:endParaRPr lang="en-US" dirty="0">
              <a:solidFill>
                <a:schemeClr val="bg1"/>
              </a:solidFill>
            </a:endParaRPr>
          </a:p>
        </p:txBody>
      </p:sp>
      <p:sp>
        <p:nvSpPr>
          <p:cNvPr id="3" name="Content Placeholder 2"/>
          <p:cNvSpPr>
            <a:spLocks noGrp="1"/>
          </p:cNvSpPr>
          <p:nvPr>
            <p:ph idx="1"/>
          </p:nvPr>
        </p:nvSpPr>
        <p:spPr/>
        <p:txBody>
          <a:bodyPr/>
          <a:lstStyle/>
          <a:p>
            <a:r>
              <a:rPr lang="en-US" b="1" dirty="0">
                <a:solidFill>
                  <a:schemeClr val="bg1"/>
                </a:solidFill>
              </a:rPr>
              <a:t>Single source of truth(store)</a:t>
            </a:r>
          </a:p>
          <a:p>
            <a:r>
              <a:rPr lang="en-US" b="1" dirty="0">
                <a:solidFill>
                  <a:schemeClr val="bg1"/>
                </a:solidFill>
              </a:rPr>
              <a:t>State is read-only(only way to change the state is to emit an action)</a:t>
            </a:r>
          </a:p>
          <a:p>
            <a:r>
              <a:rPr lang="en-US" b="1" dirty="0">
                <a:solidFill>
                  <a:schemeClr val="bg1"/>
                </a:solidFill>
              </a:rPr>
              <a:t>Changes are made with pure functions(reducers)</a:t>
            </a:r>
          </a:p>
          <a:p>
            <a:endParaRPr lang="en-US"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72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59279"/>
          </a:xfrm>
        </p:spPr>
        <p:txBody>
          <a:bodyPr>
            <a:normAutofit/>
          </a:bodyPr>
          <a:lstStyle/>
          <a:p>
            <a:r>
              <a:rPr lang="en-US" b="1" dirty="0" err="1">
                <a:solidFill>
                  <a:schemeClr val="bg1"/>
                </a:solidFill>
              </a:rPr>
              <a:t>combineReducers</a:t>
            </a:r>
            <a:endParaRPr lang="en-US" b="1" dirty="0">
              <a:solidFill>
                <a:schemeClr val="bg1"/>
              </a:solidFill>
            </a:endParaRPr>
          </a:p>
        </p:txBody>
      </p:sp>
      <p:sp>
        <p:nvSpPr>
          <p:cNvPr id="3" name="Content Placeholder 2"/>
          <p:cNvSpPr>
            <a:spLocks noGrp="1"/>
          </p:cNvSpPr>
          <p:nvPr>
            <p:ph idx="1"/>
          </p:nvPr>
        </p:nvSpPr>
        <p:spPr/>
        <p:txBody>
          <a:bodyPr>
            <a:noAutofit/>
          </a:bodyPr>
          <a:lstStyle/>
          <a:p>
            <a:pPr marL="0" indent="0">
              <a:lnSpc>
                <a:spcPct val="50000"/>
              </a:lnSpc>
              <a:buNone/>
            </a:pPr>
            <a:r>
              <a:rPr lang="en-US" dirty="0">
                <a:solidFill>
                  <a:schemeClr val="bg1"/>
                </a:solidFill>
              </a:rPr>
              <a:t>export default function </a:t>
            </a:r>
            <a:r>
              <a:rPr lang="en-US" dirty="0" err="1">
                <a:solidFill>
                  <a:schemeClr val="bg1"/>
                </a:solidFill>
              </a:rPr>
              <a:t>todoApp</a:t>
            </a:r>
            <a:r>
              <a:rPr lang="en-US" dirty="0">
                <a:solidFill>
                  <a:schemeClr val="bg1"/>
                </a:solidFill>
              </a:rPr>
              <a:t>(state = {}, action) {</a:t>
            </a:r>
          </a:p>
          <a:p>
            <a:pPr marL="0" indent="0">
              <a:lnSpc>
                <a:spcPct val="50000"/>
              </a:lnSpc>
              <a:buNone/>
            </a:pPr>
            <a:r>
              <a:rPr lang="en-US" dirty="0">
                <a:solidFill>
                  <a:schemeClr val="bg1"/>
                </a:solidFill>
              </a:rPr>
              <a:t>  return {</a:t>
            </a:r>
          </a:p>
          <a:p>
            <a:pPr marL="0" indent="0">
              <a:lnSpc>
                <a:spcPct val="50000"/>
              </a:lnSpc>
              <a:buNone/>
            </a:pPr>
            <a:r>
              <a:rPr lang="en-US" dirty="0">
                <a:solidFill>
                  <a:schemeClr val="bg1"/>
                </a:solidFill>
              </a:rPr>
              <a:t>    </a:t>
            </a:r>
            <a:r>
              <a:rPr lang="en-US" dirty="0" err="1">
                <a:solidFill>
                  <a:schemeClr val="bg1"/>
                </a:solidFill>
              </a:rPr>
              <a:t>visibilityFilter</a:t>
            </a:r>
            <a:r>
              <a:rPr lang="en-US" dirty="0">
                <a:solidFill>
                  <a:schemeClr val="bg1"/>
                </a:solidFill>
              </a:rPr>
              <a:t>: </a:t>
            </a:r>
            <a:r>
              <a:rPr lang="en-US" dirty="0" err="1">
                <a:solidFill>
                  <a:schemeClr val="bg1"/>
                </a:solidFill>
              </a:rPr>
              <a:t>visibilityFilter</a:t>
            </a:r>
            <a:r>
              <a:rPr lang="en-US" dirty="0">
                <a:solidFill>
                  <a:schemeClr val="bg1"/>
                </a:solidFill>
              </a:rPr>
              <a:t>(</a:t>
            </a:r>
            <a:r>
              <a:rPr lang="en-US" dirty="0" err="1">
                <a:solidFill>
                  <a:schemeClr val="bg1"/>
                </a:solidFill>
              </a:rPr>
              <a:t>state.visibilityFilter</a:t>
            </a:r>
            <a:r>
              <a:rPr lang="en-US" dirty="0">
                <a:solidFill>
                  <a:schemeClr val="bg1"/>
                </a:solidFill>
              </a:rPr>
              <a:t>, action),</a:t>
            </a:r>
          </a:p>
          <a:p>
            <a:pPr marL="0" indent="0">
              <a:lnSpc>
                <a:spcPct val="50000"/>
              </a:lnSpc>
              <a:buNone/>
            </a:pPr>
            <a:r>
              <a:rPr lang="en-US" dirty="0">
                <a:solidFill>
                  <a:schemeClr val="bg1"/>
                </a:solidFill>
              </a:rPr>
              <a:t>    </a:t>
            </a:r>
            <a:r>
              <a:rPr lang="en-US" dirty="0" err="1">
                <a:solidFill>
                  <a:schemeClr val="bg1"/>
                </a:solidFill>
              </a:rPr>
              <a:t>todos</a:t>
            </a:r>
            <a:r>
              <a:rPr lang="en-US" dirty="0">
                <a:solidFill>
                  <a:schemeClr val="bg1"/>
                </a:solidFill>
              </a:rPr>
              <a:t>: </a:t>
            </a:r>
            <a:r>
              <a:rPr lang="en-US" dirty="0" err="1">
                <a:solidFill>
                  <a:schemeClr val="bg1"/>
                </a:solidFill>
              </a:rPr>
              <a:t>todos</a:t>
            </a:r>
            <a:r>
              <a:rPr lang="en-US" dirty="0">
                <a:solidFill>
                  <a:schemeClr val="bg1"/>
                </a:solidFill>
              </a:rPr>
              <a:t>(</a:t>
            </a:r>
            <a:r>
              <a:rPr lang="en-US" dirty="0" err="1">
                <a:solidFill>
                  <a:schemeClr val="bg1"/>
                </a:solidFill>
              </a:rPr>
              <a:t>state.todos</a:t>
            </a:r>
            <a:r>
              <a:rPr lang="en-US" dirty="0">
                <a:solidFill>
                  <a:schemeClr val="bg1"/>
                </a:solidFill>
              </a:rPr>
              <a:t>, action)</a:t>
            </a:r>
          </a:p>
          <a:p>
            <a:pPr marL="0" indent="0">
              <a:lnSpc>
                <a:spcPct val="50000"/>
              </a:lnSpc>
              <a:buNone/>
            </a:pPr>
            <a:r>
              <a:rPr lang="en-US" dirty="0">
                <a:solidFill>
                  <a:schemeClr val="bg1"/>
                </a:solidFill>
              </a:rPr>
              <a:t>  }</a:t>
            </a:r>
          </a:p>
          <a:p>
            <a:pPr marL="0" indent="0">
              <a:lnSpc>
                <a:spcPct val="50000"/>
              </a:lnSpc>
              <a:buNone/>
            </a:pPr>
            <a:r>
              <a:rPr lang="en-US" dirty="0">
                <a:solidFill>
                  <a:schemeClr val="bg1"/>
                </a:solidFill>
              </a:rPr>
              <a:t>}</a:t>
            </a:r>
          </a:p>
          <a:p>
            <a:pPr marL="0" indent="0">
              <a:lnSpc>
                <a:spcPct val="50000"/>
              </a:lnSpc>
              <a:buNone/>
            </a:pPr>
            <a:endParaRPr lang="en-US" dirty="0">
              <a:solidFill>
                <a:schemeClr val="bg1"/>
              </a:solidFill>
            </a:endParaRPr>
          </a:p>
          <a:p>
            <a:pPr marL="0" indent="0">
              <a:lnSpc>
                <a:spcPct val="50000"/>
              </a:lnSpc>
              <a:buNone/>
            </a:pPr>
            <a:r>
              <a:rPr lang="en-US" dirty="0" err="1">
                <a:solidFill>
                  <a:schemeClr val="bg1"/>
                </a:solidFill>
              </a:rPr>
              <a:t>const</a:t>
            </a:r>
            <a:r>
              <a:rPr lang="en-US" dirty="0">
                <a:solidFill>
                  <a:schemeClr val="bg1"/>
                </a:solidFill>
              </a:rPr>
              <a:t> reducer = </a:t>
            </a:r>
            <a:r>
              <a:rPr lang="en-US" dirty="0" err="1">
                <a:solidFill>
                  <a:schemeClr val="bg1"/>
                </a:solidFill>
              </a:rPr>
              <a:t>combineReducers</a:t>
            </a:r>
            <a:r>
              <a:rPr lang="en-US" dirty="0">
                <a:solidFill>
                  <a:schemeClr val="bg1"/>
                </a:solidFill>
              </a:rPr>
              <a:t>({</a:t>
            </a:r>
          </a:p>
          <a:p>
            <a:pPr marL="0" indent="0">
              <a:lnSpc>
                <a:spcPct val="50000"/>
              </a:lnSpc>
              <a:buNone/>
            </a:pPr>
            <a:r>
              <a:rPr lang="en-US" dirty="0">
                <a:solidFill>
                  <a:schemeClr val="bg1"/>
                </a:solidFill>
              </a:rPr>
              <a:t>  a: </a:t>
            </a:r>
            <a:r>
              <a:rPr lang="en-US" dirty="0" err="1">
                <a:solidFill>
                  <a:schemeClr val="bg1"/>
                </a:solidFill>
              </a:rPr>
              <a:t>doSomethingWithA</a:t>
            </a:r>
            <a:r>
              <a:rPr lang="en-US" dirty="0">
                <a:solidFill>
                  <a:schemeClr val="bg1"/>
                </a:solidFill>
              </a:rPr>
              <a:t>,</a:t>
            </a:r>
          </a:p>
          <a:p>
            <a:pPr marL="0" indent="0">
              <a:lnSpc>
                <a:spcPct val="50000"/>
              </a:lnSpc>
              <a:buNone/>
            </a:pPr>
            <a:r>
              <a:rPr lang="en-US" dirty="0">
                <a:solidFill>
                  <a:schemeClr val="bg1"/>
                </a:solidFill>
              </a:rPr>
              <a:t>  b: </a:t>
            </a:r>
            <a:r>
              <a:rPr lang="en-US" dirty="0" err="1">
                <a:solidFill>
                  <a:schemeClr val="bg1"/>
                </a:solidFill>
              </a:rPr>
              <a:t>processB</a:t>
            </a:r>
            <a:r>
              <a:rPr lang="en-US" dirty="0">
                <a:solidFill>
                  <a:schemeClr val="bg1"/>
                </a:solidFill>
              </a:rPr>
              <a:t>,</a:t>
            </a:r>
          </a:p>
          <a:p>
            <a:pPr marL="0" indent="0">
              <a:lnSpc>
                <a:spcPct val="50000"/>
              </a:lnSpc>
              <a:buNone/>
            </a:pPr>
            <a:r>
              <a:rPr lang="en-US" dirty="0">
                <a:solidFill>
                  <a:schemeClr val="bg1"/>
                </a:solidFill>
              </a:rPr>
              <a:t>  c: c</a:t>
            </a:r>
          </a:p>
          <a:p>
            <a:pPr marL="0" indent="0">
              <a:lnSpc>
                <a:spcPct val="50000"/>
              </a:lnSpc>
              <a:buNone/>
            </a:pPr>
            <a:r>
              <a:rPr lang="en-US" dirty="0">
                <a:solidFill>
                  <a:schemeClr val="bg1"/>
                </a:solidFill>
              </a:rPr>
              <a:t>})</a:t>
            </a:r>
          </a:p>
        </p:txBody>
      </p:sp>
    </p:spTree>
    <p:extLst>
      <p:ext uri="{BB962C8B-B14F-4D97-AF65-F5344CB8AC3E}">
        <p14:creationId xmlns:p14="http://schemas.microsoft.com/office/powerpoint/2010/main" val="173954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Middleware</a:t>
            </a:r>
          </a:p>
        </p:txBody>
      </p:sp>
      <p:sp>
        <p:nvSpPr>
          <p:cNvPr id="3" name="Content Placeholder 2"/>
          <p:cNvSpPr>
            <a:spLocks noGrp="1"/>
          </p:cNvSpPr>
          <p:nvPr>
            <p:ph idx="1"/>
          </p:nvPr>
        </p:nvSpPr>
        <p:spPr/>
        <p:txBody>
          <a:bodyPr/>
          <a:lstStyle/>
          <a:p>
            <a:r>
              <a:rPr lang="en-US" dirty="0"/>
              <a:t> Functions that allow us extend the functionality of our redux application</a:t>
            </a:r>
          </a:p>
          <a:p>
            <a:pPr lvl="1"/>
            <a:r>
              <a:rPr lang="en-US" dirty="0">
                <a:hlinkClick r:id="rId3"/>
              </a:rPr>
              <a:t>https://github.com/gaearon/redux-thunk</a:t>
            </a:r>
            <a:endParaRPr lang="en-US" dirty="0"/>
          </a:p>
          <a:p>
            <a:pPr lvl="1"/>
            <a:r>
              <a:rPr lang="en-US" dirty="0">
                <a:hlinkClick r:id="rId4"/>
              </a:rPr>
              <a:t>https://github.com/redux-observable/redux-observable</a:t>
            </a:r>
            <a:endParaRPr lang="en-US" dirty="0"/>
          </a:p>
          <a:p>
            <a:pPr lvl="1"/>
            <a:endParaRPr lang="en-US" dirty="0"/>
          </a:p>
        </p:txBody>
      </p:sp>
    </p:spTree>
    <p:extLst>
      <p:ext uri="{BB962C8B-B14F-4D97-AF65-F5344CB8AC3E}">
        <p14:creationId xmlns:p14="http://schemas.microsoft.com/office/powerpoint/2010/main" val="141366746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285</TotalTime>
  <Words>1001</Words>
  <Application>Microsoft Office PowerPoint</Application>
  <PresentationFormat>Widescreen</PresentationFormat>
  <Paragraphs>325</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Redux</vt:lpstr>
      <vt:lpstr>What is Redux?</vt:lpstr>
      <vt:lpstr>State</vt:lpstr>
      <vt:lpstr>Action</vt:lpstr>
      <vt:lpstr>Reducer (pure function)</vt:lpstr>
      <vt:lpstr>Coding …</vt:lpstr>
      <vt:lpstr>Three Principles</vt:lpstr>
      <vt:lpstr>combineReducers</vt:lpstr>
      <vt:lpstr>Middleware</vt:lpstr>
      <vt:lpstr>Trade-off</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Venkatesh</dc:creator>
  <cp:lastModifiedBy>Arun Venkatesh</cp:lastModifiedBy>
  <cp:revision>41</cp:revision>
  <dcterms:created xsi:type="dcterms:W3CDTF">2017-10-06T14:49:46Z</dcterms:created>
  <dcterms:modified xsi:type="dcterms:W3CDTF">2017-10-16T21:35:16Z</dcterms:modified>
</cp:coreProperties>
</file>