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initials="b" lastIdx="1" clrIdx="0">
    <p:extLst>
      <p:ext uri="{19B8F6BF-5375-455C-9EA6-DF929625EA0E}">
        <p15:presenceInfo xmlns:p15="http://schemas.microsoft.com/office/powerpoint/2012/main" userId="3d1bc70a1d5f62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3773" autoAdjust="0"/>
  </p:normalViewPr>
  <p:slideViewPr>
    <p:cSldViewPr snapToGrid="0">
      <p:cViewPr varScale="1">
        <p:scale>
          <a:sx n="110" d="100"/>
          <a:sy n="110" d="100"/>
        </p:scale>
        <p:origin x="114" y="7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15T15:20:53.709" idx="1">
    <p:pos x="10" y="10"/>
    <p:text/>
    <p:extLst>
      <p:ext uri="{C676402C-5697-4E1C-873F-D02D1690AC5C}">
        <p15:threadingInfo xmlns:p15="http://schemas.microsoft.com/office/powerpoint/2012/main" timeZoneBias="240"/>
      </p:ext>
    </p:extLst>
  </p:cm>
</p:cmLst>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58064" units="1/cm"/>
          <inkml:channelProperty channel="Y" name="resolution" value="82.75862" units="1/cm"/>
          <inkml:channelProperty channel="T" name="resolution" value="1" units="1/dev"/>
        </inkml:channelProperties>
      </inkml:inkSource>
      <inkml:timestamp xml:id="ts0" timeString="2017-10-15T22:02:21.759"/>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30 30 0,'-30'0'93,"30"-30"-46</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58064" units="1/cm"/>
          <inkml:channelProperty channel="Y" name="resolution" value="82.75862" units="1/cm"/>
          <inkml:channelProperty channel="T" name="resolution" value="1" units="1/dev"/>
        </inkml:channelProperties>
      </inkml:inkSource>
      <inkml:timestamp xml:id="ts0" timeString="2017-10-15T22:02:27.164"/>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5664 46 0,'-30'0'125,"-31"0"-125,-29 0 16,59 0-16,-29 0 0,-31 0 15,31 0 1,-31-30-16,61 30 0,0 0 16,-31 0-1,31 0-15,0 0 32,-1 0-32,-29 0 15,-1 0-15,31 0 16,0 0-1,0 0-15,-1 0 0,1 0 16,0 0 0,-31 0 15,31 0-15,0 0-1,-30 0 1,29 0-1,-29 0 1,30 0-16,-1 0 16,1 0-1,0 0 17,0 0-17,-1 0-15,-59 0 31,59 0-31,1 0 0,0 0 16,0 0 0,-1 0-1,-29 60 1,30-60 15,0 0-15,-31 0 15,31 0-31,-31 0 16,31 0-16,0 0 15,0 0-15,-31 0 32,1 0-32,29 0 15,1 0-15,0 0 16,0 0-1,-61 0 17,61 0-32,0 0 15,-1 0-15,1 0 16,0 0-16,0 0 0,-1 0 16,-29 0-16,30 30 31,-1-30-31,1 0 0,0 0 15,-61 0 1,61 0 0,0 0-1,-1 0-15,-59 30 16,60-30 0,-1 0-1,1 0 32,0 31-31,0-31-16,-1 0 15,1 0 1,-30 0-16,29 0 0,1 30 31,0-30-15,0 0-1,-1 0 1,1 0-16,-30 0 16,29 0-1,1 0-15,0 0 32,0 0-17,0 0 1,-61 60-1,61-60-15,-1 0 32,1 0 15,0 0-32,0 0-15,-31 0 16,31 0-16,0 0 15,-1 0 17,1 0-17,0 0 1,0 0 0,-31 0-16,31 0 15,0 0 16,0 0-15,-1 0 0,1 0-1,0 0 17,-31 0-1,1 0-31,30 0 31,-1 0-15,1 0 31,0 0-16,-31 0 0,1 0-15,30-30-16,-1 30 15,1 0-15,-30 0 16,30 0-16,-1 0 16,1-30 15,0 30 16,0 0 0,-1 0-16,-29 0-31,30 0 15,-1 0 1,1 0 15,0 0-15,0 0 15,-1 0-31,-29 0 0,30 0 16,-1 0 46,1 0-15,0 0-31,0 0 93,0 0 110,60 0 78,91-30-282</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58064" units="1/cm"/>
          <inkml:channelProperty channel="Y" name="resolution" value="82.75862" units="1/cm"/>
          <inkml:channelProperty channel="T" name="resolution" value="1" units="1/dev"/>
        </inkml:channelProperties>
      </inkml:inkSource>
      <inkml:timestamp xml:id="ts0" timeString="2017-10-15T22:03:12.163"/>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0 34 0,'30'0'141,"0"0"-125,0 0-1,31 0-15,-1 0 0,1 0 16,-31 0-1,0 0-15,1 0 32,29 0-32,-30 0 15,1 0-15,29 0 16,-30 0 0,31 0-16,-31 0 31,0 0 16,0 0-47,1 0 15,59 0-15,-59 0 16,-1 0-16,0 0 0,0 0 31,1 0-15,-1 0-16,0 0 15,31 0-15,-1 0 16,-30 0 0,61 0-16,-61 0 0,0 0 15,1 0 1,-1 0-16,0 0 16,0 0-16,31 0 15,-31 0 1,0 0-16,1 0 0,-1 0 15,0 0 1,0 30-16,31-30 47,-31 0-31,0 0-16,0 0 15,1 0-15,-1 0 0,0 0 31,0 0-15,31 0 0,-31 0 15,0 0-31,1 0 0,-1 0 31,0 0-31,0 0 16,31 0-1,-31-30 1,0 30 15,1 0-15,-1 0 0,0 0-1,0 0-15,31 0 16,-31 0-1,0 0-15,0 0 32,1 0-17,-1 0 17,0 0-32,31 0 15,-31 0 1,0 0-16,0 0 15,1 0 1,-1 0 0,0 0-1,0 0-15,61 0 16,-61 0 0,0 0-16,1 0 0,-1 0 46,30 0-14,1 0-32,30 0 0,-31 0 15,-30 0 1,1 0-16,29 0 16,-30 0-1,1 0 1,-1 0-1,30 0 1,-30 0 0,31 0-16,-1 0 15,-29 0-15,-1 0 16,0 0 0,31 0-16,-31 0 0,0 0 15,0 0 16,1 0 1,-1 0-32,0 30 0,31-30 15,-1 0 1,-30 0-16,0 0 16,1 0-16,59 30 15,-59-30 1,-1 0-1,61 30 1,-61-30-16,0 0 31,0 0-31,1 31 16,-1-31 0,30 0-1,-29 30-15,-1-30 31,0 0-31,0 0 0,0 0 16,1 0 0,-1 0-16,30 0 15,-29 0 1,-1 60-16,0-60 62,0 0-62,1 0 16,-1 0 0,30 0-16,-29 0 15,-1 0-15,0 0 16,0 0 78</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58064" units="1/cm"/>
          <inkml:channelProperty channel="Y" name="resolution" value="82.75862" units="1/cm"/>
          <inkml:channelProperty channel="T" name="resolution" value="1" units="1/dev"/>
        </inkml:channelProperties>
      </inkml:inkSource>
      <inkml:timestamp xml:id="ts0" timeString="2017-10-15T22:03:19.018"/>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0 132 0,'0'-30'204,"0"-1"-173,30 1-31,0 30 31,31 0-15,-31 0-1,0 0-15,1 0 32,-1 0-17,0 0 32,0 0-31,1 0 31,29 0 31,-30 0-63,0 0-15,1 0 16,-1 0 0,0 0 15,0 0-16,31 0 1,-31 0 0,0 0-16,1 0 31,-1 0-15,0 0-1,0 0 1,31 0-1,-31 0 1,0 0-16,1 0 31,29 30-15,0-30 0,-29 61-1,-1-61 16,0 0 1,0 0-1,1 0-31,-1 0 16,30 0-1,1 30 48,-31-30-32,61 30 0,-61-30-15,0 0 62,1 0-62,59 30-1,-60-30-15,1 0 16,-1 0-1,0 31-15,0-31 32,1 0-17,29 0 48,-30 0-32,1 0 0,-1 0-15,0 0 15,0 0-31,1 0 16,29 0-1,-30 0 17,1 0-17,-1 0 1,0 0 0,0 0-1,0 0-15,31 0 16,-31 0-1,31-31 1,-31 31 0,0 0 15,31 0-15,-31 0-16,0 0 15,0-30 1,1 30-1,-1 0 17,0 0-17,31 0-15,-31 0 16,0 0 0,0 0-16,0 0 31,1 0-31,-1 0 15,30 0 1,-29 0-16,-1 0 16,0 0-1,0 0 1,1 0 0,-1 0-1,0 0-15,31 0 31,-31 0-31,0 0 0,31-30 16,-1 30 0,-30 0-16,0 0 15,1 0 1,-1 0-16,30 0 0,1 0 16,-31 0-1,31 0-15,29 0 0,-29 0 16,30 0-16,-61 0 15,30 0 1,31 0-16,0 0 0,-61 0 16,30 0-1,-29 0-15,-1 0 0,30 0 16,-29 0 0,-1 0-1,0 0-15,0 0 31,1 0-31,-1 0 16,0 0 0,30 0 31,-29 0-16,-1 0 0,0 0 0,31 0-31,-1 0 32,1 0-32,-31 0 15,0 0-15,0 0 16,31 0-1,-31 0-15,0 0 0,1 0 16,-1 0 0,0 30-1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0448-D438-4B34-A7BF-56462CE6E9E5}"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5D8F5-4758-4AB6-A10F-80585CBACD91}" type="slidenum">
              <a:rPr lang="en-US" smtClean="0"/>
              <a:t>‹#›</a:t>
            </a:fld>
            <a:endParaRPr lang="en-US"/>
          </a:p>
        </p:txBody>
      </p:sp>
    </p:spTree>
    <p:extLst>
      <p:ext uri="{BB962C8B-B14F-4D97-AF65-F5344CB8AC3E}">
        <p14:creationId xmlns:p14="http://schemas.microsoft.com/office/powerpoint/2010/main" val="37035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D8F5-4758-4AB6-A10F-80585CBACD91}" type="slidenum">
              <a:rPr lang="en-US" smtClean="0"/>
              <a:t>1</a:t>
            </a:fld>
            <a:endParaRPr lang="en-US"/>
          </a:p>
        </p:txBody>
      </p:sp>
    </p:spTree>
    <p:extLst>
      <p:ext uri="{BB962C8B-B14F-4D97-AF65-F5344CB8AC3E}">
        <p14:creationId xmlns:p14="http://schemas.microsoft.com/office/powerpoint/2010/main" val="117619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have used </a:t>
            </a:r>
            <a:r>
              <a:rPr lang="en-US" baseline="0" dirty="0" err="1" smtClean="0"/>
              <a:t>angularjs</a:t>
            </a:r>
            <a:endParaRPr lang="en-US" baseline="0" dirty="0" smtClean="0"/>
          </a:p>
          <a:p>
            <a:r>
              <a:rPr lang="en-US" baseline="0" dirty="0" smtClean="0"/>
              <a:t>Two way binding is very convenient, just a few lines of code, you can create a dynamic webpage.</a:t>
            </a:r>
          </a:p>
          <a:p>
            <a:r>
              <a:rPr lang="en-US" baseline="0" dirty="0" smtClean="0"/>
              <a:t>Our team start to use it in most of our applications, CMS, Web Analytics, TCA</a:t>
            </a:r>
          </a:p>
          <a:p>
            <a:r>
              <a:rPr lang="en-US" baseline="0" dirty="0" smtClean="0"/>
              <a:t>We love it so much until it starts to hurt us one day …</a:t>
            </a:r>
          </a:p>
          <a:p>
            <a:endParaRPr lang="en-US" baseline="0" dirty="0" smtClean="0"/>
          </a:p>
          <a:p>
            <a:pPr marL="171450" indent="-171450">
              <a:buFont typeface="Arial" panose="020B0604020202020204" pitchFamily="34" charset="0"/>
              <a:buChar cha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65D8F5-4758-4AB6-A10F-80585CBACD91}" type="slidenum">
              <a:rPr lang="en-US" smtClean="0"/>
              <a:t>2</a:t>
            </a:fld>
            <a:endParaRPr lang="en-US"/>
          </a:p>
        </p:txBody>
      </p:sp>
    </p:spTree>
    <p:extLst>
      <p:ext uri="{BB962C8B-B14F-4D97-AF65-F5344CB8AC3E}">
        <p14:creationId xmlns:p14="http://schemas.microsoft.com/office/powerpoint/2010/main" val="191924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independent, updates</a:t>
            </a:r>
            <a:r>
              <a:rPr lang="en-US" baseline="0" dirty="0" smtClean="0"/>
              <a:t> on model or view are within the scope. </a:t>
            </a:r>
            <a:endParaRPr lang="en-US" dirty="0"/>
          </a:p>
        </p:txBody>
      </p:sp>
      <p:sp>
        <p:nvSpPr>
          <p:cNvPr id="4" name="Slide Number Placeholder 3"/>
          <p:cNvSpPr>
            <a:spLocks noGrp="1"/>
          </p:cNvSpPr>
          <p:nvPr>
            <p:ph type="sldNum" sz="quarter" idx="10"/>
          </p:nvPr>
        </p:nvSpPr>
        <p:spPr/>
        <p:txBody>
          <a:bodyPr/>
          <a:lstStyle/>
          <a:p>
            <a:fld id="{2765D8F5-4758-4AB6-A10F-80585CBACD91}" type="slidenum">
              <a:rPr lang="en-US" smtClean="0"/>
              <a:t>3</a:t>
            </a:fld>
            <a:endParaRPr lang="en-US"/>
          </a:p>
        </p:txBody>
      </p:sp>
    </p:spTree>
    <p:extLst>
      <p:ext uri="{BB962C8B-B14F-4D97-AF65-F5344CB8AC3E}">
        <p14:creationId xmlns:p14="http://schemas.microsoft.com/office/powerpoint/2010/main" val="69917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228600" indent="-228600">
              <a:buAutoNum type="arabicParenR"/>
            </a:pPr>
            <a:r>
              <a:rPr lang="en-US" dirty="0" smtClean="0"/>
              <a:t>There will be hierarchy of controllers, which create a parent child relationship</a:t>
            </a:r>
            <a:r>
              <a:rPr lang="en-US" baseline="0" dirty="0" smtClean="0"/>
              <a:t> between component.  The inheritance is done by </a:t>
            </a:r>
            <a:r>
              <a:rPr lang="en-US" baseline="0" dirty="0" err="1" smtClean="0"/>
              <a:t>javascript</a:t>
            </a:r>
            <a:r>
              <a:rPr lang="en-US" baseline="0" dirty="0" smtClean="0"/>
              <a:t> prototype. And some model will be fully or partially inherited by child controller. So when you are trying to watch a model or emit an event, you must be very clear about the hierarchy and inheritance information. In our past experience, the watch or emit callback function are not triggered because of this confusion. Even if you can design a very clear structure at the beginning, rapid business logic change, new developers work on unfamiliar area will make change to  hierarchy structure and inheritance relationship. This will cause exiting watchers break and the system more fragile.</a:t>
            </a:r>
          </a:p>
          <a:p>
            <a:pPr marL="228600" indent="-228600">
              <a:buAutoNum type="arabicParenR"/>
            </a:pPr>
            <a:r>
              <a:rPr lang="en-US" baseline="0" dirty="0" smtClean="0"/>
              <a:t>But this is not the worst, the business logic could change to reach out to outside scope, you change something in scope A, it needs to trigger a change to scope B and C, how does the component pass the message to your parent, child, siblings or even a stranger? Redesign the a new structure? Too expensive, pass everything to root scope, and watch everything in root scope? But this is not what angular is designed for. </a:t>
            </a:r>
          </a:p>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2765D8F5-4758-4AB6-A10F-80585CBACD91}" type="slidenum">
              <a:rPr lang="en-US" smtClean="0"/>
              <a:t>4</a:t>
            </a:fld>
            <a:endParaRPr lang="en-US"/>
          </a:p>
        </p:txBody>
      </p:sp>
    </p:spTree>
    <p:extLst>
      <p:ext uri="{BB962C8B-B14F-4D97-AF65-F5344CB8AC3E}">
        <p14:creationId xmlns:p14="http://schemas.microsoft.com/office/powerpoint/2010/main" val="32969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talk about debugging, think of an example, component A updated a model value, which triggered component B and C update their own model, which may trigger back component A to update again. This could happen in any framework, but in angular, everything is done by the framework dynamically, the sequence of the updated when and how, is transparent to developer. So when something is wrong, it’s very hard to trace at what point things start to go wrong. </a:t>
            </a:r>
          </a:p>
          <a:p>
            <a:endParaRPr lang="en-US" baseline="0" dirty="0" smtClean="0"/>
          </a:p>
          <a:p>
            <a:r>
              <a:rPr lang="en-US" baseline="0" dirty="0" smtClean="0"/>
              <a:t>There was one example when we worked on TCA web using angular, one user action invoked a function that update a bunch of model object, elsewhere in the application, there are a lot watchers watch these model object. So when this function is called, there are a lot of strange behavior happens, and the view is not updated as we expect, maybe there is a design flaw, but the problem is it’s hard to figure out the real reason. Angular digest loop and it’s own event scheduling hide all the intermediate change from developer. I can show you a code snippet in next slide, we end up using $timeout to make it work, but why it works we still have no clue, it’s more like a guess, it’s certainly not a good way to fix problem.</a:t>
            </a:r>
            <a:endParaRPr lang="en-US" dirty="0"/>
          </a:p>
        </p:txBody>
      </p:sp>
      <p:sp>
        <p:nvSpPr>
          <p:cNvPr id="4" name="Slide Number Placeholder 3"/>
          <p:cNvSpPr>
            <a:spLocks noGrp="1"/>
          </p:cNvSpPr>
          <p:nvPr>
            <p:ph type="sldNum" sz="quarter" idx="10"/>
          </p:nvPr>
        </p:nvSpPr>
        <p:spPr/>
        <p:txBody>
          <a:bodyPr/>
          <a:lstStyle/>
          <a:p>
            <a:fld id="{2765D8F5-4758-4AB6-A10F-80585CBACD91}" type="slidenum">
              <a:rPr lang="en-US" smtClean="0"/>
              <a:t>5</a:t>
            </a:fld>
            <a:endParaRPr lang="en-US"/>
          </a:p>
        </p:txBody>
      </p:sp>
    </p:spTree>
    <p:extLst>
      <p:ext uri="{BB962C8B-B14F-4D97-AF65-F5344CB8AC3E}">
        <p14:creationId xmlns:p14="http://schemas.microsoft.com/office/powerpoint/2010/main" val="222208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emphasize</a:t>
            </a:r>
            <a:r>
              <a:rPr lang="en-US" baseline="0" dirty="0" smtClean="0"/>
              <a:t> that AngularJS is still great tool. You need a lot of deep understanding and longer learning curve of the framework in order to support complex business model. Please choose it wisely. </a:t>
            </a:r>
            <a:endParaRPr lang="en-US" baseline="0" dirty="0" smtClean="0"/>
          </a:p>
          <a:p>
            <a:endParaRPr lang="en-US" baseline="0" dirty="0" smtClean="0"/>
          </a:p>
          <a:p>
            <a:r>
              <a:rPr lang="en-US" baseline="0" dirty="0" smtClean="0"/>
              <a:t>We thought about switching to angular 2 or angular 4, which may fix our problem but they are not backward compatible, we will still re-create the app from scratch. We need a pattern that business logic stays, but UI can be replaced, so </a:t>
            </a:r>
            <a:r>
              <a:rPr lang="en-US" baseline="0" dirty="0" smtClean="0"/>
              <a:t>we took a different </a:t>
            </a:r>
            <a:r>
              <a:rPr lang="en-US" baseline="0" dirty="0" smtClean="0"/>
              <a:t>approach by picking Redux. </a:t>
            </a:r>
            <a:endParaRPr lang="en-US" dirty="0"/>
          </a:p>
        </p:txBody>
      </p:sp>
      <p:sp>
        <p:nvSpPr>
          <p:cNvPr id="4" name="Slide Number Placeholder 3"/>
          <p:cNvSpPr>
            <a:spLocks noGrp="1"/>
          </p:cNvSpPr>
          <p:nvPr>
            <p:ph type="sldNum" sz="quarter" idx="10"/>
          </p:nvPr>
        </p:nvSpPr>
        <p:spPr/>
        <p:txBody>
          <a:bodyPr/>
          <a:lstStyle/>
          <a:p>
            <a:fld id="{2765D8F5-4758-4AB6-A10F-80585CBACD91}" type="slidenum">
              <a:rPr lang="en-US" smtClean="0"/>
              <a:t>7</a:t>
            </a:fld>
            <a:endParaRPr lang="en-US"/>
          </a:p>
        </p:txBody>
      </p:sp>
    </p:spTree>
    <p:extLst>
      <p:ext uri="{BB962C8B-B14F-4D97-AF65-F5344CB8AC3E}">
        <p14:creationId xmlns:p14="http://schemas.microsoft.com/office/powerpoint/2010/main" val="34785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38DB4E-C1B1-4D18-97CA-306516B20DC9}"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417829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8DB4E-C1B1-4D18-97CA-306516B20DC9}"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296135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8DB4E-C1B1-4D18-97CA-306516B20DC9}"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381244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38DB4E-C1B1-4D18-97CA-306516B20DC9}"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101668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8DB4E-C1B1-4D18-97CA-306516B20DC9}"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226801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38DB4E-C1B1-4D18-97CA-306516B20DC9}"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86354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38DB4E-C1B1-4D18-97CA-306516B20DC9}"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222180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38DB4E-C1B1-4D18-97CA-306516B20DC9}"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257026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8DB4E-C1B1-4D18-97CA-306516B20DC9}"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224400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38DB4E-C1B1-4D18-97CA-306516B20DC9}"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32332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38DB4E-C1B1-4D18-97CA-306516B20DC9}"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B2F6-49ED-4E47-B2B1-19BC7B18E847}" type="slidenum">
              <a:rPr lang="en-US" smtClean="0"/>
              <a:t>‹#›</a:t>
            </a:fld>
            <a:endParaRPr lang="en-US"/>
          </a:p>
        </p:txBody>
      </p:sp>
    </p:spTree>
    <p:extLst>
      <p:ext uri="{BB962C8B-B14F-4D97-AF65-F5344CB8AC3E}">
        <p14:creationId xmlns:p14="http://schemas.microsoft.com/office/powerpoint/2010/main" val="8451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8DB4E-C1B1-4D18-97CA-306516B20DC9}" type="datetimeFigureOut">
              <a:rPr lang="en-US" smtClean="0"/>
              <a:t>10/16/2017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B2F6-49ED-4E47-B2B1-19BC7B18E847}" type="slidenum">
              <a:rPr lang="en-US" smtClean="0"/>
              <a:t>‹#›</a:t>
            </a:fld>
            <a:endParaRPr lang="en-US"/>
          </a:p>
        </p:txBody>
      </p:sp>
    </p:spTree>
    <p:extLst>
      <p:ext uri="{BB962C8B-B14F-4D97-AF65-F5344CB8AC3E}">
        <p14:creationId xmlns:p14="http://schemas.microsoft.com/office/powerpoint/2010/main" val="413062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3.emf"/><Relationship Id="rId4" Type="http://schemas.openxmlformats.org/officeDocument/2006/relationships/customXml" Target="../ink/ink2.xml"/><Relationship Id="rId9"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Not AngularJS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902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50" y="987927"/>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What is AngularJS</a:t>
            </a:r>
          </a:p>
          <a:p>
            <a:pPr marL="742950" lvl="1" indent="-285750">
              <a:buFont typeface="Courier New" panose="02070309020205020404" pitchFamily="49" charset="0"/>
              <a:buChar char="o"/>
            </a:pPr>
            <a:r>
              <a:rPr lang="en-US" sz="2000" dirty="0" smtClean="0"/>
              <a:t>Java script framework for dynamic web app</a:t>
            </a:r>
          </a:p>
          <a:p>
            <a:pPr marL="742950" lvl="1" indent="-285750">
              <a:buFont typeface="Courier New" panose="02070309020205020404" pitchFamily="49" charset="0"/>
              <a:buChar char="o"/>
            </a:pPr>
            <a:r>
              <a:rPr lang="en-US" sz="2000" dirty="0" smtClean="0"/>
              <a:t>MVC design pattern</a:t>
            </a:r>
          </a:p>
          <a:p>
            <a:pPr marL="742950" lvl="1" indent="-285750">
              <a:buFont typeface="Courier New" panose="02070309020205020404" pitchFamily="49" charset="0"/>
              <a:buChar char="o"/>
            </a:pPr>
            <a:r>
              <a:rPr lang="en-US" sz="2000" dirty="0" smtClean="0"/>
              <a:t>Two way data binding</a:t>
            </a:r>
          </a:p>
          <a:p>
            <a:pPr marL="742950" lvl="1" indent="-285750">
              <a:buFont typeface="Courier New" panose="02070309020205020404" pitchFamily="49" charset="0"/>
              <a:buChar char="o"/>
            </a:pPr>
            <a:r>
              <a:rPr lang="en-US" sz="2000" dirty="0" smtClean="0"/>
              <a:t>Multi Data store</a:t>
            </a:r>
          </a:p>
          <a:p>
            <a:pPr marL="742950" lvl="1" indent="-285750">
              <a:buFont typeface="Courier New" panose="02070309020205020404" pitchFamily="49" charset="0"/>
              <a:buChar char="o"/>
            </a:pPr>
            <a:r>
              <a:rPr lang="en-US" sz="2000" dirty="0" smtClean="0"/>
              <a:t>Controller handles business </a:t>
            </a:r>
            <a:r>
              <a:rPr lang="en-US" sz="2000" dirty="0" smtClean="0"/>
              <a:t>logic within the component</a:t>
            </a:r>
            <a:endParaRPr lang="en-US" dirty="0" smtClean="0"/>
          </a:p>
        </p:txBody>
      </p:sp>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965" y="3691572"/>
            <a:ext cx="5238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590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713" y="-244055"/>
            <a:ext cx="10515600" cy="1325563"/>
          </a:xfrm>
        </p:spPr>
        <p:txBody>
          <a:bodyPr/>
          <a:lstStyle/>
          <a:p>
            <a:r>
              <a:rPr lang="en-US" dirty="0" smtClean="0"/>
              <a:t>Ideal scenario: components are independent</a:t>
            </a:r>
            <a:endParaRPr lang="en-US" dirty="0"/>
          </a:p>
        </p:txBody>
      </p:sp>
      <p:sp>
        <p:nvSpPr>
          <p:cNvPr id="3" name="TextBox 2"/>
          <p:cNvSpPr txBox="1"/>
          <p:nvPr/>
        </p:nvSpPr>
        <p:spPr>
          <a:xfrm>
            <a:off x="2372580" y="1147876"/>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A</a:t>
            </a:r>
            <a:endParaRPr lang="en-US" dirty="0"/>
          </a:p>
        </p:txBody>
      </p:sp>
      <p:sp>
        <p:nvSpPr>
          <p:cNvPr id="10" name="TextBox 9"/>
          <p:cNvSpPr txBox="1"/>
          <p:nvPr/>
        </p:nvSpPr>
        <p:spPr>
          <a:xfrm>
            <a:off x="6332817" y="114420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25" name="TextBox 24"/>
          <p:cNvSpPr txBox="1"/>
          <p:nvPr/>
        </p:nvSpPr>
        <p:spPr>
          <a:xfrm>
            <a:off x="9066568" y="113883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55" name="Straight Arrow Connector 54"/>
          <p:cNvCxnSpPr>
            <a:stCxn id="10" idx="3"/>
            <a:endCxn id="25" idx="1"/>
          </p:cNvCxnSpPr>
          <p:nvPr/>
        </p:nvCxnSpPr>
        <p:spPr>
          <a:xfrm flipV="1">
            <a:off x="7379933" y="1327163"/>
            <a:ext cx="1686635"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3"/>
            <a:endCxn id="10" idx="1"/>
          </p:cNvCxnSpPr>
          <p:nvPr/>
        </p:nvCxnSpPr>
        <p:spPr>
          <a:xfrm>
            <a:off x="3964559" y="1332542"/>
            <a:ext cx="2368258"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371232" y="1882900"/>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B</a:t>
            </a:r>
            <a:endParaRPr lang="en-US" dirty="0"/>
          </a:p>
        </p:txBody>
      </p:sp>
      <p:sp>
        <p:nvSpPr>
          <p:cNvPr id="60" name="TextBox 59"/>
          <p:cNvSpPr txBox="1"/>
          <p:nvPr/>
        </p:nvSpPr>
        <p:spPr>
          <a:xfrm>
            <a:off x="6339561" y="1879233"/>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61" name="TextBox 60"/>
          <p:cNvSpPr txBox="1"/>
          <p:nvPr/>
        </p:nvSpPr>
        <p:spPr>
          <a:xfrm>
            <a:off x="9089496" y="1873854"/>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62" name="Straight Arrow Connector 61"/>
          <p:cNvCxnSpPr>
            <a:stCxn id="60" idx="3"/>
            <a:endCxn id="61" idx="1"/>
          </p:cNvCxnSpPr>
          <p:nvPr/>
        </p:nvCxnSpPr>
        <p:spPr>
          <a:xfrm flipV="1">
            <a:off x="7386677" y="2062187"/>
            <a:ext cx="1702819"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9" idx="3"/>
            <a:endCxn id="60" idx="1"/>
          </p:cNvCxnSpPr>
          <p:nvPr/>
        </p:nvCxnSpPr>
        <p:spPr>
          <a:xfrm>
            <a:off x="3963211" y="2067566"/>
            <a:ext cx="2376350"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371232" y="2594996"/>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C</a:t>
            </a:r>
            <a:endParaRPr lang="en-US" dirty="0"/>
          </a:p>
        </p:txBody>
      </p:sp>
      <p:sp>
        <p:nvSpPr>
          <p:cNvPr id="65" name="TextBox 64"/>
          <p:cNvSpPr txBox="1"/>
          <p:nvPr/>
        </p:nvSpPr>
        <p:spPr>
          <a:xfrm>
            <a:off x="6347653" y="259132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66" name="TextBox 65"/>
          <p:cNvSpPr txBox="1"/>
          <p:nvPr/>
        </p:nvSpPr>
        <p:spPr>
          <a:xfrm>
            <a:off x="9097588" y="258595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67" name="Straight Arrow Connector 66"/>
          <p:cNvCxnSpPr>
            <a:stCxn id="65" idx="3"/>
            <a:endCxn id="66" idx="1"/>
          </p:cNvCxnSpPr>
          <p:nvPr/>
        </p:nvCxnSpPr>
        <p:spPr>
          <a:xfrm flipV="1">
            <a:off x="7394769" y="2774283"/>
            <a:ext cx="1702819"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4" idx="3"/>
            <a:endCxn id="65" idx="1"/>
          </p:cNvCxnSpPr>
          <p:nvPr/>
        </p:nvCxnSpPr>
        <p:spPr>
          <a:xfrm>
            <a:off x="3963211" y="2779662"/>
            <a:ext cx="2384442"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377976" y="3330020"/>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D</a:t>
            </a:r>
            <a:endParaRPr lang="en-US" dirty="0"/>
          </a:p>
        </p:txBody>
      </p:sp>
      <p:sp>
        <p:nvSpPr>
          <p:cNvPr id="70" name="TextBox 69"/>
          <p:cNvSpPr txBox="1"/>
          <p:nvPr/>
        </p:nvSpPr>
        <p:spPr>
          <a:xfrm>
            <a:off x="6354397" y="3326353"/>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71" name="TextBox 70"/>
          <p:cNvSpPr txBox="1"/>
          <p:nvPr/>
        </p:nvSpPr>
        <p:spPr>
          <a:xfrm>
            <a:off x="9120516" y="3320974"/>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72" name="Straight Arrow Connector 71"/>
          <p:cNvCxnSpPr>
            <a:stCxn id="70" idx="3"/>
            <a:endCxn id="71" idx="1"/>
          </p:cNvCxnSpPr>
          <p:nvPr/>
        </p:nvCxnSpPr>
        <p:spPr>
          <a:xfrm flipV="1">
            <a:off x="7401513" y="3509307"/>
            <a:ext cx="1719003"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3"/>
            <a:endCxn id="70" idx="1"/>
          </p:cNvCxnSpPr>
          <p:nvPr/>
        </p:nvCxnSpPr>
        <p:spPr>
          <a:xfrm>
            <a:off x="3969955" y="3514686"/>
            <a:ext cx="2384442"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387416" y="3994912"/>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E</a:t>
            </a:r>
            <a:endParaRPr lang="en-US" dirty="0"/>
          </a:p>
        </p:txBody>
      </p:sp>
      <p:sp>
        <p:nvSpPr>
          <p:cNvPr id="75" name="TextBox 74"/>
          <p:cNvSpPr txBox="1"/>
          <p:nvPr/>
        </p:nvSpPr>
        <p:spPr>
          <a:xfrm>
            <a:off x="6347653" y="3991245"/>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76" name="TextBox 75"/>
          <p:cNvSpPr txBox="1"/>
          <p:nvPr/>
        </p:nvSpPr>
        <p:spPr>
          <a:xfrm>
            <a:off x="9081404" y="3985866"/>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77" name="Straight Arrow Connector 76"/>
          <p:cNvCxnSpPr>
            <a:stCxn id="75" idx="3"/>
            <a:endCxn id="76" idx="1"/>
          </p:cNvCxnSpPr>
          <p:nvPr/>
        </p:nvCxnSpPr>
        <p:spPr>
          <a:xfrm flipV="1">
            <a:off x="7394769" y="4174199"/>
            <a:ext cx="1686635"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4" idx="3"/>
            <a:endCxn id="75" idx="1"/>
          </p:cNvCxnSpPr>
          <p:nvPr/>
        </p:nvCxnSpPr>
        <p:spPr>
          <a:xfrm>
            <a:off x="3979395" y="4179578"/>
            <a:ext cx="2368258"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386068" y="4729936"/>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F</a:t>
            </a:r>
            <a:endParaRPr lang="en-US" dirty="0"/>
          </a:p>
        </p:txBody>
      </p:sp>
      <p:sp>
        <p:nvSpPr>
          <p:cNvPr id="80" name="TextBox 79"/>
          <p:cNvSpPr txBox="1"/>
          <p:nvPr/>
        </p:nvSpPr>
        <p:spPr>
          <a:xfrm>
            <a:off x="6338213" y="472626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81" name="TextBox 80"/>
          <p:cNvSpPr txBox="1"/>
          <p:nvPr/>
        </p:nvSpPr>
        <p:spPr>
          <a:xfrm>
            <a:off x="9071964" y="472089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82" name="Straight Arrow Connector 81"/>
          <p:cNvCxnSpPr>
            <a:stCxn id="80" idx="3"/>
            <a:endCxn id="81" idx="1"/>
          </p:cNvCxnSpPr>
          <p:nvPr/>
        </p:nvCxnSpPr>
        <p:spPr>
          <a:xfrm flipV="1">
            <a:off x="7385329" y="4909223"/>
            <a:ext cx="1686635"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3"/>
            <a:endCxn id="80" idx="1"/>
          </p:cNvCxnSpPr>
          <p:nvPr/>
        </p:nvCxnSpPr>
        <p:spPr>
          <a:xfrm>
            <a:off x="3978047" y="4914602"/>
            <a:ext cx="2360166"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369267" y="5442032"/>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G</a:t>
            </a:r>
            <a:endParaRPr lang="en-US" dirty="0"/>
          </a:p>
        </p:txBody>
      </p:sp>
      <p:sp>
        <p:nvSpPr>
          <p:cNvPr id="85" name="TextBox 84"/>
          <p:cNvSpPr txBox="1"/>
          <p:nvPr/>
        </p:nvSpPr>
        <p:spPr>
          <a:xfrm>
            <a:off x="6338213" y="5438365"/>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86" name="TextBox 85"/>
          <p:cNvSpPr txBox="1"/>
          <p:nvPr/>
        </p:nvSpPr>
        <p:spPr>
          <a:xfrm>
            <a:off x="9088148" y="5432986"/>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87" name="Straight Arrow Connector 86"/>
          <p:cNvCxnSpPr>
            <a:stCxn id="85" idx="3"/>
            <a:endCxn id="86" idx="1"/>
          </p:cNvCxnSpPr>
          <p:nvPr/>
        </p:nvCxnSpPr>
        <p:spPr>
          <a:xfrm flipV="1">
            <a:off x="7385329" y="5621319"/>
            <a:ext cx="1702819"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3"/>
            <a:endCxn id="85" idx="1"/>
          </p:cNvCxnSpPr>
          <p:nvPr/>
        </p:nvCxnSpPr>
        <p:spPr>
          <a:xfrm>
            <a:off x="3961246" y="5626698"/>
            <a:ext cx="2376967"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384720" y="6177056"/>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H</a:t>
            </a:r>
            <a:endParaRPr lang="en-US" dirty="0"/>
          </a:p>
        </p:txBody>
      </p:sp>
      <p:sp>
        <p:nvSpPr>
          <p:cNvPr id="90" name="TextBox 89"/>
          <p:cNvSpPr txBox="1"/>
          <p:nvPr/>
        </p:nvSpPr>
        <p:spPr>
          <a:xfrm>
            <a:off x="6336865" y="617338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91" name="TextBox 90"/>
          <p:cNvSpPr txBox="1"/>
          <p:nvPr/>
        </p:nvSpPr>
        <p:spPr>
          <a:xfrm>
            <a:off x="9102984" y="616801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92" name="Straight Arrow Connector 91"/>
          <p:cNvCxnSpPr>
            <a:stCxn id="90" idx="3"/>
            <a:endCxn id="91" idx="1"/>
          </p:cNvCxnSpPr>
          <p:nvPr/>
        </p:nvCxnSpPr>
        <p:spPr>
          <a:xfrm flipV="1">
            <a:off x="7383981" y="6356343"/>
            <a:ext cx="1719003" cy="5379"/>
          </a:xfrm>
          <a:prstGeom prst="straightConnector1">
            <a:avLst/>
          </a:prstGeom>
          <a:ln>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9" idx="3"/>
            <a:endCxn id="90" idx="1"/>
          </p:cNvCxnSpPr>
          <p:nvPr/>
        </p:nvCxnSpPr>
        <p:spPr>
          <a:xfrm>
            <a:off x="3976699" y="6361722"/>
            <a:ext cx="2360166" cy="0"/>
          </a:xfrm>
          <a:prstGeom prst="straightConnector1">
            <a:avLst/>
          </a:prstGeom>
          <a:ln>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4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396" y="114842"/>
            <a:ext cx="10515600" cy="811991"/>
          </a:xfrm>
        </p:spPr>
        <p:txBody>
          <a:bodyPr>
            <a:normAutofit/>
          </a:bodyPr>
          <a:lstStyle/>
          <a:p>
            <a:r>
              <a:rPr lang="en-US" dirty="0" smtClean="0"/>
              <a:t>When business logic becomes more complex</a:t>
            </a:r>
            <a:endParaRPr lang="en-US" dirty="0"/>
          </a:p>
        </p:txBody>
      </p:sp>
      <p:sp>
        <p:nvSpPr>
          <p:cNvPr id="3" name="TextBox 2"/>
          <p:cNvSpPr txBox="1"/>
          <p:nvPr/>
        </p:nvSpPr>
        <p:spPr>
          <a:xfrm>
            <a:off x="753916" y="1068149"/>
            <a:ext cx="2919867" cy="1626499"/>
          </a:xfrm>
          <a:prstGeom prst="rect">
            <a:avLst/>
          </a:prstGeom>
          <a:solidFill>
            <a:schemeClr val="accent5">
              <a:lumMod val="20000"/>
              <a:lumOff val="80000"/>
              <a:alpha val="92000"/>
            </a:schemeClr>
          </a:solidFill>
          <a:ln>
            <a:solidFill>
              <a:schemeClr val="accent1"/>
            </a:solidFill>
          </a:ln>
          <a:scene3d>
            <a:camera prst="orthographicFront"/>
            <a:lightRig rig="threePt" dir="t"/>
          </a:scene3d>
          <a:sp3d>
            <a:bevelT/>
          </a:sp3d>
        </p:spPr>
        <p:txBody>
          <a:bodyPr wrap="square" rtlCol="0" anchor="t" anchorCtr="0">
            <a:noAutofit/>
          </a:bodyPr>
          <a:lstStyle/>
          <a:p>
            <a:r>
              <a:rPr lang="en-US" sz="2400" dirty="0" smtClean="0"/>
              <a:t>Controller </a:t>
            </a:r>
            <a:r>
              <a:rPr lang="en-US" sz="2400" dirty="0"/>
              <a:t>A </a:t>
            </a:r>
            <a:r>
              <a:rPr lang="en-US" sz="2400" dirty="0" smtClean="0"/>
              <a:t>(👁 </a:t>
            </a:r>
            <a:r>
              <a:rPr lang="en-US" sz="2400" dirty="0" smtClean="0"/>
              <a:t>x)</a:t>
            </a:r>
          </a:p>
          <a:p>
            <a:endParaRPr lang="en-US" dirty="0" smtClean="0"/>
          </a:p>
          <a:p>
            <a:endParaRPr lang="en-US" dirty="0" smtClean="0"/>
          </a:p>
          <a:p>
            <a:endParaRPr lang="en-US" dirty="0"/>
          </a:p>
          <a:p>
            <a:endParaRPr lang="en-US" dirty="0"/>
          </a:p>
        </p:txBody>
      </p:sp>
      <p:sp>
        <p:nvSpPr>
          <p:cNvPr id="4" name="TextBox 3"/>
          <p:cNvSpPr txBox="1"/>
          <p:nvPr/>
        </p:nvSpPr>
        <p:spPr>
          <a:xfrm>
            <a:off x="6332817" y="114420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5" name="TextBox 4"/>
          <p:cNvSpPr txBox="1"/>
          <p:nvPr/>
        </p:nvSpPr>
        <p:spPr>
          <a:xfrm>
            <a:off x="9066568" y="113883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6" name="Straight Arrow Connector 5"/>
          <p:cNvCxnSpPr>
            <a:stCxn id="4" idx="3"/>
            <a:endCxn id="5" idx="1"/>
          </p:cNvCxnSpPr>
          <p:nvPr/>
        </p:nvCxnSpPr>
        <p:spPr>
          <a:xfrm flipV="1">
            <a:off x="7379933" y="1327163"/>
            <a:ext cx="1686635"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39561" y="1879233"/>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10" name="TextBox 9"/>
          <p:cNvSpPr txBox="1"/>
          <p:nvPr/>
        </p:nvSpPr>
        <p:spPr>
          <a:xfrm>
            <a:off x="9089496" y="1873854"/>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11" name="Straight Arrow Connector 10"/>
          <p:cNvCxnSpPr>
            <a:stCxn id="9" idx="3"/>
            <a:endCxn id="10" idx="1"/>
          </p:cNvCxnSpPr>
          <p:nvPr/>
        </p:nvCxnSpPr>
        <p:spPr>
          <a:xfrm flipV="1">
            <a:off x="7386677" y="2062187"/>
            <a:ext cx="1702819"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7653" y="259132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15" name="TextBox 14"/>
          <p:cNvSpPr txBox="1"/>
          <p:nvPr/>
        </p:nvSpPr>
        <p:spPr>
          <a:xfrm>
            <a:off x="9097588" y="258595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16" name="Straight Arrow Connector 15"/>
          <p:cNvCxnSpPr>
            <a:stCxn id="14" idx="3"/>
            <a:endCxn id="15" idx="1"/>
          </p:cNvCxnSpPr>
          <p:nvPr/>
        </p:nvCxnSpPr>
        <p:spPr>
          <a:xfrm flipV="1">
            <a:off x="7394769" y="2774283"/>
            <a:ext cx="1702819"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78324" y="5442890"/>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G</a:t>
            </a:r>
            <a:endParaRPr lang="en-US" dirty="0"/>
          </a:p>
        </p:txBody>
      </p:sp>
      <p:sp>
        <p:nvSpPr>
          <p:cNvPr id="19" name="TextBox 18"/>
          <p:cNvSpPr txBox="1"/>
          <p:nvPr/>
        </p:nvSpPr>
        <p:spPr>
          <a:xfrm>
            <a:off x="6354397" y="3326353"/>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20" name="TextBox 19"/>
          <p:cNvSpPr txBox="1"/>
          <p:nvPr/>
        </p:nvSpPr>
        <p:spPr>
          <a:xfrm>
            <a:off x="9120516" y="3320974"/>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21" name="Straight Arrow Connector 20"/>
          <p:cNvCxnSpPr>
            <a:stCxn id="19" idx="3"/>
            <a:endCxn id="20" idx="1"/>
          </p:cNvCxnSpPr>
          <p:nvPr/>
        </p:nvCxnSpPr>
        <p:spPr>
          <a:xfrm flipV="1">
            <a:off x="7401513" y="3509307"/>
            <a:ext cx="1719003"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47653" y="3991245"/>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25" name="TextBox 24"/>
          <p:cNvSpPr txBox="1"/>
          <p:nvPr/>
        </p:nvSpPr>
        <p:spPr>
          <a:xfrm>
            <a:off x="9081404" y="3985866"/>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26" name="Straight Arrow Connector 25"/>
          <p:cNvCxnSpPr>
            <a:stCxn id="24" idx="3"/>
            <a:endCxn id="25" idx="1"/>
          </p:cNvCxnSpPr>
          <p:nvPr/>
        </p:nvCxnSpPr>
        <p:spPr>
          <a:xfrm flipV="1">
            <a:off x="7394769" y="4174199"/>
            <a:ext cx="1686635"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38213" y="472626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30" name="TextBox 29"/>
          <p:cNvSpPr txBox="1"/>
          <p:nvPr/>
        </p:nvSpPr>
        <p:spPr>
          <a:xfrm>
            <a:off x="9071964" y="472089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31" name="Straight Arrow Connector 30"/>
          <p:cNvCxnSpPr>
            <a:stCxn id="29" idx="3"/>
            <a:endCxn id="30" idx="1"/>
          </p:cNvCxnSpPr>
          <p:nvPr/>
        </p:nvCxnSpPr>
        <p:spPr>
          <a:xfrm flipV="1">
            <a:off x="7385329" y="4909223"/>
            <a:ext cx="1686635"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38213" y="5438365"/>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35" name="TextBox 34"/>
          <p:cNvSpPr txBox="1"/>
          <p:nvPr/>
        </p:nvSpPr>
        <p:spPr>
          <a:xfrm>
            <a:off x="9088148" y="5432986"/>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36" name="Straight Arrow Connector 35"/>
          <p:cNvCxnSpPr>
            <a:stCxn id="34" idx="3"/>
            <a:endCxn id="35" idx="1"/>
          </p:cNvCxnSpPr>
          <p:nvPr/>
        </p:nvCxnSpPr>
        <p:spPr>
          <a:xfrm flipV="1">
            <a:off x="7385329" y="5621319"/>
            <a:ext cx="1702819"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87039" y="6164943"/>
            <a:ext cx="1591979" cy="369332"/>
          </a:xfrm>
          <a:prstGeom prst="rect">
            <a:avLst/>
          </a:prstGeom>
          <a:solidFill>
            <a:schemeClr val="accent5">
              <a:lumMod val="20000"/>
              <a:lumOff val="80000"/>
            </a:schemeClr>
          </a:solidFill>
          <a:ln>
            <a:solidFill>
              <a:schemeClr val="accent1"/>
            </a:solidFill>
          </a:ln>
          <a:scene3d>
            <a:camera prst="orthographicFront"/>
            <a:lightRig rig="threePt" dir="t"/>
          </a:scene3d>
          <a:sp3d>
            <a:bevelT/>
          </a:sp3d>
        </p:spPr>
        <p:txBody>
          <a:bodyPr wrap="square" rtlCol="0" anchor="ctr" anchorCtr="1">
            <a:spAutoFit/>
          </a:bodyPr>
          <a:lstStyle/>
          <a:p>
            <a:r>
              <a:rPr lang="en-US" dirty="0" smtClean="0"/>
              <a:t>Controller H</a:t>
            </a:r>
            <a:endParaRPr lang="en-US" dirty="0"/>
          </a:p>
        </p:txBody>
      </p:sp>
      <p:sp>
        <p:nvSpPr>
          <p:cNvPr id="39" name="TextBox 38"/>
          <p:cNvSpPr txBox="1"/>
          <p:nvPr/>
        </p:nvSpPr>
        <p:spPr>
          <a:xfrm>
            <a:off x="6336865" y="6173389"/>
            <a:ext cx="1047116" cy="376665"/>
          </a:xfrm>
          <a:prstGeom prst="rect">
            <a:avLst/>
          </a:prstGeom>
          <a:solidFill>
            <a:schemeClr val="accent1"/>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Model</a:t>
            </a:r>
            <a:endParaRPr lang="en-US" dirty="0"/>
          </a:p>
        </p:txBody>
      </p:sp>
      <p:sp>
        <p:nvSpPr>
          <p:cNvPr id="40" name="TextBox 39"/>
          <p:cNvSpPr txBox="1"/>
          <p:nvPr/>
        </p:nvSpPr>
        <p:spPr>
          <a:xfrm>
            <a:off x="9102984" y="6168010"/>
            <a:ext cx="1047116" cy="376665"/>
          </a:xfrm>
          <a:prstGeom prst="rect">
            <a:avLst/>
          </a:prstGeom>
          <a:solidFill>
            <a:srgbClr val="00B050"/>
          </a:solidFill>
          <a:ln>
            <a:solidFill>
              <a:schemeClr val="accent1"/>
            </a:solidFill>
          </a:ln>
          <a:scene3d>
            <a:camera prst="orthographicFront"/>
            <a:lightRig rig="threePt" dir="t"/>
          </a:scene3d>
          <a:sp3d>
            <a:bevelT/>
          </a:sp3d>
        </p:spPr>
        <p:txBody>
          <a:bodyPr wrap="square" rtlCol="0">
            <a:spAutoFit/>
          </a:bodyPr>
          <a:lstStyle/>
          <a:p>
            <a:pPr algn="ctr"/>
            <a:r>
              <a:rPr lang="en-US" dirty="0" smtClean="0"/>
              <a:t>view</a:t>
            </a:r>
            <a:endParaRPr lang="en-US" dirty="0"/>
          </a:p>
        </p:txBody>
      </p:sp>
      <p:cxnSp>
        <p:nvCxnSpPr>
          <p:cNvPr id="41" name="Straight Arrow Connector 40"/>
          <p:cNvCxnSpPr>
            <a:stCxn id="39" idx="3"/>
            <a:endCxn id="40" idx="1"/>
          </p:cNvCxnSpPr>
          <p:nvPr/>
        </p:nvCxnSpPr>
        <p:spPr>
          <a:xfrm flipV="1">
            <a:off x="7383981" y="6356343"/>
            <a:ext cx="1719003" cy="53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44452" y="1667182"/>
            <a:ext cx="2451308" cy="918768"/>
          </a:xfrm>
          <a:prstGeom prst="rect">
            <a:avLst/>
          </a:prstGeom>
          <a:ln/>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rtlCol="0" anchor="t" anchorCtr="0">
            <a:noAutofit/>
          </a:bodyPr>
          <a:lstStyle/>
          <a:p>
            <a:r>
              <a:rPr lang="en-US" dirty="0" smtClean="0"/>
              <a:t>Controller </a:t>
            </a:r>
            <a:r>
              <a:rPr lang="en-US" dirty="0"/>
              <a:t>B (</a:t>
            </a:r>
            <a:r>
              <a:rPr lang="en-US" dirty="0" smtClean="0"/>
              <a:t>👁 x</a:t>
            </a:r>
            <a:r>
              <a:rPr lang="en-US" dirty="0" smtClean="0"/>
              <a:t>)</a:t>
            </a:r>
            <a:endParaRPr lang="en-US" dirty="0" smtClean="0"/>
          </a:p>
          <a:p>
            <a:endParaRPr lang="en-US" dirty="0"/>
          </a:p>
          <a:p>
            <a:endParaRPr lang="en-US" dirty="0" smtClean="0"/>
          </a:p>
          <a:p>
            <a:endParaRPr lang="en-US" dirty="0"/>
          </a:p>
        </p:txBody>
      </p:sp>
      <p:sp>
        <p:nvSpPr>
          <p:cNvPr id="54" name="TextBox 53"/>
          <p:cNvSpPr txBox="1"/>
          <p:nvPr/>
        </p:nvSpPr>
        <p:spPr>
          <a:xfrm>
            <a:off x="1132114" y="2057051"/>
            <a:ext cx="2202599" cy="358279"/>
          </a:xfrm>
          <a:prstGeom prst="rect">
            <a:avLst/>
          </a:prstGeom>
          <a:solidFill>
            <a:schemeClr val="accent4"/>
          </a:solidFill>
          <a:ln/>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rtlCol="0" anchor="t" anchorCtr="0">
            <a:noAutofit/>
          </a:bodyPr>
          <a:lstStyle/>
          <a:p>
            <a:r>
              <a:rPr lang="en-US" dirty="0" smtClean="0"/>
              <a:t>Controller </a:t>
            </a:r>
            <a:r>
              <a:rPr lang="en-US" dirty="0"/>
              <a:t>C (</a:t>
            </a:r>
            <a:r>
              <a:rPr lang="en-US" dirty="0" smtClean="0"/>
              <a:t>👁 x</a:t>
            </a:r>
            <a:r>
              <a:rPr lang="en-US" dirty="0" smtClean="0"/>
              <a:t>)</a:t>
            </a:r>
            <a:endParaRPr lang="en-US" dirty="0"/>
          </a:p>
          <a:p>
            <a:endParaRPr lang="en-US" dirty="0" smtClean="0"/>
          </a:p>
          <a:p>
            <a:endParaRPr lang="en-US" dirty="0"/>
          </a:p>
        </p:txBody>
      </p:sp>
      <p:grpSp>
        <p:nvGrpSpPr>
          <p:cNvPr id="65" name="Group 64"/>
          <p:cNvGrpSpPr/>
          <p:nvPr/>
        </p:nvGrpSpPr>
        <p:grpSpPr>
          <a:xfrm>
            <a:off x="753916" y="3025159"/>
            <a:ext cx="3405043" cy="1670570"/>
            <a:chOff x="1050617" y="3437758"/>
            <a:chExt cx="3035862" cy="1063916"/>
          </a:xfrm>
        </p:grpSpPr>
        <p:sp>
          <p:nvSpPr>
            <p:cNvPr id="59" name="TextBox 58"/>
            <p:cNvSpPr txBox="1"/>
            <p:nvPr/>
          </p:nvSpPr>
          <p:spPr>
            <a:xfrm>
              <a:off x="1050617" y="3437758"/>
              <a:ext cx="3035862" cy="1063916"/>
            </a:xfrm>
            <a:prstGeom prst="rect">
              <a:avLst/>
            </a:prstGeom>
            <a:solidFill>
              <a:schemeClr val="accent5">
                <a:lumMod val="20000"/>
                <a:lumOff val="80000"/>
                <a:alpha val="92000"/>
              </a:schemeClr>
            </a:solidFill>
            <a:ln>
              <a:solidFill>
                <a:schemeClr val="accent1"/>
              </a:solidFill>
            </a:ln>
            <a:scene3d>
              <a:camera prst="orthographicFront"/>
              <a:lightRig rig="threePt" dir="t"/>
            </a:scene3d>
            <a:sp3d>
              <a:bevelT/>
            </a:sp3d>
          </p:spPr>
          <p:txBody>
            <a:bodyPr wrap="square" rtlCol="0" anchor="t" anchorCtr="0">
              <a:noAutofit/>
            </a:bodyPr>
            <a:lstStyle/>
            <a:p>
              <a:r>
                <a:rPr lang="en-US" sz="2400" dirty="0" smtClean="0"/>
                <a:t>Controller D</a:t>
              </a:r>
              <a:endParaRPr lang="en-US" sz="2400" dirty="0" smtClean="0"/>
            </a:p>
            <a:p>
              <a:endParaRPr lang="en-US" dirty="0"/>
            </a:p>
            <a:p>
              <a:endParaRPr lang="en-US" dirty="0" smtClean="0"/>
            </a:p>
            <a:p>
              <a:endParaRPr lang="en-US" dirty="0"/>
            </a:p>
            <a:p>
              <a:endParaRPr lang="en-US" dirty="0"/>
            </a:p>
          </p:txBody>
        </p:sp>
        <p:sp>
          <p:nvSpPr>
            <p:cNvPr id="62" name="TextBox 61"/>
            <p:cNvSpPr txBox="1"/>
            <p:nvPr/>
          </p:nvSpPr>
          <p:spPr>
            <a:xfrm>
              <a:off x="1247307" y="3866033"/>
              <a:ext cx="1210881" cy="540535"/>
            </a:xfrm>
            <a:prstGeom prst="rect">
              <a:avLst/>
            </a:prstGeom>
            <a:ln/>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rtlCol="0" anchor="t" anchorCtr="0">
              <a:noAutofit/>
            </a:bodyPr>
            <a:lstStyle/>
            <a:p>
              <a:r>
                <a:rPr lang="en-US" dirty="0" smtClean="0"/>
                <a:t>Controller E</a:t>
              </a:r>
              <a:endParaRPr lang="en-US" dirty="0" smtClean="0"/>
            </a:p>
            <a:p>
              <a:r>
                <a:rPr lang="en-US" dirty="0" smtClean="0"/>
                <a:t>(emit event)</a:t>
              </a:r>
              <a:endParaRPr lang="en-US" dirty="0"/>
            </a:p>
            <a:p>
              <a:endParaRPr lang="en-US" dirty="0" smtClean="0"/>
            </a:p>
            <a:p>
              <a:endParaRPr lang="en-US" dirty="0"/>
            </a:p>
          </p:txBody>
        </p:sp>
        <p:sp>
          <p:nvSpPr>
            <p:cNvPr id="64" name="TextBox 63"/>
            <p:cNvSpPr txBox="1"/>
            <p:nvPr/>
          </p:nvSpPr>
          <p:spPr>
            <a:xfrm>
              <a:off x="2732369" y="3869458"/>
              <a:ext cx="1163042" cy="539850"/>
            </a:xfrm>
            <a:prstGeom prst="rect">
              <a:avLst/>
            </a:prstGeom>
            <a:ln/>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rtlCol="0" anchor="t" anchorCtr="0">
              <a:noAutofit/>
            </a:bodyPr>
            <a:lstStyle/>
            <a:p>
              <a:r>
                <a:rPr lang="en-US" dirty="0" smtClean="0"/>
                <a:t>Controller F</a:t>
              </a:r>
              <a:endParaRPr lang="en-US" dirty="0" smtClean="0"/>
            </a:p>
            <a:p>
              <a:endParaRPr lang="en-US" dirty="0"/>
            </a:p>
            <a:p>
              <a:endParaRPr lang="en-US" dirty="0" smtClean="0"/>
            </a:p>
            <a:p>
              <a:endParaRPr lang="en-US" dirty="0"/>
            </a:p>
          </p:txBody>
        </p:sp>
      </p:grpSp>
      <p:cxnSp>
        <p:nvCxnSpPr>
          <p:cNvPr id="70" name="Straight Arrow Connector 69"/>
          <p:cNvCxnSpPr>
            <a:endCxn id="4" idx="1"/>
          </p:cNvCxnSpPr>
          <p:nvPr/>
        </p:nvCxnSpPr>
        <p:spPr>
          <a:xfrm flipV="1">
            <a:off x="3673783" y="1332542"/>
            <a:ext cx="2659034" cy="54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9" idx="1"/>
          </p:cNvCxnSpPr>
          <p:nvPr/>
        </p:nvCxnSpPr>
        <p:spPr>
          <a:xfrm flipV="1">
            <a:off x="3495759" y="2067566"/>
            <a:ext cx="2843802" cy="5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4" idx="3"/>
            <a:endCxn id="14" idx="1"/>
          </p:cNvCxnSpPr>
          <p:nvPr/>
        </p:nvCxnSpPr>
        <p:spPr>
          <a:xfrm>
            <a:off x="3334713" y="2236191"/>
            <a:ext cx="3012940" cy="5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19" idx="1"/>
          </p:cNvCxnSpPr>
          <p:nvPr/>
        </p:nvCxnSpPr>
        <p:spPr>
          <a:xfrm flipV="1">
            <a:off x="4158959" y="3514686"/>
            <a:ext cx="2195438" cy="26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2" idx="3"/>
            <a:endCxn id="24" idx="1"/>
          </p:cNvCxnSpPr>
          <p:nvPr/>
        </p:nvCxnSpPr>
        <p:spPr>
          <a:xfrm>
            <a:off x="2332657" y="4122016"/>
            <a:ext cx="4014996" cy="57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1"/>
          </p:cNvCxnSpPr>
          <p:nvPr/>
        </p:nvCxnSpPr>
        <p:spPr>
          <a:xfrm>
            <a:off x="3944656" y="4248876"/>
            <a:ext cx="2393557" cy="6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3987752" y="5621318"/>
            <a:ext cx="2345065" cy="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8" idx="3"/>
            <a:endCxn id="39" idx="1"/>
          </p:cNvCxnSpPr>
          <p:nvPr/>
        </p:nvCxnSpPr>
        <p:spPr>
          <a:xfrm>
            <a:off x="3979018" y="6349609"/>
            <a:ext cx="2357847" cy="1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 idx="3"/>
            <a:endCxn id="9" idx="1"/>
          </p:cNvCxnSpPr>
          <p:nvPr/>
        </p:nvCxnSpPr>
        <p:spPr>
          <a:xfrm>
            <a:off x="3673783" y="1881399"/>
            <a:ext cx="2665778" cy="1861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4" name="Straight Arrow Connector 93"/>
          <p:cNvCxnSpPr/>
          <p:nvPr/>
        </p:nvCxnSpPr>
        <p:spPr>
          <a:xfrm>
            <a:off x="3495759" y="2138981"/>
            <a:ext cx="2837058" cy="6351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6" name="Straight Arrow Connector 95"/>
          <p:cNvCxnSpPr/>
          <p:nvPr/>
        </p:nvCxnSpPr>
        <p:spPr>
          <a:xfrm>
            <a:off x="3341457" y="2288202"/>
            <a:ext cx="2991360" cy="12485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8" name="Straight Arrow Connector 97"/>
          <p:cNvCxnSpPr/>
          <p:nvPr/>
        </p:nvCxnSpPr>
        <p:spPr>
          <a:xfrm>
            <a:off x="4158959" y="3795848"/>
            <a:ext cx="2169461" cy="4182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3" name="Straight Arrow Connector 102"/>
          <p:cNvCxnSpPr>
            <a:stCxn id="62" idx="3"/>
            <a:endCxn id="29" idx="1"/>
          </p:cNvCxnSpPr>
          <p:nvPr/>
        </p:nvCxnSpPr>
        <p:spPr>
          <a:xfrm>
            <a:off x="2332657" y="4122016"/>
            <a:ext cx="4005556" cy="7925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5" name="Straight Arrow Connector 104"/>
          <p:cNvCxnSpPr>
            <a:stCxn id="38" idx="3"/>
            <a:endCxn id="34" idx="1"/>
          </p:cNvCxnSpPr>
          <p:nvPr/>
        </p:nvCxnSpPr>
        <p:spPr>
          <a:xfrm flipV="1">
            <a:off x="3979018" y="5626698"/>
            <a:ext cx="2359195" cy="72291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7" name="Straight Arrow Connector 106"/>
          <p:cNvCxnSpPr/>
          <p:nvPr/>
        </p:nvCxnSpPr>
        <p:spPr>
          <a:xfrm flipV="1">
            <a:off x="4001238" y="4179579"/>
            <a:ext cx="2337706" cy="216722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4781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4"/>
                                        </p:tgtEl>
                                        <p:attrNameLst>
                                          <p:attrName>style.visibility</p:attrName>
                                        </p:attrNameLst>
                                      </p:cBhvr>
                                      <p:to>
                                        <p:strVal val="visible"/>
                                      </p:to>
                                    </p:set>
                                    <p:anim calcmode="lin" valueType="num">
                                      <p:cBhvr additive="base">
                                        <p:cTn id="12" dur="500" fill="hold"/>
                                        <p:tgtEl>
                                          <p:spTgt spid="94"/>
                                        </p:tgtEl>
                                        <p:attrNameLst>
                                          <p:attrName>ppt_x</p:attrName>
                                        </p:attrNameLst>
                                      </p:cBhvr>
                                      <p:tavLst>
                                        <p:tav tm="0">
                                          <p:val>
                                            <p:strVal val="#ppt_x"/>
                                          </p:val>
                                        </p:tav>
                                        <p:tav tm="100000">
                                          <p:val>
                                            <p:strVal val="#ppt_x"/>
                                          </p:val>
                                        </p:tav>
                                      </p:tavLst>
                                    </p:anim>
                                    <p:anim calcmode="lin" valueType="num">
                                      <p:cBhvr additive="base">
                                        <p:cTn id="13" dur="500" fill="hold"/>
                                        <p:tgtEl>
                                          <p:spTgt spid="9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ppt_x"/>
                                          </p:val>
                                        </p:tav>
                                        <p:tav tm="100000">
                                          <p:val>
                                            <p:strVal val="#ppt_x"/>
                                          </p:val>
                                        </p:tav>
                                      </p:tavLst>
                                    </p:anim>
                                    <p:anim calcmode="lin" valueType="num">
                                      <p:cBhvr additive="base">
                                        <p:cTn id="18" dur="500" fill="hold"/>
                                        <p:tgtEl>
                                          <p:spTgt spid="9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additive="base">
                                        <p:cTn id="22" dur="500" fill="hold"/>
                                        <p:tgtEl>
                                          <p:spTgt spid="98"/>
                                        </p:tgtEl>
                                        <p:attrNameLst>
                                          <p:attrName>ppt_x</p:attrName>
                                        </p:attrNameLst>
                                      </p:cBhvr>
                                      <p:tavLst>
                                        <p:tav tm="0">
                                          <p:val>
                                            <p:strVal val="#ppt_x"/>
                                          </p:val>
                                        </p:tav>
                                        <p:tav tm="100000">
                                          <p:val>
                                            <p:strVal val="#ppt_x"/>
                                          </p:val>
                                        </p:tav>
                                      </p:tavLst>
                                    </p:anim>
                                    <p:anim calcmode="lin" valueType="num">
                                      <p:cBhvr additive="base">
                                        <p:cTn id="23" dur="500" fill="hold"/>
                                        <p:tgtEl>
                                          <p:spTgt spid="9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3"/>
                                        </p:tgtEl>
                                        <p:attrNameLst>
                                          <p:attrName>style.visibility</p:attrName>
                                        </p:attrNameLst>
                                      </p:cBhvr>
                                      <p:to>
                                        <p:strVal val="visible"/>
                                      </p:to>
                                    </p:set>
                                    <p:anim calcmode="lin" valueType="num">
                                      <p:cBhvr additive="base">
                                        <p:cTn id="27" dur="500" fill="hold"/>
                                        <p:tgtEl>
                                          <p:spTgt spid="103"/>
                                        </p:tgtEl>
                                        <p:attrNameLst>
                                          <p:attrName>ppt_x</p:attrName>
                                        </p:attrNameLst>
                                      </p:cBhvr>
                                      <p:tavLst>
                                        <p:tav tm="0">
                                          <p:val>
                                            <p:strVal val="#ppt_x"/>
                                          </p:val>
                                        </p:tav>
                                        <p:tav tm="100000">
                                          <p:val>
                                            <p:strVal val="#ppt_x"/>
                                          </p:val>
                                        </p:tav>
                                      </p:tavLst>
                                    </p:anim>
                                    <p:anim calcmode="lin" valueType="num">
                                      <p:cBhvr additive="base">
                                        <p:cTn id="28" dur="500" fill="hold"/>
                                        <p:tgtEl>
                                          <p:spTgt spid="10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7"/>
                                        </p:tgtEl>
                                        <p:attrNameLst>
                                          <p:attrName>style.visibility</p:attrName>
                                        </p:attrNameLst>
                                      </p:cBhvr>
                                      <p:to>
                                        <p:strVal val="visible"/>
                                      </p:to>
                                    </p:set>
                                    <p:anim calcmode="lin" valueType="num">
                                      <p:cBhvr additive="base">
                                        <p:cTn id="32" dur="500" fill="hold"/>
                                        <p:tgtEl>
                                          <p:spTgt spid="107"/>
                                        </p:tgtEl>
                                        <p:attrNameLst>
                                          <p:attrName>ppt_x</p:attrName>
                                        </p:attrNameLst>
                                      </p:cBhvr>
                                      <p:tavLst>
                                        <p:tav tm="0">
                                          <p:val>
                                            <p:strVal val="#ppt_x"/>
                                          </p:val>
                                        </p:tav>
                                        <p:tav tm="100000">
                                          <p:val>
                                            <p:strVal val="#ppt_x"/>
                                          </p:val>
                                        </p:tav>
                                      </p:tavLst>
                                    </p:anim>
                                    <p:anim calcmode="lin" valueType="num">
                                      <p:cBhvr additive="base">
                                        <p:cTn id="33" dur="500" fill="hold"/>
                                        <p:tgtEl>
                                          <p:spTgt spid="10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additive="base">
                                        <p:cTn id="37" dur="500" fill="hold"/>
                                        <p:tgtEl>
                                          <p:spTgt spid="105"/>
                                        </p:tgtEl>
                                        <p:attrNameLst>
                                          <p:attrName>ppt_x</p:attrName>
                                        </p:attrNameLst>
                                      </p:cBhvr>
                                      <p:tavLst>
                                        <p:tav tm="0">
                                          <p:val>
                                            <p:strVal val="#ppt_x"/>
                                          </p:val>
                                        </p:tav>
                                        <p:tav tm="100000">
                                          <p:val>
                                            <p:strVal val="#ppt_x"/>
                                          </p:val>
                                        </p:tav>
                                      </p:tavLst>
                                    </p:anim>
                                    <p:anim calcmode="lin" valueType="num">
                                      <p:cBhvr additive="base">
                                        <p:cTn id="3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t>
            </a:r>
            <a:endParaRPr lang="en-US" dirty="0"/>
          </a:p>
        </p:txBody>
      </p:sp>
      <p:sp>
        <p:nvSpPr>
          <p:cNvPr id="3" name="TextBox 2"/>
          <p:cNvSpPr txBox="1"/>
          <p:nvPr/>
        </p:nvSpPr>
        <p:spPr>
          <a:xfrm>
            <a:off x="1110343" y="2057400"/>
            <a:ext cx="981891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Super clear about hierarchy and inheritance which is hard to maintain </a:t>
            </a:r>
          </a:p>
          <a:p>
            <a:pPr marL="285750" indent="-285750">
              <a:buFont typeface="Arial" panose="020B0604020202020204" pitchFamily="34" charset="0"/>
              <a:buChar char="•"/>
            </a:pPr>
            <a:r>
              <a:rPr lang="en-US" dirty="0" smtClean="0"/>
              <a:t>Passing message across multi scope/store</a:t>
            </a:r>
          </a:p>
          <a:p>
            <a:pPr marL="285750" indent="-285750">
              <a:buFont typeface="Arial" panose="020B0604020202020204" pitchFamily="34" charset="0"/>
              <a:buChar char="•"/>
            </a:pPr>
            <a:r>
              <a:rPr lang="en-US" dirty="0" smtClean="0"/>
              <a:t>debugging</a:t>
            </a:r>
          </a:p>
          <a:p>
            <a:pPr marL="285750" indent="-285750">
              <a:buFont typeface="Arial" panose="020B0604020202020204" pitchFamily="34" charset="0"/>
              <a:buChar char="•"/>
            </a:pPr>
            <a:r>
              <a:rPr lang="en-US" dirty="0" smtClean="0"/>
              <a:t>Performance of digest loop</a:t>
            </a:r>
            <a:endParaRPr lang="en-US" dirty="0"/>
          </a:p>
        </p:txBody>
      </p:sp>
      <p:sp>
        <p:nvSpPr>
          <p:cNvPr id="4" name="Oval 3"/>
          <p:cNvSpPr/>
          <p:nvPr/>
        </p:nvSpPr>
        <p:spPr>
          <a:xfrm>
            <a:off x="3343662" y="4023360"/>
            <a:ext cx="1105988" cy="513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573482" y="3361504"/>
            <a:ext cx="783772"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5912335" y="4933406"/>
            <a:ext cx="905691"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6" name="Straight Arrow Connector 15"/>
          <p:cNvCxnSpPr>
            <a:stCxn id="4" idx="6"/>
            <a:endCxn id="5" idx="2"/>
          </p:cNvCxnSpPr>
          <p:nvPr/>
        </p:nvCxnSpPr>
        <p:spPr>
          <a:xfrm flipV="1">
            <a:off x="4449650" y="3583573"/>
            <a:ext cx="1123832" cy="6966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5" idx="5"/>
            <a:endCxn id="6" idx="0"/>
          </p:cNvCxnSpPr>
          <p:nvPr/>
        </p:nvCxnSpPr>
        <p:spPr>
          <a:xfrm>
            <a:off x="6242473" y="3740599"/>
            <a:ext cx="122708" cy="11928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stCxn id="4" idx="5"/>
            <a:endCxn id="6" idx="2"/>
          </p:cNvCxnSpPr>
          <p:nvPr/>
        </p:nvCxnSpPr>
        <p:spPr>
          <a:xfrm>
            <a:off x="4287682" y="4461921"/>
            <a:ext cx="1624653" cy="8241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6" idx="3"/>
            <a:endCxn id="4" idx="4"/>
          </p:cNvCxnSpPr>
          <p:nvPr/>
        </p:nvCxnSpPr>
        <p:spPr>
          <a:xfrm flipH="1" flipV="1">
            <a:off x="3896656" y="4537166"/>
            <a:ext cx="2148314" cy="9983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82280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770" y="-141514"/>
            <a:ext cx="11552687" cy="7276188"/>
          </a:xfrm>
          <a:prstGeom prst="rect">
            <a:avLst/>
          </a:prstGeom>
        </p:spPr>
        <p:txBody>
          <a:bodyPr wrap="square">
            <a:spAutoFit/>
          </a:bodyPr>
          <a:lstStyle/>
          <a:p>
            <a:r>
              <a:rPr lang="en-US" b="0" i="1" dirty="0" smtClean="0">
                <a:solidFill>
                  <a:srgbClr val="808080"/>
                </a:solidFill>
                <a:latin typeface="Courier New" panose="02070309020205020404" pitchFamily="49" charset="0"/>
              </a:rPr>
              <a:t/>
            </a:r>
            <a:br>
              <a:rPr lang="en-US" b="0" i="1" dirty="0" smtClean="0">
                <a:solidFill>
                  <a:srgbClr val="808080"/>
                </a:solidFill>
                <a:latin typeface="Courier New" panose="02070309020205020404" pitchFamily="49" charset="0"/>
              </a:rPr>
            </a:br>
            <a:r>
              <a:rPr lang="en-US" b="0" i="1" dirty="0" smtClean="0">
                <a:solidFill>
                  <a:srgbClr val="808080"/>
                </a:solidFill>
                <a:latin typeface="Courier New" panose="02070309020205020404" pitchFamily="49" charset="0"/>
              </a:rPr>
              <a:t>  </a:t>
            </a:r>
            <a:r>
              <a:rPr lang="en-US" b="1" i="0" dirty="0" smtClean="0">
                <a:solidFill>
                  <a:srgbClr val="000080"/>
                </a:solidFill>
                <a:latin typeface="Courier New" panose="02070309020205020404" pitchFamily="49" charset="0"/>
              </a:rPr>
              <a:t>if</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payload</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updateGridOption</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$timeout(()=&gt;{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1" i="0" dirty="0" smtClean="0">
                <a:solidFill>
                  <a:srgbClr val="660E7A"/>
                </a:solidFill>
                <a:latin typeface="Courier New" panose="02070309020205020404" pitchFamily="49" charset="0"/>
              </a:rPr>
              <a:t>console</a:t>
            </a:r>
            <a:r>
              <a:rPr lang="en-US" b="0" i="0" dirty="0" smtClean="0">
                <a:solidFill>
                  <a:srgbClr val="000000"/>
                </a:solidFill>
                <a:latin typeface="Courier New" panose="02070309020205020404" pitchFamily="49" charset="0"/>
              </a:rPr>
              <a:t>.</a:t>
            </a:r>
            <a:r>
              <a:rPr lang="en-US" b="0" i="0" dirty="0" smtClean="0">
                <a:solidFill>
                  <a:srgbClr val="7A7A43"/>
                </a:solidFill>
                <a:latin typeface="Courier New" panose="02070309020205020404" pitchFamily="49" charset="0"/>
              </a:rPr>
              <a:t>log</a:t>
            </a:r>
            <a:r>
              <a:rPr lang="en-US" b="0" i="0" dirty="0" smtClean="0">
                <a:solidFill>
                  <a:srgbClr val="000000"/>
                </a:solidFill>
                <a:latin typeface="Courier New" panose="02070309020205020404" pitchFamily="49" charset="0"/>
              </a:rPr>
              <a:t>(</a:t>
            </a:r>
            <a:r>
              <a:rPr lang="en-US" b="1" i="0" dirty="0" smtClean="0">
                <a:solidFill>
                  <a:srgbClr val="008000"/>
                </a:solidFill>
                <a:latin typeface="Courier New" panose="02070309020205020404" pitchFamily="49" charset="0"/>
              </a:rPr>
              <a:t>"update options on response "</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detailGrid</a:t>
            </a:r>
            <a:r>
              <a:rPr lang="en-US" b="0" i="0" dirty="0" err="1" smtClean="0">
                <a:solidFill>
                  <a:srgbClr val="000000"/>
                </a:solidFill>
                <a:latin typeface="Courier New" panose="02070309020205020404" pitchFamily="49" charset="0"/>
              </a:rPr>
              <a:t>.</a:t>
            </a:r>
            <a:r>
              <a:rPr lang="en-US" b="0" i="0" dirty="0" err="1" smtClean="0">
                <a:solidFill>
                  <a:srgbClr val="7A7A43"/>
                </a:solidFill>
                <a:latin typeface="Courier New" panose="02070309020205020404" pitchFamily="49" charset="0"/>
              </a:rPr>
              <a:t>updateOptions</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gridOption</a:t>
            </a:r>
            <a:r>
              <a:rPr lang="en-US" b="0" i="0" dirty="0" smtClean="0">
                <a:solidFill>
                  <a:srgbClr val="000000"/>
                </a:solidFill>
                <a:latin typeface="Courier New" panose="02070309020205020404" pitchFamily="49" charset="0"/>
              </a:rPr>
              <a:t>, </a:t>
            </a:r>
            <a:r>
              <a:rPr lang="en-US" b="1" i="0" dirty="0" smtClean="0">
                <a:solidFill>
                  <a:srgbClr val="000080"/>
                </a:solidFill>
                <a:latin typeface="Courier New" panose="02070309020205020404" pitchFamily="49" charset="0"/>
              </a:rPr>
              <a:t>false</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1" dirty="0" smtClean="0">
                <a:solidFill>
                  <a:srgbClr val="808080"/>
                </a:solidFill>
                <a:latin typeface="Courier New" panose="02070309020205020404" pitchFamily="49" charset="0"/>
              </a:rPr>
              <a:t>//not sure why this is needed, but the page breaks if this is omitted</a:t>
            </a:r>
            <a:br>
              <a:rPr lang="en-US" b="0" i="1" dirty="0" smtClean="0">
                <a:solidFill>
                  <a:srgbClr val="808080"/>
                </a:solidFill>
                <a:latin typeface="Courier New" panose="02070309020205020404" pitchFamily="49" charset="0"/>
              </a:rPr>
            </a:br>
            <a:r>
              <a:rPr lang="en-US" b="0" i="1" dirty="0" smtClean="0">
                <a:solidFill>
                  <a:srgbClr val="808080"/>
                </a:solidFill>
                <a:latin typeface="Courier New" panose="02070309020205020404" pitchFamily="49" charset="0"/>
              </a:rPr>
              <a:t>        </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detailGrid</a:t>
            </a:r>
            <a:r>
              <a:rPr lang="en-US" b="0" i="0" dirty="0" err="1" smtClean="0">
                <a:solidFill>
                  <a:srgbClr val="000000"/>
                </a:solidFill>
                <a:latin typeface="Courier New" panose="02070309020205020404" pitchFamily="49" charset="0"/>
              </a:rPr>
              <a:t>.</a:t>
            </a:r>
            <a:r>
              <a:rPr lang="en-US" b="0" i="0" dirty="0" err="1" smtClean="0">
                <a:solidFill>
                  <a:srgbClr val="7A7A43"/>
                </a:solidFill>
                <a:latin typeface="Courier New" panose="02070309020205020404" pitchFamily="49" charset="0"/>
              </a:rPr>
              <a:t>setGroupByColumns</a:t>
            </a:r>
            <a:r>
              <a:rPr lang="en-US" b="0" i="0" dirty="0" smtClean="0">
                <a:solidFill>
                  <a:srgbClr val="000000"/>
                </a:solidFill>
                <a:latin typeface="Courier New" panose="02070309020205020404" pitchFamily="49" charset="0"/>
              </a:rPr>
              <a:t>(</a:t>
            </a:r>
            <a:r>
              <a:rPr lang="en-US" b="0" i="0" dirty="0" err="1" smtClean="0">
                <a:solidFill>
                  <a:srgbClr val="458383"/>
                </a:solidFill>
                <a:latin typeface="Courier New" panose="02070309020205020404" pitchFamily="49" charset="0"/>
              </a:rPr>
              <a:t>mygroupBy</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detailGrid</a:t>
            </a:r>
            <a:r>
              <a:rPr lang="en-US" b="0" i="0" dirty="0" err="1" smtClean="0">
                <a:solidFill>
                  <a:srgbClr val="000000"/>
                </a:solidFill>
                <a:latin typeface="Courier New" panose="02070309020205020404" pitchFamily="49" charset="0"/>
              </a:rPr>
              <a:t>.</a:t>
            </a:r>
            <a:r>
              <a:rPr lang="en-US" b="0" i="0" dirty="0" err="1" smtClean="0">
                <a:solidFill>
                  <a:srgbClr val="7A7A43"/>
                </a:solidFill>
                <a:latin typeface="Courier New" panose="02070309020205020404" pitchFamily="49" charset="0"/>
              </a:rPr>
              <a:t>setFormatterPreferences</a:t>
            </a:r>
            <a:r>
              <a:rPr lang="en-US" b="0" i="0" dirty="0" smtClean="0">
                <a:solidFill>
                  <a:srgbClr val="000000"/>
                </a:solidFill>
                <a:latin typeface="Courier New" panose="02070309020205020404" pitchFamily="49" charset="0"/>
              </a:rPr>
              <a:t>(</a:t>
            </a:r>
            <a:r>
              <a:rPr lang="en-US" b="0" i="0" dirty="0" smtClean="0">
                <a:solidFill>
                  <a:srgbClr val="458383"/>
                </a:solidFill>
                <a:latin typeface="Courier New" panose="02070309020205020404" pitchFamily="49" charset="0"/>
              </a:rPr>
              <a:t>preferences</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 </a:t>
            </a:r>
            <a:r>
              <a:rPr lang="en-US" b="0" i="0" dirty="0" smtClean="0">
                <a:solidFill>
                  <a:srgbClr val="0000FF"/>
                </a:solidFill>
                <a:latin typeface="Courier New" panose="02070309020205020404" pitchFamily="49" charset="0"/>
              </a:rPr>
              <a:t>0</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$timeout(()=&gt;{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detailGridTotal</a:t>
            </a:r>
            <a:r>
              <a:rPr lang="en-US" b="1" i="0" dirty="0" smtClean="0">
                <a:solidFill>
                  <a:srgbClr val="660E7A"/>
                </a:solidFill>
                <a:latin typeface="Courier New" panose="02070309020205020404" pitchFamily="49" charset="0"/>
              </a:rPr>
              <a:t> </a:t>
            </a: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payload</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total</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detailGridData</a:t>
            </a:r>
            <a:r>
              <a:rPr lang="en-US" b="1" i="0" dirty="0" smtClean="0">
                <a:solidFill>
                  <a:srgbClr val="660E7A"/>
                </a:solidFill>
                <a:latin typeface="Courier New" panose="02070309020205020404" pitchFamily="49" charset="0"/>
              </a:rPr>
              <a:t>  </a:t>
            </a:r>
            <a:r>
              <a:rPr lang="en-US" b="0" i="0" dirty="0" smtClean="0">
                <a:solidFill>
                  <a:srgbClr val="000000"/>
                </a:solidFill>
                <a:latin typeface="Courier New" panose="02070309020205020404" pitchFamily="49" charset="0"/>
              </a:rPr>
              <a:t>= </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payload</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data</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 </a:t>
            </a:r>
            <a:r>
              <a:rPr lang="en-US" b="0" i="0" dirty="0" smtClean="0">
                <a:solidFill>
                  <a:srgbClr val="0000FF"/>
                </a:solidFill>
                <a:latin typeface="Courier New" panose="02070309020205020404" pitchFamily="49" charset="0"/>
              </a:rPr>
              <a:t>0</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1" dirty="0" smtClean="0">
                <a:solidFill>
                  <a:srgbClr val="808080"/>
                </a:solidFill>
                <a:latin typeface="Courier New" panose="02070309020205020404" pitchFamily="49" charset="0"/>
              </a:rPr>
              <a:t>// $</a:t>
            </a:r>
            <a:r>
              <a:rPr lang="en-US" b="0" i="1" dirty="0" err="1" smtClean="0">
                <a:solidFill>
                  <a:srgbClr val="808080"/>
                </a:solidFill>
                <a:latin typeface="Courier New" panose="02070309020205020404" pitchFamily="49" charset="0"/>
              </a:rPr>
              <a:t>scope.reporting.detailMetadata</a:t>
            </a:r>
            <a:r>
              <a:rPr lang="en-US" b="0" i="1" dirty="0" smtClean="0">
                <a:solidFill>
                  <a:srgbClr val="808080"/>
                </a:solidFill>
                <a:latin typeface="Courier New" panose="02070309020205020404" pitchFamily="49" charset="0"/>
              </a:rPr>
              <a:t> = </a:t>
            </a:r>
            <a:r>
              <a:rPr lang="en-US" b="0" i="1" dirty="0" err="1" smtClean="0">
                <a:solidFill>
                  <a:srgbClr val="808080"/>
                </a:solidFill>
                <a:latin typeface="Courier New" panose="02070309020205020404" pitchFamily="49" charset="0"/>
              </a:rPr>
              <a:t>res.payload.metadata</a:t>
            </a:r>
            <a:r>
              <a:rPr lang="en-US" b="0" i="1" dirty="0" smtClean="0">
                <a:solidFill>
                  <a:srgbClr val="808080"/>
                </a:solidFill>
                <a:latin typeface="Courier New" panose="02070309020205020404" pitchFamily="49" charset="0"/>
              </a:rPr>
              <a:t>;</a:t>
            </a:r>
            <a:br>
              <a:rPr lang="en-US" b="0" i="1" dirty="0" smtClean="0">
                <a:solidFill>
                  <a:srgbClr val="808080"/>
                </a:solidFill>
                <a:latin typeface="Courier New" panose="02070309020205020404" pitchFamily="49" charset="0"/>
              </a:rPr>
            </a:br>
            <a:r>
              <a:rPr lang="en-US" b="0" i="1" dirty="0" smtClean="0">
                <a:solidFill>
                  <a:srgbClr val="808080"/>
                </a:solidFill>
                <a:latin typeface="Courier New" panose="02070309020205020404" pitchFamily="49" charset="0"/>
              </a:rPr>
              <a:t>  </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scope.</a:t>
            </a:r>
            <a:r>
              <a:rPr lang="en-US" b="1" i="0" dirty="0" err="1" smtClean="0">
                <a:solidFill>
                  <a:srgbClr val="660E7A"/>
                </a:solidFill>
                <a:latin typeface="Courier New" panose="02070309020205020404" pitchFamily="49" charset="0"/>
              </a:rPr>
              <a:t>reporting</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detailMetadata</a:t>
            </a:r>
            <a:r>
              <a:rPr lang="en-US" b="1" i="0" dirty="0" smtClean="0">
                <a:solidFill>
                  <a:srgbClr val="660E7A"/>
                </a:solidFill>
                <a:latin typeface="Courier New" panose="02070309020205020404" pitchFamily="49" charset="0"/>
              </a:rPr>
              <a:t> </a:t>
            </a:r>
            <a:r>
              <a:rPr lang="en-US" b="0" i="0" dirty="0" smtClean="0">
                <a:solidFill>
                  <a:srgbClr val="000000"/>
                </a:solidFill>
                <a:latin typeface="Courier New" panose="02070309020205020404" pitchFamily="49" charset="0"/>
              </a:rPr>
              <a:t>= </a:t>
            </a:r>
            <a:r>
              <a:rPr lang="en-US" b="0" i="1" dirty="0" err="1" smtClean="0">
                <a:solidFill>
                  <a:srgbClr val="000000"/>
                </a:solidFill>
                <a:latin typeface="Courier New" panose="02070309020205020404" pitchFamily="49" charset="0"/>
              </a:rPr>
              <a:t>metadataMergeTiming</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payload</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metadata</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1" dirty="0" err="1" smtClean="0">
                <a:solidFill>
                  <a:srgbClr val="000000"/>
                </a:solidFill>
                <a:latin typeface="Courier New" panose="02070309020205020404" pitchFamily="49" charset="0"/>
              </a:rPr>
              <a:t>metadataFinalize</a:t>
            </a:r>
            <a:r>
              <a:rPr lang="en-US" b="0" i="0" dirty="0" smtClean="0">
                <a:solidFill>
                  <a:srgbClr val="000000"/>
                </a:solidFill>
                <a:latin typeface="Courier New" panose="02070309020205020404" pitchFamily="49" charset="0"/>
              </a:rPr>
              <a:t>(</a:t>
            </a:r>
            <a:r>
              <a:rPr lang="en-US" b="0" i="0" dirty="0" err="1" smtClean="0">
                <a:solidFill>
                  <a:srgbClr val="000000"/>
                </a:solidFill>
                <a:latin typeface="Courier New" panose="02070309020205020404" pitchFamily="49" charset="0"/>
              </a:rPr>
              <a:t>res.</a:t>
            </a:r>
            <a:r>
              <a:rPr lang="en-US" b="1" i="0" dirty="0" err="1" smtClean="0">
                <a:solidFill>
                  <a:srgbClr val="660E7A"/>
                </a:solidFill>
                <a:latin typeface="Courier New" panose="02070309020205020404" pitchFamily="49" charset="0"/>
              </a:rPr>
              <a:t>payload</a:t>
            </a:r>
            <a:r>
              <a:rPr lang="en-US" b="0" i="0" dirty="0" err="1" smtClean="0">
                <a:solidFill>
                  <a:srgbClr val="000000"/>
                </a:solidFill>
                <a:latin typeface="Courier New" panose="02070309020205020404" pitchFamily="49" charset="0"/>
              </a:rPr>
              <a:t>.</a:t>
            </a:r>
            <a:r>
              <a:rPr lang="en-US" b="1" i="0" dirty="0" err="1" smtClean="0">
                <a:solidFill>
                  <a:srgbClr val="660E7A"/>
                </a:solidFill>
                <a:latin typeface="Courier New" panose="02070309020205020404" pitchFamily="49" charset="0"/>
              </a:rPr>
              <a:t>metadata</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1" dirty="0" smtClean="0">
                <a:solidFill>
                  <a:srgbClr val="808080"/>
                </a:solidFill>
                <a:latin typeface="Courier New" panose="02070309020205020404" pitchFamily="49" charset="0"/>
              </a:rPr>
              <a:t>// Equivalent of ready detection for reporting-view of main grid</a:t>
            </a:r>
            <a:br>
              <a:rPr lang="en-US" b="0" i="1" dirty="0" smtClean="0">
                <a:solidFill>
                  <a:srgbClr val="808080"/>
                </a:solidFill>
                <a:latin typeface="Courier New" panose="02070309020205020404" pitchFamily="49" charset="0"/>
              </a:rPr>
            </a:br>
            <a:r>
              <a:rPr lang="en-US" b="0" i="1" dirty="0" smtClean="0">
                <a:solidFill>
                  <a:srgbClr val="808080"/>
                </a:solidFill>
                <a:latin typeface="Courier New" panose="02070309020205020404" pitchFamily="49" charset="0"/>
              </a:rPr>
              <a:t>  </a:t>
            </a:r>
            <a:r>
              <a:rPr lang="en-US" b="0" i="0" dirty="0" smtClean="0">
                <a:solidFill>
                  <a:srgbClr val="000000"/>
                </a:solidFill>
                <a:latin typeface="Courier New" panose="02070309020205020404" pitchFamily="49" charset="0"/>
              </a:rPr>
              <a:t>$timeout(()=&gt;{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1" i="0" dirty="0" smtClean="0">
                <a:solidFill>
                  <a:srgbClr val="000080"/>
                </a:solidFill>
                <a:latin typeface="Courier New" panose="02070309020205020404" pitchFamily="49" charset="0"/>
              </a:rPr>
              <a:t>if</a:t>
            </a:r>
            <a:r>
              <a:rPr lang="en-US" b="0" i="0" dirty="0" smtClean="0">
                <a:solidFill>
                  <a:srgbClr val="000000"/>
                </a:solidFill>
                <a:latin typeface="Courier New" panose="02070309020205020404" pitchFamily="49" charset="0"/>
              </a:rPr>
              <a:t>( </a:t>
            </a:r>
            <a:r>
              <a:rPr lang="en-US" b="0" i="0" dirty="0" err="1" smtClean="0">
                <a:solidFill>
                  <a:srgbClr val="458383"/>
                </a:solidFill>
                <a:latin typeface="Courier New" panose="02070309020205020404" pitchFamily="49" charset="0"/>
              </a:rPr>
              <a:t>baseReport</a:t>
            </a:r>
            <a:r>
              <a:rPr lang="en-US" b="0" i="0" dirty="0" smtClean="0">
                <a:solidFill>
                  <a:srgbClr val="458383"/>
                </a:solidFill>
                <a:latin typeface="Courier New" panose="02070309020205020404" pitchFamily="49" charset="0"/>
              </a:rPr>
              <a:t> </a:t>
            </a:r>
            <a:r>
              <a:rPr lang="en-US" b="0" i="0" dirty="0" smtClean="0">
                <a:solidFill>
                  <a:srgbClr val="000000"/>
                </a:solidFill>
                <a:latin typeface="Courier New" panose="02070309020205020404" pitchFamily="49" charset="0"/>
              </a:rPr>
              <a:t>&amp;&amp; </a:t>
            </a:r>
            <a:r>
              <a:rPr lang="en-US" b="0" i="0" dirty="0" err="1" smtClean="0">
                <a:solidFill>
                  <a:srgbClr val="458383"/>
                </a:solidFill>
                <a:latin typeface="Courier New" panose="02070309020205020404" pitchFamily="49" charset="0"/>
              </a:rPr>
              <a:t>baseReport</a:t>
            </a:r>
            <a:r>
              <a:rPr lang="en-US" b="0" i="0" dirty="0" err="1" smtClean="0">
                <a:solidFill>
                  <a:srgbClr val="000000"/>
                </a:solidFill>
                <a:latin typeface="Courier New" panose="02070309020205020404" pitchFamily="49" charset="0"/>
              </a:rPr>
              <a:t>.</a:t>
            </a:r>
            <a:r>
              <a:rPr lang="en-US" b="0" i="0" dirty="0" err="1" smtClean="0">
                <a:solidFill>
                  <a:srgbClr val="7A7A43"/>
                </a:solidFill>
                <a:latin typeface="Courier New" panose="02070309020205020404" pitchFamily="49" charset="0"/>
              </a:rPr>
              <a:t>readyOnDetail</a:t>
            </a:r>
            <a:r>
              <a:rPr lang="en-US" b="0" i="0" dirty="0" smtClean="0">
                <a:solidFill>
                  <a:srgbClr val="7A7A43"/>
                </a:solidFill>
                <a:latin typeface="Courier New" panose="02070309020205020404" pitchFamily="49" charset="0"/>
              </a:rPr>
              <a:t> </a:t>
            </a:r>
            <a:r>
              <a:rPr lang="en-US" b="0" i="0" dirty="0" smtClean="0">
                <a:solidFill>
                  <a:srgbClr val="000000"/>
                </a:solidFill>
                <a:latin typeface="Courier New" panose="02070309020205020404" pitchFamily="49" charset="0"/>
              </a:rPr>
              <a:t>) </a:t>
            </a:r>
            <a:r>
              <a:rPr lang="en-US" b="0" i="0" dirty="0" err="1" smtClean="0">
                <a:solidFill>
                  <a:srgbClr val="458383"/>
                </a:solidFill>
                <a:latin typeface="Courier New" panose="02070309020205020404" pitchFamily="49" charset="0"/>
              </a:rPr>
              <a:t>baseReport</a:t>
            </a:r>
            <a:r>
              <a:rPr lang="en-US" b="0" i="0" dirty="0" err="1" smtClean="0">
                <a:solidFill>
                  <a:srgbClr val="000000"/>
                </a:solidFill>
                <a:latin typeface="Courier New" panose="02070309020205020404" pitchFamily="49" charset="0"/>
              </a:rPr>
              <a:t>.</a:t>
            </a:r>
            <a:r>
              <a:rPr lang="en-US" b="0" i="0" dirty="0" err="1" smtClean="0">
                <a:solidFill>
                  <a:srgbClr val="7A7A43"/>
                </a:solidFill>
                <a:latin typeface="Courier New" panose="02070309020205020404" pitchFamily="49" charset="0"/>
              </a:rPr>
              <a:t>readyOnDetail</a:t>
            </a:r>
            <a:r>
              <a:rPr lang="en-US" b="0" i="0" dirty="0" smtClean="0">
                <a:solidFill>
                  <a:srgbClr val="000000"/>
                </a:solidFill>
                <a:latin typeface="Courier New" panose="02070309020205020404" pitchFamily="49" charset="0"/>
              </a:rPr>
              <a:t>();</a:t>
            </a:r>
            <a:br>
              <a:rPr lang="en-US" b="0" i="0" dirty="0" smtClean="0">
                <a:solidFill>
                  <a:srgbClr val="000000"/>
                </a:solidFill>
                <a:latin typeface="Courier New" panose="02070309020205020404" pitchFamily="49" charset="0"/>
              </a:rPr>
            </a:br>
            <a:r>
              <a:rPr lang="en-US" b="0" i="0" dirty="0" smtClean="0">
                <a:solidFill>
                  <a:srgbClr val="000000"/>
                </a:solidFill>
                <a:latin typeface="Courier New" panose="02070309020205020404" pitchFamily="49" charset="0"/>
              </a:rPr>
              <a:t>  },</a:t>
            </a:r>
            <a:r>
              <a:rPr lang="en-US" b="0" i="0" dirty="0" smtClean="0">
                <a:solidFill>
                  <a:srgbClr val="0000FF"/>
                </a:solidFill>
                <a:latin typeface="Courier New" panose="02070309020205020404" pitchFamily="49" charset="0"/>
              </a:rPr>
              <a:t>0</a:t>
            </a:r>
            <a:r>
              <a:rPr lang="en-US" b="0" i="0" dirty="0" smtClean="0">
                <a:solidFill>
                  <a:srgbClr val="000000"/>
                </a:solidFill>
                <a:latin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186543" y="587829"/>
              <a:ext cx="11160" cy="10800"/>
            </p14:xfrm>
          </p:contentPart>
        </mc:Choice>
        <mc:Fallback xmlns="">
          <p:pic>
            <p:nvPicPr>
              <p:cNvPr id="8" name="Ink 7"/>
              <p:cNvPicPr/>
              <p:nvPr/>
            </p:nvPicPr>
            <p:blipFill>
              <a:blip r:embed="rId3"/>
              <a:stretch>
                <a:fillRect/>
              </a:stretch>
            </p:blipFill>
            <p:spPr>
              <a:xfrm>
                <a:off x="1090423" y="395949"/>
                <a:ext cx="20340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1161343" y="560469"/>
              <a:ext cx="2039400" cy="102960"/>
            </p14:xfrm>
          </p:contentPart>
        </mc:Choice>
        <mc:Fallback xmlns="">
          <p:pic>
            <p:nvPicPr>
              <p:cNvPr id="9" name="Ink 8"/>
              <p:cNvPicPr/>
              <p:nvPr/>
            </p:nvPicPr>
            <p:blipFill>
              <a:blip r:embed="rId5"/>
              <a:stretch>
                <a:fillRect/>
              </a:stretch>
            </p:blipFill>
            <p:spPr>
              <a:xfrm>
                <a:off x="1065223" y="368229"/>
                <a:ext cx="223164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533503" y="3253629"/>
              <a:ext cx="1992240" cy="91800"/>
            </p14:xfrm>
          </p:contentPart>
        </mc:Choice>
        <mc:Fallback xmlns="">
          <p:pic>
            <p:nvPicPr>
              <p:cNvPr id="13" name="Ink 12"/>
              <p:cNvPicPr/>
              <p:nvPr/>
            </p:nvPicPr>
            <p:blipFill>
              <a:blip r:embed="rId7"/>
              <a:stretch>
                <a:fillRect/>
              </a:stretch>
            </p:blipFill>
            <p:spPr>
              <a:xfrm>
                <a:off x="437383" y="3061389"/>
                <a:ext cx="218448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p14:cNvContentPartPr/>
              <p14:nvPr/>
            </p14:nvContentPartPr>
            <p14:xfrm>
              <a:off x="587863" y="6015909"/>
              <a:ext cx="1970640" cy="95400"/>
            </p14:xfrm>
          </p:contentPart>
        </mc:Choice>
        <mc:Fallback xmlns="">
          <p:pic>
            <p:nvPicPr>
              <p:cNvPr id="14" name="Ink 13"/>
              <p:cNvPicPr/>
              <p:nvPr/>
            </p:nvPicPr>
            <p:blipFill>
              <a:blip r:embed="rId9"/>
              <a:stretch>
                <a:fillRect/>
              </a:stretch>
            </p:blipFill>
            <p:spPr>
              <a:xfrm>
                <a:off x="491743" y="5824029"/>
                <a:ext cx="2162880" cy="479160"/>
              </a:xfrm>
              <a:prstGeom prst="rect">
                <a:avLst/>
              </a:prstGeom>
            </p:spPr>
          </p:pic>
        </mc:Fallback>
      </mc:AlternateContent>
    </p:spTree>
    <p:extLst>
      <p:ext uri="{BB962C8B-B14F-4D97-AF65-F5344CB8AC3E}">
        <p14:creationId xmlns:p14="http://schemas.microsoft.com/office/powerpoint/2010/main" val="3672887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erisolutions.com/wp-content/uploads/2013/03/ERI-Alternative-Ris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1801133"/>
            <a:ext cx="8171996" cy="4384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31975" y="544285"/>
            <a:ext cx="7815943" cy="523220"/>
          </a:xfrm>
          <a:prstGeom prst="rect">
            <a:avLst/>
          </a:prstGeom>
          <a:noFill/>
        </p:spPr>
        <p:txBody>
          <a:bodyPr wrap="square" rtlCol="0">
            <a:spAutoFit/>
          </a:bodyPr>
          <a:lstStyle/>
          <a:p>
            <a:pPr algn="ctr"/>
            <a:r>
              <a:rPr lang="en-US" sz="2000" b="1" dirty="0" smtClean="0"/>
              <a:t>Choose a different </a:t>
            </a:r>
            <a:r>
              <a:rPr lang="en-US" sz="2800" b="1" dirty="0" smtClean="0"/>
              <a:t>path</a:t>
            </a:r>
            <a:endParaRPr lang="en-US" sz="2800" b="1" dirty="0"/>
          </a:p>
        </p:txBody>
      </p:sp>
    </p:spTree>
    <p:extLst>
      <p:ext uri="{BB962C8B-B14F-4D97-AF65-F5344CB8AC3E}">
        <p14:creationId xmlns:p14="http://schemas.microsoft.com/office/powerpoint/2010/main" val="646953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787</Words>
  <Application>Microsoft Office PowerPoint</Application>
  <PresentationFormat>Widescreen</PresentationFormat>
  <Paragraphs>96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Why Not AngularJS</vt:lpstr>
      <vt:lpstr>PowerPoint Presentation</vt:lpstr>
      <vt:lpstr>Ideal scenario: components are independent</vt:lpstr>
      <vt:lpstr>When business logic becomes more complex</vt:lpstr>
      <vt:lpstr>Difficulties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Not AngularJS</dc:title>
  <dc:creator>bin</dc:creator>
  <cp:lastModifiedBy>Bin Li</cp:lastModifiedBy>
  <cp:revision>40</cp:revision>
  <dcterms:created xsi:type="dcterms:W3CDTF">2017-10-15T19:07:45Z</dcterms:created>
  <dcterms:modified xsi:type="dcterms:W3CDTF">2017-10-17T13:14:12Z</dcterms:modified>
</cp:coreProperties>
</file>