
<file path=[Content_Types].xml><?xml version="1.0" encoding="utf-8"?>
<Types xmlns="http://schemas.openxmlformats.org/package/2006/content-types">
  <Override PartName="/_rels/.rels" ContentType="application/vnd.openxmlformats-package.relationships+xml"/>
  <Override PartName="/ppt/notesSlides/_rels/notesSlide60.xml.rels" ContentType="application/vnd.openxmlformats-package.relationships+xml"/>
  <Override PartName="/ppt/notesSlides/_rels/notesSlide21.xml.rels" ContentType="application/vnd.openxmlformats-package.relationships+xml"/>
  <Override PartName="/ppt/notesSlides/_rels/notesSlide57.xml.rels" ContentType="application/vnd.openxmlformats-package.relationships+xml"/>
  <Override PartName="/ppt/notesSlides/_rels/notesSlide6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notesSlide66.xml" ContentType="application/vnd.openxmlformats-officedocument.presentationml.notesSlide+xml"/>
  <Override PartName="/ppt/notesSlides/notesSlide21.xml" ContentType="application/vnd.openxmlformats-officedocument.presentationml.notesSlide+xml"/>
  <Override PartName="/ppt/notesSlides/notesSlide6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57.xml" ContentType="application/vnd.openxmlformats-officedocument.presentationml.notes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68.wmf" ContentType="image/x-wmf"/>
  <Override PartName="/ppt/media/image67.png" ContentType="image/png"/>
  <Override PartName="/ppt/media/image66.png" ContentType="image/png"/>
  <Override PartName="/ppt/media/image65.wmf" ContentType="image/x-wmf"/>
  <Override PartName="/ppt/media/image60.png" ContentType="image/png"/>
  <Override PartName="/ppt/media/image57.jpeg" ContentType="image/jpeg"/>
  <Override PartName="/ppt/media/image55.jpeg" ContentType="image/jpeg"/>
  <Override PartName="/ppt/media/image54.jpeg" ContentType="image/jpeg"/>
  <Override PartName="/ppt/media/image53.jpeg" ContentType="image/jpeg"/>
  <Override PartName="/ppt/media/image62.png" ContentType="image/png"/>
  <Override PartName="/ppt/media/image51.wmf" ContentType="image/x-wmf"/>
  <Override PartName="/ppt/media/image61.png" ContentType="image/png"/>
  <Override PartName="/ppt/media/image50.wmf" ContentType="image/x-wmf"/>
  <Override PartName="/ppt/media/image49.wmf" ContentType="image/x-wmf"/>
  <Override PartName="/ppt/media/image17.png" ContentType="image/png"/>
  <Override PartName="/ppt/media/image21.jpeg" ContentType="image/jpeg"/>
  <Override PartName="/ppt/media/image16.png" ContentType="image/png"/>
  <Override PartName="/ppt/media/image15.png" ContentType="image/png"/>
  <Override PartName="/ppt/media/image23.jpeg" ContentType="image/jpeg"/>
  <Override PartName="/ppt/media/image34.wmf" ContentType="image/x-wmf"/>
  <Override PartName="/ppt/media/image33.jpeg" ContentType="image/jpeg"/>
  <Override PartName="/ppt/media/image56.jpeg" ContentType="image/jpeg"/>
  <Override PartName="/ppt/media/image13.png" ContentType="image/png"/>
  <Override PartName="/ppt/media/image12.png" ContentType="image/png"/>
  <Override PartName="/ppt/media/image63.png" ContentType="image/png"/>
  <Override PartName="/ppt/media/image18.jpeg" ContentType="image/jpeg"/>
  <Override PartName="/ppt/media/image11.png" ContentType="image/png"/>
  <Override PartName="/ppt/media/image28.jpeg" ContentType="image/jpeg"/>
  <Override PartName="/ppt/media/image4.png" ContentType="image/png"/>
  <Override PartName="/ppt/media/image52.jpeg" ContentType="image/jpeg"/>
  <Override PartName="/ppt/media/image39.jpeg" ContentType="image/jpeg"/>
  <Override PartName="/ppt/media/image3.png" ContentType="image/png"/>
  <Override PartName="/ppt/media/image20.jpeg" ContentType="image/jpeg"/>
  <Override PartName="/ppt/media/image19.jpeg" ContentType="image/jpeg"/>
  <Override PartName="/ppt/media/image38.png" ContentType="image/png"/>
  <Override PartName="/ppt/media/image2.png" ContentType="image/png"/>
  <Override PartName="/ppt/media/image37.png" ContentType="image/png"/>
  <Override PartName="/ppt/media/image1.png" ContentType="image/png"/>
  <Override PartName="/ppt/media/image36.png" ContentType="image/png"/>
  <Override PartName="/ppt/media/image5.png" ContentType="image/png"/>
  <Override PartName="/ppt/media/image22.jpeg" ContentType="image/jpeg"/>
  <Override PartName="/ppt/media/image44.jpeg" ContentType="image/jpeg"/>
  <Override PartName="/ppt/media/image64.png" ContentType="image/png"/>
  <Override PartName="/ppt/media/image29.jpeg" ContentType="image/jpeg"/>
  <Override PartName="/ppt/media/image58.png" ContentType="image/png"/>
  <Override PartName="/ppt/media/image47.wmf" ContentType="image/x-wmf"/>
  <Override PartName="/ppt/media/image8.png" ContentType="image/png"/>
  <Override PartName="/ppt/media/image10.png" ContentType="image/png"/>
  <Override PartName="/ppt/media/image59.png" ContentType="image/png"/>
  <Override PartName="/ppt/media/image48.wmf" ContentType="image/x-wmf"/>
  <Override PartName="/ppt/media/image9.png" ContentType="image/png"/>
  <Override PartName="/ppt/media/image14.png" ContentType="image/png"/>
  <Override PartName="/ppt/media/image24.jpeg" ContentType="image/jpeg"/>
  <Override PartName="/ppt/media/image25.jpeg" ContentType="image/jpeg"/>
  <Override PartName="/ppt/media/image35.png" ContentType="image/png"/>
  <Override PartName="/ppt/media/image26.jpeg" ContentType="image/jpeg"/>
  <Override PartName="/ppt/media/image27.jpeg" ContentType="image/jpeg"/>
  <Override PartName="/ppt/media/image30.png" ContentType="image/png"/>
  <Override PartName="/ppt/media/image31.png" ContentType="image/png"/>
  <Override PartName="/ppt/media/image32.png" ContentType="image/png"/>
  <Override PartName="/ppt/media/image40.png" ContentType="image/png"/>
  <Override PartName="/ppt/media/image41.png" ContentType="image/png"/>
  <Override PartName="/ppt/media/image42.jpeg" ContentType="image/jpeg"/>
  <Override PartName="/ppt/media/image43.png" ContentType="image/png"/>
  <Override PartName="/ppt/media/image6.png" ContentType="image/png"/>
  <Override PartName="/ppt/media/image45.wmf" ContentType="image/x-wmf"/>
  <Override PartName="/ppt/media/image7.png" ContentType="image/png"/>
  <Override PartName="/ppt/media/image46.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289"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290"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291"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292" name="PlaceHolder 5"/>
          <p:cNvSpPr>
            <a:spLocks noGrp="1"/>
          </p:cNvSpPr>
          <p:nvPr>
            <p:ph type="sldNum"/>
          </p:nvPr>
        </p:nvSpPr>
        <p:spPr>
          <a:xfrm>
            <a:off x="4278960" y="10157400"/>
            <a:ext cx="3280680" cy="534240"/>
          </a:xfrm>
          <a:prstGeom prst="rect">
            <a:avLst/>
          </a:prstGeom>
        </p:spPr>
        <p:txBody>
          <a:bodyPr lIns="0" rIns="0" tIns="0" bIns="0" anchor="b"/>
          <a:p>
            <a:pPr algn="r"/>
            <a:fld id="{F7722367-C505-4D5E-9D2C-4267758E0B4E}"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body"/>
          </p:nvPr>
        </p:nvSpPr>
        <p:spPr>
          <a:xfrm>
            <a:off x="731520" y="4560480"/>
            <a:ext cx="5851440" cy="4320000"/>
          </a:xfrm>
          <a:prstGeom prst="rect">
            <a:avLst/>
          </a:prstGeom>
        </p:spPr>
        <p:txBody>
          <a:bodyPr lIns="96840" rIns="96840" tIns="48240" bIns="48240"/>
          <a:p>
            <a:endParaRPr b="0" lang="en-IN" sz="2000" spc="-1" strike="noStrike">
              <a:solidFill>
                <a:srgbClr val="000000"/>
              </a:solidFill>
              <a:uFill>
                <a:solidFill>
                  <a:srgbClr val="ffffff"/>
                </a:solidFill>
              </a:uFill>
              <a:latin typeface="Arial"/>
            </a:endParaRPr>
          </a:p>
        </p:txBody>
      </p:sp>
      <p:sp>
        <p:nvSpPr>
          <p:cNvPr id="657" name="CustomShape 2"/>
          <p:cNvSpPr/>
          <p:nvPr/>
        </p:nvSpPr>
        <p:spPr>
          <a:xfrm>
            <a:off x="4143600" y="9119520"/>
            <a:ext cx="3169080" cy="479520"/>
          </a:xfrm>
          <a:prstGeom prst="rect">
            <a:avLst/>
          </a:prstGeom>
          <a:noFill/>
          <a:ln>
            <a:noFill/>
          </a:ln>
        </p:spPr>
        <p:style>
          <a:lnRef idx="0"/>
          <a:fillRef idx="0"/>
          <a:effectRef idx="0"/>
          <a:fontRef idx="minor"/>
        </p:style>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CustomShape 1"/>
          <p:cNvSpPr/>
          <p:nvPr/>
        </p:nvSpPr>
        <p:spPr>
          <a:xfrm>
            <a:off x="4143600" y="9119520"/>
            <a:ext cx="3169080" cy="479520"/>
          </a:xfrm>
          <a:prstGeom prst="rect">
            <a:avLst/>
          </a:prstGeom>
          <a:noFill/>
          <a:ln>
            <a:noFill/>
          </a:ln>
        </p:spPr>
        <p:style>
          <a:lnRef idx="0"/>
          <a:fillRef idx="0"/>
          <a:effectRef idx="0"/>
          <a:fontRef idx="minor"/>
        </p:style>
      </p:sp>
      <p:sp>
        <p:nvSpPr>
          <p:cNvPr id="659" name="PlaceHolder 2"/>
          <p:cNvSpPr>
            <a:spLocks noGrp="1"/>
          </p:cNvSpPr>
          <p:nvPr>
            <p:ph type="body"/>
          </p:nvPr>
        </p:nvSpPr>
        <p:spPr>
          <a:xfrm>
            <a:off x="731520" y="4560480"/>
            <a:ext cx="5851440" cy="4320000"/>
          </a:xfrm>
          <a:prstGeom prst="rect">
            <a:avLst/>
          </a:prstGeom>
        </p:spPr>
        <p:txBody>
          <a:bodyPr lIns="96840" rIns="96840" tIns="48240" bIns="48240"/>
          <a:p>
            <a:endParaRPr b="0" lang="en-IN"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4143600" y="9119520"/>
            <a:ext cx="3169080" cy="479520"/>
          </a:xfrm>
          <a:prstGeom prst="rect">
            <a:avLst/>
          </a:prstGeom>
          <a:noFill/>
          <a:ln>
            <a:noFill/>
          </a:ln>
        </p:spPr>
        <p:style>
          <a:lnRef idx="0"/>
          <a:fillRef idx="0"/>
          <a:effectRef idx="0"/>
          <a:fontRef idx="minor"/>
        </p:style>
      </p:sp>
      <p:sp>
        <p:nvSpPr>
          <p:cNvPr id="661" name="PlaceHolder 2"/>
          <p:cNvSpPr>
            <a:spLocks noGrp="1"/>
          </p:cNvSpPr>
          <p:nvPr>
            <p:ph type="body"/>
          </p:nvPr>
        </p:nvSpPr>
        <p:spPr>
          <a:xfrm>
            <a:off x="731520" y="4560480"/>
            <a:ext cx="5851440" cy="4320000"/>
          </a:xfrm>
          <a:prstGeom prst="rect">
            <a:avLst/>
          </a:prstGeom>
        </p:spPr>
        <p:txBody>
          <a:bodyPr lIns="96840" rIns="96840" tIns="48240" bIns="48240"/>
          <a:p>
            <a:endParaRPr b="0" lang="en-IN" sz="2000" spc="-1" strike="noStrike">
              <a:solidFill>
                <a:srgbClr val="000000"/>
              </a:solidFill>
              <a:uFill>
                <a:solidFill>
                  <a:srgbClr val="ffffff"/>
                </a:solidFill>
              </a:uFill>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body"/>
          </p:nvPr>
        </p:nvSpPr>
        <p:spPr>
          <a:xfrm>
            <a:off x="731520" y="4560480"/>
            <a:ext cx="5851440" cy="4320000"/>
          </a:xfrm>
          <a:prstGeom prst="rect">
            <a:avLst/>
          </a:prstGeom>
        </p:spPr>
        <p:txBody>
          <a:bodyPr lIns="96840" rIns="96840" tIns="48240" bIns="48240"/>
          <a:p>
            <a:r>
              <a:rPr b="0" lang="en-IN" sz="2000" spc="-1" strike="noStrike">
                <a:solidFill>
                  <a:srgbClr val="000000"/>
                </a:solidFill>
                <a:uFill>
                  <a:solidFill>
                    <a:srgbClr val="ffffff"/>
                  </a:solidFill>
                </a:uFill>
                <a:latin typeface="Arial"/>
              </a:rPr>
              <a:t>Status word is read from port c</a:t>
            </a:r>
            <a:endParaRPr b="0" lang="en-IN" sz="2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Intea and inteb are written using PC6 and PC2</a:t>
            </a:r>
            <a:endParaRPr b="0" lang="en-IN" sz="2000" spc="-1" strike="noStrike">
              <a:solidFill>
                <a:srgbClr val="000000"/>
              </a:solidFill>
              <a:uFill>
                <a:solidFill>
                  <a:srgbClr val="ffffff"/>
                </a:solidFill>
              </a:uFill>
              <a:latin typeface="Arial"/>
            </a:endParaRPr>
          </a:p>
          <a:p>
            <a:endParaRPr b="0" lang="en-IN" sz="2000" spc="-1" strike="noStrike">
              <a:solidFill>
                <a:srgbClr val="000000"/>
              </a:solidFill>
              <a:uFill>
                <a:solidFill>
                  <a:srgbClr val="ffffff"/>
                </a:solidFill>
              </a:uFill>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731520" y="4560480"/>
            <a:ext cx="5851440" cy="4320000"/>
          </a:xfrm>
          <a:prstGeom prst="rect">
            <a:avLst/>
          </a:prstGeom>
        </p:spPr>
        <p:txBody>
          <a:bodyPr lIns="96840" rIns="96840" tIns="48240" bIns="48240"/>
          <a:p>
            <a:r>
              <a:rPr b="0" lang="en-IN" sz="2000" spc="-1" strike="noStrike">
                <a:solidFill>
                  <a:srgbClr val="000000"/>
                </a:solidFill>
                <a:uFill>
                  <a:solidFill>
                    <a:srgbClr val="ffffff"/>
                  </a:solidFill>
                </a:uFill>
                <a:latin typeface="Arial"/>
              </a:rPr>
              <a:t>Status word is read from port c</a:t>
            </a:r>
            <a:endParaRPr b="0" lang="en-IN" sz="2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Intea and inteb are written using PC6 and PC2</a:t>
            </a:r>
            <a:endParaRPr b="0" lang="en-IN" sz="2000" spc="-1" strike="noStrike">
              <a:solidFill>
                <a:srgbClr val="000000"/>
              </a:solidFill>
              <a:uFill>
                <a:solidFill>
                  <a:srgbClr val="ffffff"/>
                </a:solidFill>
              </a:uFill>
              <a:latin typeface="Arial"/>
            </a:endParaRPr>
          </a:p>
          <a:p>
            <a:endParaRPr b="0" lang="en-IN" sz="2000" spc="-1" strike="noStrike">
              <a:solidFill>
                <a:srgbClr val="000000"/>
              </a:solidFill>
              <a:uFill>
                <a:solidFill>
                  <a:srgbClr val="ffffff"/>
                </a:solidFill>
              </a:uFill>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CustomShape 1"/>
          <p:cNvSpPr/>
          <p:nvPr/>
        </p:nvSpPr>
        <p:spPr>
          <a:xfrm>
            <a:off x="4143600" y="9119520"/>
            <a:ext cx="3169080" cy="479520"/>
          </a:xfrm>
          <a:prstGeom prst="rect">
            <a:avLst/>
          </a:prstGeom>
          <a:noFill/>
          <a:ln>
            <a:noFill/>
          </a:ln>
        </p:spPr>
        <p:style>
          <a:lnRef idx="0"/>
          <a:fillRef idx="0"/>
          <a:effectRef idx="0"/>
          <a:fontRef idx="minor"/>
        </p:style>
      </p:sp>
      <p:sp>
        <p:nvSpPr>
          <p:cNvPr id="665" name="PlaceHolder 2"/>
          <p:cNvSpPr>
            <a:spLocks noGrp="1"/>
          </p:cNvSpPr>
          <p:nvPr>
            <p:ph type="body"/>
          </p:nvPr>
        </p:nvSpPr>
        <p:spPr>
          <a:xfrm>
            <a:off x="731520" y="4560480"/>
            <a:ext cx="5851440" cy="4320000"/>
          </a:xfrm>
          <a:prstGeom prst="rect">
            <a:avLst/>
          </a:prstGeom>
        </p:spPr>
        <p:txBody>
          <a:bodyPr lIns="96840" rIns="96840" tIns="48240" bIns="48240"/>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079000" y="1604520"/>
            <a:ext cx="4984920" cy="3977280"/>
          </a:xfrm>
          <a:prstGeom prst="rect">
            <a:avLst/>
          </a:prstGeom>
          <a:ln>
            <a:noFill/>
          </a:ln>
        </p:spPr>
      </p:pic>
      <p:pic>
        <p:nvPicPr>
          <p:cNvPr id="143"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2079000" y="1604520"/>
            <a:ext cx="4984920" cy="3977280"/>
          </a:xfrm>
          <a:prstGeom prst="rect">
            <a:avLst/>
          </a:prstGeom>
          <a:ln>
            <a:noFill/>
          </a:ln>
        </p:spPr>
      </p:pic>
      <p:pic>
        <p:nvPicPr>
          <p:cNvPr id="179"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14" name="" descr=""/>
          <p:cNvPicPr/>
          <p:nvPr/>
        </p:nvPicPr>
        <p:blipFill>
          <a:blip r:embed="rId2"/>
          <a:stretch/>
        </p:blipFill>
        <p:spPr>
          <a:xfrm>
            <a:off x="2079000" y="1604520"/>
            <a:ext cx="4984920" cy="3977280"/>
          </a:xfrm>
          <a:prstGeom prst="rect">
            <a:avLst/>
          </a:prstGeom>
          <a:ln>
            <a:noFill/>
          </a:ln>
        </p:spPr>
      </p:pic>
      <p:pic>
        <p:nvPicPr>
          <p:cNvPr id="215"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50" name="" descr=""/>
          <p:cNvPicPr/>
          <p:nvPr/>
        </p:nvPicPr>
        <p:blipFill>
          <a:blip r:embed="rId2"/>
          <a:stretch/>
        </p:blipFill>
        <p:spPr>
          <a:xfrm>
            <a:off x="2079000" y="1604520"/>
            <a:ext cx="4984920" cy="3977280"/>
          </a:xfrm>
          <a:prstGeom prst="rect">
            <a:avLst/>
          </a:prstGeom>
          <a:ln>
            <a:noFill/>
          </a:ln>
        </p:spPr>
      </p:pic>
      <p:pic>
        <p:nvPicPr>
          <p:cNvPr id="251"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86" name="" descr=""/>
          <p:cNvPicPr/>
          <p:nvPr/>
        </p:nvPicPr>
        <p:blipFill>
          <a:blip r:embed="rId2"/>
          <a:stretch/>
        </p:blipFill>
        <p:spPr>
          <a:xfrm>
            <a:off x="2079000" y="1604520"/>
            <a:ext cx="4984920" cy="3977280"/>
          </a:xfrm>
          <a:prstGeom prst="rect">
            <a:avLst/>
          </a:prstGeom>
          <a:ln>
            <a:noFill/>
          </a:ln>
        </p:spPr>
      </p:pic>
      <p:pic>
        <p:nvPicPr>
          <p:cNvPr id="287" name="" descr=""/>
          <p:cNvPicPr/>
          <p:nvPr/>
        </p:nvPicPr>
        <p:blipFill>
          <a:blip r:embed="rId3"/>
          <a:stretch/>
        </p:blipFill>
        <p:spPr>
          <a:xfrm>
            <a:off x="2079000" y="1604520"/>
            <a:ext cx="4984920" cy="397728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5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77.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6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6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6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6" Type="http://schemas.openxmlformats.org/officeDocument/2006/relationships/image" Target="../media/image23.jpeg"/><Relationship Id="rId7" Type="http://schemas.openxmlformats.org/officeDocument/2006/relationships/image" Target="../media/image24.jpeg"/><Relationship Id="rId8" Type="http://schemas.openxmlformats.org/officeDocument/2006/relationships/image" Target="../media/image25.jpeg"/><Relationship Id="rId9" Type="http://schemas.openxmlformats.org/officeDocument/2006/relationships/image" Target="../media/image26.jpeg"/><Relationship Id="rId10" Type="http://schemas.openxmlformats.org/officeDocument/2006/relationships/image" Target="../media/image27.jpeg"/><Relationship Id="rId11" Type="http://schemas.openxmlformats.org/officeDocument/2006/relationships/image" Target="../media/image28.jpeg"/><Relationship Id="rId1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image" Target="../media/image45.wmf"/><Relationship Id="rId2"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slideLayout" Target="../slideLayouts/slideLayout77.xml"/>
</Relationships>
</file>

<file path=ppt/slides/_rels/slide42.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slideLayout" Target="../slideLayouts/slideLayout77.xml"/>
</Relationships>
</file>

<file path=ppt/slides/_rels/slide43.xml.rels><?xml version="1.0" encoding="UTF-8"?>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slideLayout" Target="../slideLayouts/slideLayout77.xml"/>
</Relationships>
</file>

<file path=ppt/slides/_rels/slide44.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slideLayout" Target="../slideLayouts/slideLayout77.xml"/>
</Relationships>
</file>

<file path=ppt/slides/_rels/slide45.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77.xml"/>
</Relationships>
</file>

<file path=ppt/slides/_rels/slide46.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77.xml"/>
</Relationships>
</file>

<file path=ppt/slides/_rels/slide47.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77.xml"/>
</Relationships>
</file>

<file path=ppt/slides/_rels/slide48.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9.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6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6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image" Target="../media/image65.wmf"/><Relationship Id="rId2" Type="http://schemas.openxmlformats.org/officeDocument/2006/relationships/slideLayout" Target="../slideLayouts/slideLayout61.xml"/>
</Relationships>
</file>

<file path=ppt/slides/_rels/slide64.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61.xml"/>
</Relationships>
</file>

<file path=ppt/slides/_rels/slide65.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image" Target="../media/image68.wmf"/><Relationship Id="rId2" Type="http://schemas.openxmlformats.org/officeDocument/2006/relationships/slideLayout" Target="../slideLayouts/slideLayout85.xml"/><Relationship Id="rId3" Type="http://schemas.openxmlformats.org/officeDocument/2006/relationships/notesSlide" Target="../notesSlides/notesSlide6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57200" y="1505880"/>
            <a:ext cx="8381160" cy="1617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a:solidFill>
                  <a:srgbClr val="e0322d"/>
                </a:solidFill>
                <a:uFill>
                  <a:solidFill>
                    <a:srgbClr val="ffffff"/>
                  </a:solidFill>
                </a:uFill>
                <a:latin typeface="Calibri"/>
              </a:rPr>
              <a:t>Peripheral and its characteristics</a:t>
            </a:r>
            <a:endParaRPr b="0" lang="en-IN" sz="1800" spc="-1" strike="noStrike">
              <a:solidFill>
                <a:srgbClr val="000000"/>
              </a:solidFill>
              <a:uFill>
                <a:solidFill>
                  <a:srgbClr val="ffffff"/>
                </a:solidFill>
              </a:uFill>
              <a:latin typeface="Arial"/>
            </a:endParaRPr>
          </a:p>
        </p:txBody>
      </p:sp>
      <p:pic>
        <p:nvPicPr>
          <p:cNvPr id="294" name="Picture 2" descr=""/>
          <p:cNvPicPr/>
          <p:nvPr/>
        </p:nvPicPr>
        <p:blipFill>
          <a:blip r:embed="rId1"/>
          <a:stretch/>
        </p:blipFill>
        <p:spPr>
          <a:xfrm>
            <a:off x="2286000" y="2666880"/>
            <a:ext cx="4666680" cy="4028400"/>
          </a:xfrm>
          <a:prstGeom prst="rect">
            <a:avLst/>
          </a:prstGeom>
          <a:ln w="936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a:solidFill>
                  <a:srgbClr val="e0322d"/>
                </a:solidFill>
                <a:uFill>
                  <a:solidFill>
                    <a:srgbClr val="ffffff"/>
                  </a:solidFill>
                </a:uFill>
                <a:latin typeface="Calibri"/>
              </a:rPr>
              <a:t>Mode of Data transfer</a:t>
            </a:r>
            <a:endParaRPr b="0" lang="en-IN" sz="1800" spc="-1" strike="noStrike">
              <a:solidFill>
                <a:srgbClr val="000000"/>
              </a:solidFill>
              <a:uFill>
                <a:solidFill>
                  <a:srgbClr val="ffffff"/>
                </a:solidFill>
              </a:uFill>
              <a:latin typeface="Arial"/>
            </a:endParaRPr>
          </a:p>
        </p:txBody>
      </p:sp>
      <p:sp>
        <p:nvSpPr>
          <p:cNvPr id="372" name="CustomShape 2"/>
          <p:cNvSpPr/>
          <p:nvPr/>
        </p:nvSpPr>
        <p:spPr>
          <a:xfrm>
            <a:off x="457200" y="1219320"/>
            <a:ext cx="8457480" cy="52570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Parallel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Entire 8bit or 16 bit transfer at one time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In 8085 entire 8 bit transferred simultaneous using 8 data lines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Seven Segment LEDs, Data converter (ASCIItoHEX), Memory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Serial</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Data transferred one bit at a time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Parallel to serial conversion (parallel 8 bit to stream of serial 8 bit)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Serial to Parallel conversion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Modem, USB, SATA, and  (sometimes monitor/printer)</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UART: Universal Asynchronous Receiver &amp; Transmitter</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uFill>
                  <a:solidFill>
                    <a:srgbClr val="ffffff"/>
                  </a:solidFill>
                </a:uFill>
                <a:latin typeface="Calibri"/>
              </a:rPr>
              <a:t>Timing Diagram : Read Cycle</a:t>
            </a:r>
            <a:endParaRPr b="0" lang="en-IN" sz="1800" spc="-1" strike="noStrike">
              <a:solidFill>
                <a:srgbClr val="000000"/>
              </a:solidFill>
              <a:uFill>
                <a:solidFill>
                  <a:srgbClr val="ffffff"/>
                </a:solidFill>
              </a:uFill>
              <a:latin typeface="Arial"/>
            </a:endParaRPr>
          </a:p>
        </p:txBody>
      </p:sp>
      <p:pic>
        <p:nvPicPr>
          <p:cNvPr id="374" name="Picture 9" descr=""/>
          <p:cNvPicPr/>
          <p:nvPr/>
        </p:nvPicPr>
        <p:blipFill>
          <a:blip r:embed="rId1"/>
          <a:stretch/>
        </p:blipFill>
        <p:spPr>
          <a:xfrm>
            <a:off x="611280" y="1844640"/>
            <a:ext cx="7921080" cy="39646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uFill>
                  <a:solidFill>
                    <a:srgbClr val="ffffff"/>
                  </a:solidFill>
                </a:uFill>
                <a:latin typeface="Calibri"/>
              </a:rPr>
              <a:t>Timing Diagram : Write Cycle</a:t>
            </a:r>
            <a:endParaRPr b="0" lang="en-IN" sz="1800" spc="-1" strike="noStrike">
              <a:solidFill>
                <a:srgbClr val="000000"/>
              </a:solidFill>
              <a:uFill>
                <a:solidFill>
                  <a:srgbClr val="ffffff"/>
                </a:solidFill>
              </a:uFill>
              <a:latin typeface="Arial"/>
            </a:endParaRPr>
          </a:p>
        </p:txBody>
      </p:sp>
      <p:pic>
        <p:nvPicPr>
          <p:cNvPr id="376" name="Picture 7" descr=""/>
          <p:cNvPicPr/>
          <p:nvPr/>
        </p:nvPicPr>
        <p:blipFill>
          <a:blip r:embed="rId1"/>
          <a:stretch/>
        </p:blipFill>
        <p:spPr>
          <a:xfrm>
            <a:off x="611280" y="1844640"/>
            <a:ext cx="7921080" cy="39664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400" spc="-1" strike="noStrike">
                <a:solidFill>
                  <a:srgbClr val="000000"/>
                </a:solidFill>
                <a:uFill>
                  <a:solidFill>
                    <a:srgbClr val="ffffff"/>
                  </a:solidFill>
                </a:uFill>
                <a:latin typeface="Calibri"/>
              </a:rPr>
              <a:t>BUS Buffering and Latching</a:t>
            </a:r>
            <a:endParaRPr b="0" lang="en-IN" sz="1800" spc="-1" strike="noStrike">
              <a:solidFill>
                <a:srgbClr val="000000"/>
              </a:solidFill>
              <a:uFill>
                <a:solidFill>
                  <a:srgbClr val="ffffff"/>
                </a:solidFill>
              </a:uFill>
              <a:latin typeface="Arial"/>
            </a:endParaRPr>
          </a:p>
        </p:txBody>
      </p:sp>
      <p:pic>
        <p:nvPicPr>
          <p:cNvPr id="378" name="Picture 6" descr=""/>
          <p:cNvPicPr/>
          <p:nvPr/>
        </p:nvPicPr>
        <p:blipFill>
          <a:blip r:embed="rId1"/>
          <a:stretch/>
        </p:blipFill>
        <p:spPr>
          <a:xfrm>
            <a:off x="1042920" y="1560600"/>
            <a:ext cx="7057440" cy="4892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182520" y="90360"/>
            <a:ext cx="8914680" cy="1142280"/>
          </a:xfrm>
          <a:prstGeom prst="rect">
            <a:avLst/>
          </a:prstGeom>
          <a:noFill/>
          <a:ln>
            <a:noFill/>
          </a:ln>
        </p:spPr>
        <p:style>
          <a:lnRef idx="0"/>
          <a:fillRef idx="0"/>
          <a:effectRef idx="0"/>
          <a:fontRef idx="minor"/>
        </p:style>
        <p:txBody>
          <a:bodyPr lIns="90000" rIns="90000" tIns="45000" bIns="45000" anchor="ctr"/>
          <a:p>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The basic output interface connected to a set of LED displays.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pic>
        <p:nvPicPr>
          <p:cNvPr id="380" name="Picture 3" descr=""/>
          <p:cNvPicPr/>
          <p:nvPr/>
        </p:nvPicPr>
        <p:blipFill>
          <a:blip r:embed="rId1"/>
          <a:stretch/>
        </p:blipFill>
        <p:spPr>
          <a:xfrm>
            <a:off x="1905120" y="914400"/>
            <a:ext cx="5344560" cy="5027040"/>
          </a:xfrm>
          <a:prstGeom prst="rect">
            <a:avLst/>
          </a:prstGeom>
          <a:ln w="936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1" name="Picture 2" descr=""/>
          <p:cNvPicPr/>
          <p:nvPr/>
        </p:nvPicPr>
        <p:blipFill>
          <a:blip r:embed="rId1"/>
          <a:stretch/>
        </p:blipFill>
        <p:spPr>
          <a:xfrm>
            <a:off x="0" y="98280"/>
            <a:ext cx="9000360" cy="6454080"/>
          </a:xfrm>
          <a:prstGeom prst="rect">
            <a:avLst/>
          </a:prstGeom>
          <a:ln w="9360">
            <a:noFill/>
          </a:ln>
        </p:spPr>
      </p:pic>
      <p:sp>
        <p:nvSpPr>
          <p:cNvPr id="382" name="CustomShape 1"/>
          <p:cNvSpPr/>
          <p:nvPr/>
        </p:nvSpPr>
        <p:spPr>
          <a:xfrm>
            <a:off x="2448720" y="0"/>
            <a:ext cx="4344120" cy="4557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Stepper motor interface Diagram</a:t>
            </a:r>
            <a:endParaRPr b="0" lang="en-IN" sz="1800" spc="-1" strike="noStrike">
              <a:solidFill>
                <a:srgbClr val="000000"/>
              </a:solidFill>
              <a:uFill>
                <a:solidFill>
                  <a:srgbClr val="ffffff"/>
                </a:solidFill>
              </a:uFill>
              <a:latin typeface="Arial"/>
            </a:endParaRPr>
          </a:p>
        </p:txBody>
      </p:sp>
      <p:sp>
        <p:nvSpPr>
          <p:cNvPr id="383" name="CustomShape 2"/>
          <p:cNvSpPr/>
          <p:nvPr/>
        </p:nvSpPr>
        <p:spPr>
          <a:xfrm>
            <a:off x="6553080" y="6245280"/>
            <a:ext cx="2133000" cy="475560"/>
          </a:xfrm>
          <a:prstGeom prst="rect">
            <a:avLst/>
          </a:prstGeom>
          <a:noFill/>
          <a:ln w="9360">
            <a:noFill/>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685800" y="1676520"/>
            <a:ext cx="7771680" cy="2133000"/>
          </a:xfrm>
          <a:prstGeom prst="rect">
            <a:avLst/>
          </a:prstGeom>
          <a:noFill/>
          <a:ln>
            <a:noFill/>
          </a:ln>
        </p:spPr>
        <p:style>
          <a:lnRef idx="0"/>
          <a:fillRef idx="0"/>
          <a:effectRef idx="0"/>
          <a:fontRef idx="minor"/>
        </p:style>
        <p:txBody>
          <a:bodyPr lIns="90360" rIns="90360" tIns="44280" bIns="44280" anchor="ctr"/>
          <a:p>
            <a:endParaRPr b="0" lang="en-IN" sz="1800" spc="-1" strike="noStrike">
              <a:solidFill>
                <a:srgbClr val="000000"/>
              </a:solidFill>
              <a:uFill>
                <a:solidFill>
                  <a:srgbClr val="ffffff"/>
                </a:solidFill>
              </a:uFill>
              <a:latin typeface="Arial"/>
            </a:endParaRPr>
          </a:p>
          <a:p>
            <a:r>
              <a:rPr b="1" lang="en-IN" sz="3600" spc="-1" strike="noStrike">
                <a:solidFill>
                  <a:srgbClr val="fc0128"/>
                </a:solidFill>
                <a:uFill>
                  <a:solidFill>
                    <a:srgbClr val="ffffff"/>
                  </a:solidFill>
                </a:uFill>
                <a:latin typeface="Arial"/>
              </a:rPr>
              <a:t>8255 PPI</a:t>
            </a:r>
            <a:endParaRPr b="0" lang="en-IN" sz="1800" spc="-1" strike="noStrike">
              <a:solidFill>
                <a:srgbClr val="000000"/>
              </a:solidFill>
              <a:uFill>
                <a:solidFill>
                  <a:srgbClr val="ffffff"/>
                </a:solidFill>
              </a:uFill>
              <a:latin typeface="Arial"/>
            </a:endParaRPr>
          </a:p>
          <a:p>
            <a:pPr algn="ctr">
              <a:lnSpc>
                <a:spcPct val="90000"/>
              </a:lnSpc>
            </a:pPr>
            <a:r>
              <a:rPr b="1" lang="en-IN" sz="3600" spc="-1" strike="noStrike">
                <a:solidFill>
                  <a:srgbClr val="fc0128"/>
                </a:solidFill>
                <a:uFill>
                  <a:solidFill>
                    <a:srgbClr val="ffffff"/>
                  </a:solidFill>
                </a:uFill>
                <a:latin typeface="Arial"/>
              </a:rPr>
              <a:t>Programmable Peripheral Interface</a:t>
            </a:r>
            <a:endParaRPr b="0" lang="en-IN" sz="1800" spc="-1" strike="noStrike">
              <a:solidFill>
                <a:srgbClr val="000000"/>
              </a:solidFill>
              <a:uFill>
                <a:solidFill>
                  <a:srgbClr val="ffffff"/>
                </a:solidFill>
              </a:uFill>
              <a:latin typeface="Arial"/>
            </a:endParaRPr>
          </a:p>
        </p:txBody>
      </p:sp>
    </p:spTree>
  </p:cSld>
  <p:transition>
    <p:random/>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386" name="CustomShape 2"/>
          <p:cNvSpPr/>
          <p:nvPr/>
        </p:nvSpPr>
        <p:spPr>
          <a:xfrm>
            <a:off x="990720" y="162864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8255 PPI</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8255 PPI Pin Configuration</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8255 operating modes</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16-bit data bus to 8-bit peripherals </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MODE 0 Application (Keyboard)</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MODE 1 Application (Printer)</a:t>
            </a:r>
            <a:endParaRPr b="0" lang="en-IN" sz="1800" spc="-1" strike="noStrike">
              <a:solidFill>
                <a:srgbClr val="000000"/>
              </a:solidFill>
              <a:uFill>
                <a:solidFill>
                  <a:srgbClr val="ffffff"/>
                </a:solidFill>
              </a:uFill>
              <a:latin typeface="Arial"/>
            </a:endParaRPr>
          </a:p>
          <a:p>
            <a:pPr marL="285840" indent="-285120">
              <a:lnSpc>
                <a:spcPct val="130000"/>
              </a:lnSpc>
              <a:buClr>
                <a:srgbClr val="000000"/>
              </a:buClr>
              <a:buFont typeface="Symbol"/>
              <a:buChar char=""/>
            </a:pPr>
            <a:r>
              <a:rPr b="1" lang="en-IN" sz="2000" spc="-1" strike="noStrike">
                <a:solidFill>
                  <a:srgbClr val="000000"/>
                </a:solidFill>
                <a:uFill>
                  <a:solidFill>
                    <a:srgbClr val="ffffff"/>
                  </a:solidFill>
                </a:uFill>
                <a:latin typeface="Arial"/>
              </a:rPr>
              <a:t>MODE 2 Application (Printer)</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0" y="1330200"/>
            <a:ext cx="9143280" cy="360"/>
          </a:xfrm>
          <a:prstGeom prst="rect">
            <a:avLst/>
          </a:prstGeom>
          <a:noFill/>
          <a:ln w="12600">
            <a:noFill/>
          </a:ln>
        </p:spPr>
        <p:style>
          <a:lnRef idx="0"/>
          <a:fillRef idx="0"/>
          <a:effectRef idx="0"/>
          <a:fontRef idx="minor"/>
        </p:style>
      </p:sp>
      <p:graphicFrame>
        <p:nvGraphicFramePr>
          <p:cNvPr id="388" name="Table 2"/>
          <p:cNvGraphicFramePr/>
          <p:nvPr/>
        </p:nvGraphicFramePr>
        <p:xfrm>
          <a:off x="900000" y="2421000"/>
          <a:ext cx="7343280" cy="2113200"/>
        </p:xfrm>
        <a:graphic>
          <a:graphicData uri="http://schemas.openxmlformats.org/drawingml/2006/table">
            <a:tbl>
              <a:tblPr/>
              <a:tblGrid>
                <a:gridCol w="7343640"/>
              </a:tblGrid>
              <a:tr h="2113560">
                <a:tc>
                  <a:txBody>
                    <a:bodyPr/>
                    <a:p>
                      <a:pPr>
                        <a:lnSpc>
                          <a:spcPct val="100000"/>
                        </a:lnSpc>
                      </a:pPr>
                      <a:r>
                        <a:rPr b="0" lang="en-IN" sz="2400" spc="-1" strike="noStrike">
                          <a:solidFill>
                            <a:srgbClr val="000080"/>
                          </a:solidFill>
                          <a:uFill>
                            <a:solidFill>
                              <a:srgbClr val="ffffff"/>
                            </a:solidFill>
                          </a:uFill>
                          <a:latin typeface="Times New Roman"/>
                        </a:rPr>
                        <a:t>The 8255A is a programmable peripheral interface (PPI) device designed for use in Intel microcomputer systems. Its function is that of a general purposes I/O component to Interface peripheral equipment to the microcomputer system bush. The functional configuration of the 8255A is programmed by the systems software.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89" name="CustomShape 3"/>
          <p:cNvSpPr/>
          <p:nvPr/>
        </p:nvSpPr>
        <p:spPr>
          <a:xfrm>
            <a:off x="4442760" y="4707000"/>
            <a:ext cx="257040" cy="821520"/>
          </a:xfrm>
          <a:prstGeom prst="rect">
            <a:avLst/>
          </a:prstGeom>
          <a:noFill/>
          <a:ln w="12600">
            <a:noFill/>
          </a:ln>
        </p:spPr>
        <p:style>
          <a:lnRef idx="0"/>
          <a:fillRef idx="0"/>
          <a:effectRef idx="0"/>
          <a:fontRef idx="minor"/>
        </p:style>
        <p:txBody>
          <a:bodyPr wrap="none" lIns="90000" rIns="90000" tIns="45000" bIns="45000" anchor="ctr"/>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pic>
        <p:nvPicPr>
          <p:cNvPr id="390" name="Picture 18" descr=""/>
          <p:cNvPicPr/>
          <p:nvPr/>
        </p:nvPicPr>
        <p:blipFill>
          <a:blip r:embed="rId1"/>
          <a:stretch/>
        </p:blipFill>
        <p:spPr>
          <a:xfrm>
            <a:off x="3132000" y="476280"/>
            <a:ext cx="2409120" cy="1199520"/>
          </a:xfrm>
          <a:prstGeom prst="rect">
            <a:avLst/>
          </a:prstGeom>
          <a:ln w="9360">
            <a:noFill/>
          </a:ln>
        </p:spPr>
      </p:pic>
    </p:spTree>
  </p:cSld>
  <p:transition>
    <p:random/>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Pin Configuration</a:t>
            </a:r>
            <a:endParaRPr b="0" lang="en-IN" sz="1800" spc="-1" strike="noStrike">
              <a:solidFill>
                <a:srgbClr val="000000"/>
              </a:solidFill>
              <a:uFill>
                <a:solidFill>
                  <a:srgbClr val="ffffff"/>
                </a:solidFill>
              </a:uFill>
              <a:latin typeface="Arial"/>
            </a:endParaRPr>
          </a:p>
        </p:txBody>
      </p:sp>
      <p:pic>
        <p:nvPicPr>
          <p:cNvPr id="392" name="Picture 3" descr=""/>
          <p:cNvPicPr/>
          <p:nvPr/>
        </p:nvPicPr>
        <p:blipFill>
          <a:blip r:embed="rId1"/>
          <a:stretch/>
        </p:blipFill>
        <p:spPr>
          <a:xfrm>
            <a:off x="0" y="838080"/>
            <a:ext cx="2971080" cy="5463000"/>
          </a:xfrm>
          <a:prstGeom prst="rect">
            <a:avLst/>
          </a:prstGeom>
          <a:ln>
            <a:noFill/>
          </a:ln>
        </p:spPr>
      </p:pic>
      <p:pic>
        <p:nvPicPr>
          <p:cNvPr id="393" name="Picture 6" descr=""/>
          <p:cNvPicPr/>
          <p:nvPr/>
        </p:nvPicPr>
        <p:blipFill>
          <a:blip r:embed="rId2"/>
          <a:srcRect l="0" t="57790" r="66242" b="1141"/>
          <a:stretch/>
        </p:blipFill>
        <p:spPr>
          <a:xfrm>
            <a:off x="4191120" y="1828800"/>
            <a:ext cx="3989520" cy="3956760"/>
          </a:xfrm>
          <a:prstGeom prst="rect">
            <a:avLst/>
          </a:prstGeom>
          <a:ln w="9360">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57200" y="228600"/>
            <a:ext cx="8228880" cy="807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u="sng">
                <a:solidFill>
                  <a:srgbClr val="e0322d"/>
                </a:solidFill>
                <a:uFill>
                  <a:solidFill>
                    <a:srgbClr val="ffffff"/>
                  </a:solidFill>
                </a:uFill>
                <a:latin typeface="Calibri"/>
              </a:rPr>
              <a:t>Outline</a:t>
            </a:r>
            <a:endParaRPr b="0" lang="en-IN" sz="1800" spc="-1" strike="noStrike">
              <a:solidFill>
                <a:srgbClr val="000000"/>
              </a:solidFill>
              <a:uFill>
                <a:solidFill>
                  <a:srgbClr val="ffffff"/>
                </a:solidFill>
              </a:uFill>
              <a:latin typeface="Arial"/>
            </a:endParaRPr>
          </a:p>
        </p:txBody>
      </p:sp>
      <p:sp>
        <p:nvSpPr>
          <p:cNvPr id="296" name="CustomShape 2"/>
          <p:cNvSpPr/>
          <p:nvPr/>
        </p:nvSpPr>
        <p:spPr>
          <a:xfrm>
            <a:off x="457200" y="1143000"/>
            <a:ext cx="8228880" cy="53334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Introduction to peripheral</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Non peripheral but outside MPU</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Memory (RAM)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Type of peripheral (I/O)</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Characteristics of peripheral (I/O)</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Method of getting/sending data from/to I/O</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Programmable Peripheral Interface</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Peripheral controller (8255A)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4" name="Picture 4" descr=""/>
          <p:cNvPicPr/>
          <p:nvPr/>
        </p:nvPicPr>
        <p:blipFill>
          <a:blip r:embed="rId1"/>
          <a:srcRect l="4467" t="2346" r="5352" b="9034"/>
          <a:stretch/>
        </p:blipFill>
        <p:spPr>
          <a:xfrm>
            <a:off x="971640" y="1341360"/>
            <a:ext cx="7703280" cy="5261760"/>
          </a:xfrm>
          <a:prstGeom prst="rect">
            <a:avLst/>
          </a:prstGeom>
          <a:ln>
            <a:noFill/>
          </a:ln>
        </p:spPr>
      </p:pic>
      <p:sp>
        <p:nvSpPr>
          <p:cNvPr id="39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82C55 : Pin Layout</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685800" y="914400"/>
            <a:ext cx="7771680" cy="685080"/>
          </a:xfrm>
          <a:prstGeom prst="rect">
            <a:avLst/>
          </a:prstGeom>
          <a:noFill/>
          <a:ln>
            <a:noFill/>
          </a:ln>
        </p:spPr>
        <p:style>
          <a:lnRef idx="0"/>
          <a:fillRef idx="0"/>
          <a:effectRef idx="0"/>
          <a:fontRef idx="minor"/>
        </p:style>
        <p:txBody>
          <a:bodyPr lIns="90360" rIns="90360" tIns="44280" bIns="44280" anchor="ctr"/>
          <a:p>
            <a:pPr marL="54720" algn="ctr">
              <a:lnSpc>
                <a:spcPct val="100000"/>
              </a:lnSpc>
            </a:pPr>
            <a:r>
              <a:rPr b="1" lang="en-IN" sz="3200" spc="-1" strike="noStrike">
                <a:solidFill>
                  <a:srgbClr val="000000"/>
                </a:solidFill>
                <a:uFill>
                  <a:solidFill>
                    <a:srgbClr val="ffffff"/>
                  </a:solidFill>
                </a:uFill>
                <a:latin typeface="Arial"/>
              </a:rPr>
              <a:t>8255A - 8085A Interface</a:t>
            </a:r>
            <a:endParaRPr b="0" lang="en-IN" sz="1800" spc="-1" strike="noStrike">
              <a:solidFill>
                <a:srgbClr val="000000"/>
              </a:solidFill>
              <a:uFill>
                <a:solidFill>
                  <a:srgbClr val="ffffff"/>
                </a:solidFill>
              </a:uFill>
              <a:latin typeface="Arial"/>
            </a:endParaRPr>
          </a:p>
        </p:txBody>
      </p:sp>
      <p:pic>
        <p:nvPicPr>
          <p:cNvPr id="397" name="Picture 4" descr=""/>
          <p:cNvPicPr/>
          <p:nvPr/>
        </p:nvPicPr>
        <p:blipFill>
          <a:blip r:embed="rId1"/>
          <a:stretch/>
        </p:blipFill>
        <p:spPr>
          <a:xfrm>
            <a:off x="914400" y="1828800"/>
            <a:ext cx="7498800" cy="42951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358920" y="189000"/>
            <a:ext cx="84240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200" spc="-1" strike="noStrike">
                <a:solidFill>
                  <a:srgbClr val="fc0128"/>
                </a:solidFill>
                <a:uFill>
                  <a:solidFill>
                    <a:srgbClr val="ffffff"/>
                  </a:solidFill>
                </a:uFill>
                <a:latin typeface="Arial"/>
              </a:rPr>
              <a:t>8255 A Block Diagram Showing Data Bus Buffer and Read/Write Control Logic Functions </a:t>
            </a:r>
            <a:endParaRPr b="0" lang="en-IN" sz="1800" spc="-1" strike="noStrike">
              <a:solidFill>
                <a:srgbClr val="000000"/>
              </a:solidFill>
              <a:uFill>
                <a:solidFill>
                  <a:srgbClr val="ffffff"/>
                </a:solidFill>
              </a:uFill>
              <a:latin typeface="Arial"/>
            </a:endParaRPr>
          </a:p>
        </p:txBody>
      </p:sp>
      <p:pic>
        <p:nvPicPr>
          <p:cNvPr id="399" name="Picture 3" descr=""/>
          <p:cNvPicPr/>
          <p:nvPr/>
        </p:nvPicPr>
        <p:blipFill>
          <a:blip r:embed="rId1"/>
          <a:stretch/>
        </p:blipFill>
        <p:spPr>
          <a:xfrm>
            <a:off x="1066680" y="1752480"/>
            <a:ext cx="6895800" cy="396180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990720" y="1844640"/>
            <a:ext cx="7162200" cy="4250520"/>
          </a:xfrm>
          <a:prstGeom prst="rect">
            <a:avLst/>
          </a:prstGeom>
          <a:noFill/>
          <a:ln w="12600">
            <a:noFill/>
          </a:ln>
        </p:spPr>
        <p:style>
          <a:lnRef idx="0"/>
          <a:fillRef idx="0"/>
          <a:effectRef idx="0"/>
          <a:fontRef idx="minor"/>
        </p:style>
        <p:txBody>
          <a:bodyPr lIns="90360" rIns="90360" tIns="44280" bIns="44280"/>
          <a:p>
            <a:pPr marL="285840" indent="-285120">
              <a:lnSpc>
                <a:spcPct val="70000"/>
              </a:lnSpc>
              <a:buClr>
                <a:srgbClr val="000000"/>
              </a:buClr>
              <a:buFont typeface="Symbol"/>
              <a:buChar char=""/>
            </a:pPr>
            <a:r>
              <a:rPr b="0" lang="en-IN" sz="2000" spc="-1" strike="noStrike">
                <a:solidFill>
                  <a:srgbClr val="000000"/>
                </a:solidFill>
                <a:uFill>
                  <a:solidFill>
                    <a:srgbClr val="ffffff"/>
                  </a:solidFill>
                </a:uFill>
                <a:latin typeface="Arial"/>
              </a:rPr>
              <a:t>(</a:t>
            </a:r>
            <a:r>
              <a:rPr b="1" lang="en-IN" sz="2000" spc="-1" strike="noStrike">
                <a:solidFill>
                  <a:srgbClr val="000000"/>
                </a:solidFill>
                <a:uFill>
                  <a:solidFill>
                    <a:srgbClr val="ffffff"/>
                  </a:solidFill>
                </a:uFill>
                <a:latin typeface="Arial"/>
              </a:rPr>
              <a:t>CS)Chip Select.</a:t>
            </a:r>
            <a:r>
              <a:rPr b="0" lang="en-IN" sz="2000" spc="-1" strike="noStrike">
                <a:solidFill>
                  <a:srgbClr val="000000"/>
                </a:solidFill>
                <a:uFill>
                  <a:solidFill>
                    <a:srgbClr val="ffffff"/>
                  </a:solidFill>
                </a:uFill>
                <a:latin typeface="Arial"/>
              </a:rPr>
              <a:t> A “low’ on this input pin enables the communication between the 8255A, and the CPU.</a:t>
            </a:r>
            <a:endParaRPr b="0" lang="en-IN" sz="1800" spc="-1" strike="noStrike">
              <a:solidFill>
                <a:srgbClr val="000000"/>
              </a:solidFill>
              <a:uFill>
                <a:solidFill>
                  <a:srgbClr val="ffffff"/>
                </a:solidFill>
              </a:uFill>
              <a:latin typeface="Arial"/>
            </a:endParaRPr>
          </a:p>
          <a:p>
            <a:pPr marL="285840" indent="-285120">
              <a:lnSpc>
                <a:spcPct val="70000"/>
              </a:lnSpc>
            </a:pPr>
            <a:endParaRPr b="0" lang="en-IN" sz="1800" spc="-1" strike="noStrike">
              <a:solidFill>
                <a:srgbClr val="000000"/>
              </a:solidFill>
              <a:uFill>
                <a:solidFill>
                  <a:srgbClr val="ffffff"/>
                </a:solidFill>
              </a:uFill>
              <a:latin typeface="Arial"/>
            </a:endParaRPr>
          </a:p>
          <a:p>
            <a:pPr marL="285840" indent="-285120">
              <a:lnSpc>
                <a:spcPct val="70000"/>
              </a:lnSpc>
              <a:buClr>
                <a:srgbClr val="000000"/>
              </a:buClr>
              <a:buFont typeface="Symbol"/>
              <a:buChar char=""/>
            </a:pPr>
            <a:r>
              <a:rPr b="1" lang="en-IN" sz="2000" spc="-1" strike="noStrike">
                <a:solidFill>
                  <a:srgbClr val="000000"/>
                </a:solidFill>
                <a:uFill>
                  <a:solidFill>
                    <a:srgbClr val="ffffff"/>
                  </a:solidFill>
                </a:uFill>
                <a:latin typeface="Arial"/>
              </a:rPr>
              <a:t>(RD) Read.</a:t>
            </a:r>
            <a:r>
              <a:rPr b="0" lang="en-IN" sz="2000" spc="-1" strike="noStrike">
                <a:solidFill>
                  <a:srgbClr val="000000"/>
                </a:solidFill>
                <a:uFill>
                  <a:solidFill>
                    <a:srgbClr val="ffffff"/>
                  </a:solidFill>
                </a:uFill>
                <a:latin typeface="Arial"/>
              </a:rPr>
              <a:t> A “low” on this Input pin enables the 8255A to send the data or status information to the CPU on the data bus. In essence, it allows the CPU to “read from the 8255A.</a:t>
            </a:r>
            <a:endParaRPr b="0" lang="en-IN" sz="1800" spc="-1" strike="noStrike">
              <a:solidFill>
                <a:srgbClr val="000000"/>
              </a:solidFill>
              <a:uFill>
                <a:solidFill>
                  <a:srgbClr val="ffffff"/>
                </a:solidFill>
              </a:uFill>
              <a:latin typeface="Arial"/>
            </a:endParaRPr>
          </a:p>
          <a:p>
            <a:pPr marL="285840" indent="-285120">
              <a:lnSpc>
                <a:spcPct val="70000"/>
              </a:lnSpc>
            </a:pPr>
            <a:endParaRPr b="0" lang="en-IN" sz="1800" spc="-1" strike="noStrike">
              <a:solidFill>
                <a:srgbClr val="000000"/>
              </a:solidFill>
              <a:uFill>
                <a:solidFill>
                  <a:srgbClr val="ffffff"/>
                </a:solidFill>
              </a:uFill>
              <a:latin typeface="Arial"/>
            </a:endParaRPr>
          </a:p>
          <a:p>
            <a:pPr marL="285840" indent="-285120">
              <a:lnSpc>
                <a:spcPct val="70000"/>
              </a:lnSpc>
              <a:buClr>
                <a:srgbClr val="000000"/>
              </a:buClr>
              <a:buFont typeface="Symbol"/>
              <a:buChar char=""/>
            </a:pPr>
            <a:r>
              <a:rPr b="1" lang="en-IN" sz="2000" spc="-1" strike="noStrike">
                <a:solidFill>
                  <a:srgbClr val="000000"/>
                </a:solidFill>
                <a:uFill>
                  <a:solidFill>
                    <a:srgbClr val="ffffff"/>
                  </a:solidFill>
                </a:uFill>
                <a:latin typeface="Arial"/>
              </a:rPr>
              <a:t>(WR) Write.</a:t>
            </a:r>
            <a:r>
              <a:rPr b="0" lang="en-IN" sz="2000" spc="-1" strike="noStrike">
                <a:solidFill>
                  <a:srgbClr val="000000"/>
                </a:solidFill>
                <a:uFill>
                  <a:solidFill>
                    <a:srgbClr val="ffffff"/>
                  </a:solidFill>
                </a:uFill>
                <a:latin typeface="Arial"/>
              </a:rPr>
              <a:t> A. “ low” on the input pin enables the CPU to write data or control words into the 8255A.</a:t>
            </a:r>
            <a:endParaRPr b="0" lang="en-IN" sz="1800" spc="-1" strike="noStrike">
              <a:solidFill>
                <a:srgbClr val="000000"/>
              </a:solidFill>
              <a:uFill>
                <a:solidFill>
                  <a:srgbClr val="ffffff"/>
                </a:solidFill>
              </a:uFill>
              <a:latin typeface="Arial"/>
            </a:endParaRPr>
          </a:p>
          <a:p>
            <a:pPr marL="285840" indent="-285120">
              <a:lnSpc>
                <a:spcPct val="70000"/>
              </a:lnSpc>
            </a:pPr>
            <a:endParaRPr b="0" lang="en-IN" sz="1800" spc="-1" strike="noStrike">
              <a:solidFill>
                <a:srgbClr val="000000"/>
              </a:solidFill>
              <a:uFill>
                <a:solidFill>
                  <a:srgbClr val="ffffff"/>
                </a:solidFill>
              </a:uFill>
              <a:latin typeface="Arial"/>
            </a:endParaRPr>
          </a:p>
          <a:p>
            <a:pPr marL="285840" indent="-285120">
              <a:lnSpc>
                <a:spcPct val="70000"/>
              </a:lnSpc>
              <a:buClr>
                <a:srgbClr val="000000"/>
              </a:buClr>
              <a:buFont typeface="Symbol"/>
              <a:buChar char=""/>
            </a:pPr>
            <a:r>
              <a:rPr b="1" lang="en-IN" sz="2000" spc="-1" strike="noStrike">
                <a:solidFill>
                  <a:srgbClr val="000000"/>
                </a:solidFill>
                <a:uFill>
                  <a:solidFill>
                    <a:srgbClr val="ffffff"/>
                  </a:solidFill>
                </a:uFill>
                <a:latin typeface="Arial"/>
              </a:rPr>
              <a:t>(A0 and A1) </a:t>
            </a:r>
            <a:endParaRPr b="0" lang="en-IN" sz="1800" spc="-1" strike="noStrike">
              <a:solidFill>
                <a:srgbClr val="000000"/>
              </a:solidFill>
              <a:uFill>
                <a:solidFill>
                  <a:srgbClr val="ffffff"/>
                </a:solidFill>
              </a:uFill>
              <a:latin typeface="Arial"/>
            </a:endParaRPr>
          </a:p>
          <a:p>
            <a:pPr marL="285840" indent="-285120">
              <a:lnSpc>
                <a:spcPct val="70000"/>
              </a:lnSpc>
            </a:pPr>
            <a:r>
              <a:rPr b="1" lang="en-IN" sz="2000" spc="-1" strike="noStrike">
                <a:solidFill>
                  <a:srgbClr val="000000"/>
                </a:solidFill>
                <a:uFill>
                  <a:solidFill>
                    <a:srgbClr val="ffffff"/>
                  </a:solidFill>
                </a:uFill>
                <a:latin typeface="Arial"/>
              </a:rPr>
              <a:t>	</a:t>
            </a:r>
            <a:r>
              <a:rPr b="1" lang="en-IN" sz="2000" spc="-1" strike="noStrike">
                <a:solidFill>
                  <a:srgbClr val="000000"/>
                </a:solidFill>
                <a:uFill>
                  <a:solidFill>
                    <a:srgbClr val="ffffff"/>
                  </a:solidFill>
                </a:uFill>
                <a:latin typeface="Arial"/>
              </a:rPr>
              <a:t>Port Select 0 and Port Select 1.</a:t>
            </a:r>
            <a:r>
              <a:rPr b="0" lang="en-IN" sz="2000" spc="-1" strike="noStrike">
                <a:solidFill>
                  <a:srgbClr val="000000"/>
                </a:solidFill>
                <a:uFill>
                  <a:solidFill>
                    <a:srgbClr val="ffffff"/>
                  </a:solidFill>
                </a:uFill>
                <a:latin typeface="Arial"/>
              </a:rPr>
              <a:t> The Input signals, in conjunction with the RD and WR Inputs, controls the selection of one of the three ports or the control word registers. They are normally connected to the least significant bits of the address bus (A0 and A1).</a:t>
            </a:r>
            <a:endParaRPr b="0" lang="en-IN" sz="1800" spc="-1" strike="noStrike">
              <a:solidFill>
                <a:srgbClr val="000000"/>
              </a:solidFill>
              <a:uFill>
                <a:solidFill>
                  <a:srgbClr val="ffffff"/>
                </a:solidFill>
              </a:uFill>
              <a:latin typeface="Arial"/>
            </a:endParaRPr>
          </a:p>
          <a:p>
            <a:pPr marL="285840" indent="-285120">
              <a:lnSpc>
                <a:spcPct val="70000"/>
              </a:lnSpc>
            </a:pPr>
            <a:endParaRPr b="0" lang="en-IN" sz="1800" spc="-1" strike="noStrike">
              <a:solidFill>
                <a:srgbClr val="000000"/>
              </a:solidFill>
              <a:uFill>
                <a:solidFill>
                  <a:srgbClr val="ffffff"/>
                </a:solidFill>
              </a:uFill>
              <a:latin typeface="Arial"/>
            </a:endParaRPr>
          </a:p>
        </p:txBody>
      </p:sp>
      <p:sp>
        <p:nvSpPr>
          <p:cNvPr id="401" name="CustomShape 2"/>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Pin Configuration</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Interface Registers</a:t>
            </a:r>
            <a:endParaRPr b="0" lang="en-IN" sz="1800" spc="-1" strike="noStrike">
              <a:solidFill>
                <a:srgbClr val="000000"/>
              </a:solidFill>
              <a:uFill>
                <a:solidFill>
                  <a:srgbClr val="ffffff"/>
                </a:solidFill>
              </a:uFill>
              <a:latin typeface="Arial"/>
            </a:endParaRPr>
          </a:p>
        </p:txBody>
      </p:sp>
      <p:sp>
        <p:nvSpPr>
          <p:cNvPr id="403" name="CustomShape 2"/>
          <p:cNvSpPr/>
          <p:nvPr/>
        </p:nvSpPr>
        <p:spPr>
          <a:xfrm>
            <a:off x="990720" y="155736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100000"/>
              </a:lnSpc>
            </a:pPr>
            <a:r>
              <a:rPr b="1" lang="en-IN" sz="2000" spc="-1" strike="noStrike">
                <a:solidFill>
                  <a:srgbClr val="000000"/>
                </a:solidFill>
                <a:uFill>
                  <a:solidFill>
                    <a:srgbClr val="ffffff"/>
                  </a:solidFill>
                </a:uFill>
                <a:latin typeface="Arial"/>
              </a:rPr>
              <a:t>	</a:t>
            </a:r>
            <a:r>
              <a:rPr b="1" lang="en-IN" sz="2000" spc="-1" strike="noStrike" u="sng">
                <a:solidFill>
                  <a:srgbClr val="000000"/>
                </a:solidFill>
                <a:uFill>
                  <a:solidFill>
                    <a:srgbClr val="ffffff"/>
                  </a:solidFill>
                </a:uFill>
                <a:latin typeface="Arial"/>
              </a:rPr>
              <a:t>A1 A0 RD WR CS Input Operation (Read)</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0    1    0    Port A - Data Bus</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1    0    1    0    Port B - Data Bus</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1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0    1    0    Port C - Data Bus</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1       1    0    1    0    Control Word - Data Bus</a:t>
            </a:r>
            <a:endParaRPr b="0" lang="en-IN" sz="1800" spc="-1" strike="noStrike">
              <a:solidFill>
                <a:srgbClr val="000000"/>
              </a:solidFill>
              <a:uFill>
                <a:solidFill>
                  <a:srgbClr val="ffffff"/>
                </a:solidFill>
              </a:uFill>
              <a:latin typeface="Arial"/>
            </a:endParaRPr>
          </a:p>
          <a:p>
            <a:pPr marL="285840" indent="-285120">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1" lang="en-IN" sz="2000" spc="-1" strike="noStrike">
                <a:solidFill>
                  <a:srgbClr val="000000"/>
                </a:solidFill>
                <a:uFill>
                  <a:solidFill>
                    <a:srgbClr val="ffffff"/>
                  </a:solidFill>
                </a:uFill>
                <a:latin typeface="Arial"/>
              </a:rPr>
              <a:t>Output Operation (Write)</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0    1    0    0    Data Bus - Port A</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0    1    1    0    0    Data Bus - Port 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1    0    1    0    0    Data Bus - Port 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1    1    1    0    0    Data Bus - Control</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Ports A, B and C</a:t>
            </a:r>
            <a:endParaRPr b="0" lang="en-IN" sz="1800" spc="-1" strike="noStrike">
              <a:solidFill>
                <a:srgbClr val="000000"/>
              </a:solidFill>
              <a:uFill>
                <a:solidFill>
                  <a:srgbClr val="ffffff"/>
                </a:solidFill>
              </a:uFill>
              <a:latin typeface="Arial"/>
            </a:endParaRPr>
          </a:p>
        </p:txBody>
      </p:sp>
      <p:sp>
        <p:nvSpPr>
          <p:cNvPr id="405" name="CustomShape 2"/>
          <p:cNvSpPr/>
          <p:nvPr/>
        </p:nvSpPr>
        <p:spPr>
          <a:xfrm>
            <a:off x="990720" y="170028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80000"/>
              </a:lnSpc>
              <a:buClr>
                <a:srgbClr val="000000"/>
              </a:buClr>
              <a:buFont typeface="Symbol"/>
              <a:buChar char=""/>
            </a:pPr>
            <a:r>
              <a:rPr b="1" lang="en-IN" sz="1800" spc="-1" strike="noStrike">
                <a:solidFill>
                  <a:srgbClr val="000000"/>
                </a:solidFill>
                <a:uFill>
                  <a:solidFill>
                    <a:srgbClr val="ffffff"/>
                  </a:solidFill>
                </a:uFill>
                <a:latin typeface="Arial"/>
              </a:rPr>
              <a:t>Ports A, B, and C</a:t>
            </a: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8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The 8255A contains three 8-bit ports (A , B, and C). All  can be configured in a wide variety of  functional characteristics by the system software but each has its own special features or personally to further enhance the power and flexibility of the 8255A.</a:t>
            </a:r>
            <a:endParaRPr b="0" lang="en-IN" sz="1800" spc="-1" strike="noStrike">
              <a:solidFill>
                <a:srgbClr val="000000"/>
              </a:solidFill>
              <a:uFill>
                <a:solidFill>
                  <a:srgbClr val="ffffff"/>
                </a:solidFill>
              </a:uFill>
              <a:latin typeface="Arial"/>
            </a:endParaRPr>
          </a:p>
          <a:p>
            <a:pPr marL="285840" indent="-285120">
              <a:lnSpc>
                <a:spcPct val="8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800" spc="-1" strike="noStrike">
                <a:solidFill>
                  <a:srgbClr val="000000"/>
                </a:solidFill>
                <a:uFill>
                  <a:solidFill>
                    <a:srgbClr val="ffffff"/>
                  </a:solidFill>
                </a:uFill>
                <a:latin typeface="Arial"/>
              </a:rPr>
              <a:t>Port A.</a:t>
            </a:r>
            <a:r>
              <a:rPr b="0" lang="en-IN" sz="1800" spc="-1" strike="noStrike">
                <a:solidFill>
                  <a:srgbClr val="000000"/>
                </a:solidFill>
                <a:uFill>
                  <a:solidFill>
                    <a:srgbClr val="ffffff"/>
                  </a:solidFill>
                </a:uFill>
                <a:latin typeface="Arial"/>
              </a:rPr>
              <a:t> One 8 bit data output latch/buffer and one 8-bit data input latch.</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800" spc="-1" strike="noStrike">
                <a:solidFill>
                  <a:srgbClr val="000000"/>
                </a:solidFill>
                <a:uFill>
                  <a:solidFill>
                    <a:srgbClr val="ffffff"/>
                  </a:solidFill>
                </a:uFill>
                <a:latin typeface="Arial"/>
              </a:rPr>
              <a:t>Port B.</a:t>
            </a:r>
            <a:r>
              <a:rPr b="0" lang="en-IN" sz="1800" spc="-1" strike="noStrike">
                <a:solidFill>
                  <a:srgbClr val="000000"/>
                </a:solidFill>
                <a:uFill>
                  <a:solidFill>
                    <a:srgbClr val="ffffff"/>
                  </a:solidFill>
                </a:uFill>
                <a:latin typeface="Arial"/>
              </a:rPr>
              <a:t> One 8-bit data output latch/buffer and one 8-bit data input buffer.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800" spc="-1" strike="noStrike">
                <a:solidFill>
                  <a:srgbClr val="000000"/>
                </a:solidFill>
                <a:uFill>
                  <a:solidFill>
                    <a:srgbClr val="ffffff"/>
                  </a:solidFill>
                </a:uFill>
                <a:latin typeface="Arial"/>
              </a:rPr>
              <a:t>Port C.</a:t>
            </a:r>
            <a:r>
              <a:rPr b="0" lang="en-IN" sz="1800" spc="-1" strike="noStrike">
                <a:solidFill>
                  <a:srgbClr val="000000"/>
                </a:solidFill>
                <a:uFill>
                  <a:solidFill>
                    <a:srgbClr val="ffffff"/>
                  </a:solidFill>
                </a:uFill>
                <a:latin typeface="Arial"/>
              </a:rPr>
              <a:t> One 8-bit data output latch/buffer and one 8-bit data input buffer (no latch for input). This port can be divided into two 4-bit ports under the mode control. Each 4-bit port contains a 4-bit latch and it can be used for the controls signal outputs and status signal inputs in conjunction with ports A and B.</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990720" y="333360"/>
            <a:ext cx="8000280" cy="1142280"/>
          </a:xfrm>
          <a:prstGeom prst="rect">
            <a:avLst/>
          </a:prstGeom>
          <a:noFill/>
          <a:ln>
            <a:noFill/>
          </a:ln>
        </p:spPr>
        <p:style>
          <a:lnRef idx="0"/>
          <a:fillRef idx="0"/>
          <a:effectRef idx="0"/>
          <a:fontRef idx="minor"/>
        </p:style>
        <p:txBody>
          <a:bodyPr lIns="90360" rIns="90360" tIns="44280" bIns="44280" anchor="ctr"/>
          <a:p>
            <a:r>
              <a:rPr b="1" lang="en-IN" sz="3200" spc="-1" strike="noStrike">
                <a:solidFill>
                  <a:srgbClr val="fc0128"/>
                </a:solidFill>
                <a:uFill>
                  <a:solidFill>
                    <a:srgbClr val="ffffff"/>
                  </a:solidFill>
                </a:uFill>
                <a:latin typeface="Arial"/>
              </a:rPr>
              <a:t>8255A OPERATIONAL DESCRIPTION</a:t>
            </a:r>
            <a:endParaRPr b="0" lang="en-IN" sz="1800" spc="-1" strike="noStrike">
              <a:solidFill>
                <a:srgbClr val="000000"/>
              </a:solidFill>
              <a:uFill>
                <a:solidFill>
                  <a:srgbClr val="ffffff"/>
                </a:solidFill>
              </a:uFill>
              <a:latin typeface="Arial"/>
            </a:endParaRPr>
          </a:p>
          <a:p>
            <a:pPr algn="ctr">
              <a:lnSpc>
                <a:spcPct val="90000"/>
              </a:lnSpc>
            </a:pPr>
            <a:endParaRPr b="0" lang="en-IN" sz="1800" spc="-1" strike="noStrike">
              <a:solidFill>
                <a:srgbClr val="000000"/>
              </a:solidFill>
              <a:uFill>
                <a:solidFill>
                  <a:srgbClr val="ffffff"/>
                </a:solidFill>
              </a:uFill>
              <a:latin typeface="Arial"/>
            </a:endParaRPr>
          </a:p>
        </p:txBody>
      </p:sp>
      <p:sp>
        <p:nvSpPr>
          <p:cNvPr id="407" name="CustomShape 2"/>
          <p:cNvSpPr/>
          <p:nvPr/>
        </p:nvSpPr>
        <p:spPr>
          <a:xfrm>
            <a:off x="152280" y="1676520"/>
            <a:ext cx="3733200" cy="2818800"/>
          </a:xfrm>
          <a:prstGeom prst="rect">
            <a:avLst/>
          </a:prstGeom>
          <a:noFill/>
          <a:ln w="12600">
            <a:noFill/>
          </a:ln>
        </p:spPr>
        <p:style>
          <a:lnRef idx="0"/>
          <a:fillRef idx="0"/>
          <a:effectRef idx="0"/>
          <a:fontRef idx="minor"/>
        </p:style>
        <p:txBody>
          <a:bodyPr lIns="90360" rIns="90360" tIns="44280" bIns="44280"/>
          <a:p>
            <a:pPr marL="285840" indent="-285120">
              <a:lnSpc>
                <a:spcPct val="90000"/>
              </a:lnSpc>
              <a:buClr>
                <a:srgbClr val="000000"/>
              </a:buClr>
              <a:buFont typeface="Symbol"/>
              <a:buChar char=""/>
            </a:pPr>
            <a:r>
              <a:rPr b="1" lang="en-IN" sz="1400" spc="-1" strike="noStrike">
                <a:solidFill>
                  <a:srgbClr val="000000"/>
                </a:solidFill>
                <a:uFill>
                  <a:solidFill>
                    <a:srgbClr val="ffffff"/>
                  </a:solidFill>
                </a:uFill>
                <a:latin typeface="Arial"/>
              </a:rPr>
              <a:t>Mode Selection</a:t>
            </a:r>
            <a:endParaRPr b="0" lang="en-IN" sz="1800" spc="-1" strike="noStrike">
              <a:solidFill>
                <a:srgbClr val="000000"/>
              </a:solidFill>
              <a:uFill>
                <a:solidFill>
                  <a:srgbClr val="ffffff"/>
                </a:solidFill>
              </a:uFill>
              <a:latin typeface="Arial"/>
            </a:endParaRPr>
          </a:p>
          <a:p>
            <a:pPr marL="285840" indent="-285120">
              <a:lnSpc>
                <a:spcPct val="100000"/>
              </a:lnSpc>
            </a:pPr>
            <a:r>
              <a:rPr b="1" lang="en-IN" sz="1400" spc="-1" strike="noStrike">
                <a:solidFill>
                  <a:srgbClr val="000000"/>
                </a:solidFill>
                <a:uFill>
                  <a:solidFill>
                    <a:srgbClr val="ffffff"/>
                  </a:solidFill>
                </a:uFill>
                <a:latin typeface="Arial"/>
              </a:rPr>
              <a:t>	</a:t>
            </a:r>
            <a:r>
              <a:rPr b="1" lang="en-IN" sz="1400" spc="-1" strike="noStrike">
                <a:solidFill>
                  <a:srgbClr val="000000"/>
                </a:solidFill>
                <a:uFill>
                  <a:solidFill>
                    <a:srgbClr val="ffffff"/>
                  </a:solidFill>
                </a:uFill>
                <a:latin typeface="Arial"/>
              </a:rPr>
              <a:t>There are three basic modes of operation that can be selected by the systems software:</a:t>
            </a:r>
            <a:endParaRPr b="0" lang="en-IN" sz="1800" spc="-1" strike="noStrike">
              <a:solidFill>
                <a:srgbClr val="000000"/>
              </a:solidFill>
              <a:uFill>
                <a:solidFill>
                  <a:srgbClr val="ffffff"/>
                </a:solidFill>
              </a:uFill>
              <a:latin typeface="Arial"/>
            </a:endParaRPr>
          </a:p>
          <a:p>
            <a:pPr marL="285840" indent="-285120">
              <a:lnSpc>
                <a:spcPct val="100000"/>
              </a:lnSpc>
            </a:pPr>
            <a:r>
              <a:rPr b="1" lang="en-IN" sz="14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pPr>
            <a:r>
              <a:rPr b="1" lang="en-IN" sz="1400" spc="-1" strike="noStrike">
                <a:solidFill>
                  <a:srgbClr val="000000"/>
                </a:solidFill>
                <a:uFill>
                  <a:solidFill>
                    <a:srgbClr val="ffffff"/>
                  </a:solidFill>
                </a:uFill>
                <a:latin typeface="Arial"/>
              </a:rPr>
              <a:t>   </a:t>
            </a:r>
            <a:r>
              <a:rPr b="1" lang="en-IN" sz="1400" spc="-1" strike="noStrike">
                <a:solidFill>
                  <a:srgbClr val="000000"/>
                </a:solidFill>
                <a:uFill>
                  <a:solidFill>
                    <a:srgbClr val="ffffff"/>
                  </a:solidFill>
                </a:uFill>
                <a:latin typeface="Arial"/>
              </a:rPr>
              <a:t>Mode O – Basic Input/Output     </a:t>
            </a:r>
            <a:endParaRPr b="0" lang="en-IN" sz="1800" spc="-1" strike="noStrike">
              <a:solidFill>
                <a:srgbClr val="000000"/>
              </a:solidFill>
              <a:uFill>
                <a:solidFill>
                  <a:srgbClr val="ffffff"/>
                </a:solidFill>
              </a:uFill>
              <a:latin typeface="Arial"/>
            </a:endParaRPr>
          </a:p>
          <a:p>
            <a:pPr marL="285840" indent="-285120">
              <a:lnSpc>
                <a:spcPct val="100000"/>
              </a:lnSpc>
            </a:pPr>
            <a:r>
              <a:rPr b="1" lang="en-IN" sz="1400" spc="-1" strike="noStrike">
                <a:solidFill>
                  <a:srgbClr val="000000"/>
                </a:solidFill>
                <a:uFill>
                  <a:solidFill>
                    <a:srgbClr val="ffffff"/>
                  </a:solidFill>
                </a:uFill>
                <a:latin typeface="Arial"/>
              </a:rPr>
              <a:t>  </a:t>
            </a:r>
            <a:r>
              <a:rPr b="1" lang="en-IN" sz="1400" spc="-1" strike="noStrike">
                <a:solidFill>
                  <a:srgbClr val="000000"/>
                </a:solidFill>
                <a:uFill>
                  <a:solidFill>
                    <a:srgbClr val="ffffff"/>
                  </a:solidFill>
                </a:uFill>
                <a:latin typeface="Arial"/>
              </a:rPr>
              <a:t>	</a:t>
            </a:r>
            <a:r>
              <a:rPr b="1" lang="en-IN" sz="1400" spc="-1" strike="noStrike">
                <a:solidFill>
                  <a:srgbClr val="000000"/>
                </a:solidFill>
                <a:uFill>
                  <a:solidFill>
                    <a:srgbClr val="ffffff"/>
                  </a:solidFill>
                </a:uFill>
                <a:latin typeface="Arial"/>
              </a:rPr>
              <a:t>Mode 1 – Strobed Input/Output            </a:t>
            </a:r>
            <a:endParaRPr b="0" lang="en-IN" sz="1800" spc="-1" strike="noStrike">
              <a:solidFill>
                <a:srgbClr val="000000"/>
              </a:solidFill>
              <a:uFill>
                <a:solidFill>
                  <a:srgbClr val="ffffff"/>
                </a:solidFill>
              </a:uFill>
              <a:latin typeface="Arial"/>
            </a:endParaRPr>
          </a:p>
          <a:p>
            <a:pPr marL="285840" indent="-285120">
              <a:lnSpc>
                <a:spcPct val="100000"/>
              </a:lnSpc>
            </a:pPr>
            <a:r>
              <a:rPr b="1" lang="en-IN" sz="1400" spc="-1" strike="noStrike">
                <a:solidFill>
                  <a:srgbClr val="000000"/>
                </a:solidFill>
                <a:uFill>
                  <a:solidFill>
                    <a:srgbClr val="ffffff"/>
                  </a:solidFill>
                </a:uFill>
                <a:latin typeface="Arial"/>
              </a:rPr>
              <a:t>	</a:t>
            </a:r>
            <a:r>
              <a:rPr b="1" lang="en-IN" sz="1400" spc="-1" strike="noStrike">
                <a:solidFill>
                  <a:srgbClr val="000000"/>
                </a:solidFill>
                <a:uFill>
                  <a:solidFill>
                    <a:srgbClr val="ffffff"/>
                  </a:solidFill>
                </a:uFill>
                <a:latin typeface="Arial"/>
              </a:rPr>
              <a:t>Mode 2 – Bi-Directional Bus</a:t>
            </a:r>
            <a:endParaRPr b="0" lang="en-IN" sz="1800" spc="-1" strike="noStrike">
              <a:solidFill>
                <a:srgbClr val="000000"/>
              </a:solidFill>
              <a:uFill>
                <a:solidFill>
                  <a:srgbClr val="ffffff"/>
                </a:solidFill>
              </a:uFill>
              <a:latin typeface="Arial"/>
            </a:endParaRPr>
          </a:p>
          <a:p>
            <a:pPr marL="285840" indent="-285120">
              <a:lnSpc>
                <a:spcPct val="90000"/>
              </a:lnSpc>
            </a:pPr>
            <a:endParaRPr b="0" lang="en-IN" sz="1800" spc="-1" strike="noStrike">
              <a:solidFill>
                <a:srgbClr val="000000"/>
              </a:solidFill>
              <a:uFill>
                <a:solidFill>
                  <a:srgbClr val="ffffff"/>
                </a:solidFill>
              </a:uFill>
              <a:latin typeface="Arial"/>
            </a:endParaRPr>
          </a:p>
        </p:txBody>
      </p:sp>
      <p:pic>
        <p:nvPicPr>
          <p:cNvPr id="408" name="Picture 2" descr=""/>
          <p:cNvPicPr/>
          <p:nvPr/>
        </p:nvPicPr>
        <p:blipFill>
          <a:blip r:embed="rId1"/>
          <a:stretch/>
        </p:blipFill>
        <p:spPr>
          <a:xfrm>
            <a:off x="4229280" y="1038240"/>
            <a:ext cx="4914360" cy="5819040"/>
          </a:xfrm>
          <a:prstGeom prst="rect">
            <a:avLst/>
          </a:prstGeom>
          <a:ln w="9360">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457200" y="125280"/>
            <a:ext cx="8228880" cy="1142280"/>
          </a:xfrm>
          <a:prstGeom prst="rect">
            <a:avLst/>
          </a:prstGeom>
          <a:noFill/>
          <a:ln>
            <a:noFill/>
          </a:ln>
        </p:spPr>
        <p:style>
          <a:lnRef idx="0"/>
          <a:fillRef idx="0"/>
          <a:effectRef idx="0"/>
          <a:fontRef idx="minor"/>
        </p:style>
        <p:txBody>
          <a:bodyPr lIns="90360" rIns="90360" tIns="44280" bIns="44280" anchor="ctr"/>
          <a:p>
            <a:r>
              <a:rPr b="1" lang="en-IN" sz="3600" spc="-1" strike="noStrike">
                <a:solidFill>
                  <a:srgbClr val="fc0128"/>
                </a:solidFill>
                <a:uFill>
                  <a:solidFill>
                    <a:srgbClr val="ffffff"/>
                  </a:solidFill>
                </a:uFill>
                <a:latin typeface="Arial"/>
              </a:rPr>
              <a:t>8255 Control Word</a:t>
            </a:r>
            <a:endParaRPr b="0" lang="en-IN" sz="1800" spc="-1" strike="noStrike">
              <a:solidFill>
                <a:srgbClr val="000000"/>
              </a:solidFill>
              <a:uFill>
                <a:solidFill>
                  <a:srgbClr val="ffffff"/>
                </a:solidFill>
              </a:uFill>
              <a:latin typeface="Arial"/>
            </a:endParaRPr>
          </a:p>
          <a:p>
            <a:r>
              <a:rPr b="1" lang="en-IN" sz="1600" spc="-1" strike="noStrike">
                <a:solidFill>
                  <a:srgbClr val="fc0128"/>
                </a:solidFill>
                <a:uFill>
                  <a:solidFill>
                    <a:srgbClr val="ffffff"/>
                  </a:solidFill>
                </a:uFill>
                <a:latin typeface="Arial"/>
              </a:rPr>
              <a:t>Mode Definition Format</a:t>
            </a:r>
            <a:endParaRPr b="0" lang="en-IN" sz="1800" spc="-1" strike="noStrike">
              <a:solidFill>
                <a:srgbClr val="000000"/>
              </a:solidFill>
              <a:uFill>
                <a:solidFill>
                  <a:srgbClr val="ffffff"/>
                </a:solidFill>
              </a:uFill>
              <a:latin typeface="Arial"/>
            </a:endParaRPr>
          </a:p>
          <a:p>
            <a:pPr algn="ctr">
              <a:lnSpc>
                <a:spcPct val="90000"/>
              </a:lnSpc>
            </a:pPr>
            <a:endParaRPr b="0" lang="en-IN" sz="1800" spc="-1" strike="noStrike">
              <a:solidFill>
                <a:srgbClr val="000000"/>
              </a:solidFill>
              <a:uFill>
                <a:solidFill>
                  <a:srgbClr val="ffffff"/>
                </a:solidFill>
              </a:uFill>
              <a:latin typeface="Arial"/>
            </a:endParaRPr>
          </a:p>
        </p:txBody>
      </p:sp>
      <p:pic>
        <p:nvPicPr>
          <p:cNvPr id="410" name="Picture 4" descr=""/>
          <p:cNvPicPr/>
          <p:nvPr/>
        </p:nvPicPr>
        <p:blipFill>
          <a:blip r:embed="rId1">
            <a:lum bright="-6000"/>
          </a:blip>
          <a:stretch/>
        </p:blipFill>
        <p:spPr>
          <a:xfrm>
            <a:off x="324000" y="1131840"/>
            <a:ext cx="8568720" cy="5320440"/>
          </a:xfrm>
          <a:prstGeom prst="rect">
            <a:avLst/>
          </a:prstGeom>
          <a:ln w="936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457200" y="125280"/>
            <a:ext cx="8228880" cy="1142280"/>
          </a:xfrm>
          <a:prstGeom prst="rect">
            <a:avLst/>
          </a:prstGeom>
          <a:noFill/>
          <a:ln>
            <a:noFill/>
          </a:ln>
        </p:spPr>
        <p:style>
          <a:lnRef idx="0"/>
          <a:fillRef idx="0"/>
          <a:effectRef idx="0"/>
          <a:fontRef idx="minor"/>
        </p:style>
        <p:txBody>
          <a:bodyPr lIns="90360" rIns="90360" tIns="44280" bIns="44280" anchor="ctr"/>
          <a:p>
            <a:r>
              <a:rPr b="1" lang="en-IN" sz="3600" spc="-1" strike="noStrike">
                <a:solidFill>
                  <a:srgbClr val="fc0128"/>
                </a:solidFill>
                <a:uFill>
                  <a:solidFill>
                    <a:srgbClr val="ffffff"/>
                  </a:solidFill>
                </a:uFill>
                <a:latin typeface="Arial"/>
              </a:rPr>
              <a:t>8255 Control Word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90000"/>
              </a:lnSpc>
            </a:pPr>
            <a:endParaRPr b="0" lang="en-IN" sz="1800" spc="-1" strike="noStrike">
              <a:solidFill>
                <a:srgbClr val="000000"/>
              </a:solidFill>
              <a:uFill>
                <a:solidFill>
                  <a:srgbClr val="ffffff"/>
                </a:solidFill>
              </a:uFill>
              <a:latin typeface="Arial"/>
            </a:endParaRPr>
          </a:p>
        </p:txBody>
      </p:sp>
      <p:pic>
        <p:nvPicPr>
          <p:cNvPr id="412" name="Picture 2" descr=""/>
          <p:cNvPicPr/>
          <p:nvPr/>
        </p:nvPicPr>
        <p:blipFill>
          <a:blip r:embed="rId1"/>
          <a:stretch/>
        </p:blipFill>
        <p:spPr>
          <a:xfrm>
            <a:off x="1295280" y="1066680"/>
            <a:ext cx="6306120" cy="4933080"/>
          </a:xfrm>
          <a:prstGeom prst="rect">
            <a:avLst/>
          </a:prstGeom>
          <a:ln w="936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685800" y="914400"/>
            <a:ext cx="7771680" cy="761400"/>
          </a:xfrm>
          <a:prstGeom prst="rect">
            <a:avLst/>
          </a:prstGeom>
          <a:noFill/>
          <a:ln>
            <a:noFill/>
          </a:ln>
        </p:spPr>
        <p:style>
          <a:lnRef idx="0"/>
          <a:fillRef idx="0"/>
          <a:effectRef idx="0"/>
          <a:fontRef idx="minor"/>
        </p:style>
        <p:txBody>
          <a:bodyPr lIns="90360" rIns="90360" tIns="44280" bIns="44280" anchor="ctr"/>
          <a:p>
            <a:pPr marL="54720" algn="ctr">
              <a:lnSpc>
                <a:spcPct val="100000"/>
              </a:lnSpc>
            </a:pPr>
            <a:r>
              <a:rPr b="1" lang="en-IN" sz="3200" spc="-1" strike="noStrike">
                <a:solidFill>
                  <a:srgbClr val="000000"/>
                </a:solidFill>
                <a:uFill>
                  <a:solidFill>
                    <a:srgbClr val="ffffff"/>
                  </a:solidFill>
                </a:uFill>
                <a:latin typeface="Arial"/>
              </a:rPr>
              <a:t>Example of 8255A Operating in Mode 0</a:t>
            </a:r>
            <a:endParaRPr b="0" lang="en-IN" sz="1800" spc="-1" strike="noStrike">
              <a:solidFill>
                <a:srgbClr val="000000"/>
              </a:solidFill>
              <a:uFill>
                <a:solidFill>
                  <a:srgbClr val="ffffff"/>
                </a:solidFill>
              </a:uFill>
              <a:latin typeface="Arial"/>
            </a:endParaRPr>
          </a:p>
        </p:txBody>
      </p:sp>
      <p:sp>
        <p:nvSpPr>
          <p:cNvPr id="414" name="CustomShape 2"/>
          <p:cNvSpPr/>
          <p:nvPr/>
        </p:nvSpPr>
        <p:spPr>
          <a:xfrm>
            <a:off x="685800" y="2514600"/>
            <a:ext cx="3351960" cy="3428280"/>
          </a:xfrm>
          <a:prstGeom prst="rect">
            <a:avLst/>
          </a:prstGeom>
          <a:noFill/>
          <a:ln>
            <a:noFill/>
          </a:ln>
        </p:spPr>
        <p:style>
          <a:lnRef idx="0"/>
          <a:fillRef idx="0"/>
          <a:effectRef idx="0"/>
          <a:fontRef idx="minor"/>
        </p:style>
        <p:txBody>
          <a:bodyPr lIns="90360" rIns="90360" tIns="44280" bIns="44280"/>
          <a:p>
            <a:pPr marL="285840" indent="-285120">
              <a:lnSpc>
                <a:spcPct val="90000"/>
              </a:lnSpc>
              <a:buClr>
                <a:srgbClr val="000000"/>
              </a:buClr>
              <a:buFont typeface="Symbol"/>
              <a:buChar char=""/>
            </a:pPr>
            <a:r>
              <a:rPr b="1" lang="en-IN" sz="2000" spc="-1" strike="noStrike">
                <a:solidFill>
                  <a:srgbClr val="000000"/>
                </a:solidFill>
                <a:uFill>
                  <a:solidFill>
                    <a:srgbClr val="ffffff"/>
                  </a:solidFill>
                </a:uFill>
                <a:latin typeface="Arial"/>
              </a:rPr>
              <a:t>Write a program that reads the state of the 12 switches and displays the switch state on the 12 LEDs</a:t>
            </a:r>
            <a:endParaRPr b="0" lang="en-IN" sz="1800" spc="-1" strike="noStrike">
              <a:solidFill>
                <a:srgbClr val="000000"/>
              </a:solidFill>
              <a:uFill>
                <a:solidFill>
                  <a:srgbClr val="ffffff"/>
                </a:solidFill>
              </a:uFill>
              <a:latin typeface="Arial"/>
            </a:endParaRPr>
          </a:p>
        </p:txBody>
      </p:sp>
      <p:sp>
        <p:nvSpPr>
          <p:cNvPr id="415" name="CustomShape 3"/>
          <p:cNvSpPr/>
          <p:nvPr/>
        </p:nvSpPr>
        <p:spPr>
          <a:xfrm>
            <a:off x="5562720" y="6400800"/>
            <a:ext cx="3001320" cy="27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rPr>
              <a:t>20/09/18</a:t>
            </a:r>
            <a:endParaRPr b="0" lang="en-IN" sz="1800" spc="-1" strike="noStrike">
              <a:solidFill>
                <a:srgbClr val="000000"/>
              </a:solidFill>
              <a:uFill>
                <a:solidFill>
                  <a:srgbClr val="ffffff"/>
                </a:solidFill>
              </a:uFill>
              <a:latin typeface="Arial"/>
            </a:endParaRPr>
          </a:p>
        </p:txBody>
      </p:sp>
      <p:pic>
        <p:nvPicPr>
          <p:cNvPr id="416" name="Picture 4" descr=""/>
          <p:cNvPicPr/>
          <p:nvPr/>
        </p:nvPicPr>
        <p:blipFill>
          <a:blip r:embed="rId1"/>
          <a:stretch/>
        </p:blipFill>
        <p:spPr>
          <a:xfrm>
            <a:off x="4038480" y="1600200"/>
            <a:ext cx="4471200" cy="46792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685800" y="274680"/>
            <a:ext cx="8000280" cy="867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800" spc="46" strike="noStrike" u="sng">
                <a:solidFill>
                  <a:srgbClr val="e0322d"/>
                </a:solidFill>
                <a:uFill>
                  <a:solidFill>
                    <a:srgbClr val="ffffff"/>
                  </a:solidFill>
                </a:uFill>
                <a:latin typeface="Calibri"/>
              </a:rPr>
              <a:t>Introduction </a:t>
            </a:r>
            <a:endParaRPr b="0" lang="en-IN" sz="1800" spc="-1" strike="noStrike">
              <a:solidFill>
                <a:srgbClr val="000000"/>
              </a:solidFill>
              <a:uFill>
                <a:solidFill>
                  <a:srgbClr val="ffffff"/>
                </a:solidFill>
              </a:uFill>
              <a:latin typeface="Arial"/>
            </a:endParaRPr>
          </a:p>
        </p:txBody>
      </p:sp>
      <p:sp>
        <p:nvSpPr>
          <p:cNvPr id="298" name="CustomShape 2"/>
          <p:cNvSpPr/>
          <p:nvPr/>
        </p:nvSpPr>
        <p:spPr>
          <a:xfrm>
            <a:off x="533520" y="4952880"/>
            <a:ext cx="8152560" cy="15994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4000" spc="-1" strike="noStrike">
                <a:solidFill>
                  <a:srgbClr val="000000"/>
                </a:solidFill>
                <a:uFill>
                  <a:solidFill>
                    <a:srgbClr val="ffffff"/>
                  </a:solidFill>
                </a:uFill>
                <a:latin typeface="Calibri"/>
              </a:rPr>
              <a:t> </a:t>
            </a:r>
            <a:r>
              <a:rPr b="0" lang="en-IN" sz="4000" spc="-1" strike="noStrike">
                <a:solidFill>
                  <a:srgbClr val="000000"/>
                </a:solidFill>
                <a:uFill>
                  <a:solidFill>
                    <a:srgbClr val="ffffff"/>
                  </a:solidFill>
                </a:uFill>
                <a:latin typeface="Calibri"/>
              </a:rPr>
              <a:t>Computer  Systems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3800" spc="-1" strike="noStrike">
                <a:solidFill>
                  <a:srgbClr val="000000"/>
                </a:solidFill>
                <a:uFill>
                  <a:solidFill>
                    <a:srgbClr val="ffffff"/>
                  </a:solidFill>
                </a:uFill>
                <a:latin typeface="Calibri"/>
              </a:rPr>
              <a:t> </a:t>
            </a:r>
            <a:r>
              <a:rPr b="0" lang="en-IN" sz="3800" spc="-1" strike="noStrike">
                <a:solidFill>
                  <a:srgbClr val="000000"/>
                </a:solidFill>
                <a:uFill>
                  <a:solidFill>
                    <a:srgbClr val="ffffff"/>
                  </a:solidFill>
                </a:uFill>
                <a:latin typeface="Calibri"/>
              </a:rPr>
              <a:t>Internal  (processor + memory (RAM) )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3800" spc="-1" strike="noStrike">
                <a:solidFill>
                  <a:srgbClr val="000000"/>
                </a:solidFill>
                <a:uFill>
                  <a:solidFill>
                    <a:srgbClr val="ffffff"/>
                  </a:solidFill>
                </a:uFill>
                <a:latin typeface="Calibri"/>
              </a:rPr>
              <a:t> </a:t>
            </a:r>
            <a:r>
              <a:rPr b="0" lang="en-IN" sz="3800" spc="-1" strike="noStrike">
                <a:solidFill>
                  <a:srgbClr val="000000"/>
                </a:solidFill>
                <a:uFill>
                  <a:solidFill>
                    <a:srgbClr val="ffffff"/>
                  </a:solidFill>
                </a:uFill>
                <a:latin typeface="Calibri"/>
              </a:rPr>
              <a:t>Peripheral (Disk, Display, Audio, Eth,..)</a:t>
            </a:r>
            <a:endParaRPr b="0" lang="en-IN" sz="1800" spc="-1" strike="noStrike">
              <a:solidFill>
                <a:srgbClr val="000000"/>
              </a:solidFill>
              <a:uFill>
                <a:solidFill>
                  <a:srgbClr val="ffffff"/>
                </a:solidFill>
              </a:uFill>
              <a:latin typeface="Arial"/>
            </a:endParaRPr>
          </a:p>
          <a:p>
            <a:pPr marL="343080" indent="-342360">
              <a:lnSpc>
                <a:spcPct val="100000"/>
              </a:lnSpc>
            </a:pPr>
            <a:endParaRPr b="0" lang="en-IN" sz="1800" spc="-1" strike="noStrike">
              <a:solidFill>
                <a:srgbClr val="000000"/>
              </a:solidFill>
              <a:uFill>
                <a:solidFill>
                  <a:srgbClr val="ffffff"/>
                </a:solidFill>
              </a:uFill>
              <a:latin typeface="Arial"/>
            </a:endParaRPr>
          </a:p>
        </p:txBody>
      </p:sp>
      <p:sp>
        <p:nvSpPr>
          <p:cNvPr id="299" name="CustomShape 3"/>
          <p:cNvSpPr/>
          <p:nvPr/>
        </p:nvSpPr>
        <p:spPr>
          <a:xfrm>
            <a:off x="2600280" y="2490480"/>
            <a:ext cx="1989360" cy="6242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3200" spc="-1" strike="noStrike">
                <a:solidFill>
                  <a:srgbClr val="000000"/>
                </a:solidFill>
                <a:uFill>
                  <a:solidFill>
                    <a:srgbClr val="ffffff"/>
                  </a:solidFill>
                </a:uFill>
                <a:latin typeface="Calibri"/>
                <a:ea typeface="DejaVu Sans"/>
              </a:rPr>
              <a:t>Processor </a:t>
            </a:r>
            <a:endParaRPr b="0" lang="en-IN" sz="1800" spc="-1" strike="noStrike">
              <a:solidFill>
                <a:srgbClr val="000000"/>
              </a:solidFill>
              <a:uFill>
                <a:solidFill>
                  <a:srgbClr val="ffffff"/>
                </a:solidFill>
              </a:uFill>
              <a:latin typeface="Arial"/>
            </a:endParaRPr>
          </a:p>
        </p:txBody>
      </p:sp>
      <p:sp>
        <p:nvSpPr>
          <p:cNvPr id="300" name="CustomShape 4"/>
          <p:cNvSpPr/>
          <p:nvPr/>
        </p:nvSpPr>
        <p:spPr>
          <a:xfrm>
            <a:off x="5432400" y="2240280"/>
            <a:ext cx="764640" cy="112428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1" lang="en-IN" sz="2400" spc="-1" strike="noStrike">
                <a:solidFill>
                  <a:srgbClr val="000000"/>
                </a:solidFill>
                <a:uFill>
                  <a:solidFill>
                    <a:srgbClr val="ffffff"/>
                  </a:solidFill>
                </a:uFill>
                <a:latin typeface="Calibri"/>
                <a:ea typeface="DejaVu Sans"/>
              </a:rPr>
              <a:t>R</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Calibri"/>
                <a:ea typeface="DejaVu Sans"/>
              </a:rPr>
              <a:t>A</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Calibri"/>
                <a:ea typeface="DejaVu Sans"/>
              </a:rPr>
              <a:t>M</a:t>
            </a:r>
            <a:endParaRPr b="0" lang="en-IN" sz="1800" spc="-1" strike="noStrike">
              <a:solidFill>
                <a:srgbClr val="000000"/>
              </a:solidFill>
              <a:uFill>
                <a:solidFill>
                  <a:srgbClr val="ffffff"/>
                </a:solidFill>
              </a:uFill>
              <a:latin typeface="Arial"/>
            </a:endParaRPr>
          </a:p>
        </p:txBody>
      </p:sp>
      <p:sp>
        <p:nvSpPr>
          <p:cNvPr id="301" name="CustomShape 5"/>
          <p:cNvSpPr/>
          <p:nvPr/>
        </p:nvSpPr>
        <p:spPr>
          <a:xfrm>
            <a:off x="4590360" y="2802960"/>
            <a:ext cx="841320" cy="72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3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302" name="CustomShape 6"/>
          <p:cNvSpPr/>
          <p:nvPr/>
        </p:nvSpPr>
        <p:spPr>
          <a:xfrm>
            <a:off x="2294280" y="1927800"/>
            <a:ext cx="4591800" cy="1811520"/>
          </a:xfrm>
          <a:prstGeom prst="ellipse">
            <a:avLst/>
          </a:prstGeom>
          <a:noFill/>
          <a:ln>
            <a:round/>
          </a:ln>
        </p:spPr>
        <p:style>
          <a:lnRef idx="2">
            <a:schemeClr val="accent1">
              <a:shade val="50000"/>
            </a:schemeClr>
          </a:lnRef>
          <a:fillRef idx="1">
            <a:schemeClr val="accent1"/>
          </a:fillRef>
          <a:effectRef idx="0">
            <a:schemeClr val="accent1"/>
          </a:effectRef>
          <a:fontRef idx="minor"/>
        </p:style>
      </p:sp>
      <p:pic>
        <p:nvPicPr>
          <p:cNvPr id="303" name="Picture 26" descr=""/>
          <p:cNvPicPr/>
          <p:nvPr/>
        </p:nvPicPr>
        <p:blipFill>
          <a:blip r:embed="rId1"/>
          <a:stretch/>
        </p:blipFill>
        <p:spPr>
          <a:xfrm>
            <a:off x="533880" y="3115440"/>
            <a:ext cx="1224000" cy="671040"/>
          </a:xfrm>
          <a:prstGeom prst="rect">
            <a:avLst/>
          </a:prstGeom>
          <a:ln>
            <a:noFill/>
          </a:ln>
        </p:spPr>
      </p:pic>
      <p:pic>
        <p:nvPicPr>
          <p:cNvPr id="304" name="Picture 27" descr=""/>
          <p:cNvPicPr/>
          <p:nvPr/>
        </p:nvPicPr>
        <p:blipFill>
          <a:blip r:embed="rId2"/>
          <a:stretch/>
        </p:blipFill>
        <p:spPr>
          <a:xfrm>
            <a:off x="5432400" y="1044000"/>
            <a:ext cx="1290960" cy="936720"/>
          </a:xfrm>
          <a:prstGeom prst="rect">
            <a:avLst/>
          </a:prstGeom>
          <a:ln>
            <a:noFill/>
          </a:ln>
        </p:spPr>
      </p:pic>
      <p:pic>
        <p:nvPicPr>
          <p:cNvPr id="305" name="Picture 28" descr=""/>
          <p:cNvPicPr/>
          <p:nvPr/>
        </p:nvPicPr>
        <p:blipFill>
          <a:blip r:embed="rId3"/>
          <a:stretch/>
        </p:blipFill>
        <p:spPr>
          <a:xfrm>
            <a:off x="3672000" y="1053000"/>
            <a:ext cx="1185840" cy="835200"/>
          </a:xfrm>
          <a:prstGeom prst="rect">
            <a:avLst/>
          </a:prstGeom>
          <a:ln>
            <a:noFill/>
          </a:ln>
        </p:spPr>
      </p:pic>
      <p:pic>
        <p:nvPicPr>
          <p:cNvPr id="306" name="Picture 29" descr=""/>
          <p:cNvPicPr/>
          <p:nvPr/>
        </p:nvPicPr>
        <p:blipFill>
          <a:blip r:embed="rId4"/>
          <a:stretch/>
        </p:blipFill>
        <p:spPr>
          <a:xfrm>
            <a:off x="1758240" y="3865320"/>
            <a:ext cx="1290960" cy="960120"/>
          </a:xfrm>
          <a:prstGeom prst="rect">
            <a:avLst/>
          </a:prstGeom>
          <a:ln>
            <a:noFill/>
          </a:ln>
        </p:spPr>
      </p:pic>
      <p:pic>
        <p:nvPicPr>
          <p:cNvPr id="307" name="Picture 30" descr=""/>
          <p:cNvPicPr/>
          <p:nvPr/>
        </p:nvPicPr>
        <p:blipFill>
          <a:blip r:embed="rId5"/>
          <a:stretch/>
        </p:blipFill>
        <p:spPr>
          <a:xfrm>
            <a:off x="3901680" y="3927600"/>
            <a:ext cx="1348560" cy="1100880"/>
          </a:xfrm>
          <a:prstGeom prst="rect">
            <a:avLst/>
          </a:prstGeom>
          <a:ln>
            <a:noFill/>
          </a:ln>
        </p:spPr>
      </p:pic>
      <p:pic>
        <p:nvPicPr>
          <p:cNvPr id="308" name="Picture 31" descr=""/>
          <p:cNvPicPr/>
          <p:nvPr/>
        </p:nvPicPr>
        <p:blipFill>
          <a:blip r:embed="rId6"/>
          <a:stretch/>
        </p:blipFill>
        <p:spPr>
          <a:xfrm>
            <a:off x="2064600" y="1053000"/>
            <a:ext cx="1214280" cy="764640"/>
          </a:xfrm>
          <a:prstGeom prst="rect">
            <a:avLst/>
          </a:prstGeom>
          <a:ln>
            <a:noFill/>
          </a:ln>
        </p:spPr>
      </p:pic>
      <p:pic>
        <p:nvPicPr>
          <p:cNvPr id="309" name="Picture 32" descr=""/>
          <p:cNvPicPr/>
          <p:nvPr/>
        </p:nvPicPr>
        <p:blipFill>
          <a:blip r:embed="rId7"/>
          <a:stretch/>
        </p:blipFill>
        <p:spPr>
          <a:xfrm>
            <a:off x="7805160" y="2490480"/>
            <a:ext cx="1185840" cy="968040"/>
          </a:xfrm>
          <a:prstGeom prst="rect">
            <a:avLst/>
          </a:prstGeom>
          <a:ln>
            <a:noFill/>
          </a:ln>
        </p:spPr>
      </p:pic>
      <p:pic>
        <p:nvPicPr>
          <p:cNvPr id="310" name="Picture 33" descr=""/>
          <p:cNvPicPr/>
          <p:nvPr/>
        </p:nvPicPr>
        <p:blipFill>
          <a:blip r:embed="rId8"/>
          <a:stretch/>
        </p:blipFill>
        <p:spPr>
          <a:xfrm>
            <a:off x="6733800" y="3490200"/>
            <a:ext cx="1204920" cy="835200"/>
          </a:xfrm>
          <a:prstGeom prst="rect">
            <a:avLst/>
          </a:prstGeom>
          <a:ln>
            <a:noFill/>
          </a:ln>
        </p:spPr>
      </p:pic>
      <p:pic>
        <p:nvPicPr>
          <p:cNvPr id="311" name="Picture 34" descr=""/>
          <p:cNvPicPr/>
          <p:nvPr/>
        </p:nvPicPr>
        <p:blipFill>
          <a:blip r:embed="rId9"/>
          <a:stretch/>
        </p:blipFill>
        <p:spPr>
          <a:xfrm>
            <a:off x="457200" y="1615680"/>
            <a:ext cx="1348200" cy="1171080"/>
          </a:xfrm>
          <a:prstGeom prst="rect">
            <a:avLst/>
          </a:prstGeom>
          <a:ln>
            <a:noFill/>
          </a:ln>
        </p:spPr>
      </p:pic>
      <p:pic>
        <p:nvPicPr>
          <p:cNvPr id="312" name="Picture 35" descr=""/>
          <p:cNvPicPr/>
          <p:nvPr/>
        </p:nvPicPr>
        <p:blipFill>
          <a:blip r:embed="rId10"/>
          <a:stretch/>
        </p:blipFill>
        <p:spPr>
          <a:xfrm>
            <a:off x="6733800" y="1677960"/>
            <a:ext cx="1348200" cy="741240"/>
          </a:xfrm>
          <a:prstGeom prst="rect">
            <a:avLst/>
          </a:prstGeom>
          <a:ln>
            <a:noFill/>
          </a:ln>
        </p:spPr>
      </p:pic>
      <p:pic>
        <p:nvPicPr>
          <p:cNvPr id="313" name="Picture 36" descr=""/>
          <p:cNvPicPr/>
          <p:nvPr/>
        </p:nvPicPr>
        <p:blipFill>
          <a:blip r:embed="rId11"/>
          <a:stretch/>
        </p:blipFill>
        <p:spPr>
          <a:xfrm>
            <a:off x="5509080" y="3927600"/>
            <a:ext cx="1243080" cy="920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685800" y="914400"/>
            <a:ext cx="7771680" cy="608760"/>
          </a:xfrm>
          <a:prstGeom prst="rect">
            <a:avLst/>
          </a:prstGeom>
          <a:noFill/>
          <a:ln>
            <a:noFill/>
          </a:ln>
        </p:spPr>
        <p:style>
          <a:lnRef idx="0"/>
          <a:fillRef idx="0"/>
          <a:effectRef idx="0"/>
          <a:fontRef idx="minor"/>
        </p:style>
        <p:txBody>
          <a:bodyPr lIns="90360" rIns="90360" tIns="44280" bIns="44280" anchor="ctr"/>
          <a:p>
            <a:pPr marL="54720" algn="ctr">
              <a:lnSpc>
                <a:spcPct val="100000"/>
              </a:lnSpc>
            </a:pPr>
            <a:r>
              <a:rPr b="1" lang="en-IN" sz="3200" spc="-1" strike="noStrike">
                <a:solidFill>
                  <a:srgbClr val="000000"/>
                </a:solidFill>
                <a:uFill>
                  <a:solidFill>
                    <a:srgbClr val="ffffff"/>
                  </a:solidFill>
                </a:uFill>
                <a:latin typeface="Arial"/>
              </a:rPr>
              <a:t>Example of 8255A Operating in Mode 0</a:t>
            </a:r>
            <a:endParaRPr b="0" lang="en-IN" sz="1800" spc="-1" strike="noStrike">
              <a:solidFill>
                <a:srgbClr val="000000"/>
              </a:solidFill>
              <a:uFill>
                <a:solidFill>
                  <a:srgbClr val="ffffff"/>
                </a:solidFill>
              </a:uFill>
              <a:latin typeface="Arial"/>
            </a:endParaRPr>
          </a:p>
        </p:txBody>
      </p:sp>
      <p:sp>
        <p:nvSpPr>
          <p:cNvPr id="418" name="CustomShape 2"/>
          <p:cNvSpPr/>
          <p:nvPr/>
        </p:nvSpPr>
        <p:spPr>
          <a:xfrm>
            <a:off x="685800" y="1676520"/>
            <a:ext cx="7771680" cy="4266360"/>
          </a:xfrm>
          <a:prstGeom prst="rect">
            <a:avLst/>
          </a:prstGeom>
          <a:noFill/>
          <a:ln>
            <a:noFill/>
          </a:ln>
        </p:spPr>
        <p:style>
          <a:lnRef idx="0"/>
          <a:fillRef idx="0"/>
          <a:effectRef idx="0"/>
          <a:fontRef idx="minor"/>
        </p:style>
        <p:txBody>
          <a:bodyPr lIns="90360" rIns="90360" tIns="44280" bIns="44280"/>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The assembly language program is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MVI</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A, 83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;A= out  B= in  C(lo)= in  C(hi)= out</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OUT</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F3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write the control word</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IN</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F1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read switches on port B</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OUT</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F0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display on port A</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IN</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F2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read switches on port C (lo)</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ANI</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0F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mask top 4-bits  -  not switch data</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RLC RLC RLC RLC</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move bottom 4-bits of A to top</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buClr>
                <a:srgbClr val="ff0000"/>
              </a:buClr>
              <a:buFont typeface="Symbol"/>
              <a:buChar char=""/>
            </a:pPr>
            <a:r>
              <a:rPr b="1" lang="en-IN" sz="1800" spc="-1" strike="noStrike">
                <a:solidFill>
                  <a:srgbClr val="ff0000"/>
                </a:solidFill>
                <a:uFill>
                  <a:solidFill>
                    <a:srgbClr val="ffffff"/>
                  </a:solidFill>
                </a:uFill>
                <a:latin typeface="Arial"/>
              </a:rPr>
              <a:t>OUT</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F2 H</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a:t>
            </a:r>
            <a:r>
              <a:rPr b="1" lang="en-IN" sz="1800" spc="-1" strike="noStrike">
                <a:solidFill>
                  <a:srgbClr val="ff0000"/>
                </a:solidFill>
                <a:uFill>
                  <a:solidFill>
                    <a:srgbClr val="ffffff"/>
                  </a:solidFill>
                </a:uFill>
                <a:latin typeface="Arial"/>
              </a:rPr>
              <a:t>; output reg A to port C</a:t>
            </a:r>
            <a:endParaRPr b="0" lang="en-IN" sz="1800" spc="-1" strike="noStrike">
              <a:solidFill>
                <a:srgbClr val="000000"/>
              </a:solidFill>
              <a:uFill>
                <a:solidFill>
                  <a:srgbClr val="ffffff"/>
                </a:solidFill>
              </a:uFill>
              <a:latin typeface="Arial"/>
            </a:endParaRPr>
          </a:p>
        </p:txBody>
      </p:sp>
      <p:sp>
        <p:nvSpPr>
          <p:cNvPr id="419" name="CustomShape 3"/>
          <p:cNvSpPr/>
          <p:nvPr/>
        </p:nvSpPr>
        <p:spPr>
          <a:xfrm>
            <a:off x="8639280" y="6515280"/>
            <a:ext cx="462960" cy="272160"/>
          </a:xfrm>
          <a:prstGeom prst="rect">
            <a:avLst/>
          </a:prstGeom>
          <a:noFill/>
          <a:ln>
            <a:noFill/>
          </a:ln>
        </p:spPr>
        <p:style>
          <a:lnRef idx="0"/>
          <a:fillRef idx="0"/>
          <a:effectRef idx="0"/>
          <a:fontRef idx="minor"/>
        </p:style>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0" y="762120"/>
            <a:ext cx="5104800" cy="68508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IN" sz="4000" spc="-1" strike="noStrike">
                <a:solidFill>
                  <a:srgbClr val="00ae00"/>
                </a:solidFill>
                <a:uFill>
                  <a:solidFill>
                    <a:srgbClr val="ffffff"/>
                  </a:solidFill>
                </a:uFill>
                <a:latin typeface="Calibri"/>
                <a:ea typeface="DejaVu Sans"/>
              </a:rPr>
              <a:t>Intel 8255 PPI</a:t>
            </a:r>
            <a:endParaRPr b="0" lang="en-IN" sz="1800" spc="-1" strike="noStrike">
              <a:solidFill>
                <a:srgbClr val="000000"/>
              </a:solidFill>
              <a:uFill>
                <a:solidFill>
                  <a:srgbClr val="ffffff"/>
                </a:solidFill>
              </a:uFill>
              <a:latin typeface="Arial"/>
            </a:endParaRPr>
          </a:p>
        </p:txBody>
      </p:sp>
      <p:sp>
        <p:nvSpPr>
          <p:cNvPr id="421" name="CustomShape 2"/>
          <p:cNvSpPr/>
          <p:nvPr/>
        </p:nvSpPr>
        <p:spPr>
          <a:xfrm>
            <a:off x="212760" y="1870200"/>
            <a:ext cx="8701920" cy="456480"/>
          </a:xfrm>
          <a:prstGeom prst="rect">
            <a:avLst/>
          </a:prstGeom>
          <a:noFill/>
          <a:ln w="9360">
            <a:noFill/>
          </a:ln>
        </p:spPr>
        <p:style>
          <a:lnRef idx="0"/>
          <a:fillRef idx="0"/>
          <a:effectRef idx="0"/>
          <a:fontRef idx="minor"/>
        </p:style>
      </p:sp>
      <p:sp>
        <p:nvSpPr>
          <p:cNvPr id="422" name="CustomShape 3"/>
          <p:cNvSpPr/>
          <p:nvPr/>
        </p:nvSpPr>
        <p:spPr>
          <a:xfrm>
            <a:off x="457200" y="3048120"/>
            <a:ext cx="532800" cy="333360"/>
          </a:xfrm>
          <a:prstGeom prst="rect">
            <a:avLst/>
          </a:prstGeom>
          <a:noFill/>
          <a:ln w="9360">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uFill>
                  <a:solidFill>
                    <a:srgbClr val="ffffff"/>
                  </a:solidFill>
                </a:uFill>
                <a:latin typeface="Calibri"/>
                <a:ea typeface="DejaVu Sans"/>
              </a:rPr>
              <a:t>A7</a:t>
            </a:r>
            <a:endParaRPr b="0" lang="en-IN" sz="1800" spc="-1" strike="noStrike">
              <a:solidFill>
                <a:srgbClr val="000000"/>
              </a:solidFill>
              <a:uFill>
                <a:solidFill>
                  <a:srgbClr val="ffffff"/>
                </a:solidFill>
              </a:uFill>
              <a:latin typeface="Arial"/>
            </a:endParaRPr>
          </a:p>
        </p:txBody>
      </p:sp>
      <p:sp>
        <p:nvSpPr>
          <p:cNvPr id="423" name="CustomShape 4"/>
          <p:cNvSpPr/>
          <p:nvPr/>
        </p:nvSpPr>
        <p:spPr>
          <a:xfrm>
            <a:off x="228600" y="4648320"/>
            <a:ext cx="837360" cy="333360"/>
          </a:xfrm>
          <a:prstGeom prst="rect">
            <a:avLst/>
          </a:prstGeom>
          <a:noFill/>
          <a:ln w="9360">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uFill>
                  <a:solidFill>
                    <a:srgbClr val="ffffff"/>
                  </a:solidFill>
                </a:uFill>
                <a:latin typeface="Calibri"/>
                <a:ea typeface="DejaVu Sans"/>
              </a:rPr>
              <a:t>M/IO*</a:t>
            </a:r>
            <a:endParaRPr b="0" lang="en-IN" sz="1800" spc="-1" strike="noStrike">
              <a:solidFill>
                <a:srgbClr val="000000"/>
              </a:solidFill>
              <a:uFill>
                <a:solidFill>
                  <a:srgbClr val="ffffff"/>
                </a:solidFill>
              </a:uFill>
              <a:latin typeface="Arial"/>
            </a:endParaRPr>
          </a:p>
        </p:txBody>
      </p:sp>
      <p:sp>
        <p:nvSpPr>
          <p:cNvPr id="424" name="CustomShape 5"/>
          <p:cNvSpPr/>
          <p:nvPr/>
        </p:nvSpPr>
        <p:spPr>
          <a:xfrm>
            <a:off x="457200" y="1752480"/>
            <a:ext cx="2361600" cy="39492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Calibri"/>
                <a:ea typeface="DejaVu Sans"/>
              </a:rPr>
              <a:t>Chip Select Circuit</a:t>
            </a:r>
            <a:endParaRPr b="0" lang="en-IN" sz="1800" spc="-1" strike="noStrike">
              <a:solidFill>
                <a:srgbClr val="000000"/>
              </a:solidFill>
              <a:uFill>
                <a:solidFill>
                  <a:srgbClr val="ffffff"/>
                </a:solidFill>
              </a:uFill>
              <a:latin typeface="Arial"/>
            </a:endParaRPr>
          </a:p>
        </p:txBody>
      </p:sp>
      <p:sp>
        <p:nvSpPr>
          <p:cNvPr id="425" name="CustomShape 6"/>
          <p:cNvSpPr/>
          <p:nvPr/>
        </p:nvSpPr>
        <p:spPr>
          <a:xfrm>
            <a:off x="6553080" y="6356520"/>
            <a:ext cx="2133000" cy="364320"/>
          </a:xfrm>
          <a:prstGeom prst="rect">
            <a:avLst/>
          </a:prstGeom>
          <a:noFill/>
          <a:ln>
            <a:noFill/>
          </a:ln>
        </p:spPr>
        <p:style>
          <a:lnRef idx="0"/>
          <a:fillRef idx="0"/>
          <a:effectRef idx="0"/>
          <a:fontRef idx="minor"/>
        </p:style>
      </p:sp>
      <p:sp>
        <p:nvSpPr>
          <p:cNvPr id="426" name="CustomShape 7"/>
          <p:cNvSpPr/>
          <p:nvPr/>
        </p:nvSpPr>
        <p:spPr>
          <a:xfrm>
            <a:off x="883440" y="5791320"/>
            <a:ext cx="7465320" cy="5166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uFill>
                  <a:solidFill>
                    <a:srgbClr val="ffffff"/>
                  </a:solidFill>
                </a:uFill>
                <a:latin typeface="Calibri"/>
                <a:ea typeface="DejaVu Sans"/>
              </a:rPr>
              <a:t>A7=0, A6=1, A5=1, A4=1, A3=1, A2=1, &amp; M/IO*= 0</a:t>
            </a:r>
            <a:endParaRPr b="0" lang="en-IN" sz="1800" spc="-1" strike="noStrike">
              <a:solidFill>
                <a:srgbClr val="000000"/>
              </a:solidFill>
              <a:uFill>
                <a:solidFill>
                  <a:srgbClr val="ffffff"/>
                </a:solidFill>
              </a:uFill>
              <a:latin typeface="Arial"/>
            </a:endParaRPr>
          </a:p>
        </p:txBody>
      </p:sp>
      <p:pic>
        <p:nvPicPr>
          <p:cNvPr id="427" name="" descr=""/>
          <p:cNvPicPr/>
          <p:nvPr/>
        </p:nvPicPr>
        <p:blipFill>
          <a:blip r:embed="rId1"/>
          <a:stretch/>
        </p:blipFill>
        <p:spPr>
          <a:xfrm>
            <a:off x="76320" y="533520"/>
            <a:ext cx="8838720" cy="518112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685800" y="228600"/>
            <a:ext cx="6933600" cy="68508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IN" sz="4000" spc="-1" strike="noStrike">
                <a:solidFill>
                  <a:srgbClr val="00ae00"/>
                </a:solidFill>
                <a:uFill>
                  <a:solidFill>
                    <a:srgbClr val="ffffff"/>
                  </a:solidFill>
                </a:uFill>
                <a:latin typeface="Calibri"/>
                <a:ea typeface="DejaVu Sans"/>
              </a:rPr>
              <a:t>8255 –port address</a:t>
            </a:r>
            <a:endParaRPr b="0" lang="en-IN" sz="1800" spc="-1" strike="noStrike">
              <a:solidFill>
                <a:srgbClr val="000000"/>
              </a:solidFill>
              <a:uFill>
                <a:solidFill>
                  <a:srgbClr val="ffffff"/>
                </a:solidFill>
              </a:uFill>
              <a:latin typeface="Arial"/>
            </a:endParaRPr>
          </a:p>
        </p:txBody>
      </p:sp>
      <p:sp>
        <p:nvSpPr>
          <p:cNvPr id="429" name="CustomShape 2"/>
          <p:cNvSpPr/>
          <p:nvPr/>
        </p:nvSpPr>
        <p:spPr>
          <a:xfrm>
            <a:off x="212760" y="1870200"/>
            <a:ext cx="8701920" cy="456480"/>
          </a:xfrm>
          <a:prstGeom prst="rect">
            <a:avLst/>
          </a:prstGeom>
          <a:noFill/>
          <a:ln w="9360">
            <a:noFill/>
          </a:ln>
        </p:spPr>
        <p:style>
          <a:lnRef idx="0"/>
          <a:fillRef idx="0"/>
          <a:effectRef idx="0"/>
          <a:fontRef idx="minor"/>
        </p:style>
      </p:sp>
      <p:graphicFrame>
        <p:nvGraphicFramePr>
          <p:cNvPr id="430" name="Table 3"/>
          <p:cNvGraphicFramePr/>
          <p:nvPr/>
        </p:nvGraphicFramePr>
        <p:xfrm>
          <a:off x="152280" y="1066680"/>
          <a:ext cx="8762400" cy="4811040"/>
        </p:xfrm>
        <a:graphic>
          <a:graphicData uri="http://schemas.openxmlformats.org/drawingml/2006/table">
            <a:tbl>
              <a:tblPr/>
              <a:tblGrid>
                <a:gridCol w="8762760"/>
              </a:tblGrid>
              <a:tr h="4811400">
                <a:tc>
                  <a:txBody>
                    <a:bodyPr/>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600" spc="-1" strike="noStrike">
                          <a:solidFill>
                            <a:srgbClr val="000000"/>
                          </a:solidFill>
                          <a:uFill>
                            <a:solidFill>
                              <a:srgbClr val="ffffff"/>
                            </a:solidFill>
                          </a:uFill>
                          <a:latin typeface="Arial"/>
                        </a:rPr>
                        <a:t>When CS (Chip select) is 0, 8255 is selected for communication by the processor. The chip select circuit connected to the CS pin assigns addresses to the ports of 8255.</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600" spc="-1" strike="noStrike">
                          <a:solidFill>
                            <a:srgbClr val="000000"/>
                          </a:solidFill>
                          <a:uFill>
                            <a:solidFill>
                              <a:srgbClr val="ffffff"/>
                            </a:solidFill>
                          </a:uFill>
                          <a:latin typeface="Arial"/>
                        </a:rPr>
                        <a:t>For the chip select circuit shown, the chip is selected when A7=0, A6=1, A5=1, A4=1, A3=1, A2=1, &amp; M/IO*= 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600" spc="-1" strike="noStrike">
                          <a:solidFill>
                            <a:srgbClr val="000000"/>
                          </a:solidFill>
                          <a:uFill>
                            <a:solidFill>
                              <a:srgbClr val="ffffff"/>
                            </a:solidFill>
                          </a:uFill>
                          <a:latin typeface="Arial"/>
                        </a:rPr>
                        <a:t>Port A, Port B, Port C and Control port will have the addresses as 7Ch, 7Dh, 7Eh, and 7Fh respectively. </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31" name="CustomShape 4"/>
          <p:cNvSpPr/>
          <p:nvPr/>
        </p:nvSpPr>
        <p:spPr>
          <a:xfrm>
            <a:off x="6553080" y="6356520"/>
            <a:ext cx="2133000" cy="364320"/>
          </a:xfrm>
          <a:prstGeom prst="rect">
            <a:avLst/>
          </a:prstGeom>
          <a:noFill/>
          <a:ln>
            <a:noFill/>
          </a:ln>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Ex. :Circuit Diagram</a:t>
            </a:r>
            <a:endParaRPr b="0" lang="en-IN" sz="1800" spc="-1" strike="noStrike">
              <a:solidFill>
                <a:srgbClr val="000000"/>
              </a:solidFill>
              <a:uFill>
                <a:solidFill>
                  <a:srgbClr val="ffffff"/>
                </a:solidFill>
              </a:uFill>
              <a:latin typeface="Arial"/>
            </a:endParaRPr>
          </a:p>
        </p:txBody>
      </p:sp>
      <p:sp>
        <p:nvSpPr>
          <p:cNvPr id="433" name="CustomShape 2"/>
          <p:cNvSpPr/>
          <p:nvPr/>
        </p:nvSpPr>
        <p:spPr>
          <a:xfrm>
            <a:off x="4454640" y="3243240"/>
            <a:ext cx="634320" cy="1491480"/>
          </a:xfrm>
          <a:prstGeom prst="rect">
            <a:avLst/>
          </a:prstGeom>
          <a:solidFill>
            <a:schemeClr val="bg1"/>
          </a:solidFill>
          <a:ln w="50760">
            <a:solidFill>
              <a:schemeClr val="tx1"/>
            </a:solidFill>
            <a:miter/>
          </a:ln>
        </p:spPr>
        <p:style>
          <a:lnRef idx="0"/>
          <a:fillRef idx="0"/>
          <a:effectRef idx="0"/>
          <a:fontRef idx="minor"/>
        </p:style>
      </p:sp>
      <p:sp>
        <p:nvSpPr>
          <p:cNvPr id="434" name="CustomShape 3"/>
          <p:cNvSpPr/>
          <p:nvPr/>
        </p:nvSpPr>
        <p:spPr>
          <a:xfrm>
            <a:off x="5121360" y="3438360"/>
            <a:ext cx="62640" cy="62640"/>
          </a:xfrm>
          <a:prstGeom prst="ellipse">
            <a:avLst/>
          </a:prstGeom>
          <a:solidFill>
            <a:schemeClr val="bg1"/>
          </a:solidFill>
          <a:ln w="12600">
            <a:solidFill>
              <a:schemeClr val="tx1"/>
            </a:solidFill>
            <a:round/>
          </a:ln>
        </p:spPr>
        <p:style>
          <a:lnRef idx="0"/>
          <a:fillRef idx="0"/>
          <a:effectRef idx="0"/>
          <a:fontRef idx="minor"/>
        </p:style>
      </p:sp>
      <p:sp>
        <p:nvSpPr>
          <p:cNvPr id="435" name="CustomShape 4"/>
          <p:cNvSpPr/>
          <p:nvPr/>
        </p:nvSpPr>
        <p:spPr>
          <a:xfrm>
            <a:off x="5121360" y="3591000"/>
            <a:ext cx="62640" cy="62640"/>
          </a:xfrm>
          <a:prstGeom prst="ellipse">
            <a:avLst/>
          </a:prstGeom>
          <a:solidFill>
            <a:schemeClr val="bg1"/>
          </a:solidFill>
          <a:ln w="12600">
            <a:solidFill>
              <a:schemeClr val="tx1"/>
            </a:solidFill>
            <a:round/>
          </a:ln>
        </p:spPr>
        <p:style>
          <a:lnRef idx="0"/>
          <a:fillRef idx="0"/>
          <a:effectRef idx="0"/>
          <a:fontRef idx="minor"/>
        </p:style>
      </p:sp>
      <p:sp>
        <p:nvSpPr>
          <p:cNvPr id="436" name="CustomShape 5"/>
          <p:cNvSpPr/>
          <p:nvPr/>
        </p:nvSpPr>
        <p:spPr>
          <a:xfrm>
            <a:off x="5121360" y="3743280"/>
            <a:ext cx="62640" cy="62640"/>
          </a:xfrm>
          <a:prstGeom prst="ellipse">
            <a:avLst/>
          </a:prstGeom>
          <a:solidFill>
            <a:schemeClr val="bg1"/>
          </a:solidFill>
          <a:ln w="12600">
            <a:solidFill>
              <a:schemeClr val="tx1"/>
            </a:solidFill>
            <a:round/>
          </a:ln>
        </p:spPr>
        <p:style>
          <a:lnRef idx="0"/>
          <a:fillRef idx="0"/>
          <a:effectRef idx="0"/>
          <a:fontRef idx="minor"/>
        </p:style>
      </p:sp>
      <p:sp>
        <p:nvSpPr>
          <p:cNvPr id="437" name="CustomShape 6"/>
          <p:cNvSpPr/>
          <p:nvPr/>
        </p:nvSpPr>
        <p:spPr>
          <a:xfrm>
            <a:off x="5121360" y="3895560"/>
            <a:ext cx="62640" cy="62640"/>
          </a:xfrm>
          <a:prstGeom prst="ellipse">
            <a:avLst/>
          </a:prstGeom>
          <a:solidFill>
            <a:schemeClr val="bg1"/>
          </a:solidFill>
          <a:ln w="12600">
            <a:solidFill>
              <a:schemeClr val="tx1"/>
            </a:solidFill>
            <a:round/>
          </a:ln>
        </p:spPr>
        <p:style>
          <a:lnRef idx="0"/>
          <a:fillRef idx="0"/>
          <a:effectRef idx="0"/>
          <a:fontRef idx="minor"/>
        </p:style>
      </p:sp>
      <p:sp>
        <p:nvSpPr>
          <p:cNvPr id="438" name="CustomShape 7"/>
          <p:cNvSpPr/>
          <p:nvPr/>
        </p:nvSpPr>
        <p:spPr>
          <a:xfrm>
            <a:off x="5121360" y="4048200"/>
            <a:ext cx="62640" cy="62640"/>
          </a:xfrm>
          <a:prstGeom prst="ellipse">
            <a:avLst/>
          </a:prstGeom>
          <a:solidFill>
            <a:schemeClr val="bg1"/>
          </a:solidFill>
          <a:ln w="12600">
            <a:solidFill>
              <a:schemeClr val="tx1"/>
            </a:solidFill>
            <a:round/>
          </a:ln>
        </p:spPr>
        <p:style>
          <a:lnRef idx="0"/>
          <a:fillRef idx="0"/>
          <a:effectRef idx="0"/>
          <a:fontRef idx="minor"/>
        </p:style>
      </p:sp>
      <p:sp>
        <p:nvSpPr>
          <p:cNvPr id="439" name="CustomShape 8"/>
          <p:cNvSpPr/>
          <p:nvPr/>
        </p:nvSpPr>
        <p:spPr>
          <a:xfrm>
            <a:off x="5121360" y="4200480"/>
            <a:ext cx="62640" cy="62640"/>
          </a:xfrm>
          <a:prstGeom prst="ellipse">
            <a:avLst/>
          </a:prstGeom>
          <a:solidFill>
            <a:schemeClr val="bg1"/>
          </a:solidFill>
          <a:ln w="12600">
            <a:solidFill>
              <a:schemeClr val="tx1"/>
            </a:solidFill>
            <a:round/>
          </a:ln>
        </p:spPr>
        <p:style>
          <a:lnRef idx="0"/>
          <a:fillRef idx="0"/>
          <a:effectRef idx="0"/>
          <a:fontRef idx="minor"/>
        </p:style>
      </p:sp>
      <p:sp>
        <p:nvSpPr>
          <p:cNvPr id="440" name="CustomShape 9"/>
          <p:cNvSpPr/>
          <p:nvPr/>
        </p:nvSpPr>
        <p:spPr>
          <a:xfrm>
            <a:off x="5121360" y="4352760"/>
            <a:ext cx="62640" cy="62640"/>
          </a:xfrm>
          <a:prstGeom prst="ellipse">
            <a:avLst/>
          </a:prstGeom>
          <a:solidFill>
            <a:schemeClr val="bg1"/>
          </a:solidFill>
          <a:ln w="12600">
            <a:solidFill>
              <a:schemeClr val="tx1"/>
            </a:solidFill>
            <a:round/>
          </a:ln>
        </p:spPr>
        <p:style>
          <a:lnRef idx="0"/>
          <a:fillRef idx="0"/>
          <a:effectRef idx="0"/>
          <a:fontRef idx="minor"/>
        </p:style>
      </p:sp>
      <p:sp>
        <p:nvSpPr>
          <p:cNvPr id="441" name="CustomShape 10"/>
          <p:cNvSpPr/>
          <p:nvPr/>
        </p:nvSpPr>
        <p:spPr>
          <a:xfrm>
            <a:off x="5121360" y="4505400"/>
            <a:ext cx="62640" cy="62640"/>
          </a:xfrm>
          <a:prstGeom prst="ellipse">
            <a:avLst/>
          </a:prstGeom>
          <a:solidFill>
            <a:schemeClr val="bg1"/>
          </a:solidFill>
          <a:ln w="12600">
            <a:solidFill>
              <a:schemeClr val="tx1"/>
            </a:solidFill>
            <a:round/>
          </a:ln>
        </p:spPr>
        <p:style>
          <a:lnRef idx="0"/>
          <a:fillRef idx="0"/>
          <a:effectRef idx="0"/>
          <a:fontRef idx="minor"/>
        </p:style>
      </p:sp>
      <p:sp>
        <p:nvSpPr>
          <p:cNvPr id="442" name="CustomShape 11"/>
          <p:cNvSpPr/>
          <p:nvPr/>
        </p:nvSpPr>
        <p:spPr>
          <a:xfrm>
            <a:off x="4143960" y="331308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p:txBody>
      </p:sp>
      <p:sp>
        <p:nvSpPr>
          <p:cNvPr id="443" name="CustomShape 12"/>
          <p:cNvSpPr/>
          <p:nvPr/>
        </p:nvSpPr>
        <p:spPr>
          <a:xfrm>
            <a:off x="4148640" y="347976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p:txBody>
      </p:sp>
      <p:sp>
        <p:nvSpPr>
          <p:cNvPr id="444" name="CustomShape 13"/>
          <p:cNvSpPr/>
          <p:nvPr/>
        </p:nvSpPr>
        <p:spPr>
          <a:xfrm>
            <a:off x="4148640" y="362736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A2</a:t>
            </a:r>
            <a:endParaRPr b="0" lang="en-IN" sz="1800" spc="-1" strike="noStrike">
              <a:solidFill>
                <a:srgbClr val="000000"/>
              </a:solidFill>
              <a:uFill>
                <a:solidFill>
                  <a:srgbClr val="ffffff"/>
                </a:solidFill>
              </a:uFill>
              <a:latin typeface="Arial"/>
            </a:endParaRPr>
          </a:p>
        </p:txBody>
      </p:sp>
      <p:sp>
        <p:nvSpPr>
          <p:cNvPr id="445" name="CustomShape 14"/>
          <p:cNvSpPr/>
          <p:nvPr/>
        </p:nvSpPr>
        <p:spPr>
          <a:xfrm>
            <a:off x="4363920" y="4152960"/>
            <a:ext cx="62640" cy="62640"/>
          </a:xfrm>
          <a:prstGeom prst="ellipse">
            <a:avLst/>
          </a:prstGeom>
          <a:solidFill>
            <a:schemeClr val="bg1"/>
          </a:solidFill>
          <a:ln w="12600">
            <a:solidFill>
              <a:schemeClr val="tx1"/>
            </a:solidFill>
            <a:round/>
          </a:ln>
        </p:spPr>
        <p:style>
          <a:lnRef idx="0"/>
          <a:fillRef idx="0"/>
          <a:effectRef idx="0"/>
          <a:fontRef idx="minor"/>
        </p:style>
      </p:sp>
      <p:sp>
        <p:nvSpPr>
          <p:cNvPr id="446" name="CustomShape 15"/>
          <p:cNvSpPr/>
          <p:nvPr/>
        </p:nvSpPr>
        <p:spPr>
          <a:xfrm>
            <a:off x="4363920" y="4324320"/>
            <a:ext cx="62640" cy="62640"/>
          </a:xfrm>
          <a:prstGeom prst="ellipse">
            <a:avLst/>
          </a:prstGeom>
          <a:solidFill>
            <a:schemeClr val="bg1"/>
          </a:solidFill>
          <a:ln w="12600">
            <a:solidFill>
              <a:schemeClr val="tx1"/>
            </a:solidFill>
            <a:round/>
          </a:ln>
        </p:spPr>
        <p:style>
          <a:lnRef idx="0"/>
          <a:fillRef idx="0"/>
          <a:effectRef idx="0"/>
          <a:fontRef idx="minor"/>
        </p:style>
      </p:sp>
      <p:sp>
        <p:nvSpPr>
          <p:cNvPr id="447" name="CustomShape 16"/>
          <p:cNvSpPr/>
          <p:nvPr/>
        </p:nvSpPr>
        <p:spPr>
          <a:xfrm>
            <a:off x="4134240" y="409428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E1</a:t>
            </a:r>
            <a:endParaRPr b="0" lang="en-IN" sz="1800" spc="-1" strike="noStrike">
              <a:solidFill>
                <a:srgbClr val="000000"/>
              </a:solidFill>
              <a:uFill>
                <a:solidFill>
                  <a:srgbClr val="ffffff"/>
                </a:solidFill>
              </a:uFill>
              <a:latin typeface="Arial"/>
            </a:endParaRPr>
          </a:p>
        </p:txBody>
      </p:sp>
      <p:sp>
        <p:nvSpPr>
          <p:cNvPr id="448" name="CustomShape 17"/>
          <p:cNvSpPr/>
          <p:nvPr/>
        </p:nvSpPr>
        <p:spPr>
          <a:xfrm>
            <a:off x="4129200" y="425124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E2</a:t>
            </a:r>
            <a:endParaRPr b="0" lang="en-IN" sz="1800" spc="-1" strike="noStrike">
              <a:solidFill>
                <a:srgbClr val="000000"/>
              </a:solidFill>
              <a:uFill>
                <a:solidFill>
                  <a:srgbClr val="ffffff"/>
                </a:solidFill>
              </a:uFill>
              <a:latin typeface="Arial"/>
            </a:endParaRPr>
          </a:p>
        </p:txBody>
      </p:sp>
      <p:sp>
        <p:nvSpPr>
          <p:cNvPr id="449" name="CustomShape 18"/>
          <p:cNvSpPr/>
          <p:nvPr/>
        </p:nvSpPr>
        <p:spPr>
          <a:xfrm>
            <a:off x="4138920" y="440856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E3</a:t>
            </a:r>
            <a:endParaRPr b="0" lang="en-IN" sz="1800" spc="-1" strike="noStrike">
              <a:solidFill>
                <a:srgbClr val="000000"/>
              </a:solidFill>
              <a:uFill>
                <a:solidFill>
                  <a:srgbClr val="ffffff"/>
                </a:solidFill>
              </a:uFill>
              <a:latin typeface="Arial"/>
            </a:endParaRPr>
          </a:p>
        </p:txBody>
      </p:sp>
      <p:sp>
        <p:nvSpPr>
          <p:cNvPr id="450" name="Line 19"/>
          <p:cNvSpPr/>
          <p:nvPr/>
        </p:nvSpPr>
        <p:spPr>
          <a:xfrm>
            <a:off x="4333680" y="4541760"/>
            <a:ext cx="128520" cy="360"/>
          </a:xfrm>
          <a:prstGeom prst="line">
            <a:avLst/>
          </a:prstGeom>
          <a:ln w="12600">
            <a:solidFill>
              <a:schemeClr val="tx1"/>
            </a:solidFill>
            <a:round/>
          </a:ln>
        </p:spPr>
        <p:style>
          <a:lnRef idx="0"/>
          <a:fillRef idx="0"/>
          <a:effectRef idx="0"/>
          <a:fontRef idx="minor"/>
        </p:style>
      </p:sp>
      <p:sp>
        <p:nvSpPr>
          <p:cNvPr id="451" name="CustomShape 20"/>
          <p:cNvSpPr/>
          <p:nvPr/>
        </p:nvSpPr>
        <p:spPr>
          <a:xfrm>
            <a:off x="4180320" y="3800520"/>
            <a:ext cx="1099080" cy="30096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400" spc="-1" strike="noStrike">
                <a:solidFill>
                  <a:srgbClr val="919191"/>
                </a:solidFill>
                <a:uFill>
                  <a:solidFill>
                    <a:srgbClr val="ffffff"/>
                  </a:solidFill>
                </a:uFill>
                <a:latin typeface="Arial"/>
                <a:ea typeface="DejaVu Sans"/>
              </a:rPr>
              <a:t>‘</a:t>
            </a:r>
            <a:r>
              <a:rPr b="1" lang="en-IN" sz="1400" spc="-1" strike="noStrike">
                <a:solidFill>
                  <a:srgbClr val="919191"/>
                </a:solidFill>
                <a:uFill>
                  <a:solidFill>
                    <a:srgbClr val="ffffff"/>
                  </a:solidFill>
                </a:uFill>
                <a:latin typeface="Arial"/>
                <a:ea typeface="DejaVu Sans"/>
              </a:rPr>
              <a:t>138</a:t>
            </a:r>
            <a:endParaRPr b="0" lang="en-IN" sz="1800" spc="-1" strike="noStrike">
              <a:solidFill>
                <a:srgbClr val="000000"/>
              </a:solidFill>
              <a:uFill>
                <a:solidFill>
                  <a:srgbClr val="ffffff"/>
                </a:solidFill>
              </a:uFill>
              <a:latin typeface="Arial"/>
            </a:endParaRPr>
          </a:p>
        </p:txBody>
      </p:sp>
      <p:sp>
        <p:nvSpPr>
          <p:cNvPr id="452" name="Line 21"/>
          <p:cNvSpPr/>
          <p:nvPr/>
        </p:nvSpPr>
        <p:spPr>
          <a:xfrm flipH="1">
            <a:off x="4181400" y="4541760"/>
            <a:ext cx="166680" cy="360"/>
          </a:xfrm>
          <a:prstGeom prst="line">
            <a:avLst/>
          </a:prstGeom>
          <a:ln w="12600">
            <a:solidFill>
              <a:schemeClr val="tx1"/>
            </a:solidFill>
            <a:round/>
          </a:ln>
        </p:spPr>
        <p:style>
          <a:lnRef idx="0"/>
          <a:fillRef idx="0"/>
          <a:effectRef idx="0"/>
          <a:fontRef idx="minor"/>
        </p:style>
      </p:sp>
      <p:sp>
        <p:nvSpPr>
          <p:cNvPr id="453" name="CustomShape 22"/>
          <p:cNvSpPr/>
          <p:nvPr/>
        </p:nvSpPr>
        <p:spPr>
          <a:xfrm>
            <a:off x="4596840" y="3409920"/>
            <a:ext cx="807120" cy="133056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800" spc="-1" strike="noStrike">
                <a:solidFill>
                  <a:srgbClr val="000000"/>
                </a:solidFill>
                <a:uFill>
                  <a:solidFill>
                    <a:srgbClr val="ffffff"/>
                  </a:solidFill>
                </a:uFill>
                <a:latin typeface="Arial"/>
                <a:ea typeface="DejaVu Sans"/>
              </a:rPr>
              <a:t>0</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1</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2</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3</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4</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5</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6</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7</a:t>
            </a:r>
            <a:endParaRPr b="0" lang="en-IN" sz="1800" spc="-1" strike="noStrike">
              <a:solidFill>
                <a:srgbClr val="000000"/>
              </a:solidFill>
              <a:uFill>
                <a:solidFill>
                  <a:srgbClr val="ffffff"/>
                </a:solidFill>
              </a:uFill>
              <a:latin typeface="Arial"/>
            </a:endParaRPr>
          </a:p>
          <a:p>
            <a:pPr marL="285840" indent="-285120">
              <a:lnSpc>
                <a:spcPct val="90000"/>
              </a:lnSpc>
            </a:pPr>
            <a:endParaRPr b="0" lang="en-IN" sz="1800" spc="-1" strike="noStrike">
              <a:solidFill>
                <a:srgbClr val="000000"/>
              </a:solidFill>
              <a:uFill>
                <a:solidFill>
                  <a:srgbClr val="ffffff"/>
                </a:solidFill>
              </a:uFill>
              <a:latin typeface="Arial"/>
            </a:endParaRPr>
          </a:p>
        </p:txBody>
      </p:sp>
      <p:sp>
        <p:nvSpPr>
          <p:cNvPr id="454" name="Line 23"/>
          <p:cNvSpPr/>
          <p:nvPr/>
        </p:nvSpPr>
        <p:spPr>
          <a:xfrm>
            <a:off x="5200560" y="3632040"/>
            <a:ext cx="304560" cy="360"/>
          </a:xfrm>
          <a:prstGeom prst="line">
            <a:avLst/>
          </a:prstGeom>
          <a:ln w="12600">
            <a:solidFill>
              <a:schemeClr val="tx1"/>
            </a:solidFill>
            <a:round/>
          </a:ln>
        </p:spPr>
        <p:style>
          <a:lnRef idx="0"/>
          <a:fillRef idx="0"/>
          <a:effectRef idx="0"/>
          <a:fontRef idx="minor"/>
        </p:style>
      </p:sp>
      <p:sp>
        <p:nvSpPr>
          <p:cNvPr id="455" name="Line 24"/>
          <p:cNvSpPr/>
          <p:nvPr/>
        </p:nvSpPr>
        <p:spPr>
          <a:xfrm>
            <a:off x="5190840" y="3774960"/>
            <a:ext cx="314280" cy="360"/>
          </a:xfrm>
          <a:prstGeom prst="line">
            <a:avLst/>
          </a:prstGeom>
          <a:ln w="12600">
            <a:solidFill>
              <a:schemeClr val="tx1"/>
            </a:solidFill>
            <a:round/>
          </a:ln>
        </p:spPr>
        <p:style>
          <a:lnRef idx="0"/>
          <a:fillRef idx="0"/>
          <a:effectRef idx="0"/>
          <a:fontRef idx="minor"/>
        </p:style>
      </p:sp>
      <p:sp>
        <p:nvSpPr>
          <p:cNvPr id="456" name="Line 25"/>
          <p:cNvSpPr/>
          <p:nvPr/>
        </p:nvSpPr>
        <p:spPr>
          <a:xfrm>
            <a:off x="5200560" y="3927240"/>
            <a:ext cx="295200" cy="360"/>
          </a:xfrm>
          <a:prstGeom prst="line">
            <a:avLst/>
          </a:prstGeom>
          <a:ln w="12600">
            <a:solidFill>
              <a:schemeClr val="tx1"/>
            </a:solidFill>
            <a:round/>
          </a:ln>
        </p:spPr>
        <p:style>
          <a:lnRef idx="0"/>
          <a:fillRef idx="0"/>
          <a:effectRef idx="0"/>
          <a:fontRef idx="minor"/>
        </p:style>
      </p:sp>
      <p:sp>
        <p:nvSpPr>
          <p:cNvPr id="457" name="Line 26"/>
          <p:cNvSpPr/>
          <p:nvPr/>
        </p:nvSpPr>
        <p:spPr>
          <a:xfrm>
            <a:off x="5200560" y="4079520"/>
            <a:ext cx="304560" cy="360"/>
          </a:xfrm>
          <a:prstGeom prst="line">
            <a:avLst/>
          </a:prstGeom>
          <a:ln w="12600">
            <a:solidFill>
              <a:schemeClr val="tx1"/>
            </a:solidFill>
            <a:round/>
          </a:ln>
        </p:spPr>
        <p:style>
          <a:lnRef idx="0"/>
          <a:fillRef idx="0"/>
          <a:effectRef idx="0"/>
          <a:fontRef idx="minor"/>
        </p:style>
      </p:sp>
      <p:sp>
        <p:nvSpPr>
          <p:cNvPr id="458" name="Line 27"/>
          <p:cNvSpPr/>
          <p:nvPr/>
        </p:nvSpPr>
        <p:spPr>
          <a:xfrm>
            <a:off x="5190840" y="4232160"/>
            <a:ext cx="324000" cy="360"/>
          </a:xfrm>
          <a:prstGeom prst="line">
            <a:avLst/>
          </a:prstGeom>
          <a:ln w="12600">
            <a:solidFill>
              <a:schemeClr val="tx1"/>
            </a:solidFill>
            <a:round/>
          </a:ln>
        </p:spPr>
        <p:style>
          <a:lnRef idx="0"/>
          <a:fillRef idx="0"/>
          <a:effectRef idx="0"/>
          <a:fontRef idx="minor"/>
        </p:style>
      </p:sp>
      <p:sp>
        <p:nvSpPr>
          <p:cNvPr id="459" name="Line 28"/>
          <p:cNvSpPr/>
          <p:nvPr/>
        </p:nvSpPr>
        <p:spPr>
          <a:xfrm>
            <a:off x="5200560" y="4384440"/>
            <a:ext cx="304560" cy="360"/>
          </a:xfrm>
          <a:prstGeom prst="line">
            <a:avLst/>
          </a:prstGeom>
          <a:ln w="12600">
            <a:solidFill>
              <a:schemeClr val="tx1"/>
            </a:solidFill>
            <a:round/>
          </a:ln>
        </p:spPr>
        <p:style>
          <a:lnRef idx="0"/>
          <a:fillRef idx="0"/>
          <a:effectRef idx="0"/>
          <a:fontRef idx="minor"/>
        </p:style>
      </p:sp>
      <p:sp>
        <p:nvSpPr>
          <p:cNvPr id="460" name="Line 29"/>
          <p:cNvSpPr/>
          <p:nvPr/>
        </p:nvSpPr>
        <p:spPr>
          <a:xfrm>
            <a:off x="5190840" y="3470040"/>
            <a:ext cx="314280" cy="360"/>
          </a:xfrm>
          <a:prstGeom prst="line">
            <a:avLst/>
          </a:prstGeom>
          <a:ln w="12600">
            <a:solidFill>
              <a:schemeClr val="tx1"/>
            </a:solidFill>
            <a:round/>
          </a:ln>
        </p:spPr>
        <p:style>
          <a:lnRef idx="0"/>
          <a:fillRef idx="0"/>
          <a:effectRef idx="0"/>
          <a:fontRef idx="minor"/>
        </p:style>
      </p:sp>
      <p:sp>
        <p:nvSpPr>
          <p:cNvPr id="461" name="Line 30"/>
          <p:cNvSpPr/>
          <p:nvPr/>
        </p:nvSpPr>
        <p:spPr>
          <a:xfrm>
            <a:off x="5181480" y="4536720"/>
            <a:ext cx="333360" cy="360"/>
          </a:xfrm>
          <a:prstGeom prst="line">
            <a:avLst/>
          </a:prstGeom>
          <a:ln w="12600">
            <a:solidFill>
              <a:schemeClr val="tx1"/>
            </a:solidFill>
            <a:round/>
          </a:ln>
        </p:spPr>
        <p:style>
          <a:lnRef idx="0"/>
          <a:fillRef idx="0"/>
          <a:effectRef idx="0"/>
          <a:fontRef idx="minor"/>
        </p:style>
      </p:sp>
      <p:sp>
        <p:nvSpPr>
          <p:cNvPr id="462" name="Line 31"/>
          <p:cNvSpPr/>
          <p:nvPr/>
        </p:nvSpPr>
        <p:spPr>
          <a:xfrm flipH="1">
            <a:off x="3676320" y="3412800"/>
            <a:ext cx="762120" cy="360"/>
          </a:xfrm>
          <a:prstGeom prst="line">
            <a:avLst/>
          </a:prstGeom>
          <a:ln w="12600">
            <a:solidFill>
              <a:schemeClr val="tx1"/>
            </a:solidFill>
            <a:round/>
          </a:ln>
        </p:spPr>
        <p:style>
          <a:lnRef idx="0"/>
          <a:fillRef idx="0"/>
          <a:effectRef idx="0"/>
          <a:fontRef idx="minor"/>
        </p:style>
      </p:sp>
      <p:sp>
        <p:nvSpPr>
          <p:cNvPr id="463" name="Line 32"/>
          <p:cNvSpPr/>
          <p:nvPr/>
        </p:nvSpPr>
        <p:spPr>
          <a:xfrm flipH="1">
            <a:off x="3666960" y="3574800"/>
            <a:ext cx="771480" cy="360"/>
          </a:xfrm>
          <a:prstGeom prst="line">
            <a:avLst/>
          </a:prstGeom>
          <a:ln w="12600">
            <a:solidFill>
              <a:schemeClr val="tx1"/>
            </a:solidFill>
            <a:round/>
          </a:ln>
        </p:spPr>
        <p:style>
          <a:lnRef idx="0"/>
          <a:fillRef idx="0"/>
          <a:effectRef idx="0"/>
          <a:fontRef idx="minor"/>
        </p:style>
      </p:sp>
      <p:sp>
        <p:nvSpPr>
          <p:cNvPr id="464" name="Line 33"/>
          <p:cNvSpPr/>
          <p:nvPr/>
        </p:nvSpPr>
        <p:spPr>
          <a:xfrm flipH="1">
            <a:off x="3666960" y="3727440"/>
            <a:ext cx="762120" cy="360"/>
          </a:xfrm>
          <a:prstGeom prst="line">
            <a:avLst/>
          </a:prstGeom>
          <a:ln w="12600">
            <a:solidFill>
              <a:schemeClr val="tx1"/>
            </a:solidFill>
            <a:round/>
          </a:ln>
        </p:spPr>
        <p:style>
          <a:lnRef idx="0"/>
          <a:fillRef idx="0"/>
          <a:effectRef idx="0"/>
          <a:fontRef idx="minor"/>
        </p:style>
      </p:sp>
      <p:sp>
        <p:nvSpPr>
          <p:cNvPr id="465" name="Line 34"/>
          <p:cNvSpPr/>
          <p:nvPr/>
        </p:nvSpPr>
        <p:spPr>
          <a:xfrm flipH="1">
            <a:off x="3666960" y="4184640"/>
            <a:ext cx="685800" cy="360"/>
          </a:xfrm>
          <a:prstGeom prst="line">
            <a:avLst/>
          </a:prstGeom>
          <a:ln w="12600">
            <a:solidFill>
              <a:schemeClr val="tx1"/>
            </a:solidFill>
            <a:round/>
          </a:ln>
        </p:spPr>
        <p:style>
          <a:lnRef idx="0"/>
          <a:fillRef idx="0"/>
          <a:effectRef idx="0"/>
          <a:fontRef idx="minor"/>
        </p:style>
      </p:sp>
      <p:sp>
        <p:nvSpPr>
          <p:cNvPr id="466" name="Line 35"/>
          <p:cNvSpPr/>
          <p:nvPr/>
        </p:nvSpPr>
        <p:spPr>
          <a:xfrm flipH="1">
            <a:off x="3666960" y="4356000"/>
            <a:ext cx="685800" cy="360"/>
          </a:xfrm>
          <a:prstGeom prst="line">
            <a:avLst/>
          </a:prstGeom>
          <a:ln w="12600">
            <a:solidFill>
              <a:schemeClr val="tx1"/>
            </a:solidFill>
            <a:round/>
          </a:ln>
        </p:spPr>
        <p:style>
          <a:lnRef idx="0"/>
          <a:fillRef idx="0"/>
          <a:effectRef idx="0"/>
          <a:fontRef idx="minor"/>
        </p:style>
      </p:sp>
      <p:sp>
        <p:nvSpPr>
          <p:cNvPr id="467" name="Line 36"/>
          <p:cNvSpPr/>
          <p:nvPr/>
        </p:nvSpPr>
        <p:spPr>
          <a:xfrm flipH="1">
            <a:off x="3657600" y="4536720"/>
            <a:ext cx="552240" cy="360"/>
          </a:xfrm>
          <a:prstGeom prst="line">
            <a:avLst/>
          </a:prstGeom>
          <a:ln w="12600">
            <a:solidFill>
              <a:schemeClr val="tx1"/>
            </a:solidFill>
            <a:round/>
          </a:ln>
        </p:spPr>
        <p:style>
          <a:lnRef idx="0"/>
          <a:fillRef idx="0"/>
          <a:effectRef idx="0"/>
          <a:fontRef idx="minor"/>
        </p:style>
      </p:sp>
      <p:sp>
        <p:nvSpPr>
          <p:cNvPr id="468" name="CustomShape 37"/>
          <p:cNvSpPr/>
          <p:nvPr/>
        </p:nvSpPr>
        <p:spPr>
          <a:xfrm>
            <a:off x="3132000" y="4076640"/>
            <a:ext cx="646920" cy="408600"/>
          </a:xfrm>
          <a:prstGeom prst="rect">
            <a:avLst/>
          </a:prstGeom>
          <a:noFill/>
          <a:ln w="12600">
            <a:noFill/>
          </a:ln>
        </p:spPr>
        <p:style>
          <a:lnRef idx="0"/>
          <a:fillRef idx="0"/>
          <a:effectRef idx="0"/>
          <a:fontRef idx="minor"/>
        </p:style>
        <p:txBody>
          <a:bodyPr lIns="90000" rIns="90000" tIns="45000" bIns="45000"/>
          <a:p>
            <a:pPr>
              <a:lnSpc>
                <a:spcPct val="75000"/>
              </a:lnSpc>
            </a:pPr>
            <a:r>
              <a:rPr b="0" lang="en-IN" sz="1200" spc="-1" strike="noStrike">
                <a:solidFill>
                  <a:srgbClr val="000000"/>
                </a:solidFill>
                <a:uFill>
                  <a:solidFill>
                    <a:srgbClr val="ffffff"/>
                  </a:solidFill>
                </a:uFill>
                <a:latin typeface="Arial"/>
                <a:ea typeface="DejaVu Sans"/>
              </a:rPr>
              <a:t>M/IO#</a:t>
            </a:r>
            <a:endParaRPr b="0" lang="en-IN" sz="1800" spc="-1" strike="noStrike">
              <a:solidFill>
                <a:srgbClr val="000000"/>
              </a:solidFill>
              <a:uFill>
                <a:solidFill>
                  <a:srgbClr val="ffffff"/>
                </a:solidFill>
              </a:uFill>
              <a:latin typeface="Arial"/>
            </a:endParaRPr>
          </a:p>
          <a:p>
            <a:pPr>
              <a:lnSpc>
                <a:spcPct val="75000"/>
              </a:lnSpc>
            </a:pPr>
            <a:r>
              <a:rPr b="0" lang="en-IN" sz="12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p:txBody>
      </p:sp>
      <p:sp>
        <p:nvSpPr>
          <p:cNvPr id="469" name="CustomShape 38"/>
          <p:cNvSpPr/>
          <p:nvPr/>
        </p:nvSpPr>
        <p:spPr>
          <a:xfrm>
            <a:off x="2843280" y="4581360"/>
            <a:ext cx="430920" cy="359640"/>
          </a:xfrm>
          <a:prstGeom prst="flowChartDelay">
            <a:avLst/>
          </a:prstGeom>
          <a:solidFill>
            <a:schemeClr val="bg1"/>
          </a:solidFill>
          <a:ln w="12600">
            <a:solidFill>
              <a:schemeClr val="tx1"/>
            </a:solidFill>
            <a:miter/>
          </a:ln>
        </p:spPr>
        <p:style>
          <a:lnRef idx="0"/>
          <a:fillRef idx="0"/>
          <a:effectRef idx="0"/>
          <a:fontRef idx="minor"/>
        </p:style>
      </p:sp>
      <p:sp>
        <p:nvSpPr>
          <p:cNvPr id="470" name="Line 39"/>
          <p:cNvSpPr/>
          <p:nvPr/>
        </p:nvSpPr>
        <p:spPr>
          <a:xfrm>
            <a:off x="2411280" y="4652640"/>
            <a:ext cx="431640" cy="360"/>
          </a:xfrm>
          <a:prstGeom prst="line">
            <a:avLst/>
          </a:prstGeom>
          <a:ln w="12600">
            <a:solidFill>
              <a:schemeClr val="tx1"/>
            </a:solidFill>
            <a:round/>
          </a:ln>
        </p:spPr>
        <p:style>
          <a:lnRef idx="0"/>
          <a:fillRef idx="0"/>
          <a:effectRef idx="0"/>
          <a:fontRef idx="minor"/>
        </p:style>
      </p:sp>
      <p:sp>
        <p:nvSpPr>
          <p:cNvPr id="471" name="Line 40"/>
          <p:cNvSpPr/>
          <p:nvPr/>
        </p:nvSpPr>
        <p:spPr>
          <a:xfrm>
            <a:off x="2411280" y="4797360"/>
            <a:ext cx="431640" cy="360"/>
          </a:xfrm>
          <a:prstGeom prst="line">
            <a:avLst/>
          </a:prstGeom>
          <a:ln w="12600">
            <a:solidFill>
              <a:srgbClr val="ffffff"/>
            </a:solidFill>
            <a:round/>
          </a:ln>
        </p:spPr>
        <p:style>
          <a:lnRef idx="0"/>
          <a:fillRef idx="0"/>
          <a:effectRef idx="0"/>
          <a:fontRef idx="minor"/>
        </p:style>
      </p:sp>
      <p:sp>
        <p:nvSpPr>
          <p:cNvPr id="472" name="Line 41"/>
          <p:cNvSpPr/>
          <p:nvPr/>
        </p:nvSpPr>
        <p:spPr>
          <a:xfrm>
            <a:off x="3276360" y="4752720"/>
            <a:ext cx="358920" cy="360"/>
          </a:xfrm>
          <a:prstGeom prst="line">
            <a:avLst/>
          </a:prstGeom>
          <a:ln w="12600">
            <a:solidFill>
              <a:schemeClr val="tx1"/>
            </a:solidFill>
            <a:round/>
          </a:ln>
        </p:spPr>
        <p:style>
          <a:lnRef idx="0"/>
          <a:fillRef idx="0"/>
          <a:effectRef idx="0"/>
          <a:fontRef idx="minor"/>
        </p:style>
      </p:sp>
      <p:sp>
        <p:nvSpPr>
          <p:cNvPr id="473" name="Line 42"/>
          <p:cNvSpPr/>
          <p:nvPr/>
        </p:nvSpPr>
        <p:spPr>
          <a:xfrm flipV="1">
            <a:off x="3635280" y="4536720"/>
            <a:ext cx="360" cy="216000"/>
          </a:xfrm>
          <a:prstGeom prst="line">
            <a:avLst/>
          </a:prstGeom>
          <a:ln w="12600">
            <a:solidFill>
              <a:schemeClr val="tx1"/>
            </a:solidFill>
            <a:round/>
          </a:ln>
        </p:spPr>
        <p:style>
          <a:lnRef idx="0"/>
          <a:fillRef idx="0"/>
          <a:effectRef idx="0"/>
          <a:fontRef idx="minor"/>
        </p:style>
      </p:sp>
      <p:sp>
        <p:nvSpPr>
          <p:cNvPr id="474" name="CustomShape 43"/>
          <p:cNvSpPr/>
          <p:nvPr/>
        </p:nvSpPr>
        <p:spPr>
          <a:xfrm>
            <a:off x="3327480" y="4097160"/>
            <a:ext cx="183600" cy="366120"/>
          </a:xfrm>
          <a:prstGeom prst="rect">
            <a:avLst/>
          </a:prstGeom>
          <a:noFill/>
          <a:ln w="12600">
            <a:noFill/>
          </a:ln>
        </p:spPr>
        <p:style>
          <a:lnRef idx="0"/>
          <a:fillRef idx="0"/>
          <a:effectRef idx="0"/>
          <a:fontRef idx="minor"/>
        </p:style>
      </p:sp>
      <p:sp>
        <p:nvSpPr>
          <p:cNvPr id="475" name="CustomShape 44"/>
          <p:cNvSpPr/>
          <p:nvPr/>
        </p:nvSpPr>
        <p:spPr>
          <a:xfrm>
            <a:off x="1980000" y="4508640"/>
            <a:ext cx="368280" cy="45504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A7</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A6</a:t>
            </a:r>
            <a:endParaRPr b="0" lang="en-IN" sz="1800" spc="-1" strike="noStrike">
              <a:solidFill>
                <a:srgbClr val="000000"/>
              </a:solidFill>
              <a:uFill>
                <a:solidFill>
                  <a:srgbClr val="ffffff"/>
                </a:solidFill>
              </a:uFill>
              <a:latin typeface="Arial"/>
            </a:endParaRPr>
          </a:p>
        </p:txBody>
      </p:sp>
      <p:sp>
        <p:nvSpPr>
          <p:cNvPr id="476" name="CustomShape 45"/>
          <p:cNvSpPr/>
          <p:nvPr/>
        </p:nvSpPr>
        <p:spPr>
          <a:xfrm>
            <a:off x="3132360" y="3243240"/>
            <a:ext cx="368280" cy="63756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A3</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A4</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A5</a:t>
            </a:r>
            <a:endParaRPr b="0" lang="en-IN" sz="1800" spc="-1" strike="noStrike">
              <a:solidFill>
                <a:srgbClr val="000000"/>
              </a:solidFill>
              <a:uFill>
                <a:solidFill>
                  <a:srgbClr val="ffffff"/>
                </a:solidFill>
              </a:uFill>
              <a:latin typeface="Arial"/>
            </a:endParaRPr>
          </a:p>
        </p:txBody>
      </p:sp>
      <p:sp>
        <p:nvSpPr>
          <p:cNvPr id="477" name="CustomShape 46"/>
          <p:cNvSpPr/>
          <p:nvPr/>
        </p:nvSpPr>
        <p:spPr>
          <a:xfrm>
            <a:off x="6732720" y="2006640"/>
            <a:ext cx="1367640" cy="4157280"/>
          </a:xfrm>
          <a:prstGeom prst="rect">
            <a:avLst/>
          </a:prstGeom>
          <a:noFill/>
          <a:ln w="12600">
            <a:solidFill>
              <a:schemeClr val="tx1"/>
            </a:solidFill>
            <a:miter/>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D0-D7</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8255</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PPI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CS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RD#</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WR#</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78" name="CustomShape 47"/>
          <p:cNvSpPr/>
          <p:nvPr/>
        </p:nvSpPr>
        <p:spPr>
          <a:xfrm>
            <a:off x="4859280" y="2292480"/>
            <a:ext cx="1872360" cy="286560"/>
          </a:xfrm>
          <a:prstGeom prst="leftRightArrow">
            <a:avLst>
              <a:gd name="adj1" fmla="val 50000"/>
              <a:gd name="adj2" fmla="val 130387"/>
            </a:avLst>
          </a:prstGeom>
          <a:solidFill>
            <a:schemeClr val="bg1"/>
          </a:solidFill>
          <a:ln w="12600">
            <a:solidFill>
              <a:schemeClr val="tx1"/>
            </a:solidFill>
            <a:miter/>
          </a:ln>
        </p:spPr>
        <p:style>
          <a:lnRef idx="0"/>
          <a:fillRef idx="0"/>
          <a:effectRef idx="0"/>
          <a:fontRef idx="minor"/>
        </p:style>
      </p:sp>
      <p:sp>
        <p:nvSpPr>
          <p:cNvPr id="479" name="CustomShape 48"/>
          <p:cNvSpPr/>
          <p:nvPr/>
        </p:nvSpPr>
        <p:spPr>
          <a:xfrm>
            <a:off x="4138560" y="2276640"/>
            <a:ext cx="864360" cy="333360"/>
          </a:xfrm>
          <a:prstGeom prst="rect">
            <a:avLst/>
          </a:prstGeom>
          <a:noFill/>
          <a:ln w="1260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Arial"/>
                <a:ea typeface="DejaVu Sans"/>
              </a:rPr>
              <a:t>D0-D7</a:t>
            </a:r>
            <a:endParaRPr b="0" lang="en-IN" sz="1800" spc="-1" strike="noStrike">
              <a:solidFill>
                <a:srgbClr val="000000"/>
              </a:solidFill>
              <a:uFill>
                <a:solidFill>
                  <a:srgbClr val="ffffff"/>
                </a:solidFill>
              </a:uFill>
              <a:latin typeface="Arial"/>
            </a:endParaRPr>
          </a:p>
        </p:txBody>
      </p:sp>
      <p:sp>
        <p:nvSpPr>
          <p:cNvPr id="480" name="Line 49"/>
          <p:cNvSpPr/>
          <p:nvPr/>
        </p:nvSpPr>
        <p:spPr>
          <a:xfrm>
            <a:off x="5508360" y="4536720"/>
            <a:ext cx="1224000" cy="360"/>
          </a:xfrm>
          <a:prstGeom prst="line">
            <a:avLst/>
          </a:prstGeom>
          <a:ln w="12600">
            <a:solidFill>
              <a:schemeClr val="tx1"/>
            </a:solidFill>
            <a:round/>
          </a:ln>
        </p:spPr>
        <p:style>
          <a:lnRef idx="0"/>
          <a:fillRef idx="0"/>
          <a:effectRef idx="0"/>
          <a:fontRef idx="minor"/>
        </p:style>
      </p:sp>
      <p:sp>
        <p:nvSpPr>
          <p:cNvPr id="481" name="CustomShape 50"/>
          <p:cNvSpPr/>
          <p:nvPr/>
        </p:nvSpPr>
        <p:spPr>
          <a:xfrm>
            <a:off x="8101080" y="249228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482" name="CustomShape 51"/>
          <p:cNvSpPr/>
          <p:nvPr/>
        </p:nvSpPr>
        <p:spPr>
          <a:xfrm>
            <a:off x="8101080" y="342900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483" name="CustomShape 52"/>
          <p:cNvSpPr/>
          <p:nvPr/>
        </p:nvSpPr>
        <p:spPr>
          <a:xfrm>
            <a:off x="8101080" y="443700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484" name="Line 53"/>
          <p:cNvSpPr/>
          <p:nvPr/>
        </p:nvSpPr>
        <p:spPr>
          <a:xfrm flipH="1">
            <a:off x="3563640" y="5013000"/>
            <a:ext cx="3168720" cy="360"/>
          </a:xfrm>
          <a:prstGeom prst="line">
            <a:avLst/>
          </a:prstGeom>
          <a:ln w="12600">
            <a:solidFill>
              <a:schemeClr val="tx1"/>
            </a:solidFill>
            <a:round/>
          </a:ln>
        </p:spPr>
        <p:style>
          <a:lnRef idx="0"/>
          <a:fillRef idx="0"/>
          <a:effectRef idx="0"/>
          <a:fontRef idx="minor"/>
        </p:style>
      </p:sp>
      <p:sp>
        <p:nvSpPr>
          <p:cNvPr id="485" name="Line 54"/>
          <p:cNvSpPr/>
          <p:nvPr/>
        </p:nvSpPr>
        <p:spPr>
          <a:xfrm flipH="1">
            <a:off x="3563640" y="5300640"/>
            <a:ext cx="3168720" cy="360"/>
          </a:xfrm>
          <a:prstGeom prst="line">
            <a:avLst/>
          </a:prstGeom>
          <a:ln w="12600">
            <a:solidFill>
              <a:schemeClr val="tx1"/>
            </a:solidFill>
            <a:round/>
          </a:ln>
        </p:spPr>
        <p:style>
          <a:lnRef idx="0"/>
          <a:fillRef idx="0"/>
          <a:effectRef idx="0"/>
          <a:fontRef idx="minor"/>
        </p:style>
      </p:sp>
      <p:sp>
        <p:nvSpPr>
          <p:cNvPr id="486" name="Line 55"/>
          <p:cNvSpPr/>
          <p:nvPr/>
        </p:nvSpPr>
        <p:spPr>
          <a:xfrm flipH="1">
            <a:off x="3563640" y="5589360"/>
            <a:ext cx="3168720" cy="360"/>
          </a:xfrm>
          <a:prstGeom prst="line">
            <a:avLst/>
          </a:prstGeom>
          <a:ln w="12600">
            <a:solidFill>
              <a:schemeClr val="tx1"/>
            </a:solidFill>
            <a:round/>
          </a:ln>
        </p:spPr>
        <p:style>
          <a:lnRef idx="0"/>
          <a:fillRef idx="0"/>
          <a:effectRef idx="0"/>
          <a:fontRef idx="minor"/>
        </p:style>
      </p:sp>
      <p:sp>
        <p:nvSpPr>
          <p:cNvPr id="487" name="Line 56"/>
          <p:cNvSpPr/>
          <p:nvPr/>
        </p:nvSpPr>
        <p:spPr>
          <a:xfrm flipH="1">
            <a:off x="3563640" y="5876640"/>
            <a:ext cx="3168720" cy="360"/>
          </a:xfrm>
          <a:prstGeom prst="line">
            <a:avLst/>
          </a:prstGeom>
          <a:ln w="12600">
            <a:solidFill>
              <a:srgbClr val="ffffff"/>
            </a:solidFill>
            <a:round/>
          </a:ln>
        </p:spPr>
        <p:style>
          <a:lnRef idx="0"/>
          <a:fillRef idx="0"/>
          <a:effectRef idx="0"/>
          <a:fontRef idx="minor"/>
        </p:style>
      </p:sp>
      <p:sp>
        <p:nvSpPr>
          <p:cNvPr id="488" name="CustomShape 57"/>
          <p:cNvSpPr/>
          <p:nvPr/>
        </p:nvSpPr>
        <p:spPr>
          <a:xfrm>
            <a:off x="1403280" y="1844640"/>
            <a:ext cx="359640" cy="4104720"/>
          </a:xfrm>
          <a:prstGeom prst="rightBrace">
            <a:avLst>
              <a:gd name="adj1" fmla="val 94934"/>
              <a:gd name="adj2" fmla="val 50000"/>
            </a:avLst>
          </a:prstGeom>
          <a:noFill/>
          <a:ln w="12600">
            <a:solidFill>
              <a:schemeClr val="tx1"/>
            </a:solidFill>
            <a:round/>
          </a:ln>
        </p:spPr>
        <p:style>
          <a:lnRef idx="0"/>
          <a:fillRef idx="0"/>
          <a:effectRef idx="0"/>
          <a:fontRef idx="minor"/>
        </p:style>
      </p:sp>
      <p:sp>
        <p:nvSpPr>
          <p:cNvPr id="489" name="CustomShape 58"/>
          <p:cNvSpPr/>
          <p:nvPr/>
        </p:nvSpPr>
        <p:spPr>
          <a:xfrm>
            <a:off x="468360" y="3645000"/>
            <a:ext cx="934200" cy="638640"/>
          </a:xfrm>
          <a:prstGeom prst="rect">
            <a:avLst/>
          </a:prstGeom>
          <a:noFill/>
          <a:ln w="1260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From CPU</a:t>
            </a:r>
            <a:endParaRPr b="0" lang="en-IN" sz="1800" spc="-1" strike="noStrike">
              <a:solidFill>
                <a:srgbClr val="000000"/>
              </a:solidFill>
              <a:uFill>
                <a:solidFill>
                  <a:srgbClr val="ffffff"/>
                </a:solidFill>
              </a:uFill>
              <a:latin typeface="Arial"/>
            </a:endParaRPr>
          </a:p>
        </p:txBody>
      </p:sp>
      <p:sp>
        <p:nvSpPr>
          <p:cNvPr id="490" name="CustomShape 59"/>
          <p:cNvSpPr/>
          <p:nvPr/>
        </p:nvSpPr>
        <p:spPr>
          <a:xfrm>
            <a:off x="2843280" y="4869000"/>
            <a:ext cx="864360" cy="1049040"/>
          </a:xfrm>
          <a:prstGeom prst="rect">
            <a:avLst/>
          </a:prstGeom>
          <a:noFill/>
          <a:ln w="12600">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IORDC#</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IOWRC#</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A2</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p:txBody>
      </p:sp>
      <p:sp>
        <p:nvSpPr>
          <p:cNvPr id="491" name="Line 60"/>
          <p:cNvSpPr/>
          <p:nvPr/>
        </p:nvSpPr>
        <p:spPr>
          <a:xfrm>
            <a:off x="3563640" y="5876640"/>
            <a:ext cx="3168720" cy="360"/>
          </a:xfrm>
          <a:prstGeom prst="line">
            <a:avLst/>
          </a:prstGeom>
          <a:ln w="12600">
            <a:solidFill>
              <a:schemeClr val="tx1"/>
            </a:solidFill>
            <a:roun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468360" y="476280"/>
            <a:ext cx="8206560" cy="74232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Use only even addresses</a:t>
            </a:r>
            <a:endParaRPr b="0" lang="en-IN" sz="1800" spc="-1" strike="noStrike">
              <a:solidFill>
                <a:srgbClr val="000000"/>
              </a:solidFill>
              <a:uFill>
                <a:solidFill>
                  <a:srgbClr val="ffffff"/>
                </a:solidFill>
              </a:uFill>
              <a:latin typeface="Arial"/>
            </a:endParaRPr>
          </a:p>
        </p:txBody>
      </p:sp>
      <p:sp>
        <p:nvSpPr>
          <p:cNvPr id="493" name="CustomShape 2"/>
          <p:cNvSpPr/>
          <p:nvPr/>
        </p:nvSpPr>
        <p:spPr>
          <a:xfrm>
            <a:off x="826920" y="1981080"/>
            <a:ext cx="7325640" cy="4114080"/>
          </a:xfrm>
          <a:prstGeom prst="rect">
            <a:avLst/>
          </a:prstGeom>
          <a:noFill/>
          <a:ln w="12600">
            <a:noFill/>
          </a:ln>
        </p:spPr>
        <p:style>
          <a:lnRef idx="0"/>
          <a:fillRef idx="0"/>
          <a:effectRef idx="0"/>
          <a:fontRef idx="minor"/>
        </p:style>
        <p:txBody>
          <a:bodyPr lIns="90360" rIns="90360" tIns="44280" bIns="44280"/>
          <a:p>
            <a:pPr marL="285840" indent="-285120">
              <a:lnSpc>
                <a:spcPct val="90000"/>
              </a:lnSpc>
              <a:buClr>
                <a:srgbClr val="000000"/>
              </a:buClr>
              <a:buFont typeface="Symbol"/>
              <a:buChar char=""/>
            </a:pPr>
            <a:r>
              <a:rPr b="0" lang="en-IN" sz="2400" spc="-1" strike="noStrike">
                <a:solidFill>
                  <a:srgbClr val="000000"/>
                </a:solidFill>
                <a:uFill>
                  <a:solidFill>
                    <a:srgbClr val="ffffff"/>
                  </a:solidFill>
                </a:uFill>
                <a:latin typeface="Arial"/>
              </a:rPr>
              <a:t>Example: We want to use a 8255 PPI with the starting I/O address of F8h. Use even adresses only.</a:t>
            </a:r>
            <a:endParaRPr b="0" lang="en-IN" sz="1800" spc="-1" strike="noStrike">
              <a:solidFill>
                <a:srgbClr val="000000"/>
              </a:solidFill>
              <a:uFill>
                <a:solidFill>
                  <a:srgbClr val="ffffff"/>
                </a:solidFill>
              </a:uFill>
              <a:latin typeface="Arial"/>
            </a:endParaRPr>
          </a:p>
          <a:p>
            <a:pPr>
              <a:lnSpc>
                <a:spcPct val="9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618ffd"/>
                </a:solidFill>
                <a:uFill>
                  <a:solidFill>
                    <a:srgbClr val="ffffff"/>
                  </a:solidFill>
                </a:uFill>
                <a:latin typeface="Arial"/>
              </a:rPr>
              <a:t>A7   A6  A5  A4     A3  A2  A1  A0</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f8h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0   0   0  B  : Port A</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fah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0   1   0  B  : Port 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fch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1   0   0  B  : Port 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feh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1   1   0  B  : Control Reg.</a:t>
            </a:r>
            <a:endParaRPr b="0" lang="en-IN" sz="1800" spc="-1" strike="noStrike">
              <a:solidFill>
                <a:srgbClr val="000000"/>
              </a:solidFill>
              <a:uFill>
                <a:solidFill>
                  <a:srgbClr val="ffffff"/>
                </a:solidFill>
              </a:uFill>
              <a:latin typeface="Arial"/>
            </a:endParaRPr>
          </a:p>
          <a:p>
            <a:pPr marL="285840" indent="-285120">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Register Select</a:t>
            </a:r>
            <a:endParaRPr b="0" lang="en-IN" sz="1800" spc="-1" strike="noStrike">
              <a:solidFill>
                <a:srgbClr val="000000"/>
              </a:solidFill>
              <a:uFill>
                <a:solidFill>
                  <a:srgbClr val="ffffff"/>
                </a:solidFill>
              </a:uFill>
              <a:latin typeface="Arial"/>
            </a:endParaRPr>
          </a:p>
        </p:txBody>
      </p:sp>
      <p:sp>
        <p:nvSpPr>
          <p:cNvPr id="494" name="CustomShape 3"/>
          <p:cNvSpPr/>
          <p:nvPr/>
        </p:nvSpPr>
        <p:spPr>
          <a:xfrm rot="5400000">
            <a:off x="4356720" y="5013000"/>
            <a:ext cx="286560" cy="575640"/>
          </a:xfrm>
          <a:prstGeom prst="rightBrace">
            <a:avLst>
              <a:gd name="adj1" fmla="val 16713"/>
              <a:gd name="adj2" fmla="val 50000"/>
            </a:avLst>
          </a:prstGeom>
          <a:noFill/>
          <a:ln w="12600">
            <a:solidFill>
              <a:schemeClr val="tx1"/>
            </a:solidFill>
            <a:roun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200" spc="-1" strike="noStrike">
                <a:solidFill>
                  <a:srgbClr val="fc0128"/>
                </a:solidFill>
                <a:uFill>
                  <a:solidFill>
                    <a:srgbClr val="ffffff"/>
                  </a:solidFill>
                </a:uFill>
                <a:latin typeface="Arial"/>
              </a:rPr>
              <a:t>Access to Interface Registers</a:t>
            </a:r>
            <a:endParaRPr b="0" lang="en-IN" sz="1800" spc="-1" strike="noStrike">
              <a:solidFill>
                <a:srgbClr val="000000"/>
              </a:solidFill>
              <a:uFill>
                <a:solidFill>
                  <a:srgbClr val="ffffff"/>
                </a:solidFill>
              </a:uFill>
              <a:latin typeface="Arial"/>
            </a:endParaRPr>
          </a:p>
        </p:txBody>
      </p:sp>
      <p:sp>
        <p:nvSpPr>
          <p:cNvPr id="496" name="CustomShape 2"/>
          <p:cNvSpPr/>
          <p:nvPr/>
        </p:nvSpPr>
        <p:spPr>
          <a:xfrm>
            <a:off x="990720" y="1219320"/>
            <a:ext cx="7162200" cy="5028480"/>
          </a:xfrm>
          <a:prstGeom prst="rect">
            <a:avLst/>
          </a:prstGeom>
          <a:noFill/>
          <a:ln w="12600">
            <a:noFill/>
          </a:ln>
        </p:spPr>
        <p:style>
          <a:lnRef idx="0"/>
          <a:fillRef idx="0"/>
          <a:effectRef idx="0"/>
          <a:fontRef idx="minor"/>
        </p:style>
        <p:txBody>
          <a:bodyPr lIns="90360" rIns="90360" tIns="44280" bIns="44280"/>
          <a:p>
            <a:pPr marL="285840" indent="-285120">
              <a:lnSpc>
                <a:spcPct val="90000"/>
              </a:lnSpc>
              <a:buClr>
                <a:srgbClr val="000000"/>
              </a:buClr>
              <a:buFont typeface="Symbol"/>
              <a:buChar char=""/>
            </a:pPr>
            <a:r>
              <a:rPr b="0" lang="en-IN" sz="2000" spc="-1" strike="noStrike">
                <a:solidFill>
                  <a:srgbClr val="000000"/>
                </a:solidFill>
                <a:uFill>
                  <a:solidFill>
                    <a:srgbClr val="ffffff"/>
                  </a:solidFill>
                </a:uFill>
                <a:latin typeface="Arial"/>
              </a:rPr>
              <a:t>Port B and C are programmed as Mode 0 input port.</a:t>
            </a:r>
            <a:endParaRPr b="0" lang="en-IN" sz="1800" spc="-1" strike="noStrike">
              <a:solidFill>
                <a:srgbClr val="000000"/>
              </a:solidFill>
              <a:uFill>
                <a:solidFill>
                  <a:srgbClr val="ffffff"/>
                </a:solidFill>
              </a:uFill>
              <a:latin typeface="Arial"/>
            </a:endParaRPr>
          </a:p>
          <a:p>
            <a:pPr marL="285840" indent="-285120">
              <a:lnSpc>
                <a:spcPct val="90000"/>
              </a:lnSpc>
              <a:buClr>
                <a:srgbClr val="000000"/>
              </a:buClr>
              <a:buFont typeface="Symbol"/>
              <a:buChar char=""/>
            </a:pPr>
            <a:r>
              <a:rPr b="0" lang="en-IN" sz="2000" spc="-1" strike="noStrike">
                <a:solidFill>
                  <a:srgbClr val="000000"/>
                </a:solidFill>
                <a:uFill>
                  <a:solidFill>
                    <a:srgbClr val="ffffff"/>
                  </a:solidFill>
                </a:uFill>
                <a:latin typeface="Arial"/>
              </a:rPr>
              <a:t>Port A is programmed as Mode 0 simple latched output port.</a:t>
            </a:r>
            <a:endParaRPr b="0" lang="en-IN" sz="1800" spc="-1" strike="noStrike">
              <a:solidFill>
                <a:srgbClr val="000000"/>
              </a:solidFill>
              <a:uFill>
                <a:solidFill>
                  <a:srgbClr val="ffffff"/>
                </a:solidFill>
              </a:uFill>
              <a:latin typeface="Arial"/>
            </a:endParaRPr>
          </a:p>
          <a:p>
            <a:pPr marL="285840" indent="-285120">
              <a:lnSpc>
                <a:spcPct val="90000"/>
              </a:lnSpc>
              <a:buClr>
                <a:srgbClr val="000000"/>
              </a:buClr>
              <a:buFont typeface="Symbol"/>
              <a:buChar char=""/>
            </a:pPr>
            <a:r>
              <a:rPr b="0" lang="en-IN" sz="2000" spc="-1" strike="noStrike">
                <a:solidFill>
                  <a:srgbClr val="000000"/>
                </a:solidFill>
                <a:uFill>
                  <a:solidFill>
                    <a:srgbClr val="ffffff"/>
                  </a:solidFill>
                </a:uFill>
                <a:latin typeface="Arial"/>
              </a:rPr>
              <a:t>Write a code to implement the operation </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PortA=</a:t>
            </a:r>
            <a:r>
              <a:rPr b="1" lang="en-IN" sz="2000" spc="-1" strike="noStrike">
                <a:solidFill>
                  <a:srgbClr val="000000"/>
                </a:solidFill>
                <a:uFill>
                  <a:solidFill>
                    <a:srgbClr val="ffffff"/>
                  </a:solidFill>
                </a:uFill>
                <a:latin typeface="Arial"/>
              </a:rPr>
              <a:t>PortB-PortC</a:t>
            </a:r>
            <a:endParaRPr b="0" lang="en-IN" sz="1800" spc="-1" strike="noStrike">
              <a:solidFill>
                <a:srgbClr val="000000"/>
              </a:solidFill>
              <a:uFill>
                <a:solidFill>
                  <a:srgbClr val="ffffff"/>
                </a:solidFill>
              </a:uFill>
              <a:latin typeface="Arial"/>
            </a:endParaRPr>
          </a:p>
          <a:p>
            <a:pPr marL="285840" indent="-285120">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mov AL,8Bh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;control word </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out   FEh,AL       ;written to control reg.</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in     AL,FCh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;Read Port 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mov BL,AL</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in     AL,FAh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;Read Port 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sub  AL,BL</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;PortB-PortC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out   F8h,AL</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;write PortA</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179280" y="404640"/>
            <a:ext cx="8152560" cy="88524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Solution 2: Use only odd addresses</a:t>
            </a:r>
            <a:endParaRPr b="0" lang="en-IN" sz="1800" spc="-1" strike="noStrike">
              <a:solidFill>
                <a:srgbClr val="000000"/>
              </a:solidFill>
              <a:uFill>
                <a:solidFill>
                  <a:srgbClr val="ffffff"/>
                </a:solidFill>
              </a:uFill>
              <a:latin typeface="Arial"/>
            </a:endParaRPr>
          </a:p>
        </p:txBody>
      </p:sp>
      <p:sp>
        <p:nvSpPr>
          <p:cNvPr id="498" name="CustomShape 2"/>
          <p:cNvSpPr/>
          <p:nvPr/>
        </p:nvSpPr>
        <p:spPr>
          <a:xfrm>
            <a:off x="990720" y="198108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100000"/>
              </a:lnSpc>
            </a:pPr>
            <a:r>
              <a:rPr b="1" lang="en-IN" sz="2400" spc="-1" strike="noStrike">
                <a:solidFill>
                  <a:srgbClr val="000000"/>
                </a:solidFill>
                <a:uFill>
                  <a:solidFill>
                    <a:srgbClr val="ffffff"/>
                  </a:solidFill>
                </a:uFill>
                <a:latin typeface="Arial"/>
              </a:rPr>
              <a:t>Example:</a:t>
            </a:r>
            <a:r>
              <a:rPr b="0" lang="en-IN" sz="2400" spc="-1" strike="noStrike">
                <a:solidFill>
                  <a:srgbClr val="000000"/>
                </a:solidFill>
                <a:uFill>
                  <a:solidFill>
                    <a:srgbClr val="ffffff"/>
                  </a:solidFill>
                </a:uFill>
                <a:latin typeface="Arial"/>
              </a:rPr>
              <a:t> We want to use a 8255 PPI with the starting I/O address of F9h. Use odd adresses only.</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1" lang="en-IN" sz="1800" spc="-1" strike="noStrike">
                <a:solidFill>
                  <a:srgbClr val="618ffd"/>
                </a:solidFill>
                <a:uFill>
                  <a:solidFill>
                    <a:srgbClr val="ffffff"/>
                  </a:solidFill>
                </a:uFill>
                <a:latin typeface="Arial"/>
              </a:rPr>
              <a:t>A7   A6  A5  A4     A3  A2  A1  A0</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f9h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0   0   1  B  : Port A</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fbh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0   1   1  B  : Port 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fdh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1   0   1  B  : Port 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ffh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1   1     1   1   1   1  B  : Control Reg.</a:t>
            </a:r>
            <a:endParaRPr b="0" lang="en-IN" sz="1800" spc="-1" strike="noStrike">
              <a:solidFill>
                <a:srgbClr val="000000"/>
              </a:solidFill>
              <a:uFill>
                <a:solidFill>
                  <a:srgbClr val="ffffff"/>
                </a:solidFill>
              </a:uFill>
              <a:latin typeface="Arial"/>
            </a:endParaRPr>
          </a:p>
          <a:p>
            <a:pPr marL="285840" indent="-285120">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Register Select</a:t>
            </a:r>
            <a:endParaRPr b="0" lang="en-IN" sz="1800" spc="-1" strike="noStrike">
              <a:solidFill>
                <a:srgbClr val="000000"/>
              </a:solidFill>
              <a:uFill>
                <a:solidFill>
                  <a:srgbClr val="ffffff"/>
                </a:solidFill>
              </a:uFill>
              <a:latin typeface="Arial"/>
            </a:endParaRPr>
          </a:p>
        </p:txBody>
      </p:sp>
      <p:sp>
        <p:nvSpPr>
          <p:cNvPr id="499" name="CustomShape 3"/>
          <p:cNvSpPr/>
          <p:nvPr/>
        </p:nvSpPr>
        <p:spPr>
          <a:xfrm rot="5400000">
            <a:off x="4502520" y="5013000"/>
            <a:ext cx="286560" cy="575640"/>
          </a:xfrm>
          <a:prstGeom prst="rightBrace">
            <a:avLst>
              <a:gd name="adj1" fmla="val 16713"/>
              <a:gd name="adj2" fmla="val 50000"/>
            </a:avLst>
          </a:prstGeom>
          <a:noFill/>
          <a:ln w="12600">
            <a:solidFill>
              <a:schemeClr val="tx1"/>
            </a:solidFill>
            <a:round/>
          </a:ln>
        </p:spPr>
        <p:style>
          <a:lnRef idx="0"/>
          <a:fillRef idx="0"/>
          <a:effectRef idx="0"/>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4454640" y="3243240"/>
            <a:ext cx="634320" cy="1491480"/>
          </a:xfrm>
          <a:prstGeom prst="rect">
            <a:avLst/>
          </a:prstGeom>
          <a:solidFill>
            <a:schemeClr val="bg1"/>
          </a:solidFill>
          <a:ln w="50760">
            <a:solidFill>
              <a:schemeClr val="tx1"/>
            </a:solidFill>
            <a:miter/>
          </a:ln>
        </p:spPr>
        <p:style>
          <a:lnRef idx="0"/>
          <a:fillRef idx="0"/>
          <a:effectRef idx="0"/>
          <a:fontRef idx="minor"/>
        </p:style>
      </p:sp>
      <p:sp>
        <p:nvSpPr>
          <p:cNvPr id="501" name="CustomShape 2"/>
          <p:cNvSpPr/>
          <p:nvPr/>
        </p:nvSpPr>
        <p:spPr>
          <a:xfrm>
            <a:off x="5121360" y="3438360"/>
            <a:ext cx="62640" cy="62640"/>
          </a:xfrm>
          <a:prstGeom prst="ellipse">
            <a:avLst/>
          </a:prstGeom>
          <a:solidFill>
            <a:schemeClr val="bg1"/>
          </a:solidFill>
          <a:ln w="12600">
            <a:solidFill>
              <a:schemeClr val="tx1"/>
            </a:solidFill>
            <a:round/>
          </a:ln>
        </p:spPr>
        <p:style>
          <a:lnRef idx="0"/>
          <a:fillRef idx="0"/>
          <a:effectRef idx="0"/>
          <a:fontRef idx="minor"/>
        </p:style>
      </p:sp>
      <p:sp>
        <p:nvSpPr>
          <p:cNvPr id="502" name="CustomShape 3"/>
          <p:cNvSpPr/>
          <p:nvPr/>
        </p:nvSpPr>
        <p:spPr>
          <a:xfrm>
            <a:off x="5121360" y="3591000"/>
            <a:ext cx="62640" cy="62640"/>
          </a:xfrm>
          <a:prstGeom prst="ellipse">
            <a:avLst/>
          </a:prstGeom>
          <a:solidFill>
            <a:schemeClr val="bg1"/>
          </a:solidFill>
          <a:ln w="12600">
            <a:solidFill>
              <a:schemeClr val="tx1"/>
            </a:solidFill>
            <a:round/>
          </a:ln>
        </p:spPr>
        <p:style>
          <a:lnRef idx="0"/>
          <a:fillRef idx="0"/>
          <a:effectRef idx="0"/>
          <a:fontRef idx="minor"/>
        </p:style>
      </p:sp>
      <p:sp>
        <p:nvSpPr>
          <p:cNvPr id="503" name="CustomShape 4"/>
          <p:cNvSpPr/>
          <p:nvPr/>
        </p:nvSpPr>
        <p:spPr>
          <a:xfrm>
            <a:off x="5121360" y="3743280"/>
            <a:ext cx="62640" cy="62640"/>
          </a:xfrm>
          <a:prstGeom prst="ellipse">
            <a:avLst/>
          </a:prstGeom>
          <a:solidFill>
            <a:schemeClr val="bg1"/>
          </a:solidFill>
          <a:ln w="12600">
            <a:solidFill>
              <a:schemeClr val="tx1"/>
            </a:solidFill>
            <a:round/>
          </a:ln>
        </p:spPr>
        <p:style>
          <a:lnRef idx="0"/>
          <a:fillRef idx="0"/>
          <a:effectRef idx="0"/>
          <a:fontRef idx="minor"/>
        </p:style>
      </p:sp>
      <p:sp>
        <p:nvSpPr>
          <p:cNvPr id="504" name="CustomShape 5"/>
          <p:cNvSpPr/>
          <p:nvPr/>
        </p:nvSpPr>
        <p:spPr>
          <a:xfrm>
            <a:off x="5121360" y="3895560"/>
            <a:ext cx="62640" cy="62640"/>
          </a:xfrm>
          <a:prstGeom prst="ellipse">
            <a:avLst/>
          </a:prstGeom>
          <a:solidFill>
            <a:schemeClr val="bg1"/>
          </a:solidFill>
          <a:ln w="12600">
            <a:solidFill>
              <a:schemeClr val="tx1"/>
            </a:solidFill>
            <a:round/>
          </a:ln>
        </p:spPr>
        <p:style>
          <a:lnRef idx="0"/>
          <a:fillRef idx="0"/>
          <a:effectRef idx="0"/>
          <a:fontRef idx="minor"/>
        </p:style>
      </p:sp>
      <p:sp>
        <p:nvSpPr>
          <p:cNvPr id="505" name="CustomShape 6"/>
          <p:cNvSpPr/>
          <p:nvPr/>
        </p:nvSpPr>
        <p:spPr>
          <a:xfrm>
            <a:off x="5121360" y="4048200"/>
            <a:ext cx="62640" cy="62640"/>
          </a:xfrm>
          <a:prstGeom prst="ellipse">
            <a:avLst/>
          </a:prstGeom>
          <a:solidFill>
            <a:schemeClr val="bg1"/>
          </a:solidFill>
          <a:ln w="12600">
            <a:solidFill>
              <a:schemeClr val="tx1"/>
            </a:solidFill>
            <a:round/>
          </a:ln>
        </p:spPr>
        <p:style>
          <a:lnRef idx="0"/>
          <a:fillRef idx="0"/>
          <a:effectRef idx="0"/>
          <a:fontRef idx="minor"/>
        </p:style>
      </p:sp>
      <p:sp>
        <p:nvSpPr>
          <p:cNvPr id="506" name="CustomShape 7"/>
          <p:cNvSpPr/>
          <p:nvPr/>
        </p:nvSpPr>
        <p:spPr>
          <a:xfrm>
            <a:off x="5121360" y="4200480"/>
            <a:ext cx="62640" cy="62640"/>
          </a:xfrm>
          <a:prstGeom prst="ellipse">
            <a:avLst/>
          </a:prstGeom>
          <a:solidFill>
            <a:schemeClr val="bg1"/>
          </a:solidFill>
          <a:ln w="12600">
            <a:solidFill>
              <a:schemeClr val="tx1"/>
            </a:solidFill>
            <a:round/>
          </a:ln>
        </p:spPr>
        <p:style>
          <a:lnRef idx="0"/>
          <a:fillRef idx="0"/>
          <a:effectRef idx="0"/>
          <a:fontRef idx="minor"/>
        </p:style>
      </p:sp>
      <p:sp>
        <p:nvSpPr>
          <p:cNvPr id="507" name="CustomShape 8"/>
          <p:cNvSpPr/>
          <p:nvPr/>
        </p:nvSpPr>
        <p:spPr>
          <a:xfrm>
            <a:off x="5121360" y="4352760"/>
            <a:ext cx="62640" cy="62640"/>
          </a:xfrm>
          <a:prstGeom prst="ellipse">
            <a:avLst/>
          </a:prstGeom>
          <a:solidFill>
            <a:schemeClr val="bg1"/>
          </a:solidFill>
          <a:ln w="12600">
            <a:solidFill>
              <a:schemeClr val="tx1"/>
            </a:solidFill>
            <a:round/>
          </a:ln>
        </p:spPr>
        <p:style>
          <a:lnRef idx="0"/>
          <a:fillRef idx="0"/>
          <a:effectRef idx="0"/>
          <a:fontRef idx="minor"/>
        </p:style>
      </p:sp>
      <p:sp>
        <p:nvSpPr>
          <p:cNvPr id="508" name="CustomShape 9"/>
          <p:cNvSpPr/>
          <p:nvPr/>
        </p:nvSpPr>
        <p:spPr>
          <a:xfrm>
            <a:off x="5121360" y="4505400"/>
            <a:ext cx="62640" cy="62640"/>
          </a:xfrm>
          <a:prstGeom prst="ellipse">
            <a:avLst/>
          </a:prstGeom>
          <a:solidFill>
            <a:schemeClr val="bg1"/>
          </a:solidFill>
          <a:ln w="12600">
            <a:solidFill>
              <a:schemeClr val="tx1"/>
            </a:solidFill>
            <a:round/>
          </a:ln>
        </p:spPr>
        <p:style>
          <a:lnRef idx="0"/>
          <a:fillRef idx="0"/>
          <a:effectRef idx="0"/>
          <a:fontRef idx="minor"/>
        </p:style>
      </p:sp>
      <p:sp>
        <p:nvSpPr>
          <p:cNvPr id="509" name="CustomShape 10"/>
          <p:cNvSpPr/>
          <p:nvPr/>
        </p:nvSpPr>
        <p:spPr>
          <a:xfrm>
            <a:off x="4143960" y="331308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p:txBody>
      </p:sp>
      <p:sp>
        <p:nvSpPr>
          <p:cNvPr id="510" name="CustomShape 11"/>
          <p:cNvSpPr/>
          <p:nvPr/>
        </p:nvSpPr>
        <p:spPr>
          <a:xfrm>
            <a:off x="4148640" y="347976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p:txBody>
      </p:sp>
      <p:sp>
        <p:nvSpPr>
          <p:cNvPr id="511" name="CustomShape 12"/>
          <p:cNvSpPr/>
          <p:nvPr/>
        </p:nvSpPr>
        <p:spPr>
          <a:xfrm>
            <a:off x="4148640" y="3627360"/>
            <a:ext cx="91296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A2</a:t>
            </a:r>
            <a:endParaRPr b="0" lang="en-IN" sz="1800" spc="-1" strike="noStrike">
              <a:solidFill>
                <a:srgbClr val="000000"/>
              </a:solidFill>
              <a:uFill>
                <a:solidFill>
                  <a:srgbClr val="ffffff"/>
                </a:solidFill>
              </a:uFill>
              <a:latin typeface="Arial"/>
            </a:endParaRPr>
          </a:p>
        </p:txBody>
      </p:sp>
      <p:sp>
        <p:nvSpPr>
          <p:cNvPr id="512" name="CustomShape 13"/>
          <p:cNvSpPr/>
          <p:nvPr/>
        </p:nvSpPr>
        <p:spPr>
          <a:xfrm>
            <a:off x="4363920" y="4152960"/>
            <a:ext cx="62640" cy="62640"/>
          </a:xfrm>
          <a:prstGeom prst="ellipse">
            <a:avLst/>
          </a:prstGeom>
          <a:solidFill>
            <a:schemeClr val="bg1"/>
          </a:solidFill>
          <a:ln w="12600">
            <a:solidFill>
              <a:schemeClr val="tx1"/>
            </a:solidFill>
            <a:round/>
          </a:ln>
        </p:spPr>
        <p:style>
          <a:lnRef idx="0"/>
          <a:fillRef idx="0"/>
          <a:effectRef idx="0"/>
          <a:fontRef idx="minor"/>
        </p:style>
      </p:sp>
      <p:sp>
        <p:nvSpPr>
          <p:cNvPr id="513" name="CustomShape 14"/>
          <p:cNvSpPr/>
          <p:nvPr/>
        </p:nvSpPr>
        <p:spPr>
          <a:xfrm>
            <a:off x="4363920" y="4324320"/>
            <a:ext cx="62640" cy="62640"/>
          </a:xfrm>
          <a:prstGeom prst="ellipse">
            <a:avLst/>
          </a:prstGeom>
          <a:solidFill>
            <a:schemeClr val="bg1"/>
          </a:solidFill>
          <a:ln w="12600">
            <a:solidFill>
              <a:schemeClr val="tx1"/>
            </a:solidFill>
            <a:round/>
          </a:ln>
        </p:spPr>
        <p:style>
          <a:lnRef idx="0"/>
          <a:fillRef idx="0"/>
          <a:effectRef idx="0"/>
          <a:fontRef idx="minor"/>
        </p:style>
      </p:sp>
      <p:sp>
        <p:nvSpPr>
          <p:cNvPr id="514" name="CustomShape 15"/>
          <p:cNvSpPr/>
          <p:nvPr/>
        </p:nvSpPr>
        <p:spPr>
          <a:xfrm>
            <a:off x="4134240" y="409428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E1</a:t>
            </a:r>
            <a:endParaRPr b="0" lang="en-IN" sz="1800" spc="-1" strike="noStrike">
              <a:solidFill>
                <a:srgbClr val="000000"/>
              </a:solidFill>
              <a:uFill>
                <a:solidFill>
                  <a:srgbClr val="ffffff"/>
                </a:solidFill>
              </a:uFill>
              <a:latin typeface="Arial"/>
            </a:endParaRPr>
          </a:p>
        </p:txBody>
      </p:sp>
      <p:sp>
        <p:nvSpPr>
          <p:cNvPr id="515" name="CustomShape 16"/>
          <p:cNvSpPr/>
          <p:nvPr/>
        </p:nvSpPr>
        <p:spPr>
          <a:xfrm>
            <a:off x="4129200" y="425124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E2</a:t>
            </a:r>
            <a:endParaRPr b="0" lang="en-IN" sz="1800" spc="-1" strike="noStrike">
              <a:solidFill>
                <a:srgbClr val="000000"/>
              </a:solidFill>
              <a:uFill>
                <a:solidFill>
                  <a:srgbClr val="ffffff"/>
                </a:solidFill>
              </a:uFill>
              <a:latin typeface="Arial"/>
            </a:endParaRPr>
          </a:p>
        </p:txBody>
      </p:sp>
      <p:sp>
        <p:nvSpPr>
          <p:cNvPr id="516" name="CustomShape 17"/>
          <p:cNvSpPr/>
          <p:nvPr/>
        </p:nvSpPr>
        <p:spPr>
          <a:xfrm>
            <a:off x="4138920" y="4408560"/>
            <a:ext cx="905400" cy="24012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000" spc="-1" strike="noStrike">
                <a:solidFill>
                  <a:srgbClr val="000000"/>
                </a:solidFill>
                <a:uFill>
                  <a:solidFill>
                    <a:srgbClr val="ffffff"/>
                  </a:solidFill>
                </a:uFill>
                <a:latin typeface="Arial"/>
                <a:ea typeface="DejaVu Sans"/>
              </a:rPr>
              <a:t>E3</a:t>
            </a:r>
            <a:endParaRPr b="0" lang="en-IN" sz="1800" spc="-1" strike="noStrike">
              <a:solidFill>
                <a:srgbClr val="000000"/>
              </a:solidFill>
              <a:uFill>
                <a:solidFill>
                  <a:srgbClr val="ffffff"/>
                </a:solidFill>
              </a:uFill>
              <a:latin typeface="Arial"/>
            </a:endParaRPr>
          </a:p>
        </p:txBody>
      </p:sp>
      <p:sp>
        <p:nvSpPr>
          <p:cNvPr id="517" name="Line 18"/>
          <p:cNvSpPr/>
          <p:nvPr/>
        </p:nvSpPr>
        <p:spPr>
          <a:xfrm>
            <a:off x="4333680" y="4541760"/>
            <a:ext cx="128520" cy="360"/>
          </a:xfrm>
          <a:prstGeom prst="line">
            <a:avLst/>
          </a:prstGeom>
          <a:ln w="12600">
            <a:solidFill>
              <a:schemeClr val="tx1"/>
            </a:solidFill>
            <a:round/>
          </a:ln>
        </p:spPr>
        <p:style>
          <a:lnRef idx="0"/>
          <a:fillRef idx="0"/>
          <a:effectRef idx="0"/>
          <a:fontRef idx="minor"/>
        </p:style>
      </p:sp>
      <p:sp>
        <p:nvSpPr>
          <p:cNvPr id="518" name="CustomShape 19"/>
          <p:cNvSpPr/>
          <p:nvPr/>
        </p:nvSpPr>
        <p:spPr>
          <a:xfrm>
            <a:off x="4180320" y="3800520"/>
            <a:ext cx="1099080" cy="30096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1400" spc="-1" strike="noStrike">
                <a:solidFill>
                  <a:srgbClr val="919191"/>
                </a:solidFill>
                <a:uFill>
                  <a:solidFill>
                    <a:srgbClr val="ffffff"/>
                  </a:solidFill>
                </a:uFill>
                <a:latin typeface="Arial"/>
                <a:ea typeface="DejaVu Sans"/>
              </a:rPr>
              <a:t>‘</a:t>
            </a:r>
            <a:r>
              <a:rPr b="1" lang="en-IN" sz="1400" spc="-1" strike="noStrike">
                <a:solidFill>
                  <a:srgbClr val="919191"/>
                </a:solidFill>
                <a:uFill>
                  <a:solidFill>
                    <a:srgbClr val="ffffff"/>
                  </a:solidFill>
                </a:uFill>
                <a:latin typeface="Arial"/>
                <a:ea typeface="DejaVu Sans"/>
              </a:rPr>
              <a:t>138</a:t>
            </a:r>
            <a:endParaRPr b="0" lang="en-IN" sz="1800" spc="-1" strike="noStrike">
              <a:solidFill>
                <a:srgbClr val="000000"/>
              </a:solidFill>
              <a:uFill>
                <a:solidFill>
                  <a:srgbClr val="ffffff"/>
                </a:solidFill>
              </a:uFill>
              <a:latin typeface="Arial"/>
            </a:endParaRPr>
          </a:p>
        </p:txBody>
      </p:sp>
      <p:sp>
        <p:nvSpPr>
          <p:cNvPr id="519" name="Line 20"/>
          <p:cNvSpPr/>
          <p:nvPr/>
        </p:nvSpPr>
        <p:spPr>
          <a:xfrm flipH="1">
            <a:off x="4181400" y="4541760"/>
            <a:ext cx="166680" cy="360"/>
          </a:xfrm>
          <a:prstGeom prst="line">
            <a:avLst/>
          </a:prstGeom>
          <a:ln w="12600">
            <a:solidFill>
              <a:schemeClr val="tx1"/>
            </a:solidFill>
            <a:round/>
          </a:ln>
        </p:spPr>
        <p:style>
          <a:lnRef idx="0"/>
          <a:fillRef idx="0"/>
          <a:effectRef idx="0"/>
          <a:fontRef idx="minor"/>
        </p:style>
      </p:sp>
      <p:sp>
        <p:nvSpPr>
          <p:cNvPr id="520" name="CustomShape 21"/>
          <p:cNvSpPr/>
          <p:nvPr/>
        </p:nvSpPr>
        <p:spPr>
          <a:xfrm>
            <a:off x="4596840" y="3409920"/>
            <a:ext cx="807120" cy="1330560"/>
          </a:xfrm>
          <a:prstGeom prst="rect">
            <a:avLst/>
          </a:prstGeom>
          <a:noFill/>
          <a:ln w="12600">
            <a:noFill/>
          </a:ln>
        </p:spPr>
        <p:style>
          <a:lnRef idx="0"/>
          <a:fillRef idx="0"/>
          <a:effectRef idx="0"/>
          <a:fontRef idx="minor"/>
        </p:style>
        <p:txBody>
          <a:bodyPr wrap="none" lIns="90360" rIns="90360" tIns="44280" bIns="44280"/>
          <a:p>
            <a:pPr marL="285840" indent="-285120">
              <a:lnSpc>
                <a:spcPct val="90000"/>
              </a:lnSpc>
            </a:pPr>
            <a:r>
              <a:rPr b="1" lang="en-IN" sz="800" spc="-1" strike="noStrike">
                <a:solidFill>
                  <a:srgbClr val="000000"/>
                </a:solidFill>
                <a:uFill>
                  <a:solidFill>
                    <a:srgbClr val="ffffff"/>
                  </a:solidFill>
                </a:uFill>
                <a:latin typeface="Arial"/>
                <a:ea typeface="DejaVu Sans"/>
              </a:rPr>
              <a:t>0</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1</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2</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3</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4</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5</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6</a:t>
            </a:r>
            <a:endParaRPr b="0" lang="en-IN" sz="1800" spc="-1" strike="noStrike">
              <a:solidFill>
                <a:srgbClr val="000000"/>
              </a:solidFill>
              <a:uFill>
                <a:solidFill>
                  <a:srgbClr val="ffffff"/>
                </a:solidFill>
              </a:uFill>
              <a:latin typeface="Arial"/>
            </a:endParaRPr>
          </a:p>
          <a:p>
            <a:pPr marL="285840" indent="-285120">
              <a:lnSpc>
                <a:spcPct val="90000"/>
              </a:lnSpc>
            </a:pPr>
            <a:r>
              <a:rPr b="1" lang="en-IN" sz="800" spc="-1" strike="noStrike">
                <a:solidFill>
                  <a:srgbClr val="000000"/>
                </a:solidFill>
                <a:uFill>
                  <a:solidFill>
                    <a:srgbClr val="ffffff"/>
                  </a:solidFill>
                </a:uFill>
                <a:latin typeface="Arial"/>
                <a:ea typeface="DejaVu Sans"/>
              </a:rPr>
              <a:t>7</a:t>
            </a:r>
            <a:endParaRPr b="0" lang="en-IN" sz="1800" spc="-1" strike="noStrike">
              <a:solidFill>
                <a:srgbClr val="000000"/>
              </a:solidFill>
              <a:uFill>
                <a:solidFill>
                  <a:srgbClr val="ffffff"/>
                </a:solidFill>
              </a:uFill>
              <a:latin typeface="Arial"/>
            </a:endParaRPr>
          </a:p>
          <a:p>
            <a:pPr marL="285840" indent="-285120">
              <a:lnSpc>
                <a:spcPct val="90000"/>
              </a:lnSpc>
            </a:pPr>
            <a:endParaRPr b="0" lang="en-IN" sz="1800" spc="-1" strike="noStrike">
              <a:solidFill>
                <a:srgbClr val="000000"/>
              </a:solidFill>
              <a:uFill>
                <a:solidFill>
                  <a:srgbClr val="ffffff"/>
                </a:solidFill>
              </a:uFill>
              <a:latin typeface="Arial"/>
            </a:endParaRPr>
          </a:p>
        </p:txBody>
      </p:sp>
      <p:sp>
        <p:nvSpPr>
          <p:cNvPr id="521" name="Line 22"/>
          <p:cNvSpPr/>
          <p:nvPr/>
        </p:nvSpPr>
        <p:spPr>
          <a:xfrm>
            <a:off x="5200560" y="3632040"/>
            <a:ext cx="304560" cy="360"/>
          </a:xfrm>
          <a:prstGeom prst="line">
            <a:avLst/>
          </a:prstGeom>
          <a:ln w="12600">
            <a:solidFill>
              <a:schemeClr val="tx1"/>
            </a:solidFill>
            <a:round/>
          </a:ln>
        </p:spPr>
        <p:style>
          <a:lnRef idx="0"/>
          <a:fillRef idx="0"/>
          <a:effectRef idx="0"/>
          <a:fontRef idx="minor"/>
        </p:style>
      </p:sp>
      <p:sp>
        <p:nvSpPr>
          <p:cNvPr id="522" name="Line 23"/>
          <p:cNvSpPr/>
          <p:nvPr/>
        </p:nvSpPr>
        <p:spPr>
          <a:xfrm>
            <a:off x="5190840" y="3774960"/>
            <a:ext cx="314280" cy="360"/>
          </a:xfrm>
          <a:prstGeom prst="line">
            <a:avLst/>
          </a:prstGeom>
          <a:ln w="12600">
            <a:solidFill>
              <a:schemeClr val="tx1"/>
            </a:solidFill>
            <a:round/>
          </a:ln>
        </p:spPr>
        <p:style>
          <a:lnRef idx="0"/>
          <a:fillRef idx="0"/>
          <a:effectRef idx="0"/>
          <a:fontRef idx="minor"/>
        </p:style>
      </p:sp>
      <p:sp>
        <p:nvSpPr>
          <p:cNvPr id="523" name="Line 24"/>
          <p:cNvSpPr/>
          <p:nvPr/>
        </p:nvSpPr>
        <p:spPr>
          <a:xfrm>
            <a:off x="5200560" y="3927240"/>
            <a:ext cx="295200" cy="360"/>
          </a:xfrm>
          <a:prstGeom prst="line">
            <a:avLst/>
          </a:prstGeom>
          <a:ln w="12600">
            <a:solidFill>
              <a:schemeClr val="tx1"/>
            </a:solidFill>
            <a:round/>
          </a:ln>
        </p:spPr>
        <p:style>
          <a:lnRef idx="0"/>
          <a:fillRef idx="0"/>
          <a:effectRef idx="0"/>
          <a:fontRef idx="minor"/>
        </p:style>
      </p:sp>
      <p:sp>
        <p:nvSpPr>
          <p:cNvPr id="524" name="Line 25"/>
          <p:cNvSpPr/>
          <p:nvPr/>
        </p:nvSpPr>
        <p:spPr>
          <a:xfrm>
            <a:off x="5200560" y="4079520"/>
            <a:ext cx="304560" cy="360"/>
          </a:xfrm>
          <a:prstGeom prst="line">
            <a:avLst/>
          </a:prstGeom>
          <a:ln w="12600">
            <a:solidFill>
              <a:schemeClr val="tx1"/>
            </a:solidFill>
            <a:round/>
          </a:ln>
        </p:spPr>
        <p:style>
          <a:lnRef idx="0"/>
          <a:fillRef idx="0"/>
          <a:effectRef idx="0"/>
          <a:fontRef idx="minor"/>
        </p:style>
      </p:sp>
      <p:sp>
        <p:nvSpPr>
          <p:cNvPr id="525" name="Line 26"/>
          <p:cNvSpPr/>
          <p:nvPr/>
        </p:nvSpPr>
        <p:spPr>
          <a:xfrm>
            <a:off x="5190840" y="4232160"/>
            <a:ext cx="324000" cy="360"/>
          </a:xfrm>
          <a:prstGeom prst="line">
            <a:avLst/>
          </a:prstGeom>
          <a:ln w="12600">
            <a:solidFill>
              <a:schemeClr val="tx1"/>
            </a:solidFill>
            <a:round/>
          </a:ln>
        </p:spPr>
        <p:style>
          <a:lnRef idx="0"/>
          <a:fillRef idx="0"/>
          <a:effectRef idx="0"/>
          <a:fontRef idx="minor"/>
        </p:style>
      </p:sp>
      <p:sp>
        <p:nvSpPr>
          <p:cNvPr id="526" name="Line 27"/>
          <p:cNvSpPr/>
          <p:nvPr/>
        </p:nvSpPr>
        <p:spPr>
          <a:xfrm>
            <a:off x="5200560" y="4384440"/>
            <a:ext cx="304560" cy="360"/>
          </a:xfrm>
          <a:prstGeom prst="line">
            <a:avLst/>
          </a:prstGeom>
          <a:ln w="12600">
            <a:solidFill>
              <a:schemeClr val="tx1"/>
            </a:solidFill>
            <a:round/>
          </a:ln>
        </p:spPr>
        <p:style>
          <a:lnRef idx="0"/>
          <a:fillRef idx="0"/>
          <a:effectRef idx="0"/>
          <a:fontRef idx="minor"/>
        </p:style>
      </p:sp>
      <p:sp>
        <p:nvSpPr>
          <p:cNvPr id="527" name="Line 28"/>
          <p:cNvSpPr/>
          <p:nvPr/>
        </p:nvSpPr>
        <p:spPr>
          <a:xfrm>
            <a:off x="5190840" y="3470040"/>
            <a:ext cx="314280" cy="360"/>
          </a:xfrm>
          <a:prstGeom prst="line">
            <a:avLst/>
          </a:prstGeom>
          <a:ln w="12600">
            <a:solidFill>
              <a:schemeClr val="tx1"/>
            </a:solidFill>
            <a:round/>
          </a:ln>
        </p:spPr>
        <p:style>
          <a:lnRef idx="0"/>
          <a:fillRef idx="0"/>
          <a:effectRef idx="0"/>
          <a:fontRef idx="minor"/>
        </p:style>
      </p:sp>
      <p:sp>
        <p:nvSpPr>
          <p:cNvPr id="528" name="Line 29"/>
          <p:cNvSpPr/>
          <p:nvPr/>
        </p:nvSpPr>
        <p:spPr>
          <a:xfrm>
            <a:off x="5181480" y="4536720"/>
            <a:ext cx="333360" cy="360"/>
          </a:xfrm>
          <a:prstGeom prst="line">
            <a:avLst/>
          </a:prstGeom>
          <a:ln w="12600">
            <a:solidFill>
              <a:schemeClr val="tx1"/>
            </a:solidFill>
            <a:round/>
          </a:ln>
        </p:spPr>
        <p:style>
          <a:lnRef idx="0"/>
          <a:fillRef idx="0"/>
          <a:effectRef idx="0"/>
          <a:fontRef idx="minor"/>
        </p:style>
      </p:sp>
      <p:sp>
        <p:nvSpPr>
          <p:cNvPr id="529" name="Line 30"/>
          <p:cNvSpPr/>
          <p:nvPr/>
        </p:nvSpPr>
        <p:spPr>
          <a:xfrm flipH="1">
            <a:off x="3676320" y="3412800"/>
            <a:ext cx="762120" cy="360"/>
          </a:xfrm>
          <a:prstGeom prst="line">
            <a:avLst/>
          </a:prstGeom>
          <a:ln w="12600">
            <a:solidFill>
              <a:schemeClr val="tx1"/>
            </a:solidFill>
            <a:round/>
          </a:ln>
        </p:spPr>
        <p:style>
          <a:lnRef idx="0"/>
          <a:fillRef idx="0"/>
          <a:effectRef idx="0"/>
          <a:fontRef idx="minor"/>
        </p:style>
      </p:sp>
      <p:sp>
        <p:nvSpPr>
          <p:cNvPr id="530" name="Line 31"/>
          <p:cNvSpPr/>
          <p:nvPr/>
        </p:nvSpPr>
        <p:spPr>
          <a:xfrm flipH="1">
            <a:off x="3666960" y="3574800"/>
            <a:ext cx="771480" cy="360"/>
          </a:xfrm>
          <a:prstGeom prst="line">
            <a:avLst/>
          </a:prstGeom>
          <a:ln w="12600">
            <a:solidFill>
              <a:schemeClr val="tx1"/>
            </a:solidFill>
            <a:round/>
          </a:ln>
        </p:spPr>
        <p:style>
          <a:lnRef idx="0"/>
          <a:fillRef idx="0"/>
          <a:effectRef idx="0"/>
          <a:fontRef idx="minor"/>
        </p:style>
      </p:sp>
      <p:sp>
        <p:nvSpPr>
          <p:cNvPr id="531" name="Line 32"/>
          <p:cNvSpPr/>
          <p:nvPr/>
        </p:nvSpPr>
        <p:spPr>
          <a:xfrm flipH="1">
            <a:off x="3666960" y="3727440"/>
            <a:ext cx="762120" cy="360"/>
          </a:xfrm>
          <a:prstGeom prst="line">
            <a:avLst/>
          </a:prstGeom>
          <a:ln w="12600">
            <a:solidFill>
              <a:schemeClr val="tx1"/>
            </a:solidFill>
            <a:round/>
          </a:ln>
        </p:spPr>
        <p:style>
          <a:lnRef idx="0"/>
          <a:fillRef idx="0"/>
          <a:effectRef idx="0"/>
          <a:fontRef idx="minor"/>
        </p:style>
      </p:sp>
      <p:sp>
        <p:nvSpPr>
          <p:cNvPr id="532" name="Line 33"/>
          <p:cNvSpPr/>
          <p:nvPr/>
        </p:nvSpPr>
        <p:spPr>
          <a:xfrm flipH="1">
            <a:off x="3666960" y="4184640"/>
            <a:ext cx="685800" cy="360"/>
          </a:xfrm>
          <a:prstGeom prst="line">
            <a:avLst/>
          </a:prstGeom>
          <a:ln w="12600">
            <a:solidFill>
              <a:schemeClr val="tx1"/>
            </a:solidFill>
            <a:round/>
          </a:ln>
        </p:spPr>
        <p:style>
          <a:lnRef idx="0"/>
          <a:fillRef idx="0"/>
          <a:effectRef idx="0"/>
          <a:fontRef idx="minor"/>
        </p:style>
      </p:sp>
      <p:sp>
        <p:nvSpPr>
          <p:cNvPr id="533" name="Line 34"/>
          <p:cNvSpPr/>
          <p:nvPr/>
        </p:nvSpPr>
        <p:spPr>
          <a:xfrm flipH="1">
            <a:off x="3666960" y="4356000"/>
            <a:ext cx="685800" cy="360"/>
          </a:xfrm>
          <a:prstGeom prst="line">
            <a:avLst/>
          </a:prstGeom>
          <a:ln w="12600">
            <a:solidFill>
              <a:schemeClr val="tx1"/>
            </a:solidFill>
            <a:round/>
          </a:ln>
        </p:spPr>
        <p:style>
          <a:lnRef idx="0"/>
          <a:fillRef idx="0"/>
          <a:effectRef idx="0"/>
          <a:fontRef idx="minor"/>
        </p:style>
      </p:sp>
      <p:sp>
        <p:nvSpPr>
          <p:cNvPr id="534" name="Line 35"/>
          <p:cNvSpPr/>
          <p:nvPr/>
        </p:nvSpPr>
        <p:spPr>
          <a:xfrm flipH="1">
            <a:off x="3657600" y="4536720"/>
            <a:ext cx="552240" cy="360"/>
          </a:xfrm>
          <a:prstGeom prst="line">
            <a:avLst/>
          </a:prstGeom>
          <a:ln w="12600">
            <a:solidFill>
              <a:schemeClr val="tx1"/>
            </a:solidFill>
            <a:round/>
          </a:ln>
        </p:spPr>
        <p:style>
          <a:lnRef idx="0"/>
          <a:fillRef idx="0"/>
          <a:effectRef idx="0"/>
          <a:fontRef idx="minor"/>
        </p:style>
      </p:sp>
      <p:sp>
        <p:nvSpPr>
          <p:cNvPr id="535" name="CustomShape 36"/>
          <p:cNvSpPr/>
          <p:nvPr/>
        </p:nvSpPr>
        <p:spPr>
          <a:xfrm>
            <a:off x="3132000" y="4076640"/>
            <a:ext cx="646920" cy="271800"/>
          </a:xfrm>
          <a:prstGeom prst="rect">
            <a:avLst/>
          </a:prstGeom>
          <a:noFill/>
          <a:ln w="12600">
            <a:noFill/>
          </a:ln>
        </p:spPr>
        <p:style>
          <a:lnRef idx="0"/>
          <a:fillRef idx="0"/>
          <a:effectRef idx="0"/>
          <a:fontRef idx="minor"/>
        </p:style>
        <p:txBody>
          <a:bodyPr lIns="90000" rIns="90000" tIns="45000" bIns="45000"/>
          <a:p>
            <a:pPr>
              <a:lnSpc>
                <a:spcPct val="75000"/>
              </a:lnSpc>
            </a:pPr>
            <a:r>
              <a:rPr b="0" lang="en-IN" sz="1200" spc="-1" strike="noStrike">
                <a:solidFill>
                  <a:srgbClr val="000000"/>
                </a:solidFill>
                <a:uFill>
                  <a:solidFill>
                    <a:srgbClr val="ffffff"/>
                  </a:solidFill>
                </a:uFill>
                <a:latin typeface="Arial"/>
                <a:ea typeface="DejaVu Sans"/>
              </a:rPr>
              <a:t>M/IO#</a:t>
            </a:r>
            <a:endParaRPr b="0" lang="en-IN" sz="1800" spc="-1" strike="noStrike">
              <a:solidFill>
                <a:srgbClr val="000000"/>
              </a:solidFill>
              <a:uFill>
                <a:solidFill>
                  <a:srgbClr val="ffffff"/>
                </a:solidFill>
              </a:uFill>
              <a:latin typeface="Arial"/>
            </a:endParaRPr>
          </a:p>
        </p:txBody>
      </p:sp>
      <p:sp>
        <p:nvSpPr>
          <p:cNvPr id="536" name="CustomShape 37"/>
          <p:cNvSpPr/>
          <p:nvPr/>
        </p:nvSpPr>
        <p:spPr>
          <a:xfrm>
            <a:off x="2843280" y="4581360"/>
            <a:ext cx="430920" cy="359640"/>
          </a:xfrm>
          <a:prstGeom prst="flowChartDelay">
            <a:avLst/>
          </a:prstGeom>
          <a:solidFill>
            <a:schemeClr val="bg1"/>
          </a:solidFill>
          <a:ln w="12600">
            <a:solidFill>
              <a:schemeClr val="tx1"/>
            </a:solidFill>
            <a:miter/>
          </a:ln>
        </p:spPr>
        <p:style>
          <a:lnRef idx="0"/>
          <a:fillRef idx="0"/>
          <a:effectRef idx="0"/>
          <a:fontRef idx="minor"/>
        </p:style>
      </p:sp>
      <p:sp>
        <p:nvSpPr>
          <p:cNvPr id="537" name="Line 38"/>
          <p:cNvSpPr/>
          <p:nvPr/>
        </p:nvSpPr>
        <p:spPr>
          <a:xfrm>
            <a:off x="2411280" y="4652640"/>
            <a:ext cx="431640" cy="360"/>
          </a:xfrm>
          <a:prstGeom prst="line">
            <a:avLst/>
          </a:prstGeom>
          <a:ln w="12600">
            <a:solidFill>
              <a:schemeClr val="tx1"/>
            </a:solidFill>
            <a:round/>
          </a:ln>
        </p:spPr>
        <p:style>
          <a:lnRef idx="0"/>
          <a:fillRef idx="0"/>
          <a:effectRef idx="0"/>
          <a:fontRef idx="minor"/>
        </p:style>
      </p:sp>
      <p:sp>
        <p:nvSpPr>
          <p:cNvPr id="538" name="Line 39"/>
          <p:cNvSpPr/>
          <p:nvPr/>
        </p:nvSpPr>
        <p:spPr>
          <a:xfrm>
            <a:off x="2411280" y="4797360"/>
            <a:ext cx="431640" cy="360"/>
          </a:xfrm>
          <a:prstGeom prst="line">
            <a:avLst/>
          </a:prstGeom>
          <a:ln w="12600">
            <a:solidFill>
              <a:srgbClr val="ffffff"/>
            </a:solidFill>
            <a:round/>
          </a:ln>
        </p:spPr>
        <p:style>
          <a:lnRef idx="0"/>
          <a:fillRef idx="0"/>
          <a:effectRef idx="0"/>
          <a:fontRef idx="minor"/>
        </p:style>
      </p:sp>
      <p:sp>
        <p:nvSpPr>
          <p:cNvPr id="539" name="Line 40"/>
          <p:cNvSpPr/>
          <p:nvPr/>
        </p:nvSpPr>
        <p:spPr>
          <a:xfrm>
            <a:off x="3276360" y="4752720"/>
            <a:ext cx="358920" cy="360"/>
          </a:xfrm>
          <a:prstGeom prst="line">
            <a:avLst/>
          </a:prstGeom>
          <a:ln w="12600">
            <a:solidFill>
              <a:schemeClr val="tx1"/>
            </a:solidFill>
            <a:round/>
          </a:ln>
        </p:spPr>
        <p:style>
          <a:lnRef idx="0"/>
          <a:fillRef idx="0"/>
          <a:effectRef idx="0"/>
          <a:fontRef idx="minor"/>
        </p:style>
      </p:sp>
      <p:sp>
        <p:nvSpPr>
          <p:cNvPr id="540" name="Line 41"/>
          <p:cNvSpPr/>
          <p:nvPr/>
        </p:nvSpPr>
        <p:spPr>
          <a:xfrm flipV="1">
            <a:off x="3635280" y="4536720"/>
            <a:ext cx="360" cy="216000"/>
          </a:xfrm>
          <a:prstGeom prst="line">
            <a:avLst/>
          </a:prstGeom>
          <a:ln w="12600">
            <a:solidFill>
              <a:schemeClr val="tx1"/>
            </a:solidFill>
            <a:round/>
          </a:ln>
        </p:spPr>
        <p:style>
          <a:lnRef idx="0"/>
          <a:fillRef idx="0"/>
          <a:effectRef idx="0"/>
          <a:fontRef idx="minor"/>
        </p:style>
      </p:sp>
      <p:sp>
        <p:nvSpPr>
          <p:cNvPr id="541" name="CustomShape 42"/>
          <p:cNvSpPr/>
          <p:nvPr/>
        </p:nvSpPr>
        <p:spPr>
          <a:xfrm>
            <a:off x="3327480" y="4097160"/>
            <a:ext cx="183600" cy="366120"/>
          </a:xfrm>
          <a:prstGeom prst="rect">
            <a:avLst/>
          </a:prstGeom>
          <a:noFill/>
          <a:ln w="12600">
            <a:noFill/>
          </a:ln>
        </p:spPr>
        <p:style>
          <a:lnRef idx="0"/>
          <a:fillRef idx="0"/>
          <a:effectRef idx="0"/>
          <a:fontRef idx="minor"/>
        </p:style>
      </p:sp>
      <p:sp>
        <p:nvSpPr>
          <p:cNvPr id="542" name="CustomShape 43"/>
          <p:cNvSpPr/>
          <p:nvPr/>
        </p:nvSpPr>
        <p:spPr>
          <a:xfrm>
            <a:off x="1980000" y="4508640"/>
            <a:ext cx="368280" cy="45504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A7</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A6</a:t>
            </a:r>
            <a:endParaRPr b="0" lang="en-IN" sz="1800" spc="-1" strike="noStrike">
              <a:solidFill>
                <a:srgbClr val="000000"/>
              </a:solidFill>
              <a:uFill>
                <a:solidFill>
                  <a:srgbClr val="ffffff"/>
                </a:solidFill>
              </a:uFill>
              <a:latin typeface="Arial"/>
            </a:endParaRPr>
          </a:p>
        </p:txBody>
      </p:sp>
      <p:sp>
        <p:nvSpPr>
          <p:cNvPr id="543" name="CustomShape 44"/>
          <p:cNvSpPr/>
          <p:nvPr/>
        </p:nvSpPr>
        <p:spPr>
          <a:xfrm>
            <a:off x="3132360" y="3243240"/>
            <a:ext cx="368280" cy="63756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A3</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A4</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A5</a:t>
            </a:r>
            <a:endParaRPr b="0" lang="en-IN" sz="1800" spc="-1" strike="noStrike">
              <a:solidFill>
                <a:srgbClr val="000000"/>
              </a:solidFill>
              <a:uFill>
                <a:solidFill>
                  <a:srgbClr val="ffffff"/>
                </a:solidFill>
              </a:uFill>
              <a:latin typeface="Arial"/>
            </a:endParaRPr>
          </a:p>
        </p:txBody>
      </p:sp>
      <p:sp>
        <p:nvSpPr>
          <p:cNvPr id="544" name="CustomShape 45"/>
          <p:cNvSpPr/>
          <p:nvPr/>
        </p:nvSpPr>
        <p:spPr>
          <a:xfrm>
            <a:off x="6732720" y="2006640"/>
            <a:ext cx="1367640" cy="4157280"/>
          </a:xfrm>
          <a:prstGeom prst="rect">
            <a:avLst/>
          </a:prstGeom>
          <a:noFill/>
          <a:ln w="12600">
            <a:solidFill>
              <a:schemeClr val="tx1"/>
            </a:solidFill>
            <a:miter/>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D0-D7</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8255</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PPI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CS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RD#</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WR#</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45" name="CustomShape 46"/>
          <p:cNvSpPr/>
          <p:nvPr/>
        </p:nvSpPr>
        <p:spPr>
          <a:xfrm>
            <a:off x="4859280" y="2292480"/>
            <a:ext cx="1872360" cy="286560"/>
          </a:xfrm>
          <a:prstGeom prst="leftRightArrow">
            <a:avLst>
              <a:gd name="adj1" fmla="val 50000"/>
              <a:gd name="adj2" fmla="val 130387"/>
            </a:avLst>
          </a:prstGeom>
          <a:solidFill>
            <a:schemeClr val="bg1"/>
          </a:solidFill>
          <a:ln w="12600">
            <a:solidFill>
              <a:schemeClr val="tx1"/>
            </a:solidFill>
            <a:miter/>
          </a:ln>
        </p:spPr>
        <p:style>
          <a:lnRef idx="0"/>
          <a:fillRef idx="0"/>
          <a:effectRef idx="0"/>
          <a:fontRef idx="minor"/>
        </p:style>
      </p:sp>
      <p:sp>
        <p:nvSpPr>
          <p:cNvPr id="546" name="CustomShape 47"/>
          <p:cNvSpPr/>
          <p:nvPr/>
        </p:nvSpPr>
        <p:spPr>
          <a:xfrm>
            <a:off x="3995640" y="2276640"/>
            <a:ext cx="1007280" cy="333360"/>
          </a:xfrm>
          <a:prstGeom prst="rect">
            <a:avLst/>
          </a:prstGeom>
          <a:noFill/>
          <a:ln w="1260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Arial"/>
                <a:ea typeface="DejaVu Sans"/>
              </a:rPr>
              <a:t>D8-D15</a:t>
            </a:r>
            <a:endParaRPr b="0" lang="en-IN" sz="1800" spc="-1" strike="noStrike">
              <a:solidFill>
                <a:srgbClr val="000000"/>
              </a:solidFill>
              <a:uFill>
                <a:solidFill>
                  <a:srgbClr val="ffffff"/>
                </a:solidFill>
              </a:uFill>
              <a:latin typeface="Arial"/>
            </a:endParaRPr>
          </a:p>
        </p:txBody>
      </p:sp>
      <p:sp>
        <p:nvSpPr>
          <p:cNvPr id="547" name="Line 48"/>
          <p:cNvSpPr/>
          <p:nvPr/>
        </p:nvSpPr>
        <p:spPr>
          <a:xfrm>
            <a:off x="5508360" y="4536720"/>
            <a:ext cx="1224000" cy="360"/>
          </a:xfrm>
          <a:prstGeom prst="line">
            <a:avLst/>
          </a:prstGeom>
          <a:ln w="12600">
            <a:solidFill>
              <a:schemeClr val="tx1"/>
            </a:solidFill>
            <a:round/>
          </a:ln>
        </p:spPr>
        <p:style>
          <a:lnRef idx="0"/>
          <a:fillRef idx="0"/>
          <a:effectRef idx="0"/>
          <a:fontRef idx="minor"/>
        </p:style>
      </p:sp>
      <p:sp>
        <p:nvSpPr>
          <p:cNvPr id="548" name="CustomShape 49"/>
          <p:cNvSpPr/>
          <p:nvPr/>
        </p:nvSpPr>
        <p:spPr>
          <a:xfrm>
            <a:off x="8101080" y="249228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549" name="CustomShape 50"/>
          <p:cNvSpPr/>
          <p:nvPr/>
        </p:nvSpPr>
        <p:spPr>
          <a:xfrm>
            <a:off x="8101080" y="342900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550" name="CustomShape 51"/>
          <p:cNvSpPr/>
          <p:nvPr/>
        </p:nvSpPr>
        <p:spPr>
          <a:xfrm>
            <a:off x="8101080" y="4437000"/>
            <a:ext cx="862920" cy="575640"/>
          </a:xfrm>
          <a:prstGeom prst="leftRightArrow">
            <a:avLst>
              <a:gd name="adj1" fmla="val 50000"/>
              <a:gd name="adj2" fmla="val 29972"/>
            </a:avLst>
          </a:prstGeom>
          <a:solidFill>
            <a:schemeClr val="bg1"/>
          </a:solidFill>
          <a:ln w="12600">
            <a:solidFill>
              <a:schemeClr val="tx1"/>
            </a:solidFill>
            <a:miter/>
          </a:ln>
        </p:spPr>
        <p:style>
          <a:lnRef idx="0"/>
          <a:fillRef idx="0"/>
          <a:effectRef idx="0"/>
          <a:fontRef idx="minor"/>
        </p:style>
      </p:sp>
      <p:sp>
        <p:nvSpPr>
          <p:cNvPr id="551" name="Line 52"/>
          <p:cNvSpPr/>
          <p:nvPr/>
        </p:nvSpPr>
        <p:spPr>
          <a:xfrm flipH="1">
            <a:off x="3563640" y="5013000"/>
            <a:ext cx="3168720" cy="360"/>
          </a:xfrm>
          <a:prstGeom prst="line">
            <a:avLst/>
          </a:prstGeom>
          <a:ln w="12600">
            <a:solidFill>
              <a:schemeClr val="tx1"/>
            </a:solidFill>
            <a:round/>
          </a:ln>
        </p:spPr>
        <p:style>
          <a:lnRef idx="0"/>
          <a:fillRef idx="0"/>
          <a:effectRef idx="0"/>
          <a:fontRef idx="minor"/>
        </p:style>
      </p:sp>
      <p:sp>
        <p:nvSpPr>
          <p:cNvPr id="552" name="Line 53"/>
          <p:cNvSpPr/>
          <p:nvPr/>
        </p:nvSpPr>
        <p:spPr>
          <a:xfrm flipH="1">
            <a:off x="3563640" y="5300640"/>
            <a:ext cx="3168720" cy="360"/>
          </a:xfrm>
          <a:prstGeom prst="line">
            <a:avLst/>
          </a:prstGeom>
          <a:ln w="12600">
            <a:solidFill>
              <a:schemeClr val="tx1"/>
            </a:solidFill>
            <a:round/>
          </a:ln>
        </p:spPr>
        <p:style>
          <a:lnRef idx="0"/>
          <a:fillRef idx="0"/>
          <a:effectRef idx="0"/>
          <a:fontRef idx="minor"/>
        </p:style>
      </p:sp>
      <p:sp>
        <p:nvSpPr>
          <p:cNvPr id="553" name="Line 54"/>
          <p:cNvSpPr/>
          <p:nvPr/>
        </p:nvSpPr>
        <p:spPr>
          <a:xfrm flipH="1">
            <a:off x="3563640" y="5589360"/>
            <a:ext cx="3168720" cy="360"/>
          </a:xfrm>
          <a:prstGeom prst="line">
            <a:avLst/>
          </a:prstGeom>
          <a:ln w="12600">
            <a:solidFill>
              <a:schemeClr val="tx1"/>
            </a:solidFill>
            <a:round/>
          </a:ln>
        </p:spPr>
        <p:style>
          <a:lnRef idx="0"/>
          <a:fillRef idx="0"/>
          <a:effectRef idx="0"/>
          <a:fontRef idx="minor"/>
        </p:style>
      </p:sp>
      <p:sp>
        <p:nvSpPr>
          <p:cNvPr id="554" name="Line 55"/>
          <p:cNvSpPr/>
          <p:nvPr/>
        </p:nvSpPr>
        <p:spPr>
          <a:xfrm flipH="1">
            <a:off x="3563640" y="5876640"/>
            <a:ext cx="3168720" cy="360"/>
          </a:xfrm>
          <a:prstGeom prst="line">
            <a:avLst/>
          </a:prstGeom>
          <a:ln w="12600">
            <a:solidFill>
              <a:srgbClr val="ffffff"/>
            </a:solidFill>
            <a:round/>
          </a:ln>
        </p:spPr>
        <p:style>
          <a:lnRef idx="0"/>
          <a:fillRef idx="0"/>
          <a:effectRef idx="0"/>
          <a:fontRef idx="minor"/>
        </p:style>
      </p:sp>
      <p:sp>
        <p:nvSpPr>
          <p:cNvPr id="555" name="CustomShape 56"/>
          <p:cNvSpPr/>
          <p:nvPr/>
        </p:nvSpPr>
        <p:spPr>
          <a:xfrm>
            <a:off x="1403280" y="1844640"/>
            <a:ext cx="359640" cy="4104720"/>
          </a:xfrm>
          <a:prstGeom prst="rightBrace">
            <a:avLst>
              <a:gd name="adj1" fmla="val 94934"/>
              <a:gd name="adj2" fmla="val 50000"/>
            </a:avLst>
          </a:prstGeom>
          <a:noFill/>
          <a:ln w="12600">
            <a:solidFill>
              <a:schemeClr val="tx1"/>
            </a:solidFill>
            <a:round/>
          </a:ln>
        </p:spPr>
        <p:style>
          <a:lnRef idx="0"/>
          <a:fillRef idx="0"/>
          <a:effectRef idx="0"/>
          <a:fontRef idx="minor"/>
        </p:style>
      </p:sp>
      <p:sp>
        <p:nvSpPr>
          <p:cNvPr id="556" name="CustomShape 57"/>
          <p:cNvSpPr/>
          <p:nvPr/>
        </p:nvSpPr>
        <p:spPr>
          <a:xfrm>
            <a:off x="468360" y="3645000"/>
            <a:ext cx="934200" cy="638640"/>
          </a:xfrm>
          <a:prstGeom prst="rect">
            <a:avLst/>
          </a:prstGeom>
          <a:noFill/>
          <a:ln w="1260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From CPU</a:t>
            </a:r>
            <a:endParaRPr b="0" lang="en-IN" sz="1800" spc="-1" strike="noStrike">
              <a:solidFill>
                <a:srgbClr val="000000"/>
              </a:solidFill>
              <a:uFill>
                <a:solidFill>
                  <a:srgbClr val="ffffff"/>
                </a:solidFill>
              </a:uFill>
              <a:latin typeface="Arial"/>
            </a:endParaRPr>
          </a:p>
        </p:txBody>
      </p:sp>
      <p:sp>
        <p:nvSpPr>
          <p:cNvPr id="557" name="CustomShape 58"/>
          <p:cNvSpPr/>
          <p:nvPr/>
        </p:nvSpPr>
        <p:spPr>
          <a:xfrm>
            <a:off x="2843280" y="4869000"/>
            <a:ext cx="864360" cy="1049040"/>
          </a:xfrm>
          <a:prstGeom prst="rect">
            <a:avLst/>
          </a:prstGeom>
          <a:noFill/>
          <a:ln w="12600">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IORDC#</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IOWRC#</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A2</a:t>
            </a: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A1</a:t>
            </a:r>
            <a:endParaRPr b="0" lang="en-IN" sz="1800" spc="-1" strike="noStrike">
              <a:solidFill>
                <a:srgbClr val="000000"/>
              </a:solidFill>
              <a:uFill>
                <a:solidFill>
                  <a:srgbClr val="ffffff"/>
                </a:solidFill>
              </a:uFill>
              <a:latin typeface="Arial"/>
            </a:endParaRPr>
          </a:p>
        </p:txBody>
      </p:sp>
      <p:sp>
        <p:nvSpPr>
          <p:cNvPr id="558" name="CustomShape 59"/>
          <p:cNvSpPr/>
          <p:nvPr/>
        </p:nvSpPr>
        <p:spPr>
          <a:xfrm rot="5400000">
            <a:off x="2952360" y="4213800"/>
            <a:ext cx="358200" cy="286560"/>
          </a:xfrm>
          <a:prstGeom prst="flowChartExtract">
            <a:avLst/>
          </a:prstGeom>
          <a:solidFill>
            <a:schemeClr val="bg1"/>
          </a:solidFill>
          <a:ln w="12600">
            <a:solidFill>
              <a:schemeClr val="tx1"/>
            </a:solidFill>
            <a:miter/>
          </a:ln>
        </p:spPr>
        <p:style>
          <a:lnRef idx="0"/>
          <a:fillRef idx="0"/>
          <a:effectRef idx="0"/>
          <a:fontRef idx="minor"/>
        </p:style>
      </p:sp>
      <p:sp>
        <p:nvSpPr>
          <p:cNvPr id="559" name="Line 60"/>
          <p:cNvSpPr/>
          <p:nvPr/>
        </p:nvSpPr>
        <p:spPr>
          <a:xfrm>
            <a:off x="3276360" y="4365360"/>
            <a:ext cx="574560" cy="360"/>
          </a:xfrm>
          <a:prstGeom prst="line">
            <a:avLst/>
          </a:prstGeom>
          <a:ln w="12600">
            <a:solidFill>
              <a:srgbClr val="ffffff"/>
            </a:solidFill>
            <a:round/>
          </a:ln>
        </p:spPr>
        <p:style>
          <a:lnRef idx="0"/>
          <a:fillRef idx="0"/>
          <a:effectRef idx="0"/>
          <a:fontRef idx="minor"/>
        </p:style>
      </p:sp>
      <p:sp>
        <p:nvSpPr>
          <p:cNvPr id="560" name="CustomShape 61"/>
          <p:cNvSpPr/>
          <p:nvPr/>
        </p:nvSpPr>
        <p:spPr>
          <a:xfrm>
            <a:off x="3276720" y="4321080"/>
            <a:ext cx="70560" cy="70560"/>
          </a:xfrm>
          <a:prstGeom prst="ellipse">
            <a:avLst/>
          </a:prstGeom>
          <a:solidFill>
            <a:schemeClr val="bg1"/>
          </a:solidFill>
          <a:ln w="12600">
            <a:solidFill>
              <a:schemeClr val="tx1"/>
            </a:solidFill>
            <a:round/>
          </a:ln>
        </p:spPr>
        <p:style>
          <a:lnRef idx="0"/>
          <a:fillRef idx="0"/>
          <a:effectRef idx="0"/>
          <a:fontRef idx="minor"/>
        </p:style>
      </p:sp>
      <p:sp>
        <p:nvSpPr>
          <p:cNvPr id="561" name="Line 62"/>
          <p:cNvSpPr/>
          <p:nvPr/>
        </p:nvSpPr>
        <p:spPr>
          <a:xfrm flipH="1">
            <a:off x="2627280" y="4365360"/>
            <a:ext cx="360360" cy="360"/>
          </a:xfrm>
          <a:prstGeom prst="line">
            <a:avLst/>
          </a:prstGeom>
          <a:ln w="12600">
            <a:solidFill>
              <a:srgbClr val="ffffff"/>
            </a:solidFill>
            <a:round/>
          </a:ln>
        </p:spPr>
        <p:style>
          <a:lnRef idx="0"/>
          <a:fillRef idx="0"/>
          <a:effectRef idx="0"/>
          <a:fontRef idx="minor"/>
        </p:style>
      </p:sp>
      <p:sp>
        <p:nvSpPr>
          <p:cNvPr id="562" name="CustomShape 63"/>
          <p:cNvSpPr/>
          <p:nvPr/>
        </p:nvSpPr>
        <p:spPr>
          <a:xfrm>
            <a:off x="2124000" y="4221000"/>
            <a:ext cx="648720" cy="272520"/>
          </a:xfrm>
          <a:prstGeom prst="rect">
            <a:avLst/>
          </a:prstGeom>
          <a:noFill/>
          <a:ln w="12600">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uFill>
                  <a:solidFill>
                    <a:srgbClr val="ffffff"/>
                  </a:solidFill>
                </a:uFill>
                <a:latin typeface="Arial"/>
                <a:ea typeface="DejaVu Sans"/>
              </a:rPr>
              <a:t>A0</a:t>
            </a:r>
            <a:endParaRPr b="0" lang="en-IN" sz="1800" spc="-1" strike="noStrike">
              <a:solidFill>
                <a:srgbClr val="000000"/>
              </a:solidFill>
              <a:uFill>
                <a:solidFill>
                  <a:srgbClr val="ffffff"/>
                </a:solidFill>
              </a:uFill>
              <a:latin typeface="Arial"/>
            </a:endParaRPr>
          </a:p>
        </p:txBody>
      </p:sp>
      <p:sp>
        <p:nvSpPr>
          <p:cNvPr id="563" name="CustomShape 64"/>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Circuit Diagram</a:t>
            </a:r>
            <a:endParaRPr b="0" lang="en-IN" sz="1800" spc="-1" strike="noStrike">
              <a:solidFill>
                <a:srgbClr val="000000"/>
              </a:solidFill>
              <a:uFill>
                <a:solidFill>
                  <a:srgbClr val="ffffff"/>
                </a:solidFill>
              </a:uFill>
              <a:latin typeface="Arial"/>
            </a:endParaRPr>
          </a:p>
        </p:txBody>
      </p:sp>
      <p:sp>
        <p:nvSpPr>
          <p:cNvPr id="564" name="Line 65"/>
          <p:cNvSpPr/>
          <p:nvPr/>
        </p:nvSpPr>
        <p:spPr>
          <a:xfrm>
            <a:off x="3563640" y="5876640"/>
            <a:ext cx="3168720" cy="360"/>
          </a:xfrm>
          <a:prstGeom prst="line">
            <a:avLst/>
          </a:prstGeom>
          <a:ln w="12600">
            <a:solidFill>
              <a:schemeClr val="tx1"/>
            </a:solidFill>
            <a:round/>
          </a:ln>
        </p:spPr>
        <p:style>
          <a:lnRef idx="0"/>
          <a:fillRef idx="0"/>
          <a:effectRef idx="0"/>
          <a:fontRef idx="minor"/>
        </p:style>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200" spc="-1" strike="noStrike">
                <a:solidFill>
                  <a:srgbClr val="fc0128"/>
                </a:solidFill>
                <a:uFill>
                  <a:solidFill>
                    <a:srgbClr val="ffffff"/>
                  </a:solidFill>
                </a:uFill>
                <a:latin typeface="Arial"/>
              </a:rPr>
              <a:t>Solution 3: Use consecutive even and odd address</a:t>
            </a:r>
            <a:endParaRPr b="0" lang="en-IN" sz="1800" spc="-1" strike="noStrike">
              <a:solidFill>
                <a:srgbClr val="000000"/>
              </a:solidFill>
              <a:uFill>
                <a:solidFill>
                  <a:srgbClr val="ffffff"/>
                </a:solidFill>
              </a:uFill>
              <a:latin typeface="Arial"/>
            </a:endParaRPr>
          </a:p>
        </p:txBody>
      </p:sp>
      <p:sp>
        <p:nvSpPr>
          <p:cNvPr id="566" name="CustomShape 2"/>
          <p:cNvSpPr/>
          <p:nvPr/>
        </p:nvSpPr>
        <p:spPr>
          <a:xfrm>
            <a:off x="990720" y="198108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100000"/>
              </a:lnSpc>
            </a:pPr>
            <a:r>
              <a:rPr b="1" lang="en-IN" sz="2400" spc="-1" strike="noStrike">
                <a:solidFill>
                  <a:srgbClr val="000000"/>
                </a:solidFill>
                <a:uFill>
                  <a:solidFill>
                    <a:srgbClr val="ffffff"/>
                  </a:solidFill>
                </a:uFill>
                <a:latin typeface="Arial"/>
              </a:rPr>
              <a:t>Example:</a:t>
            </a:r>
            <a:r>
              <a:rPr b="0" lang="en-IN" sz="2400" spc="-1" strike="noStrike">
                <a:solidFill>
                  <a:srgbClr val="000000"/>
                </a:solidFill>
                <a:uFill>
                  <a:solidFill>
                    <a:srgbClr val="ffffff"/>
                  </a:solidFill>
                </a:uFill>
                <a:latin typeface="Arial"/>
              </a:rPr>
              <a:t> We want to use a 8255 PPI with the starting I/O address of C0h. Use even and odd adresses.</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1" lang="en-IN" sz="1800" spc="-1" strike="noStrike">
                <a:solidFill>
                  <a:srgbClr val="000000"/>
                </a:solidFill>
                <a:uFill>
                  <a:solidFill>
                    <a:srgbClr val="ffffff"/>
                  </a:solidFill>
                </a:uFill>
                <a:latin typeface="Arial"/>
              </a:rPr>
              <a:t>	</a:t>
            </a:r>
            <a:r>
              <a:rPr b="1" lang="en-IN" sz="1800" spc="-1" strike="noStrike">
                <a:solidFill>
                  <a:srgbClr val="618ffd"/>
                </a:solidFill>
                <a:uFill>
                  <a:solidFill>
                    <a:srgbClr val="ffffff"/>
                  </a:solidFill>
                </a:uFill>
                <a:latin typeface="Arial"/>
              </a:rPr>
              <a:t>A7   A6  A5  A4     A3  A2  A1  A0</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C0h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0   0     0   0   0   0 B  : Port A</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C1h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0   0     0   0   0   1 B  : Port 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C2h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0   0     0   0   1   0 B  : Port C</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C3h</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1   1   0   0     0   0   1   1 B  : Control Reg.</a:t>
            </a:r>
            <a:endParaRPr b="0" lang="en-IN" sz="1800" spc="-1" strike="noStrike">
              <a:solidFill>
                <a:srgbClr val="000000"/>
              </a:solidFill>
              <a:uFill>
                <a:solidFill>
                  <a:srgbClr val="ffffff"/>
                </a:solidFill>
              </a:uFill>
              <a:latin typeface="Arial"/>
            </a:endParaRPr>
          </a:p>
          <a:p>
            <a:pPr marL="285840" indent="-285120">
              <a:lnSpc>
                <a:spcPct val="9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Register Select</a:t>
            </a:r>
            <a:endParaRPr b="0" lang="en-IN" sz="1800" spc="-1" strike="noStrike">
              <a:solidFill>
                <a:srgbClr val="000000"/>
              </a:solidFill>
              <a:uFill>
                <a:solidFill>
                  <a:srgbClr val="ffffff"/>
                </a:solidFill>
              </a:uFill>
              <a:latin typeface="Arial"/>
            </a:endParaRPr>
          </a:p>
        </p:txBody>
      </p:sp>
      <p:sp>
        <p:nvSpPr>
          <p:cNvPr id="567" name="CustomShape 3"/>
          <p:cNvSpPr/>
          <p:nvPr/>
        </p:nvSpPr>
        <p:spPr>
          <a:xfrm rot="5400000">
            <a:off x="4932720" y="5013000"/>
            <a:ext cx="286560" cy="575640"/>
          </a:xfrm>
          <a:prstGeom prst="rightBrace">
            <a:avLst>
              <a:gd name="adj1" fmla="val 16713"/>
              <a:gd name="adj2" fmla="val 50000"/>
            </a:avLst>
          </a:prstGeom>
          <a:noFill/>
          <a:ln w="12600">
            <a:solidFill>
              <a:schemeClr val="tx1"/>
            </a:solidFill>
            <a:round/>
          </a:ln>
        </p:spPr>
        <p:style>
          <a:lnRef idx="0"/>
          <a:fillRef idx="0"/>
          <a:effectRef idx="0"/>
          <a:fontRef idx="minor"/>
        </p:style>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6629400" y="4572000"/>
            <a:ext cx="2285280" cy="1370880"/>
          </a:xfrm>
          <a:prstGeom prst="rect">
            <a:avLst/>
          </a:prstGeom>
          <a:solidFill>
            <a:schemeClr val="accent1"/>
          </a:solidFill>
          <a:ln w="9360">
            <a:solidFill>
              <a:schemeClr val="tx1"/>
            </a:solidFill>
            <a:miter/>
          </a:ln>
        </p:spPr>
        <p:style>
          <a:lnRef idx="0"/>
          <a:fillRef idx="0"/>
          <a:effectRef idx="0"/>
          <a:fontRef idx="minor"/>
        </p:style>
      </p:sp>
      <p:sp>
        <p:nvSpPr>
          <p:cNvPr id="569" name="CustomShape 2"/>
          <p:cNvSpPr/>
          <p:nvPr/>
        </p:nvSpPr>
        <p:spPr>
          <a:xfrm>
            <a:off x="175320" y="561960"/>
            <a:ext cx="6323760" cy="68508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IN" sz="4000" spc="-1" strike="noStrike">
                <a:solidFill>
                  <a:srgbClr val="ff0000"/>
                </a:solidFill>
                <a:uFill>
                  <a:solidFill>
                    <a:srgbClr val="ffffff"/>
                  </a:solidFill>
                </a:uFill>
                <a:latin typeface="Calibri"/>
                <a:ea typeface="DejaVu Sans"/>
              </a:rPr>
              <a:t>8255 MD Control word </a:t>
            </a:r>
            <a:r>
              <a:rPr b="0" lang="en-IN" sz="2400" spc="-1" strike="noStrike">
                <a:solidFill>
                  <a:srgbClr val="ff0000"/>
                </a:solidFill>
                <a:uFill>
                  <a:solidFill>
                    <a:srgbClr val="ffffff"/>
                  </a:solidFill>
                </a:uFill>
                <a:latin typeface="Calibri"/>
                <a:ea typeface="DejaVu Sans"/>
              </a:rPr>
              <a:t>Contd.</a:t>
            </a:r>
            <a:endParaRPr b="0" lang="en-IN" sz="1800" spc="-1" strike="noStrike">
              <a:solidFill>
                <a:srgbClr val="000000"/>
              </a:solidFill>
              <a:uFill>
                <a:solidFill>
                  <a:srgbClr val="ffffff"/>
                </a:solidFill>
              </a:uFill>
              <a:latin typeface="Arial"/>
            </a:endParaRPr>
          </a:p>
        </p:txBody>
      </p:sp>
      <p:sp>
        <p:nvSpPr>
          <p:cNvPr id="570" name="CustomShape 3"/>
          <p:cNvSpPr/>
          <p:nvPr/>
        </p:nvSpPr>
        <p:spPr>
          <a:xfrm>
            <a:off x="212760" y="1870200"/>
            <a:ext cx="8701920" cy="456480"/>
          </a:xfrm>
          <a:prstGeom prst="rect">
            <a:avLst/>
          </a:prstGeom>
          <a:noFill/>
          <a:ln w="9360">
            <a:noFill/>
          </a:ln>
        </p:spPr>
        <p:style>
          <a:lnRef idx="0"/>
          <a:fillRef idx="0"/>
          <a:effectRef idx="0"/>
          <a:fontRef idx="minor"/>
        </p:style>
      </p:sp>
      <p:graphicFrame>
        <p:nvGraphicFramePr>
          <p:cNvPr id="571" name="Table 4"/>
          <p:cNvGraphicFramePr/>
          <p:nvPr/>
        </p:nvGraphicFramePr>
        <p:xfrm>
          <a:off x="152280" y="1676520"/>
          <a:ext cx="8838360" cy="4266360"/>
        </p:xfrm>
        <a:graphic>
          <a:graphicData uri="http://schemas.openxmlformats.org/drawingml/2006/table">
            <a:tbl>
              <a:tblPr/>
              <a:tblGrid>
                <a:gridCol w="757080"/>
                <a:gridCol w="461880"/>
                <a:gridCol w="609480"/>
                <a:gridCol w="533160"/>
                <a:gridCol w="609480"/>
                <a:gridCol w="609480"/>
                <a:gridCol w="685800"/>
                <a:gridCol w="533160"/>
                <a:gridCol w="609480"/>
                <a:gridCol w="609480"/>
                <a:gridCol w="457200"/>
                <a:gridCol w="182520"/>
                <a:gridCol w="2180520"/>
              </a:tblGrid>
              <a:tr h="1299960">
                <a:tc gridSpan="13">
                  <a:txBody>
                    <a:bodyPr/>
                    <a:p>
                      <a:pPr>
                        <a:lnSpc>
                          <a:spcPct val="100000"/>
                        </a:lnSpc>
                      </a:pPr>
                      <a:r>
                        <a:rPr b="0" lang="en-IN" sz="2600" spc="-1" strike="noStrike">
                          <a:solidFill>
                            <a:srgbClr val="000000"/>
                          </a:solidFill>
                          <a:uFill>
                            <a:solidFill>
                              <a:srgbClr val="ffffff"/>
                            </a:solidFill>
                          </a:uFill>
                          <a:latin typeface="Arial"/>
                        </a:rPr>
                        <a:t>Ex. 1: Configure Port A as i/p in Mode 0, Port B as o/p in mode 0, Port C (Lower) as o/p and Port C (Upper) as i/p ports.  </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93560">
                <a:tc gridSpan="7">
                  <a:txBody>
                    <a:bodyPr/>
                    <a:p>
                      <a:pPr>
                        <a:lnSpc>
                          <a:spcPct val="100000"/>
                        </a:lnSpc>
                      </a:pPr>
                      <a:r>
                        <a:rPr b="0" lang="en-IN" sz="2600" spc="-1" strike="noStrike">
                          <a:solidFill>
                            <a:srgbClr val="000000"/>
                          </a:solidFill>
                          <a:uFill>
                            <a:solidFill>
                              <a:srgbClr val="ffffff"/>
                            </a:solidFill>
                          </a:uFill>
                          <a:latin typeface="Arial"/>
                        </a:rPr>
                        <a:t>Required MD control word:</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495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p>
                      <a:pPr algn="r">
                        <a:lnSpc>
                          <a:spcPct val="100000"/>
                        </a:lnSpc>
                      </a:pPr>
                      <a:r>
                        <a:rPr b="0" lang="en-IN" sz="26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493560">
                <a:tc gridSpan="3">
                  <a:txBody>
                    <a:bodyPr/>
                    <a:p>
                      <a:pPr>
                        <a:lnSpc>
                          <a:spcPct val="100000"/>
                        </a:lnSpc>
                      </a:pPr>
                      <a:r>
                        <a:rPr b="0" lang="en-IN" sz="2600" spc="-1" strike="noStrike">
                          <a:solidFill>
                            <a:srgbClr val="000000"/>
                          </a:solidFill>
                          <a:uFill>
                            <a:solidFill>
                              <a:srgbClr val="ffffff"/>
                            </a:solidFill>
                          </a:uFill>
                          <a:latin typeface="Arial"/>
                        </a:rPr>
                        <a:t>MD control</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a:p>
                      <a:pPr>
                        <a:lnSpc>
                          <a:spcPct val="100000"/>
                        </a:lnSpc>
                      </a:pPr>
                      <a:r>
                        <a:rPr b="0" lang="en-IN" sz="2600" spc="-1" strike="noStrike">
                          <a:solidFill>
                            <a:srgbClr val="000000"/>
                          </a:solidFill>
                          <a:uFill>
                            <a:solidFill>
                              <a:srgbClr val="ffffff"/>
                            </a:solidFill>
                          </a:uFill>
                          <a:latin typeface="Arial"/>
                        </a:rPr>
                        <a:t>PC Lower as o/p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95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a:p>
                      <a:pPr>
                        <a:lnSpc>
                          <a:spcPct val="100000"/>
                        </a:lnSpc>
                      </a:pPr>
                      <a:r>
                        <a:rPr b="0" lang="en-IN" sz="2600" spc="-1" strike="noStrike">
                          <a:solidFill>
                            <a:srgbClr val="000000"/>
                          </a:solidFill>
                          <a:uFill>
                            <a:solidFill>
                              <a:srgbClr val="ffffff"/>
                            </a:solidFill>
                          </a:uFill>
                          <a:latin typeface="Arial"/>
                        </a:rPr>
                        <a:t>PA in Mode 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5">
                  <a:txBody>
                    <a:bodyPr/>
                    <a:p>
                      <a:pPr>
                        <a:lnSpc>
                          <a:spcPct val="100000"/>
                        </a:lnSpc>
                      </a:pPr>
                      <a:r>
                        <a:rPr b="0" lang="en-IN" sz="2600" spc="-1" strike="noStrike">
                          <a:solidFill>
                            <a:srgbClr val="000000"/>
                          </a:solidFill>
                          <a:uFill>
                            <a:solidFill>
                              <a:srgbClr val="ffffff"/>
                            </a:solidFill>
                          </a:uFill>
                          <a:latin typeface="Arial"/>
                        </a:rPr>
                        <a:t>PB as o/p   Reqd. instrns.</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493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7">
                  <a:txBody>
                    <a:bodyPr/>
                    <a:p>
                      <a:pPr algn="r">
                        <a:lnSpc>
                          <a:spcPct val="100000"/>
                        </a:lnSpc>
                      </a:pPr>
                      <a:r>
                        <a:rPr b="0" lang="en-IN" sz="2600" spc="-1" strike="noStrike">
                          <a:solidFill>
                            <a:srgbClr val="000000"/>
                          </a:solidFill>
                          <a:uFill>
                            <a:solidFill>
                              <a:srgbClr val="ffffff"/>
                            </a:solidFill>
                          </a:uFill>
                          <a:latin typeface="Arial"/>
                        </a:rPr>
                        <a:t>PA as i/p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pPr>
                        <a:lnSpc>
                          <a:spcPct val="100000"/>
                        </a:lnSpc>
                      </a:pPr>
                      <a:r>
                        <a:rPr b="0" lang="en-IN" sz="2600" spc="-1" strike="noStrike">
                          <a:solidFill>
                            <a:srgbClr val="000000"/>
                          </a:solidFill>
                          <a:uFill>
                            <a:solidFill>
                              <a:srgbClr val="ffffff"/>
                            </a:solidFill>
                          </a:uFill>
                          <a:latin typeface="Arial"/>
                        </a:rPr>
                        <a:t>PB in Mode 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pPr>
                        <a:lnSpc>
                          <a:spcPct val="100000"/>
                        </a:lnSpc>
                      </a:pPr>
                      <a:r>
                        <a:rPr b="0" lang="en-IN" sz="2600" spc="-1" strike="noStrike">
                          <a:solidFill>
                            <a:srgbClr val="000000"/>
                          </a:solidFill>
                          <a:uFill>
                            <a:solidFill>
                              <a:srgbClr val="ffffff"/>
                            </a:solidFill>
                          </a:uFill>
                          <a:latin typeface="Arial"/>
                        </a:rPr>
                        <a:t>MOV AL, 98H</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c>
                  <a:tcPr>
                    <a:solidFill>
                      <a:srgbClr val="729fcf"/>
                    </a:solidFill>
                  </a:tcPr>
                </a:tc>
                <a:tc>
                  <a:tcPr>
                    <a:solidFill>
                      <a:srgbClr val="729fcf"/>
                    </a:solidFill>
                  </a:tcPr>
                </a:tc>
                <a:tc>
                  <a:tcPr>
                    <a:solidFill>
                      <a:srgbClr val="729fcf"/>
                    </a:solidFill>
                  </a:tcPr>
                </a:tc>
              </a:tr>
              <a:tr h="4960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5">
                  <a:txBody>
                    <a:bodyPr/>
                    <a:p>
                      <a:pPr>
                        <a:lnSpc>
                          <a:spcPct val="100000"/>
                        </a:lnSpc>
                      </a:pPr>
                      <a:r>
                        <a:rPr b="0" lang="en-IN" sz="2600" spc="-1" strike="noStrike">
                          <a:solidFill>
                            <a:srgbClr val="000000"/>
                          </a:solidFill>
                          <a:uFill>
                            <a:solidFill>
                              <a:srgbClr val="ffffff"/>
                            </a:solidFill>
                          </a:uFill>
                          <a:latin typeface="Arial"/>
                        </a:rPr>
                        <a:t>PC Upper as i/p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c>
                  <a:tcPr>
                    <a:solidFill>
                      <a:srgbClr val="729fcf"/>
                    </a:solidFill>
                  </a:tcPr>
                </a:tc>
              </a:tr>
            </a:tbl>
          </a:graphicData>
        </a:graphic>
      </p:graphicFrame>
      <p:sp>
        <p:nvSpPr>
          <p:cNvPr id="572" name="Line 5"/>
          <p:cNvSpPr/>
          <p:nvPr/>
        </p:nvSpPr>
        <p:spPr>
          <a:xfrm>
            <a:off x="5257800" y="3886200"/>
            <a:ext cx="360" cy="609480"/>
          </a:xfrm>
          <a:prstGeom prst="line">
            <a:avLst/>
          </a:prstGeom>
          <a:ln w="9360">
            <a:solidFill>
              <a:schemeClr val="tx1"/>
            </a:solidFill>
            <a:round/>
            <a:tailEnd len="med" type="triangle" w="med"/>
          </a:ln>
        </p:spPr>
        <p:style>
          <a:lnRef idx="0"/>
          <a:fillRef idx="0"/>
          <a:effectRef idx="0"/>
          <a:fontRef idx="minor"/>
        </p:style>
      </p:sp>
      <p:sp>
        <p:nvSpPr>
          <p:cNvPr id="573" name="Line 6"/>
          <p:cNvSpPr/>
          <p:nvPr/>
        </p:nvSpPr>
        <p:spPr>
          <a:xfrm>
            <a:off x="5867280" y="3886200"/>
            <a:ext cx="360" cy="152280"/>
          </a:xfrm>
          <a:prstGeom prst="line">
            <a:avLst/>
          </a:prstGeom>
          <a:ln w="9360">
            <a:solidFill>
              <a:schemeClr val="tx1"/>
            </a:solidFill>
            <a:round/>
            <a:tailEnd len="med" type="triangle" w="med"/>
          </a:ln>
        </p:spPr>
        <p:style>
          <a:lnRef idx="0"/>
          <a:fillRef idx="0"/>
          <a:effectRef idx="0"/>
          <a:fontRef idx="minor"/>
        </p:style>
      </p:sp>
      <p:sp>
        <p:nvSpPr>
          <p:cNvPr id="574" name="Line 7"/>
          <p:cNvSpPr/>
          <p:nvPr/>
        </p:nvSpPr>
        <p:spPr>
          <a:xfrm>
            <a:off x="1676160" y="3886200"/>
            <a:ext cx="360" cy="228600"/>
          </a:xfrm>
          <a:prstGeom prst="line">
            <a:avLst/>
          </a:prstGeom>
          <a:ln w="9360">
            <a:solidFill>
              <a:schemeClr val="tx1"/>
            </a:solidFill>
            <a:round/>
            <a:tailEnd len="med" type="triangle" w="med"/>
          </a:ln>
        </p:spPr>
        <p:style>
          <a:lnRef idx="0"/>
          <a:fillRef idx="0"/>
          <a:effectRef idx="0"/>
          <a:fontRef idx="minor"/>
        </p:style>
      </p:sp>
      <p:sp>
        <p:nvSpPr>
          <p:cNvPr id="575" name="Line 8"/>
          <p:cNvSpPr/>
          <p:nvPr/>
        </p:nvSpPr>
        <p:spPr>
          <a:xfrm>
            <a:off x="3429000" y="3886200"/>
            <a:ext cx="360" cy="1143000"/>
          </a:xfrm>
          <a:prstGeom prst="line">
            <a:avLst/>
          </a:prstGeom>
          <a:ln w="9360">
            <a:solidFill>
              <a:schemeClr val="tx1"/>
            </a:solidFill>
            <a:round/>
            <a:tailEnd len="med" type="triangle" w="med"/>
          </a:ln>
        </p:spPr>
        <p:style>
          <a:lnRef idx="0"/>
          <a:fillRef idx="0"/>
          <a:effectRef idx="0"/>
          <a:fontRef idx="minor"/>
        </p:style>
      </p:sp>
      <p:sp>
        <p:nvSpPr>
          <p:cNvPr id="576" name="Line 9"/>
          <p:cNvSpPr/>
          <p:nvPr/>
        </p:nvSpPr>
        <p:spPr>
          <a:xfrm>
            <a:off x="4038480" y="3809880"/>
            <a:ext cx="360" cy="1676520"/>
          </a:xfrm>
          <a:prstGeom prst="line">
            <a:avLst/>
          </a:prstGeom>
          <a:ln w="9360">
            <a:solidFill>
              <a:schemeClr val="tx1"/>
            </a:solidFill>
            <a:round/>
            <a:tailEnd len="med" type="triangle" w="med"/>
          </a:ln>
        </p:spPr>
        <p:style>
          <a:lnRef idx="0"/>
          <a:fillRef idx="0"/>
          <a:effectRef idx="0"/>
          <a:fontRef idx="minor"/>
        </p:style>
      </p:sp>
      <p:sp>
        <p:nvSpPr>
          <p:cNvPr id="577" name="Line 10"/>
          <p:cNvSpPr/>
          <p:nvPr/>
        </p:nvSpPr>
        <p:spPr>
          <a:xfrm>
            <a:off x="4647960" y="3809880"/>
            <a:ext cx="360" cy="1219320"/>
          </a:xfrm>
          <a:prstGeom prst="line">
            <a:avLst/>
          </a:prstGeom>
          <a:ln w="9360">
            <a:solidFill>
              <a:schemeClr val="tx1"/>
            </a:solidFill>
            <a:round/>
            <a:tailEnd len="med" type="triangle" w="med"/>
          </a:ln>
        </p:spPr>
        <p:style>
          <a:lnRef idx="0"/>
          <a:fillRef idx="0"/>
          <a:effectRef idx="0"/>
          <a:fontRef idx="minor"/>
        </p:style>
      </p:sp>
      <p:sp>
        <p:nvSpPr>
          <p:cNvPr id="578" name="Line 11"/>
          <p:cNvSpPr/>
          <p:nvPr/>
        </p:nvSpPr>
        <p:spPr>
          <a:xfrm>
            <a:off x="2057400" y="3886200"/>
            <a:ext cx="1066680" cy="360"/>
          </a:xfrm>
          <a:prstGeom prst="line">
            <a:avLst/>
          </a:prstGeom>
          <a:ln w="9360">
            <a:solidFill>
              <a:schemeClr val="tx1"/>
            </a:solidFill>
            <a:round/>
          </a:ln>
        </p:spPr>
        <p:style>
          <a:lnRef idx="0"/>
          <a:fillRef idx="0"/>
          <a:effectRef idx="0"/>
          <a:fontRef idx="minor"/>
        </p:style>
      </p:sp>
      <p:sp>
        <p:nvSpPr>
          <p:cNvPr id="579" name="Line 12"/>
          <p:cNvSpPr/>
          <p:nvPr/>
        </p:nvSpPr>
        <p:spPr>
          <a:xfrm>
            <a:off x="2590560" y="3886200"/>
            <a:ext cx="360" cy="609480"/>
          </a:xfrm>
          <a:prstGeom prst="line">
            <a:avLst/>
          </a:prstGeom>
          <a:ln w="9360">
            <a:solidFill>
              <a:schemeClr val="tx1"/>
            </a:solidFill>
            <a:round/>
            <a:tailEnd len="med" type="triangle" w="med"/>
          </a:ln>
        </p:spPr>
        <p:style>
          <a:lnRef idx="0"/>
          <a:fillRef idx="0"/>
          <a:effectRef idx="0"/>
          <a:fontRef idx="minor"/>
        </p:style>
      </p:sp>
      <p:sp>
        <p:nvSpPr>
          <p:cNvPr id="580" name="CustomShape 13"/>
          <p:cNvSpPr/>
          <p:nvPr/>
        </p:nvSpPr>
        <p:spPr>
          <a:xfrm>
            <a:off x="6553080" y="6356520"/>
            <a:ext cx="2133000" cy="364320"/>
          </a:xfrm>
          <a:prstGeom prst="rect">
            <a:avLst/>
          </a:prstGeom>
          <a:noFill/>
          <a:ln>
            <a:noFill/>
          </a:ln>
        </p:spPr>
        <p:style>
          <a:lnRef idx="0"/>
          <a:fillRef idx="0"/>
          <a:effectRef idx="0"/>
          <a:fontRef idx="minor"/>
        </p:style>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u="sng">
                <a:solidFill>
                  <a:srgbClr val="e0322d"/>
                </a:solidFill>
                <a:uFill>
                  <a:solidFill>
                    <a:srgbClr val="ffffff"/>
                  </a:solidFill>
                </a:uFill>
                <a:latin typeface="Calibri"/>
              </a:rPr>
              <a:t>Hierarchy of I/O Control Devices</a:t>
            </a:r>
            <a:endParaRPr b="0" lang="en-IN" sz="1800" spc="-1" strike="noStrike">
              <a:solidFill>
                <a:srgbClr val="000000"/>
              </a:solidFill>
              <a:uFill>
                <a:solidFill>
                  <a:srgbClr val="ffffff"/>
                </a:solidFill>
              </a:uFill>
              <a:latin typeface="Arial"/>
            </a:endParaRPr>
          </a:p>
        </p:txBody>
      </p:sp>
      <p:sp>
        <p:nvSpPr>
          <p:cNvPr id="315" name="CustomShape 2"/>
          <p:cNvSpPr/>
          <p:nvPr/>
        </p:nvSpPr>
        <p:spPr>
          <a:xfrm>
            <a:off x="4495680" y="1515240"/>
            <a:ext cx="1904400" cy="91368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1" lang="en-IN" sz="2800" spc="-1" strike="noStrike">
                <a:solidFill>
                  <a:srgbClr val="000000"/>
                </a:solidFill>
                <a:uFill>
                  <a:solidFill>
                    <a:srgbClr val="ffffff"/>
                  </a:solidFill>
                </a:uFill>
                <a:latin typeface="Calibri"/>
                <a:ea typeface="DejaVu Sans"/>
              </a:rPr>
              <a:t>8155</a:t>
            </a:r>
            <a:endParaRPr b="0" lang="en-IN" sz="1800" spc="-1" strike="noStrike">
              <a:solidFill>
                <a:srgbClr val="000000"/>
              </a:solidFill>
              <a:uFill>
                <a:solidFill>
                  <a:srgbClr val="ffffff"/>
                </a:solidFill>
              </a:uFill>
              <a:latin typeface="Arial"/>
            </a:endParaRPr>
          </a:p>
          <a:p>
            <a:pPr algn="ctr">
              <a:lnSpc>
                <a:spcPct val="100000"/>
              </a:lnSpc>
            </a:pPr>
            <a:r>
              <a:rPr b="1" lang="en-IN" sz="2800" spc="-1" strike="noStrike">
                <a:solidFill>
                  <a:srgbClr val="000000"/>
                </a:solidFill>
                <a:uFill>
                  <a:solidFill>
                    <a:srgbClr val="ffffff"/>
                  </a:solidFill>
                </a:uFill>
                <a:latin typeface="Calibri"/>
                <a:ea typeface="DejaVu Sans"/>
              </a:rPr>
              <a:t>I/O + Timer</a:t>
            </a:r>
            <a:endParaRPr b="0" lang="en-IN" sz="1800" spc="-1" strike="noStrike">
              <a:solidFill>
                <a:srgbClr val="000000"/>
              </a:solidFill>
              <a:uFill>
                <a:solidFill>
                  <a:srgbClr val="ffffff"/>
                </a:solidFill>
              </a:uFill>
              <a:latin typeface="Arial"/>
            </a:endParaRPr>
          </a:p>
        </p:txBody>
      </p:sp>
      <p:sp>
        <p:nvSpPr>
          <p:cNvPr id="316" name="CustomShape 3"/>
          <p:cNvSpPr/>
          <p:nvPr/>
        </p:nvSpPr>
        <p:spPr>
          <a:xfrm>
            <a:off x="5257800" y="2962800"/>
            <a:ext cx="1904400" cy="91368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n-IN" sz="2800" spc="-1" strike="noStrike">
                <a:solidFill>
                  <a:srgbClr val="000000"/>
                </a:solidFill>
                <a:uFill>
                  <a:solidFill>
                    <a:srgbClr val="ffffff"/>
                  </a:solidFill>
                </a:uFill>
                <a:latin typeface="Calibri"/>
                <a:ea typeface="DejaVu Sans"/>
              </a:rPr>
              <a:t>8255</a:t>
            </a:r>
            <a:endParaRPr b="0" lang="en-IN" sz="1800" spc="-1" strike="noStrike">
              <a:solidFill>
                <a:srgbClr val="000000"/>
              </a:solidFill>
              <a:uFill>
                <a:solidFill>
                  <a:srgbClr val="ffffff"/>
                </a:solidFill>
              </a:uFill>
              <a:latin typeface="Arial"/>
            </a:endParaRPr>
          </a:p>
          <a:p>
            <a:pPr algn="ctr">
              <a:lnSpc>
                <a:spcPct val="100000"/>
              </a:lnSpc>
            </a:pPr>
            <a:r>
              <a:rPr b="1" lang="en-IN" sz="2800" spc="-1" strike="noStrike">
                <a:solidFill>
                  <a:srgbClr val="000000"/>
                </a:solidFill>
                <a:uFill>
                  <a:solidFill>
                    <a:srgbClr val="ffffff"/>
                  </a:solidFill>
                </a:uFill>
                <a:latin typeface="Calibri"/>
                <a:ea typeface="DejaVu Sans"/>
              </a:rPr>
              <a:t>I/O</a:t>
            </a:r>
            <a:endParaRPr b="0" lang="en-IN" sz="1800" spc="-1" strike="noStrike">
              <a:solidFill>
                <a:srgbClr val="000000"/>
              </a:solidFill>
              <a:uFill>
                <a:solidFill>
                  <a:srgbClr val="ffffff"/>
                </a:solidFill>
              </a:uFill>
              <a:latin typeface="Arial"/>
            </a:endParaRPr>
          </a:p>
        </p:txBody>
      </p:sp>
      <p:sp>
        <p:nvSpPr>
          <p:cNvPr id="317" name="CustomShape 4"/>
          <p:cNvSpPr/>
          <p:nvPr/>
        </p:nvSpPr>
        <p:spPr>
          <a:xfrm>
            <a:off x="1447920" y="2971800"/>
            <a:ext cx="1904400" cy="913680"/>
          </a:xfrm>
          <a:prstGeom prst="rect">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1" lang="en-IN" sz="2800" spc="-1" strike="noStrike">
                <a:solidFill>
                  <a:srgbClr val="ffffff"/>
                </a:solidFill>
                <a:uFill>
                  <a:solidFill>
                    <a:srgbClr val="ffffff"/>
                  </a:solidFill>
                </a:uFill>
                <a:latin typeface="Calibri"/>
                <a:ea typeface="DejaVu Sans"/>
              </a:rPr>
              <a:t>8253/54</a:t>
            </a:r>
            <a:endParaRPr b="0" lang="en-IN" sz="1800" spc="-1" strike="noStrike">
              <a:solidFill>
                <a:srgbClr val="000000"/>
              </a:solidFill>
              <a:uFill>
                <a:solidFill>
                  <a:srgbClr val="ffffff"/>
                </a:solidFill>
              </a:uFill>
              <a:latin typeface="Arial"/>
            </a:endParaRPr>
          </a:p>
          <a:p>
            <a:pPr algn="ctr">
              <a:lnSpc>
                <a:spcPct val="100000"/>
              </a:lnSpc>
            </a:pPr>
            <a:r>
              <a:rPr b="1" lang="en-IN" sz="2800" spc="-1" strike="noStrike">
                <a:solidFill>
                  <a:srgbClr val="ffffff"/>
                </a:solidFill>
                <a:uFill>
                  <a:solidFill>
                    <a:srgbClr val="ffffff"/>
                  </a:solidFill>
                </a:uFill>
                <a:latin typeface="Calibri"/>
                <a:ea typeface="DejaVu Sans"/>
              </a:rPr>
              <a:t>Timer</a:t>
            </a:r>
            <a:endParaRPr b="0" lang="en-IN" sz="1800" spc="-1" strike="noStrike">
              <a:solidFill>
                <a:srgbClr val="000000"/>
              </a:solidFill>
              <a:uFill>
                <a:solidFill>
                  <a:srgbClr val="ffffff"/>
                </a:solidFill>
              </a:uFill>
              <a:latin typeface="Arial"/>
            </a:endParaRPr>
          </a:p>
        </p:txBody>
      </p:sp>
      <p:sp>
        <p:nvSpPr>
          <p:cNvPr id="318" name="CustomShape 5"/>
          <p:cNvSpPr/>
          <p:nvPr/>
        </p:nvSpPr>
        <p:spPr>
          <a:xfrm>
            <a:off x="6477120" y="1295280"/>
            <a:ext cx="1675800" cy="14616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2 Port (A,B), </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No Bidirectional</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HS mode (C)</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4 mode timer</a:t>
            </a:r>
            <a:endParaRPr b="0" lang="en-IN" sz="1800" spc="-1" strike="noStrike">
              <a:solidFill>
                <a:srgbClr val="000000"/>
              </a:solidFill>
              <a:uFill>
                <a:solidFill>
                  <a:srgbClr val="ffffff"/>
                </a:solidFill>
              </a:uFill>
              <a:latin typeface="Arial"/>
            </a:endParaRPr>
          </a:p>
        </p:txBody>
      </p:sp>
      <p:sp>
        <p:nvSpPr>
          <p:cNvPr id="319" name="CustomShape 6"/>
          <p:cNvSpPr/>
          <p:nvPr/>
        </p:nvSpPr>
        <p:spPr>
          <a:xfrm>
            <a:off x="7238880" y="2962800"/>
            <a:ext cx="2056680" cy="11872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2 Port (A,B)</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A is Bidirectional</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HS mode (C)</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Extra controls</a:t>
            </a:r>
            <a:endParaRPr b="0" lang="en-IN" sz="1800" spc="-1" strike="noStrike">
              <a:solidFill>
                <a:srgbClr val="000000"/>
              </a:solidFill>
              <a:uFill>
                <a:solidFill>
                  <a:srgbClr val="ffffff"/>
                </a:solidFill>
              </a:uFill>
              <a:latin typeface="Arial"/>
            </a:endParaRPr>
          </a:p>
        </p:txBody>
      </p:sp>
      <p:sp>
        <p:nvSpPr>
          <p:cNvPr id="320" name="CustomShape 7"/>
          <p:cNvSpPr/>
          <p:nvPr/>
        </p:nvSpPr>
        <p:spPr>
          <a:xfrm>
            <a:off x="3429000" y="3200400"/>
            <a:ext cx="1675800" cy="3643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6 mode timer</a:t>
            </a:r>
            <a:endParaRPr b="0" lang="en-IN" sz="1800" spc="-1" strike="noStrike">
              <a:solidFill>
                <a:srgbClr val="000000"/>
              </a:solidFill>
              <a:uFill>
                <a:solidFill>
                  <a:srgbClr val="ffffff"/>
                </a:solidFill>
              </a:uFill>
              <a:latin typeface="Arial"/>
            </a:endParaRPr>
          </a:p>
        </p:txBody>
      </p:sp>
      <p:sp>
        <p:nvSpPr>
          <p:cNvPr id="321" name="CustomShape 8"/>
          <p:cNvSpPr/>
          <p:nvPr/>
        </p:nvSpPr>
        <p:spPr>
          <a:xfrm flipH="1" rot="16200000">
            <a:off x="5561640" y="2315520"/>
            <a:ext cx="532800" cy="761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322" name="CustomShape 9"/>
          <p:cNvSpPr/>
          <p:nvPr/>
        </p:nvSpPr>
        <p:spPr>
          <a:xfrm rot="5400000">
            <a:off x="3653640" y="1176480"/>
            <a:ext cx="541440" cy="3047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323" name="CustomShape 10"/>
          <p:cNvSpPr/>
          <p:nvPr/>
        </p:nvSpPr>
        <p:spPr>
          <a:xfrm>
            <a:off x="990720" y="5334120"/>
            <a:ext cx="2666160" cy="114228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2400" spc="-1" strike="noStrike">
                <a:solidFill>
                  <a:srgbClr val="000000"/>
                </a:solidFill>
                <a:uFill>
                  <a:solidFill>
                    <a:srgbClr val="ffffff"/>
                  </a:solidFill>
                </a:uFill>
                <a:latin typeface="Calibri"/>
                <a:ea typeface="DejaVu Sans"/>
              </a:rPr>
              <a:t>8259 </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Calibri"/>
                <a:ea typeface="DejaVu Sans"/>
              </a:rPr>
              <a:t>Interrupt controller </a:t>
            </a:r>
            <a:endParaRPr b="0" lang="en-IN" sz="1800" spc="-1" strike="noStrike">
              <a:solidFill>
                <a:srgbClr val="000000"/>
              </a:solidFill>
              <a:uFill>
                <a:solidFill>
                  <a:srgbClr val="ffffff"/>
                </a:solidFill>
              </a:uFill>
              <a:latin typeface="Arial"/>
            </a:endParaRPr>
          </a:p>
        </p:txBody>
      </p:sp>
      <p:sp>
        <p:nvSpPr>
          <p:cNvPr id="324" name="CustomShape 11"/>
          <p:cNvSpPr/>
          <p:nvPr/>
        </p:nvSpPr>
        <p:spPr>
          <a:xfrm>
            <a:off x="3821760" y="5334120"/>
            <a:ext cx="2197440" cy="1218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2400" spc="-1" strike="noStrike">
                <a:solidFill>
                  <a:srgbClr val="000000"/>
                </a:solidFill>
                <a:uFill>
                  <a:solidFill>
                    <a:srgbClr val="ffffff"/>
                  </a:solidFill>
                </a:uFill>
                <a:latin typeface="Calibri"/>
                <a:ea typeface="DejaVu Sans"/>
              </a:rPr>
              <a:t>8237</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Calibri"/>
                <a:ea typeface="DejaVu Sans"/>
              </a:rPr>
              <a:t>DMA controller </a:t>
            </a:r>
            <a:endParaRPr b="0" lang="en-IN" sz="1800" spc="-1" strike="noStrike">
              <a:solidFill>
                <a:srgbClr val="000000"/>
              </a:solidFill>
              <a:uFill>
                <a:solidFill>
                  <a:srgbClr val="ffffff"/>
                </a:solidFill>
              </a:uFill>
              <a:latin typeface="Arial"/>
            </a:endParaRPr>
          </a:p>
        </p:txBody>
      </p:sp>
      <p:sp>
        <p:nvSpPr>
          <p:cNvPr id="325" name="CustomShape 12"/>
          <p:cNvSpPr/>
          <p:nvPr/>
        </p:nvSpPr>
        <p:spPr>
          <a:xfrm>
            <a:off x="6230880" y="5334120"/>
            <a:ext cx="2836440" cy="1218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2400" spc="-1" strike="noStrike">
                <a:solidFill>
                  <a:srgbClr val="000000"/>
                </a:solidFill>
                <a:uFill>
                  <a:solidFill>
                    <a:srgbClr val="ffffff"/>
                  </a:solidFill>
                </a:uFill>
                <a:latin typeface="Calibri"/>
                <a:ea typeface="DejaVu Sans"/>
              </a:rPr>
              <a:t>8251</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Calibri"/>
                <a:ea typeface="DejaVu Sans"/>
              </a:rPr>
              <a:t>Serial I/O USART controller </a:t>
            </a:r>
            <a:endParaRPr b="0" lang="en-IN" sz="1800" spc="-1" strike="noStrike">
              <a:solidFill>
                <a:srgbClr val="000000"/>
              </a:solidFill>
              <a:uFill>
                <a:solidFill>
                  <a:srgbClr val="ffffff"/>
                </a:solidFill>
              </a:uFill>
              <a:latin typeface="Arial"/>
            </a:endParaRPr>
          </a:p>
        </p:txBody>
      </p:sp>
      <p:sp>
        <p:nvSpPr>
          <p:cNvPr id="326" name="CustomShape 13"/>
          <p:cNvSpPr/>
          <p:nvPr/>
        </p:nvSpPr>
        <p:spPr>
          <a:xfrm rot="5400000">
            <a:off x="3539520" y="2662200"/>
            <a:ext cx="1455840" cy="3885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327" name="CustomShape 14"/>
          <p:cNvSpPr/>
          <p:nvPr/>
        </p:nvSpPr>
        <p:spPr>
          <a:xfrm rot="5400000">
            <a:off x="4838040" y="3960720"/>
            <a:ext cx="1455840" cy="1288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328" name="CustomShape 15"/>
          <p:cNvSpPr/>
          <p:nvPr/>
        </p:nvSpPr>
        <p:spPr>
          <a:xfrm flipH="1" rot="16200000">
            <a:off x="6200640" y="3886920"/>
            <a:ext cx="1455840" cy="143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329" name="CustomShape 16"/>
          <p:cNvSpPr/>
          <p:nvPr/>
        </p:nvSpPr>
        <p:spPr>
          <a:xfrm rot="19284000">
            <a:off x="6645600" y="2907720"/>
            <a:ext cx="900720" cy="367560"/>
          </a:xfrm>
          <a:prstGeom prst="corner">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30" name="CustomShape 17"/>
          <p:cNvSpPr/>
          <p:nvPr/>
        </p:nvSpPr>
        <p:spPr>
          <a:xfrm rot="19284000">
            <a:off x="5883480" y="1154880"/>
            <a:ext cx="900720" cy="367560"/>
          </a:xfrm>
          <a:prstGeom prst="corner">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31" name="CustomShape 18"/>
          <p:cNvSpPr/>
          <p:nvPr/>
        </p:nvSpPr>
        <p:spPr>
          <a:xfrm rot="19284000">
            <a:off x="2911680" y="5193720"/>
            <a:ext cx="900720" cy="367560"/>
          </a:xfrm>
          <a:prstGeom prst="corner">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32" name="CustomShape 19"/>
          <p:cNvSpPr/>
          <p:nvPr/>
        </p:nvSpPr>
        <p:spPr>
          <a:xfrm rot="19284000">
            <a:off x="3206520" y="2810160"/>
            <a:ext cx="900720" cy="367560"/>
          </a:xfrm>
          <a:prstGeom prst="corner">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6705720" y="4419720"/>
            <a:ext cx="2285280" cy="1523160"/>
          </a:xfrm>
          <a:prstGeom prst="rect">
            <a:avLst/>
          </a:prstGeom>
          <a:solidFill>
            <a:schemeClr val="accent1"/>
          </a:solidFill>
          <a:ln w="9360">
            <a:solidFill>
              <a:schemeClr val="tx1"/>
            </a:solidFill>
            <a:miter/>
          </a:ln>
        </p:spPr>
        <p:style>
          <a:lnRef idx="0"/>
          <a:fillRef idx="0"/>
          <a:effectRef idx="0"/>
          <a:fontRef idx="minor"/>
        </p:style>
      </p:sp>
      <p:sp>
        <p:nvSpPr>
          <p:cNvPr id="582" name="CustomShape 2"/>
          <p:cNvSpPr/>
          <p:nvPr/>
        </p:nvSpPr>
        <p:spPr>
          <a:xfrm>
            <a:off x="0" y="914400"/>
            <a:ext cx="6323760" cy="68508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IN" sz="4000" spc="-1" strike="noStrike">
                <a:solidFill>
                  <a:srgbClr val="ff0000"/>
                </a:solidFill>
                <a:uFill>
                  <a:solidFill>
                    <a:srgbClr val="ffffff"/>
                  </a:solidFill>
                </a:uFill>
                <a:latin typeface="Calibri"/>
                <a:ea typeface="DejaVu Sans"/>
              </a:rPr>
              <a:t>8255 MD Control word </a:t>
            </a:r>
            <a:r>
              <a:rPr b="0" lang="en-IN" sz="2400" spc="-1" strike="noStrike">
                <a:solidFill>
                  <a:srgbClr val="ff0000"/>
                </a:solidFill>
                <a:uFill>
                  <a:solidFill>
                    <a:srgbClr val="ffffff"/>
                  </a:solidFill>
                </a:uFill>
                <a:latin typeface="Calibri"/>
                <a:ea typeface="DejaVu Sans"/>
              </a:rPr>
              <a:t>Contd</a:t>
            </a:r>
            <a:r>
              <a:rPr b="0" lang="en-IN" sz="2400" spc="-1" strike="noStrike">
                <a:solidFill>
                  <a:srgbClr val="00ae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p:txBody>
      </p:sp>
      <p:sp>
        <p:nvSpPr>
          <p:cNvPr id="583" name="CustomShape 3"/>
          <p:cNvSpPr/>
          <p:nvPr/>
        </p:nvSpPr>
        <p:spPr>
          <a:xfrm>
            <a:off x="212760" y="1870200"/>
            <a:ext cx="8701920" cy="456480"/>
          </a:xfrm>
          <a:prstGeom prst="rect">
            <a:avLst/>
          </a:prstGeom>
          <a:noFill/>
          <a:ln w="9360">
            <a:noFill/>
          </a:ln>
        </p:spPr>
        <p:style>
          <a:lnRef idx="0"/>
          <a:fillRef idx="0"/>
          <a:effectRef idx="0"/>
          <a:fontRef idx="minor"/>
        </p:style>
      </p:sp>
      <p:graphicFrame>
        <p:nvGraphicFramePr>
          <p:cNvPr id="584" name="Table 4"/>
          <p:cNvGraphicFramePr/>
          <p:nvPr/>
        </p:nvGraphicFramePr>
        <p:xfrm>
          <a:off x="152280" y="1676520"/>
          <a:ext cx="8991000" cy="4341240"/>
        </p:xfrm>
        <a:graphic>
          <a:graphicData uri="http://schemas.openxmlformats.org/drawingml/2006/table">
            <a:tbl>
              <a:tblPr/>
              <a:tblGrid>
                <a:gridCol w="776160"/>
                <a:gridCol w="474480"/>
                <a:gridCol w="625320"/>
                <a:gridCol w="182520"/>
                <a:gridCol w="365040"/>
                <a:gridCol w="625320"/>
                <a:gridCol w="625320"/>
                <a:gridCol w="703080"/>
                <a:gridCol w="547560"/>
                <a:gridCol w="625320"/>
                <a:gridCol w="625320"/>
                <a:gridCol w="468000"/>
                <a:gridCol w="187200"/>
                <a:gridCol w="2160720"/>
              </a:tblGrid>
              <a:tr h="1300320">
                <a:tc gridSpan="14">
                  <a:txBody>
                    <a:bodyPr/>
                    <a:p>
                      <a:pPr>
                        <a:lnSpc>
                          <a:spcPct val="100000"/>
                        </a:lnSpc>
                      </a:pPr>
                      <a:r>
                        <a:rPr b="0" lang="en-IN" sz="2600" spc="-1" strike="noStrike">
                          <a:solidFill>
                            <a:srgbClr val="000000"/>
                          </a:solidFill>
                          <a:uFill>
                            <a:solidFill>
                              <a:srgbClr val="ffffff"/>
                            </a:solidFill>
                          </a:uFill>
                          <a:latin typeface="Arial"/>
                        </a:rPr>
                        <a:t>Ex. 2: Configure Port A as i/p in Mode 1, Port B as o/p in mode 1, Port C7-8 as i/p ports. (PC5-0 are handshake lines, some i/p lines and others o/p. So they are shown as X)</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93560">
                <a:tc gridSpan="8">
                  <a:txBody>
                    <a:bodyPr/>
                    <a:p>
                      <a:pPr>
                        <a:lnSpc>
                          <a:spcPct val="100000"/>
                        </a:lnSpc>
                      </a:pPr>
                      <a:r>
                        <a:rPr b="0" lang="en-IN" sz="2600" spc="-1" strike="noStrike">
                          <a:solidFill>
                            <a:srgbClr val="000000"/>
                          </a:solidFill>
                          <a:uFill>
                            <a:solidFill>
                              <a:srgbClr val="ffffff"/>
                            </a:solidFill>
                          </a:uFill>
                          <a:latin typeface="Arial"/>
                        </a:rPr>
                        <a:t>Required MD control word:</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4950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0</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2600" spc="-1" strike="noStrike">
                          <a:solidFill>
                            <a:srgbClr val="000000"/>
                          </a:solidFill>
                          <a:uFill>
                            <a:solidFill>
                              <a:srgbClr val="ffffff"/>
                            </a:solidFill>
                          </a:uFill>
                          <a:latin typeface="Arial"/>
                        </a:rPr>
                        <a:t>X</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p>
                      <a:pPr algn="r">
                        <a:lnSpc>
                          <a:spcPct val="100000"/>
                        </a:lnSpc>
                      </a:pPr>
                      <a:r>
                        <a:rPr b="0" lang="en-IN" sz="26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c>
                  <a:tcPr>
                    <a:solidFill>
                      <a:srgbClr val="729fcf"/>
                    </a:solidFill>
                  </a:tcPr>
                </a:tc>
              </a:tr>
              <a:tr h="529920">
                <a:tc gridSpan="3">
                  <a:txBody>
                    <a:bodyPr/>
                    <a:p>
                      <a:pPr>
                        <a:lnSpc>
                          <a:spcPct val="100000"/>
                        </a:lnSpc>
                      </a:pPr>
                      <a:r>
                        <a:rPr b="0" lang="en-IN" sz="2600" spc="-1" strike="noStrike">
                          <a:solidFill>
                            <a:srgbClr val="000000"/>
                          </a:solidFill>
                          <a:uFill>
                            <a:solidFill>
                              <a:srgbClr val="ffffff"/>
                            </a:solidFill>
                          </a:uFill>
                          <a:latin typeface="Arial"/>
                        </a:rPr>
                        <a:t>MD control</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gridSpan="2">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a:p>
                      <a:pPr>
                        <a:lnSpc>
                          <a:spcPct val="100000"/>
                        </a:lnSpc>
                      </a:pPr>
                      <a:r>
                        <a:rPr b="0" lang="en-IN" sz="2600" spc="-1" strike="noStrike">
                          <a:solidFill>
                            <a:srgbClr val="000000"/>
                          </a:solidFill>
                          <a:uFill>
                            <a:solidFill>
                              <a:srgbClr val="ffffff"/>
                            </a:solidFill>
                          </a:uFill>
                          <a:latin typeface="Arial"/>
                        </a:rPr>
                        <a:t>PC3-0 as don’t care</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5331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5">
                  <a:txBody>
                    <a:bodyPr/>
                    <a:p>
                      <a:pPr>
                        <a:lnSpc>
                          <a:spcPct val="100000"/>
                        </a:lnSpc>
                      </a:pPr>
                      <a:r>
                        <a:rPr b="0" lang="en-IN" sz="2600" spc="-1" strike="noStrike">
                          <a:solidFill>
                            <a:srgbClr val="000000"/>
                          </a:solidFill>
                          <a:uFill>
                            <a:solidFill>
                              <a:srgbClr val="ffffff"/>
                            </a:solidFill>
                          </a:uFill>
                          <a:latin typeface="Arial"/>
                        </a:rPr>
                        <a:t>PA in Mode 1</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5">
                  <a:txBody>
                    <a:bodyPr/>
                    <a:p>
                      <a:pPr>
                        <a:lnSpc>
                          <a:spcPct val="100000"/>
                        </a:lnSpc>
                      </a:pPr>
                      <a:r>
                        <a:rPr b="0" lang="en-IN" sz="2600" spc="-1" strike="noStrike">
                          <a:solidFill>
                            <a:srgbClr val="000000"/>
                          </a:solidFill>
                          <a:uFill>
                            <a:solidFill>
                              <a:srgbClr val="ffffff"/>
                            </a:solidFill>
                          </a:uFill>
                          <a:latin typeface="Arial"/>
                        </a:rPr>
                        <a:t>PB as o/p   Reqd. Instrns.</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r>
              <a:tr h="493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8">
                  <a:txBody>
                    <a:bodyPr/>
                    <a:p>
                      <a:pPr algn="r">
                        <a:lnSpc>
                          <a:spcPct val="100000"/>
                        </a:lnSpc>
                      </a:pPr>
                      <a:r>
                        <a:rPr b="0" lang="en-IN" sz="2600" spc="-1" strike="noStrike">
                          <a:solidFill>
                            <a:srgbClr val="000000"/>
                          </a:solidFill>
                          <a:uFill>
                            <a:solidFill>
                              <a:srgbClr val="ffffff"/>
                            </a:solidFill>
                          </a:uFill>
                          <a:latin typeface="Arial"/>
                        </a:rPr>
                        <a:t>PA as i/p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pPr>
                        <a:lnSpc>
                          <a:spcPct val="100000"/>
                        </a:lnSpc>
                      </a:pPr>
                      <a:r>
                        <a:rPr b="0" lang="en-IN" sz="2600" spc="-1" strike="noStrike">
                          <a:solidFill>
                            <a:srgbClr val="000000"/>
                          </a:solidFill>
                          <a:uFill>
                            <a:solidFill>
                              <a:srgbClr val="ffffff"/>
                            </a:solidFill>
                          </a:uFill>
                          <a:latin typeface="Arial"/>
                        </a:rPr>
                        <a:t>PB in Mode 1 </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pPr>
                        <a:lnSpc>
                          <a:spcPct val="100000"/>
                        </a:lnSpc>
                      </a:pPr>
                      <a:r>
                        <a:rPr b="0" lang="en-IN" sz="2600" spc="-1" strike="noStrike">
                          <a:solidFill>
                            <a:srgbClr val="000000"/>
                          </a:solidFill>
                          <a:uFill>
                            <a:solidFill>
                              <a:srgbClr val="ffffff"/>
                            </a:solidFill>
                          </a:uFill>
                          <a:latin typeface="Arial"/>
                        </a:rPr>
                        <a:t>MOV AL,BCH</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c>
                  <a:tcPr>
                    <a:solidFill>
                      <a:srgbClr val="729fcf"/>
                    </a:solidFill>
                  </a:tcPr>
                </a:tc>
                <a:tc>
                  <a:tcPr>
                    <a:solidFill>
                      <a:srgbClr val="729fcf"/>
                    </a:solidFill>
                  </a:tcPr>
                </a:tc>
                <a:tc>
                  <a:tcPr>
                    <a:solidFill>
                      <a:srgbClr val="729fcf"/>
                    </a:solidFill>
                  </a:tcPr>
                </a:tc>
              </a:tr>
              <a:tr h="49608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6">
                  <a:txBody>
                    <a:bodyPr/>
                    <a:p>
                      <a:pPr>
                        <a:lnSpc>
                          <a:spcPct val="100000"/>
                        </a:lnSpc>
                      </a:pPr>
                      <a:r>
                        <a:rPr b="0" lang="en-IN" sz="2600" spc="-1" strike="noStrike">
                          <a:solidFill>
                            <a:srgbClr val="000000"/>
                          </a:solidFill>
                          <a:uFill>
                            <a:solidFill>
                              <a:srgbClr val="ffffff"/>
                            </a:solidFill>
                          </a:uFill>
                          <a:latin typeface="Arial"/>
                        </a:rPr>
                        <a:t>PC Upper(C7-8) as i/p</a:t>
                      </a:r>
                      <a:endParaRPr b="0" lang="en-IN"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a:solidFill>
                      <a:srgbClr val="729fcf"/>
                    </a:solidFill>
                  </a:tcPr>
                </a:tc>
                <a:tc>
                  <a:tcPr>
                    <a:solidFill>
                      <a:srgbClr val="729fcf"/>
                    </a:solidFill>
                  </a:tcPr>
                </a:tc>
                <a:tc>
                  <a:tcPr>
                    <a:solidFill>
                      <a:srgbClr val="729fcf"/>
                    </a:solidFill>
                  </a:tcPr>
                </a:tc>
              </a:tr>
            </a:tbl>
          </a:graphicData>
        </a:graphic>
      </p:graphicFrame>
      <p:sp>
        <p:nvSpPr>
          <p:cNvPr id="585" name="Line 5"/>
          <p:cNvSpPr/>
          <p:nvPr/>
        </p:nvSpPr>
        <p:spPr>
          <a:xfrm>
            <a:off x="5257800" y="3886200"/>
            <a:ext cx="360" cy="609480"/>
          </a:xfrm>
          <a:prstGeom prst="line">
            <a:avLst/>
          </a:prstGeom>
          <a:ln w="9360">
            <a:solidFill>
              <a:schemeClr val="tx1"/>
            </a:solidFill>
            <a:round/>
            <a:tailEnd len="med" type="triangle" w="med"/>
          </a:ln>
        </p:spPr>
        <p:style>
          <a:lnRef idx="0"/>
          <a:fillRef idx="0"/>
          <a:effectRef idx="0"/>
          <a:fontRef idx="minor"/>
        </p:style>
      </p:sp>
      <p:sp>
        <p:nvSpPr>
          <p:cNvPr id="586" name="Line 6"/>
          <p:cNvSpPr/>
          <p:nvPr/>
        </p:nvSpPr>
        <p:spPr>
          <a:xfrm>
            <a:off x="5867280" y="3886200"/>
            <a:ext cx="360" cy="228600"/>
          </a:xfrm>
          <a:prstGeom prst="line">
            <a:avLst/>
          </a:prstGeom>
          <a:ln w="9360">
            <a:solidFill>
              <a:schemeClr val="tx1"/>
            </a:solidFill>
            <a:round/>
            <a:tailEnd len="med" type="triangle" w="med"/>
          </a:ln>
        </p:spPr>
        <p:style>
          <a:lnRef idx="0"/>
          <a:fillRef idx="0"/>
          <a:effectRef idx="0"/>
          <a:fontRef idx="minor"/>
        </p:style>
      </p:sp>
      <p:sp>
        <p:nvSpPr>
          <p:cNvPr id="587" name="Line 7"/>
          <p:cNvSpPr/>
          <p:nvPr/>
        </p:nvSpPr>
        <p:spPr>
          <a:xfrm>
            <a:off x="1676160" y="3886200"/>
            <a:ext cx="360" cy="228600"/>
          </a:xfrm>
          <a:prstGeom prst="line">
            <a:avLst/>
          </a:prstGeom>
          <a:ln w="9360">
            <a:solidFill>
              <a:schemeClr val="tx1"/>
            </a:solidFill>
            <a:round/>
            <a:tailEnd len="med" type="triangle" w="med"/>
          </a:ln>
        </p:spPr>
        <p:style>
          <a:lnRef idx="0"/>
          <a:fillRef idx="0"/>
          <a:effectRef idx="0"/>
          <a:fontRef idx="minor"/>
        </p:style>
      </p:sp>
      <p:sp>
        <p:nvSpPr>
          <p:cNvPr id="588" name="Line 8"/>
          <p:cNvSpPr/>
          <p:nvPr/>
        </p:nvSpPr>
        <p:spPr>
          <a:xfrm>
            <a:off x="3429000" y="3886200"/>
            <a:ext cx="360" cy="1143000"/>
          </a:xfrm>
          <a:prstGeom prst="line">
            <a:avLst/>
          </a:prstGeom>
          <a:ln w="9360">
            <a:solidFill>
              <a:schemeClr val="tx1"/>
            </a:solidFill>
            <a:round/>
            <a:tailEnd len="med" type="triangle" w="med"/>
          </a:ln>
        </p:spPr>
        <p:style>
          <a:lnRef idx="0"/>
          <a:fillRef idx="0"/>
          <a:effectRef idx="0"/>
          <a:fontRef idx="minor"/>
        </p:style>
      </p:sp>
      <p:sp>
        <p:nvSpPr>
          <p:cNvPr id="589" name="Line 9"/>
          <p:cNvSpPr/>
          <p:nvPr/>
        </p:nvSpPr>
        <p:spPr>
          <a:xfrm>
            <a:off x="4038480" y="3886200"/>
            <a:ext cx="360" cy="1676160"/>
          </a:xfrm>
          <a:prstGeom prst="line">
            <a:avLst/>
          </a:prstGeom>
          <a:ln w="9360">
            <a:solidFill>
              <a:schemeClr val="tx1"/>
            </a:solidFill>
            <a:round/>
            <a:tailEnd len="med" type="triangle" w="med"/>
          </a:ln>
        </p:spPr>
        <p:style>
          <a:lnRef idx="0"/>
          <a:fillRef idx="0"/>
          <a:effectRef idx="0"/>
          <a:fontRef idx="minor"/>
        </p:style>
      </p:sp>
      <p:sp>
        <p:nvSpPr>
          <p:cNvPr id="590" name="Line 10"/>
          <p:cNvSpPr/>
          <p:nvPr/>
        </p:nvSpPr>
        <p:spPr>
          <a:xfrm>
            <a:off x="4647960" y="3886200"/>
            <a:ext cx="360" cy="1218960"/>
          </a:xfrm>
          <a:prstGeom prst="line">
            <a:avLst/>
          </a:prstGeom>
          <a:ln w="9360">
            <a:solidFill>
              <a:schemeClr val="tx1"/>
            </a:solidFill>
            <a:round/>
            <a:tailEnd len="med" type="triangle" w="med"/>
          </a:ln>
        </p:spPr>
        <p:style>
          <a:lnRef idx="0"/>
          <a:fillRef idx="0"/>
          <a:effectRef idx="0"/>
          <a:fontRef idx="minor"/>
        </p:style>
      </p:sp>
      <p:sp>
        <p:nvSpPr>
          <p:cNvPr id="591" name="Line 11"/>
          <p:cNvSpPr/>
          <p:nvPr/>
        </p:nvSpPr>
        <p:spPr>
          <a:xfrm>
            <a:off x="2057400" y="3886200"/>
            <a:ext cx="1066680" cy="360"/>
          </a:xfrm>
          <a:prstGeom prst="line">
            <a:avLst/>
          </a:prstGeom>
          <a:ln w="9360">
            <a:solidFill>
              <a:schemeClr val="tx1"/>
            </a:solidFill>
            <a:round/>
          </a:ln>
        </p:spPr>
        <p:style>
          <a:lnRef idx="0"/>
          <a:fillRef idx="0"/>
          <a:effectRef idx="0"/>
          <a:fontRef idx="minor"/>
        </p:style>
      </p:sp>
      <p:sp>
        <p:nvSpPr>
          <p:cNvPr id="592" name="Line 12"/>
          <p:cNvSpPr/>
          <p:nvPr/>
        </p:nvSpPr>
        <p:spPr>
          <a:xfrm>
            <a:off x="2666880" y="3886200"/>
            <a:ext cx="360" cy="609480"/>
          </a:xfrm>
          <a:prstGeom prst="line">
            <a:avLst/>
          </a:prstGeom>
          <a:ln w="9360">
            <a:solidFill>
              <a:schemeClr val="tx1"/>
            </a:solidFill>
            <a:round/>
            <a:tailEnd len="med" type="triangle" w="med"/>
          </a:ln>
        </p:spPr>
        <p:style>
          <a:lnRef idx="0"/>
          <a:fillRef idx="0"/>
          <a:effectRef idx="0"/>
          <a:fontRef idx="minor"/>
        </p:style>
      </p:sp>
      <p:sp>
        <p:nvSpPr>
          <p:cNvPr id="593" name="CustomShape 13"/>
          <p:cNvSpPr/>
          <p:nvPr/>
        </p:nvSpPr>
        <p:spPr>
          <a:xfrm>
            <a:off x="6553080" y="6356520"/>
            <a:ext cx="2133000" cy="364320"/>
          </a:xfrm>
          <a:prstGeom prst="rect">
            <a:avLst/>
          </a:prstGeom>
          <a:noFill/>
          <a:ln>
            <a:noFill/>
          </a:ln>
        </p:spPr>
        <p:style>
          <a:lnRef idx="0"/>
          <a:fillRef idx="0"/>
          <a:effectRef idx="0"/>
          <a:fontRef idx="minor"/>
        </p:style>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Example - Port addresses</a:t>
            </a:r>
            <a:endParaRPr b="0" lang="en-IN" sz="1800" spc="-1" strike="noStrike">
              <a:solidFill>
                <a:srgbClr val="000000"/>
              </a:solidFill>
              <a:uFill>
                <a:solidFill>
                  <a:srgbClr val="ffffff"/>
                </a:solidFill>
              </a:uFill>
              <a:latin typeface="Arial"/>
            </a:endParaRPr>
          </a:p>
        </p:txBody>
      </p:sp>
      <p:pic>
        <p:nvPicPr>
          <p:cNvPr id="595" name="Picture 3" descr=""/>
          <p:cNvPicPr/>
          <p:nvPr/>
        </p:nvPicPr>
        <p:blipFill>
          <a:blip r:embed="rId1"/>
          <a:stretch/>
        </p:blipFill>
        <p:spPr>
          <a:xfrm>
            <a:off x="457200" y="1098720"/>
            <a:ext cx="8400240" cy="1796400"/>
          </a:xfrm>
          <a:prstGeom prst="rect">
            <a:avLst/>
          </a:prstGeom>
          <a:ln w="12600">
            <a:noFill/>
          </a:ln>
        </p:spPr>
      </p:pic>
      <p:pic>
        <p:nvPicPr>
          <p:cNvPr id="596" name="Picture 4" descr=""/>
          <p:cNvPicPr/>
          <p:nvPr/>
        </p:nvPicPr>
        <p:blipFill>
          <a:blip r:embed="rId2"/>
          <a:stretch/>
        </p:blipFill>
        <p:spPr>
          <a:xfrm>
            <a:off x="533520" y="3505320"/>
            <a:ext cx="7717680" cy="2743920"/>
          </a:xfrm>
          <a:prstGeom prst="rect">
            <a:avLst/>
          </a:prstGeom>
          <a:ln w="12600">
            <a:noFill/>
          </a:ln>
        </p:spPr>
      </p:pic>
    </p:spTree>
  </p:cSld>
  <p:transition>
    <p:random/>
  </p:transition>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Solution</a:t>
            </a:r>
            <a:endParaRPr b="0" lang="en-IN" sz="1800" spc="-1" strike="noStrike">
              <a:solidFill>
                <a:srgbClr val="000000"/>
              </a:solidFill>
              <a:uFill>
                <a:solidFill>
                  <a:srgbClr val="ffffff"/>
                </a:solidFill>
              </a:uFill>
              <a:latin typeface="Arial"/>
            </a:endParaRPr>
          </a:p>
        </p:txBody>
      </p:sp>
      <p:pic>
        <p:nvPicPr>
          <p:cNvPr id="598" name="Picture 3" descr=""/>
          <p:cNvPicPr/>
          <p:nvPr/>
        </p:nvPicPr>
        <p:blipFill>
          <a:blip r:embed="rId1"/>
          <a:stretch/>
        </p:blipFill>
        <p:spPr>
          <a:xfrm>
            <a:off x="1600200" y="1060560"/>
            <a:ext cx="6092280" cy="5796720"/>
          </a:xfrm>
          <a:prstGeom prst="rect">
            <a:avLst/>
          </a:prstGeom>
          <a:ln w="12600">
            <a:noFill/>
          </a:ln>
        </p:spPr>
      </p:pic>
    </p:spTree>
  </p:cSld>
  <p:transition>
    <p:random/>
  </p:transition>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Example – Programming 8255</a:t>
            </a:r>
            <a:endParaRPr b="0" lang="en-IN" sz="1800" spc="-1" strike="noStrike">
              <a:solidFill>
                <a:srgbClr val="000000"/>
              </a:solidFill>
              <a:uFill>
                <a:solidFill>
                  <a:srgbClr val="ffffff"/>
                </a:solidFill>
              </a:uFill>
              <a:latin typeface="Arial"/>
            </a:endParaRPr>
          </a:p>
        </p:txBody>
      </p:sp>
      <p:pic>
        <p:nvPicPr>
          <p:cNvPr id="600" name="Picture 3" descr=""/>
          <p:cNvPicPr/>
          <p:nvPr/>
        </p:nvPicPr>
        <p:blipFill>
          <a:blip r:embed="rId1"/>
          <a:stretch/>
        </p:blipFill>
        <p:spPr>
          <a:xfrm>
            <a:off x="533520" y="1371600"/>
            <a:ext cx="7954200" cy="1534320"/>
          </a:xfrm>
          <a:prstGeom prst="rect">
            <a:avLst/>
          </a:prstGeom>
          <a:ln w="12600">
            <a:noFill/>
          </a:ln>
        </p:spPr>
      </p:pic>
      <p:pic>
        <p:nvPicPr>
          <p:cNvPr id="601" name="Picture 4" descr=""/>
          <p:cNvPicPr/>
          <p:nvPr/>
        </p:nvPicPr>
        <p:blipFill>
          <a:blip r:embed="rId2"/>
          <a:stretch/>
        </p:blipFill>
        <p:spPr>
          <a:xfrm>
            <a:off x="533520" y="3352680"/>
            <a:ext cx="8144640" cy="2707560"/>
          </a:xfrm>
          <a:prstGeom prst="rect">
            <a:avLst/>
          </a:prstGeom>
          <a:ln w="12600">
            <a:noFill/>
          </a:ln>
        </p:spPr>
      </p:pic>
    </p:spTree>
  </p:cSld>
  <p:transition>
    <p:random/>
  </p:transition>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Solution</a:t>
            </a:r>
            <a:endParaRPr b="0" lang="en-IN" sz="1800" spc="-1" strike="noStrike">
              <a:solidFill>
                <a:srgbClr val="000000"/>
              </a:solidFill>
              <a:uFill>
                <a:solidFill>
                  <a:srgbClr val="ffffff"/>
                </a:solidFill>
              </a:uFill>
              <a:latin typeface="Arial"/>
            </a:endParaRPr>
          </a:p>
        </p:txBody>
      </p:sp>
      <p:pic>
        <p:nvPicPr>
          <p:cNvPr id="603" name="Picture 3" descr=""/>
          <p:cNvPicPr/>
          <p:nvPr/>
        </p:nvPicPr>
        <p:blipFill>
          <a:blip r:embed="rId1"/>
          <a:stretch/>
        </p:blipFill>
        <p:spPr>
          <a:xfrm>
            <a:off x="1371600" y="990720"/>
            <a:ext cx="6323760" cy="5911200"/>
          </a:xfrm>
          <a:prstGeom prst="rect">
            <a:avLst/>
          </a:prstGeom>
          <a:ln w="12600">
            <a:noFill/>
          </a:ln>
        </p:spPr>
      </p:pic>
    </p:spTree>
  </p:cSld>
  <p:transition>
    <p:random/>
  </p:transition>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4" name="Picture 2" descr=""/>
          <p:cNvPicPr/>
          <p:nvPr/>
        </p:nvPicPr>
        <p:blipFill>
          <a:blip r:embed="rId1"/>
          <a:stretch/>
        </p:blipFill>
        <p:spPr>
          <a:xfrm>
            <a:off x="-29160" y="685800"/>
            <a:ext cx="9138240" cy="5942880"/>
          </a:xfrm>
          <a:prstGeom prst="rect">
            <a:avLst/>
          </a:prstGeom>
          <a:ln>
            <a:noFill/>
          </a:ln>
        </p:spPr>
      </p:pic>
      <p:sp>
        <p:nvSpPr>
          <p:cNvPr id="605" name="CustomShape 1"/>
          <p:cNvSpPr/>
          <p:nvPr/>
        </p:nvSpPr>
        <p:spPr>
          <a:xfrm>
            <a:off x="990720" y="76320"/>
            <a:ext cx="7162200" cy="1142280"/>
          </a:xfrm>
          <a:prstGeom prst="rect">
            <a:avLst/>
          </a:prstGeom>
          <a:noFill/>
          <a:ln>
            <a:noFill/>
          </a:ln>
        </p:spPr>
        <p:style>
          <a:lnRef idx="0"/>
          <a:fillRef idx="0"/>
          <a:effectRef idx="0"/>
          <a:fontRef idx="minor"/>
        </p:style>
      </p:sp>
    </p:spTree>
  </p:cSld>
  <p:transition>
    <p:random/>
  </p:transition>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990720" y="76320"/>
            <a:ext cx="7162200" cy="1142280"/>
          </a:xfrm>
          <a:prstGeom prst="rect">
            <a:avLst/>
          </a:prstGeom>
          <a:noFill/>
          <a:ln>
            <a:noFill/>
          </a:ln>
        </p:spPr>
        <p:style>
          <a:lnRef idx="0"/>
          <a:fillRef idx="0"/>
          <a:effectRef idx="0"/>
          <a:fontRef idx="minor"/>
        </p:style>
      </p:sp>
      <p:pic>
        <p:nvPicPr>
          <p:cNvPr id="607" name="Picture 4" descr=""/>
          <p:cNvPicPr/>
          <p:nvPr/>
        </p:nvPicPr>
        <p:blipFill>
          <a:blip r:embed="rId1"/>
          <a:stretch/>
        </p:blipFill>
        <p:spPr>
          <a:xfrm>
            <a:off x="685800" y="304920"/>
            <a:ext cx="7695360" cy="5960880"/>
          </a:xfrm>
          <a:prstGeom prst="rect">
            <a:avLst/>
          </a:prstGeom>
          <a:ln>
            <a:noFill/>
          </a:ln>
        </p:spPr>
      </p:pic>
    </p:spTree>
  </p:cSld>
  <p:transition>
    <p:random/>
  </p:transition>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8" name="Picture 2" descr=""/>
          <p:cNvPicPr/>
          <p:nvPr/>
        </p:nvPicPr>
        <p:blipFill>
          <a:blip r:embed="rId1"/>
          <a:stretch/>
        </p:blipFill>
        <p:spPr>
          <a:xfrm>
            <a:off x="0" y="534240"/>
            <a:ext cx="9143280" cy="5789160"/>
          </a:xfrm>
          <a:prstGeom prst="rect">
            <a:avLst/>
          </a:prstGeom>
          <a:ln>
            <a:noFill/>
          </a:ln>
        </p:spPr>
      </p:pic>
    </p:spTree>
  </p:cSld>
  <p:transition>
    <p:random/>
  </p:transition>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Bit Set Reset (BSR) mode</a:t>
            </a:r>
            <a:endParaRPr b="0" lang="en-IN" sz="1800" spc="-1" strike="noStrike">
              <a:solidFill>
                <a:srgbClr val="000000"/>
              </a:solidFill>
              <a:uFill>
                <a:solidFill>
                  <a:srgbClr val="ffffff"/>
                </a:solidFill>
              </a:uFill>
              <a:latin typeface="Arial"/>
            </a:endParaRPr>
          </a:p>
        </p:txBody>
      </p:sp>
      <p:pic>
        <p:nvPicPr>
          <p:cNvPr id="610" name="Picture 4" descr=""/>
          <p:cNvPicPr/>
          <p:nvPr/>
        </p:nvPicPr>
        <p:blipFill>
          <a:blip r:embed="rId1"/>
          <a:stretch/>
        </p:blipFill>
        <p:spPr>
          <a:xfrm>
            <a:off x="1476360" y="1311120"/>
            <a:ext cx="5687280" cy="5120640"/>
          </a:xfrm>
          <a:prstGeom prst="rect">
            <a:avLst/>
          </a:prstGeom>
          <a:ln>
            <a:noFill/>
          </a:ln>
        </p:spPr>
      </p:pic>
    </p:spTree>
  </p:cSld>
  <p:transition>
    <p:random/>
  </p:transition>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990720" y="76320"/>
            <a:ext cx="7162200" cy="1142280"/>
          </a:xfrm>
          <a:prstGeom prst="rect">
            <a:avLst/>
          </a:prstGeom>
          <a:noFill/>
          <a:ln w="12600">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ea typeface="DejaVu Sans"/>
              </a:rPr>
              <a:t>Example for BSR</a:t>
            </a:r>
            <a:endParaRPr b="0" lang="en-IN" sz="1800" spc="-1" strike="noStrike">
              <a:solidFill>
                <a:srgbClr val="000000"/>
              </a:solidFill>
              <a:uFill>
                <a:solidFill>
                  <a:srgbClr val="ffffff"/>
                </a:solidFill>
              </a:uFill>
              <a:latin typeface="Arial"/>
            </a:endParaRPr>
          </a:p>
        </p:txBody>
      </p:sp>
      <p:sp>
        <p:nvSpPr>
          <p:cNvPr id="612" name="CustomShape 2"/>
          <p:cNvSpPr/>
          <p:nvPr/>
        </p:nvSpPr>
        <p:spPr>
          <a:xfrm>
            <a:off x="1042920" y="170028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80000"/>
              </a:lnSpc>
              <a:buClr>
                <a:srgbClr val="000000"/>
              </a:buClr>
              <a:buFont typeface="Symbol"/>
              <a:buChar char=""/>
            </a:pPr>
            <a:r>
              <a:rPr b="1" lang="en-IN" sz="2000" spc="-1" strike="noStrike">
                <a:solidFill>
                  <a:srgbClr val="000000"/>
                </a:solidFill>
                <a:uFill>
                  <a:solidFill>
                    <a:srgbClr val="ffffff"/>
                  </a:solidFill>
                </a:uFill>
                <a:latin typeface="Arial"/>
                <a:ea typeface="DejaVu Sans"/>
              </a:rPr>
              <a:t>Program 8255 for the following</a:t>
            </a:r>
            <a:endParaRPr b="0" lang="en-IN" sz="1800" spc="-1" strike="noStrike">
              <a:solidFill>
                <a:srgbClr val="000000"/>
              </a:solidFill>
              <a:uFill>
                <a:solidFill>
                  <a:srgbClr val="ffffff"/>
                </a:solidFill>
              </a:uFill>
              <a:latin typeface="Arial"/>
            </a:endParaRPr>
          </a:p>
          <a:p>
            <a:pPr lvl="1" marL="685800" indent="-22788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A) set PC2 to high</a:t>
            </a:r>
            <a:endParaRPr b="0" lang="en-IN" sz="1800" spc="-1" strike="noStrike">
              <a:solidFill>
                <a:srgbClr val="000000"/>
              </a:solidFill>
              <a:uFill>
                <a:solidFill>
                  <a:srgbClr val="ffffff"/>
                </a:solidFill>
              </a:uFill>
              <a:latin typeface="Arial"/>
            </a:endParaRPr>
          </a:p>
          <a:p>
            <a:pPr lvl="1" marL="685800" indent="-22788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B) Use PC6 to generate a square wave of 66% duty cycle</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2000" spc="-1" strike="noStrike">
                <a:solidFill>
                  <a:srgbClr val="000000"/>
                </a:solidFill>
                <a:uFill>
                  <a:solidFill>
                    <a:srgbClr val="ffffff"/>
                  </a:solidFill>
                </a:uFill>
                <a:latin typeface="Arial"/>
                <a:ea typeface="DejaVu Sans"/>
              </a:rPr>
              <a:t>Solution</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2000" spc="-1" strike="noStrike">
                <a:solidFill>
                  <a:srgbClr val="000000"/>
                </a:solidFill>
                <a:uFill>
                  <a:solidFill>
                    <a:srgbClr val="ffffff"/>
                  </a:solidFill>
                </a:uFill>
                <a:latin typeface="Arial"/>
                <a:ea typeface="DejaVu Sans"/>
              </a:rPr>
              <a:t>A)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MOV AL, 00000101B</a:t>
            </a:r>
            <a:endParaRPr b="0" lang="en-IN" sz="1800" spc="-1" strike="noStrike">
              <a:solidFill>
                <a:srgbClr val="000000"/>
              </a:solidFill>
              <a:uFill>
                <a:solidFill>
                  <a:srgbClr val="ffffff"/>
                </a:solidFill>
              </a:uFill>
              <a:latin typeface="Arial"/>
            </a:endParaRPr>
          </a:p>
          <a:p>
            <a:pPr marL="685800" indent="-227880">
              <a:lnSpc>
                <a:spcPct val="80000"/>
              </a:lnSpc>
            </a:pPr>
            <a:r>
              <a:rPr b="1" lang="en-IN" sz="1600" spc="-1" strike="noStrike">
                <a:solidFill>
                  <a:srgbClr val="000000"/>
                </a:solidFill>
                <a:uFill>
                  <a:solidFill>
                    <a:srgbClr val="ffffff"/>
                  </a:solidFill>
                </a:uFill>
                <a:latin typeface="Arial"/>
                <a:ea typeface="DejaVu Sans"/>
              </a:rPr>
              <a:t>OUT 92H,AL</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2000" spc="-1" strike="noStrike">
                <a:solidFill>
                  <a:srgbClr val="000000"/>
                </a:solidFill>
                <a:uFill>
                  <a:solidFill>
                    <a:srgbClr val="ffffff"/>
                  </a:solidFill>
                </a:uFill>
                <a:latin typeface="Arial"/>
                <a:ea typeface="DejaVu Sans"/>
              </a:rPr>
              <a:t>B)</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AGAIN</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MOV AL, 0xxx1101</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OUT 92H, AL</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CALL Delay</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CALL Delay</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MOV AL, 0xxx1100</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OUT 92H, AL</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CALL Delay</a:t>
            </a:r>
            <a:endParaRPr b="0" lang="en-IN" sz="1800" spc="-1" strike="noStrike">
              <a:solidFill>
                <a:srgbClr val="000000"/>
              </a:solidFill>
              <a:uFill>
                <a:solidFill>
                  <a:srgbClr val="ffffff"/>
                </a:solidFill>
              </a:uFill>
              <a:latin typeface="Arial"/>
            </a:endParaRPr>
          </a:p>
          <a:p>
            <a:pPr marL="685800" indent="-227880">
              <a:lnSpc>
                <a:spcPct val="80000"/>
              </a:lnSpc>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JMP AGAIN</a:t>
            </a:r>
            <a:endParaRPr b="0" lang="en-IN"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2" presetSubtype="8">
                                  <p:stCondLst>
                                    <p:cond delay="0"/>
                                  </p:stCondLst>
                                  <p:childTnLst>
                                    <p:set>
                                      <p:cBhvr>
                                        <p:cTn id="112" dur="1" fill="hold">
                                          <p:stCondLst>
                                            <p:cond delay="0"/>
                                          </p:stCondLst>
                                        </p:cTn>
                                        <p:tgtEl>
                                          <p:spTgt spid="612">
                                            <p:txEl>
                                              <p:pRg st="0" end="31"/>
                                            </p:txEl>
                                          </p:spTgt>
                                        </p:tgtEl>
                                        <p:attrNameLst>
                                          <p:attrName>style.visibility</p:attrName>
                                        </p:attrNameLst>
                                      </p:cBhvr>
                                      <p:to>
                                        <p:strVal val="visible"/>
                                      </p:to>
                                    </p:set>
                                    <p:anim calcmode="lin" valueType="num">
                                      <p:cBhvr additive="repl">
                                        <p:cTn id="113" dur="500" fill="hold"/>
                                        <p:tgtEl>
                                          <p:spTgt spid="612">
                                            <p:txEl>
                                              <p:pRg st="0" end="31"/>
                                            </p:txEl>
                                          </p:spTgt>
                                        </p:tgtEl>
                                        <p:attrNameLst>
                                          <p:attrName>ppt_x</p:attrName>
                                        </p:attrNameLst>
                                      </p:cBhvr>
                                      <p:tavLst>
                                        <p:tav tm="0">
                                          <p:val>
                                            <p:strVal val="0-#ppt_w/2"/>
                                          </p:val>
                                        </p:tav>
                                        <p:tav tm="100000">
                                          <p:val>
                                            <p:strVal val="#ppt_x"/>
                                          </p:val>
                                        </p:tav>
                                      </p:tavLst>
                                    </p:anim>
                                    <p:anim calcmode="lin" valueType="num">
                                      <p:cBhvr additive="repl">
                                        <p:cTn id="114" dur="500" fill="hold"/>
                                        <p:tgtEl>
                                          <p:spTgt spid="612">
                                            <p:txEl>
                                              <p:pRg st="0" end="31"/>
                                            </p:txEl>
                                          </p:spTgt>
                                        </p:tgtEl>
                                        <p:attrNameLst>
                                          <p:attrName>ppt_y</p:attrName>
                                        </p:attrNameLst>
                                      </p:cBhvr>
                                      <p:tavLst>
                                        <p:tav tm="0">
                                          <p:val>
                                            <p:strVal val="#ppt_y"/>
                                          </p:val>
                                        </p:tav>
                                        <p:tav tm="100000">
                                          <p:val>
                                            <p:strVal val="#ppt_y"/>
                                          </p:val>
                                        </p:tav>
                                      </p:tavLst>
                                    </p:anim>
                                  </p:childTnLst>
                                </p:cTn>
                              </p:par>
                              <p:par>
                                <p:cTn id="115" nodeType="withEffect" fill="hold" presetClass="entr" presetID="2" presetSubtype="8">
                                  <p:stCondLst>
                                    <p:cond delay="0"/>
                                  </p:stCondLst>
                                  <p:childTnLst>
                                    <p:set>
                                      <p:cBhvr>
                                        <p:cTn id="116" dur="1" fill="hold">
                                          <p:stCondLst>
                                            <p:cond delay="0"/>
                                          </p:stCondLst>
                                        </p:cTn>
                                        <p:tgtEl>
                                          <p:spTgt spid="612">
                                            <p:txEl>
                                              <p:pRg st="276" end="276"/>
                                            </p:txEl>
                                          </p:spTgt>
                                        </p:tgtEl>
                                        <p:attrNameLst>
                                          <p:attrName>style.visibility</p:attrName>
                                        </p:attrNameLst>
                                      </p:cBhvr>
                                      <p:to>
                                        <p:strVal val="visible"/>
                                      </p:to>
                                    </p:set>
                                    <p:anim calcmode="lin" valueType="num">
                                      <p:cBhvr additive="repl">
                                        <p:cTn id="117"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18" dur="500" fill="hold"/>
                                        <p:tgtEl>
                                          <p:spTgt spid="612">
                                            <p:txEl>
                                              <p:pRg st="276" end="276"/>
                                            </p:txEl>
                                          </p:spTgt>
                                        </p:tgtEl>
                                        <p:attrNameLst>
                                          <p:attrName>ppt_y</p:attrName>
                                        </p:attrNameLst>
                                      </p:cBhvr>
                                      <p:tavLst>
                                        <p:tav tm="0">
                                          <p:val>
                                            <p:strVal val="#ppt_y"/>
                                          </p:val>
                                        </p:tav>
                                        <p:tav tm="100000">
                                          <p:val>
                                            <p:strVal val="#ppt_y"/>
                                          </p:val>
                                        </p:tav>
                                      </p:tavLst>
                                    </p:anim>
                                  </p:childTnLst>
                                </p:cTn>
                              </p:par>
                              <p:par>
                                <p:cTn id="119" nodeType="withEffect" fill="hold" presetClass="entr" presetID="2" presetSubtype="8">
                                  <p:stCondLst>
                                    <p:cond delay="0"/>
                                  </p:stCondLst>
                                  <p:childTnLst>
                                    <p:set>
                                      <p:cBhvr>
                                        <p:cTn id="120" dur="1" fill="hold">
                                          <p:stCondLst>
                                            <p:cond delay="0"/>
                                          </p:stCondLst>
                                        </p:cTn>
                                        <p:tgtEl>
                                          <p:spTgt spid="612">
                                            <p:txEl>
                                              <p:pRg st="276" end="276"/>
                                            </p:txEl>
                                          </p:spTgt>
                                        </p:tgtEl>
                                        <p:attrNameLst>
                                          <p:attrName>style.visibility</p:attrName>
                                        </p:attrNameLst>
                                      </p:cBhvr>
                                      <p:to>
                                        <p:strVal val="visible"/>
                                      </p:to>
                                    </p:set>
                                    <p:anim calcmode="lin" valueType="num">
                                      <p:cBhvr additive="repl">
                                        <p:cTn id="121"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22" dur="500" fill="hold"/>
                                        <p:tgtEl>
                                          <p:spTgt spid="612">
                                            <p:txEl>
                                              <p:pRg st="276" end="276"/>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2" presetSubtype="8">
                                  <p:stCondLst>
                                    <p:cond delay="0"/>
                                  </p:stCondLst>
                                  <p:childTnLst>
                                    <p:set>
                                      <p:cBhvr>
                                        <p:cTn id="126" dur="1" fill="hold">
                                          <p:stCondLst>
                                            <p:cond delay="0"/>
                                          </p:stCondLst>
                                        </p:cTn>
                                        <p:tgtEl>
                                          <p:spTgt spid="612">
                                            <p:txEl>
                                              <p:pRg st="276" end="276"/>
                                            </p:txEl>
                                          </p:spTgt>
                                        </p:tgtEl>
                                        <p:attrNameLst>
                                          <p:attrName>style.visibility</p:attrName>
                                        </p:attrNameLst>
                                      </p:cBhvr>
                                      <p:to>
                                        <p:strVal val="visible"/>
                                      </p:to>
                                    </p:set>
                                    <p:anim calcmode="lin" valueType="num">
                                      <p:cBhvr additive="repl">
                                        <p:cTn id="127"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28" dur="500" fill="hold"/>
                                        <p:tgtEl>
                                          <p:spTgt spid="612">
                                            <p:txEl>
                                              <p:pRg st="276" end="276"/>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2" presetSubtype="8">
                                  <p:stCondLst>
                                    <p:cond delay="0"/>
                                  </p:stCondLst>
                                  <p:childTnLst>
                                    <p:set>
                                      <p:cBhvr>
                                        <p:cTn id="132" dur="1" fill="hold">
                                          <p:stCondLst>
                                            <p:cond delay="0"/>
                                          </p:stCondLst>
                                        </p:cTn>
                                        <p:tgtEl>
                                          <p:spTgt spid="612">
                                            <p:txEl>
                                              <p:pRg st="276" end="276"/>
                                            </p:txEl>
                                          </p:spTgt>
                                        </p:tgtEl>
                                        <p:attrNameLst>
                                          <p:attrName>style.visibility</p:attrName>
                                        </p:attrNameLst>
                                      </p:cBhvr>
                                      <p:to>
                                        <p:strVal val="visible"/>
                                      </p:to>
                                    </p:set>
                                    <p:anim calcmode="lin" valueType="num">
                                      <p:cBhvr additive="repl">
                                        <p:cTn id="133"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34" dur="500" fill="hold"/>
                                        <p:tgtEl>
                                          <p:spTgt spid="612">
                                            <p:txEl>
                                              <p:pRg st="276" end="276"/>
                                            </p:txEl>
                                          </p:spTgt>
                                        </p:tgtEl>
                                        <p:attrNameLst>
                                          <p:attrName>ppt_y</p:attrName>
                                        </p:attrNameLst>
                                      </p:cBhvr>
                                      <p:tavLst>
                                        <p:tav tm="0">
                                          <p:val>
                                            <p:strVal val="#ppt_y"/>
                                          </p:val>
                                        </p:tav>
                                        <p:tav tm="100000">
                                          <p:val>
                                            <p:strVal val="#ppt_y"/>
                                          </p:val>
                                        </p:tav>
                                      </p:tavLst>
                                    </p:anim>
                                  </p:childTnLst>
                                </p:cTn>
                              </p:par>
                              <p:par>
                                <p:cTn id="135" nodeType="withEffect" fill="hold" presetClass="entr" presetID="2" presetSubtype="8">
                                  <p:stCondLst>
                                    <p:cond delay="0"/>
                                  </p:stCondLst>
                                  <p:childTnLst>
                                    <p:set>
                                      <p:cBhvr>
                                        <p:cTn id="136" dur="1" fill="hold">
                                          <p:stCondLst>
                                            <p:cond delay="0"/>
                                          </p:stCondLst>
                                        </p:cTn>
                                        <p:tgtEl>
                                          <p:spTgt spid="612">
                                            <p:txEl>
                                              <p:pRg st="276" end="276"/>
                                            </p:txEl>
                                          </p:spTgt>
                                        </p:tgtEl>
                                        <p:attrNameLst>
                                          <p:attrName>style.visibility</p:attrName>
                                        </p:attrNameLst>
                                      </p:cBhvr>
                                      <p:to>
                                        <p:strVal val="visible"/>
                                      </p:to>
                                    </p:set>
                                    <p:anim calcmode="lin" valueType="num">
                                      <p:cBhvr additive="repl">
                                        <p:cTn id="137"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38" dur="500" fill="hold"/>
                                        <p:tgtEl>
                                          <p:spTgt spid="612">
                                            <p:txEl>
                                              <p:pRg st="276" end="276"/>
                                            </p:txEl>
                                          </p:spTgt>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2" presetSubtype="8">
                                  <p:stCondLst>
                                    <p:cond delay="0"/>
                                  </p:stCondLst>
                                  <p:childTnLst>
                                    <p:set>
                                      <p:cBhvr>
                                        <p:cTn id="142" dur="1" fill="hold">
                                          <p:stCondLst>
                                            <p:cond delay="0"/>
                                          </p:stCondLst>
                                        </p:cTn>
                                        <p:tgtEl>
                                          <p:spTgt spid="612">
                                            <p:txEl>
                                              <p:pRg st="276" end="276"/>
                                            </p:txEl>
                                          </p:spTgt>
                                        </p:tgtEl>
                                        <p:attrNameLst>
                                          <p:attrName>style.visibility</p:attrName>
                                        </p:attrNameLst>
                                      </p:cBhvr>
                                      <p:to>
                                        <p:strVal val="visible"/>
                                      </p:to>
                                    </p:set>
                                    <p:anim calcmode="lin" valueType="num">
                                      <p:cBhvr additive="repl">
                                        <p:cTn id="143"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44" dur="500" fill="hold"/>
                                        <p:tgtEl>
                                          <p:spTgt spid="612">
                                            <p:txEl>
                                              <p:pRg st="276" end="276"/>
                                            </p:txEl>
                                          </p:spTgt>
                                        </p:tgtEl>
                                        <p:attrNameLst>
                                          <p:attrName>ppt_y</p:attrName>
                                        </p:attrNameLst>
                                      </p:cBhvr>
                                      <p:tavLst>
                                        <p:tav tm="0">
                                          <p:val>
                                            <p:strVal val="#ppt_y"/>
                                          </p:val>
                                        </p:tav>
                                        <p:tav tm="100000">
                                          <p:val>
                                            <p:strVal val="#ppt_y"/>
                                          </p:val>
                                        </p:tav>
                                      </p:tavLst>
                                    </p:anim>
                                  </p:childTnLst>
                                </p:cTn>
                              </p:par>
                              <p:par>
                                <p:cTn id="145" nodeType="withEffect" fill="hold" presetClass="entr" presetID="2" presetSubtype="8">
                                  <p:stCondLst>
                                    <p:cond delay="0"/>
                                  </p:stCondLst>
                                  <p:childTnLst>
                                    <p:set>
                                      <p:cBhvr>
                                        <p:cTn id="146" dur="1" fill="hold">
                                          <p:stCondLst>
                                            <p:cond delay="0"/>
                                          </p:stCondLst>
                                        </p:cTn>
                                        <p:tgtEl>
                                          <p:spTgt spid="612">
                                            <p:txEl>
                                              <p:pRg st="276" end="276"/>
                                            </p:txEl>
                                          </p:spTgt>
                                        </p:tgtEl>
                                        <p:attrNameLst>
                                          <p:attrName>style.visibility</p:attrName>
                                        </p:attrNameLst>
                                      </p:cBhvr>
                                      <p:to>
                                        <p:strVal val="visible"/>
                                      </p:to>
                                    </p:set>
                                    <p:anim calcmode="lin" valueType="num">
                                      <p:cBhvr additive="repl">
                                        <p:cTn id="147" dur="500" fill="hold"/>
                                        <p:tgtEl>
                                          <p:spTgt spid="612">
                                            <p:txEl>
                                              <p:pRg st="276" end="276"/>
                                            </p:txEl>
                                          </p:spTgt>
                                        </p:tgtEl>
                                        <p:attrNameLst>
                                          <p:attrName>ppt_x</p:attrName>
                                        </p:attrNameLst>
                                      </p:cBhvr>
                                      <p:tavLst>
                                        <p:tav tm="0">
                                          <p:val>
                                            <p:strVal val="0-#ppt_w/2"/>
                                          </p:val>
                                        </p:tav>
                                        <p:tav tm="100000">
                                          <p:val>
                                            <p:strVal val="#ppt_x"/>
                                          </p:val>
                                        </p:tav>
                                      </p:tavLst>
                                    </p:anim>
                                    <p:anim calcmode="lin" valueType="num">
                                      <p:cBhvr additive="repl">
                                        <p:cTn id="148" dur="500" fill="hold"/>
                                        <p:tgtEl>
                                          <p:spTgt spid="612">
                                            <p:txEl>
                                              <p:pRg st="276" end="27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819520" y="6095880"/>
            <a:ext cx="5409360" cy="442080"/>
          </a:xfrm>
          <a:prstGeom prst="rect">
            <a:avLst/>
          </a:prstGeom>
          <a:noFill/>
          <a:ln>
            <a:noFill/>
          </a:ln>
        </p:spPr>
        <p:style>
          <a:lnRef idx="0"/>
          <a:fillRef idx="0"/>
          <a:effectRef idx="0"/>
          <a:fontRef idx="minor"/>
        </p:style>
        <p:txBody>
          <a:bodyPr lIns="90000" rIns="90000" tIns="45000" bIns="45000" anchor="ctr"/>
          <a:p>
            <a:r>
              <a:rPr b="0" lang="en-IN" sz="1800" spc="-1" strike="noStrike">
                <a:solidFill>
                  <a:srgbClr val="000000"/>
                </a:solidFill>
                <a:uFill>
                  <a:solidFill>
                    <a:srgbClr val="ffffff"/>
                  </a:solidFill>
                </a:uFill>
                <a:latin typeface="Calibri"/>
              </a:rPr>
              <a:t>I/O map of a personal computer illustrating many of the fixed I/O areas.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pic>
        <p:nvPicPr>
          <p:cNvPr id="334" name="Picture 3" descr=""/>
          <p:cNvPicPr/>
          <p:nvPr/>
        </p:nvPicPr>
        <p:blipFill>
          <a:blip r:embed="rId1"/>
          <a:stretch/>
        </p:blipFill>
        <p:spPr>
          <a:xfrm>
            <a:off x="0" y="914400"/>
            <a:ext cx="2056680" cy="5506560"/>
          </a:xfrm>
          <a:prstGeom prst="rect">
            <a:avLst/>
          </a:prstGeom>
          <a:ln w="9360">
            <a:noFill/>
          </a:ln>
        </p:spPr>
      </p:pic>
      <p:sp>
        <p:nvSpPr>
          <p:cNvPr id="335" name="CustomShape 2"/>
          <p:cNvSpPr/>
          <p:nvPr/>
        </p:nvSpPr>
        <p:spPr>
          <a:xfrm>
            <a:off x="182520" y="90360"/>
            <a:ext cx="8914680" cy="1142280"/>
          </a:xfrm>
          <a:prstGeom prst="rect">
            <a:avLst/>
          </a:prstGeom>
          <a:noFill/>
          <a:ln w="9360">
            <a:noFill/>
          </a:ln>
        </p:spPr>
        <p:style>
          <a:lnRef idx="0"/>
          <a:fillRef idx="0"/>
          <a:effectRef idx="0"/>
          <a:fontRef idx="minor"/>
        </p:style>
        <p:txBody>
          <a:bodyPr lIns="90000" rIns="90000" tIns="45000" bIns="45000"/>
          <a:p>
            <a:pPr>
              <a:lnSpc>
                <a:spcPct val="100000"/>
              </a:lnSpc>
            </a:pPr>
            <a:r>
              <a:rPr b="1" lang="en-IN" sz="4000" spc="-1" strike="noStrike">
                <a:solidFill>
                  <a:srgbClr val="1f497d"/>
                </a:solidFill>
                <a:uFill>
                  <a:solidFill>
                    <a:srgbClr val="ffffff"/>
                  </a:solidFill>
                </a:uFill>
                <a:latin typeface="Calibri"/>
                <a:ea typeface="DejaVu Sans"/>
              </a:rPr>
              <a:t>Personal Computer I/O Map </a:t>
            </a:r>
            <a:endParaRPr b="0" lang="en-IN" sz="1800" spc="-1" strike="noStrike">
              <a:solidFill>
                <a:srgbClr val="000000"/>
              </a:solidFill>
              <a:uFill>
                <a:solidFill>
                  <a:srgbClr val="ffffff"/>
                </a:solidFill>
              </a:uFill>
              <a:latin typeface="Arial"/>
            </a:endParaRPr>
          </a:p>
        </p:txBody>
      </p:sp>
      <p:sp>
        <p:nvSpPr>
          <p:cNvPr id="336" name="CustomShape 3"/>
          <p:cNvSpPr/>
          <p:nvPr/>
        </p:nvSpPr>
        <p:spPr>
          <a:xfrm>
            <a:off x="2133720" y="912960"/>
            <a:ext cx="6963480" cy="4799880"/>
          </a:xfrm>
          <a:prstGeom prst="rect">
            <a:avLst/>
          </a:prstGeom>
          <a:noFill/>
          <a:ln w="9360">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Calibri"/>
                <a:ea typeface="DejaVu Sans"/>
              </a:rPr>
              <a:t>the PC uses part of I/O map for </a:t>
            </a:r>
            <a:endParaRPr b="0" lang="en-IN" sz="1800" spc="-1" strike="noStrike">
              <a:solidFill>
                <a:srgbClr val="000000"/>
              </a:solidFill>
              <a:uFill>
                <a:solidFill>
                  <a:srgbClr val="ffffff"/>
                </a:solidFill>
              </a:uFill>
              <a:latin typeface="Arial"/>
            </a:endParaRPr>
          </a:p>
          <a:p>
            <a:pPr lvl="1" marL="743040" indent="-285120">
              <a:lnSpc>
                <a:spcPct val="100000"/>
              </a:lnSpc>
              <a:buClr>
                <a:srgbClr val="0d4000"/>
              </a:buClr>
              <a:buFont typeface="Symbol"/>
              <a:buChar char=""/>
            </a:pPr>
            <a:r>
              <a:rPr b="0" lang="en-IN" sz="2800" spc="-1" strike="noStrike">
                <a:solidFill>
                  <a:srgbClr val="000000"/>
                </a:solidFill>
                <a:uFill>
                  <a:solidFill>
                    <a:srgbClr val="ffffff"/>
                  </a:solidFill>
                </a:uFill>
                <a:latin typeface="Calibri"/>
                <a:ea typeface="DejaVu Sans"/>
              </a:rPr>
              <a:t>dedicated functions, as shown here</a:t>
            </a:r>
            <a:endParaRPr b="0" lang="en-IN" sz="1800" spc="-1" strike="noStrike">
              <a:solidFill>
                <a:srgbClr val="000000"/>
              </a:solidFill>
              <a:uFill>
                <a:solidFill>
                  <a:srgbClr val="ffffff"/>
                </a:solidFill>
              </a:uFill>
              <a:latin typeface="Arial"/>
            </a:endParaRPr>
          </a:p>
          <a:p>
            <a:pPr lvl="1" marL="743040" indent="-285120">
              <a:lnSpc>
                <a:spcPct val="100000"/>
              </a:lnSpc>
              <a:buClr>
                <a:srgbClr val="0d4000"/>
              </a:buClr>
              <a:buFont typeface="Symbol"/>
              <a:buChar char=""/>
            </a:pPr>
            <a:r>
              <a:rPr b="0" lang="en-IN" sz="2800" spc="-1" strike="noStrike">
                <a:solidFill>
                  <a:srgbClr val="000000"/>
                </a:solidFill>
                <a:uFill>
                  <a:solidFill>
                    <a:srgbClr val="ffffff"/>
                  </a:solidFill>
                </a:uFill>
                <a:latin typeface="Calibri"/>
                <a:ea typeface="DejaVu Sans"/>
              </a:rPr>
              <a:t>I/O space between ports 0000H and 03FFH is normally reserved for the system and ISA bus </a:t>
            </a:r>
            <a:endParaRPr b="0" lang="en-IN" sz="1800" spc="-1" strike="noStrike">
              <a:solidFill>
                <a:srgbClr val="000000"/>
              </a:solidFill>
              <a:uFill>
                <a:solidFill>
                  <a:srgbClr val="ffffff"/>
                </a:solidFill>
              </a:uFill>
              <a:latin typeface="Arial"/>
            </a:endParaRPr>
          </a:p>
          <a:p>
            <a:pPr lvl="1" marL="743040" indent="-285120">
              <a:lnSpc>
                <a:spcPct val="100000"/>
              </a:lnSpc>
              <a:buClr>
                <a:srgbClr val="0d4000"/>
              </a:buClr>
              <a:buFont typeface="Symbol"/>
              <a:buChar char=""/>
            </a:pPr>
            <a:r>
              <a:rPr b="0" lang="en-IN" sz="2800" spc="-1" strike="noStrike">
                <a:solidFill>
                  <a:srgbClr val="000000"/>
                </a:solidFill>
                <a:uFill>
                  <a:solidFill>
                    <a:srgbClr val="ffffff"/>
                  </a:solidFill>
                </a:uFill>
                <a:latin typeface="Calibri"/>
                <a:ea typeface="DejaVu Sans"/>
              </a:rPr>
              <a:t>ports at 0400H–FFFFH are generally available for user applications, main-board functions, and the PCI bus </a:t>
            </a:r>
            <a:endParaRPr b="0" lang="en-IN" sz="1800" spc="-1" strike="noStrike">
              <a:solidFill>
                <a:srgbClr val="000000"/>
              </a:solidFill>
              <a:uFill>
                <a:solidFill>
                  <a:srgbClr val="ffffff"/>
                </a:solidFill>
              </a:uFill>
              <a:latin typeface="Arial"/>
            </a:endParaRPr>
          </a:p>
          <a:p>
            <a:pPr lvl="1" marL="743040" indent="-285120">
              <a:lnSpc>
                <a:spcPct val="100000"/>
              </a:lnSpc>
              <a:buClr>
                <a:srgbClr val="0d4000"/>
              </a:buClr>
              <a:buFont typeface="Symbol"/>
              <a:buChar char=""/>
            </a:pPr>
            <a:r>
              <a:rPr b="0" lang="en-IN" sz="2800" spc="-1" strike="noStrike">
                <a:solidFill>
                  <a:srgbClr val="000000"/>
                </a:solidFill>
                <a:uFill>
                  <a:solidFill>
                    <a:srgbClr val="ffffff"/>
                  </a:solidFill>
                </a:uFill>
                <a:latin typeface="Calibri"/>
                <a:ea typeface="DejaVu Sans"/>
              </a:rPr>
              <a:t>80287 coprocessor uses 00F8H–00FFH, so Intel reserves I/O ports 00F0H–00FFH</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336">
                                            <p:txEl>
                                              <p:pRg st="0" end="3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499"/>
                                          </p:stCondLst>
                                        </p:cTn>
                                        <p:tgtEl>
                                          <p:spTgt spid="336">
                                            <p:txEl>
                                              <p:pRg st="340" end="340"/>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499"/>
                                          </p:stCondLst>
                                        </p:cTn>
                                        <p:tgtEl>
                                          <p:spTgt spid="336">
                                            <p:txEl>
                                              <p:pRg st="340" end="34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499"/>
                                          </p:stCondLst>
                                        </p:cTn>
                                        <p:tgtEl>
                                          <p:spTgt spid="336">
                                            <p:txEl>
                                              <p:pRg st="340" end="3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Example</a:t>
            </a:r>
            <a:endParaRPr b="0" lang="en-IN" sz="1800" spc="-1" strike="noStrike">
              <a:solidFill>
                <a:srgbClr val="000000"/>
              </a:solidFill>
              <a:uFill>
                <a:solidFill>
                  <a:srgbClr val="ffffff"/>
                </a:solidFill>
              </a:uFill>
              <a:latin typeface="Arial"/>
            </a:endParaRPr>
          </a:p>
        </p:txBody>
      </p:sp>
      <p:sp>
        <p:nvSpPr>
          <p:cNvPr id="614" name="CustomShape 2"/>
          <p:cNvSpPr/>
          <p:nvPr/>
        </p:nvSpPr>
        <p:spPr>
          <a:xfrm>
            <a:off x="990720" y="1981080"/>
            <a:ext cx="7162200" cy="4114080"/>
          </a:xfrm>
          <a:prstGeom prst="rect">
            <a:avLst/>
          </a:prstGeom>
          <a:noFill/>
          <a:ln w="12600">
            <a:noFill/>
          </a:ln>
        </p:spPr>
        <p:style>
          <a:lnRef idx="0"/>
          <a:fillRef idx="0"/>
          <a:effectRef idx="0"/>
          <a:fontRef idx="minor"/>
        </p:style>
        <p:txBody>
          <a:bodyPr lIns="90360" rIns="90360" tIns="44280" bIns="44280"/>
          <a:p>
            <a:pPr marL="285840" indent="-285120">
              <a:lnSpc>
                <a:spcPct val="80000"/>
              </a:lnSpc>
            </a:pPr>
            <a:r>
              <a:rPr b="0" lang="en-IN" sz="2000" spc="-1" strike="noStrike">
                <a:solidFill>
                  <a:srgbClr val="000000"/>
                </a:solidFill>
                <a:uFill>
                  <a:solidFill>
                    <a:srgbClr val="ffffff"/>
                  </a:solidFill>
                </a:uFill>
                <a:latin typeface="Arial"/>
              </a:rPr>
              <a:t>This functional configuration provides simple input and output operations for each of the three ports. No ``handshaking'‘ is required, data is simply written to or read from a specified port.</a:t>
            </a:r>
            <a:endParaRPr b="0" lang="en-IN" sz="1800" spc="-1" strike="noStrike">
              <a:solidFill>
                <a:srgbClr val="000000"/>
              </a:solidFill>
              <a:uFill>
                <a:solidFill>
                  <a:srgbClr val="ffffff"/>
                </a:solidFill>
              </a:uFill>
              <a:latin typeface="Arial"/>
            </a:endParaRPr>
          </a:p>
          <a:p>
            <a:pPr marL="285840" indent="-285120">
              <a:lnSpc>
                <a:spcPct val="80000"/>
              </a:lnSpc>
            </a:pPr>
            <a:endParaRPr b="0" lang="en-IN" sz="1800" spc="-1" strike="noStrike">
              <a:solidFill>
                <a:srgbClr val="000000"/>
              </a:solidFill>
              <a:uFill>
                <a:solidFill>
                  <a:srgbClr val="ffffff"/>
                </a:solidFill>
              </a:uFill>
              <a:latin typeface="Arial"/>
            </a:endParaRPr>
          </a:p>
          <a:p>
            <a:pPr marL="285840" indent="-285120">
              <a:lnSpc>
                <a:spcPct val="80000"/>
              </a:lnSpc>
            </a:pPr>
            <a:r>
              <a:rPr b="1" lang="en-IN" sz="2000" spc="-1" strike="noStrike">
                <a:solidFill>
                  <a:srgbClr val="000000"/>
                </a:solidFill>
                <a:uFill>
                  <a:solidFill>
                    <a:srgbClr val="ffffff"/>
                  </a:solidFill>
                </a:uFill>
                <a:latin typeface="Arial"/>
              </a:rPr>
              <a:t>Mode 0 Basic Functional Definitions:</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Two 8-bit ports and two 4-bit ports.</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Any port can be input or output.</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Outputs are latched.</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Inputs are not latched.</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16 different Input/Output configurations are possible</a:t>
            </a:r>
            <a:endParaRPr b="0" lang="en-IN" sz="1800" spc="-1" strike="noStrike">
              <a:solidFill>
                <a:srgbClr val="000000"/>
              </a:solidFill>
              <a:uFill>
                <a:solidFill>
                  <a:srgbClr val="ffffff"/>
                </a:solidFill>
              </a:uFill>
              <a:latin typeface="Arial"/>
            </a:endParaRPr>
          </a:p>
          <a:p>
            <a:pPr marL="285840" indent="-285120">
              <a:lnSpc>
                <a:spcPct val="8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in this Mode.</a:t>
            </a:r>
            <a:endParaRPr b="0" lang="en-IN" sz="1800" spc="-1" strike="noStrike">
              <a:solidFill>
                <a:srgbClr val="000000"/>
              </a:solidFill>
              <a:uFill>
                <a:solidFill>
                  <a:srgbClr val="ffffff"/>
                </a:solidFill>
              </a:uFill>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Application (Keyboard Interface)</a:t>
            </a:r>
            <a:endParaRPr b="0" lang="en-IN" sz="1800" spc="-1" strike="noStrike">
              <a:solidFill>
                <a:srgbClr val="000000"/>
              </a:solidFill>
              <a:uFill>
                <a:solidFill>
                  <a:srgbClr val="ffffff"/>
                </a:solidFill>
              </a:uFill>
              <a:latin typeface="Arial"/>
            </a:endParaRPr>
          </a:p>
        </p:txBody>
      </p:sp>
      <p:pic>
        <p:nvPicPr>
          <p:cNvPr id="616" name="Picture 7" descr=""/>
          <p:cNvPicPr/>
          <p:nvPr/>
        </p:nvPicPr>
        <p:blipFill>
          <a:blip r:embed="rId1"/>
          <a:stretch/>
        </p:blipFill>
        <p:spPr>
          <a:xfrm>
            <a:off x="250920" y="1239840"/>
            <a:ext cx="8892360" cy="5617440"/>
          </a:xfrm>
          <a:prstGeom prst="rect">
            <a:avLst/>
          </a:prstGeom>
          <a:ln>
            <a:noFill/>
          </a:ln>
        </p:spPr>
      </p:pic>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539640" y="1341360"/>
            <a:ext cx="7612920" cy="5039640"/>
          </a:xfrm>
          <a:prstGeom prst="rect">
            <a:avLst/>
          </a:prstGeom>
          <a:noFill/>
          <a:ln w="12600">
            <a:noFill/>
          </a:ln>
        </p:spPr>
        <p:style>
          <a:lnRef idx="0"/>
          <a:fillRef idx="0"/>
          <a:effectRef idx="0"/>
          <a:fontRef idx="minor"/>
        </p:style>
        <p:txBody>
          <a:bodyPr lIns="90360" rIns="90360" tIns="44280" bIns="44280"/>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The switches in the keyboard are arranged in an array. The size of the array is described in terms of the number of rows and the number of the columns.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In our example, the keyboard array has four rows, which are labeled R</a:t>
            </a:r>
            <a:r>
              <a:rPr b="0" lang="en-IN" sz="2000" spc="-1" strike="noStrike" baseline="-25000">
                <a:solidFill>
                  <a:srgbClr val="000000"/>
                </a:solidFill>
                <a:uFill>
                  <a:solidFill>
                    <a:srgbClr val="ffffff"/>
                  </a:solidFill>
                </a:uFill>
                <a:latin typeface="Arial"/>
              </a:rPr>
              <a:t>0</a:t>
            </a:r>
            <a:r>
              <a:rPr b="0" lang="en-IN" sz="2000" spc="-1" strike="noStrike">
                <a:solidFill>
                  <a:srgbClr val="000000"/>
                </a:solidFill>
                <a:uFill>
                  <a:solidFill>
                    <a:srgbClr val="ffffff"/>
                  </a:solidFill>
                </a:uFill>
                <a:latin typeface="Arial"/>
              </a:rPr>
              <a:t> through R</a:t>
            </a:r>
            <a:r>
              <a:rPr b="0" lang="en-IN" sz="2000" spc="-1" strike="noStrike" baseline="-25000">
                <a:solidFill>
                  <a:srgbClr val="000000"/>
                </a:solidFill>
                <a:uFill>
                  <a:solidFill>
                    <a:srgbClr val="ffffff"/>
                  </a:solidFill>
                </a:uFill>
                <a:latin typeface="Arial"/>
              </a:rPr>
              <a:t>3</a:t>
            </a:r>
            <a:r>
              <a:rPr b="0" lang="en-IN" sz="2000" spc="-1" strike="noStrike">
                <a:solidFill>
                  <a:srgbClr val="000000"/>
                </a:solidFill>
                <a:uFill>
                  <a:solidFill>
                    <a:srgbClr val="ffffff"/>
                  </a:solidFill>
                </a:uFill>
                <a:latin typeface="Arial"/>
              </a:rPr>
              <a:t>, and four columns, which are labeled C</a:t>
            </a:r>
            <a:r>
              <a:rPr b="0" lang="en-IN" sz="2000" spc="-1" strike="noStrike" baseline="-25000">
                <a:solidFill>
                  <a:srgbClr val="000000"/>
                </a:solidFill>
                <a:uFill>
                  <a:solidFill>
                    <a:srgbClr val="ffffff"/>
                  </a:solidFill>
                </a:uFill>
                <a:latin typeface="Arial"/>
              </a:rPr>
              <a:t>0</a:t>
            </a:r>
            <a:r>
              <a:rPr b="0" lang="en-IN" sz="2000" spc="-1" strike="noStrike">
                <a:solidFill>
                  <a:srgbClr val="000000"/>
                </a:solidFill>
                <a:uFill>
                  <a:solidFill>
                    <a:srgbClr val="ffffff"/>
                  </a:solidFill>
                </a:uFill>
                <a:latin typeface="Arial"/>
              </a:rPr>
              <a:t> through C</a:t>
            </a:r>
            <a:r>
              <a:rPr b="0" lang="en-IN" sz="2000" spc="-1" strike="noStrike" baseline="-25000">
                <a:solidFill>
                  <a:srgbClr val="000000"/>
                </a:solidFill>
                <a:uFill>
                  <a:solidFill>
                    <a:srgbClr val="ffffff"/>
                  </a:solidFill>
                </a:uFill>
                <a:latin typeface="Arial"/>
              </a:rPr>
              <a:t>3</a:t>
            </a:r>
            <a:r>
              <a:rPr b="0" lang="en-IN" sz="2000" spc="-1" strike="noStrike">
                <a:solidFill>
                  <a:srgbClr val="000000"/>
                </a:solidFill>
                <a:uFill>
                  <a:solidFill>
                    <a:srgbClr val="ffffff"/>
                  </a:solidFill>
                </a:uFill>
                <a:latin typeface="Arial"/>
              </a:rPr>
              <a:t>. The location of the switch for any key in the array is uniquely defined by a row and a column.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For instance, the 0 key is located at the junction of R</a:t>
            </a:r>
            <a:r>
              <a:rPr b="0" lang="en-IN" sz="2000" spc="-1" strike="noStrike" baseline="-25000">
                <a:solidFill>
                  <a:srgbClr val="000000"/>
                </a:solidFill>
                <a:uFill>
                  <a:solidFill>
                    <a:srgbClr val="ffffff"/>
                  </a:solidFill>
                </a:uFill>
                <a:latin typeface="Arial"/>
              </a:rPr>
              <a:t>0</a:t>
            </a:r>
            <a:r>
              <a:rPr b="0" lang="en-IN" sz="2000" spc="-1" strike="noStrike">
                <a:solidFill>
                  <a:srgbClr val="000000"/>
                </a:solidFill>
                <a:uFill>
                  <a:solidFill>
                    <a:srgbClr val="ffffff"/>
                  </a:solidFill>
                </a:uFill>
                <a:latin typeface="Arial"/>
              </a:rPr>
              <a:t> and C</a:t>
            </a:r>
            <a:r>
              <a:rPr b="0" lang="en-IN" sz="2000" spc="-1" strike="noStrike" baseline="-25000">
                <a:solidFill>
                  <a:srgbClr val="000000"/>
                </a:solidFill>
                <a:uFill>
                  <a:solidFill>
                    <a:srgbClr val="ffffff"/>
                  </a:solidFill>
                </a:uFill>
                <a:latin typeface="Arial"/>
              </a:rPr>
              <a:t>0</a:t>
            </a:r>
            <a:r>
              <a:rPr b="0" lang="en-IN" sz="2000" spc="-1" strike="noStrike">
                <a:solidFill>
                  <a:srgbClr val="000000"/>
                </a:solidFill>
                <a:uFill>
                  <a:solidFill>
                    <a:srgbClr val="ffffff"/>
                  </a:solidFill>
                </a:uFill>
                <a:latin typeface="Arial"/>
              </a:rPr>
              <a:t>, while the 1 key is located at R</a:t>
            </a:r>
            <a:r>
              <a:rPr b="0" lang="en-IN" sz="2000" spc="-1" strike="noStrike" baseline="-25000">
                <a:solidFill>
                  <a:srgbClr val="000000"/>
                </a:solidFill>
                <a:uFill>
                  <a:solidFill>
                    <a:srgbClr val="ffffff"/>
                  </a:solidFill>
                </a:uFill>
                <a:latin typeface="Arial"/>
              </a:rPr>
              <a:t>0</a:t>
            </a:r>
            <a:r>
              <a:rPr b="0" lang="en-IN" sz="2000" spc="-1" strike="noStrike">
                <a:solidFill>
                  <a:srgbClr val="000000"/>
                </a:solidFill>
                <a:uFill>
                  <a:solidFill>
                    <a:srgbClr val="ffffff"/>
                  </a:solidFill>
                </a:uFill>
                <a:latin typeface="Arial"/>
              </a:rPr>
              <a:t> and C</a:t>
            </a:r>
            <a:r>
              <a:rPr b="0" lang="en-IN" sz="2000" spc="-1" strike="noStrike" baseline="-25000">
                <a:solidFill>
                  <a:srgbClr val="000000"/>
                </a:solidFill>
                <a:uFill>
                  <a:solidFill>
                    <a:srgbClr val="ffffff"/>
                  </a:solidFill>
                </a:uFill>
                <a:latin typeface="Arial"/>
              </a:rPr>
              <a:t>1</a:t>
            </a:r>
            <a:r>
              <a:rPr b="0" lang="en-IN" sz="20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In most applications, the microcomputer scans the keyboard array. That is, it strobes  one row of the keyboard after the other by sending out a short-duration pulse, to the 0 logic level, on the row line. During each row strobe, all column lines are examined by reading them in parallel. </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Typically, the column lines are pulled up to the 1 logic level; therefore, if a switch is closed, a logic 0 will be read on the corresponding column line. If no switches are closed, all 1s will be read when the lines are examined.</a:t>
            </a:r>
            <a:endParaRPr b="0" lang="en-IN" sz="1800" spc="-1" strike="noStrike">
              <a:solidFill>
                <a:srgbClr val="000000"/>
              </a:solidFill>
              <a:uFill>
                <a:solidFill>
                  <a:srgbClr val="ffffff"/>
                </a:solidFill>
              </a:uFill>
              <a:latin typeface="Arial"/>
            </a:endParaRPr>
          </a:p>
        </p:txBody>
      </p:sp>
      <p:sp>
        <p:nvSpPr>
          <p:cNvPr id="618" name="CustomShape 2"/>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Application (Keyboard Interface)</a:t>
            </a:r>
            <a:endParaRPr b="0" lang="en-IN" sz="1800" spc="-1" strike="noStrike">
              <a:solidFill>
                <a:srgbClr val="000000"/>
              </a:solidFill>
              <a:uFill>
                <a:solidFill>
                  <a:srgbClr val="ffffff"/>
                </a:solidFill>
              </a:uFill>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971640" y="1341360"/>
            <a:ext cx="7162200" cy="4895280"/>
          </a:xfrm>
          <a:prstGeom prst="rect">
            <a:avLst/>
          </a:prstGeom>
          <a:noFill/>
          <a:ln w="12600">
            <a:noFill/>
          </a:ln>
        </p:spPr>
        <p:style>
          <a:lnRef idx="0"/>
          <a:fillRef idx="0"/>
          <a:effectRef idx="0"/>
          <a:fontRef idx="minor"/>
        </p:style>
        <p:txBody>
          <a:bodyPr lIns="90360" rIns="90360" tIns="44280" bIns="44280"/>
          <a:p>
            <a:pPr marL="285840" indent="-285120">
              <a:lnSpc>
                <a:spcPct val="90000"/>
              </a:lnSpc>
              <a:buClr>
                <a:srgbClr val="000000"/>
              </a:buClr>
              <a:buFont typeface="Symbol"/>
              <a:buChar char=""/>
            </a:pPr>
            <a:r>
              <a:rPr b="0" lang="en-IN" sz="1800" spc="-1" strike="noStrike">
                <a:solidFill>
                  <a:srgbClr val="000000"/>
                </a:solidFill>
                <a:uFill>
                  <a:solidFill>
                    <a:srgbClr val="ffffff"/>
                  </a:solidFill>
                </a:uFill>
                <a:latin typeface="Arial"/>
              </a:rPr>
              <a:t>The starting address for this I/O interface is 10H and consecutive even addresses are used.</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10h:    0 0 0 1     0 0 0 0B  -Port A (Output port)</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12h:    0 0 0 1     0 0 1 0B  -Port B (Unused output port)</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14h:    0 0 0 1     0 1 0 0B  -Port C (lower and higher input)</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16h:    0 0 0 1     0 1 1 0B  -Control Reg.</a:t>
            </a:r>
            <a:endParaRPr b="0" lang="en-IN" sz="1800" spc="-1" strike="noStrike">
              <a:solidFill>
                <a:srgbClr val="000000"/>
              </a:solidFill>
              <a:uFill>
                <a:solidFill>
                  <a:srgbClr val="ffffff"/>
                </a:solidFill>
              </a:uFill>
              <a:latin typeface="Arial"/>
            </a:endParaRPr>
          </a:p>
          <a:p>
            <a:pPr marL="285840" indent="-285120">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PORTA   EQU    10h</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PORTB   EQU    12h</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PORTA   EQU    14h</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CREG     EQU    16h</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CWD       EQU    10001001b</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MOV       AL, CWD</a:t>
            </a:r>
            <a:endParaRPr b="0" lang="en-IN" sz="1800" spc="-1" strike="noStrike">
              <a:solidFill>
                <a:srgbClr val="000000"/>
              </a:solidFill>
              <a:uFill>
                <a:solidFill>
                  <a:srgbClr val="ffffff"/>
                </a:solidFill>
              </a:uFill>
              <a:latin typeface="Arial"/>
            </a:endParaRPr>
          </a:p>
          <a:p>
            <a:pPr marL="285840" indent="-285120">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OUT       CREG,AL</a:t>
            </a:r>
            <a:endParaRPr b="0" lang="en-IN" sz="1800" spc="-1" strike="noStrike">
              <a:solidFill>
                <a:srgbClr val="000000"/>
              </a:solidFill>
              <a:uFill>
                <a:solidFill>
                  <a:srgbClr val="ffffff"/>
                </a:solidFill>
              </a:uFill>
              <a:latin typeface="Arial"/>
            </a:endParaRPr>
          </a:p>
        </p:txBody>
      </p:sp>
      <p:sp>
        <p:nvSpPr>
          <p:cNvPr id="620" name="CustomShape 2"/>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Application (Keyboard Interface)</a:t>
            </a:r>
            <a:endParaRPr b="0" lang="en-IN" sz="1800" spc="-1" strike="noStrike">
              <a:solidFill>
                <a:srgbClr val="000000"/>
              </a:solidFill>
              <a:uFill>
                <a:solidFill>
                  <a:srgbClr val="ffffff"/>
                </a:solidFill>
              </a:uFill>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990720" y="1268280"/>
            <a:ext cx="7162200" cy="4826880"/>
          </a:xfrm>
          <a:prstGeom prst="rect">
            <a:avLst/>
          </a:prstGeom>
          <a:noFill/>
          <a:ln w="12600">
            <a:noFill/>
          </a:ln>
        </p:spPr>
        <p:style>
          <a:lnRef idx="0"/>
          <a:fillRef idx="0"/>
          <a:effectRef idx="0"/>
          <a:fontRef idx="minor"/>
        </p:style>
        <p:txBody>
          <a:bodyPr lIns="90360" rIns="90360" tIns="44280" bIns="44280"/>
          <a:p>
            <a:pPr marL="285840" indent="-285120">
              <a:lnSpc>
                <a:spcPct val="100000"/>
              </a:lnSpc>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
        <p:nvSpPr>
          <p:cNvPr id="622" name="CustomShape 2"/>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Application (Keyboard Interface)</a:t>
            </a:r>
            <a:endParaRPr b="0" lang="en-IN" sz="1800" spc="-1" strike="noStrike">
              <a:solidFill>
                <a:srgbClr val="000000"/>
              </a:solidFill>
              <a:uFill>
                <a:solidFill>
                  <a:srgbClr val="ffffff"/>
                </a:solidFill>
              </a:uFill>
              <a:latin typeface="Arial"/>
            </a:endParaRPr>
          </a:p>
        </p:txBody>
      </p:sp>
      <p:sp>
        <p:nvSpPr>
          <p:cNvPr id="623" name="CustomShape 3"/>
          <p:cNvSpPr/>
          <p:nvPr/>
        </p:nvSpPr>
        <p:spPr>
          <a:xfrm>
            <a:off x="304920" y="1295280"/>
            <a:ext cx="8381160" cy="4572000"/>
          </a:xfrm>
          <a:prstGeom prst="rect">
            <a:avLst/>
          </a:prstGeom>
          <a:noFill/>
          <a:ln w="1260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r>
              <a:rPr b="0" lang="en-IN" sz="16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SCAN:</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MOV   BL,FEH        ; send a short-duration pulse, to the 0 logic level,</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SCAN1:</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MOV   AL,BL</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on the row line0.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OUT    PORTA,AL</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IN        AL,PORTC      ;Read PortC</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XOR    AL,FFH         ;Complement AL</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AND   AL,0FH            ;Mask unused nibble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CMP   AL,0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JNE    KEY</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;if a key pressed go to KEY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ROL   BL,1</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if no key pressed, shift the ruration pulse to next row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CMP   BL,FEH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JNE    SCAN1</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JMP    SCAN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KEY:</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0 Application: Display Interface</a:t>
            </a:r>
            <a:endParaRPr b="0" lang="en-IN" sz="1800" spc="-1" strike="noStrike">
              <a:solidFill>
                <a:srgbClr val="000000"/>
              </a:solidFill>
              <a:uFill>
                <a:solidFill>
                  <a:srgbClr val="ffffff"/>
                </a:solidFill>
              </a:uFill>
              <a:latin typeface="Arial"/>
            </a:endParaRPr>
          </a:p>
        </p:txBody>
      </p:sp>
      <p:pic>
        <p:nvPicPr>
          <p:cNvPr id="625" name="Picture 4" descr=""/>
          <p:cNvPicPr/>
          <p:nvPr/>
        </p:nvPicPr>
        <p:blipFill>
          <a:blip r:embed="rId1"/>
          <a:stretch/>
        </p:blipFill>
        <p:spPr>
          <a:xfrm>
            <a:off x="324000" y="1268280"/>
            <a:ext cx="8640000" cy="4871160"/>
          </a:xfrm>
          <a:prstGeom prst="rect">
            <a:avLst/>
          </a:prstGeom>
          <a:ln>
            <a:noFill/>
          </a:ln>
        </p:spPr>
      </p:pic>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0" lang="en-IN" sz="3200" spc="-1" strike="noStrike">
                <a:solidFill>
                  <a:srgbClr val="fc0128"/>
                </a:solidFill>
                <a:uFill>
                  <a:solidFill>
                    <a:srgbClr val="ffffff"/>
                  </a:solidFill>
                </a:uFill>
                <a:latin typeface="Arial"/>
              </a:rPr>
              <a:t>MODE 1 (Strobed Input/Output).</a:t>
            </a:r>
            <a:endParaRPr b="0" lang="en-IN" sz="1800" spc="-1" strike="noStrike">
              <a:solidFill>
                <a:srgbClr val="000000"/>
              </a:solidFill>
              <a:uFill>
                <a:solidFill>
                  <a:srgbClr val="ffffff"/>
                </a:solidFill>
              </a:uFill>
              <a:latin typeface="Arial"/>
            </a:endParaRPr>
          </a:p>
        </p:txBody>
      </p:sp>
      <p:sp>
        <p:nvSpPr>
          <p:cNvPr id="627" name="CustomShape 2"/>
          <p:cNvSpPr/>
          <p:nvPr/>
        </p:nvSpPr>
        <p:spPr>
          <a:xfrm>
            <a:off x="990720" y="1700280"/>
            <a:ext cx="7162200" cy="4395240"/>
          </a:xfrm>
          <a:prstGeom prst="rect">
            <a:avLst/>
          </a:prstGeom>
          <a:noFill/>
          <a:ln w="12600">
            <a:noFill/>
          </a:ln>
        </p:spPr>
        <p:style>
          <a:lnRef idx="0"/>
          <a:fillRef idx="0"/>
          <a:effectRef idx="0"/>
          <a:fontRef idx="minor"/>
        </p:style>
        <p:txBody>
          <a:bodyPr lIns="90360" rIns="90360" tIns="44280" bIns="44280"/>
          <a:p>
            <a:pPr marL="285840" indent="-285120">
              <a:lnSpc>
                <a:spcPct val="80000"/>
              </a:lnSpc>
            </a:pPr>
            <a:r>
              <a:rPr b="0" lang="en-IN" sz="2000" spc="-1" strike="noStrike">
                <a:solidFill>
                  <a:srgbClr val="000000"/>
                </a:solidFill>
                <a:uFill>
                  <a:solidFill>
                    <a:srgbClr val="ffffff"/>
                  </a:solidFill>
                </a:uFill>
                <a:latin typeface="Arial"/>
              </a:rPr>
              <a:t>This functional configuration provides a means for transferring I/O data to or from a specified port in conjunction with strobes or ``handshaking'' signals. In mode 1, Port A and Port B use the lines on Port C to generate or accept these ``handshaking'' signals.</a:t>
            </a:r>
            <a:endParaRPr b="0" lang="en-IN" sz="1800" spc="-1" strike="noStrike">
              <a:solidFill>
                <a:srgbClr val="000000"/>
              </a:solidFill>
              <a:uFill>
                <a:solidFill>
                  <a:srgbClr val="ffffff"/>
                </a:solidFill>
              </a:uFill>
              <a:latin typeface="Arial"/>
            </a:endParaRPr>
          </a:p>
          <a:p>
            <a:pPr marL="285840" indent="-285120">
              <a:lnSpc>
                <a:spcPct val="80000"/>
              </a:lnSpc>
            </a:pPr>
            <a:endParaRPr b="0" lang="en-IN" sz="1800" spc="-1" strike="noStrike">
              <a:solidFill>
                <a:srgbClr val="000000"/>
              </a:solidFill>
              <a:uFill>
                <a:solidFill>
                  <a:srgbClr val="ffffff"/>
                </a:solidFill>
              </a:uFill>
              <a:latin typeface="Arial"/>
            </a:endParaRPr>
          </a:p>
          <a:p>
            <a:pPr marL="285840" indent="-285120">
              <a:lnSpc>
                <a:spcPct val="80000"/>
              </a:lnSpc>
            </a:pPr>
            <a:r>
              <a:rPr b="1" lang="en-IN" sz="2000" spc="-1" strike="noStrike">
                <a:solidFill>
                  <a:srgbClr val="000000"/>
                </a:solidFill>
                <a:uFill>
                  <a:solidFill>
                    <a:srgbClr val="ffffff"/>
                  </a:solidFill>
                </a:uFill>
                <a:latin typeface="Arial"/>
              </a:rPr>
              <a:t>Mode 1 Basic functional Definitions:</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Two Groups (Group A and Group B).</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Each group contains one 8-bit data port and one 4-bit control/data port.</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The 8-bit data port can be either input or output</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Both inputs and outputs are latched.</a:t>
            </a:r>
            <a:endParaRPr b="0" lang="en-IN" sz="1800" spc="-1" strike="noStrike">
              <a:solidFill>
                <a:srgbClr val="000000"/>
              </a:solidFill>
              <a:uFill>
                <a:solidFill>
                  <a:srgbClr val="ffffff"/>
                </a:solidFill>
              </a:uFill>
              <a:latin typeface="Arial"/>
            </a:endParaRPr>
          </a:p>
          <a:p>
            <a:pPr marL="285840" indent="-285120">
              <a:lnSpc>
                <a:spcPct val="80000"/>
              </a:lnSpc>
              <a:buClr>
                <a:srgbClr val="000000"/>
              </a:buClr>
              <a:buFont typeface="Symbol"/>
              <a:buChar char=""/>
            </a:pPr>
            <a:r>
              <a:rPr b="0" lang="en-IN" sz="2000" spc="-1" strike="noStrike">
                <a:solidFill>
                  <a:srgbClr val="000000"/>
                </a:solidFill>
                <a:uFill>
                  <a:solidFill>
                    <a:srgbClr val="ffffff"/>
                  </a:solidFill>
                </a:uFill>
                <a:latin typeface="Arial"/>
              </a:rPr>
              <a:t>The 4-bit port is used for control and status of the 8-bit data port.</a:t>
            </a:r>
            <a:endParaRPr b="0" lang="en-IN" sz="1800" spc="-1" strike="noStrike">
              <a:solidFill>
                <a:srgbClr val="000000"/>
              </a:solidFill>
              <a:uFill>
                <a:solidFill>
                  <a:srgbClr val="ffffff"/>
                </a:solidFill>
              </a:uFill>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Input Operation</a:t>
            </a:r>
            <a:endParaRPr b="0" lang="en-IN" sz="1800" spc="-1" strike="noStrike">
              <a:solidFill>
                <a:srgbClr val="000000"/>
              </a:solidFill>
              <a:uFill>
                <a:solidFill>
                  <a:srgbClr val="ffffff"/>
                </a:solidFill>
              </a:uFill>
              <a:latin typeface="Arial"/>
            </a:endParaRPr>
          </a:p>
        </p:txBody>
      </p:sp>
      <p:pic>
        <p:nvPicPr>
          <p:cNvPr id="629" name="Picture 3" descr=""/>
          <p:cNvPicPr/>
          <p:nvPr/>
        </p:nvPicPr>
        <p:blipFill>
          <a:blip r:embed="rId1"/>
          <a:stretch/>
        </p:blipFill>
        <p:spPr>
          <a:xfrm>
            <a:off x="0" y="914400"/>
            <a:ext cx="4647600" cy="4837680"/>
          </a:xfrm>
          <a:prstGeom prst="rect">
            <a:avLst/>
          </a:prstGeom>
          <a:ln>
            <a:noFill/>
          </a:ln>
        </p:spPr>
      </p:pic>
      <p:sp>
        <p:nvSpPr>
          <p:cNvPr id="630" name="CustomShape 2"/>
          <p:cNvSpPr/>
          <p:nvPr/>
        </p:nvSpPr>
        <p:spPr>
          <a:xfrm>
            <a:off x="3657600" y="3441600"/>
            <a:ext cx="5485680" cy="3193920"/>
          </a:xfrm>
          <a:prstGeom prst="rect">
            <a:avLst/>
          </a:prstGeom>
          <a:noFill/>
          <a:ln>
            <a:noFill/>
          </a:ln>
        </p:spPr>
        <p:style>
          <a:lnRef idx="0"/>
          <a:fillRef idx="0"/>
          <a:effectRef idx="0"/>
          <a:fontRef idx="minor"/>
        </p:style>
        <p:txBody>
          <a:bodyPr lIns="90000" rIns="90000" tIns="45000" bIns="45000"/>
          <a:p>
            <a:r>
              <a:rPr b="1" lang="en-IN" sz="1200" spc="-1" strike="noStrike">
                <a:solidFill>
                  <a:srgbClr val="000000"/>
                </a:solidFill>
                <a:uFill>
                  <a:solidFill>
                    <a:srgbClr val="ffffff"/>
                  </a:solidFill>
                </a:uFill>
                <a:latin typeface="Arial"/>
                <a:ea typeface="DejaVu Sans"/>
              </a:rPr>
              <a:t>STB: </a:t>
            </a:r>
            <a:r>
              <a:rPr b="0" lang="en-IN" sz="1200" spc="-1" strike="noStrike">
                <a:solidFill>
                  <a:srgbClr val="000000"/>
                </a:solidFill>
                <a:uFill>
                  <a:solidFill>
                    <a:srgbClr val="ffffff"/>
                  </a:solidFill>
                </a:uFill>
                <a:latin typeface="Arial"/>
                <a:ea typeface="DejaVu Sans"/>
              </a:rPr>
              <a:t>This is an active low input to 8255A from the device to indicate that the device has transmitted a byte of data. 8255A in response generates an IBF and INTRA. </a:t>
            </a:r>
            <a:endParaRPr b="0" lang="en-IN" sz="1800" spc="-1" strike="noStrike">
              <a:solidFill>
                <a:srgbClr val="000000"/>
              </a:solidFill>
              <a:uFill>
                <a:solidFill>
                  <a:srgbClr val="ffffff"/>
                </a:solidFill>
              </a:uFill>
              <a:latin typeface="Arial"/>
            </a:endParaRPr>
          </a:p>
          <a:p>
            <a:r>
              <a:rPr b="1" lang="en-IN" sz="1200" spc="-1" strike="noStrike">
                <a:solidFill>
                  <a:srgbClr val="000000"/>
                </a:solidFill>
                <a:uFill>
                  <a:solidFill>
                    <a:srgbClr val="ffffff"/>
                  </a:solidFill>
                </a:uFill>
                <a:latin typeface="Arial"/>
                <a:ea typeface="DejaVu Sans"/>
              </a:rPr>
              <a:t>IBF: </a:t>
            </a:r>
            <a:r>
              <a:rPr b="0" lang="en-IN" sz="1200" spc="-1" strike="noStrike">
                <a:solidFill>
                  <a:srgbClr val="000000"/>
                </a:solidFill>
                <a:uFill>
                  <a:solidFill>
                    <a:srgbClr val="ffffff"/>
                  </a:solidFill>
                </a:uFill>
                <a:latin typeface="Arial"/>
                <a:ea typeface="DejaVu Sans"/>
              </a:rPr>
              <a:t>In response to STB, 8255A generates and transmits an active high signal ‘IBF’ as an acknowledgement for receipt of data. This is reset (‘0’) after the MPU reads the data. </a:t>
            </a:r>
            <a:endParaRPr b="0" lang="en-IN" sz="1800" spc="-1" strike="noStrike">
              <a:solidFill>
                <a:srgbClr val="000000"/>
              </a:solidFill>
              <a:uFill>
                <a:solidFill>
                  <a:srgbClr val="ffffff"/>
                </a:solidFill>
              </a:uFill>
              <a:latin typeface="Arial"/>
            </a:endParaRPr>
          </a:p>
          <a:p>
            <a:r>
              <a:rPr b="1" lang="en-IN" sz="1200" spc="-1" strike="noStrike">
                <a:solidFill>
                  <a:srgbClr val="000000"/>
                </a:solidFill>
                <a:uFill>
                  <a:solidFill>
                    <a:srgbClr val="ffffff"/>
                  </a:solidFill>
                </a:uFill>
                <a:latin typeface="Arial"/>
                <a:ea typeface="DejaVu Sans"/>
              </a:rPr>
              <a:t>INTE:</a:t>
            </a:r>
            <a:r>
              <a:rPr b="0" lang="en-IN" sz="1200" spc="-1" strike="noStrike">
                <a:solidFill>
                  <a:srgbClr val="000000"/>
                </a:solidFill>
                <a:uFill>
                  <a:solidFill>
                    <a:srgbClr val="ffffff"/>
                  </a:solidFill>
                </a:uFill>
                <a:latin typeface="Arial"/>
                <a:ea typeface="DejaVu Sans"/>
              </a:rPr>
              <a:t> 8255 has two internal flip-flops INTEA and INTEB. These are used to enable or disable the generation of INTR signal. These two FF are set/reset using the BSR mode. INTEA is enabled or disabled through PC4 and INTEB through PC2 </a:t>
            </a:r>
            <a:endParaRPr b="0" lang="en-IN" sz="1800" spc="-1" strike="noStrike">
              <a:solidFill>
                <a:srgbClr val="000000"/>
              </a:solidFill>
              <a:uFill>
                <a:solidFill>
                  <a:srgbClr val="ffffff"/>
                </a:solidFill>
              </a:uFill>
              <a:latin typeface="Arial"/>
            </a:endParaRPr>
          </a:p>
          <a:p>
            <a:r>
              <a:rPr b="1" lang="en-IN" sz="1200" spc="-1" strike="noStrike">
                <a:solidFill>
                  <a:srgbClr val="000000"/>
                </a:solidFill>
                <a:uFill>
                  <a:solidFill>
                    <a:srgbClr val="ffffff"/>
                  </a:solidFill>
                </a:uFill>
                <a:latin typeface="Arial"/>
                <a:ea typeface="DejaVu Sans"/>
              </a:rPr>
              <a:t>INTR:</a:t>
            </a:r>
            <a:r>
              <a:rPr b="0" lang="en-IN" sz="1200" spc="-1" strike="noStrike">
                <a:solidFill>
                  <a:srgbClr val="000000"/>
                </a:solidFill>
                <a:uFill>
                  <a:solidFill>
                    <a:srgbClr val="ffffff"/>
                  </a:solidFill>
                </a:uFill>
                <a:latin typeface="Arial"/>
                <a:ea typeface="DejaVu Sans"/>
              </a:rPr>
              <a:t> For an interrupt driven I/O, an active high INTR signal is generated by 8255A that may be used to interrupt the MPU. As seen from figure, three signals STB’, IBF and INTE all at logic ‘1’ are input to an AND gate INTR is dropped when the data is read by the MPU at the falling edge of RD’ signal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ransition>
    <p:random/>
  </p:transition>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Timing (Input)</a:t>
            </a:r>
            <a:endParaRPr b="0" lang="en-IN" sz="1800" spc="-1" strike="noStrike">
              <a:solidFill>
                <a:srgbClr val="000000"/>
              </a:solidFill>
              <a:uFill>
                <a:solidFill>
                  <a:srgbClr val="ffffff"/>
                </a:solidFill>
              </a:uFill>
              <a:latin typeface="Arial"/>
            </a:endParaRPr>
          </a:p>
        </p:txBody>
      </p:sp>
      <p:pic>
        <p:nvPicPr>
          <p:cNvPr id="632" name="Picture 4" descr=""/>
          <p:cNvPicPr/>
          <p:nvPr/>
        </p:nvPicPr>
        <p:blipFill>
          <a:blip r:embed="rId1"/>
          <a:stretch/>
        </p:blipFill>
        <p:spPr>
          <a:xfrm>
            <a:off x="0" y="1066680"/>
            <a:ext cx="6334560" cy="2428200"/>
          </a:xfrm>
          <a:prstGeom prst="rect">
            <a:avLst/>
          </a:prstGeom>
          <a:ln>
            <a:noFill/>
          </a:ln>
        </p:spPr>
      </p:pic>
      <p:sp>
        <p:nvSpPr>
          <p:cNvPr id="633" name="CustomShape 2"/>
          <p:cNvSpPr/>
          <p:nvPr/>
        </p:nvSpPr>
        <p:spPr>
          <a:xfrm>
            <a:off x="533520" y="3564720"/>
            <a:ext cx="8228880" cy="27669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AutoNum type="arabicPeriod"/>
            </a:pPr>
            <a:r>
              <a:rPr b="0" lang="en-IN" sz="1600" spc="-1" strike="noStrike">
                <a:solidFill>
                  <a:srgbClr val="000000"/>
                </a:solidFill>
                <a:uFill>
                  <a:solidFill>
                    <a:srgbClr val="ffffff"/>
                  </a:solidFill>
                </a:uFill>
                <a:latin typeface="Arial"/>
                <a:ea typeface="DejaVu Sans"/>
              </a:rPr>
              <a:t>When a device is ready to send data using 8255 in mode-1 it sends the data on either port A or port B, the device also sends STB' signal to the 8255A to indicate that it has sent the data.</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AutoNum type="arabicPeriod"/>
            </a:pPr>
            <a:r>
              <a:rPr b="0" lang="en-IN" sz="1600" spc="-1" strike="noStrike">
                <a:solidFill>
                  <a:srgbClr val="000000"/>
                </a:solidFill>
                <a:uFill>
                  <a:solidFill>
                    <a:srgbClr val="ffffff"/>
                  </a:solidFill>
                </a:uFill>
                <a:latin typeface="Arial"/>
                <a:ea typeface="DejaVu Sans"/>
              </a:rPr>
              <a:t>8255A sends an IBFA or IBFB signal depending on the port used for data transmission as an acknowledgement.</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AutoNum type="arabicPeriod"/>
            </a:pPr>
            <a:r>
              <a:rPr b="0" lang="en-IN" sz="1600" spc="-1" strike="noStrike">
                <a:solidFill>
                  <a:srgbClr val="000000"/>
                </a:solidFill>
                <a:uFill>
                  <a:solidFill>
                    <a:srgbClr val="ffffff"/>
                  </a:solidFill>
                </a:uFill>
                <a:latin typeface="Arial"/>
                <a:ea typeface="DejaVu Sans"/>
              </a:rPr>
              <a:t>If the INTEA of INTEB flip-flop is set the  8255A generates an INTR signal which may be used to interrupt the MPU in interrupt driven I/O operation.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AutoNum type="arabicPeriod"/>
            </a:pPr>
            <a:r>
              <a:rPr b="0" lang="en-IN" sz="1600" spc="-1" strike="noStrike">
                <a:solidFill>
                  <a:srgbClr val="000000"/>
                </a:solidFill>
                <a:uFill>
                  <a:solidFill>
                    <a:srgbClr val="ffffff"/>
                  </a:solidFill>
                </a:uFill>
                <a:latin typeface="Arial"/>
                <a:ea typeface="DejaVu Sans"/>
              </a:rPr>
              <a:t>In status check I/O MPU continuously checks IBFA and/or IBFB for it to become high. When it finds IBF(A or B) high, MPU reads the data from PA or PB and resets the IBF(A or B). If mechanism of IO is interrupt based, in that case when the MPU is interrupted it reads the data from the port and disables the interrupt.</a:t>
            </a:r>
            <a:endParaRPr b="0" lang="en-IN" sz="1800" spc="-1" strike="noStrike">
              <a:solidFill>
                <a:srgbClr val="000000"/>
              </a:solidFill>
              <a:uFill>
                <a:solidFill>
                  <a:srgbClr val="ffffff"/>
                </a:solidFill>
              </a:uFill>
              <a:latin typeface="Arial"/>
            </a:endParaRPr>
          </a:p>
        </p:txBody>
      </p:sp>
    </p:spTree>
  </p:cSld>
  <p:transition>
    <p:random/>
  </p:transition>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Timing (Input)</a:t>
            </a:r>
            <a:endParaRPr b="0" lang="en-IN" sz="1800" spc="-1" strike="noStrike">
              <a:solidFill>
                <a:srgbClr val="000000"/>
              </a:solidFill>
              <a:uFill>
                <a:solidFill>
                  <a:srgbClr val="ffffff"/>
                </a:solidFill>
              </a:uFill>
              <a:latin typeface="Arial"/>
            </a:endParaRPr>
          </a:p>
        </p:txBody>
      </p:sp>
      <p:pic>
        <p:nvPicPr>
          <p:cNvPr id="635" name="Picture 2" descr=""/>
          <p:cNvPicPr/>
          <p:nvPr/>
        </p:nvPicPr>
        <p:blipFill>
          <a:blip r:embed="rId1"/>
          <a:stretch/>
        </p:blipFill>
        <p:spPr>
          <a:xfrm>
            <a:off x="228600" y="1447920"/>
            <a:ext cx="6177600" cy="2971080"/>
          </a:xfrm>
          <a:prstGeom prst="rect">
            <a:avLst/>
          </a:prstGeom>
          <a:ln>
            <a:noFill/>
          </a:ln>
        </p:spPr>
      </p:pic>
      <p:pic>
        <p:nvPicPr>
          <p:cNvPr id="636" name="Picture 2" descr=""/>
          <p:cNvPicPr/>
          <p:nvPr/>
        </p:nvPicPr>
        <p:blipFill>
          <a:blip r:embed="rId2"/>
          <a:stretch/>
        </p:blipFill>
        <p:spPr>
          <a:xfrm>
            <a:off x="3686040" y="4800600"/>
            <a:ext cx="4342680" cy="1666080"/>
          </a:xfrm>
          <a:prstGeom prst="rect">
            <a:avLst/>
          </a:prstGeom>
          <a:ln>
            <a:noFill/>
          </a:ln>
        </p:spPr>
      </p:pic>
    </p:spTree>
  </p:cSld>
  <p:transition>
    <p:random/>
  </p:transition>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228600"/>
            <a:ext cx="8228880" cy="807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u="sng">
                <a:solidFill>
                  <a:srgbClr val="e0322d"/>
                </a:solidFill>
                <a:uFill>
                  <a:solidFill>
                    <a:srgbClr val="ffffff"/>
                  </a:solidFill>
                </a:uFill>
                <a:latin typeface="Calibri"/>
              </a:rPr>
              <a:t>Outside MPU</a:t>
            </a:r>
            <a:endParaRPr b="0" lang="en-IN" sz="1800" spc="-1" strike="noStrike">
              <a:solidFill>
                <a:srgbClr val="000000"/>
              </a:solidFill>
              <a:uFill>
                <a:solidFill>
                  <a:srgbClr val="ffffff"/>
                </a:solidFill>
              </a:uFill>
              <a:latin typeface="Arial"/>
            </a:endParaRPr>
          </a:p>
        </p:txBody>
      </p:sp>
      <p:sp>
        <p:nvSpPr>
          <p:cNvPr id="338" name="CustomShape 2"/>
          <p:cNvSpPr/>
          <p:nvPr/>
        </p:nvSpPr>
        <p:spPr>
          <a:xfrm>
            <a:off x="304920" y="1143000"/>
            <a:ext cx="8838360" cy="53334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RAM Memory is integral part of MP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MPU fetch instruction from RAM</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MPU RD and WR data to RAM  (same speed as MPU)</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How Ram is interfaced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339" name="CustomShape 3"/>
          <p:cNvSpPr/>
          <p:nvPr/>
        </p:nvSpPr>
        <p:spPr>
          <a:xfrm>
            <a:off x="3536280" y="4917600"/>
            <a:ext cx="408240" cy="1414800"/>
          </a:xfrm>
          <a:prstGeom prst="up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40" name="CustomShape 4"/>
          <p:cNvSpPr/>
          <p:nvPr/>
        </p:nvSpPr>
        <p:spPr>
          <a:xfrm>
            <a:off x="5416560" y="4917600"/>
            <a:ext cx="408240" cy="1414800"/>
          </a:xfrm>
          <a:prstGeom prst="up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41" name="CustomShape 5"/>
          <p:cNvSpPr/>
          <p:nvPr/>
        </p:nvSpPr>
        <p:spPr>
          <a:xfrm>
            <a:off x="6969960" y="5513400"/>
            <a:ext cx="408240" cy="819000"/>
          </a:xfrm>
          <a:prstGeom prst="up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sp>
      <p:sp>
        <p:nvSpPr>
          <p:cNvPr id="342" name="CustomShape 6"/>
          <p:cNvSpPr/>
          <p:nvPr/>
        </p:nvSpPr>
        <p:spPr>
          <a:xfrm>
            <a:off x="1328760" y="5364360"/>
            <a:ext cx="980280" cy="371880"/>
          </a:xfrm>
          <a:prstGeom prst="rect">
            <a:avLst/>
          </a:prstGeom>
          <a:solidFill>
            <a:schemeClr val="bg1"/>
          </a:solidFill>
          <a:ln w="9360">
            <a:solidFill>
              <a:schemeClr val="bg1"/>
            </a:solidFill>
            <a:miter/>
          </a:ln>
        </p:spPr>
        <p:style>
          <a:lnRef idx="0"/>
          <a:fillRef idx="0"/>
          <a:effectRef idx="0"/>
          <a:fontRef idx="minor"/>
        </p:style>
      </p:sp>
      <p:sp>
        <p:nvSpPr>
          <p:cNvPr id="343" name="CustomShape 7"/>
          <p:cNvSpPr/>
          <p:nvPr/>
        </p:nvSpPr>
        <p:spPr>
          <a:xfrm>
            <a:off x="838080" y="3352680"/>
            <a:ext cx="1143720" cy="3351960"/>
          </a:xfrm>
          <a:prstGeom prst="rect">
            <a:avLst/>
          </a:prstGeom>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Calibri"/>
                <a:ea typeface="DejaVu Sans"/>
              </a:rPr>
              <a:t>8085</a:t>
            </a:r>
            <a:endParaRPr b="0" lang="en-IN" sz="1800" spc="-1" strike="noStrike">
              <a:solidFill>
                <a:srgbClr val="000000"/>
              </a:solidFill>
              <a:uFill>
                <a:solidFill>
                  <a:srgbClr val="ffffff"/>
                </a:solidFill>
              </a:uFill>
              <a:latin typeface="Arial"/>
            </a:endParaRPr>
          </a:p>
          <a:p>
            <a:pPr algn="ctr">
              <a:lnSpc>
                <a:spcPct val="100000"/>
              </a:lnSpc>
            </a:pPr>
            <a:r>
              <a:rPr b="1" lang="en-IN" sz="1400" spc="-1" strike="noStrike">
                <a:solidFill>
                  <a:srgbClr val="000000"/>
                </a:solidFill>
                <a:uFill>
                  <a:solidFill>
                    <a:srgbClr val="ffffff"/>
                  </a:solidFill>
                </a:uFill>
                <a:latin typeface="Calibri"/>
                <a:ea typeface="DejaVu Sans"/>
              </a:rPr>
              <a:t>MPU</a:t>
            </a:r>
            <a:endParaRPr b="0" lang="en-IN" sz="1800" spc="-1" strike="noStrike">
              <a:solidFill>
                <a:srgbClr val="000000"/>
              </a:solidFill>
              <a:uFill>
                <a:solidFill>
                  <a:srgbClr val="ffffff"/>
                </a:solidFill>
              </a:uFill>
              <a:latin typeface="Arial"/>
            </a:endParaRPr>
          </a:p>
        </p:txBody>
      </p:sp>
      <p:sp>
        <p:nvSpPr>
          <p:cNvPr id="344" name="CustomShape 8"/>
          <p:cNvSpPr/>
          <p:nvPr/>
        </p:nvSpPr>
        <p:spPr>
          <a:xfrm>
            <a:off x="1573920" y="3352680"/>
            <a:ext cx="571680" cy="33156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A</a:t>
            </a:r>
            <a:r>
              <a:rPr b="1" lang="en-IN" sz="1400" spc="-1" strike="noStrike" baseline="-25000">
                <a:solidFill>
                  <a:srgbClr val="000000"/>
                </a:solidFill>
                <a:uFill>
                  <a:solidFill>
                    <a:srgbClr val="ffffff"/>
                  </a:solidFill>
                </a:uFill>
                <a:latin typeface="Calibri"/>
                <a:ea typeface="DejaVu Sans"/>
              </a:rPr>
              <a:t>15</a:t>
            </a:r>
            <a:endParaRPr b="0" lang="en-IN" sz="1800" spc="-1" strike="noStrike">
              <a:solidFill>
                <a:srgbClr val="000000"/>
              </a:solidFill>
              <a:uFill>
                <a:solidFill>
                  <a:srgbClr val="ffffff"/>
                </a:solidFill>
              </a:uFill>
              <a:latin typeface="Arial"/>
            </a:endParaRPr>
          </a:p>
        </p:txBody>
      </p:sp>
      <p:sp>
        <p:nvSpPr>
          <p:cNvPr id="345" name="CustomShape 9"/>
          <p:cNvSpPr/>
          <p:nvPr/>
        </p:nvSpPr>
        <p:spPr>
          <a:xfrm>
            <a:off x="1573920" y="3624480"/>
            <a:ext cx="571680" cy="33156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000000"/>
                </a:solidFill>
                <a:uFill>
                  <a:solidFill>
                    <a:srgbClr val="ffffff"/>
                  </a:solidFill>
                </a:uFill>
                <a:latin typeface="Calibri"/>
                <a:ea typeface="DejaVu Sans"/>
              </a:rPr>
              <a:t>A</a:t>
            </a:r>
            <a:r>
              <a:rPr b="1" lang="en-IN" sz="1400" spc="-1" strike="noStrike" baseline="-25000">
                <a:solidFill>
                  <a:srgbClr val="000000"/>
                </a:solidFill>
                <a:uFill>
                  <a:solidFill>
                    <a:srgbClr val="ffffff"/>
                  </a:solidFill>
                </a:uFill>
                <a:latin typeface="Calibri"/>
                <a:ea typeface="DejaVu Sans"/>
              </a:rPr>
              <a:t>0</a:t>
            </a:r>
            <a:endParaRPr b="0" lang="en-IN" sz="1800" spc="-1" strike="noStrike">
              <a:solidFill>
                <a:srgbClr val="000000"/>
              </a:solidFill>
              <a:uFill>
                <a:solidFill>
                  <a:srgbClr val="ffffff"/>
                </a:solidFill>
              </a:uFill>
              <a:latin typeface="Arial"/>
            </a:endParaRPr>
          </a:p>
        </p:txBody>
      </p:sp>
      <p:sp>
        <p:nvSpPr>
          <p:cNvPr id="346" name="CustomShape 10"/>
          <p:cNvSpPr/>
          <p:nvPr/>
        </p:nvSpPr>
        <p:spPr>
          <a:xfrm>
            <a:off x="1492200" y="5980680"/>
            <a:ext cx="571680" cy="33156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baseline="-25000">
                <a:solidFill>
                  <a:srgbClr val="000000"/>
                </a:solidFill>
                <a:uFill>
                  <a:solidFill>
                    <a:srgbClr val="ffffff"/>
                  </a:solidFill>
                </a:uFill>
                <a:latin typeface="Calibri"/>
                <a:ea typeface="DejaVu Sans"/>
              </a:rPr>
              <a:t>D0</a:t>
            </a:r>
            <a:endParaRPr b="0" lang="en-IN" sz="1800" spc="-1" strike="noStrike">
              <a:solidFill>
                <a:srgbClr val="000000"/>
              </a:solidFill>
              <a:uFill>
                <a:solidFill>
                  <a:srgbClr val="ffffff"/>
                </a:solidFill>
              </a:uFill>
              <a:latin typeface="Arial"/>
            </a:endParaRPr>
          </a:p>
        </p:txBody>
      </p:sp>
      <p:sp>
        <p:nvSpPr>
          <p:cNvPr id="347" name="CustomShape 11"/>
          <p:cNvSpPr/>
          <p:nvPr/>
        </p:nvSpPr>
        <p:spPr>
          <a:xfrm>
            <a:off x="1492200" y="5708880"/>
            <a:ext cx="571680" cy="33156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baseline="-25000">
                <a:solidFill>
                  <a:srgbClr val="000000"/>
                </a:solidFill>
                <a:uFill>
                  <a:solidFill>
                    <a:srgbClr val="ffffff"/>
                  </a:solidFill>
                </a:uFill>
                <a:latin typeface="Calibri"/>
                <a:ea typeface="DejaVu Sans"/>
              </a:rPr>
              <a:t>D7</a:t>
            </a:r>
            <a:endParaRPr b="0" lang="en-IN" sz="1800" spc="-1" strike="noStrike">
              <a:solidFill>
                <a:srgbClr val="000000"/>
              </a:solidFill>
              <a:uFill>
                <a:solidFill>
                  <a:srgbClr val="ffffff"/>
                </a:solidFill>
              </a:uFill>
              <a:latin typeface="Arial"/>
            </a:endParaRPr>
          </a:p>
        </p:txBody>
      </p:sp>
      <p:sp>
        <p:nvSpPr>
          <p:cNvPr id="348" name="CustomShape 12"/>
          <p:cNvSpPr/>
          <p:nvPr/>
        </p:nvSpPr>
        <p:spPr>
          <a:xfrm>
            <a:off x="1982880" y="3427200"/>
            <a:ext cx="6539760" cy="446400"/>
          </a:xfrm>
          <a:prstGeom prst="righ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Calibri"/>
                <a:ea typeface="DejaVu Sans"/>
              </a:rPr>
              <a:t>         </a:t>
            </a:r>
            <a:r>
              <a:rPr b="1" lang="en-IN" sz="1400" spc="-1" strike="noStrike">
                <a:solidFill>
                  <a:srgbClr val="000000"/>
                </a:solidFill>
                <a:uFill>
                  <a:solidFill>
                    <a:srgbClr val="ffffff"/>
                  </a:solidFill>
                </a:uFill>
                <a:latin typeface="Calibri"/>
                <a:ea typeface="DejaVu Sans"/>
              </a:rPr>
              <a:t>Address Bus (16bit)</a:t>
            </a:r>
            <a:endParaRPr b="0" lang="en-IN" sz="1800" spc="-1" strike="noStrike">
              <a:solidFill>
                <a:srgbClr val="000000"/>
              </a:solidFill>
              <a:uFill>
                <a:solidFill>
                  <a:srgbClr val="ffffff"/>
                </a:solidFill>
              </a:uFill>
              <a:latin typeface="Arial"/>
            </a:endParaRPr>
          </a:p>
        </p:txBody>
      </p:sp>
      <p:sp>
        <p:nvSpPr>
          <p:cNvPr id="349" name="CustomShape 13"/>
          <p:cNvSpPr/>
          <p:nvPr/>
        </p:nvSpPr>
        <p:spPr>
          <a:xfrm>
            <a:off x="2963880" y="4321440"/>
            <a:ext cx="1062000" cy="595440"/>
          </a:xfrm>
          <a:prstGeom prst="rect">
            <a:avLst/>
          </a:prstGeom>
          <a:ln>
            <a:noFill/>
          </a:ln>
          <a:effectLst>
            <a:outerShdw blurRad="40000" dir="5400000" dist="23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p>
            <a:pPr algn="ctr">
              <a:lnSpc>
                <a:spcPct val="100000"/>
              </a:lnSpc>
            </a:pPr>
            <a:r>
              <a:rPr b="1" lang="en-IN" sz="1400" spc="-1" strike="noStrike">
                <a:solidFill>
                  <a:srgbClr val="ffffff"/>
                </a:solidFill>
                <a:uFill>
                  <a:solidFill>
                    <a:srgbClr val="ffffff"/>
                  </a:solidFill>
                </a:uFill>
                <a:latin typeface="Calibri"/>
                <a:ea typeface="DejaVu Sans"/>
              </a:rPr>
              <a:t>Memory</a:t>
            </a:r>
            <a:endParaRPr b="0" lang="en-IN" sz="1800" spc="-1" strike="noStrike">
              <a:solidFill>
                <a:srgbClr val="000000"/>
              </a:solidFill>
              <a:uFill>
                <a:solidFill>
                  <a:srgbClr val="ffffff"/>
                </a:solidFill>
              </a:uFill>
              <a:latin typeface="Arial"/>
            </a:endParaRPr>
          </a:p>
        </p:txBody>
      </p:sp>
      <p:sp>
        <p:nvSpPr>
          <p:cNvPr id="350" name="CustomShape 14"/>
          <p:cNvSpPr/>
          <p:nvPr/>
        </p:nvSpPr>
        <p:spPr>
          <a:xfrm>
            <a:off x="5007600" y="4321440"/>
            <a:ext cx="816840" cy="595440"/>
          </a:xfrm>
          <a:prstGeom prst="rect">
            <a:avLst/>
          </a:prstGeom>
          <a:ln>
            <a:noFill/>
          </a:ln>
          <a:effectLst>
            <a:outerShdw blurRad="40000" dir="5400000" dist="23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1" lang="en-IN" sz="1400" spc="-1" strike="noStrike">
                <a:solidFill>
                  <a:srgbClr val="ffffff"/>
                </a:solidFill>
                <a:uFill>
                  <a:solidFill>
                    <a:srgbClr val="ffffff"/>
                  </a:solidFill>
                </a:uFill>
                <a:latin typeface="Calibri"/>
                <a:ea typeface="DejaVu Sans"/>
              </a:rPr>
              <a:t>I/P</a:t>
            </a:r>
            <a:endParaRPr b="0" lang="en-IN" sz="1800" spc="-1" strike="noStrike">
              <a:solidFill>
                <a:srgbClr val="000000"/>
              </a:solidFill>
              <a:uFill>
                <a:solidFill>
                  <a:srgbClr val="ffffff"/>
                </a:solidFill>
              </a:uFill>
              <a:latin typeface="Arial"/>
            </a:endParaRPr>
          </a:p>
        </p:txBody>
      </p:sp>
      <p:sp>
        <p:nvSpPr>
          <p:cNvPr id="351" name="CustomShape 15"/>
          <p:cNvSpPr/>
          <p:nvPr/>
        </p:nvSpPr>
        <p:spPr>
          <a:xfrm>
            <a:off x="2309760" y="5811480"/>
            <a:ext cx="6294600" cy="371880"/>
          </a:xfrm>
          <a:prstGeom prst="righ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1" lang="en-IN" sz="1400" spc="-1" strike="noStrike">
                <a:solidFill>
                  <a:srgbClr val="ffffff"/>
                </a:solidFill>
                <a:uFill>
                  <a:solidFill>
                    <a:srgbClr val="ffffff"/>
                  </a:solidFill>
                </a:uFill>
                <a:latin typeface="Calibri"/>
                <a:ea typeface="DejaVu Sans"/>
              </a:rPr>
              <a:t>                                </a:t>
            </a:r>
            <a:r>
              <a:rPr b="1" lang="en-IN" sz="1400" spc="-1" strike="noStrike">
                <a:solidFill>
                  <a:srgbClr val="000000"/>
                </a:solidFill>
                <a:uFill>
                  <a:solidFill>
                    <a:srgbClr val="ffffff"/>
                  </a:solidFill>
                </a:uFill>
                <a:latin typeface="Calibri"/>
                <a:ea typeface="DejaVu Sans"/>
              </a:rPr>
              <a:t>Data Bus (8bit)   </a:t>
            </a:r>
            <a:endParaRPr b="0" lang="en-IN" sz="1800" spc="-1" strike="noStrike">
              <a:solidFill>
                <a:srgbClr val="000000"/>
              </a:solidFill>
              <a:uFill>
                <a:solidFill>
                  <a:srgbClr val="ffffff"/>
                </a:solidFill>
              </a:uFill>
              <a:latin typeface="Arial"/>
            </a:endParaRPr>
          </a:p>
        </p:txBody>
      </p:sp>
      <p:sp>
        <p:nvSpPr>
          <p:cNvPr id="352" name="CustomShape 16"/>
          <p:cNvSpPr/>
          <p:nvPr/>
        </p:nvSpPr>
        <p:spPr>
          <a:xfrm>
            <a:off x="6479280" y="4917600"/>
            <a:ext cx="816840" cy="595440"/>
          </a:xfrm>
          <a:prstGeom prst="rect">
            <a:avLst/>
          </a:prstGeom>
          <a:ln>
            <a:noFill/>
          </a:ln>
          <a:effectLst>
            <a:outerShdw blurRad="40000" dir="5400000" dist="2300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1" lang="en-IN" sz="1400" spc="-1" strike="noStrike">
                <a:solidFill>
                  <a:srgbClr val="ffffff"/>
                </a:solidFill>
                <a:uFill>
                  <a:solidFill>
                    <a:srgbClr val="ffffff"/>
                  </a:solidFill>
                </a:uFill>
                <a:latin typeface="Calibri"/>
                <a:ea typeface="DejaVu Sans"/>
              </a:rPr>
              <a:t>O/P</a:t>
            </a:r>
            <a:endParaRPr b="0" lang="en-IN" sz="1800" spc="-1" strike="noStrike">
              <a:solidFill>
                <a:srgbClr val="000000"/>
              </a:solidFill>
              <a:uFill>
                <a:solidFill>
                  <a:srgbClr val="ffffff"/>
                </a:solidFill>
              </a:uFill>
              <a:latin typeface="Arial"/>
            </a:endParaRPr>
          </a:p>
        </p:txBody>
      </p:sp>
      <p:sp>
        <p:nvSpPr>
          <p:cNvPr id="353" name="CustomShape 17"/>
          <p:cNvSpPr/>
          <p:nvPr/>
        </p:nvSpPr>
        <p:spPr>
          <a:xfrm>
            <a:off x="3290760" y="3650760"/>
            <a:ext cx="326160" cy="669960"/>
          </a:xfrm>
          <a:prstGeom prst="down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6"/>
          </a:lnRef>
          <a:fillRef idx="3">
            <a:schemeClr val="accent6"/>
          </a:fillRef>
          <a:effectRef idx="3">
            <a:schemeClr val="accent6"/>
          </a:effectRef>
          <a:fontRef idx="minor"/>
        </p:style>
      </p:sp>
      <p:sp>
        <p:nvSpPr>
          <p:cNvPr id="354" name="CustomShape 18"/>
          <p:cNvSpPr/>
          <p:nvPr/>
        </p:nvSpPr>
        <p:spPr>
          <a:xfrm>
            <a:off x="5171400" y="3725280"/>
            <a:ext cx="326160" cy="595440"/>
          </a:xfrm>
          <a:prstGeom prst="down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6"/>
          </a:lnRef>
          <a:fillRef idx="3">
            <a:schemeClr val="accent6"/>
          </a:fillRef>
          <a:effectRef idx="3">
            <a:schemeClr val="accent6"/>
          </a:effectRef>
          <a:fontRef idx="minor"/>
        </p:style>
      </p:sp>
      <p:sp>
        <p:nvSpPr>
          <p:cNvPr id="355" name="CustomShape 19"/>
          <p:cNvSpPr/>
          <p:nvPr/>
        </p:nvSpPr>
        <p:spPr>
          <a:xfrm>
            <a:off x="6724800" y="3725280"/>
            <a:ext cx="326160" cy="1191240"/>
          </a:xfrm>
          <a:prstGeom prst="down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6"/>
          </a:lnRef>
          <a:fillRef idx="3">
            <a:schemeClr val="accent6"/>
          </a:fillRef>
          <a:effectRef idx="3">
            <a:schemeClr val="accent6"/>
          </a:effectRef>
          <a:fontRef idx="minor"/>
        </p:style>
      </p:sp>
      <p:sp>
        <p:nvSpPr>
          <p:cNvPr id="356" name="CustomShape 20"/>
          <p:cNvSpPr/>
          <p:nvPr/>
        </p:nvSpPr>
        <p:spPr>
          <a:xfrm>
            <a:off x="7296840" y="4992120"/>
            <a:ext cx="1389240" cy="371880"/>
          </a:xfrm>
          <a:prstGeom prst="righ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1"/>
          </a:lnRef>
          <a:fillRef idx="3">
            <a:schemeClr val="accent1"/>
          </a:fillRef>
          <a:effectRef idx="3">
            <a:schemeClr val="accent1"/>
          </a:effectRef>
          <a:fontRef idx="minor"/>
        </p:style>
      </p:sp>
      <p:sp>
        <p:nvSpPr>
          <p:cNvPr id="357" name="CustomShape 21"/>
          <p:cNvSpPr/>
          <p:nvPr/>
        </p:nvSpPr>
        <p:spPr>
          <a:xfrm>
            <a:off x="1982880" y="6258600"/>
            <a:ext cx="6621480" cy="371880"/>
          </a:xfrm>
          <a:prstGeom prst="righ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1" lang="en-IN" sz="1400" spc="-1" strike="noStrike">
                <a:solidFill>
                  <a:srgbClr val="000000"/>
                </a:solidFill>
                <a:uFill>
                  <a:solidFill>
                    <a:srgbClr val="ffffff"/>
                  </a:solidFill>
                </a:uFill>
                <a:latin typeface="Calibri"/>
                <a:ea typeface="DejaVu Sans"/>
              </a:rPr>
              <a:t>Control Bus (8bit)</a:t>
            </a:r>
            <a:endParaRPr b="0" lang="en-IN" sz="1800" spc="-1" strike="noStrike">
              <a:solidFill>
                <a:srgbClr val="000000"/>
              </a:solidFill>
              <a:uFill>
                <a:solidFill>
                  <a:srgbClr val="ffffff"/>
                </a:solidFill>
              </a:uFill>
              <a:latin typeface="Arial"/>
            </a:endParaRPr>
          </a:p>
        </p:txBody>
      </p:sp>
      <p:sp>
        <p:nvSpPr>
          <p:cNvPr id="358" name="CustomShape 22"/>
          <p:cNvSpPr/>
          <p:nvPr/>
        </p:nvSpPr>
        <p:spPr>
          <a:xfrm>
            <a:off x="2963880" y="4917600"/>
            <a:ext cx="489960" cy="968040"/>
          </a:xfrm>
          <a:prstGeom prst="upDown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359" name="CustomShape 23"/>
          <p:cNvSpPr/>
          <p:nvPr/>
        </p:nvSpPr>
        <p:spPr>
          <a:xfrm>
            <a:off x="5007600" y="4917600"/>
            <a:ext cx="408240" cy="968040"/>
          </a:xfrm>
          <a:prstGeom prst="down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360" name="CustomShape 24"/>
          <p:cNvSpPr/>
          <p:nvPr/>
        </p:nvSpPr>
        <p:spPr>
          <a:xfrm>
            <a:off x="6561000" y="5513400"/>
            <a:ext cx="326160" cy="371880"/>
          </a:xfrm>
          <a:prstGeom prst="up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361" name="CustomShape 25"/>
          <p:cNvSpPr/>
          <p:nvPr/>
        </p:nvSpPr>
        <p:spPr>
          <a:xfrm>
            <a:off x="1982880" y="5811480"/>
            <a:ext cx="1634400" cy="371880"/>
          </a:xfrm>
          <a:prstGeom prst="lef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sp>
      <p:sp>
        <p:nvSpPr>
          <p:cNvPr id="362" name="CustomShape 26"/>
          <p:cNvSpPr/>
          <p:nvPr/>
        </p:nvSpPr>
        <p:spPr>
          <a:xfrm>
            <a:off x="5825160" y="4395960"/>
            <a:ext cx="2778840" cy="222840"/>
          </a:xfrm>
          <a:prstGeom prst="leftArrow">
            <a:avLst>
              <a:gd name="adj1" fmla="val 50000"/>
              <a:gd name="adj2" fmla="val 50000"/>
            </a:avLst>
          </a:prstGeom>
          <a:ln>
            <a:noFill/>
          </a:ln>
          <a:effectLst>
            <a:outerShdw blurRad="40000" dir="5400000" dist="23000" rotWithShape="0">
              <a:srgbClr val="000000">
                <a:alpha val="35000"/>
              </a:srgbClr>
            </a:outerShdw>
          </a:effectLst>
        </p:spPr>
        <p:style>
          <a:lnRef idx="0">
            <a:schemeClr val="accent5"/>
          </a:lnRef>
          <a:fillRef idx="3">
            <a:schemeClr val="accent5"/>
          </a:fillRef>
          <a:effectRef idx="3">
            <a:schemeClr val="accent5"/>
          </a:effectRef>
          <a:fontRef idx="minor"/>
        </p:style>
      </p:sp>
      <p:sp>
        <p:nvSpPr>
          <p:cNvPr id="363" name="CustomShape 27"/>
          <p:cNvSpPr/>
          <p:nvPr/>
        </p:nvSpPr>
        <p:spPr>
          <a:xfrm>
            <a:off x="2637000" y="3650760"/>
            <a:ext cx="1797840" cy="72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dk1"/>
          </a:lnRef>
          <a:fillRef idx="0">
            <a:schemeClr val="dk1"/>
          </a:fillRef>
          <a:effectRef idx="2">
            <a:schemeClr val="dk1"/>
          </a:effectRef>
          <a:fontRef idx="minor"/>
        </p:style>
      </p:sp>
      <p:sp>
        <p:nvSpPr>
          <p:cNvPr id="364" name="CustomShape 28"/>
          <p:cNvSpPr/>
          <p:nvPr/>
        </p:nvSpPr>
        <p:spPr>
          <a:xfrm>
            <a:off x="2391480" y="5960520"/>
            <a:ext cx="1062000" cy="72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3000" rotWithShape="0">
              <a:srgbClr val="000000">
                <a:alpha val="35000"/>
              </a:srgbClr>
            </a:outerShdw>
          </a:effectLst>
        </p:spPr>
        <p:style>
          <a:lnRef idx="3">
            <a:schemeClr val="dk1"/>
          </a:lnRef>
          <a:fillRef idx="0">
            <a:schemeClr val="dk1"/>
          </a:fillRef>
          <a:effectRef idx="2">
            <a:schemeClr val="dk1"/>
          </a:effectRef>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7" name="Picture 5" descr=""/>
          <p:cNvPicPr/>
          <p:nvPr/>
        </p:nvPicPr>
        <p:blipFill>
          <a:blip r:embed="rId1"/>
          <a:stretch/>
        </p:blipFill>
        <p:spPr>
          <a:xfrm>
            <a:off x="762120" y="1066680"/>
            <a:ext cx="5547960" cy="3885480"/>
          </a:xfrm>
          <a:prstGeom prst="rect">
            <a:avLst/>
          </a:prstGeom>
          <a:ln>
            <a:noFill/>
          </a:ln>
        </p:spPr>
      </p:pic>
      <p:sp>
        <p:nvSpPr>
          <p:cNvPr id="638"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output Operation</a:t>
            </a:r>
            <a:endParaRPr b="0" lang="en-IN" sz="1800" spc="-1" strike="noStrike">
              <a:solidFill>
                <a:srgbClr val="000000"/>
              </a:solidFill>
              <a:uFill>
                <a:solidFill>
                  <a:srgbClr val="ffffff"/>
                </a:solidFill>
              </a:uFill>
              <a:latin typeface="Arial"/>
            </a:endParaRPr>
          </a:p>
        </p:txBody>
      </p:sp>
      <p:sp>
        <p:nvSpPr>
          <p:cNvPr id="639" name="CustomShape 2"/>
          <p:cNvSpPr/>
          <p:nvPr/>
        </p:nvSpPr>
        <p:spPr>
          <a:xfrm>
            <a:off x="2286000" y="5562720"/>
            <a:ext cx="4571280" cy="638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INTE A :Controlled by bit set/reset of PC6.</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INTE B: Controlled by bit set/reset of PC2.</a:t>
            </a:r>
            <a:endParaRPr b="0" lang="en-IN" sz="1800" spc="-1" strike="noStrike">
              <a:solidFill>
                <a:srgbClr val="000000"/>
              </a:solidFill>
              <a:uFill>
                <a:solidFill>
                  <a:srgbClr val="ffffff"/>
                </a:solidFill>
              </a:uFill>
              <a:latin typeface="Arial"/>
            </a:endParaRPr>
          </a:p>
        </p:txBody>
      </p:sp>
    </p:spTree>
  </p:cSld>
  <p:transition>
    <p:random/>
  </p:transition>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Timing (output)</a:t>
            </a:r>
            <a:endParaRPr b="0" lang="en-IN" sz="1800" spc="-1" strike="noStrike">
              <a:solidFill>
                <a:srgbClr val="000000"/>
              </a:solidFill>
              <a:uFill>
                <a:solidFill>
                  <a:srgbClr val="ffffff"/>
                </a:solidFill>
              </a:uFill>
              <a:latin typeface="Arial"/>
            </a:endParaRPr>
          </a:p>
        </p:txBody>
      </p:sp>
      <p:sp>
        <p:nvSpPr>
          <p:cNvPr id="641" name="CustomShape 2"/>
          <p:cNvSpPr/>
          <p:nvPr/>
        </p:nvSpPr>
        <p:spPr>
          <a:xfrm>
            <a:off x="533520" y="3564720"/>
            <a:ext cx="8228880" cy="246276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Arial"/>
              <a:buAutoNum type="arabicPeriod"/>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During a write operation, the byte transmitted by the MPU, get stored in the output latch of port A or Port B. As the byte is written into the output latch of a port, the signal OBF' goes low to indicate that the output latch is full. The status of the oBF i.e. low or high indicate to the peripheral that it can read the data available in latch.</a:t>
            </a:r>
            <a:endParaRPr b="0" lang="en-IN" sz="1800" spc="-1" strike="noStrike">
              <a:solidFill>
                <a:srgbClr val="000000"/>
              </a:solidFill>
              <a:uFill>
                <a:solidFill>
                  <a:srgbClr val="ffffff"/>
                </a:solidFill>
              </a:uFill>
              <a:latin typeface="Arial"/>
            </a:endParaRPr>
          </a:p>
          <a:p>
            <a:pPr marL="228600" indent="-227880">
              <a:lnSpc>
                <a:spcPct val="100000"/>
              </a:lnSpc>
              <a:buClr>
                <a:srgbClr val="000000"/>
              </a:buClr>
              <a:buFont typeface="Arial"/>
              <a:buAutoNum type="arabicPeriod"/>
            </a:pPr>
            <a:r>
              <a:rPr b="0" lang="en-IN" sz="1200" spc="-1" strike="noStrike">
                <a:solidFill>
                  <a:srgbClr val="000000"/>
                </a:solidFill>
                <a:uFill>
                  <a:solidFill>
                    <a:srgbClr val="ffffff"/>
                  </a:solidFill>
                </a:uFill>
                <a:latin typeface="Arial"/>
                <a:ea typeface="DejaVu Sans"/>
              </a:rPr>
              <a:t>Now the MPU can transmit using either the status check I/O or Interrupt driven I/O.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AutoNum type="romanUcPeriod"/>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If transmitting using the status check, OBF' is input to device, a low on OBF' indicate to the device that there is data byte in output buffer for the device. As the device get the data from the latch, it acknowledges it by sending a low ACK and then making it high and the OBF' becomes high after data read by peripheral device. The MPU can now transmit new data byte.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AutoNum type="romanUcPeriod"/>
            </a:pPr>
            <a:r>
              <a:rPr b="0" lang="en-IN" sz="1200" spc="-1" strike="noStrike">
                <a:solidFill>
                  <a:srgbClr val="000000"/>
                </a:solidFill>
                <a:uFill>
                  <a:solidFill>
                    <a:srgbClr val="ffffff"/>
                  </a:solidFill>
                </a:uFill>
                <a:latin typeface="Arial"/>
                <a:ea typeface="DejaVu Sans"/>
              </a:rPr>
              <a:t>	</a:t>
            </a:r>
            <a:r>
              <a:rPr b="0" lang="en-IN" sz="1200" spc="-1" strike="noStrike">
                <a:solidFill>
                  <a:srgbClr val="000000"/>
                </a:solidFill>
                <a:uFill>
                  <a:solidFill>
                    <a:srgbClr val="ffffff"/>
                  </a:solidFill>
                </a:uFill>
                <a:latin typeface="Arial"/>
                <a:ea typeface="DejaVu Sans"/>
              </a:rPr>
              <a:t>if transmitting using interrupt I/O when there is no data in output latch, then (OBF', ACK, INTE) are all high resulting in generation of INTR for the MPU for transmitting new data byte.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642" name="Picture 6" descr=""/>
          <p:cNvPicPr/>
          <p:nvPr/>
        </p:nvPicPr>
        <p:blipFill>
          <a:blip r:embed="rId1"/>
          <a:stretch/>
        </p:blipFill>
        <p:spPr>
          <a:xfrm>
            <a:off x="0" y="914400"/>
            <a:ext cx="5515200" cy="2495160"/>
          </a:xfrm>
          <a:prstGeom prst="rect">
            <a:avLst/>
          </a:prstGeom>
          <a:ln>
            <a:noFill/>
          </a:ln>
        </p:spPr>
      </p:pic>
    </p:spTree>
  </p:cSld>
  <p:transition>
    <p:random/>
  </p:transition>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1 Timing (output)</a:t>
            </a:r>
            <a:endParaRPr b="0" lang="en-IN" sz="1800" spc="-1" strike="noStrike">
              <a:solidFill>
                <a:srgbClr val="000000"/>
              </a:solidFill>
              <a:uFill>
                <a:solidFill>
                  <a:srgbClr val="ffffff"/>
                </a:solidFill>
              </a:uFill>
              <a:latin typeface="Arial"/>
            </a:endParaRPr>
          </a:p>
        </p:txBody>
      </p:sp>
      <p:pic>
        <p:nvPicPr>
          <p:cNvPr id="644" name="Picture 2" descr=""/>
          <p:cNvPicPr/>
          <p:nvPr/>
        </p:nvPicPr>
        <p:blipFill>
          <a:blip r:embed="rId1"/>
          <a:stretch/>
        </p:blipFill>
        <p:spPr>
          <a:xfrm>
            <a:off x="1066680" y="1295280"/>
            <a:ext cx="6476400" cy="4888440"/>
          </a:xfrm>
          <a:prstGeom prst="rect">
            <a:avLst/>
          </a:prstGeom>
          <a:ln>
            <a:noFill/>
          </a:ln>
        </p:spPr>
      </p:pic>
    </p:spTree>
  </p:cSld>
  <p:transition>
    <p:random/>
  </p:transition>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Sample mode 1</a:t>
            </a:r>
            <a:endParaRPr b="0" lang="en-IN" sz="1800" spc="-1" strike="noStrike">
              <a:solidFill>
                <a:srgbClr val="000000"/>
              </a:solidFill>
              <a:uFill>
                <a:solidFill>
                  <a:srgbClr val="ffffff"/>
                </a:solidFill>
              </a:uFill>
              <a:latin typeface="Arial"/>
            </a:endParaRPr>
          </a:p>
        </p:txBody>
      </p:sp>
      <p:pic>
        <p:nvPicPr>
          <p:cNvPr id="646" name="Picture 3" descr=""/>
          <p:cNvPicPr/>
          <p:nvPr/>
        </p:nvPicPr>
        <p:blipFill>
          <a:blip r:embed="rId1"/>
          <a:stretch/>
        </p:blipFill>
        <p:spPr>
          <a:xfrm>
            <a:off x="1173240" y="1165320"/>
            <a:ext cx="5912640" cy="5215680"/>
          </a:xfrm>
          <a:prstGeom prst="rect">
            <a:avLst/>
          </a:prstGeom>
          <a:ln>
            <a:noFill/>
          </a:ln>
        </p:spPr>
      </p:pic>
      <p:sp>
        <p:nvSpPr>
          <p:cNvPr id="647" name="CustomShape 2"/>
          <p:cNvSpPr/>
          <p:nvPr/>
        </p:nvSpPr>
        <p:spPr>
          <a:xfrm>
            <a:off x="0" y="5791320"/>
            <a:ext cx="380160" cy="227880"/>
          </a:xfrm>
          <a:prstGeom prst="rect">
            <a:avLst/>
          </a:prstGeom>
          <a:noFill/>
          <a:ln w="12600">
            <a:noFill/>
          </a:ln>
        </p:spPr>
        <p:style>
          <a:lnRef idx="0"/>
          <a:fillRef idx="0"/>
          <a:effectRef idx="0"/>
          <a:fontRef idx="minor"/>
        </p:style>
      </p:sp>
    </p:spTree>
  </p:cSld>
  <p:transition>
    <p:random/>
  </p:transition>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2" presetSubtype="8">
                                  <p:stCondLst>
                                    <p:cond delay="0"/>
                                  </p:stCondLst>
                                  <p:endCondLst>
                                    <p:cond delay="5000"/>
                                  </p:endCondLst>
                                  <p:childTnLst>
                                    <p:set>
                                      <p:cBhvr>
                                        <p:cTn id="180" dur="1" fill="hold">
                                          <p:stCondLst>
                                            <p:cond delay="0"/>
                                          </p:stCondLst>
                                        </p:cTn>
                                        <p:tgtEl>
                                          <p:spTgt spid="647"/>
                                        </p:tgtEl>
                                        <p:attrNameLst>
                                          <p:attrName>style.visibility</p:attrName>
                                        </p:attrNameLst>
                                      </p:cBhvr>
                                      <p:to>
                                        <p:strVal val="visible"/>
                                      </p:to>
                                    </p:set>
                                    <p:anim calcmode="lin" valueType="num">
                                      <p:cBhvr additive="repl">
                                        <p:cTn id="181" dur="500" fill="hold"/>
                                        <p:tgtEl>
                                          <p:spTgt spid="647"/>
                                        </p:tgtEl>
                                        <p:attrNameLst>
                                          <p:attrName>ppt_x</p:attrName>
                                        </p:attrNameLst>
                                      </p:cBhvr>
                                      <p:tavLst>
                                        <p:tav tm="0">
                                          <p:val>
                                            <p:strVal val="0-#ppt_w/2"/>
                                          </p:val>
                                        </p:tav>
                                        <p:tav tm="100000">
                                          <p:val>
                                            <p:strVal val="#ppt_x"/>
                                          </p:val>
                                        </p:tav>
                                      </p:tavLst>
                                    </p:anim>
                                    <p:anim calcmode="lin" valueType="num">
                                      <p:cBhvr additive="repl">
                                        <p:cTn id="182" dur="500" fill="hold"/>
                                        <p:tgtEl>
                                          <p:spTgt spid="647"/>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MODE 2 Operation</a:t>
            </a:r>
            <a:endParaRPr b="0" lang="en-IN" sz="1800" spc="-1" strike="noStrike">
              <a:solidFill>
                <a:srgbClr val="000000"/>
              </a:solidFill>
              <a:uFill>
                <a:solidFill>
                  <a:srgbClr val="ffffff"/>
                </a:solidFill>
              </a:uFill>
              <a:latin typeface="Arial"/>
            </a:endParaRPr>
          </a:p>
        </p:txBody>
      </p:sp>
      <p:pic>
        <p:nvPicPr>
          <p:cNvPr id="649" name="Picture 3" descr=""/>
          <p:cNvPicPr/>
          <p:nvPr/>
        </p:nvPicPr>
        <p:blipFill>
          <a:blip r:embed="rId1"/>
          <a:stretch/>
        </p:blipFill>
        <p:spPr>
          <a:xfrm>
            <a:off x="0" y="1447920"/>
            <a:ext cx="9181440" cy="4318920"/>
          </a:xfrm>
          <a:prstGeom prst="rect">
            <a:avLst/>
          </a:prstGeom>
          <a:ln w="12600">
            <a:noFill/>
          </a:ln>
        </p:spPr>
      </p:pic>
    </p:spTree>
  </p:cSld>
  <p:transition>
    <p:random/>
  </p:transition>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990720" y="76320"/>
            <a:ext cx="7162200" cy="1142280"/>
          </a:xfrm>
          <a:prstGeom prst="rect">
            <a:avLst/>
          </a:prstGeom>
          <a:noFill/>
          <a:ln>
            <a:noFill/>
          </a:ln>
        </p:spPr>
        <p:style>
          <a:lnRef idx="0"/>
          <a:fillRef idx="0"/>
          <a:effectRef idx="0"/>
          <a:fontRef idx="minor"/>
        </p:style>
        <p:txBody>
          <a:bodyPr lIns="90360" rIns="90360" tIns="44280" bIns="44280" anchor="ctr"/>
          <a:p>
            <a:pPr algn="ctr">
              <a:lnSpc>
                <a:spcPct val="90000"/>
              </a:lnSpc>
            </a:pPr>
            <a:r>
              <a:rPr b="1" lang="en-IN" sz="3600" spc="-1" strike="noStrike">
                <a:solidFill>
                  <a:srgbClr val="fc0128"/>
                </a:solidFill>
                <a:uFill>
                  <a:solidFill>
                    <a:srgbClr val="ffffff"/>
                  </a:solidFill>
                </a:uFill>
                <a:latin typeface="Arial"/>
              </a:rPr>
              <a:t>82C55: Mode 2 </a:t>
            </a:r>
            <a:r>
              <a:rPr b="1" lang="en-IN" sz="3200" spc="-1" strike="noStrike">
                <a:solidFill>
                  <a:srgbClr val="fc0128"/>
                </a:solidFill>
                <a:uFill>
                  <a:solidFill>
                    <a:srgbClr val="ffffff"/>
                  </a:solidFill>
                </a:uFill>
                <a:latin typeface="Arial"/>
              </a:rPr>
              <a:t>Bi-directional Operation</a:t>
            </a:r>
            <a:endParaRPr b="0" lang="en-IN" sz="1800" spc="-1" strike="noStrike">
              <a:solidFill>
                <a:srgbClr val="000000"/>
              </a:solidFill>
              <a:uFill>
                <a:solidFill>
                  <a:srgbClr val="ffffff"/>
                </a:solidFill>
              </a:uFill>
              <a:latin typeface="Arial"/>
            </a:endParaRPr>
          </a:p>
        </p:txBody>
      </p:sp>
      <p:pic>
        <p:nvPicPr>
          <p:cNvPr id="651" name="Picture 6" descr=""/>
          <p:cNvPicPr/>
          <p:nvPr/>
        </p:nvPicPr>
        <p:blipFill>
          <a:blip r:embed="rId1"/>
          <a:srcRect l="25887" t="10067" r="22835" b="5902"/>
          <a:stretch/>
        </p:blipFill>
        <p:spPr>
          <a:xfrm>
            <a:off x="971640" y="1341360"/>
            <a:ext cx="5255640" cy="4419000"/>
          </a:xfrm>
          <a:prstGeom prst="rect">
            <a:avLst/>
          </a:prstGeom>
          <a:ln>
            <a:noFill/>
          </a:ln>
        </p:spPr>
      </p:pic>
      <p:sp>
        <p:nvSpPr>
          <p:cNvPr id="652" name="CustomShape 2"/>
          <p:cNvSpPr/>
          <p:nvPr/>
        </p:nvSpPr>
        <p:spPr>
          <a:xfrm>
            <a:off x="250920" y="5950080"/>
            <a:ext cx="8424000" cy="638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ymbol"/>
              <a:buChar char=""/>
            </a:pPr>
            <a:r>
              <a:rPr b="0" lang="en-IN" sz="1800" spc="-1" strike="noStrike">
                <a:solidFill>
                  <a:srgbClr val="000000"/>
                </a:solidFill>
                <a:uFill>
                  <a:solidFill>
                    <a:srgbClr val="ffffff"/>
                  </a:solidFill>
                </a:uFill>
                <a:latin typeface="Arial"/>
                <a:ea typeface="DejaVu Sans"/>
              </a:rPr>
              <a:t>Timing diagram is a combination of the Mode 1 Strobed Input and Mode 1 Strobed Output Timing diagrams.</a:t>
            </a:r>
            <a:endParaRPr b="0" lang="en-IN" sz="1800" spc="-1" strike="noStrike">
              <a:solidFill>
                <a:srgbClr val="000000"/>
              </a:solidFill>
              <a:uFill>
                <a:solidFill>
                  <a:srgbClr val="ffffff"/>
                </a:solidFill>
              </a:uFill>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6553080" y="6248520"/>
            <a:ext cx="1904400" cy="456480"/>
          </a:xfrm>
          <a:prstGeom prst="rect">
            <a:avLst/>
          </a:prstGeom>
          <a:noFill/>
          <a:ln>
            <a:noFill/>
          </a:ln>
        </p:spPr>
        <p:style>
          <a:lnRef idx="0"/>
          <a:fillRef idx="0"/>
          <a:effectRef idx="0"/>
          <a:fontRef idx="minor"/>
        </p:style>
      </p:sp>
      <p:sp>
        <p:nvSpPr>
          <p:cNvPr id="654" name="CustomShape 2"/>
          <p:cNvSpPr/>
          <p:nvPr/>
        </p:nvSpPr>
        <p:spPr>
          <a:xfrm>
            <a:off x="-438480" y="153000"/>
            <a:ext cx="9929880" cy="639000"/>
          </a:xfrm>
          <a:prstGeom prst="rect">
            <a:avLst/>
          </a:prstGeom>
          <a:noFill/>
          <a:ln w="9360">
            <a:noFill/>
          </a:ln>
        </p:spPr>
        <p:style>
          <a:lnRef idx="0"/>
          <a:fillRef idx="0"/>
          <a:effectRef idx="0"/>
          <a:fontRef idx="minor"/>
        </p:style>
        <p:txBody>
          <a:bodyPr wrap="none" lIns="90000" rIns="90000" tIns="45000" bIns="45000" anchor="ctr"/>
          <a:p>
            <a:pPr>
              <a:lnSpc>
                <a:spcPct val="100000"/>
              </a:lnSpc>
            </a:pPr>
            <a:r>
              <a:rPr b="1" lang="en-IN" sz="3600" spc="-1" strike="noStrike">
                <a:solidFill>
                  <a:srgbClr val="ff0000"/>
                </a:solidFill>
                <a:uFill>
                  <a:solidFill>
                    <a:srgbClr val="ffffff"/>
                  </a:solidFill>
                </a:uFill>
                <a:latin typeface="Microsoft Sans Serif"/>
                <a:ea typeface="DejaVu Sans"/>
              </a:rPr>
              <a:t>Summary of Port Connection for 8255</a:t>
            </a:r>
            <a:endParaRPr b="0" lang="en-IN" sz="1800" spc="-1" strike="noStrike">
              <a:solidFill>
                <a:srgbClr val="000000"/>
              </a:solidFill>
              <a:uFill>
                <a:solidFill>
                  <a:srgbClr val="ffffff"/>
                </a:solidFill>
              </a:uFill>
              <a:latin typeface="Arial"/>
            </a:endParaRPr>
          </a:p>
        </p:txBody>
      </p:sp>
      <p:pic>
        <p:nvPicPr>
          <p:cNvPr id="655" name="" descr=""/>
          <p:cNvPicPr/>
          <p:nvPr/>
        </p:nvPicPr>
        <p:blipFill>
          <a:blip r:embed="rId1"/>
          <a:stretch/>
        </p:blipFill>
        <p:spPr>
          <a:xfrm>
            <a:off x="177840" y="825480"/>
            <a:ext cx="8686440" cy="5486040"/>
          </a:xfrm>
          <a:prstGeom prst="rect">
            <a:avLst/>
          </a:prstGeom>
          <a:ln>
            <a:noFill/>
          </a:ln>
        </p:spPr>
      </p:pic>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a:solidFill>
                  <a:srgbClr val="e0322d"/>
                </a:solidFill>
                <a:uFill>
                  <a:solidFill>
                    <a:srgbClr val="ffffff"/>
                  </a:solidFill>
                </a:uFill>
                <a:latin typeface="Calibri"/>
              </a:rPr>
              <a:t>Primary function of MPU</a:t>
            </a:r>
            <a:endParaRPr b="0" lang="en-IN" sz="1800" spc="-1" strike="noStrike">
              <a:solidFill>
                <a:srgbClr val="000000"/>
              </a:solidFill>
              <a:uFill>
                <a:solidFill>
                  <a:srgbClr val="ffffff"/>
                </a:solidFill>
              </a:uFill>
              <a:latin typeface="Arial"/>
            </a:endParaRPr>
          </a:p>
        </p:txBody>
      </p:sp>
      <p:sp>
        <p:nvSpPr>
          <p:cNvPr id="366" name="CustomShape 2"/>
          <p:cNvSpPr/>
          <p:nvPr/>
        </p:nvSpPr>
        <p:spPr>
          <a:xfrm>
            <a:off x="457200" y="1371600"/>
            <a:ext cx="8228880" cy="50284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Read Instruction from memory</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Execute instruction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Read/Write data to memory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Some time send result to  output device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LEDs, Monitor, Printer</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Interfacing a peripheral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Why: To enable MPU to communicate with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Designing logic circuit H/W  for a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Writing instruction (S/W)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a:solidFill>
                  <a:srgbClr val="e0322d"/>
                </a:solidFill>
                <a:uFill>
                  <a:solidFill>
                    <a:srgbClr val="ffffff"/>
                  </a:solidFill>
                </a:uFill>
                <a:latin typeface="Calibri"/>
              </a:rPr>
              <a:t>Format of communications</a:t>
            </a:r>
            <a:endParaRPr b="0" lang="en-IN" sz="1800" spc="-1" strike="noStrike">
              <a:solidFill>
                <a:srgbClr val="000000"/>
              </a:solidFill>
              <a:uFill>
                <a:solidFill>
                  <a:srgbClr val="ffffff"/>
                </a:solidFill>
              </a:uFill>
              <a:latin typeface="Arial"/>
            </a:endParaRPr>
          </a:p>
        </p:txBody>
      </p:sp>
      <p:sp>
        <p:nvSpPr>
          <p:cNvPr id="368" name="CustomShape 2"/>
          <p:cNvSpPr/>
          <p:nvPr/>
        </p:nvSpPr>
        <p:spPr>
          <a:xfrm>
            <a:off x="228600" y="1295280"/>
            <a:ext cx="8762400" cy="505872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Synchronous : At the same time, high speed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Transmitter &amp; Receiver Synchronized with same clock</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7 Segment LEDs can work same/higher speed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RAM (may be I/O) can work at same speed as MPU (Not the current Processor &amp; DRAM)</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Asynchronous : Irregular interval, low speed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I/O are slower</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Keyboard, ADC/DAC, Disk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46" strike="noStrike">
                <a:solidFill>
                  <a:srgbClr val="e0322d"/>
                </a:solidFill>
                <a:uFill>
                  <a:solidFill>
                    <a:srgbClr val="ffffff"/>
                  </a:solidFill>
                </a:uFill>
                <a:latin typeface="Calibri"/>
              </a:rPr>
              <a:t>Type of I/O</a:t>
            </a:r>
            <a:endParaRPr b="0" lang="en-IN" sz="1800" spc="-1" strike="noStrike">
              <a:solidFill>
                <a:srgbClr val="000000"/>
              </a:solidFill>
              <a:uFill>
                <a:solidFill>
                  <a:srgbClr val="ffffff"/>
                </a:solidFill>
              </a:uFill>
              <a:latin typeface="Arial"/>
            </a:endParaRPr>
          </a:p>
        </p:txBody>
      </p:sp>
      <p:sp>
        <p:nvSpPr>
          <p:cNvPr id="370" name="CustomShape 2"/>
          <p:cNvSpPr/>
          <p:nvPr/>
        </p:nvSpPr>
        <p:spPr>
          <a:xfrm>
            <a:off x="457200" y="1219320"/>
            <a:ext cx="8228880" cy="51048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Peripheral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IN port (Instruction), OUT port  (instruction) </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Identified with 8 bit address (Immediate)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Example:   IN 01H ; Receive data from port 1</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3200" spc="-1" strike="noStrike">
                <a:solidFill>
                  <a:srgbClr val="000000"/>
                </a:solidFill>
                <a:uFill>
                  <a:solidFill>
                    <a:srgbClr val="ffffff"/>
                  </a:solidFill>
                </a:uFill>
                <a:latin typeface="Calibri"/>
              </a:rPr>
              <a:t>Memory mapped I/O</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A peripheral is connected as if it were a memory location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Identified with 16 bit address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Data transfer by : LDA, STA, MOV M R, MOV R M</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24148</TotalTime>
  <Application>LibreOffice/5.1.6.2$Linux_X86_64 LibreOffice_project/10m0$Build-2</Application>
  <Words>2244</Words>
  <Paragraphs>462</Paragraphs>
  <Company>iitg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2010-08-03T12:41:21Z</dcterms:created>
  <dc:creator>asahu</dc:creator>
  <dc:description/>
  <dc:language>en-IN</dc:language>
  <cp:lastModifiedBy/>
  <dcterms:modified xsi:type="dcterms:W3CDTF">2018-09-20T21:47:31Z</dcterms:modified>
  <cp:revision>405</cp:revision>
  <dc:subject/>
  <dc:title>8085 Architecture  &amp;  Its Assembly language programming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iitg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66</vt:i4>
  </property>
</Properties>
</file>