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699" r:id="rId2"/>
    <p:sldMasterId id="2147483702" r:id="rId3"/>
    <p:sldMasterId id="2147483705" r:id="rId4"/>
  </p:sldMasterIdLst>
  <p:notesMasterIdLst>
    <p:notesMasterId r:id="rId175"/>
  </p:notesMasterIdLst>
  <p:sldIdLst>
    <p:sldId id="505" r:id="rId5"/>
    <p:sldId id="506" r:id="rId6"/>
    <p:sldId id="507" r:id="rId7"/>
    <p:sldId id="508" r:id="rId8"/>
    <p:sldId id="509" r:id="rId9"/>
    <p:sldId id="510" r:id="rId10"/>
    <p:sldId id="511" r:id="rId11"/>
    <p:sldId id="512" r:id="rId12"/>
    <p:sldId id="513" r:id="rId13"/>
    <p:sldId id="514" r:id="rId14"/>
    <p:sldId id="515" r:id="rId15"/>
    <p:sldId id="516" r:id="rId16"/>
    <p:sldId id="517" r:id="rId17"/>
    <p:sldId id="518" r:id="rId18"/>
    <p:sldId id="523" r:id="rId19"/>
    <p:sldId id="524" r:id="rId20"/>
    <p:sldId id="525" r:id="rId21"/>
    <p:sldId id="526" r:id="rId22"/>
    <p:sldId id="527" r:id="rId23"/>
    <p:sldId id="529" r:id="rId24"/>
    <p:sldId id="530" r:id="rId25"/>
    <p:sldId id="554" r:id="rId26"/>
    <p:sldId id="555" r:id="rId27"/>
    <p:sldId id="556" r:id="rId28"/>
    <p:sldId id="531" r:id="rId29"/>
    <p:sldId id="532" r:id="rId30"/>
    <p:sldId id="533" r:id="rId31"/>
    <p:sldId id="534" r:id="rId32"/>
    <p:sldId id="535" r:id="rId33"/>
    <p:sldId id="536" r:id="rId34"/>
    <p:sldId id="537" r:id="rId35"/>
    <p:sldId id="538" r:id="rId36"/>
    <p:sldId id="539" r:id="rId37"/>
    <p:sldId id="540" r:id="rId38"/>
    <p:sldId id="541" r:id="rId39"/>
    <p:sldId id="542" r:id="rId40"/>
    <p:sldId id="543" r:id="rId41"/>
    <p:sldId id="544" r:id="rId42"/>
    <p:sldId id="545" r:id="rId43"/>
    <p:sldId id="546" r:id="rId44"/>
    <p:sldId id="557" r:id="rId45"/>
    <p:sldId id="558" r:id="rId46"/>
    <p:sldId id="559" r:id="rId47"/>
    <p:sldId id="560" r:id="rId48"/>
    <p:sldId id="561" r:id="rId49"/>
    <p:sldId id="562" r:id="rId50"/>
    <p:sldId id="547" r:id="rId51"/>
    <p:sldId id="548" r:id="rId52"/>
    <p:sldId id="549" r:id="rId53"/>
    <p:sldId id="551" r:id="rId54"/>
    <p:sldId id="464" r:id="rId55"/>
    <p:sldId id="468" r:id="rId56"/>
    <p:sldId id="469" r:id="rId57"/>
    <p:sldId id="470" r:id="rId58"/>
    <p:sldId id="471" r:id="rId59"/>
    <p:sldId id="472" r:id="rId60"/>
    <p:sldId id="473" r:id="rId61"/>
    <p:sldId id="474" r:id="rId62"/>
    <p:sldId id="475" r:id="rId63"/>
    <p:sldId id="476" r:id="rId64"/>
    <p:sldId id="477" r:id="rId65"/>
    <p:sldId id="478" r:id="rId66"/>
    <p:sldId id="479" r:id="rId67"/>
    <p:sldId id="480" r:id="rId68"/>
    <p:sldId id="481" r:id="rId69"/>
    <p:sldId id="482" r:id="rId70"/>
    <p:sldId id="483" r:id="rId71"/>
    <p:sldId id="484" r:id="rId72"/>
    <p:sldId id="485" r:id="rId73"/>
    <p:sldId id="486" r:id="rId74"/>
    <p:sldId id="487" r:id="rId75"/>
    <p:sldId id="488" r:id="rId76"/>
    <p:sldId id="491" r:id="rId77"/>
    <p:sldId id="492" r:id="rId78"/>
    <p:sldId id="493" r:id="rId79"/>
    <p:sldId id="494" r:id="rId80"/>
    <p:sldId id="495" r:id="rId81"/>
    <p:sldId id="496" r:id="rId82"/>
    <p:sldId id="497" r:id="rId83"/>
    <p:sldId id="498" r:id="rId84"/>
    <p:sldId id="568" r:id="rId85"/>
    <p:sldId id="659" r:id="rId86"/>
    <p:sldId id="584" r:id="rId87"/>
    <p:sldId id="592" r:id="rId88"/>
    <p:sldId id="593" r:id="rId89"/>
    <p:sldId id="594" r:id="rId90"/>
    <p:sldId id="595" r:id="rId91"/>
    <p:sldId id="596" r:id="rId92"/>
    <p:sldId id="597" r:id="rId93"/>
    <p:sldId id="600" r:id="rId94"/>
    <p:sldId id="601" r:id="rId95"/>
    <p:sldId id="602" r:id="rId96"/>
    <p:sldId id="603" r:id="rId97"/>
    <p:sldId id="604" r:id="rId98"/>
    <p:sldId id="605" r:id="rId99"/>
    <p:sldId id="606" r:id="rId100"/>
    <p:sldId id="570" r:id="rId101"/>
    <p:sldId id="571" r:id="rId102"/>
    <p:sldId id="598" r:id="rId103"/>
    <p:sldId id="590" r:id="rId104"/>
    <p:sldId id="657" r:id="rId105"/>
    <p:sldId id="658" r:id="rId106"/>
    <p:sldId id="599" r:id="rId107"/>
    <p:sldId id="573" r:id="rId108"/>
    <p:sldId id="574" r:id="rId109"/>
    <p:sldId id="575" r:id="rId110"/>
    <p:sldId id="576" r:id="rId111"/>
    <p:sldId id="577" r:id="rId112"/>
    <p:sldId id="578" r:id="rId113"/>
    <p:sldId id="579" r:id="rId114"/>
    <p:sldId id="580" r:id="rId115"/>
    <p:sldId id="581" r:id="rId116"/>
    <p:sldId id="582" r:id="rId117"/>
    <p:sldId id="583" r:id="rId118"/>
    <p:sldId id="607" r:id="rId119"/>
    <p:sldId id="608" r:id="rId120"/>
    <p:sldId id="609" r:id="rId121"/>
    <p:sldId id="610" r:id="rId122"/>
    <p:sldId id="611" r:id="rId123"/>
    <p:sldId id="612" r:id="rId124"/>
    <p:sldId id="613" r:id="rId125"/>
    <p:sldId id="614" r:id="rId126"/>
    <p:sldId id="615" r:id="rId127"/>
    <p:sldId id="616" r:id="rId128"/>
    <p:sldId id="617" r:id="rId129"/>
    <p:sldId id="618" r:id="rId130"/>
    <p:sldId id="619" r:id="rId131"/>
    <p:sldId id="620" r:id="rId132"/>
    <p:sldId id="621" r:id="rId133"/>
    <p:sldId id="622" r:id="rId134"/>
    <p:sldId id="623" r:id="rId135"/>
    <p:sldId id="624" r:id="rId136"/>
    <p:sldId id="625" r:id="rId137"/>
    <p:sldId id="628" r:id="rId138"/>
    <p:sldId id="629" r:id="rId139"/>
    <p:sldId id="630" r:id="rId140"/>
    <p:sldId id="631" r:id="rId141"/>
    <p:sldId id="632" r:id="rId142"/>
    <p:sldId id="633" r:id="rId143"/>
    <p:sldId id="634" r:id="rId144"/>
    <p:sldId id="635" r:id="rId145"/>
    <p:sldId id="679" r:id="rId146"/>
    <p:sldId id="647" r:id="rId147"/>
    <p:sldId id="648" r:id="rId148"/>
    <p:sldId id="649" r:id="rId149"/>
    <p:sldId id="650" r:id="rId150"/>
    <p:sldId id="652" r:id="rId151"/>
    <p:sldId id="653" r:id="rId152"/>
    <p:sldId id="654" r:id="rId153"/>
    <p:sldId id="655" r:id="rId154"/>
    <p:sldId id="661" r:id="rId155"/>
    <p:sldId id="662" r:id="rId156"/>
    <p:sldId id="663" r:id="rId157"/>
    <p:sldId id="664" r:id="rId158"/>
    <p:sldId id="665" r:id="rId159"/>
    <p:sldId id="666" r:id="rId160"/>
    <p:sldId id="668" r:id="rId161"/>
    <p:sldId id="669" r:id="rId162"/>
    <p:sldId id="670" r:id="rId163"/>
    <p:sldId id="675" r:id="rId164"/>
    <p:sldId id="676" r:id="rId165"/>
    <p:sldId id="677" r:id="rId166"/>
    <p:sldId id="680" r:id="rId167"/>
    <p:sldId id="681" r:id="rId168"/>
    <p:sldId id="682" r:id="rId169"/>
    <p:sldId id="683" r:id="rId170"/>
    <p:sldId id="684" r:id="rId171"/>
    <p:sldId id="685" r:id="rId172"/>
    <p:sldId id="678" r:id="rId173"/>
    <p:sldId id="686" r:id="rId17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14" autoAdjust="0"/>
  </p:normalViewPr>
  <p:slideViewPr>
    <p:cSldViewPr>
      <p:cViewPr varScale="1">
        <p:scale>
          <a:sx n="74" d="100"/>
          <a:sy n="74" d="100"/>
        </p:scale>
        <p:origin x="-185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slide" Target="slides/slide155.xml"/><Relationship Id="rId175" Type="http://schemas.openxmlformats.org/officeDocument/2006/relationships/notesMaster" Target="notesMasters/notesMaster1.xml"/><Relationship Id="rId170" Type="http://schemas.openxmlformats.org/officeDocument/2006/relationships/slide" Target="slides/slide166.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slide" Target="slides/slide156.xml"/><Relationship Id="rId165" Type="http://schemas.openxmlformats.org/officeDocument/2006/relationships/slide" Target="slides/slide16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71" Type="http://schemas.openxmlformats.org/officeDocument/2006/relationships/slide" Target="slides/slide167.xml"/><Relationship Id="rId176" Type="http://schemas.openxmlformats.org/officeDocument/2006/relationships/presProps" Target="presProps.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slide" Target="slides/slide16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slide" Target="slides/slide144.xml"/><Relationship Id="rId151" Type="http://schemas.openxmlformats.org/officeDocument/2006/relationships/slide" Target="slides/slide147.xml"/><Relationship Id="rId156" Type="http://schemas.openxmlformats.org/officeDocument/2006/relationships/slide" Target="slides/slide152.xml"/><Relationship Id="rId164" Type="http://schemas.openxmlformats.org/officeDocument/2006/relationships/slide" Target="slides/slide160.xml"/><Relationship Id="rId169" Type="http://schemas.openxmlformats.org/officeDocument/2006/relationships/slide" Target="slides/slide165.xml"/><Relationship Id="rId177"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72" Type="http://schemas.openxmlformats.org/officeDocument/2006/relationships/slide" Target="slides/slide168.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tableStyles" Target="tableStyle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B65BB7-332E-4273-BE5F-FC4D4769183E}" type="datetimeFigureOut">
              <a:rPr lang="en-US" smtClean="0"/>
              <a:pPr/>
              <a:t>9/17/2018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498AF3CB-16F4-4262-B562-3E0EEE24DB16}" type="slidenum">
              <a:rPr lang="en-US" smtClean="0"/>
              <a:pPr/>
              <a:t>‹#›</a:t>
            </a:fld>
            <a:endParaRPr lang="en-US"/>
          </a:p>
        </p:txBody>
      </p:sp>
    </p:spTree>
    <p:extLst>
      <p:ext uri="{BB962C8B-B14F-4D97-AF65-F5344CB8AC3E}">
        <p14:creationId xmlns:p14="http://schemas.microsoft.com/office/powerpoint/2010/main" val="261416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8AF3CB-16F4-4262-B562-3E0EEE24DB16}"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t>The vector is address generated by the address group IR6_bar – IR0_bar</a:t>
            </a:r>
            <a:endParaRPr lang="en-IN" altLang="en-US" smtClean="0"/>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DCDCD0F-2749-4AD8-BC48-886EBBB6582E}" type="slidenum">
              <a:rPr lang="en-US" smtClean="0"/>
              <a:pPr fontAlgn="base">
                <a:spcBef>
                  <a:spcPct val="0"/>
                </a:spcBef>
                <a:spcAft>
                  <a:spcPct val="0"/>
                </a:spcAft>
                <a:defRPr/>
              </a:pPr>
              <a:t>96</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8AF3CB-16F4-4262-B562-3E0EEE24DB16}" type="slidenum">
              <a:rPr lang="en-US" smtClean="0"/>
              <a:pPr/>
              <a:t>114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Arial" charset="0"/>
              </a:rPr>
              <a:t>The switch to serial data transfers in modern systems has made DMA is less important. </a:t>
            </a:r>
          </a:p>
          <a:p>
            <a:r>
              <a:rPr lang="en-US" dirty="0" smtClean="0">
                <a:cs typeface="Arial" charset="0"/>
              </a:rPr>
              <a:t>The serial PCI Express bus transfers data at rates exceeding DMA transfers. </a:t>
            </a:r>
          </a:p>
          <a:p>
            <a:r>
              <a:rPr lang="en-US" dirty="0" smtClean="0">
                <a:cs typeface="Arial" charset="0"/>
              </a:rPr>
              <a:t>The SATA (serial ATA) interface for disk drives uses serial transfers at the rate of 300 Mbps</a:t>
            </a:r>
          </a:p>
          <a:p>
            <a:pPr lvl="1"/>
            <a:r>
              <a:rPr lang="en-US" dirty="0" smtClean="0">
                <a:cs typeface="Arial" charset="0"/>
              </a:rPr>
              <a:t>and has replaced DMA transfers for hard disks</a:t>
            </a:r>
          </a:p>
          <a:p>
            <a:r>
              <a:rPr lang="en-US" dirty="0" smtClean="0">
                <a:cs typeface="Arial" charset="0"/>
              </a:rPr>
              <a:t>Serial transfers on main-boards between components using can approach 20 </a:t>
            </a:r>
            <a:r>
              <a:rPr lang="en-US" dirty="0" err="1" smtClean="0">
                <a:cs typeface="Arial" charset="0"/>
              </a:rPr>
              <a:t>Gbps</a:t>
            </a:r>
            <a:r>
              <a:rPr lang="en-US" dirty="0" smtClean="0">
                <a:cs typeface="Arial" charset="0"/>
              </a:rPr>
              <a:t/>
            </a:r>
            <a:br>
              <a:rPr lang="en-US" dirty="0" smtClean="0">
                <a:cs typeface="Arial" charset="0"/>
              </a:rPr>
            </a:br>
            <a:r>
              <a:rPr lang="en-US" dirty="0" smtClean="0">
                <a:cs typeface="Arial" charset="0"/>
              </a:rPr>
              <a:t>for the PCI Express connection.</a:t>
            </a:r>
            <a:endParaRPr lang="en-US" dirty="0">
              <a:cs typeface="Times New Roman" pitchFamily="-80" charset="0"/>
            </a:endParaRPr>
          </a:p>
        </p:txBody>
      </p:sp>
      <p:sp>
        <p:nvSpPr>
          <p:cNvPr id="4" name="Slide Number Placeholder 3"/>
          <p:cNvSpPr>
            <a:spLocks noGrp="1"/>
          </p:cNvSpPr>
          <p:nvPr>
            <p:ph type="sldNum" sz="quarter" idx="10"/>
          </p:nvPr>
        </p:nvSpPr>
        <p:spPr/>
        <p:txBody>
          <a:bodyPr/>
          <a:lstStyle/>
          <a:p>
            <a:fld id="{498AF3CB-16F4-4262-B562-3E0EEE24DB16}" type="slidenum">
              <a:rPr lang="en-US" smtClean="0"/>
              <a:pPr/>
              <a:t>122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cs typeface="Times New Roman" pitchFamily="-80" charset="0"/>
              </a:rPr>
              <a:t>Address strobe</a:t>
            </a:r>
            <a:r>
              <a:rPr lang="en-US" dirty="0" smtClean="0">
                <a:cs typeface="Times New Roman" pitchFamily="-80" charset="0"/>
              </a:rPr>
              <a:t> functions as ALE, except it is used by the DMA controller to latch address bits A</a:t>
            </a:r>
            <a:r>
              <a:rPr lang="en-US" baseline="-30000" dirty="0" smtClean="0">
                <a:cs typeface="Times New Roman" pitchFamily="-80" charset="0"/>
              </a:rPr>
              <a:t>15</a:t>
            </a:r>
            <a:r>
              <a:rPr lang="en-US" dirty="0" smtClean="0">
                <a:cs typeface="Times New Roman" pitchFamily="-80" charset="0"/>
              </a:rPr>
              <a:t>–A</a:t>
            </a:r>
            <a:r>
              <a:rPr lang="en-US" baseline="-30000" dirty="0" smtClean="0">
                <a:cs typeface="Times New Roman" pitchFamily="-80" charset="0"/>
              </a:rPr>
              <a:t>8</a:t>
            </a:r>
            <a:r>
              <a:rPr lang="en-US" dirty="0" smtClean="0">
                <a:cs typeface="Times New Roman" pitchFamily="-80" charset="0"/>
              </a:rPr>
              <a:t> during the DMA transfer. </a:t>
            </a:r>
            <a:endParaRPr lang="en-US" dirty="0" smtClean="0">
              <a:solidFill>
                <a:srgbClr val="000000"/>
              </a:solidFill>
              <a:latin typeface="Times" pitchFamily="-80" charset="0"/>
              <a:cs typeface="Times New Roman" pitchFamily="-80" charset="0"/>
            </a:endParaRPr>
          </a:p>
          <a:p>
            <a:endParaRPr lang="en-IN" dirty="0"/>
          </a:p>
        </p:txBody>
      </p:sp>
      <p:sp>
        <p:nvSpPr>
          <p:cNvPr id="4" name="Slide Number Placeholder 3"/>
          <p:cNvSpPr>
            <a:spLocks noGrp="1"/>
          </p:cNvSpPr>
          <p:nvPr>
            <p:ph type="sldNum" sz="quarter" idx="10"/>
          </p:nvPr>
        </p:nvSpPr>
        <p:spPr/>
        <p:txBody>
          <a:bodyPr/>
          <a:lstStyle/>
          <a:p>
            <a:fld id="{498AF3CB-16F4-4262-B562-3E0EEE24DB16}" type="slidenum">
              <a:rPr lang="en-US" smtClean="0"/>
              <a:pPr/>
              <a:t>129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98AF3CB-16F4-4262-B562-3E0EEE24DB16}" type="slidenum">
              <a:rPr lang="en-US" smtClean="0"/>
              <a:pPr/>
              <a:t>130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Arial" charset="0"/>
              </a:rPr>
              <a:t>The address enable (AEN) output of 8237 controls the output pins of the latches and outputs of the 74LS257 (E). </a:t>
            </a:r>
          </a:p>
          <a:p>
            <a:pPr lvl="1"/>
            <a:r>
              <a:rPr lang="en-US" dirty="0" smtClean="0">
                <a:cs typeface="Arial" charset="0"/>
              </a:rPr>
              <a:t>during normal operation (AEN=0), latches</a:t>
            </a:r>
            <a:br>
              <a:rPr lang="en-US" dirty="0" smtClean="0">
                <a:cs typeface="Arial" charset="0"/>
              </a:rPr>
            </a:br>
            <a:r>
              <a:rPr lang="en-US" dirty="0" smtClean="0">
                <a:cs typeface="Arial" charset="0"/>
              </a:rPr>
              <a:t>A &amp; C and the multiplexer (E) provide address</a:t>
            </a:r>
            <a:br>
              <a:rPr lang="en-US" dirty="0" smtClean="0">
                <a:cs typeface="Arial" charset="0"/>
              </a:rPr>
            </a:br>
            <a:r>
              <a:rPr lang="en-US" dirty="0" smtClean="0">
                <a:cs typeface="Arial" charset="0"/>
              </a:rPr>
              <a:t>bus bits A</a:t>
            </a:r>
            <a:r>
              <a:rPr lang="en-US" baseline="-30000" dirty="0" smtClean="0">
                <a:cs typeface="Arial" charset="0"/>
              </a:rPr>
              <a:t>19</a:t>
            </a:r>
            <a:r>
              <a:rPr lang="en-US" dirty="0" smtClean="0">
                <a:cs typeface="Arial" charset="0"/>
              </a:rPr>
              <a:t>–A</a:t>
            </a:r>
            <a:r>
              <a:rPr lang="en-US" baseline="-30000" dirty="0" smtClean="0">
                <a:cs typeface="Arial" charset="0"/>
              </a:rPr>
              <a:t>16</a:t>
            </a:r>
            <a:r>
              <a:rPr lang="en-US" dirty="0" smtClean="0">
                <a:cs typeface="Arial" charset="0"/>
              </a:rPr>
              <a:t> and A</a:t>
            </a:r>
            <a:r>
              <a:rPr lang="en-US" baseline="-30000" dirty="0" smtClean="0">
                <a:cs typeface="Arial" charset="0"/>
              </a:rPr>
              <a:t>7</a:t>
            </a:r>
            <a:r>
              <a:rPr lang="en-US" dirty="0" smtClean="0">
                <a:cs typeface="Arial" charset="0"/>
              </a:rPr>
              <a:t>–A</a:t>
            </a:r>
            <a:r>
              <a:rPr lang="en-US" baseline="-30000" dirty="0" smtClean="0">
                <a:cs typeface="Arial" charset="0"/>
              </a:rPr>
              <a:t>0</a:t>
            </a:r>
            <a:endParaRPr lang="en-US" dirty="0" smtClean="0">
              <a:cs typeface="Arial" charset="0"/>
            </a:endParaRPr>
          </a:p>
          <a:p>
            <a:endParaRPr lang="en-IN" dirty="0"/>
          </a:p>
        </p:txBody>
      </p:sp>
      <p:sp>
        <p:nvSpPr>
          <p:cNvPr id="4" name="Slide Number Placeholder 3"/>
          <p:cNvSpPr>
            <a:spLocks noGrp="1"/>
          </p:cNvSpPr>
          <p:nvPr>
            <p:ph type="sldNum" sz="quarter" idx="10"/>
          </p:nvPr>
        </p:nvSpPr>
        <p:spPr/>
        <p:txBody>
          <a:bodyPr/>
          <a:lstStyle/>
          <a:p>
            <a:fld id="{498AF3CB-16F4-4262-B562-3E0EEE24DB16}" type="slidenum">
              <a:rPr lang="en-US" smtClean="0"/>
              <a:pPr/>
              <a:t>133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cs typeface="Arial" charset="0"/>
              </a:rPr>
              <a:t>if F/L = 0, the low-order byte is selected</a:t>
            </a:r>
          </a:p>
          <a:p>
            <a:pPr lvl="1"/>
            <a:r>
              <a:rPr lang="en-US" dirty="0" smtClean="0">
                <a:cs typeface="Arial" charset="0"/>
              </a:rPr>
              <a:t>if F/L = 1, the high-order byte is selected</a:t>
            </a:r>
          </a:p>
          <a:p>
            <a:endParaRPr lang="en-IN" dirty="0"/>
          </a:p>
        </p:txBody>
      </p:sp>
      <p:sp>
        <p:nvSpPr>
          <p:cNvPr id="4" name="Slide Number Placeholder 3"/>
          <p:cNvSpPr>
            <a:spLocks noGrp="1"/>
          </p:cNvSpPr>
          <p:nvPr>
            <p:ph type="sldNum" sz="quarter" idx="10"/>
          </p:nvPr>
        </p:nvSpPr>
        <p:spPr/>
        <p:txBody>
          <a:bodyPr/>
          <a:lstStyle/>
          <a:p>
            <a:fld id="{498AF3CB-16F4-4262-B562-3E0EEE24DB16}" type="slidenum">
              <a:rPr lang="en-US" smtClean="0"/>
              <a:pPr/>
              <a:t>138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address (ex 08) needs to be appended with the CS (address decoding)</a:t>
            </a:r>
            <a:endParaRPr lang="en-IN" dirty="0" smtClean="0"/>
          </a:p>
          <a:p>
            <a:endParaRPr lang="en-IN" dirty="0"/>
          </a:p>
        </p:txBody>
      </p:sp>
      <p:sp>
        <p:nvSpPr>
          <p:cNvPr id="4" name="Slide Number Placeholder 3"/>
          <p:cNvSpPr>
            <a:spLocks noGrp="1"/>
          </p:cNvSpPr>
          <p:nvPr>
            <p:ph type="sldNum" sz="quarter" idx="10"/>
          </p:nvPr>
        </p:nvSpPr>
        <p:spPr/>
        <p:txBody>
          <a:bodyPr/>
          <a:lstStyle/>
          <a:p>
            <a:fld id="{498AF3CB-16F4-4262-B562-3E0EEE24DB16}" type="slidenum">
              <a:rPr lang="en-US" smtClean="0"/>
              <a:pPr/>
              <a:t>141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8AF3CB-16F4-4262-B562-3E0EEE24DB16}" type="slidenum">
              <a:rPr lang="en-US" smtClean="0"/>
              <a:pPr/>
              <a:t>144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8AF3CB-16F4-4262-B562-3E0EEE24DB16}" type="slidenum">
              <a:rPr lang="en-US" smtClean="0"/>
              <a:pPr/>
              <a:t>147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8AF3CB-16F4-4262-B562-3E0EEE24DB16}"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8AF3CB-16F4-4262-B562-3E0EEE24DB16}"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Advanced Microprocessor</a:t>
            </a:r>
          </a:p>
        </p:txBody>
      </p:sp>
      <p:sp>
        <p:nvSpPr>
          <p:cNvPr id="6" name="Rectangle 7"/>
          <p:cNvSpPr>
            <a:spLocks noGrp="1" noChangeArrowheads="1"/>
          </p:cNvSpPr>
          <p:nvPr>
            <p:ph type="sldNum" sz="quarter" idx="5"/>
          </p:nvPr>
        </p:nvSpPr>
        <p:spPr>
          <a:ln/>
        </p:spPr>
        <p:txBody>
          <a:bodyPr/>
          <a:lstStyle/>
          <a:p>
            <a:fld id="{4A59DBB5-EFC4-42EC-9ADA-2EE477A2DC4B}" type="slidenum">
              <a:rPr lang="en-US"/>
              <a:pPr/>
              <a:t>28</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8AF3CB-16F4-4262-B562-3E0EEE24DB16}" type="slidenum">
              <a:rPr lang="en-US" smtClean="0"/>
              <a:pPr/>
              <a:t>39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8AF3CB-16F4-4262-B562-3E0EEE24DB16}" type="slidenum">
              <a:rPr lang="en-US" smtClean="0"/>
              <a:pPr/>
              <a:t>40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marL="0" lvl="1" eaLnBrk="1" hangingPunct="1">
              <a:spcBef>
                <a:spcPct val="0"/>
              </a:spcBef>
            </a:pPr>
            <a:r>
              <a:rPr lang="en-US" altLang="en-US" sz="2800" smtClean="0">
                <a:cs typeface="Arial" pitchFamily="34" charset="0"/>
              </a:rPr>
              <a:t>a time line shows typing on a keyboard,</a:t>
            </a:r>
            <a:br>
              <a:rPr lang="en-US" altLang="en-US" sz="2800" smtClean="0">
                <a:cs typeface="Arial" pitchFamily="34" charset="0"/>
              </a:rPr>
            </a:br>
            <a:r>
              <a:rPr lang="en-US" altLang="en-US" sz="2800" smtClean="0">
                <a:cs typeface="Arial" pitchFamily="34" charset="0"/>
              </a:rPr>
              <a:t>a printer removing data from memory, and a program executing</a:t>
            </a:r>
          </a:p>
          <a:p>
            <a:pPr eaLnBrk="1" hangingPunct="1">
              <a:spcBef>
                <a:spcPct val="0"/>
              </a:spcBef>
            </a:pPr>
            <a:endParaRPr lang="en-IN" alt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3BBB95-8C96-485B-B3E2-DB83EFE08CBF}" type="slidenum">
              <a:rPr lang="en-US" smtClean="0"/>
              <a:pPr fontAlgn="base">
                <a:spcBef>
                  <a:spcPct val="0"/>
                </a:spcBef>
                <a:spcAft>
                  <a:spcPct val="0"/>
                </a:spcAft>
                <a:defRPr/>
              </a:pPr>
              <a:t>83</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8AF3CB-16F4-4262-B562-3E0EEE24DB16}" type="slidenum">
              <a:rPr lang="en-US" smtClean="0"/>
              <a:pPr/>
              <a:t>86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8AF3CB-16F4-4262-B562-3E0EEE24DB16}" type="slidenum">
              <a:rPr lang="en-US" smtClean="0"/>
              <a:pPr/>
              <a:t>92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4CF2E0-CCC4-4E1E-9902-C3C36AB3FDA4}"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4CF2E0-CCC4-4E1E-9902-C3C36AB3FDA4}"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4CF2E0-CCC4-4E1E-9902-C3C36AB3FDA4}" type="datetimeFigureOut">
              <a:rPr lang="en-US" smtClean="0"/>
              <a:pPr/>
              <a:t>9/17/2018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4CF2E0-CCC4-4E1E-9902-C3C36AB3FDA4}" type="datetimeFigureOut">
              <a:rPr lang="en-US" smtClean="0"/>
              <a:pPr/>
              <a:t>9/17/2018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4CF2E0-CCC4-4E1E-9902-C3C36AB3FDA4}"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sz="1400" dirty="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4CF2E0-CCC4-4E1E-9902-C3C36AB3FDA4}"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sz="1400" dirty="0">
              <a:solidFill>
                <a:srgbClr val="FFFFF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4CF2E0-CCC4-4E1E-9902-C3C36AB3FDA4}"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4CF2E0-CCC4-4E1E-9902-C3C36AB3FDA4}"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sz="1400"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4CF2E0-CCC4-4E1E-9902-C3C36AB3FDA4}"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564CF2E0-CCC4-4E1E-9902-C3C36AB3FDA4}" type="datetimeFigureOut">
              <a:rPr lang="en-US" smtClean="0"/>
              <a:pPr algn="r" eaLnBrk="1" latinLnBrk="0" hangingPunct="1"/>
              <a:t>9/17/2018</a:t>
            </a:fld>
            <a:endParaRPr lang="en-US" sz="1400" dirty="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sz="1400" dirty="0">
              <a:solidFill>
                <a:schemeClr val="tx2"/>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708"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564CF2E0-CCC4-4E1E-9902-C3C36AB3FDA4}" type="datetimeFigureOut">
              <a:rPr lang="en-US" smtClean="0"/>
              <a:pPr algn="r" eaLnBrk="1" latinLnBrk="0" hangingPunct="1"/>
              <a:t>9/17/2018</a:t>
            </a:fld>
            <a:endParaRPr lang="en-US" sz="1400" dirty="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sz="1400" dirty="0">
              <a:solidFill>
                <a:schemeClr val="tx2"/>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564CF2E0-CCC4-4E1E-9902-C3C36AB3FDA4}" type="datetimeFigureOut">
              <a:rPr lang="en-US" smtClean="0"/>
              <a:pPr algn="r" eaLnBrk="1" latinLnBrk="0" hangingPunct="1"/>
              <a:t>9/17/2018</a:t>
            </a:fld>
            <a:endParaRPr lang="en-US" sz="1400" dirty="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sz="1400" dirty="0">
              <a:solidFill>
                <a:schemeClr val="tx2"/>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564CF2E0-CCC4-4E1E-9902-C3C36AB3FDA4}" type="datetimeFigureOut">
              <a:rPr lang="en-US" smtClean="0"/>
              <a:pPr algn="r" eaLnBrk="1" latinLnBrk="0" hangingPunct="1"/>
              <a:t>9/17/2018</a:t>
            </a:fld>
            <a:endParaRPr lang="en-US" sz="1400" dirty="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sz="1400" dirty="0">
              <a:solidFill>
                <a:schemeClr val="tx2"/>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70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png"/><Relationship Id="rId5" Type="http://schemas.openxmlformats.org/officeDocument/2006/relationships/oleObject" Target="../embeddings/oleObject3.bin"/><Relationship Id="rId4" Type="http://schemas.openxmlformats.org/officeDocument/2006/relationships/image" Target="../media/image16.png"/></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9.png"/></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png"/></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2.png"/><Relationship Id="rId5" Type="http://schemas.openxmlformats.org/officeDocument/2006/relationships/oleObject" Target="../embeddings/oleObject8.bin"/><Relationship Id="rId4" Type="http://schemas.openxmlformats.org/officeDocument/2006/relationships/image" Target="../media/image21.png"/></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8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505930"/>
            <a:ext cx="8382000" cy="161827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Peripheral Interface Device </a:t>
            </a:r>
            <a:b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8155 (I/O Interface &amp; Timer)</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Interfacing LEDs </a:t>
            </a:r>
            <a:r>
              <a:rPr lang="en-US" b="1" u="sng"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Cntd</a:t>
            </a:r>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143000"/>
            <a:ext cx="8229600" cy="5715000"/>
          </a:xfrm>
        </p:spPr>
        <p:txBody>
          <a:bodyPr>
            <a:normAutofit fontScale="92500" lnSpcReduction="20000"/>
          </a:bodyPr>
          <a:lstStyle/>
          <a:p>
            <a:r>
              <a:rPr lang="en-US" dirty="0" smtClean="0"/>
              <a:t>Port  Address</a:t>
            </a:r>
          </a:p>
          <a:p>
            <a:pPr lvl="1"/>
            <a:r>
              <a:rPr lang="en-US" dirty="0" smtClean="0"/>
              <a:t>Control Register=20H, Port A= 21H, Port B= 22H</a:t>
            </a:r>
          </a:p>
          <a:p>
            <a:r>
              <a:rPr lang="en-US" dirty="0" smtClean="0"/>
              <a:t>Control word:</a:t>
            </a:r>
          </a:p>
          <a:p>
            <a:endParaRPr lang="en-US" dirty="0" smtClean="0"/>
          </a:p>
          <a:p>
            <a:endParaRPr lang="en-US" dirty="0" smtClean="0"/>
          </a:p>
          <a:p>
            <a:endParaRPr lang="en-US" dirty="0" smtClean="0"/>
          </a:p>
          <a:p>
            <a:r>
              <a:rPr lang="en-US" dirty="0" smtClean="0"/>
              <a:t>Program</a:t>
            </a:r>
          </a:p>
          <a:p>
            <a:pPr lvl="1"/>
            <a:r>
              <a:rPr lang="en-US" dirty="0" smtClean="0"/>
              <a:t>MVI	A,03 		; initialize Port A &amp;B for O/P</a:t>
            </a:r>
          </a:p>
          <a:p>
            <a:pPr lvl="1"/>
            <a:r>
              <a:rPr lang="en-US" dirty="0" smtClean="0"/>
              <a:t>OUT 	20H</a:t>
            </a:r>
          </a:p>
          <a:p>
            <a:pPr lvl="1"/>
            <a:r>
              <a:rPr lang="en-US" dirty="0" smtClean="0"/>
              <a:t>MVI 	A, BYTE1	; Display BYTE1 at port A	</a:t>
            </a:r>
          </a:p>
          <a:p>
            <a:pPr lvl="1"/>
            <a:r>
              <a:rPr lang="en-US" dirty="0" smtClean="0"/>
              <a:t>OUT	21H</a:t>
            </a:r>
          </a:p>
          <a:p>
            <a:pPr lvl="1"/>
            <a:r>
              <a:rPr lang="en-US" dirty="0" smtClean="0"/>
              <a:t>MVI	A, BYTE2	; Display BYTE2 at port B</a:t>
            </a:r>
          </a:p>
          <a:p>
            <a:pPr lvl="1"/>
            <a:r>
              <a:rPr lang="en-US" dirty="0" smtClean="0"/>
              <a:t>OUT	22H</a:t>
            </a:r>
            <a:endParaRPr lang="en-US" dirty="0"/>
          </a:p>
        </p:txBody>
      </p:sp>
      <p:graphicFrame>
        <p:nvGraphicFramePr>
          <p:cNvPr id="5" name="Table 4"/>
          <p:cNvGraphicFramePr>
            <a:graphicFrameLocks noGrp="1"/>
          </p:cNvGraphicFramePr>
          <p:nvPr/>
        </p:nvGraphicFramePr>
        <p:xfrm>
          <a:off x="1219200" y="2438400"/>
          <a:ext cx="6705600" cy="1381760"/>
        </p:xfrm>
        <a:graphic>
          <a:graphicData uri="http://schemas.openxmlformats.org/drawingml/2006/table">
            <a:tbl>
              <a:tblPr firstRow="1" bandRow="1">
                <a:tableStyleId>{5DA37D80-6434-44D0-A028-1B22A696006F}</a:tableStyleId>
              </a:tblPr>
              <a:tblGrid>
                <a:gridCol w="677333"/>
                <a:gridCol w="677333"/>
                <a:gridCol w="677333"/>
                <a:gridCol w="677333"/>
                <a:gridCol w="677333"/>
                <a:gridCol w="677333"/>
                <a:gridCol w="1193802"/>
                <a:gridCol w="1447800"/>
              </a:tblGrid>
              <a:tr h="370840">
                <a:tc>
                  <a:txBody>
                    <a:bodyPr/>
                    <a:lstStyle/>
                    <a:p>
                      <a:r>
                        <a:rPr lang="en-US" dirty="0" smtClean="0"/>
                        <a:t>D7</a:t>
                      </a:r>
                      <a:endParaRPr lang="en-US" dirty="0"/>
                    </a:p>
                  </a:txBody>
                  <a:tcPr/>
                </a:tc>
                <a:tc>
                  <a:txBody>
                    <a:bodyPr/>
                    <a:lstStyle/>
                    <a:p>
                      <a:r>
                        <a:rPr lang="en-US" dirty="0" smtClean="0"/>
                        <a:t>D6</a:t>
                      </a:r>
                      <a:endParaRPr lang="en-US" dirty="0"/>
                    </a:p>
                  </a:txBody>
                  <a:tcPr/>
                </a:tc>
                <a:tc>
                  <a:txBody>
                    <a:bodyPr/>
                    <a:lstStyle/>
                    <a:p>
                      <a:r>
                        <a:rPr lang="en-US" dirty="0" smtClean="0"/>
                        <a:t>D5</a:t>
                      </a:r>
                      <a:endParaRPr lang="en-US" dirty="0"/>
                    </a:p>
                  </a:txBody>
                  <a:tcPr/>
                </a:tc>
                <a:tc>
                  <a:txBody>
                    <a:bodyPr/>
                    <a:lstStyle/>
                    <a:p>
                      <a:r>
                        <a:rPr lang="en-US" dirty="0" smtClean="0"/>
                        <a:t>D4</a:t>
                      </a:r>
                      <a:endParaRPr lang="en-US" dirty="0"/>
                    </a:p>
                  </a:txBody>
                  <a:tcPr/>
                </a:tc>
                <a:tc>
                  <a:txBody>
                    <a:bodyPr/>
                    <a:lstStyle/>
                    <a:p>
                      <a:r>
                        <a:rPr lang="en-US" dirty="0" smtClean="0"/>
                        <a:t>D3</a:t>
                      </a:r>
                      <a:endParaRPr lang="en-US" dirty="0"/>
                    </a:p>
                  </a:txBody>
                  <a:tcPr/>
                </a:tc>
                <a:tc>
                  <a:txBody>
                    <a:bodyPr/>
                    <a:lstStyle/>
                    <a:p>
                      <a:r>
                        <a:rPr lang="en-US" dirty="0" smtClean="0"/>
                        <a:t>D2</a:t>
                      </a:r>
                      <a:endParaRPr lang="en-US" dirty="0"/>
                    </a:p>
                  </a:txBody>
                  <a:tcPr/>
                </a:tc>
                <a:tc>
                  <a:txBody>
                    <a:bodyPr/>
                    <a:lstStyle/>
                    <a:p>
                      <a:r>
                        <a:rPr lang="en-US" dirty="0" smtClean="0"/>
                        <a:t>D1</a:t>
                      </a:r>
                      <a:endParaRPr lang="en-US" dirty="0"/>
                    </a:p>
                  </a:txBody>
                  <a:tcPr/>
                </a:tc>
                <a:tc>
                  <a:txBody>
                    <a:bodyPr/>
                    <a:lstStyle/>
                    <a:p>
                      <a:r>
                        <a:rPr lang="en-US" dirty="0" smtClean="0"/>
                        <a:t>D0</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gridSpan="2">
                  <a:txBody>
                    <a:bodyPr/>
                    <a:lstStyle/>
                    <a:p>
                      <a:r>
                        <a:rPr lang="en-US" dirty="0" smtClean="0"/>
                        <a:t>Timer</a:t>
                      </a:r>
                      <a:endParaRPr lang="en-US" dirty="0"/>
                    </a:p>
                  </a:txBody>
                  <a:tcPr/>
                </a:tc>
                <a:tc hMerge="1">
                  <a:txBody>
                    <a:bodyPr/>
                    <a:lstStyle/>
                    <a:p>
                      <a:endParaRPr lang="en-US" dirty="0"/>
                    </a:p>
                  </a:txBody>
                  <a:tcPr/>
                </a:tc>
                <a:tc gridSpan="2">
                  <a:txBody>
                    <a:bodyPr/>
                    <a:lstStyle/>
                    <a:p>
                      <a:r>
                        <a:rPr lang="en-US" dirty="0" smtClean="0"/>
                        <a:t>Not</a:t>
                      </a:r>
                      <a:r>
                        <a:rPr lang="en-US" baseline="0" dirty="0" smtClean="0"/>
                        <a:t> Applicable</a:t>
                      </a:r>
                      <a:endParaRPr lang="en-US" dirty="0"/>
                    </a:p>
                  </a:txBody>
                  <a:tcPr/>
                </a:tc>
                <a:tc hMerge="1">
                  <a:txBody>
                    <a:bodyPr/>
                    <a:lstStyle/>
                    <a:p>
                      <a:endParaRPr lang="en-US" dirty="0"/>
                    </a:p>
                  </a:txBody>
                  <a:tcPr/>
                </a:tc>
                <a:tc gridSpan="2">
                  <a:txBody>
                    <a:bodyPr/>
                    <a:lstStyle/>
                    <a:p>
                      <a:r>
                        <a:rPr lang="en-US" dirty="0" smtClean="0"/>
                        <a:t>Use</a:t>
                      </a:r>
                      <a:r>
                        <a:rPr lang="en-US" baseline="0" dirty="0" smtClean="0"/>
                        <a:t> for </a:t>
                      </a:r>
                    </a:p>
                    <a:p>
                      <a:r>
                        <a:rPr lang="en-US" baseline="0" dirty="0" smtClean="0"/>
                        <a:t>Port C</a:t>
                      </a:r>
                      <a:endParaRPr lang="en-US" dirty="0"/>
                    </a:p>
                  </a:txBody>
                  <a:tcPr/>
                </a:tc>
                <a:tc hMerge="1">
                  <a:txBody>
                    <a:bodyPr/>
                    <a:lstStyle/>
                    <a:p>
                      <a:endParaRPr lang="en-US" dirty="0"/>
                    </a:p>
                  </a:txBody>
                  <a:tcPr/>
                </a:tc>
                <a:tc>
                  <a:txBody>
                    <a:bodyPr/>
                    <a:lstStyle/>
                    <a:p>
                      <a:r>
                        <a:rPr lang="en-US" dirty="0" smtClean="0"/>
                        <a:t>Port B</a:t>
                      </a:r>
                    </a:p>
                    <a:p>
                      <a:r>
                        <a:rPr lang="en-US" dirty="0" smtClean="0"/>
                        <a:t>Output</a:t>
                      </a:r>
                      <a:endParaRPr lang="en-US" dirty="0"/>
                    </a:p>
                  </a:txBody>
                  <a:tcPr/>
                </a:tc>
                <a:tc>
                  <a:txBody>
                    <a:bodyPr/>
                    <a:lstStyle/>
                    <a:p>
                      <a:r>
                        <a:rPr lang="en-US" dirty="0" smtClean="0"/>
                        <a:t>Port A</a:t>
                      </a:r>
                    </a:p>
                    <a:p>
                      <a:r>
                        <a:rPr lang="en-US" dirty="0" smtClean="0"/>
                        <a:t>Output</a:t>
                      </a:r>
                      <a:endParaRPr lang="en-US" dirty="0"/>
                    </a:p>
                  </a:txBody>
                  <a:tcPr/>
                </a:tc>
              </a:tr>
            </a:tbl>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solidFill>
                  <a:srgbClr val="C00000"/>
                </a:solidFill>
              </a:rPr>
              <a:t>Three internal registers</a:t>
            </a:r>
          </a:p>
        </p:txBody>
      </p:sp>
      <p:sp>
        <p:nvSpPr>
          <p:cNvPr id="9220" name="Rectangle 4"/>
          <p:cNvSpPr>
            <a:spLocks noChangeArrowheads="1"/>
          </p:cNvSpPr>
          <p:nvPr/>
        </p:nvSpPr>
        <p:spPr bwMode="auto">
          <a:xfrm>
            <a:off x="3048000" y="2057400"/>
            <a:ext cx="3048000" cy="3276600"/>
          </a:xfrm>
          <a:prstGeom prst="rect">
            <a:avLst/>
          </a:prstGeom>
          <a:solidFill>
            <a:srgbClr val="FFFF99"/>
          </a:solidFill>
          <a:ln w="9525">
            <a:solidFill>
              <a:schemeClr val="tx1"/>
            </a:solidFill>
            <a:miter lim="800000"/>
            <a:headEnd/>
            <a:tailEnd/>
          </a:ln>
          <a:effectLst/>
        </p:spPr>
        <p:txBody>
          <a:bodyPr wrap="none" anchor="ctr"/>
          <a:lstStyle/>
          <a:p>
            <a:endParaRPr lang="en-US"/>
          </a:p>
        </p:txBody>
      </p:sp>
      <p:sp>
        <p:nvSpPr>
          <p:cNvPr id="9221" name="Line 5"/>
          <p:cNvSpPr>
            <a:spLocks noChangeShapeType="1"/>
          </p:cNvSpPr>
          <p:nvPr/>
        </p:nvSpPr>
        <p:spPr bwMode="auto">
          <a:xfrm>
            <a:off x="1219200" y="2362200"/>
            <a:ext cx="1828800" cy="0"/>
          </a:xfrm>
          <a:prstGeom prst="line">
            <a:avLst/>
          </a:prstGeom>
          <a:noFill/>
          <a:ln w="9525">
            <a:solidFill>
              <a:schemeClr val="tx1"/>
            </a:solidFill>
            <a:round/>
            <a:headEnd/>
            <a:tailEnd type="triangle" w="med" len="med"/>
          </a:ln>
          <a:effectLst/>
        </p:spPr>
        <p:txBody>
          <a:bodyPr/>
          <a:lstStyle/>
          <a:p>
            <a:endParaRPr lang="en-US"/>
          </a:p>
        </p:txBody>
      </p:sp>
      <p:sp>
        <p:nvSpPr>
          <p:cNvPr id="9229" name="Line 13"/>
          <p:cNvSpPr>
            <a:spLocks noChangeShapeType="1"/>
          </p:cNvSpPr>
          <p:nvPr/>
        </p:nvSpPr>
        <p:spPr bwMode="auto">
          <a:xfrm>
            <a:off x="1219200" y="2743200"/>
            <a:ext cx="1828800" cy="0"/>
          </a:xfrm>
          <a:prstGeom prst="line">
            <a:avLst/>
          </a:prstGeom>
          <a:noFill/>
          <a:ln w="9525">
            <a:solidFill>
              <a:schemeClr val="tx1"/>
            </a:solidFill>
            <a:round/>
            <a:headEnd/>
            <a:tailEnd type="triangle" w="med" len="med"/>
          </a:ln>
          <a:effectLst/>
        </p:spPr>
        <p:txBody>
          <a:bodyPr/>
          <a:lstStyle/>
          <a:p>
            <a:endParaRPr lang="en-US"/>
          </a:p>
        </p:txBody>
      </p:sp>
      <p:sp>
        <p:nvSpPr>
          <p:cNvPr id="9230" name="Line 14"/>
          <p:cNvSpPr>
            <a:spLocks noChangeShapeType="1"/>
          </p:cNvSpPr>
          <p:nvPr/>
        </p:nvSpPr>
        <p:spPr bwMode="auto">
          <a:xfrm>
            <a:off x="1219200" y="3124200"/>
            <a:ext cx="1828800" cy="0"/>
          </a:xfrm>
          <a:prstGeom prst="line">
            <a:avLst/>
          </a:prstGeom>
          <a:noFill/>
          <a:ln w="9525">
            <a:solidFill>
              <a:schemeClr val="tx1"/>
            </a:solidFill>
            <a:round/>
            <a:headEnd/>
            <a:tailEnd type="triangle" w="med" len="med"/>
          </a:ln>
          <a:effectLst/>
        </p:spPr>
        <p:txBody>
          <a:bodyPr/>
          <a:lstStyle/>
          <a:p>
            <a:endParaRPr lang="en-US"/>
          </a:p>
        </p:txBody>
      </p:sp>
      <p:sp>
        <p:nvSpPr>
          <p:cNvPr id="9231" name="Line 15"/>
          <p:cNvSpPr>
            <a:spLocks noChangeShapeType="1"/>
          </p:cNvSpPr>
          <p:nvPr/>
        </p:nvSpPr>
        <p:spPr bwMode="auto">
          <a:xfrm>
            <a:off x="1219200" y="3505200"/>
            <a:ext cx="1828800" cy="0"/>
          </a:xfrm>
          <a:prstGeom prst="line">
            <a:avLst/>
          </a:prstGeom>
          <a:noFill/>
          <a:ln w="9525">
            <a:solidFill>
              <a:schemeClr val="tx1"/>
            </a:solidFill>
            <a:round/>
            <a:headEnd/>
            <a:tailEnd type="triangle" w="med" len="med"/>
          </a:ln>
          <a:effectLst/>
        </p:spPr>
        <p:txBody>
          <a:bodyPr/>
          <a:lstStyle/>
          <a:p>
            <a:endParaRPr lang="en-US"/>
          </a:p>
        </p:txBody>
      </p:sp>
      <p:sp>
        <p:nvSpPr>
          <p:cNvPr id="9232" name="Line 16"/>
          <p:cNvSpPr>
            <a:spLocks noChangeShapeType="1"/>
          </p:cNvSpPr>
          <p:nvPr/>
        </p:nvSpPr>
        <p:spPr bwMode="auto">
          <a:xfrm>
            <a:off x="1219200" y="3886200"/>
            <a:ext cx="1828800" cy="0"/>
          </a:xfrm>
          <a:prstGeom prst="line">
            <a:avLst/>
          </a:prstGeom>
          <a:noFill/>
          <a:ln w="9525">
            <a:solidFill>
              <a:schemeClr val="tx1"/>
            </a:solidFill>
            <a:round/>
            <a:headEnd/>
            <a:tailEnd type="triangle" w="med" len="med"/>
          </a:ln>
          <a:effectLst/>
        </p:spPr>
        <p:txBody>
          <a:bodyPr/>
          <a:lstStyle/>
          <a:p>
            <a:endParaRPr lang="en-US"/>
          </a:p>
        </p:txBody>
      </p:sp>
      <p:sp>
        <p:nvSpPr>
          <p:cNvPr id="9233" name="Line 17"/>
          <p:cNvSpPr>
            <a:spLocks noChangeShapeType="1"/>
          </p:cNvSpPr>
          <p:nvPr/>
        </p:nvSpPr>
        <p:spPr bwMode="auto">
          <a:xfrm>
            <a:off x="1219200" y="4267200"/>
            <a:ext cx="1828800" cy="0"/>
          </a:xfrm>
          <a:prstGeom prst="line">
            <a:avLst/>
          </a:prstGeom>
          <a:noFill/>
          <a:ln w="9525">
            <a:solidFill>
              <a:schemeClr val="tx1"/>
            </a:solidFill>
            <a:round/>
            <a:headEnd/>
            <a:tailEnd type="triangle" w="med" len="med"/>
          </a:ln>
          <a:effectLst/>
        </p:spPr>
        <p:txBody>
          <a:bodyPr/>
          <a:lstStyle/>
          <a:p>
            <a:endParaRPr lang="en-US"/>
          </a:p>
        </p:txBody>
      </p:sp>
      <p:sp>
        <p:nvSpPr>
          <p:cNvPr id="9234" name="Line 18"/>
          <p:cNvSpPr>
            <a:spLocks noChangeShapeType="1"/>
          </p:cNvSpPr>
          <p:nvPr/>
        </p:nvSpPr>
        <p:spPr bwMode="auto">
          <a:xfrm>
            <a:off x="1219200" y="4648200"/>
            <a:ext cx="1828800" cy="0"/>
          </a:xfrm>
          <a:prstGeom prst="line">
            <a:avLst/>
          </a:prstGeom>
          <a:noFill/>
          <a:ln w="9525">
            <a:solidFill>
              <a:schemeClr val="tx1"/>
            </a:solidFill>
            <a:round/>
            <a:headEnd/>
            <a:tailEnd type="triangle" w="med" len="med"/>
          </a:ln>
          <a:effectLst/>
        </p:spPr>
        <p:txBody>
          <a:bodyPr/>
          <a:lstStyle/>
          <a:p>
            <a:endParaRPr lang="en-US"/>
          </a:p>
        </p:txBody>
      </p:sp>
      <p:sp>
        <p:nvSpPr>
          <p:cNvPr id="9235" name="Line 19"/>
          <p:cNvSpPr>
            <a:spLocks noChangeShapeType="1"/>
          </p:cNvSpPr>
          <p:nvPr/>
        </p:nvSpPr>
        <p:spPr bwMode="auto">
          <a:xfrm>
            <a:off x="1219200" y="5029200"/>
            <a:ext cx="1828800" cy="0"/>
          </a:xfrm>
          <a:prstGeom prst="line">
            <a:avLst/>
          </a:prstGeom>
          <a:noFill/>
          <a:ln w="9525">
            <a:solidFill>
              <a:schemeClr val="tx1"/>
            </a:solidFill>
            <a:round/>
            <a:headEnd/>
            <a:tailEnd type="triangle" w="med" len="med"/>
          </a:ln>
          <a:effectLst/>
        </p:spPr>
        <p:txBody>
          <a:bodyPr/>
          <a:lstStyle/>
          <a:p>
            <a:endParaRPr lang="en-US"/>
          </a:p>
        </p:txBody>
      </p:sp>
      <p:sp>
        <p:nvSpPr>
          <p:cNvPr id="9236" name="Line 20"/>
          <p:cNvSpPr>
            <a:spLocks noChangeShapeType="1"/>
          </p:cNvSpPr>
          <p:nvPr/>
        </p:nvSpPr>
        <p:spPr bwMode="auto">
          <a:xfrm>
            <a:off x="6096000" y="3733800"/>
            <a:ext cx="1828800" cy="0"/>
          </a:xfrm>
          <a:prstGeom prst="line">
            <a:avLst/>
          </a:prstGeom>
          <a:noFill/>
          <a:ln w="9525">
            <a:solidFill>
              <a:schemeClr val="tx1"/>
            </a:solidFill>
            <a:round/>
            <a:headEnd/>
            <a:tailEnd type="triangle" w="med" len="med"/>
          </a:ln>
          <a:effectLst/>
        </p:spPr>
        <p:txBody>
          <a:bodyPr/>
          <a:lstStyle/>
          <a:p>
            <a:endParaRPr lang="en-US"/>
          </a:p>
        </p:txBody>
      </p:sp>
      <p:sp>
        <p:nvSpPr>
          <p:cNvPr id="9237" name="Rectangle 21"/>
          <p:cNvSpPr>
            <a:spLocks noChangeArrowheads="1"/>
          </p:cNvSpPr>
          <p:nvPr/>
        </p:nvSpPr>
        <p:spPr bwMode="auto">
          <a:xfrm>
            <a:off x="3657600" y="3352800"/>
            <a:ext cx="1981200" cy="457200"/>
          </a:xfrm>
          <a:prstGeom prst="rect">
            <a:avLst/>
          </a:prstGeom>
          <a:solidFill>
            <a:srgbClr val="FFCCFF"/>
          </a:solidFill>
          <a:ln w="9525">
            <a:solidFill>
              <a:schemeClr val="tx1"/>
            </a:solidFill>
            <a:miter lim="800000"/>
            <a:headEnd/>
            <a:tailEnd/>
          </a:ln>
          <a:effectLst/>
        </p:spPr>
        <p:txBody>
          <a:bodyPr wrap="none" anchor="ctr"/>
          <a:lstStyle/>
          <a:p>
            <a:pPr algn="ctr"/>
            <a:r>
              <a:rPr lang="en-US" sz="2400" b="1"/>
              <a:t>IRR</a:t>
            </a:r>
          </a:p>
        </p:txBody>
      </p:sp>
      <p:sp>
        <p:nvSpPr>
          <p:cNvPr id="9238" name="Rectangle 22"/>
          <p:cNvSpPr>
            <a:spLocks noChangeArrowheads="1"/>
          </p:cNvSpPr>
          <p:nvPr/>
        </p:nvSpPr>
        <p:spPr bwMode="auto">
          <a:xfrm>
            <a:off x="3657600" y="3962400"/>
            <a:ext cx="1981200" cy="457200"/>
          </a:xfrm>
          <a:prstGeom prst="rect">
            <a:avLst/>
          </a:prstGeom>
          <a:solidFill>
            <a:srgbClr val="FFCCFF"/>
          </a:solidFill>
          <a:ln w="9525">
            <a:solidFill>
              <a:schemeClr val="tx1"/>
            </a:solidFill>
            <a:miter lim="800000"/>
            <a:headEnd/>
            <a:tailEnd/>
          </a:ln>
          <a:effectLst/>
        </p:spPr>
        <p:txBody>
          <a:bodyPr wrap="none" anchor="ctr"/>
          <a:lstStyle/>
          <a:p>
            <a:pPr algn="ctr"/>
            <a:r>
              <a:rPr lang="en-US" sz="2400" b="1"/>
              <a:t>IMR</a:t>
            </a:r>
          </a:p>
        </p:txBody>
      </p:sp>
      <p:sp>
        <p:nvSpPr>
          <p:cNvPr id="9239" name="Rectangle 23"/>
          <p:cNvSpPr>
            <a:spLocks noChangeArrowheads="1"/>
          </p:cNvSpPr>
          <p:nvPr/>
        </p:nvSpPr>
        <p:spPr bwMode="auto">
          <a:xfrm>
            <a:off x="3657600" y="4572000"/>
            <a:ext cx="1981200" cy="457200"/>
          </a:xfrm>
          <a:prstGeom prst="rect">
            <a:avLst/>
          </a:prstGeom>
          <a:solidFill>
            <a:srgbClr val="FFCCFF"/>
          </a:solidFill>
          <a:ln w="9525">
            <a:solidFill>
              <a:schemeClr val="tx1"/>
            </a:solidFill>
            <a:miter lim="800000"/>
            <a:headEnd/>
            <a:tailEnd/>
          </a:ln>
          <a:effectLst/>
        </p:spPr>
        <p:txBody>
          <a:bodyPr wrap="none" anchor="ctr"/>
          <a:lstStyle/>
          <a:p>
            <a:pPr algn="ctr"/>
            <a:r>
              <a:rPr lang="en-US" sz="2400" b="1"/>
              <a:t>ISR</a:t>
            </a:r>
          </a:p>
        </p:txBody>
      </p:sp>
      <p:sp>
        <p:nvSpPr>
          <p:cNvPr id="9243" name="Text Box 27"/>
          <p:cNvSpPr txBox="1">
            <a:spLocks noChangeArrowheads="1"/>
          </p:cNvSpPr>
          <p:nvPr/>
        </p:nvSpPr>
        <p:spPr bwMode="auto">
          <a:xfrm>
            <a:off x="4038600" y="2514600"/>
            <a:ext cx="1214438" cy="519113"/>
          </a:xfrm>
          <a:prstGeom prst="rect">
            <a:avLst/>
          </a:prstGeom>
          <a:noFill/>
          <a:ln w="9525">
            <a:noFill/>
            <a:miter lim="800000"/>
            <a:headEnd/>
            <a:tailEnd/>
          </a:ln>
          <a:effectLst/>
        </p:spPr>
        <p:txBody>
          <a:bodyPr wrap="none">
            <a:spAutoFit/>
          </a:bodyPr>
          <a:lstStyle/>
          <a:p>
            <a:r>
              <a:rPr lang="en-US" sz="2800"/>
              <a:t>8259A</a:t>
            </a:r>
          </a:p>
        </p:txBody>
      </p:sp>
      <p:sp>
        <p:nvSpPr>
          <p:cNvPr id="9244" name="Text Box 28"/>
          <p:cNvSpPr txBox="1">
            <a:spLocks noChangeArrowheads="1"/>
          </p:cNvSpPr>
          <p:nvPr/>
        </p:nvSpPr>
        <p:spPr bwMode="auto">
          <a:xfrm>
            <a:off x="2743200" y="5410200"/>
            <a:ext cx="3884613" cy="1006475"/>
          </a:xfrm>
          <a:prstGeom prst="rect">
            <a:avLst/>
          </a:prstGeom>
          <a:noFill/>
          <a:ln w="9525">
            <a:noFill/>
            <a:miter lim="800000"/>
            <a:headEnd/>
            <a:tailEnd/>
          </a:ln>
          <a:effectLst/>
        </p:spPr>
        <p:txBody>
          <a:bodyPr wrap="none">
            <a:spAutoFit/>
          </a:bodyPr>
          <a:lstStyle/>
          <a:p>
            <a:r>
              <a:rPr lang="en-US" sz="2000"/>
              <a:t>IRR = Interrupt Request Register</a:t>
            </a:r>
          </a:p>
          <a:p>
            <a:r>
              <a:rPr lang="en-US" sz="2000"/>
              <a:t>IMR = Interrupt Mask Register</a:t>
            </a:r>
          </a:p>
          <a:p>
            <a:r>
              <a:rPr lang="en-US" sz="2000"/>
              <a:t>ISR = In-Service Register</a:t>
            </a:r>
          </a:p>
        </p:txBody>
      </p:sp>
      <p:sp>
        <p:nvSpPr>
          <p:cNvPr id="9245" name="Text Box 29"/>
          <p:cNvSpPr txBox="1">
            <a:spLocks noChangeArrowheads="1"/>
          </p:cNvSpPr>
          <p:nvPr/>
        </p:nvSpPr>
        <p:spPr bwMode="auto">
          <a:xfrm>
            <a:off x="6477000" y="3352800"/>
            <a:ext cx="1492250" cy="366713"/>
          </a:xfrm>
          <a:prstGeom prst="rect">
            <a:avLst/>
          </a:prstGeom>
          <a:noFill/>
          <a:ln w="9525">
            <a:noFill/>
            <a:miter lim="800000"/>
            <a:headEnd/>
            <a:tailEnd/>
          </a:ln>
          <a:effectLst/>
        </p:spPr>
        <p:txBody>
          <a:bodyPr wrap="none">
            <a:spAutoFit/>
          </a:bodyPr>
          <a:lstStyle/>
          <a:p>
            <a:r>
              <a:rPr lang="en-US"/>
              <a:t>output-signal</a:t>
            </a:r>
          </a:p>
        </p:txBody>
      </p:sp>
      <p:sp>
        <p:nvSpPr>
          <p:cNvPr id="9246" name="Text Box 30"/>
          <p:cNvSpPr txBox="1">
            <a:spLocks noChangeArrowheads="1"/>
          </p:cNvSpPr>
          <p:nvPr/>
        </p:nvSpPr>
        <p:spPr bwMode="auto">
          <a:xfrm>
            <a:off x="1203325" y="2017713"/>
            <a:ext cx="1530350" cy="366712"/>
          </a:xfrm>
          <a:prstGeom prst="rect">
            <a:avLst/>
          </a:prstGeom>
          <a:noFill/>
          <a:ln w="9525">
            <a:noFill/>
            <a:miter lim="800000"/>
            <a:headEnd/>
            <a:tailEnd/>
          </a:ln>
          <a:effectLst/>
        </p:spPr>
        <p:txBody>
          <a:bodyPr wrap="none">
            <a:spAutoFit/>
          </a:bodyPr>
          <a:lstStyle/>
          <a:p>
            <a:r>
              <a:rPr lang="en-US"/>
              <a:t> input-signals</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182563" y="227013"/>
            <a:ext cx="8836025" cy="2363787"/>
          </a:xfrm>
        </p:spPr>
        <p:txBody>
          <a:bodyPr rtlCol="0">
            <a:normAutofit fontScale="92500" lnSpcReduction="10000"/>
          </a:bodyPr>
          <a:lstStyle/>
          <a:p>
            <a:pPr eaLnBrk="1" fontAlgn="auto" hangingPunct="1">
              <a:spcAft>
                <a:spcPts val="0"/>
              </a:spcAft>
              <a:defRPr/>
            </a:pPr>
            <a:r>
              <a:rPr lang="en-US" dirty="0">
                <a:cs typeface="Arial" charset="0"/>
              </a:rPr>
              <a:t>The processor responds to INTR by pulsing INTA output in anticipation of receiving an interrupt vector type number on data bus connections D</a:t>
            </a:r>
            <a:r>
              <a:rPr lang="en-US" baseline="-30000" dirty="0">
                <a:cs typeface="Arial" charset="0"/>
              </a:rPr>
              <a:t>7</a:t>
            </a:r>
            <a:r>
              <a:rPr lang="en-US" dirty="0">
                <a:cs typeface="Arial" charset="0"/>
              </a:rPr>
              <a:t>–D</a:t>
            </a:r>
            <a:r>
              <a:rPr lang="en-US" baseline="-30000" dirty="0">
                <a:cs typeface="Arial" charset="0"/>
              </a:rPr>
              <a:t>0</a:t>
            </a:r>
            <a:r>
              <a:rPr lang="en-US" dirty="0">
                <a:cs typeface="Arial" charset="0"/>
              </a:rPr>
              <a:t>. </a:t>
            </a:r>
          </a:p>
          <a:p>
            <a:pPr eaLnBrk="1" fontAlgn="auto" hangingPunct="1">
              <a:spcAft>
                <a:spcPts val="0"/>
              </a:spcAft>
              <a:defRPr/>
            </a:pPr>
            <a:r>
              <a:rPr lang="en-US" dirty="0" smtClean="0">
                <a:cs typeface="Arial" charset="0"/>
              </a:rPr>
              <a:t>Two </a:t>
            </a:r>
            <a:r>
              <a:rPr lang="en-US" dirty="0">
                <a:cs typeface="Arial" charset="0"/>
              </a:rPr>
              <a:t>INTA pulses generated by the system insert the vector type number on the data bus</a:t>
            </a:r>
            <a:r>
              <a:rPr lang="en-US" dirty="0" smtClean="0">
                <a:cs typeface="Arial" charset="0"/>
              </a:rPr>
              <a:t>.</a:t>
            </a:r>
            <a:endParaRPr lang="en-AU" dirty="0">
              <a:latin typeface="Times" pitchFamily="-80" charset="0"/>
              <a:cs typeface="Times New Roman" pitchFamily="-80" charset="0"/>
            </a:endParaRPr>
          </a:p>
        </p:txBody>
      </p:sp>
      <p:sp>
        <p:nvSpPr>
          <p:cNvPr id="19459" name="Line 3"/>
          <p:cNvSpPr>
            <a:spLocks noChangeShapeType="1"/>
          </p:cNvSpPr>
          <p:nvPr/>
        </p:nvSpPr>
        <p:spPr bwMode="auto">
          <a:xfrm>
            <a:off x="7669213" y="263525"/>
            <a:ext cx="865187" cy="0"/>
          </a:xfrm>
          <a:prstGeom prst="line">
            <a:avLst/>
          </a:prstGeom>
          <a:noFill/>
          <a:ln w="25400">
            <a:solidFill>
              <a:schemeClr val="tx1"/>
            </a:solidFill>
            <a:round/>
            <a:headEnd/>
            <a:tailEnd/>
          </a:ln>
        </p:spPr>
        <p:txBody>
          <a:bodyPr/>
          <a:lstStyle/>
          <a:p>
            <a:endParaRPr lang="en-US"/>
          </a:p>
        </p:txBody>
      </p:sp>
      <p:sp>
        <p:nvSpPr>
          <p:cNvPr id="19460" name="Line 5"/>
          <p:cNvSpPr>
            <a:spLocks noChangeShapeType="1"/>
          </p:cNvSpPr>
          <p:nvPr/>
        </p:nvSpPr>
        <p:spPr bwMode="auto">
          <a:xfrm>
            <a:off x="1447800" y="1447800"/>
            <a:ext cx="865188" cy="0"/>
          </a:xfrm>
          <a:prstGeom prst="line">
            <a:avLst/>
          </a:prstGeom>
          <a:noFill/>
          <a:ln w="25400">
            <a:solidFill>
              <a:schemeClr val="tx1"/>
            </a:solidFill>
            <a:round/>
            <a:headEnd/>
            <a:tailEnd/>
          </a:ln>
        </p:spPr>
        <p:txBody>
          <a:bodyPr/>
          <a:lstStyle/>
          <a:p>
            <a:endParaRPr lang="en-US"/>
          </a:p>
        </p:txBody>
      </p:sp>
      <p:pic>
        <p:nvPicPr>
          <p:cNvPr id="19461" name="Picture 8" descr="FG12_008_0135026458"/>
          <p:cNvPicPr>
            <a:picLocks noChangeAspect="1" noChangeArrowheads="1"/>
          </p:cNvPicPr>
          <p:nvPr/>
        </p:nvPicPr>
        <p:blipFill>
          <a:blip r:embed="rId2"/>
          <a:srcRect/>
          <a:stretch>
            <a:fillRect/>
          </a:stretch>
        </p:blipFill>
        <p:spPr bwMode="auto">
          <a:xfrm>
            <a:off x="533400" y="2590800"/>
            <a:ext cx="8255000" cy="3805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xfrm>
            <a:off x="182563" y="227013"/>
            <a:ext cx="8836025" cy="5940425"/>
          </a:xfrm>
        </p:spPr>
        <p:txBody>
          <a:bodyPr rtlCol="0">
            <a:normAutofit fontScale="92500" lnSpcReduction="10000"/>
          </a:bodyPr>
          <a:lstStyle/>
          <a:p>
            <a:pPr eaLnBrk="1" fontAlgn="auto" hangingPunct="1">
              <a:spcAft>
                <a:spcPts val="0"/>
              </a:spcAft>
              <a:defRPr/>
            </a:pPr>
            <a:r>
              <a:rPr lang="en-US" dirty="0" smtClean="0">
                <a:cs typeface="Arial" charset="0"/>
              </a:rPr>
              <a:t>INTR:</a:t>
            </a:r>
          </a:p>
          <a:p>
            <a:pPr lvl="1" eaLnBrk="1" fontAlgn="auto" hangingPunct="1">
              <a:spcAft>
                <a:spcPts val="0"/>
              </a:spcAft>
              <a:defRPr/>
            </a:pPr>
            <a:r>
              <a:rPr lang="en-US" dirty="0" smtClean="0">
                <a:cs typeface="Arial" charset="0"/>
              </a:rPr>
              <a:t>The INTR input must be externally decoded</a:t>
            </a:r>
            <a:br>
              <a:rPr lang="en-US" dirty="0" smtClean="0">
                <a:cs typeface="Arial" charset="0"/>
              </a:rPr>
            </a:br>
            <a:r>
              <a:rPr lang="en-US" dirty="0" smtClean="0">
                <a:cs typeface="Arial" charset="0"/>
              </a:rPr>
              <a:t>to select a vector.</a:t>
            </a:r>
          </a:p>
          <a:p>
            <a:pPr lvl="1" eaLnBrk="1" fontAlgn="auto" hangingPunct="1">
              <a:spcAft>
                <a:spcPts val="0"/>
              </a:spcAft>
              <a:defRPr/>
            </a:pPr>
            <a:r>
              <a:rPr lang="en-US" dirty="0" smtClean="0">
                <a:cs typeface="Arial" charset="0"/>
              </a:rPr>
              <a:t>Intel </a:t>
            </a:r>
            <a:r>
              <a:rPr lang="en-US" dirty="0">
                <a:cs typeface="Arial" charset="0"/>
              </a:rPr>
              <a:t>has reserved interrupts 00H - 1FH for internal and future expansion. </a:t>
            </a:r>
            <a:endParaRPr lang="en-US" dirty="0" smtClean="0">
              <a:cs typeface="Arial" charset="0"/>
            </a:endParaRPr>
          </a:p>
          <a:p>
            <a:pPr lvl="1" eaLnBrk="1" fontAlgn="auto" hangingPunct="1">
              <a:spcAft>
                <a:spcPts val="0"/>
              </a:spcAft>
              <a:defRPr/>
            </a:pPr>
            <a:r>
              <a:rPr lang="en-US" dirty="0" smtClean="0">
                <a:cs typeface="Arial" charset="0"/>
              </a:rPr>
              <a:t>Any interrupt vector can be chosen for the INTR pin, but we usually use an interrupt</a:t>
            </a:r>
            <a:br>
              <a:rPr lang="en-US" dirty="0" smtClean="0">
                <a:cs typeface="Arial" charset="0"/>
              </a:rPr>
            </a:br>
            <a:r>
              <a:rPr lang="en-US" dirty="0" smtClean="0">
                <a:cs typeface="Arial" charset="0"/>
              </a:rPr>
              <a:t>type number between 20H and FFH. </a:t>
            </a:r>
          </a:p>
          <a:p>
            <a:pPr eaLnBrk="1" fontAlgn="auto" hangingPunct="1">
              <a:spcAft>
                <a:spcPts val="0"/>
              </a:spcAft>
              <a:defRPr/>
            </a:pPr>
            <a:endParaRPr lang="en-US" dirty="0" smtClean="0">
              <a:cs typeface="Arial" charset="0"/>
            </a:endParaRPr>
          </a:p>
          <a:p>
            <a:pPr eaLnBrk="1" fontAlgn="auto" hangingPunct="1">
              <a:spcAft>
                <a:spcPts val="0"/>
              </a:spcAft>
              <a:defRPr/>
            </a:pPr>
            <a:endParaRPr lang="en-US" dirty="0">
              <a:cs typeface="Arial" charset="0"/>
            </a:endParaRPr>
          </a:p>
          <a:p>
            <a:pPr eaLnBrk="1" fontAlgn="auto" hangingPunct="1">
              <a:spcAft>
                <a:spcPts val="0"/>
              </a:spcAft>
              <a:defRPr/>
            </a:pPr>
            <a:r>
              <a:rPr lang="en-US" dirty="0" smtClean="0">
                <a:cs typeface="Arial" charset="0"/>
              </a:rPr>
              <a:t>INTA: </a:t>
            </a:r>
            <a:endParaRPr lang="en-US" dirty="0">
              <a:cs typeface="Arial" charset="0"/>
            </a:endParaRPr>
          </a:p>
          <a:p>
            <a:pPr lvl="1" eaLnBrk="1" fontAlgn="auto" hangingPunct="1">
              <a:spcAft>
                <a:spcPts val="0"/>
              </a:spcAft>
              <a:defRPr/>
            </a:pPr>
            <a:r>
              <a:rPr lang="en-US" dirty="0">
                <a:cs typeface="Arial" charset="0"/>
              </a:rPr>
              <a:t>it is an output used in response to INTR input</a:t>
            </a:r>
            <a:br>
              <a:rPr lang="en-US" dirty="0">
                <a:cs typeface="Arial" charset="0"/>
              </a:rPr>
            </a:br>
            <a:r>
              <a:rPr lang="en-US" dirty="0">
                <a:cs typeface="Arial" charset="0"/>
              </a:rPr>
              <a:t>to apply a vector type number to the data bus connections D</a:t>
            </a:r>
            <a:r>
              <a:rPr lang="en-US" baseline="-30000" dirty="0">
                <a:cs typeface="Arial" charset="0"/>
              </a:rPr>
              <a:t>7</a:t>
            </a:r>
            <a:r>
              <a:rPr lang="en-US" dirty="0">
                <a:cs typeface="Arial" charset="0"/>
              </a:rPr>
              <a:t>–D</a:t>
            </a:r>
            <a:r>
              <a:rPr lang="en-US" baseline="-30000" dirty="0">
                <a:cs typeface="Arial" charset="0"/>
              </a:rPr>
              <a:t>0</a:t>
            </a:r>
            <a:r>
              <a:rPr lang="en-US" dirty="0">
                <a:cs typeface="Arial" charset="0"/>
              </a:rPr>
              <a:t> </a:t>
            </a:r>
          </a:p>
        </p:txBody>
      </p:sp>
      <p:sp>
        <p:nvSpPr>
          <p:cNvPr id="17411" name="Line 3"/>
          <p:cNvSpPr>
            <a:spLocks noChangeShapeType="1"/>
          </p:cNvSpPr>
          <p:nvPr/>
        </p:nvSpPr>
        <p:spPr bwMode="auto">
          <a:xfrm>
            <a:off x="685800" y="4495800"/>
            <a:ext cx="928688" cy="0"/>
          </a:xfrm>
          <a:prstGeom prst="line">
            <a:avLst/>
          </a:prstGeom>
          <a:noFill/>
          <a:ln w="25400">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721970D3-C379-41C8-879F-03B13C6D531D}" type="slidenum">
              <a:rPr lang="en-US" altLang="en-US"/>
              <a:pPr/>
              <a:t>103</a:t>
            </a:fld>
            <a:endParaRPr lang="en-US" altLang="en-US"/>
          </a:p>
        </p:txBody>
      </p:sp>
      <p:sp>
        <p:nvSpPr>
          <p:cNvPr id="6147" name="Rectangle 2"/>
          <p:cNvSpPr>
            <a:spLocks noGrp="1" noChangeArrowheads="1"/>
          </p:cNvSpPr>
          <p:nvPr>
            <p:ph type="title"/>
          </p:nvPr>
        </p:nvSpPr>
        <p:spPr/>
        <p:txBody>
          <a:bodyPr/>
          <a:lstStyle/>
          <a:p>
            <a:pPr eaLnBrk="1" hangingPunct="1"/>
            <a:r>
              <a:rPr lang="en-US" altLang="en-US" dirty="0" smtClean="0">
                <a:solidFill>
                  <a:srgbClr val="C00000"/>
                </a:solidFill>
              </a:rPr>
              <a:t>Adding Interrupts to the Hardware</a:t>
            </a:r>
          </a:p>
        </p:txBody>
      </p:sp>
      <p:sp>
        <p:nvSpPr>
          <p:cNvPr id="6148" name="Rectangle 3"/>
          <p:cNvSpPr>
            <a:spLocks noGrp="1" noChangeArrowheads="1"/>
          </p:cNvSpPr>
          <p:nvPr>
            <p:ph type="body" idx="1"/>
          </p:nvPr>
        </p:nvSpPr>
        <p:spPr>
          <a:xfrm>
            <a:off x="457200" y="1295400"/>
            <a:ext cx="8382000" cy="4525963"/>
          </a:xfrm>
        </p:spPr>
        <p:txBody>
          <a:bodyPr/>
          <a:lstStyle/>
          <a:p>
            <a:pPr marL="285750" indent="-285750" eaLnBrk="1" hangingPunct="1">
              <a:defRPr/>
            </a:pPr>
            <a:r>
              <a:rPr lang="en-US" altLang="en-US" sz="2800" dirty="0">
                <a:cs typeface="Times New Roman" panose="02020603050405020304" pitchFamily="18" charset="0"/>
              </a:rPr>
              <a:t>Programmable Interrupt Controller: The 8259A chip</a:t>
            </a:r>
          </a:p>
          <a:p>
            <a:pPr marL="685800" lvl="1" indent="-228600" eaLnBrk="1" hangingPunct="1">
              <a:defRPr/>
            </a:pPr>
            <a:r>
              <a:rPr lang="en-US" altLang="en-US" sz="2400" dirty="0">
                <a:cs typeface="Times New Roman" panose="02020603050405020304" pitchFamily="18" charset="0"/>
              </a:rPr>
              <a:t>Each Chip supports eight interrupt request (IRQ) lines</a:t>
            </a:r>
          </a:p>
          <a:p>
            <a:pPr marL="685800" lvl="1" indent="-228600" eaLnBrk="1" hangingPunct="1">
              <a:defRPr/>
            </a:pPr>
            <a:r>
              <a:rPr lang="en-US" altLang="en-US" sz="2400" dirty="0">
                <a:cs typeface="Times New Roman" panose="02020603050405020304" pitchFamily="18" charset="0"/>
              </a:rPr>
              <a:t>Asserts INTR to CPU, responds to resulting INTA# with an 8-bit interrupt vector (“0xdd”) on the data bus</a:t>
            </a:r>
          </a:p>
          <a:p>
            <a:pPr marL="285750" indent="-228600" eaLnBrk="1" hangingPunct="1">
              <a:defRPr/>
            </a:pPr>
            <a:r>
              <a:rPr lang="en-US" altLang="en-US" sz="2800" dirty="0"/>
              <a:t>Industry Standard Architecture (ISA) Bus</a:t>
            </a:r>
          </a:p>
          <a:p>
            <a:pPr marL="685800" lvl="1" indent="-228600" eaLnBrk="1" hangingPunct="1">
              <a:defRPr/>
            </a:pPr>
            <a:r>
              <a:rPr lang="en-US" altLang="en-US" sz="2400" dirty="0">
                <a:cs typeface="Times New Roman" panose="02020603050405020304" pitchFamily="18" charset="0"/>
              </a:rPr>
              <a:t>Priority: highest to lowest order is IRQ0-1, IRQ8-15, IRQ3-7</a:t>
            </a:r>
            <a:endParaRPr lang="en-US" altLang="en-US" sz="2400" dirty="0"/>
          </a:p>
          <a:p>
            <a:pPr marL="285750" indent="-228600" eaLnBrk="1" hangingPunct="1">
              <a:defRPr/>
            </a:pPr>
            <a:endParaRPr lang="en-US" altLang="en-US" sz="2800" dirty="0"/>
          </a:p>
          <a:p>
            <a:pPr marL="57150" indent="0" eaLnBrk="1" hangingPunct="1">
              <a:buFontTx/>
              <a:buNone/>
              <a:defRPr/>
            </a:pPr>
            <a:endParaRPr lang="en-US" altLang="en-US" sz="2800" dirty="0"/>
          </a:p>
        </p:txBody>
      </p:sp>
      <p:sp>
        <p:nvSpPr>
          <p:cNvPr id="6149" name="Rectangle 4"/>
          <p:cNvSpPr>
            <a:spLocks noChangeArrowheads="1"/>
          </p:cNvSpPr>
          <p:nvPr/>
        </p:nvSpPr>
        <p:spPr bwMode="auto">
          <a:xfrm>
            <a:off x="2108200" y="4078288"/>
            <a:ext cx="914400" cy="2438400"/>
          </a:xfrm>
          <a:prstGeom prst="rect">
            <a:avLst/>
          </a:prstGeom>
          <a:noFill/>
          <a:ln w="9525">
            <a:solidFill>
              <a:schemeClr val="tx1"/>
            </a:solidFill>
            <a:miter lim="800000"/>
            <a:headEnd/>
            <a:tailEnd/>
          </a:ln>
        </p:spPr>
        <p:txBody>
          <a:bodyPr wrap="none" anchor="ctr"/>
          <a:lstStyle/>
          <a:p>
            <a:pPr eaLnBrk="1" hangingPunct="1"/>
            <a:endParaRPr lang="en-US" altLang="en-US"/>
          </a:p>
        </p:txBody>
      </p:sp>
      <p:sp>
        <p:nvSpPr>
          <p:cNvPr id="6150" name="Text Box 5"/>
          <p:cNvSpPr txBox="1">
            <a:spLocks noChangeArrowheads="1"/>
          </p:cNvSpPr>
          <p:nvPr/>
        </p:nvSpPr>
        <p:spPr bwMode="auto">
          <a:xfrm>
            <a:off x="2108200" y="4992688"/>
            <a:ext cx="882650" cy="641350"/>
          </a:xfrm>
          <a:prstGeom prst="rect">
            <a:avLst/>
          </a:prstGeom>
          <a:noFill/>
          <a:ln w="9525">
            <a:noFill/>
            <a:miter lim="800000"/>
            <a:headEnd/>
            <a:tailEnd/>
          </a:ln>
        </p:spPr>
        <p:txBody>
          <a:bodyPr wrap="none">
            <a:spAutoFit/>
          </a:bodyPr>
          <a:lstStyle/>
          <a:p>
            <a:pPr algn="ctr" eaLnBrk="1" hangingPunct="1"/>
            <a:r>
              <a:rPr lang="en-US" altLang="en-US"/>
              <a:t>Master</a:t>
            </a:r>
          </a:p>
          <a:p>
            <a:pPr algn="ctr" eaLnBrk="1" hangingPunct="1"/>
            <a:r>
              <a:rPr lang="en-US" altLang="en-US"/>
              <a:t>8259</a:t>
            </a:r>
          </a:p>
        </p:txBody>
      </p:sp>
      <p:sp>
        <p:nvSpPr>
          <p:cNvPr id="6151" name="Line 6"/>
          <p:cNvSpPr>
            <a:spLocks noChangeShapeType="1"/>
          </p:cNvSpPr>
          <p:nvPr/>
        </p:nvSpPr>
        <p:spPr bwMode="auto">
          <a:xfrm flipH="1">
            <a:off x="965200" y="5297488"/>
            <a:ext cx="1143000" cy="0"/>
          </a:xfrm>
          <a:prstGeom prst="line">
            <a:avLst/>
          </a:prstGeom>
          <a:noFill/>
          <a:ln w="9525">
            <a:solidFill>
              <a:schemeClr val="tx1"/>
            </a:solidFill>
            <a:round/>
            <a:headEnd/>
            <a:tailEnd type="triangle" w="med" len="med"/>
          </a:ln>
        </p:spPr>
        <p:txBody>
          <a:bodyPr/>
          <a:lstStyle/>
          <a:p>
            <a:endParaRPr lang="en-US"/>
          </a:p>
        </p:txBody>
      </p:sp>
      <p:sp>
        <p:nvSpPr>
          <p:cNvPr id="6152" name="Line 7"/>
          <p:cNvSpPr>
            <a:spLocks noChangeShapeType="1"/>
          </p:cNvSpPr>
          <p:nvPr/>
        </p:nvSpPr>
        <p:spPr bwMode="auto">
          <a:xfrm flipH="1">
            <a:off x="3022600" y="4230688"/>
            <a:ext cx="685800" cy="0"/>
          </a:xfrm>
          <a:prstGeom prst="line">
            <a:avLst/>
          </a:prstGeom>
          <a:noFill/>
          <a:ln w="9525">
            <a:solidFill>
              <a:schemeClr val="tx1"/>
            </a:solidFill>
            <a:round/>
            <a:headEnd/>
            <a:tailEnd type="triangle" w="med" len="med"/>
          </a:ln>
        </p:spPr>
        <p:txBody>
          <a:bodyPr/>
          <a:lstStyle/>
          <a:p>
            <a:endParaRPr lang="en-US"/>
          </a:p>
        </p:txBody>
      </p:sp>
      <p:sp>
        <p:nvSpPr>
          <p:cNvPr id="6153" name="Text Box 8"/>
          <p:cNvSpPr txBox="1">
            <a:spLocks noChangeArrowheads="1"/>
          </p:cNvSpPr>
          <p:nvPr/>
        </p:nvSpPr>
        <p:spPr bwMode="auto">
          <a:xfrm>
            <a:off x="3844925" y="4038600"/>
            <a:ext cx="717550" cy="366713"/>
          </a:xfrm>
          <a:prstGeom prst="rect">
            <a:avLst/>
          </a:prstGeom>
          <a:noFill/>
          <a:ln w="9525">
            <a:noFill/>
            <a:miter lim="800000"/>
            <a:headEnd/>
            <a:tailEnd/>
          </a:ln>
        </p:spPr>
        <p:txBody>
          <a:bodyPr wrap="none">
            <a:spAutoFit/>
          </a:bodyPr>
          <a:lstStyle/>
          <a:p>
            <a:pPr eaLnBrk="1" hangingPunct="1"/>
            <a:r>
              <a:rPr lang="en-US" altLang="en-US"/>
              <a:t>IRQ0</a:t>
            </a:r>
          </a:p>
        </p:txBody>
      </p:sp>
      <p:sp>
        <p:nvSpPr>
          <p:cNvPr id="6154" name="Line 9"/>
          <p:cNvSpPr>
            <a:spLocks noChangeShapeType="1"/>
          </p:cNvSpPr>
          <p:nvPr/>
        </p:nvSpPr>
        <p:spPr bwMode="auto">
          <a:xfrm flipH="1">
            <a:off x="3022600" y="4535488"/>
            <a:ext cx="685800" cy="0"/>
          </a:xfrm>
          <a:prstGeom prst="line">
            <a:avLst/>
          </a:prstGeom>
          <a:noFill/>
          <a:ln w="9525">
            <a:solidFill>
              <a:schemeClr val="tx1"/>
            </a:solidFill>
            <a:round/>
            <a:headEnd/>
            <a:tailEnd type="triangle" w="med" len="med"/>
          </a:ln>
        </p:spPr>
        <p:txBody>
          <a:bodyPr/>
          <a:lstStyle/>
          <a:p>
            <a:endParaRPr lang="en-US"/>
          </a:p>
        </p:txBody>
      </p:sp>
      <p:sp>
        <p:nvSpPr>
          <p:cNvPr id="6155" name="Text Box 10"/>
          <p:cNvSpPr txBox="1">
            <a:spLocks noChangeArrowheads="1"/>
          </p:cNvSpPr>
          <p:nvPr/>
        </p:nvSpPr>
        <p:spPr bwMode="auto">
          <a:xfrm>
            <a:off x="3844925" y="4343400"/>
            <a:ext cx="717550" cy="366713"/>
          </a:xfrm>
          <a:prstGeom prst="rect">
            <a:avLst/>
          </a:prstGeom>
          <a:noFill/>
          <a:ln w="9525">
            <a:noFill/>
            <a:miter lim="800000"/>
            <a:headEnd/>
            <a:tailEnd/>
          </a:ln>
        </p:spPr>
        <p:txBody>
          <a:bodyPr wrap="none">
            <a:spAutoFit/>
          </a:bodyPr>
          <a:lstStyle/>
          <a:p>
            <a:pPr eaLnBrk="1" hangingPunct="1"/>
            <a:r>
              <a:rPr lang="en-US" altLang="en-US"/>
              <a:t>IRQ1</a:t>
            </a:r>
          </a:p>
        </p:txBody>
      </p:sp>
      <p:sp>
        <p:nvSpPr>
          <p:cNvPr id="6156" name="Line 11"/>
          <p:cNvSpPr>
            <a:spLocks noChangeShapeType="1"/>
          </p:cNvSpPr>
          <p:nvPr/>
        </p:nvSpPr>
        <p:spPr bwMode="auto">
          <a:xfrm flipH="1">
            <a:off x="3022600" y="4833938"/>
            <a:ext cx="2616200" cy="6350"/>
          </a:xfrm>
          <a:prstGeom prst="line">
            <a:avLst/>
          </a:prstGeom>
          <a:noFill/>
          <a:ln w="9525">
            <a:solidFill>
              <a:schemeClr val="tx1"/>
            </a:solidFill>
            <a:round/>
            <a:headEnd/>
            <a:tailEnd type="triangle" w="med" len="med"/>
          </a:ln>
        </p:spPr>
        <p:txBody>
          <a:bodyPr/>
          <a:lstStyle/>
          <a:p>
            <a:endParaRPr lang="en-US"/>
          </a:p>
        </p:txBody>
      </p:sp>
      <p:sp>
        <p:nvSpPr>
          <p:cNvPr id="6157" name="Line 13"/>
          <p:cNvSpPr>
            <a:spLocks noChangeShapeType="1"/>
          </p:cNvSpPr>
          <p:nvPr/>
        </p:nvSpPr>
        <p:spPr bwMode="auto">
          <a:xfrm flipH="1">
            <a:off x="3022600" y="5145088"/>
            <a:ext cx="685800" cy="0"/>
          </a:xfrm>
          <a:prstGeom prst="line">
            <a:avLst/>
          </a:prstGeom>
          <a:noFill/>
          <a:ln w="9525">
            <a:solidFill>
              <a:schemeClr val="tx1"/>
            </a:solidFill>
            <a:round/>
            <a:headEnd/>
            <a:tailEnd type="triangle" w="med" len="med"/>
          </a:ln>
        </p:spPr>
        <p:txBody>
          <a:bodyPr/>
          <a:lstStyle/>
          <a:p>
            <a:endParaRPr lang="en-US"/>
          </a:p>
        </p:txBody>
      </p:sp>
      <p:sp>
        <p:nvSpPr>
          <p:cNvPr id="6158" name="Text Box 14"/>
          <p:cNvSpPr txBox="1">
            <a:spLocks noChangeArrowheads="1"/>
          </p:cNvSpPr>
          <p:nvPr/>
        </p:nvSpPr>
        <p:spPr bwMode="auto">
          <a:xfrm>
            <a:off x="3844925" y="4953000"/>
            <a:ext cx="717550" cy="366713"/>
          </a:xfrm>
          <a:prstGeom prst="rect">
            <a:avLst/>
          </a:prstGeom>
          <a:noFill/>
          <a:ln w="9525">
            <a:noFill/>
            <a:miter lim="800000"/>
            <a:headEnd/>
            <a:tailEnd/>
          </a:ln>
        </p:spPr>
        <p:txBody>
          <a:bodyPr wrap="none">
            <a:spAutoFit/>
          </a:bodyPr>
          <a:lstStyle/>
          <a:p>
            <a:pPr eaLnBrk="1" hangingPunct="1"/>
            <a:r>
              <a:rPr lang="en-US" altLang="en-US"/>
              <a:t>IRQ3</a:t>
            </a:r>
          </a:p>
        </p:txBody>
      </p:sp>
      <p:sp>
        <p:nvSpPr>
          <p:cNvPr id="6159" name="Line 15"/>
          <p:cNvSpPr>
            <a:spLocks noChangeShapeType="1"/>
          </p:cNvSpPr>
          <p:nvPr/>
        </p:nvSpPr>
        <p:spPr bwMode="auto">
          <a:xfrm flipH="1">
            <a:off x="3022600" y="5449888"/>
            <a:ext cx="685800" cy="0"/>
          </a:xfrm>
          <a:prstGeom prst="line">
            <a:avLst/>
          </a:prstGeom>
          <a:noFill/>
          <a:ln w="9525">
            <a:solidFill>
              <a:schemeClr val="tx1"/>
            </a:solidFill>
            <a:round/>
            <a:headEnd/>
            <a:tailEnd type="triangle" w="med" len="med"/>
          </a:ln>
        </p:spPr>
        <p:txBody>
          <a:bodyPr/>
          <a:lstStyle/>
          <a:p>
            <a:endParaRPr lang="en-US"/>
          </a:p>
        </p:txBody>
      </p:sp>
      <p:sp>
        <p:nvSpPr>
          <p:cNvPr id="6160" name="Text Box 16"/>
          <p:cNvSpPr txBox="1">
            <a:spLocks noChangeArrowheads="1"/>
          </p:cNvSpPr>
          <p:nvPr/>
        </p:nvSpPr>
        <p:spPr bwMode="auto">
          <a:xfrm>
            <a:off x="3844925" y="5257800"/>
            <a:ext cx="717550" cy="366713"/>
          </a:xfrm>
          <a:prstGeom prst="rect">
            <a:avLst/>
          </a:prstGeom>
          <a:noFill/>
          <a:ln w="9525">
            <a:noFill/>
            <a:miter lim="800000"/>
            <a:headEnd/>
            <a:tailEnd/>
          </a:ln>
        </p:spPr>
        <p:txBody>
          <a:bodyPr wrap="none">
            <a:spAutoFit/>
          </a:bodyPr>
          <a:lstStyle/>
          <a:p>
            <a:pPr eaLnBrk="1" hangingPunct="1"/>
            <a:r>
              <a:rPr lang="en-US" altLang="en-US"/>
              <a:t>IRQ4</a:t>
            </a:r>
          </a:p>
        </p:txBody>
      </p:sp>
      <p:sp>
        <p:nvSpPr>
          <p:cNvPr id="6161" name="Line 17"/>
          <p:cNvSpPr>
            <a:spLocks noChangeShapeType="1"/>
          </p:cNvSpPr>
          <p:nvPr/>
        </p:nvSpPr>
        <p:spPr bwMode="auto">
          <a:xfrm flipH="1">
            <a:off x="3022600" y="5754688"/>
            <a:ext cx="685800" cy="0"/>
          </a:xfrm>
          <a:prstGeom prst="line">
            <a:avLst/>
          </a:prstGeom>
          <a:noFill/>
          <a:ln w="9525">
            <a:solidFill>
              <a:schemeClr val="tx1"/>
            </a:solidFill>
            <a:round/>
            <a:headEnd/>
            <a:tailEnd type="triangle" w="med" len="med"/>
          </a:ln>
        </p:spPr>
        <p:txBody>
          <a:bodyPr/>
          <a:lstStyle/>
          <a:p>
            <a:endParaRPr lang="en-US"/>
          </a:p>
        </p:txBody>
      </p:sp>
      <p:sp>
        <p:nvSpPr>
          <p:cNvPr id="6162" name="Text Box 18"/>
          <p:cNvSpPr txBox="1">
            <a:spLocks noChangeArrowheads="1"/>
          </p:cNvSpPr>
          <p:nvPr/>
        </p:nvSpPr>
        <p:spPr bwMode="auto">
          <a:xfrm>
            <a:off x="3844925" y="5562600"/>
            <a:ext cx="717550" cy="366713"/>
          </a:xfrm>
          <a:prstGeom prst="rect">
            <a:avLst/>
          </a:prstGeom>
          <a:noFill/>
          <a:ln w="9525">
            <a:noFill/>
            <a:miter lim="800000"/>
            <a:headEnd/>
            <a:tailEnd/>
          </a:ln>
        </p:spPr>
        <p:txBody>
          <a:bodyPr wrap="none">
            <a:spAutoFit/>
          </a:bodyPr>
          <a:lstStyle/>
          <a:p>
            <a:pPr eaLnBrk="1" hangingPunct="1"/>
            <a:r>
              <a:rPr lang="en-US" altLang="en-US"/>
              <a:t>IRQ5</a:t>
            </a:r>
          </a:p>
        </p:txBody>
      </p:sp>
      <p:sp>
        <p:nvSpPr>
          <p:cNvPr id="6163" name="Line 19"/>
          <p:cNvSpPr>
            <a:spLocks noChangeShapeType="1"/>
          </p:cNvSpPr>
          <p:nvPr/>
        </p:nvSpPr>
        <p:spPr bwMode="auto">
          <a:xfrm flipH="1">
            <a:off x="3022600" y="6059488"/>
            <a:ext cx="685800" cy="0"/>
          </a:xfrm>
          <a:prstGeom prst="line">
            <a:avLst/>
          </a:prstGeom>
          <a:noFill/>
          <a:ln w="9525">
            <a:solidFill>
              <a:schemeClr val="tx1"/>
            </a:solidFill>
            <a:round/>
            <a:headEnd/>
            <a:tailEnd type="triangle" w="med" len="med"/>
          </a:ln>
        </p:spPr>
        <p:txBody>
          <a:bodyPr/>
          <a:lstStyle/>
          <a:p>
            <a:endParaRPr lang="en-US"/>
          </a:p>
        </p:txBody>
      </p:sp>
      <p:sp>
        <p:nvSpPr>
          <p:cNvPr id="6164" name="Text Box 20"/>
          <p:cNvSpPr txBox="1">
            <a:spLocks noChangeArrowheads="1"/>
          </p:cNvSpPr>
          <p:nvPr/>
        </p:nvSpPr>
        <p:spPr bwMode="auto">
          <a:xfrm>
            <a:off x="3844925" y="5867400"/>
            <a:ext cx="717550" cy="366713"/>
          </a:xfrm>
          <a:prstGeom prst="rect">
            <a:avLst/>
          </a:prstGeom>
          <a:noFill/>
          <a:ln w="9525">
            <a:noFill/>
            <a:miter lim="800000"/>
            <a:headEnd/>
            <a:tailEnd/>
          </a:ln>
        </p:spPr>
        <p:txBody>
          <a:bodyPr wrap="none">
            <a:spAutoFit/>
          </a:bodyPr>
          <a:lstStyle/>
          <a:p>
            <a:pPr eaLnBrk="1" hangingPunct="1"/>
            <a:r>
              <a:rPr lang="en-US" altLang="en-US"/>
              <a:t>IRQ6</a:t>
            </a:r>
          </a:p>
        </p:txBody>
      </p:sp>
      <p:sp>
        <p:nvSpPr>
          <p:cNvPr id="6165" name="Line 21"/>
          <p:cNvSpPr>
            <a:spLocks noChangeShapeType="1"/>
          </p:cNvSpPr>
          <p:nvPr/>
        </p:nvSpPr>
        <p:spPr bwMode="auto">
          <a:xfrm flipH="1">
            <a:off x="3022600" y="6364288"/>
            <a:ext cx="685800" cy="0"/>
          </a:xfrm>
          <a:prstGeom prst="line">
            <a:avLst/>
          </a:prstGeom>
          <a:noFill/>
          <a:ln w="9525">
            <a:solidFill>
              <a:schemeClr val="tx1"/>
            </a:solidFill>
            <a:round/>
            <a:headEnd/>
            <a:tailEnd type="triangle" w="med" len="med"/>
          </a:ln>
        </p:spPr>
        <p:txBody>
          <a:bodyPr/>
          <a:lstStyle/>
          <a:p>
            <a:endParaRPr lang="en-US"/>
          </a:p>
        </p:txBody>
      </p:sp>
      <p:sp>
        <p:nvSpPr>
          <p:cNvPr id="6166" name="Text Box 22"/>
          <p:cNvSpPr txBox="1">
            <a:spLocks noChangeArrowheads="1"/>
          </p:cNvSpPr>
          <p:nvPr/>
        </p:nvSpPr>
        <p:spPr bwMode="auto">
          <a:xfrm>
            <a:off x="3844925" y="6172200"/>
            <a:ext cx="717550" cy="366713"/>
          </a:xfrm>
          <a:prstGeom prst="rect">
            <a:avLst/>
          </a:prstGeom>
          <a:noFill/>
          <a:ln w="9525">
            <a:noFill/>
            <a:miter lim="800000"/>
            <a:headEnd/>
            <a:tailEnd/>
          </a:ln>
        </p:spPr>
        <p:txBody>
          <a:bodyPr wrap="none">
            <a:spAutoFit/>
          </a:bodyPr>
          <a:lstStyle/>
          <a:p>
            <a:pPr eaLnBrk="1" hangingPunct="1"/>
            <a:r>
              <a:rPr lang="en-US" altLang="en-US"/>
              <a:t>IRQ7</a:t>
            </a:r>
          </a:p>
        </p:txBody>
      </p:sp>
      <p:sp>
        <p:nvSpPr>
          <p:cNvPr id="6167" name="Rectangle 23"/>
          <p:cNvSpPr>
            <a:spLocks noChangeArrowheads="1"/>
          </p:cNvSpPr>
          <p:nvPr/>
        </p:nvSpPr>
        <p:spPr bwMode="auto">
          <a:xfrm>
            <a:off x="5638800" y="4038600"/>
            <a:ext cx="914400" cy="2438400"/>
          </a:xfrm>
          <a:prstGeom prst="rect">
            <a:avLst/>
          </a:prstGeom>
          <a:noFill/>
          <a:ln w="9525">
            <a:solidFill>
              <a:schemeClr val="tx1"/>
            </a:solidFill>
            <a:miter lim="800000"/>
            <a:headEnd/>
            <a:tailEnd/>
          </a:ln>
        </p:spPr>
        <p:txBody>
          <a:bodyPr wrap="none" anchor="ctr"/>
          <a:lstStyle/>
          <a:p>
            <a:pPr eaLnBrk="1" hangingPunct="1"/>
            <a:endParaRPr lang="en-US" altLang="en-US"/>
          </a:p>
        </p:txBody>
      </p:sp>
      <p:sp>
        <p:nvSpPr>
          <p:cNvPr id="6168" name="Text Box 24"/>
          <p:cNvSpPr txBox="1">
            <a:spLocks noChangeArrowheads="1"/>
          </p:cNvSpPr>
          <p:nvPr/>
        </p:nvSpPr>
        <p:spPr bwMode="auto">
          <a:xfrm>
            <a:off x="5702300" y="4876800"/>
            <a:ext cx="755650" cy="641350"/>
          </a:xfrm>
          <a:prstGeom prst="rect">
            <a:avLst/>
          </a:prstGeom>
          <a:noFill/>
          <a:ln w="9525">
            <a:noFill/>
            <a:miter lim="800000"/>
            <a:headEnd/>
            <a:tailEnd/>
          </a:ln>
        </p:spPr>
        <p:txBody>
          <a:bodyPr wrap="none">
            <a:spAutoFit/>
          </a:bodyPr>
          <a:lstStyle/>
          <a:p>
            <a:pPr algn="ctr" eaLnBrk="1" hangingPunct="1"/>
            <a:r>
              <a:rPr lang="en-US" altLang="en-US"/>
              <a:t>Slave</a:t>
            </a:r>
          </a:p>
          <a:p>
            <a:pPr algn="ctr" eaLnBrk="1" hangingPunct="1"/>
            <a:r>
              <a:rPr lang="en-US" altLang="en-US"/>
              <a:t>8259</a:t>
            </a:r>
          </a:p>
        </p:txBody>
      </p:sp>
      <p:sp>
        <p:nvSpPr>
          <p:cNvPr id="6169" name="Line 27"/>
          <p:cNvSpPr>
            <a:spLocks noChangeShapeType="1"/>
          </p:cNvSpPr>
          <p:nvPr/>
        </p:nvSpPr>
        <p:spPr bwMode="auto">
          <a:xfrm flipH="1">
            <a:off x="6553200" y="4191000"/>
            <a:ext cx="685800" cy="0"/>
          </a:xfrm>
          <a:prstGeom prst="line">
            <a:avLst/>
          </a:prstGeom>
          <a:noFill/>
          <a:ln w="9525">
            <a:solidFill>
              <a:schemeClr val="tx1"/>
            </a:solidFill>
            <a:round/>
            <a:headEnd/>
            <a:tailEnd type="triangle" w="med" len="med"/>
          </a:ln>
        </p:spPr>
        <p:txBody>
          <a:bodyPr/>
          <a:lstStyle/>
          <a:p>
            <a:endParaRPr lang="en-US"/>
          </a:p>
        </p:txBody>
      </p:sp>
      <p:sp>
        <p:nvSpPr>
          <p:cNvPr id="6170" name="Text Box 28"/>
          <p:cNvSpPr txBox="1">
            <a:spLocks noChangeArrowheads="1"/>
          </p:cNvSpPr>
          <p:nvPr/>
        </p:nvSpPr>
        <p:spPr bwMode="auto">
          <a:xfrm>
            <a:off x="7375525" y="3998913"/>
            <a:ext cx="717550" cy="366712"/>
          </a:xfrm>
          <a:prstGeom prst="rect">
            <a:avLst/>
          </a:prstGeom>
          <a:noFill/>
          <a:ln w="9525">
            <a:noFill/>
            <a:miter lim="800000"/>
            <a:headEnd/>
            <a:tailEnd/>
          </a:ln>
        </p:spPr>
        <p:txBody>
          <a:bodyPr wrap="none">
            <a:spAutoFit/>
          </a:bodyPr>
          <a:lstStyle/>
          <a:p>
            <a:pPr eaLnBrk="1" hangingPunct="1"/>
            <a:r>
              <a:rPr lang="en-US" altLang="en-US"/>
              <a:t>IRQ8</a:t>
            </a:r>
          </a:p>
        </p:txBody>
      </p:sp>
      <p:sp>
        <p:nvSpPr>
          <p:cNvPr id="6171" name="Line 29"/>
          <p:cNvSpPr>
            <a:spLocks noChangeShapeType="1"/>
          </p:cNvSpPr>
          <p:nvPr/>
        </p:nvSpPr>
        <p:spPr bwMode="auto">
          <a:xfrm flipH="1">
            <a:off x="6553200" y="4495800"/>
            <a:ext cx="685800" cy="0"/>
          </a:xfrm>
          <a:prstGeom prst="line">
            <a:avLst/>
          </a:prstGeom>
          <a:noFill/>
          <a:ln w="9525">
            <a:solidFill>
              <a:schemeClr val="tx1"/>
            </a:solidFill>
            <a:round/>
            <a:headEnd/>
            <a:tailEnd type="triangle" w="med" len="med"/>
          </a:ln>
        </p:spPr>
        <p:txBody>
          <a:bodyPr/>
          <a:lstStyle/>
          <a:p>
            <a:endParaRPr lang="en-US"/>
          </a:p>
        </p:txBody>
      </p:sp>
      <p:sp>
        <p:nvSpPr>
          <p:cNvPr id="6172" name="Text Box 30"/>
          <p:cNvSpPr txBox="1">
            <a:spLocks noChangeArrowheads="1"/>
          </p:cNvSpPr>
          <p:nvPr/>
        </p:nvSpPr>
        <p:spPr bwMode="auto">
          <a:xfrm>
            <a:off x="7375525" y="4303713"/>
            <a:ext cx="717550" cy="366712"/>
          </a:xfrm>
          <a:prstGeom prst="rect">
            <a:avLst/>
          </a:prstGeom>
          <a:noFill/>
          <a:ln w="9525">
            <a:noFill/>
            <a:miter lim="800000"/>
            <a:headEnd/>
            <a:tailEnd/>
          </a:ln>
        </p:spPr>
        <p:txBody>
          <a:bodyPr wrap="none">
            <a:spAutoFit/>
          </a:bodyPr>
          <a:lstStyle/>
          <a:p>
            <a:pPr eaLnBrk="1" hangingPunct="1"/>
            <a:r>
              <a:rPr lang="en-US" altLang="en-US"/>
              <a:t>IRQ9</a:t>
            </a:r>
          </a:p>
        </p:txBody>
      </p:sp>
      <p:sp>
        <p:nvSpPr>
          <p:cNvPr id="6173" name="Line 31"/>
          <p:cNvSpPr>
            <a:spLocks noChangeShapeType="1"/>
          </p:cNvSpPr>
          <p:nvPr/>
        </p:nvSpPr>
        <p:spPr bwMode="auto">
          <a:xfrm flipH="1">
            <a:off x="6553200" y="4800600"/>
            <a:ext cx="685800" cy="0"/>
          </a:xfrm>
          <a:prstGeom prst="line">
            <a:avLst/>
          </a:prstGeom>
          <a:noFill/>
          <a:ln w="9525">
            <a:solidFill>
              <a:schemeClr val="tx1"/>
            </a:solidFill>
            <a:round/>
            <a:headEnd/>
            <a:tailEnd type="triangle" w="med" len="med"/>
          </a:ln>
        </p:spPr>
        <p:txBody>
          <a:bodyPr/>
          <a:lstStyle/>
          <a:p>
            <a:endParaRPr lang="en-US"/>
          </a:p>
        </p:txBody>
      </p:sp>
      <p:sp>
        <p:nvSpPr>
          <p:cNvPr id="6174" name="Text Box 32"/>
          <p:cNvSpPr txBox="1">
            <a:spLocks noChangeArrowheads="1"/>
          </p:cNvSpPr>
          <p:nvPr/>
        </p:nvSpPr>
        <p:spPr bwMode="auto">
          <a:xfrm>
            <a:off x="7375525" y="4608513"/>
            <a:ext cx="844550" cy="366712"/>
          </a:xfrm>
          <a:prstGeom prst="rect">
            <a:avLst/>
          </a:prstGeom>
          <a:noFill/>
          <a:ln w="9525">
            <a:noFill/>
            <a:miter lim="800000"/>
            <a:headEnd/>
            <a:tailEnd/>
          </a:ln>
        </p:spPr>
        <p:txBody>
          <a:bodyPr wrap="none">
            <a:spAutoFit/>
          </a:bodyPr>
          <a:lstStyle/>
          <a:p>
            <a:pPr eaLnBrk="1" hangingPunct="1"/>
            <a:r>
              <a:rPr lang="en-US" altLang="en-US"/>
              <a:t>IRQ10</a:t>
            </a:r>
          </a:p>
        </p:txBody>
      </p:sp>
      <p:sp>
        <p:nvSpPr>
          <p:cNvPr id="6175" name="Line 33"/>
          <p:cNvSpPr>
            <a:spLocks noChangeShapeType="1"/>
          </p:cNvSpPr>
          <p:nvPr/>
        </p:nvSpPr>
        <p:spPr bwMode="auto">
          <a:xfrm flipH="1">
            <a:off x="6553200" y="5105400"/>
            <a:ext cx="685800" cy="0"/>
          </a:xfrm>
          <a:prstGeom prst="line">
            <a:avLst/>
          </a:prstGeom>
          <a:noFill/>
          <a:ln w="9525">
            <a:solidFill>
              <a:schemeClr val="tx1"/>
            </a:solidFill>
            <a:round/>
            <a:headEnd/>
            <a:tailEnd type="triangle" w="med" len="med"/>
          </a:ln>
        </p:spPr>
        <p:txBody>
          <a:bodyPr/>
          <a:lstStyle/>
          <a:p>
            <a:endParaRPr lang="en-US"/>
          </a:p>
        </p:txBody>
      </p:sp>
      <p:sp>
        <p:nvSpPr>
          <p:cNvPr id="6176" name="Text Box 34"/>
          <p:cNvSpPr txBox="1">
            <a:spLocks noChangeArrowheads="1"/>
          </p:cNvSpPr>
          <p:nvPr/>
        </p:nvSpPr>
        <p:spPr bwMode="auto">
          <a:xfrm>
            <a:off x="7375525" y="4913313"/>
            <a:ext cx="844550" cy="366712"/>
          </a:xfrm>
          <a:prstGeom prst="rect">
            <a:avLst/>
          </a:prstGeom>
          <a:noFill/>
          <a:ln w="9525">
            <a:noFill/>
            <a:miter lim="800000"/>
            <a:headEnd/>
            <a:tailEnd/>
          </a:ln>
        </p:spPr>
        <p:txBody>
          <a:bodyPr wrap="none">
            <a:spAutoFit/>
          </a:bodyPr>
          <a:lstStyle/>
          <a:p>
            <a:pPr eaLnBrk="1" hangingPunct="1"/>
            <a:r>
              <a:rPr lang="en-US" altLang="en-US"/>
              <a:t>IRQ11</a:t>
            </a:r>
          </a:p>
        </p:txBody>
      </p:sp>
      <p:sp>
        <p:nvSpPr>
          <p:cNvPr id="6177" name="Line 35"/>
          <p:cNvSpPr>
            <a:spLocks noChangeShapeType="1"/>
          </p:cNvSpPr>
          <p:nvPr/>
        </p:nvSpPr>
        <p:spPr bwMode="auto">
          <a:xfrm flipH="1">
            <a:off x="6553200" y="5410200"/>
            <a:ext cx="685800" cy="0"/>
          </a:xfrm>
          <a:prstGeom prst="line">
            <a:avLst/>
          </a:prstGeom>
          <a:noFill/>
          <a:ln w="9525">
            <a:solidFill>
              <a:schemeClr val="tx1"/>
            </a:solidFill>
            <a:round/>
            <a:headEnd/>
            <a:tailEnd type="triangle" w="med" len="med"/>
          </a:ln>
        </p:spPr>
        <p:txBody>
          <a:bodyPr/>
          <a:lstStyle/>
          <a:p>
            <a:endParaRPr lang="en-US"/>
          </a:p>
        </p:txBody>
      </p:sp>
      <p:sp>
        <p:nvSpPr>
          <p:cNvPr id="6178" name="Text Box 36"/>
          <p:cNvSpPr txBox="1">
            <a:spLocks noChangeArrowheads="1"/>
          </p:cNvSpPr>
          <p:nvPr/>
        </p:nvSpPr>
        <p:spPr bwMode="auto">
          <a:xfrm>
            <a:off x="7375525" y="5218113"/>
            <a:ext cx="844550" cy="366712"/>
          </a:xfrm>
          <a:prstGeom prst="rect">
            <a:avLst/>
          </a:prstGeom>
          <a:noFill/>
          <a:ln w="9525">
            <a:noFill/>
            <a:miter lim="800000"/>
            <a:headEnd/>
            <a:tailEnd/>
          </a:ln>
        </p:spPr>
        <p:txBody>
          <a:bodyPr wrap="none">
            <a:spAutoFit/>
          </a:bodyPr>
          <a:lstStyle/>
          <a:p>
            <a:pPr eaLnBrk="1" hangingPunct="1"/>
            <a:r>
              <a:rPr lang="en-US" altLang="en-US"/>
              <a:t>IRQ12</a:t>
            </a:r>
          </a:p>
        </p:txBody>
      </p:sp>
      <p:sp>
        <p:nvSpPr>
          <p:cNvPr id="6179" name="Line 37"/>
          <p:cNvSpPr>
            <a:spLocks noChangeShapeType="1"/>
          </p:cNvSpPr>
          <p:nvPr/>
        </p:nvSpPr>
        <p:spPr bwMode="auto">
          <a:xfrm flipH="1">
            <a:off x="6553200" y="5715000"/>
            <a:ext cx="685800" cy="0"/>
          </a:xfrm>
          <a:prstGeom prst="line">
            <a:avLst/>
          </a:prstGeom>
          <a:noFill/>
          <a:ln w="9525">
            <a:solidFill>
              <a:schemeClr val="tx1"/>
            </a:solidFill>
            <a:round/>
            <a:headEnd/>
            <a:tailEnd type="triangle" w="med" len="med"/>
          </a:ln>
        </p:spPr>
        <p:txBody>
          <a:bodyPr/>
          <a:lstStyle/>
          <a:p>
            <a:endParaRPr lang="en-US"/>
          </a:p>
        </p:txBody>
      </p:sp>
      <p:sp>
        <p:nvSpPr>
          <p:cNvPr id="6180" name="Text Box 38"/>
          <p:cNvSpPr txBox="1">
            <a:spLocks noChangeArrowheads="1"/>
          </p:cNvSpPr>
          <p:nvPr/>
        </p:nvSpPr>
        <p:spPr bwMode="auto">
          <a:xfrm>
            <a:off x="7375525" y="5522913"/>
            <a:ext cx="844550" cy="366712"/>
          </a:xfrm>
          <a:prstGeom prst="rect">
            <a:avLst/>
          </a:prstGeom>
          <a:noFill/>
          <a:ln w="9525">
            <a:noFill/>
            <a:miter lim="800000"/>
            <a:headEnd/>
            <a:tailEnd/>
          </a:ln>
        </p:spPr>
        <p:txBody>
          <a:bodyPr wrap="none">
            <a:spAutoFit/>
          </a:bodyPr>
          <a:lstStyle/>
          <a:p>
            <a:pPr eaLnBrk="1" hangingPunct="1"/>
            <a:r>
              <a:rPr lang="en-US" altLang="en-US"/>
              <a:t>IRQ13</a:t>
            </a:r>
          </a:p>
        </p:txBody>
      </p:sp>
      <p:sp>
        <p:nvSpPr>
          <p:cNvPr id="6181" name="Line 39"/>
          <p:cNvSpPr>
            <a:spLocks noChangeShapeType="1"/>
          </p:cNvSpPr>
          <p:nvPr/>
        </p:nvSpPr>
        <p:spPr bwMode="auto">
          <a:xfrm flipH="1">
            <a:off x="6553200" y="6019800"/>
            <a:ext cx="685800" cy="0"/>
          </a:xfrm>
          <a:prstGeom prst="line">
            <a:avLst/>
          </a:prstGeom>
          <a:noFill/>
          <a:ln w="9525">
            <a:solidFill>
              <a:schemeClr val="tx1"/>
            </a:solidFill>
            <a:round/>
            <a:headEnd/>
            <a:tailEnd type="triangle" w="med" len="med"/>
          </a:ln>
        </p:spPr>
        <p:txBody>
          <a:bodyPr/>
          <a:lstStyle/>
          <a:p>
            <a:endParaRPr lang="en-US"/>
          </a:p>
        </p:txBody>
      </p:sp>
      <p:sp>
        <p:nvSpPr>
          <p:cNvPr id="6182" name="Text Box 40"/>
          <p:cNvSpPr txBox="1">
            <a:spLocks noChangeArrowheads="1"/>
          </p:cNvSpPr>
          <p:nvPr/>
        </p:nvSpPr>
        <p:spPr bwMode="auto">
          <a:xfrm>
            <a:off x="7375525" y="5827713"/>
            <a:ext cx="844550" cy="366712"/>
          </a:xfrm>
          <a:prstGeom prst="rect">
            <a:avLst/>
          </a:prstGeom>
          <a:noFill/>
          <a:ln w="9525">
            <a:noFill/>
            <a:miter lim="800000"/>
            <a:headEnd/>
            <a:tailEnd/>
          </a:ln>
        </p:spPr>
        <p:txBody>
          <a:bodyPr wrap="none">
            <a:spAutoFit/>
          </a:bodyPr>
          <a:lstStyle/>
          <a:p>
            <a:pPr eaLnBrk="1" hangingPunct="1"/>
            <a:r>
              <a:rPr lang="en-US" altLang="en-US"/>
              <a:t>IRQ14</a:t>
            </a:r>
          </a:p>
        </p:txBody>
      </p:sp>
      <p:sp>
        <p:nvSpPr>
          <p:cNvPr id="6183" name="Line 41"/>
          <p:cNvSpPr>
            <a:spLocks noChangeShapeType="1"/>
          </p:cNvSpPr>
          <p:nvPr/>
        </p:nvSpPr>
        <p:spPr bwMode="auto">
          <a:xfrm flipH="1">
            <a:off x="6553200" y="6324600"/>
            <a:ext cx="685800" cy="0"/>
          </a:xfrm>
          <a:prstGeom prst="line">
            <a:avLst/>
          </a:prstGeom>
          <a:noFill/>
          <a:ln w="9525">
            <a:solidFill>
              <a:schemeClr val="tx1"/>
            </a:solidFill>
            <a:round/>
            <a:headEnd/>
            <a:tailEnd type="triangle" w="med" len="med"/>
          </a:ln>
        </p:spPr>
        <p:txBody>
          <a:bodyPr/>
          <a:lstStyle/>
          <a:p>
            <a:endParaRPr lang="en-US"/>
          </a:p>
        </p:txBody>
      </p:sp>
      <p:sp>
        <p:nvSpPr>
          <p:cNvPr id="6184" name="Text Box 42"/>
          <p:cNvSpPr txBox="1">
            <a:spLocks noChangeArrowheads="1"/>
          </p:cNvSpPr>
          <p:nvPr/>
        </p:nvSpPr>
        <p:spPr bwMode="auto">
          <a:xfrm>
            <a:off x="7375525" y="6132513"/>
            <a:ext cx="844550" cy="366712"/>
          </a:xfrm>
          <a:prstGeom prst="rect">
            <a:avLst/>
          </a:prstGeom>
          <a:noFill/>
          <a:ln w="9525">
            <a:noFill/>
            <a:miter lim="800000"/>
            <a:headEnd/>
            <a:tailEnd/>
          </a:ln>
        </p:spPr>
        <p:txBody>
          <a:bodyPr wrap="none">
            <a:spAutoFit/>
          </a:bodyPr>
          <a:lstStyle/>
          <a:p>
            <a:pPr eaLnBrk="1" hangingPunct="1"/>
            <a:r>
              <a:rPr lang="en-US" altLang="en-US"/>
              <a:t>IRQ15</a:t>
            </a:r>
          </a:p>
        </p:txBody>
      </p:sp>
      <p:sp>
        <p:nvSpPr>
          <p:cNvPr id="6185" name="Text Box 43"/>
          <p:cNvSpPr txBox="1">
            <a:spLocks noChangeArrowheads="1"/>
          </p:cNvSpPr>
          <p:nvPr/>
        </p:nvSpPr>
        <p:spPr bwMode="auto">
          <a:xfrm>
            <a:off x="812800" y="4916488"/>
            <a:ext cx="996950" cy="366712"/>
          </a:xfrm>
          <a:prstGeom prst="rect">
            <a:avLst/>
          </a:prstGeom>
          <a:noFill/>
          <a:ln w="9525">
            <a:noFill/>
            <a:miter lim="800000"/>
            <a:headEnd/>
            <a:tailEnd/>
          </a:ln>
        </p:spPr>
        <p:txBody>
          <a:bodyPr wrap="none">
            <a:spAutoFit/>
          </a:bodyPr>
          <a:lstStyle/>
          <a:p>
            <a:pPr eaLnBrk="1" hangingPunct="1"/>
            <a:r>
              <a:rPr lang="en-US" altLang="en-US"/>
              <a:t>To CPU</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Priority Modes</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smtClean="0"/>
              <a:t>Fully Nested Modes</a:t>
            </a:r>
          </a:p>
          <a:p>
            <a:pPr lvl="1"/>
            <a:r>
              <a:rPr lang="en-US" dirty="0" smtClean="0"/>
              <a:t>IR are arranged in IR0-IR7 and Any IR can be assigned Highest or lowest priority IR4=0 (high), IR3=7 (low)</a:t>
            </a:r>
          </a:p>
          <a:p>
            <a:r>
              <a:rPr lang="en-US" dirty="0" smtClean="0"/>
              <a:t>Automatics Rotation Mode</a:t>
            </a:r>
          </a:p>
          <a:p>
            <a:pPr lvl="1"/>
            <a:r>
              <a:rPr lang="en-US" dirty="0" smtClean="0"/>
              <a:t>A device after being served, receive the lowest priority with value 7        </a:t>
            </a:r>
            <a:r>
              <a:rPr lang="en-US" dirty="0" smtClean="0">
                <a:solidFill>
                  <a:srgbClr val="FF0000"/>
                </a:solidFill>
              </a:rPr>
              <a:t>01234567</a:t>
            </a:r>
            <a:r>
              <a:rPr lang="en-US" dirty="0" smtClean="0">
                <a:solidFill>
                  <a:srgbClr val="FF0000"/>
                </a:solidFill>
                <a:sym typeface="Wingdings" pitchFamily="2" charset="2"/>
              </a:rPr>
              <a:t>12345670 23456701  </a:t>
            </a:r>
            <a:endParaRPr lang="en-US" dirty="0" smtClean="0">
              <a:solidFill>
                <a:srgbClr val="FF0000"/>
              </a:solidFill>
            </a:endParaRPr>
          </a:p>
          <a:p>
            <a:r>
              <a:rPr lang="en-US" dirty="0" smtClean="0"/>
              <a:t>Specific Rotation Mode</a:t>
            </a:r>
          </a:p>
          <a:p>
            <a:pPr lvl="1"/>
            <a:r>
              <a:rPr lang="en-US" dirty="0" smtClean="0"/>
              <a:t>User can select any IR for lowest priority</a:t>
            </a:r>
            <a:r>
              <a:rPr lang="en-US" dirty="0" smtClean="0">
                <a:solidFill>
                  <a:srgbClr val="FF0000"/>
                </a:solidFill>
              </a:rPr>
              <a:t> 06734512</a:t>
            </a:r>
            <a:r>
              <a:rPr lang="en-US" dirty="0" smtClean="0">
                <a:solidFill>
                  <a:srgbClr val="FF0000"/>
                </a:solidFill>
                <a:sym typeface="Wingdings" pitchFamily="2" charset="2"/>
              </a:rPr>
              <a:t>67345120 73451206 </a:t>
            </a:r>
            <a:endParaRPr lang="en-US" dirty="0" smtClean="0"/>
          </a:p>
          <a:p>
            <a:r>
              <a:rPr lang="en-US" dirty="0" smtClean="0"/>
              <a:t>EOI: End of interrupt</a:t>
            </a:r>
          </a:p>
          <a:p>
            <a:pPr lvl="1"/>
            <a:r>
              <a:rPr lang="en-US" dirty="0" smtClean="0"/>
              <a:t>Specific EOI Command</a:t>
            </a:r>
          </a:p>
          <a:p>
            <a:pPr lvl="1"/>
            <a:r>
              <a:rPr lang="en-US" dirty="0" smtClean="0"/>
              <a:t>Automatic EOI: no command necessary</a:t>
            </a:r>
          </a:p>
          <a:p>
            <a:pPr lvl="1"/>
            <a:r>
              <a:rPr lang="en-US" dirty="0" smtClean="0"/>
              <a:t>Non-Specific EOI: it resets the ISR bit</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Control Word (initialization)</a:t>
            </a:r>
          </a:p>
        </p:txBody>
      </p:sp>
      <p:graphicFrame>
        <p:nvGraphicFramePr>
          <p:cNvPr id="5" name="Table 4"/>
          <p:cNvGraphicFramePr>
            <a:graphicFrameLocks noGrp="1"/>
          </p:cNvGraphicFramePr>
          <p:nvPr/>
        </p:nvGraphicFramePr>
        <p:xfrm>
          <a:off x="1219200" y="2286000"/>
          <a:ext cx="7010400" cy="2743200"/>
        </p:xfrm>
        <a:graphic>
          <a:graphicData uri="http://schemas.openxmlformats.org/drawingml/2006/table">
            <a:tbl>
              <a:tblPr firstRow="1" bandRow="1">
                <a:tableStyleId>{21E4AEA4-8DFA-4A89-87EB-49C32662AFE0}</a:tableStyleId>
              </a:tblPr>
              <a:tblGrid>
                <a:gridCol w="2336800"/>
                <a:gridCol w="2336800"/>
                <a:gridCol w="2336800"/>
              </a:tblGrid>
              <a:tr h="685800">
                <a:tc>
                  <a:txBody>
                    <a:bodyPr/>
                    <a:lstStyle/>
                    <a:p>
                      <a:pPr algn="ctr"/>
                      <a:r>
                        <a:rPr lang="en-US" sz="2400" dirty="0" smtClean="0"/>
                        <a:t>CS</a:t>
                      </a:r>
                      <a:endParaRPr lang="en-US" sz="2400" dirty="0"/>
                    </a:p>
                  </a:txBody>
                  <a:tcPr/>
                </a:tc>
                <a:tc>
                  <a:txBody>
                    <a:bodyPr/>
                    <a:lstStyle/>
                    <a:p>
                      <a:pPr algn="ctr"/>
                      <a:r>
                        <a:rPr lang="en-US" sz="2400" dirty="0" smtClean="0"/>
                        <a:t>A0</a:t>
                      </a:r>
                      <a:endParaRPr lang="en-US" sz="2400" dirty="0"/>
                    </a:p>
                  </a:txBody>
                  <a:tcPr/>
                </a:tc>
                <a:tc>
                  <a:txBody>
                    <a:bodyPr/>
                    <a:lstStyle/>
                    <a:p>
                      <a:pPr algn="ctr"/>
                      <a:r>
                        <a:rPr lang="en-US" sz="2400" dirty="0" smtClean="0"/>
                        <a:t>Initialization</a:t>
                      </a:r>
                      <a:endParaRPr lang="en-US" sz="2400" dirty="0"/>
                    </a:p>
                  </a:txBody>
                  <a:tcPr/>
                </a:tc>
              </a:tr>
              <a:tr h="685800">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ICW1</a:t>
                      </a:r>
                      <a:endParaRPr lang="en-US" sz="2400" dirty="0"/>
                    </a:p>
                  </a:txBody>
                  <a:tcPr/>
                </a:tc>
              </a:tr>
              <a:tr h="685800">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ICW2,ICW3,ICW4</a:t>
                      </a:r>
                      <a:endParaRPr lang="en-US" sz="2400" dirty="0"/>
                    </a:p>
                  </a:txBody>
                  <a:tcPr/>
                </a:tc>
              </a:tr>
              <a:tr h="685800">
                <a:tc>
                  <a:txBody>
                    <a:bodyPr/>
                    <a:lstStyle/>
                    <a:p>
                      <a:pPr algn="ctr"/>
                      <a:r>
                        <a:rPr lang="en-US" sz="2400" dirty="0" smtClean="0"/>
                        <a:t>1</a:t>
                      </a:r>
                      <a:endParaRPr lang="en-US" sz="2400" dirty="0"/>
                    </a:p>
                  </a:txBody>
                  <a:tcPr/>
                </a:tc>
                <a:tc>
                  <a:txBody>
                    <a:bodyPr/>
                    <a:lstStyle/>
                    <a:p>
                      <a:pPr algn="ctr"/>
                      <a:r>
                        <a:rPr lang="en-US" sz="2400" dirty="0" smtClean="0"/>
                        <a:t>X</a:t>
                      </a:r>
                      <a:endParaRPr lang="en-US" sz="2400" dirty="0"/>
                    </a:p>
                  </a:txBody>
                  <a:tcPr/>
                </a:tc>
                <a:tc>
                  <a:txBody>
                    <a:bodyPr/>
                    <a:lstStyle/>
                    <a:p>
                      <a:pPr algn="ctr"/>
                      <a:r>
                        <a:rPr lang="en-US" sz="2400" dirty="0" smtClean="0"/>
                        <a:t>Not Address</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ICW1 &amp;  </a:t>
            </a:r>
            <a:r>
              <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ICW2</a:t>
            </a:r>
          </a:p>
        </p:txBody>
      </p:sp>
      <p:graphicFrame>
        <p:nvGraphicFramePr>
          <p:cNvPr id="5" name="Table 4"/>
          <p:cNvGraphicFramePr>
            <a:graphicFrameLocks noGrp="1"/>
          </p:cNvGraphicFramePr>
          <p:nvPr/>
        </p:nvGraphicFramePr>
        <p:xfrm>
          <a:off x="1143000" y="2057400"/>
          <a:ext cx="7391400" cy="1381760"/>
        </p:xfrm>
        <a:graphic>
          <a:graphicData uri="http://schemas.openxmlformats.org/drawingml/2006/table">
            <a:tbl>
              <a:tblPr firstRow="1" bandRow="1">
                <a:tableStyleId>{5C22544A-7EE6-4342-B048-85BDC9FD1C3A}</a:tableStyleId>
              </a:tblPr>
              <a:tblGrid>
                <a:gridCol w="677333"/>
                <a:gridCol w="677333"/>
                <a:gridCol w="677333"/>
                <a:gridCol w="677333"/>
                <a:gridCol w="567268"/>
                <a:gridCol w="1905000"/>
                <a:gridCol w="457200"/>
                <a:gridCol w="1219200"/>
                <a:gridCol w="533400"/>
              </a:tblGrid>
              <a:tr h="370840">
                <a:tc>
                  <a:txBody>
                    <a:bodyPr/>
                    <a:lstStyle/>
                    <a:p>
                      <a:pPr algn="ctr"/>
                      <a:r>
                        <a:rPr lang="en-US" dirty="0" smtClean="0"/>
                        <a:t>AD0</a:t>
                      </a:r>
                      <a:endParaRPr lang="en-US" dirty="0"/>
                    </a:p>
                  </a:txBody>
                  <a:tcPr/>
                </a:tc>
                <a:tc>
                  <a:txBody>
                    <a:bodyPr/>
                    <a:lstStyle/>
                    <a:p>
                      <a:pPr algn="ctr"/>
                      <a:r>
                        <a:rPr lang="en-US" dirty="0" smtClean="0"/>
                        <a:t>D7</a:t>
                      </a:r>
                      <a:endParaRPr lang="en-US" dirty="0"/>
                    </a:p>
                  </a:txBody>
                  <a:tcPr/>
                </a:tc>
                <a:tc>
                  <a:txBody>
                    <a:bodyPr/>
                    <a:lstStyle/>
                    <a:p>
                      <a:pPr algn="ctr"/>
                      <a:r>
                        <a:rPr lang="en-US" dirty="0" smtClean="0"/>
                        <a:t>D6</a:t>
                      </a:r>
                      <a:endParaRPr lang="en-US" dirty="0"/>
                    </a:p>
                  </a:txBody>
                  <a:tcPr/>
                </a:tc>
                <a:tc>
                  <a:txBody>
                    <a:bodyPr/>
                    <a:lstStyle/>
                    <a:p>
                      <a:pPr algn="ctr"/>
                      <a:r>
                        <a:rPr lang="en-US" dirty="0" smtClean="0"/>
                        <a:t>D5</a:t>
                      </a:r>
                      <a:endParaRPr lang="en-US" dirty="0"/>
                    </a:p>
                  </a:txBody>
                  <a:tcPr/>
                </a:tc>
                <a:tc>
                  <a:txBody>
                    <a:bodyPr/>
                    <a:lstStyle/>
                    <a:p>
                      <a:pPr algn="ctr"/>
                      <a:r>
                        <a:rPr lang="en-US" dirty="0" smtClean="0"/>
                        <a:t>D4</a:t>
                      </a:r>
                      <a:endParaRPr lang="en-US" dirty="0"/>
                    </a:p>
                  </a:txBody>
                  <a:tcPr/>
                </a:tc>
                <a:tc>
                  <a:txBody>
                    <a:bodyPr/>
                    <a:lstStyle/>
                    <a:p>
                      <a:pPr algn="ctr"/>
                      <a:r>
                        <a:rPr lang="en-US" dirty="0" smtClean="0"/>
                        <a:t>D3</a:t>
                      </a:r>
                      <a:endParaRPr lang="en-US" dirty="0"/>
                    </a:p>
                  </a:txBody>
                  <a:tcPr/>
                </a:tc>
                <a:tc>
                  <a:txBody>
                    <a:bodyPr/>
                    <a:lstStyle/>
                    <a:p>
                      <a:pPr algn="ctr"/>
                      <a:r>
                        <a:rPr lang="en-US" dirty="0" smtClean="0"/>
                        <a:t>D2</a:t>
                      </a:r>
                      <a:endParaRPr lang="en-US" dirty="0"/>
                    </a:p>
                  </a:txBody>
                  <a:tcPr/>
                </a:tc>
                <a:tc>
                  <a:txBody>
                    <a:bodyPr/>
                    <a:lstStyle/>
                    <a:p>
                      <a:pPr algn="ctr"/>
                      <a:r>
                        <a:rPr lang="en-US" dirty="0" smtClean="0"/>
                        <a:t>D1</a:t>
                      </a:r>
                      <a:endParaRPr lang="en-US" dirty="0"/>
                    </a:p>
                  </a:txBody>
                  <a:tcPr/>
                </a:tc>
                <a:tc>
                  <a:txBody>
                    <a:bodyPr/>
                    <a:lstStyle/>
                    <a:p>
                      <a:pPr algn="ctr"/>
                      <a:r>
                        <a:rPr lang="en-US" dirty="0" smtClean="0"/>
                        <a:t>D0</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LTIM</a:t>
                      </a:r>
                      <a:endParaRPr lang="en-US" dirty="0"/>
                    </a:p>
                  </a:txBody>
                  <a:tcPr/>
                </a:tc>
                <a:tc>
                  <a:txBody>
                    <a:bodyPr/>
                    <a:lstStyle/>
                    <a:p>
                      <a:pPr algn="ctr"/>
                      <a:r>
                        <a:rPr lang="en-US" dirty="0" smtClean="0"/>
                        <a:t>0</a:t>
                      </a:r>
                      <a:endParaRPr lang="en-US" dirty="0"/>
                    </a:p>
                  </a:txBody>
                  <a:tcPr/>
                </a:tc>
                <a:tc>
                  <a:txBody>
                    <a:bodyPr/>
                    <a:lstStyle/>
                    <a:p>
                      <a:pPr algn="ctr"/>
                      <a:r>
                        <a:rPr lang="en-US" dirty="0" smtClean="0"/>
                        <a:t>SGNL</a:t>
                      </a:r>
                      <a:endParaRPr lang="en-US" dirty="0"/>
                    </a:p>
                  </a:txBody>
                  <a:tcPr/>
                </a:tc>
                <a:tc>
                  <a:txBody>
                    <a:bodyPr/>
                    <a:lstStyle/>
                    <a:p>
                      <a:pPr algn="ctr"/>
                      <a:r>
                        <a:rPr lang="en-US" dirty="0" smtClean="0"/>
                        <a:t>IC4</a:t>
                      </a:r>
                      <a:endParaRPr lang="en-US" dirty="0"/>
                    </a:p>
                  </a:txBody>
                  <a:tcPr/>
                </a:tc>
              </a:tr>
              <a:tr h="370840">
                <a:tc>
                  <a:txBody>
                    <a:bodyPr/>
                    <a:lstStyle/>
                    <a:p>
                      <a:pPr algn="ctr"/>
                      <a:endParaRPr lang="en-US"/>
                    </a:p>
                  </a:txBody>
                  <a:tcPr/>
                </a:tc>
                <a:tc gridSpan="3">
                  <a:txBody>
                    <a:bodyPr/>
                    <a:lstStyle/>
                    <a:p>
                      <a:pPr algn="ctr"/>
                      <a:r>
                        <a:rPr lang="en-US" dirty="0" smtClean="0"/>
                        <a:t>0 for x86</a:t>
                      </a:r>
                      <a:endParaRPr lang="en-US" dirty="0"/>
                    </a:p>
                  </a:txBody>
                  <a:tcPr>
                    <a:solidFill>
                      <a:srgbClr val="FFC000"/>
                    </a:solidFill>
                  </a:tcPr>
                </a:tc>
                <a:tc hMerge="1">
                  <a:txBody>
                    <a:bodyPr/>
                    <a:lstStyle/>
                    <a:p>
                      <a:endParaRPr lang="en-US" dirty="0"/>
                    </a:p>
                  </a:txBody>
                  <a:tcPr/>
                </a:tc>
                <a:tc hMerge="1">
                  <a:txBody>
                    <a:bodyPr/>
                    <a:lstStyle/>
                    <a:p>
                      <a:endParaRPr lang="en-US" dirty="0"/>
                    </a:p>
                  </a:txBody>
                  <a:tcPr/>
                </a:tc>
                <a:tc>
                  <a:txBody>
                    <a:bodyPr/>
                    <a:lstStyle/>
                    <a:p>
                      <a:pPr algn="ctr"/>
                      <a:endParaRPr lang="en-US" dirty="0"/>
                    </a:p>
                  </a:txBody>
                  <a:tcPr/>
                </a:tc>
                <a:tc>
                  <a:txBody>
                    <a:bodyPr/>
                    <a:lstStyle/>
                    <a:p>
                      <a:pPr algn="ctr"/>
                      <a:r>
                        <a:rPr lang="en-US" dirty="0" smtClean="0"/>
                        <a:t>1 for</a:t>
                      </a:r>
                      <a:r>
                        <a:rPr lang="en-US" baseline="0" dirty="0" smtClean="0"/>
                        <a:t> Level Trigger</a:t>
                      </a:r>
                    </a:p>
                    <a:p>
                      <a:pPr algn="ctr"/>
                      <a:r>
                        <a:rPr lang="en-US" baseline="0" dirty="0" smtClean="0"/>
                        <a:t>0 for Edge Trigger </a:t>
                      </a:r>
                      <a:endParaRPr lang="en-US" dirty="0"/>
                    </a:p>
                  </a:txBody>
                  <a:tcPr>
                    <a:solidFill>
                      <a:srgbClr val="FFFF00"/>
                    </a:solidFill>
                  </a:tcPr>
                </a:tc>
                <a:tc>
                  <a:txBody>
                    <a:bodyPr/>
                    <a:lstStyle/>
                    <a:p>
                      <a:pPr algn="ctr"/>
                      <a:endParaRPr lang="en-US"/>
                    </a:p>
                  </a:txBody>
                  <a:tcPr/>
                </a:tc>
                <a:tc>
                  <a:txBody>
                    <a:bodyPr/>
                    <a:lstStyle/>
                    <a:p>
                      <a:pPr algn="ctr"/>
                      <a:r>
                        <a:rPr lang="en-US" dirty="0" smtClean="0"/>
                        <a:t>1=single</a:t>
                      </a:r>
                    </a:p>
                    <a:p>
                      <a:pPr algn="ctr"/>
                      <a:r>
                        <a:rPr lang="en-US" dirty="0" smtClean="0"/>
                        <a:t>0=Cascade</a:t>
                      </a:r>
                      <a:endParaRPr lang="en-US" dirty="0"/>
                    </a:p>
                  </a:txBody>
                  <a:tcPr>
                    <a:solidFill>
                      <a:schemeClr val="accent6">
                        <a:lumMod val="60000"/>
                        <a:lumOff val="40000"/>
                      </a:schemeClr>
                    </a:solidFill>
                  </a:tcPr>
                </a:tc>
                <a:tc>
                  <a:txBody>
                    <a:bodyPr/>
                    <a:lstStyle/>
                    <a:p>
                      <a:pPr algn="ctr"/>
                      <a:endParaRPr lang="en-US" dirty="0"/>
                    </a:p>
                  </a:txBody>
                  <a:tcPr/>
                </a:tc>
              </a:tr>
            </a:tbl>
          </a:graphicData>
        </a:graphic>
      </p:graphicFrame>
      <p:graphicFrame>
        <p:nvGraphicFramePr>
          <p:cNvPr id="6" name="Table 5"/>
          <p:cNvGraphicFramePr>
            <a:graphicFrameLocks noGrp="1"/>
          </p:cNvGraphicFramePr>
          <p:nvPr/>
        </p:nvGraphicFramePr>
        <p:xfrm>
          <a:off x="1752600" y="4724400"/>
          <a:ext cx="6095997" cy="111252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AD0</a:t>
                      </a:r>
                      <a:endParaRPr lang="en-US" dirty="0"/>
                    </a:p>
                  </a:txBody>
                  <a:tcPr/>
                </a:tc>
                <a:tc>
                  <a:txBody>
                    <a:bodyPr/>
                    <a:lstStyle/>
                    <a:p>
                      <a:pPr algn="ctr"/>
                      <a:r>
                        <a:rPr lang="en-US" dirty="0" smtClean="0"/>
                        <a:t>D7</a:t>
                      </a:r>
                      <a:endParaRPr lang="en-US" dirty="0"/>
                    </a:p>
                  </a:txBody>
                  <a:tcPr/>
                </a:tc>
                <a:tc>
                  <a:txBody>
                    <a:bodyPr/>
                    <a:lstStyle/>
                    <a:p>
                      <a:pPr algn="ctr"/>
                      <a:r>
                        <a:rPr lang="en-US" dirty="0" smtClean="0"/>
                        <a:t>D6</a:t>
                      </a:r>
                      <a:endParaRPr lang="en-US" dirty="0"/>
                    </a:p>
                  </a:txBody>
                  <a:tcPr/>
                </a:tc>
                <a:tc>
                  <a:txBody>
                    <a:bodyPr/>
                    <a:lstStyle/>
                    <a:p>
                      <a:pPr algn="ctr"/>
                      <a:r>
                        <a:rPr lang="en-US" dirty="0" smtClean="0"/>
                        <a:t>D5</a:t>
                      </a:r>
                      <a:endParaRPr lang="en-US" dirty="0"/>
                    </a:p>
                  </a:txBody>
                  <a:tcPr/>
                </a:tc>
                <a:tc>
                  <a:txBody>
                    <a:bodyPr/>
                    <a:lstStyle/>
                    <a:p>
                      <a:pPr algn="ctr"/>
                      <a:r>
                        <a:rPr lang="en-US" dirty="0" smtClean="0"/>
                        <a:t>D4</a:t>
                      </a:r>
                      <a:endParaRPr lang="en-US" dirty="0"/>
                    </a:p>
                  </a:txBody>
                  <a:tcPr/>
                </a:tc>
                <a:tc>
                  <a:txBody>
                    <a:bodyPr/>
                    <a:lstStyle/>
                    <a:p>
                      <a:pPr algn="ctr"/>
                      <a:r>
                        <a:rPr lang="en-US" dirty="0" smtClean="0"/>
                        <a:t>D3</a:t>
                      </a:r>
                      <a:endParaRPr lang="en-US" dirty="0"/>
                    </a:p>
                  </a:txBody>
                  <a:tcPr/>
                </a:tc>
                <a:tc>
                  <a:txBody>
                    <a:bodyPr/>
                    <a:lstStyle/>
                    <a:p>
                      <a:pPr algn="ctr"/>
                      <a:r>
                        <a:rPr lang="en-US" dirty="0" smtClean="0"/>
                        <a:t>D2</a:t>
                      </a:r>
                      <a:endParaRPr lang="en-US" dirty="0"/>
                    </a:p>
                  </a:txBody>
                  <a:tcPr/>
                </a:tc>
                <a:tc>
                  <a:txBody>
                    <a:bodyPr/>
                    <a:lstStyle/>
                    <a:p>
                      <a:pPr algn="ctr"/>
                      <a:r>
                        <a:rPr lang="en-US" dirty="0" smtClean="0"/>
                        <a:t>D1</a:t>
                      </a:r>
                      <a:endParaRPr lang="en-US" dirty="0"/>
                    </a:p>
                  </a:txBody>
                  <a:tcPr/>
                </a:tc>
                <a:tc>
                  <a:txBody>
                    <a:bodyPr/>
                    <a:lstStyle/>
                    <a:p>
                      <a:pPr algn="ctr"/>
                      <a:r>
                        <a:rPr lang="en-US" dirty="0" smtClean="0"/>
                        <a:t>D0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T7</a:t>
                      </a:r>
                      <a:endParaRPr lang="en-US" dirty="0"/>
                    </a:p>
                  </a:txBody>
                  <a:tcPr>
                    <a:solidFill>
                      <a:schemeClr val="accent6">
                        <a:lumMod val="40000"/>
                        <a:lumOff val="60000"/>
                      </a:schemeClr>
                    </a:solidFill>
                  </a:tcPr>
                </a:tc>
                <a:tc>
                  <a:txBody>
                    <a:bodyPr/>
                    <a:lstStyle/>
                    <a:p>
                      <a:pPr algn="ctr"/>
                      <a:r>
                        <a:rPr lang="en-US" dirty="0" smtClean="0"/>
                        <a:t>T6</a:t>
                      </a:r>
                      <a:endParaRPr lang="en-US" dirty="0"/>
                    </a:p>
                  </a:txBody>
                  <a:tcPr>
                    <a:solidFill>
                      <a:schemeClr val="accent6">
                        <a:lumMod val="40000"/>
                        <a:lumOff val="60000"/>
                      </a:schemeClr>
                    </a:solidFill>
                  </a:tcPr>
                </a:tc>
                <a:tc>
                  <a:txBody>
                    <a:bodyPr/>
                    <a:lstStyle/>
                    <a:p>
                      <a:pPr algn="ctr"/>
                      <a:r>
                        <a:rPr lang="en-US" dirty="0" smtClean="0"/>
                        <a:t>T5</a:t>
                      </a:r>
                      <a:endParaRPr lang="en-US" dirty="0"/>
                    </a:p>
                  </a:txBody>
                  <a:tcPr>
                    <a:solidFill>
                      <a:schemeClr val="accent6">
                        <a:lumMod val="40000"/>
                        <a:lumOff val="60000"/>
                      </a:schemeClr>
                    </a:solidFill>
                  </a:tcPr>
                </a:tc>
                <a:tc>
                  <a:txBody>
                    <a:bodyPr/>
                    <a:lstStyle/>
                    <a:p>
                      <a:pPr algn="ctr"/>
                      <a:r>
                        <a:rPr lang="en-US" dirty="0" smtClean="0"/>
                        <a:t>T4</a:t>
                      </a:r>
                      <a:endParaRPr lang="en-US" dirty="0"/>
                    </a:p>
                  </a:txBody>
                  <a:tcPr>
                    <a:solidFill>
                      <a:schemeClr val="accent6">
                        <a:lumMod val="40000"/>
                        <a:lumOff val="60000"/>
                      </a:schemeClr>
                    </a:solidFill>
                  </a:tcPr>
                </a:tc>
                <a:tc>
                  <a:txBody>
                    <a:bodyPr/>
                    <a:lstStyle/>
                    <a:p>
                      <a:pPr algn="ctr"/>
                      <a:r>
                        <a:rPr lang="en-US" dirty="0" smtClean="0"/>
                        <a:t>T3</a:t>
                      </a:r>
                      <a:endParaRPr lang="en-US" dirty="0"/>
                    </a:p>
                  </a:txBody>
                  <a:tcPr>
                    <a:solidFill>
                      <a:schemeClr val="accent6">
                        <a:lumMod val="40000"/>
                        <a:lumOff val="60000"/>
                      </a:schemeClr>
                    </a:solidFill>
                  </a:tcPr>
                </a:tc>
                <a:tc>
                  <a:txBody>
                    <a:bodyPr/>
                    <a:lstStyle/>
                    <a:p>
                      <a:pPr algn="ctr"/>
                      <a:r>
                        <a:rPr lang="en-US" dirty="0" smtClean="0"/>
                        <a:t>T2</a:t>
                      </a:r>
                      <a:endParaRPr lang="en-US" dirty="0"/>
                    </a:p>
                  </a:txBody>
                  <a:tcPr>
                    <a:solidFill>
                      <a:schemeClr val="accent6">
                        <a:lumMod val="40000"/>
                        <a:lumOff val="60000"/>
                      </a:schemeClr>
                    </a:solidFill>
                  </a:tcPr>
                </a:tc>
                <a:tc>
                  <a:txBody>
                    <a:bodyPr/>
                    <a:lstStyle/>
                    <a:p>
                      <a:pPr algn="ctr"/>
                      <a:r>
                        <a:rPr lang="en-US" dirty="0" smtClean="0"/>
                        <a:t>T1</a:t>
                      </a:r>
                      <a:endParaRPr lang="en-US" dirty="0"/>
                    </a:p>
                  </a:txBody>
                  <a:tcPr>
                    <a:solidFill>
                      <a:schemeClr val="accent6">
                        <a:lumMod val="40000"/>
                        <a:lumOff val="60000"/>
                      </a:schemeClr>
                    </a:solidFill>
                  </a:tcPr>
                </a:tc>
                <a:tc>
                  <a:txBody>
                    <a:bodyPr/>
                    <a:lstStyle/>
                    <a:p>
                      <a:pPr algn="ctr"/>
                      <a:r>
                        <a:rPr lang="en-US" dirty="0" smtClean="0"/>
                        <a:t>T0</a:t>
                      </a:r>
                      <a:endParaRPr lang="en-US" dirty="0"/>
                    </a:p>
                  </a:txBody>
                  <a:tcPr>
                    <a:solidFill>
                      <a:schemeClr val="accent6">
                        <a:lumMod val="40000"/>
                        <a:lumOff val="60000"/>
                      </a:schemeClr>
                    </a:solidFill>
                  </a:tcPr>
                </a:tc>
              </a:tr>
              <a:tr h="370840">
                <a:tc>
                  <a:txBody>
                    <a:bodyPr/>
                    <a:lstStyle/>
                    <a:p>
                      <a:pPr algn="ctr"/>
                      <a:endParaRPr lang="en-US" dirty="0"/>
                    </a:p>
                  </a:txBody>
                  <a:tcPr/>
                </a:tc>
                <a:tc gridSpan="8">
                  <a:txBody>
                    <a:bodyPr/>
                    <a:lstStyle/>
                    <a:p>
                      <a:pPr algn="ctr"/>
                      <a:r>
                        <a:rPr lang="en-US" b="1" dirty="0" smtClean="0"/>
                        <a:t>T7=T0</a:t>
                      </a:r>
                      <a:r>
                        <a:rPr lang="en-US" b="1" baseline="0" dirty="0" smtClean="0"/>
                        <a:t> is the assign to IR0, Vector address for ISR</a:t>
                      </a:r>
                      <a:endParaRPr lang="en-US" b="1" dirty="0"/>
                    </a:p>
                  </a:txBody>
                  <a:tcPr>
                    <a:solidFill>
                      <a:schemeClr val="accent6">
                        <a:lumMod val="60000"/>
                        <a:lumOff val="40000"/>
                      </a:schemeClr>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bl>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Masking and Prioritization</a:t>
            </a:r>
          </a:p>
        </p:txBody>
      </p:sp>
      <p:sp>
        <p:nvSpPr>
          <p:cNvPr id="464899" name="Rectangle 3"/>
          <p:cNvSpPr>
            <a:spLocks noGrp="1" noChangeArrowheads="1"/>
          </p:cNvSpPr>
          <p:nvPr>
            <p:ph type="body" idx="1"/>
          </p:nvPr>
        </p:nvSpPr>
        <p:spPr/>
        <p:txBody>
          <a:bodyPr/>
          <a:lstStyle/>
          <a:p>
            <a:r>
              <a:rPr lang="en-US"/>
              <a:t>OCW (operation command word)</a:t>
            </a:r>
          </a:p>
        </p:txBody>
      </p:sp>
      <p:graphicFrame>
        <p:nvGraphicFramePr>
          <p:cNvPr id="5" name="Table 4"/>
          <p:cNvGraphicFramePr>
            <a:graphicFrameLocks noGrp="1"/>
          </p:cNvGraphicFramePr>
          <p:nvPr/>
        </p:nvGraphicFramePr>
        <p:xfrm>
          <a:off x="990600" y="2590800"/>
          <a:ext cx="7315200" cy="2880360"/>
        </p:xfrm>
        <a:graphic>
          <a:graphicData uri="http://schemas.openxmlformats.org/drawingml/2006/table">
            <a:tbl>
              <a:tblPr firstRow="1" bandRow="1">
                <a:tableStyleId>{21E4AEA4-8DFA-4A89-87EB-49C32662AFE0}</a:tableStyleId>
              </a:tblPr>
              <a:tblGrid>
                <a:gridCol w="2438400"/>
                <a:gridCol w="2133600"/>
                <a:gridCol w="2743200"/>
              </a:tblGrid>
              <a:tr h="685800">
                <a:tc>
                  <a:txBody>
                    <a:bodyPr/>
                    <a:lstStyle/>
                    <a:p>
                      <a:pPr algn="ctr"/>
                      <a:r>
                        <a:rPr lang="en-US" sz="2400" dirty="0" smtClean="0"/>
                        <a:t>CS</a:t>
                      </a:r>
                      <a:endParaRPr lang="en-US" sz="2400" dirty="0"/>
                    </a:p>
                  </a:txBody>
                  <a:tcPr/>
                </a:tc>
                <a:tc>
                  <a:txBody>
                    <a:bodyPr/>
                    <a:lstStyle/>
                    <a:p>
                      <a:pPr algn="ctr"/>
                      <a:r>
                        <a:rPr lang="en-US" sz="2400" dirty="0" smtClean="0"/>
                        <a:t>A0</a:t>
                      </a:r>
                      <a:endParaRPr lang="en-US" sz="2400" dirty="0"/>
                    </a:p>
                  </a:txBody>
                  <a:tcPr/>
                </a:tc>
                <a:tc>
                  <a:txBody>
                    <a:bodyPr/>
                    <a:lstStyle/>
                    <a:p>
                      <a:pPr algn="ctr"/>
                      <a:r>
                        <a:rPr lang="en-US" sz="2400" dirty="0" smtClean="0"/>
                        <a:t>Operation</a:t>
                      </a:r>
                      <a:r>
                        <a:rPr lang="en-US" sz="2400" baseline="0" dirty="0" smtClean="0"/>
                        <a:t> Command Word </a:t>
                      </a:r>
                      <a:endParaRPr lang="en-US" sz="2400" dirty="0"/>
                    </a:p>
                  </a:txBody>
                  <a:tcPr/>
                </a:tc>
              </a:tr>
              <a:tr h="685800">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OCW1</a:t>
                      </a:r>
                      <a:endParaRPr lang="en-US" sz="2400" dirty="0"/>
                    </a:p>
                  </a:txBody>
                  <a:tcPr/>
                </a:tc>
              </a:tr>
              <a:tr h="685800">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OCW2,OCW3,OCW4</a:t>
                      </a:r>
                      <a:endParaRPr lang="en-US" sz="2400" dirty="0"/>
                    </a:p>
                  </a:txBody>
                  <a:tcPr/>
                </a:tc>
              </a:tr>
              <a:tr h="685800">
                <a:tc>
                  <a:txBody>
                    <a:bodyPr/>
                    <a:lstStyle/>
                    <a:p>
                      <a:pPr algn="ctr"/>
                      <a:r>
                        <a:rPr lang="en-US" sz="2400" dirty="0" smtClean="0"/>
                        <a:t>1</a:t>
                      </a:r>
                      <a:endParaRPr lang="en-US" sz="2400" dirty="0"/>
                    </a:p>
                  </a:txBody>
                  <a:tcPr/>
                </a:tc>
                <a:tc>
                  <a:txBody>
                    <a:bodyPr/>
                    <a:lstStyle/>
                    <a:p>
                      <a:pPr algn="ctr"/>
                      <a:r>
                        <a:rPr lang="en-US" sz="2400" dirty="0" smtClean="0"/>
                        <a:t>X</a:t>
                      </a:r>
                      <a:endParaRPr lang="en-US" sz="2400" dirty="0"/>
                    </a:p>
                  </a:txBody>
                  <a:tcPr/>
                </a:tc>
                <a:tc>
                  <a:txBody>
                    <a:bodyPr/>
                    <a:lstStyle/>
                    <a:p>
                      <a:pPr algn="ctr"/>
                      <a:r>
                        <a:rPr lang="en-US" sz="2400" dirty="0" smtClean="0"/>
                        <a:t>Not Address</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Programming </a:t>
            </a:r>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OCWs: OCW1, OCW2</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4" name="Table 3"/>
          <p:cNvGraphicFramePr>
            <a:graphicFrameLocks noGrp="1"/>
          </p:cNvGraphicFramePr>
          <p:nvPr/>
        </p:nvGraphicFramePr>
        <p:xfrm>
          <a:off x="1524000" y="1981200"/>
          <a:ext cx="5791200" cy="1112520"/>
        </p:xfrm>
        <a:graphic>
          <a:graphicData uri="http://schemas.openxmlformats.org/drawingml/2006/table">
            <a:tbl>
              <a:tblPr firstRow="1" bandRow="1">
                <a:tableStyleId>{5C22544A-7EE6-4342-B048-85BDC9FD1C3A}</a:tableStyleId>
              </a:tblPr>
              <a:tblGrid>
                <a:gridCol w="677333"/>
                <a:gridCol w="677333"/>
                <a:gridCol w="677333"/>
                <a:gridCol w="677333"/>
                <a:gridCol w="643468"/>
                <a:gridCol w="609600"/>
                <a:gridCol w="609600"/>
                <a:gridCol w="609600"/>
                <a:gridCol w="609600"/>
              </a:tblGrid>
              <a:tr h="370840">
                <a:tc>
                  <a:txBody>
                    <a:bodyPr/>
                    <a:lstStyle/>
                    <a:p>
                      <a:pPr algn="ctr"/>
                      <a:r>
                        <a:rPr lang="en-US" dirty="0" smtClean="0"/>
                        <a:t>AD0</a:t>
                      </a:r>
                      <a:endParaRPr lang="en-US" dirty="0"/>
                    </a:p>
                  </a:txBody>
                  <a:tcPr/>
                </a:tc>
                <a:tc>
                  <a:txBody>
                    <a:bodyPr/>
                    <a:lstStyle/>
                    <a:p>
                      <a:pPr algn="ctr"/>
                      <a:r>
                        <a:rPr lang="en-US" dirty="0" smtClean="0"/>
                        <a:t>D7</a:t>
                      </a:r>
                      <a:endParaRPr lang="en-US" dirty="0"/>
                    </a:p>
                  </a:txBody>
                  <a:tcPr/>
                </a:tc>
                <a:tc>
                  <a:txBody>
                    <a:bodyPr/>
                    <a:lstStyle/>
                    <a:p>
                      <a:pPr algn="ctr"/>
                      <a:r>
                        <a:rPr lang="en-US" dirty="0" smtClean="0"/>
                        <a:t>D6</a:t>
                      </a:r>
                      <a:endParaRPr lang="en-US" dirty="0"/>
                    </a:p>
                  </a:txBody>
                  <a:tcPr/>
                </a:tc>
                <a:tc>
                  <a:txBody>
                    <a:bodyPr/>
                    <a:lstStyle/>
                    <a:p>
                      <a:pPr algn="ctr"/>
                      <a:r>
                        <a:rPr lang="en-US" dirty="0" smtClean="0"/>
                        <a:t>D5</a:t>
                      </a:r>
                      <a:endParaRPr lang="en-US" dirty="0"/>
                    </a:p>
                  </a:txBody>
                  <a:tcPr/>
                </a:tc>
                <a:tc>
                  <a:txBody>
                    <a:bodyPr/>
                    <a:lstStyle/>
                    <a:p>
                      <a:pPr algn="ctr"/>
                      <a:r>
                        <a:rPr lang="en-US" dirty="0" smtClean="0"/>
                        <a:t>D4</a:t>
                      </a:r>
                      <a:endParaRPr lang="en-US" dirty="0"/>
                    </a:p>
                  </a:txBody>
                  <a:tcPr/>
                </a:tc>
                <a:tc>
                  <a:txBody>
                    <a:bodyPr/>
                    <a:lstStyle/>
                    <a:p>
                      <a:pPr algn="ctr"/>
                      <a:r>
                        <a:rPr lang="en-US" dirty="0" smtClean="0"/>
                        <a:t>D3</a:t>
                      </a:r>
                      <a:endParaRPr lang="en-US" dirty="0"/>
                    </a:p>
                  </a:txBody>
                  <a:tcPr/>
                </a:tc>
                <a:tc>
                  <a:txBody>
                    <a:bodyPr/>
                    <a:lstStyle/>
                    <a:p>
                      <a:pPr algn="ctr"/>
                      <a:r>
                        <a:rPr lang="en-US" dirty="0" smtClean="0"/>
                        <a:t>D2</a:t>
                      </a:r>
                      <a:endParaRPr lang="en-US" dirty="0"/>
                    </a:p>
                  </a:txBody>
                  <a:tcPr/>
                </a:tc>
                <a:tc>
                  <a:txBody>
                    <a:bodyPr/>
                    <a:lstStyle/>
                    <a:p>
                      <a:pPr algn="ctr"/>
                      <a:r>
                        <a:rPr lang="en-US" dirty="0" smtClean="0"/>
                        <a:t>D1</a:t>
                      </a:r>
                      <a:endParaRPr lang="en-US" dirty="0"/>
                    </a:p>
                  </a:txBody>
                  <a:tcPr/>
                </a:tc>
                <a:tc>
                  <a:txBody>
                    <a:bodyPr/>
                    <a:lstStyle/>
                    <a:p>
                      <a:pPr algn="ctr"/>
                      <a:r>
                        <a:rPr lang="en-US" dirty="0" smtClean="0"/>
                        <a:t>D0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M7</a:t>
                      </a:r>
                      <a:endParaRPr lang="en-US" dirty="0"/>
                    </a:p>
                  </a:txBody>
                  <a:tcPr/>
                </a:tc>
                <a:tc>
                  <a:txBody>
                    <a:bodyPr/>
                    <a:lstStyle/>
                    <a:p>
                      <a:pPr algn="ctr"/>
                      <a:r>
                        <a:rPr lang="en-US" dirty="0" smtClean="0"/>
                        <a:t>M6</a:t>
                      </a:r>
                      <a:endParaRPr lang="en-US" dirty="0"/>
                    </a:p>
                  </a:txBody>
                  <a:tcPr/>
                </a:tc>
                <a:tc>
                  <a:txBody>
                    <a:bodyPr/>
                    <a:lstStyle/>
                    <a:p>
                      <a:pPr algn="ctr"/>
                      <a:r>
                        <a:rPr lang="en-US" dirty="0" smtClean="0"/>
                        <a:t>M5</a:t>
                      </a:r>
                      <a:endParaRPr lang="en-US" dirty="0"/>
                    </a:p>
                  </a:txBody>
                  <a:tcPr/>
                </a:tc>
                <a:tc>
                  <a:txBody>
                    <a:bodyPr/>
                    <a:lstStyle/>
                    <a:p>
                      <a:pPr algn="ctr"/>
                      <a:r>
                        <a:rPr lang="en-US" dirty="0" smtClean="0"/>
                        <a:t>M4</a:t>
                      </a:r>
                      <a:endParaRPr lang="en-US" dirty="0"/>
                    </a:p>
                  </a:txBody>
                  <a:tcPr/>
                </a:tc>
                <a:tc>
                  <a:txBody>
                    <a:bodyPr/>
                    <a:lstStyle/>
                    <a:p>
                      <a:pPr algn="ctr"/>
                      <a:r>
                        <a:rPr lang="en-US" dirty="0" smtClean="0"/>
                        <a:t>M3</a:t>
                      </a:r>
                      <a:endParaRPr lang="en-US" dirty="0"/>
                    </a:p>
                  </a:txBody>
                  <a:tcPr/>
                </a:tc>
                <a:tc>
                  <a:txBody>
                    <a:bodyPr/>
                    <a:lstStyle/>
                    <a:p>
                      <a:pPr algn="ctr"/>
                      <a:r>
                        <a:rPr lang="en-US" dirty="0" smtClean="0"/>
                        <a:t>M2</a:t>
                      </a:r>
                      <a:endParaRPr lang="en-US" dirty="0"/>
                    </a:p>
                  </a:txBody>
                  <a:tcPr/>
                </a:tc>
                <a:tc>
                  <a:txBody>
                    <a:bodyPr/>
                    <a:lstStyle/>
                    <a:p>
                      <a:pPr algn="ctr"/>
                      <a:r>
                        <a:rPr lang="en-US" dirty="0" smtClean="0"/>
                        <a:t>M1</a:t>
                      </a:r>
                      <a:endParaRPr lang="en-US" dirty="0"/>
                    </a:p>
                  </a:txBody>
                  <a:tcPr/>
                </a:tc>
                <a:tc>
                  <a:txBody>
                    <a:bodyPr/>
                    <a:lstStyle/>
                    <a:p>
                      <a:pPr algn="ctr"/>
                      <a:r>
                        <a:rPr lang="en-US" dirty="0" smtClean="0"/>
                        <a:t>M0</a:t>
                      </a:r>
                      <a:endParaRPr lang="en-US" dirty="0"/>
                    </a:p>
                  </a:txBody>
                  <a:tcPr/>
                </a:tc>
              </a:tr>
              <a:tr h="370840">
                <a:tc>
                  <a:txBody>
                    <a:bodyPr/>
                    <a:lstStyle/>
                    <a:p>
                      <a:pPr algn="ctr"/>
                      <a:endParaRPr lang="en-US" dirty="0"/>
                    </a:p>
                  </a:txBody>
                  <a:tcPr/>
                </a:tc>
                <a:tc gridSpan="8">
                  <a:txBody>
                    <a:bodyPr/>
                    <a:lstStyle/>
                    <a:p>
                      <a:pPr algn="ctr"/>
                      <a:r>
                        <a:rPr lang="en-US" dirty="0" smtClean="0"/>
                        <a:t>Interrupt</a:t>
                      </a:r>
                      <a:r>
                        <a:rPr lang="en-US" baseline="0" dirty="0" smtClean="0"/>
                        <a:t> Masks: 1= Mask Set, 0 =Mask reset </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bl>
          </a:graphicData>
        </a:graphic>
      </p:graphicFrame>
      <p:graphicFrame>
        <p:nvGraphicFramePr>
          <p:cNvPr id="5" name="Table 4"/>
          <p:cNvGraphicFramePr>
            <a:graphicFrameLocks noGrp="1"/>
          </p:cNvGraphicFramePr>
          <p:nvPr/>
        </p:nvGraphicFramePr>
        <p:xfrm>
          <a:off x="1524000" y="4038600"/>
          <a:ext cx="5791200" cy="1381760"/>
        </p:xfrm>
        <a:graphic>
          <a:graphicData uri="http://schemas.openxmlformats.org/drawingml/2006/table">
            <a:tbl>
              <a:tblPr firstRow="1" bandRow="1">
                <a:tableStyleId>{5C22544A-7EE6-4342-B048-85BDC9FD1C3A}</a:tableStyleId>
              </a:tblPr>
              <a:tblGrid>
                <a:gridCol w="677333"/>
                <a:gridCol w="677333"/>
                <a:gridCol w="677333"/>
                <a:gridCol w="677333"/>
                <a:gridCol w="643468"/>
                <a:gridCol w="609600"/>
                <a:gridCol w="609600"/>
                <a:gridCol w="609600"/>
                <a:gridCol w="609600"/>
              </a:tblGrid>
              <a:tr h="370840">
                <a:tc>
                  <a:txBody>
                    <a:bodyPr/>
                    <a:lstStyle/>
                    <a:p>
                      <a:pPr algn="ctr"/>
                      <a:r>
                        <a:rPr lang="en-US" dirty="0" smtClean="0"/>
                        <a:t>AD0</a:t>
                      </a:r>
                      <a:endParaRPr lang="en-US" dirty="0"/>
                    </a:p>
                  </a:txBody>
                  <a:tcPr/>
                </a:tc>
                <a:tc>
                  <a:txBody>
                    <a:bodyPr/>
                    <a:lstStyle/>
                    <a:p>
                      <a:pPr algn="ctr"/>
                      <a:r>
                        <a:rPr lang="en-US" dirty="0" smtClean="0"/>
                        <a:t>D7</a:t>
                      </a:r>
                      <a:endParaRPr lang="en-US" dirty="0"/>
                    </a:p>
                  </a:txBody>
                  <a:tcPr/>
                </a:tc>
                <a:tc>
                  <a:txBody>
                    <a:bodyPr/>
                    <a:lstStyle/>
                    <a:p>
                      <a:pPr algn="ctr"/>
                      <a:r>
                        <a:rPr lang="en-US" dirty="0" smtClean="0"/>
                        <a:t>D6</a:t>
                      </a:r>
                      <a:endParaRPr lang="en-US" dirty="0"/>
                    </a:p>
                  </a:txBody>
                  <a:tcPr/>
                </a:tc>
                <a:tc>
                  <a:txBody>
                    <a:bodyPr/>
                    <a:lstStyle/>
                    <a:p>
                      <a:pPr algn="ctr"/>
                      <a:r>
                        <a:rPr lang="en-US" dirty="0" smtClean="0"/>
                        <a:t>D5</a:t>
                      </a:r>
                      <a:endParaRPr lang="en-US" dirty="0"/>
                    </a:p>
                  </a:txBody>
                  <a:tcPr/>
                </a:tc>
                <a:tc>
                  <a:txBody>
                    <a:bodyPr/>
                    <a:lstStyle/>
                    <a:p>
                      <a:pPr algn="ctr"/>
                      <a:r>
                        <a:rPr lang="en-US" dirty="0" smtClean="0"/>
                        <a:t>D4</a:t>
                      </a:r>
                      <a:endParaRPr lang="en-US" dirty="0"/>
                    </a:p>
                  </a:txBody>
                  <a:tcPr/>
                </a:tc>
                <a:tc>
                  <a:txBody>
                    <a:bodyPr/>
                    <a:lstStyle/>
                    <a:p>
                      <a:pPr algn="ctr"/>
                      <a:r>
                        <a:rPr lang="en-US" dirty="0" smtClean="0"/>
                        <a:t>D3</a:t>
                      </a:r>
                      <a:endParaRPr lang="en-US" dirty="0"/>
                    </a:p>
                  </a:txBody>
                  <a:tcPr/>
                </a:tc>
                <a:tc>
                  <a:txBody>
                    <a:bodyPr/>
                    <a:lstStyle/>
                    <a:p>
                      <a:pPr algn="ctr"/>
                      <a:r>
                        <a:rPr lang="en-US" dirty="0" smtClean="0"/>
                        <a:t>D2</a:t>
                      </a:r>
                      <a:endParaRPr lang="en-US" dirty="0"/>
                    </a:p>
                  </a:txBody>
                  <a:tcPr/>
                </a:tc>
                <a:tc>
                  <a:txBody>
                    <a:bodyPr/>
                    <a:lstStyle/>
                    <a:p>
                      <a:pPr algn="ctr"/>
                      <a:r>
                        <a:rPr lang="en-US" dirty="0" smtClean="0"/>
                        <a:t>D1</a:t>
                      </a:r>
                      <a:endParaRPr lang="en-US" dirty="0"/>
                    </a:p>
                  </a:txBody>
                  <a:tcPr/>
                </a:tc>
                <a:tc>
                  <a:txBody>
                    <a:bodyPr/>
                    <a:lstStyle/>
                    <a:p>
                      <a:pPr algn="ctr"/>
                      <a:r>
                        <a:rPr lang="en-US" dirty="0" smtClean="0"/>
                        <a:t>D0</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R</a:t>
                      </a:r>
                      <a:endParaRPr lang="en-US" dirty="0"/>
                    </a:p>
                  </a:txBody>
                  <a:tcPr/>
                </a:tc>
                <a:tc>
                  <a:txBody>
                    <a:bodyPr/>
                    <a:lstStyle/>
                    <a:p>
                      <a:pPr algn="ctr"/>
                      <a:r>
                        <a:rPr lang="en-US" dirty="0" smtClean="0"/>
                        <a:t>SL</a:t>
                      </a:r>
                      <a:endParaRPr lang="en-US" dirty="0"/>
                    </a:p>
                  </a:txBody>
                  <a:tcPr/>
                </a:tc>
                <a:tc>
                  <a:txBody>
                    <a:bodyPr/>
                    <a:lstStyle/>
                    <a:p>
                      <a:pPr algn="ctr"/>
                      <a:r>
                        <a:rPr lang="en-US" dirty="0" smtClean="0"/>
                        <a:t>EOI</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L2</a:t>
                      </a:r>
                      <a:endParaRPr lang="en-US" dirty="0"/>
                    </a:p>
                  </a:txBody>
                  <a:tcPr/>
                </a:tc>
                <a:tc>
                  <a:txBody>
                    <a:bodyPr/>
                    <a:lstStyle/>
                    <a:p>
                      <a:pPr algn="ctr"/>
                      <a:r>
                        <a:rPr lang="en-US" dirty="0" smtClean="0"/>
                        <a:t>L1</a:t>
                      </a:r>
                      <a:endParaRPr lang="en-US" dirty="0"/>
                    </a:p>
                  </a:txBody>
                  <a:tcPr/>
                </a:tc>
                <a:tc>
                  <a:txBody>
                    <a:bodyPr/>
                    <a:lstStyle/>
                    <a:p>
                      <a:pPr algn="ctr"/>
                      <a:r>
                        <a:rPr lang="en-US" dirty="0" smtClean="0"/>
                        <a:t>L0</a:t>
                      </a:r>
                      <a:endParaRPr lang="en-US" dirty="0"/>
                    </a:p>
                  </a:txBody>
                  <a:tcPr/>
                </a:tc>
              </a:tr>
              <a:tr h="370840">
                <a:tc>
                  <a:txBody>
                    <a:bodyPr/>
                    <a:lstStyle/>
                    <a:p>
                      <a:pPr algn="ctr"/>
                      <a:endParaRPr lang="en-US" dirty="0"/>
                    </a:p>
                  </a:txBody>
                  <a:tcPr/>
                </a:tc>
                <a:tc>
                  <a:txBody>
                    <a:bodyPr/>
                    <a:lstStyle/>
                    <a:p>
                      <a:pPr algn="ctr"/>
                      <a:r>
                        <a:rPr lang="en-US" dirty="0" err="1" smtClean="0"/>
                        <a:t>Roteate</a:t>
                      </a:r>
                      <a:endParaRPr lang="en-US" dirty="0"/>
                    </a:p>
                  </a:txBody>
                  <a:tcPr>
                    <a:solidFill>
                      <a:schemeClr val="accent3">
                        <a:lumMod val="40000"/>
                        <a:lumOff val="60000"/>
                      </a:schemeClr>
                    </a:solidFill>
                  </a:tcPr>
                </a:tc>
                <a:tc>
                  <a:txBody>
                    <a:bodyPr/>
                    <a:lstStyle/>
                    <a:p>
                      <a:pPr algn="ctr"/>
                      <a:r>
                        <a:rPr lang="en-US" dirty="0" smtClean="0"/>
                        <a:t>Specific</a:t>
                      </a:r>
                      <a:endParaRPr lang="en-US" dirty="0"/>
                    </a:p>
                  </a:txBody>
                  <a:tcPr>
                    <a:solidFill>
                      <a:schemeClr val="accent3">
                        <a:lumMod val="40000"/>
                        <a:lumOff val="60000"/>
                      </a:schemeClr>
                    </a:solidFill>
                  </a:tcPr>
                </a:tc>
                <a:tc>
                  <a:txBody>
                    <a:bodyPr/>
                    <a:lstStyle/>
                    <a:p>
                      <a:pPr algn="ctr"/>
                      <a:r>
                        <a:rPr lang="en-US" dirty="0" smtClean="0"/>
                        <a:t>EOI</a:t>
                      </a:r>
                      <a:endParaRPr lang="en-US" dirty="0"/>
                    </a:p>
                  </a:txBody>
                  <a:tcPr>
                    <a:solidFill>
                      <a:schemeClr val="accent3">
                        <a:lumMod val="40000"/>
                        <a:lumOff val="60000"/>
                      </a:schemeClr>
                    </a:solidFill>
                  </a:tcPr>
                </a:tc>
                <a:tc>
                  <a:txBody>
                    <a:bodyPr/>
                    <a:lstStyle/>
                    <a:p>
                      <a:pPr algn="ctr"/>
                      <a:endParaRPr lang="en-US" dirty="0"/>
                    </a:p>
                  </a:txBody>
                  <a:tcPr/>
                </a:tc>
                <a:tc>
                  <a:txBody>
                    <a:bodyPr/>
                    <a:lstStyle/>
                    <a:p>
                      <a:pPr algn="ctr"/>
                      <a:endParaRPr lang="en-US" dirty="0"/>
                    </a:p>
                  </a:txBody>
                  <a:tcPr/>
                </a:tc>
                <a:tc gridSpan="3">
                  <a:txBody>
                    <a:bodyPr/>
                    <a:lstStyle/>
                    <a:p>
                      <a:pPr algn="ctr"/>
                      <a:r>
                        <a:rPr lang="en-US" dirty="0" smtClean="0"/>
                        <a:t>IR Level to be acted Upon (0-7)</a:t>
                      </a:r>
                      <a:endParaRPr lang="en-US" dirty="0"/>
                    </a:p>
                  </a:txBody>
                  <a:tcPr>
                    <a:solidFill>
                      <a:srgbClr val="FFFF00"/>
                    </a:solidFill>
                  </a:tcPr>
                </a:tc>
                <a:tc hMerge="1">
                  <a:txBody>
                    <a:bodyPr/>
                    <a:lstStyle/>
                    <a:p>
                      <a:pPr algn="ctr"/>
                      <a:endParaRPr lang="en-US" dirty="0"/>
                    </a:p>
                  </a:txBody>
                  <a:tcPr>
                    <a:solidFill>
                      <a:srgbClr val="FFFF00"/>
                    </a:solidFill>
                  </a:tcPr>
                </a:tc>
                <a:tc hMerge="1">
                  <a:txBody>
                    <a:bodyPr/>
                    <a:lstStyle/>
                    <a:p>
                      <a:pPr algn="ctr"/>
                      <a:endParaRPr lang="en-US" dirty="0"/>
                    </a:p>
                  </a:txBody>
                  <a:tcPr>
                    <a:solidFill>
                      <a:srgbClr val="FFFF00"/>
                    </a:solidFill>
                  </a:tcPr>
                </a:tc>
              </a:tr>
            </a:tbl>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Setting of control word</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Rectangle 2"/>
          <p:cNvSpPr/>
          <p:nvPr/>
        </p:nvSpPr>
        <p:spPr>
          <a:xfrm>
            <a:off x="4191000" y="1905000"/>
            <a:ext cx="2057400" cy="3200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8259</a:t>
            </a:r>
            <a:endParaRPr lang="en-US" b="1" dirty="0"/>
          </a:p>
        </p:txBody>
      </p:sp>
      <p:cxnSp>
        <p:nvCxnSpPr>
          <p:cNvPr id="5" name="Straight Arrow Connector 4"/>
          <p:cNvCxnSpPr/>
          <p:nvPr/>
        </p:nvCxnSpPr>
        <p:spPr>
          <a:xfrm rot="10800000">
            <a:off x="6248400" y="2209800"/>
            <a:ext cx="1143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 name="TextBox 5"/>
          <p:cNvSpPr txBox="1"/>
          <p:nvPr/>
        </p:nvSpPr>
        <p:spPr>
          <a:xfrm>
            <a:off x="6629400" y="1828800"/>
            <a:ext cx="533400" cy="3139321"/>
          </a:xfrm>
          <a:prstGeom prst="rect">
            <a:avLst/>
          </a:prstGeom>
          <a:noFill/>
        </p:spPr>
        <p:txBody>
          <a:bodyPr wrap="square" rtlCol="0">
            <a:spAutoFit/>
          </a:bodyPr>
          <a:lstStyle/>
          <a:p>
            <a:r>
              <a:rPr lang="en-US" b="1" dirty="0" smtClean="0"/>
              <a:t>IR0</a:t>
            </a:r>
          </a:p>
          <a:p>
            <a:endParaRPr lang="en-US" b="1" dirty="0" smtClean="0"/>
          </a:p>
          <a:p>
            <a:r>
              <a:rPr lang="en-US" b="1" dirty="0" smtClean="0"/>
              <a:t>IR1</a:t>
            </a:r>
          </a:p>
          <a:p>
            <a:endParaRPr lang="en-US" b="1" dirty="0" smtClean="0"/>
          </a:p>
          <a:p>
            <a:r>
              <a:rPr lang="en-US" b="1" dirty="0" smtClean="0"/>
              <a:t>IR2</a:t>
            </a:r>
          </a:p>
          <a:p>
            <a:endParaRPr lang="en-US" b="1" dirty="0" smtClean="0"/>
          </a:p>
          <a:p>
            <a:endParaRPr lang="en-US" b="1" dirty="0" smtClean="0"/>
          </a:p>
          <a:p>
            <a:endParaRPr lang="en-US" b="1" dirty="0" smtClean="0"/>
          </a:p>
          <a:p>
            <a:endParaRPr lang="en-US" b="1" dirty="0" smtClean="0"/>
          </a:p>
          <a:p>
            <a:endParaRPr lang="en-US" b="1" dirty="0" smtClean="0"/>
          </a:p>
          <a:p>
            <a:r>
              <a:rPr lang="en-US" b="1" dirty="0" smtClean="0"/>
              <a:t>IR6</a:t>
            </a:r>
            <a:endParaRPr lang="en-US" b="1" dirty="0"/>
          </a:p>
        </p:txBody>
      </p:sp>
      <p:sp>
        <p:nvSpPr>
          <p:cNvPr id="7" name="TextBox 6"/>
          <p:cNvSpPr txBox="1"/>
          <p:nvPr/>
        </p:nvSpPr>
        <p:spPr>
          <a:xfrm>
            <a:off x="7467600" y="2042279"/>
            <a:ext cx="1524000" cy="3416320"/>
          </a:xfrm>
          <a:prstGeom prst="rect">
            <a:avLst/>
          </a:prstGeom>
          <a:noFill/>
        </p:spPr>
        <p:txBody>
          <a:bodyPr wrap="square" rtlCol="0">
            <a:spAutoFit/>
          </a:bodyPr>
          <a:lstStyle/>
          <a:p>
            <a:r>
              <a:rPr lang="en-US" b="1" dirty="0" smtClean="0"/>
              <a:t>Emergency</a:t>
            </a:r>
          </a:p>
          <a:p>
            <a:endParaRPr lang="en-US" b="1" dirty="0" smtClean="0"/>
          </a:p>
          <a:p>
            <a:r>
              <a:rPr lang="en-US" b="1" dirty="0" smtClean="0"/>
              <a:t>A/D converter</a:t>
            </a:r>
          </a:p>
          <a:p>
            <a:endParaRPr lang="en-US" b="1" dirty="0" smtClean="0"/>
          </a:p>
          <a:p>
            <a:r>
              <a:rPr lang="en-US" b="1" dirty="0" smtClean="0"/>
              <a:t>Keyboard</a:t>
            </a:r>
          </a:p>
          <a:p>
            <a:endParaRPr lang="en-US" b="1" dirty="0" smtClean="0"/>
          </a:p>
          <a:p>
            <a:endParaRPr lang="en-US" b="1" dirty="0" smtClean="0"/>
          </a:p>
          <a:p>
            <a:endParaRPr lang="en-US" b="1" dirty="0" smtClean="0"/>
          </a:p>
          <a:p>
            <a:endParaRPr lang="en-US" b="1" dirty="0" smtClean="0"/>
          </a:p>
          <a:p>
            <a:endParaRPr lang="en-US" b="1" dirty="0" smtClean="0"/>
          </a:p>
          <a:p>
            <a:r>
              <a:rPr lang="en-US" b="1" dirty="0" smtClean="0"/>
              <a:t>Printer</a:t>
            </a:r>
            <a:endParaRPr lang="en-US" b="1" dirty="0"/>
          </a:p>
        </p:txBody>
      </p:sp>
      <p:cxnSp>
        <p:nvCxnSpPr>
          <p:cNvPr id="9" name="Straight Arrow Connector 8"/>
          <p:cNvCxnSpPr/>
          <p:nvPr/>
        </p:nvCxnSpPr>
        <p:spPr>
          <a:xfrm rot="10800000">
            <a:off x="6248400" y="2741612"/>
            <a:ext cx="1143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rot="10800000">
            <a:off x="6248400" y="3276600"/>
            <a:ext cx="1143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rot="10800000">
            <a:off x="6248401" y="4875211"/>
            <a:ext cx="1143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2" name="Rectangle 11"/>
          <p:cNvSpPr/>
          <p:nvPr/>
        </p:nvSpPr>
        <p:spPr>
          <a:xfrm>
            <a:off x="1524000" y="2895600"/>
            <a:ext cx="1524000" cy="1524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3-to-8</a:t>
            </a:r>
          </a:p>
          <a:p>
            <a:pPr algn="ctr"/>
            <a:r>
              <a:rPr lang="en-US" b="1" dirty="0" smtClean="0"/>
              <a:t>Decoder</a:t>
            </a:r>
            <a:endParaRPr lang="en-US" b="1" dirty="0"/>
          </a:p>
        </p:txBody>
      </p:sp>
      <p:cxnSp>
        <p:nvCxnSpPr>
          <p:cNvPr id="14" name="Straight Connector 13"/>
          <p:cNvCxnSpPr>
            <a:stCxn id="12" idx="3"/>
          </p:cNvCxnSpPr>
          <p:nvPr/>
        </p:nvCxnSpPr>
        <p:spPr>
          <a:xfrm>
            <a:off x="3048000" y="3657600"/>
            <a:ext cx="1143000" cy="1588"/>
          </a:xfrm>
          <a:prstGeom prst="line">
            <a:avLst/>
          </a:prstGeom>
        </p:spPr>
        <p:style>
          <a:lnRef idx="2">
            <a:schemeClr val="dk1"/>
          </a:lnRef>
          <a:fillRef idx="0">
            <a:schemeClr val="dk1"/>
          </a:fillRef>
          <a:effectRef idx="1">
            <a:schemeClr val="dk1"/>
          </a:effectRef>
          <a:fontRef idx="minor">
            <a:schemeClr val="tx1"/>
          </a:fontRef>
        </p:style>
      </p:cxnSp>
      <p:sp>
        <p:nvSpPr>
          <p:cNvPr id="15" name="Oval 14"/>
          <p:cNvSpPr/>
          <p:nvPr/>
        </p:nvSpPr>
        <p:spPr>
          <a:xfrm>
            <a:off x="3048000" y="35814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p:cNvSpPr/>
          <p:nvPr/>
        </p:nvSpPr>
        <p:spPr>
          <a:xfrm>
            <a:off x="4114800" y="35814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20" name="Straight Connector 19"/>
          <p:cNvCxnSpPr/>
          <p:nvPr/>
        </p:nvCxnSpPr>
        <p:spPr>
          <a:xfrm>
            <a:off x="3429000" y="4191000"/>
            <a:ext cx="762000" cy="1588"/>
          </a:xfrm>
          <a:prstGeom prst="line">
            <a:avLst/>
          </a:prstGeom>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4191000" y="3496270"/>
            <a:ext cx="533400" cy="923330"/>
          </a:xfrm>
          <a:prstGeom prst="rect">
            <a:avLst/>
          </a:prstGeom>
          <a:noFill/>
        </p:spPr>
        <p:txBody>
          <a:bodyPr wrap="square" rtlCol="0">
            <a:spAutoFit/>
          </a:bodyPr>
          <a:lstStyle/>
          <a:p>
            <a:r>
              <a:rPr lang="en-US" b="1" dirty="0" err="1" smtClean="0"/>
              <a:t>CS</a:t>
            </a:r>
            <a:r>
              <a:rPr lang="en-US" b="1" baseline="30000" dirty="0" err="1" smtClean="0"/>
              <a:t>b</a:t>
            </a:r>
            <a:endParaRPr lang="en-US" b="1" baseline="30000" dirty="0" smtClean="0"/>
          </a:p>
          <a:p>
            <a:endParaRPr lang="en-US" b="1" dirty="0" smtClean="0"/>
          </a:p>
          <a:p>
            <a:r>
              <a:rPr lang="en-US" b="1" dirty="0" smtClean="0"/>
              <a:t>A</a:t>
            </a:r>
            <a:r>
              <a:rPr lang="en-US" b="1" baseline="-25000" dirty="0" smtClean="0"/>
              <a:t>0</a:t>
            </a:r>
            <a:endParaRPr lang="en-US" b="1" baseline="-25000" dirty="0"/>
          </a:p>
        </p:txBody>
      </p:sp>
      <p:sp>
        <p:nvSpPr>
          <p:cNvPr id="22" name="TextBox 21"/>
          <p:cNvSpPr txBox="1"/>
          <p:nvPr/>
        </p:nvSpPr>
        <p:spPr>
          <a:xfrm>
            <a:off x="1676400" y="2907268"/>
            <a:ext cx="1219200" cy="369332"/>
          </a:xfrm>
          <a:prstGeom prst="rect">
            <a:avLst/>
          </a:prstGeom>
          <a:noFill/>
        </p:spPr>
        <p:txBody>
          <a:bodyPr wrap="square" rtlCol="0">
            <a:spAutoFit/>
          </a:bodyPr>
          <a:lstStyle/>
          <a:p>
            <a:r>
              <a:rPr lang="en-US" b="1" dirty="0" smtClean="0"/>
              <a:t>E1</a:t>
            </a:r>
            <a:r>
              <a:rPr lang="en-US" b="1" baseline="30000" dirty="0" smtClean="0"/>
              <a:t>b</a:t>
            </a:r>
            <a:r>
              <a:rPr lang="en-US" b="1" dirty="0" smtClean="0"/>
              <a:t>  E2</a:t>
            </a:r>
            <a:r>
              <a:rPr lang="en-US" b="1" baseline="30000" dirty="0" smtClean="0"/>
              <a:t>b</a:t>
            </a:r>
            <a:r>
              <a:rPr lang="en-US" b="1" dirty="0" smtClean="0"/>
              <a:t> E3</a:t>
            </a:r>
            <a:endParaRPr lang="en-US" b="1" dirty="0"/>
          </a:p>
        </p:txBody>
      </p:sp>
      <p:sp>
        <p:nvSpPr>
          <p:cNvPr id="24" name="TextBox 23"/>
          <p:cNvSpPr txBox="1"/>
          <p:nvPr/>
        </p:nvSpPr>
        <p:spPr>
          <a:xfrm>
            <a:off x="1524000" y="3276600"/>
            <a:ext cx="457200" cy="923330"/>
          </a:xfrm>
          <a:prstGeom prst="rect">
            <a:avLst/>
          </a:prstGeom>
          <a:noFill/>
        </p:spPr>
        <p:txBody>
          <a:bodyPr wrap="square" rtlCol="0">
            <a:spAutoFit/>
          </a:bodyPr>
          <a:lstStyle/>
          <a:p>
            <a:r>
              <a:rPr lang="en-US" b="1" dirty="0" smtClean="0"/>
              <a:t>A</a:t>
            </a:r>
            <a:r>
              <a:rPr lang="en-US" b="1" baseline="-25000" dirty="0" smtClean="0"/>
              <a:t>2</a:t>
            </a:r>
          </a:p>
          <a:p>
            <a:r>
              <a:rPr lang="en-US" b="1" dirty="0" smtClean="0"/>
              <a:t>A</a:t>
            </a:r>
            <a:r>
              <a:rPr lang="en-US" b="1" baseline="-25000" dirty="0" smtClean="0"/>
              <a:t>1</a:t>
            </a:r>
          </a:p>
          <a:p>
            <a:r>
              <a:rPr lang="en-US" b="1" dirty="0" smtClean="0"/>
              <a:t>A</a:t>
            </a:r>
            <a:r>
              <a:rPr lang="en-US" b="1" baseline="-25000" dirty="0" smtClean="0"/>
              <a:t>0</a:t>
            </a:r>
            <a:endParaRPr lang="en-US" b="1" baseline="-25000" dirty="0"/>
          </a:p>
        </p:txBody>
      </p:sp>
      <p:cxnSp>
        <p:nvCxnSpPr>
          <p:cNvPr id="26" name="Elbow Connector 25"/>
          <p:cNvCxnSpPr/>
          <p:nvPr/>
        </p:nvCxnSpPr>
        <p:spPr>
          <a:xfrm>
            <a:off x="1066800" y="2362200"/>
            <a:ext cx="762000" cy="533400"/>
          </a:xfrm>
          <a:prstGeom prst="bentConnector3">
            <a:avLst>
              <a:gd name="adj1" fmla="val 99231"/>
            </a:avLst>
          </a:prstGeom>
        </p:spPr>
        <p:style>
          <a:lnRef idx="2">
            <a:schemeClr val="dk1"/>
          </a:lnRef>
          <a:fillRef idx="0">
            <a:schemeClr val="dk1"/>
          </a:fillRef>
          <a:effectRef idx="1">
            <a:schemeClr val="dk1"/>
          </a:effectRef>
          <a:fontRef idx="minor">
            <a:schemeClr val="tx1"/>
          </a:fontRef>
        </p:style>
      </p:cxnSp>
      <p:cxnSp>
        <p:nvCxnSpPr>
          <p:cNvPr id="31" name="Shape 30"/>
          <p:cNvCxnSpPr>
            <a:endCxn id="12" idx="0"/>
          </p:cNvCxnSpPr>
          <p:nvPr/>
        </p:nvCxnSpPr>
        <p:spPr>
          <a:xfrm>
            <a:off x="1066800" y="2057400"/>
            <a:ext cx="1219200" cy="838200"/>
          </a:xfrm>
          <a:prstGeom prst="bentConnector2">
            <a:avLst/>
          </a:prstGeom>
        </p:spPr>
        <p:style>
          <a:lnRef idx="2">
            <a:schemeClr val="dk1"/>
          </a:lnRef>
          <a:fillRef idx="0">
            <a:schemeClr val="dk1"/>
          </a:fillRef>
          <a:effectRef idx="1">
            <a:schemeClr val="dk1"/>
          </a:effectRef>
          <a:fontRef idx="minor">
            <a:schemeClr val="tx1"/>
          </a:fontRef>
        </p:style>
      </p:cxnSp>
      <p:cxnSp>
        <p:nvCxnSpPr>
          <p:cNvPr id="35" name="Elbow Connector 34"/>
          <p:cNvCxnSpPr/>
          <p:nvPr/>
        </p:nvCxnSpPr>
        <p:spPr>
          <a:xfrm>
            <a:off x="1066800" y="1676400"/>
            <a:ext cx="1752600" cy="1219200"/>
          </a:xfrm>
          <a:prstGeom prst="bentConnector3">
            <a:avLst>
              <a:gd name="adj1" fmla="val 100167"/>
            </a:avLst>
          </a:prstGeom>
        </p:spPr>
        <p:style>
          <a:lnRef idx="2">
            <a:schemeClr val="dk1"/>
          </a:lnRef>
          <a:fillRef idx="0">
            <a:schemeClr val="dk1"/>
          </a:fillRef>
          <a:effectRef idx="1">
            <a:schemeClr val="dk1"/>
          </a:effectRef>
          <a:fontRef idx="minor">
            <a:schemeClr val="tx1"/>
          </a:fontRef>
        </p:style>
      </p:cxnSp>
      <p:sp>
        <p:nvSpPr>
          <p:cNvPr id="39" name="Oval 38"/>
          <p:cNvSpPr/>
          <p:nvPr/>
        </p:nvSpPr>
        <p:spPr>
          <a:xfrm>
            <a:off x="17526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Oval 39"/>
          <p:cNvSpPr/>
          <p:nvPr/>
        </p:nvSpPr>
        <p:spPr>
          <a:xfrm>
            <a:off x="22098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42" name="Straight Connector 41"/>
          <p:cNvCxnSpPr/>
          <p:nvPr/>
        </p:nvCxnSpPr>
        <p:spPr>
          <a:xfrm>
            <a:off x="914400" y="3429000"/>
            <a:ext cx="609600" cy="1588"/>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914400" y="3732212"/>
            <a:ext cx="609600" cy="1588"/>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a:off x="914400" y="4037012"/>
            <a:ext cx="609600" cy="1588"/>
          </a:xfrm>
          <a:prstGeom prst="line">
            <a:avLst/>
          </a:prstGeom>
        </p:spPr>
        <p:style>
          <a:lnRef idx="2">
            <a:schemeClr val="dk1"/>
          </a:lnRef>
          <a:fillRef idx="0">
            <a:schemeClr val="dk1"/>
          </a:fillRef>
          <a:effectRef idx="1">
            <a:schemeClr val="dk1"/>
          </a:effectRef>
          <a:fontRef idx="minor">
            <a:schemeClr val="tx1"/>
          </a:fontRef>
        </p:style>
      </p:cxnSp>
      <p:sp>
        <p:nvSpPr>
          <p:cNvPr id="45" name="TextBox 44"/>
          <p:cNvSpPr txBox="1"/>
          <p:nvPr/>
        </p:nvSpPr>
        <p:spPr>
          <a:xfrm>
            <a:off x="533400" y="3276600"/>
            <a:ext cx="457200" cy="923330"/>
          </a:xfrm>
          <a:prstGeom prst="rect">
            <a:avLst/>
          </a:prstGeom>
          <a:noFill/>
        </p:spPr>
        <p:txBody>
          <a:bodyPr wrap="square" rtlCol="0">
            <a:spAutoFit/>
          </a:bodyPr>
          <a:lstStyle/>
          <a:p>
            <a:r>
              <a:rPr lang="en-US" b="1" dirty="0" smtClean="0"/>
              <a:t>A</a:t>
            </a:r>
            <a:r>
              <a:rPr lang="en-US" b="1" baseline="-25000" dirty="0" smtClean="0"/>
              <a:t>3</a:t>
            </a:r>
          </a:p>
          <a:p>
            <a:r>
              <a:rPr lang="en-US" b="1" dirty="0" smtClean="0"/>
              <a:t>A</a:t>
            </a:r>
            <a:r>
              <a:rPr lang="en-US" b="1" baseline="-25000" dirty="0" smtClean="0"/>
              <a:t>2</a:t>
            </a:r>
          </a:p>
          <a:p>
            <a:r>
              <a:rPr lang="en-US" b="1" dirty="0" smtClean="0"/>
              <a:t>A</a:t>
            </a:r>
            <a:r>
              <a:rPr lang="en-US" b="1" baseline="-25000" dirty="0" smtClean="0"/>
              <a:t>1</a:t>
            </a:r>
            <a:endParaRPr lang="en-US" b="1" baseline="-25000" dirty="0"/>
          </a:p>
        </p:txBody>
      </p:sp>
      <p:sp>
        <p:nvSpPr>
          <p:cNvPr id="46" name="TextBox 45"/>
          <p:cNvSpPr txBox="1"/>
          <p:nvPr/>
        </p:nvSpPr>
        <p:spPr>
          <a:xfrm>
            <a:off x="609600" y="1591270"/>
            <a:ext cx="457200" cy="923330"/>
          </a:xfrm>
          <a:prstGeom prst="rect">
            <a:avLst/>
          </a:prstGeom>
          <a:noFill/>
        </p:spPr>
        <p:txBody>
          <a:bodyPr wrap="square" rtlCol="0">
            <a:spAutoFit/>
          </a:bodyPr>
          <a:lstStyle/>
          <a:p>
            <a:r>
              <a:rPr lang="en-US" b="1" dirty="0" smtClean="0"/>
              <a:t>A</a:t>
            </a:r>
            <a:r>
              <a:rPr lang="en-US" b="1" baseline="-25000" dirty="0" smtClean="0"/>
              <a:t>7</a:t>
            </a:r>
          </a:p>
          <a:p>
            <a:r>
              <a:rPr lang="en-US" b="1" dirty="0" smtClean="0"/>
              <a:t>A</a:t>
            </a:r>
            <a:r>
              <a:rPr lang="en-US" b="1" baseline="-25000" dirty="0" smtClean="0"/>
              <a:t>6</a:t>
            </a:r>
          </a:p>
          <a:p>
            <a:r>
              <a:rPr lang="en-US" b="1" dirty="0" smtClean="0"/>
              <a:t>A</a:t>
            </a:r>
            <a:r>
              <a:rPr lang="en-US" b="1" baseline="-25000" dirty="0" smtClean="0"/>
              <a:t>5</a:t>
            </a:r>
            <a:endParaRPr lang="en-US" b="1" baseline="-25000" dirty="0"/>
          </a:p>
        </p:txBody>
      </p:sp>
      <p:sp>
        <p:nvSpPr>
          <p:cNvPr id="47" name="TextBox 46"/>
          <p:cNvSpPr txBox="1"/>
          <p:nvPr/>
        </p:nvSpPr>
        <p:spPr>
          <a:xfrm>
            <a:off x="3124200" y="3962400"/>
            <a:ext cx="457200" cy="369332"/>
          </a:xfrm>
          <a:prstGeom prst="rect">
            <a:avLst/>
          </a:prstGeom>
          <a:noFill/>
        </p:spPr>
        <p:txBody>
          <a:bodyPr wrap="square" rtlCol="0">
            <a:spAutoFit/>
          </a:bodyPr>
          <a:lstStyle/>
          <a:p>
            <a:r>
              <a:rPr lang="en-US" b="1" dirty="0" smtClean="0"/>
              <a:t>A</a:t>
            </a:r>
            <a:r>
              <a:rPr lang="en-US" b="1" baseline="-25000" dirty="0" smtClean="0"/>
              <a:t>0</a:t>
            </a:r>
            <a:endParaRPr lang="en-US" b="1" baseline="-25000" dirty="0"/>
          </a:p>
        </p:txBody>
      </p:sp>
      <p:graphicFrame>
        <p:nvGraphicFramePr>
          <p:cNvPr id="48" name="Table 47"/>
          <p:cNvGraphicFramePr>
            <a:graphicFrameLocks noGrp="1"/>
          </p:cNvGraphicFramePr>
          <p:nvPr/>
        </p:nvGraphicFramePr>
        <p:xfrm>
          <a:off x="1371600" y="5334000"/>
          <a:ext cx="5791200" cy="1381760"/>
        </p:xfrm>
        <a:graphic>
          <a:graphicData uri="http://schemas.openxmlformats.org/drawingml/2006/table">
            <a:tbl>
              <a:tblPr firstRow="1" bandRow="1">
                <a:tableStyleId>{5C22544A-7EE6-4342-B048-85BDC9FD1C3A}</a:tableStyleId>
              </a:tblPr>
              <a:tblGrid>
                <a:gridCol w="677333"/>
                <a:gridCol w="677333"/>
                <a:gridCol w="677333"/>
                <a:gridCol w="677333"/>
                <a:gridCol w="643468"/>
                <a:gridCol w="609600"/>
                <a:gridCol w="609600"/>
                <a:gridCol w="609600"/>
                <a:gridCol w="609600"/>
              </a:tblGrid>
              <a:tr h="370840">
                <a:tc>
                  <a:txBody>
                    <a:bodyPr/>
                    <a:lstStyle/>
                    <a:p>
                      <a:pPr algn="ctr"/>
                      <a:r>
                        <a:rPr lang="en-US" dirty="0" smtClean="0"/>
                        <a:t>AD0</a:t>
                      </a:r>
                      <a:endParaRPr lang="en-US" dirty="0"/>
                    </a:p>
                  </a:txBody>
                  <a:tcPr/>
                </a:tc>
                <a:tc>
                  <a:txBody>
                    <a:bodyPr/>
                    <a:lstStyle/>
                    <a:p>
                      <a:pPr algn="ctr"/>
                      <a:r>
                        <a:rPr lang="en-US" dirty="0" smtClean="0"/>
                        <a:t>D7</a:t>
                      </a:r>
                      <a:endParaRPr lang="en-US" dirty="0"/>
                    </a:p>
                  </a:txBody>
                  <a:tcPr/>
                </a:tc>
                <a:tc>
                  <a:txBody>
                    <a:bodyPr/>
                    <a:lstStyle/>
                    <a:p>
                      <a:pPr algn="ctr"/>
                      <a:r>
                        <a:rPr lang="en-US" dirty="0" smtClean="0"/>
                        <a:t>D6</a:t>
                      </a:r>
                      <a:endParaRPr lang="en-US" dirty="0"/>
                    </a:p>
                  </a:txBody>
                  <a:tcPr/>
                </a:tc>
                <a:tc>
                  <a:txBody>
                    <a:bodyPr/>
                    <a:lstStyle/>
                    <a:p>
                      <a:pPr algn="ctr"/>
                      <a:r>
                        <a:rPr lang="en-US" dirty="0" smtClean="0"/>
                        <a:t>D5</a:t>
                      </a:r>
                      <a:endParaRPr lang="en-US" dirty="0"/>
                    </a:p>
                  </a:txBody>
                  <a:tcPr/>
                </a:tc>
                <a:tc>
                  <a:txBody>
                    <a:bodyPr/>
                    <a:lstStyle/>
                    <a:p>
                      <a:pPr algn="ctr"/>
                      <a:r>
                        <a:rPr lang="en-US" dirty="0" smtClean="0"/>
                        <a:t>D4</a:t>
                      </a:r>
                      <a:endParaRPr lang="en-US" dirty="0"/>
                    </a:p>
                  </a:txBody>
                  <a:tcPr/>
                </a:tc>
                <a:tc>
                  <a:txBody>
                    <a:bodyPr/>
                    <a:lstStyle/>
                    <a:p>
                      <a:pPr algn="ctr"/>
                      <a:r>
                        <a:rPr lang="en-US" dirty="0" smtClean="0"/>
                        <a:t>D3</a:t>
                      </a:r>
                      <a:endParaRPr lang="en-US" dirty="0"/>
                    </a:p>
                  </a:txBody>
                  <a:tcPr/>
                </a:tc>
                <a:tc>
                  <a:txBody>
                    <a:bodyPr/>
                    <a:lstStyle/>
                    <a:p>
                      <a:pPr algn="ctr"/>
                      <a:r>
                        <a:rPr lang="en-US" dirty="0" smtClean="0"/>
                        <a:t>D2</a:t>
                      </a:r>
                      <a:endParaRPr lang="en-US" dirty="0"/>
                    </a:p>
                  </a:txBody>
                  <a:tcPr/>
                </a:tc>
                <a:tc>
                  <a:txBody>
                    <a:bodyPr/>
                    <a:lstStyle/>
                    <a:p>
                      <a:pPr algn="ctr"/>
                      <a:r>
                        <a:rPr lang="en-US" dirty="0" smtClean="0"/>
                        <a:t>D1</a:t>
                      </a:r>
                      <a:endParaRPr lang="en-US" dirty="0"/>
                    </a:p>
                  </a:txBody>
                  <a:tcPr/>
                </a:tc>
                <a:tc>
                  <a:txBody>
                    <a:bodyPr/>
                    <a:lstStyle/>
                    <a:p>
                      <a:pPr algn="ctr"/>
                      <a:r>
                        <a:rPr lang="en-US" dirty="0" smtClean="0"/>
                        <a:t>D0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M7=0</a:t>
                      </a:r>
                      <a:endParaRPr lang="en-US" dirty="0"/>
                    </a:p>
                  </a:txBody>
                  <a:tcPr/>
                </a:tc>
                <a:tc>
                  <a:txBody>
                    <a:bodyPr/>
                    <a:lstStyle/>
                    <a:p>
                      <a:pPr algn="ctr"/>
                      <a:r>
                        <a:rPr lang="en-US" dirty="0" smtClean="0"/>
                        <a:t>M6=1</a:t>
                      </a:r>
                      <a:endParaRPr lang="en-US" dirty="0"/>
                    </a:p>
                  </a:txBody>
                  <a:tcPr/>
                </a:tc>
                <a:tc>
                  <a:txBody>
                    <a:bodyPr/>
                    <a:lstStyle/>
                    <a:p>
                      <a:pPr algn="ctr"/>
                      <a:r>
                        <a:rPr lang="en-US" dirty="0" smtClean="0"/>
                        <a:t>M5=1</a:t>
                      </a:r>
                      <a:endParaRPr lang="en-US" dirty="0"/>
                    </a:p>
                  </a:txBody>
                  <a:tcPr/>
                </a:tc>
                <a:tc>
                  <a:txBody>
                    <a:bodyPr/>
                    <a:lstStyle/>
                    <a:p>
                      <a:pPr algn="ctr"/>
                      <a:r>
                        <a:rPr lang="en-US" dirty="0" smtClean="0"/>
                        <a:t>M4=1</a:t>
                      </a:r>
                      <a:endParaRPr lang="en-US" dirty="0"/>
                    </a:p>
                  </a:txBody>
                  <a:tcPr/>
                </a:tc>
                <a:tc>
                  <a:txBody>
                    <a:bodyPr/>
                    <a:lstStyle/>
                    <a:p>
                      <a:pPr algn="ctr"/>
                      <a:r>
                        <a:rPr lang="en-US" dirty="0" smtClean="0"/>
                        <a:t>M3=1</a:t>
                      </a:r>
                      <a:endParaRPr lang="en-US" dirty="0"/>
                    </a:p>
                  </a:txBody>
                  <a:tcPr/>
                </a:tc>
                <a:tc>
                  <a:txBody>
                    <a:bodyPr/>
                    <a:lstStyle/>
                    <a:p>
                      <a:pPr algn="ctr"/>
                      <a:r>
                        <a:rPr lang="en-US" dirty="0" smtClean="0"/>
                        <a:t>M2=1</a:t>
                      </a:r>
                      <a:endParaRPr lang="en-US" dirty="0"/>
                    </a:p>
                  </a:txBody>
                  <a:tcPr/>
                </a:tc>
                <a:tc>
                  <a:txBody>
                    <a:bodyPr/>
                    <a:lstStyle/>
                    <a:p>
                      <a:pPr algn="ctr"/>
                      <a:r>
                        <a:rPr lang="en-US" dirty="0" smtClean="0"/>
                        <a:t>M1=1</a:t>
                      </a:r>
                      <a:endParaRPr lang="en-US" dirty="0"/>
                    </a:p>
                  </a:txBody>
                  <a:tcPr/>
                </a:tc>
                <a:tc>
                  <a:txBody>
                    <a:bodyPr/>
                    <a:lstStyle/>
                    <a:p>
                      <a:pPr algn="ctr"/>
                      <a:r>
                        <a:rPr lang="en-US" dirty="0" smtClean="0"/>
                        <a:t>M0=1</a:t>
                      </a:r>
                      <a:endParaRPr lang="en-US" dirty="0"/>
                    </a:p>
                  </a:txBody>
                  <a:tcPr/>
                </a:tc>
              </a:tr>
              <a:tr h="370840">
                <a:tc>
                  <a:txBody>
                    <a:bodyPr/>
                    <a:lstStyle/>
                    <a:p>
                      <a:pPr algn="ctr"/>
                      <a:endParaRPr lang="en-US" dirty="0"/>
                    </a:p>
                  </a:txBody>
                  <a:tcPr/>
                </a:tc>
                <a:tc gridSpan="8">
                  <a:txBody>
                    <a:bodyPr/>
                    <a:lstStyle/>
                    <a:p>
                      <a:pPr algn="ctr"/>
                      <a:r>
                        <a:rPr lang="en-US" dirty="0" smtClean="0"/>
                        <a:t>Interrupt</a:t>
                      </a:r>
                      <a:r>
                        <a:rPr lang="en-US" baseline="0" dirty="0" smtClean="0"/>
                        <a:t> Masks: 1= Mask Set, 0 =Mask reset </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bl>
          </a:graphicData>
        </a:graphic>
      </p:graphicFrame>
      <p:sp>
        <p:nvSpPr>
          <p:cNvPr id="49" name="TextBox 48"/>
          <p:cNvSpPr txBox="1"/>
          <p:nvPr/>
        </p:nvSpPr>
        <p:spPr>
          <a:xfrm>
            <a:off x="7543800" y="5791200"/>
            <a:ext cx="1447800" cy="461665"/>
          </a:xfrm>
          <a:prstGeom prst="rect">
            <a:avLst/>
          </a:prstGeom>
          <a:noFill/>
        </p:spPr>
        <p:txBody>
          <a:bodyPr wrap="square" rtlCol="0">
            <a:spAutoFit/>
          </a:bodyPr>
          <a:lstStyle/>
          <a:p>
            <a:r>
              <a:rPr lang="en-US" sz="2400" b="1" dirty="0" smtClean="0"/>
              <a:t>OCW1=7F</a:t>
            </a:r>
            <a:endParaRPr lang="en-US" sz="2400" b="1" dirty="0"/>
          </a:p>
        </p:txBody>
      </p:sp>
      <p:sp>
        <p:nvSpPr>
          <p:cNvPr id="50" name="TextBox 49"/>
          <p:cNvSpPr txBox="1"/>
          <p:nvPr/>
        </p:nvSpPr>
        <p:spPr>
          <a:xfrm>
            <a:off x="304800" y="4648200"/>
            <a:ext cx="2362200" cy="369332"/>
          </a:xfrm>
          <a:prstGeom prst="rect">
            <a:avLst/>
          </a:prstGeom>
          <a:noFill/>
        </p:spPr>
        <p:txBody>
          <a:bodyPr wrap="square" rtlCol="0">
            <a:spAutoFit/>
          </a:bodyPr>
          <a:lstStyle/>
          <a:p>
            <a:r>
              <a:rPr lang="en-US" dirty="0" smtClean="0"/>
              <a:t>ADDRESS= 80H, 81H</a:t>
            </a:r>
            <a:endParaRPr lang="en-US" dirty="0"/>
          </a:p>
        </p:txBody>
      </p:sp>
      <p:sp>
        <p:nvSpPr>
          <p:cNvPr id="51" name="TextBox 50"/>
          <p:cNvSpPr txBox="1"/>
          <p:nvPr/>
        </p:nvSpPr>
        <p:spPr>
          <a:xfrm>
            <a:off x="2743200" y="3352800"/>
            <a:ext cx="381000" cy="369332"/>
          </a:xfrm>
          <a:prstGeom prst="rect">
            <a:avLst/>
          </a:prstGeom>
          <a:noFill/>
        </p:spPr>
        <p:txBody>
          <a:bodyPr wrap="square" rtlCol="0">
            <a:spAutoFit/>
          </a:bodyPr>
          <a:lstStyle/>
          <a:p>
            <a:r>
              <a:rPr lang="en-US" dirty="0" smtClean="0"/>
              <a:t>0</a:t>
            </a:r>
            <a:r>
              <a:rPr lang="en-US" baseline="-25000" dirty="0" smtClean="0"/>
              <a:t>4</a:t>
            </a:r>
            <a:endParaRPr lang="en-US" baseline="-25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8155: Timers</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3429000"/>
            <a:ext cx="8229600" cy="3078163"/>
          </a:xfrm>
        </p:spPr>
        <p:txBody>
          <a:bodyPr>
            <a:normAutofit fontScale="92500" lnSpcReduction="10000"/>
          </a:bodyPr>
          <a:lstStyle/>
          <a:p>
            <a:r>
              <a:rPr lang="en-US" dirty="0" smtClean="0"/>
              <a:t>M2, M1: mode bits:</a:t>
            </a:r>
          </a:p>
          <a:p>
            <a:pPr lvl="1"/>
            <a:r>
              <a:rPr lang="en-US" dirty="0" smtClean="0"/>
              <a:t>00: Single square wave of wavelength TC/2 (TC/2,TC/2 if TC even; [TC+1/2],[TC-1/2] if TC odd) </a:t>
            </a:r>
          </a:p>
          <a:p>
            <a:pPr lvl="1"/>
            <a:r>
              <a:rPr lang="en-US" dirty="0" smtClean="0"/>
              <a:t>01: Square waves of wavelength TC (TC/2,TC/2 if TC even; [TC+1/2],[TC-1/2] if TC odd) </a:t>
            </a:r>
          </a:p>
          <a:p>
            <a:pPr lvl="1"/>
            <a:r>
              <a:rPr lang="en-US" dirty="0" smtClean="0"/>
              <a:t>10: Single pulse </a:t>
            </a:r>
            <a:r>
              <a:rPr lang="en-US" i="1" dirty="0" smtClean="0"/>
              <a:t>on</a:t>
            </a:r>
            <a:r>
              <a:rPr lang="en-US" dirty="0" smtClean="0"/>
              <a:t> the </a:t>
            </a:r>
            <a:r>
              <a:rPr lang="en-US" dirty="0" err="1" smtClean="0"/>
              <a:t>TC'th</a:t>
            </a:r>
            <a:r>
              <a:rPr lang="en-US" dirty="0" smtClean="0"/>
              <a:t> clock pulse </a:t>
            </a:r>
          </a:p>
          <a:p>
            <a:pPr lvl="1"/>
            <a:r>
              <a:rPr lang="en-US" dirty="0" smtClean="0"/>
              <a:t>11: Single pulse </a:t>
            </a:r>
            <a:r>
              <a:rPr lang="en-US" i="1" dirty="0" smtClean="0"/>
              <a:t>on</a:t>
            </a:r>
            <a:r>
              <a:rPr lang="en-US" dirty="0" smtClean="0"/>
              <a:t> every </a:t>
            </a:r>
            <a:r>
              <a:rPr lang="en-US" dirty="0" err="1" smtClean="0"/>
              <a:t>TC'th</a:t>
            </a:r>
            <a:r>
              <a:rPr lang="en-US" dirty="0" smtClean="0"/>
              <a:t> clock pulse. </a:t>
            </a:r>
          </a:p>
          <a:p>
            <a:endParaRPr lang="en-US" dirty="0" smtClean="0"/>
          </a:p>
          <a:p>
            <a:endParaRPr lang="en-US" dirty="0"/>
          </a:p>
        </p:txBody>
      </p:sp>
      <p:graphicFrame>
        <p:nvGraphicFramePr>
          <p:cNvPr id="4" name="Table 3"/>
          <p:cNvGraphicFramePr>
            <a:graphicFrameLocks noGrp="1"/>
          </p:cNvGraphicFramePr>
          <p:nvPr/>
        </p:nvGraphicFramePr>
        <p:xfrm>
          <a:off x="1447800" y="1752600"/>
          <a:ext cx="6096000" cy="1483360"/>
        </p:xfrm>
        <a:graphic>
          <a:graphicData uri="http://schemas.openxmlformats.org/drawingml/2006/table">
            <a:tbl>
              <a:tblPr firstRow="1" bandRow="1">
                <a:tableStyleId>{8A107856-5554-42FB-B03E-39F5DBC370BA}</a:tableStyleId>
              </a:tblPr>
              <a:tblGrid>
                <a:gridCol w="762000"/>
                <a:gridCol w="762000"/>
                <a:gridCol w="762000"/>
                <a:gridCol w="762000"/>
                <a:gridCol w="762000"/>
                <a:gridCol w="762000"/>
                <a:gridCol w="762000"/>
                <a:gridCol w="762000"/>
              </a:tblGrid>
              <a:tr h="370840">
                <a:tc gridSpan="8">
                  <a:txBody>
                    <a:bodyPr/>
                    <a:lstStyle/>
                    <a:p>
                      <a:pPr algn="ctr"/>
                      <a:r>
                        <a:rPr lang="en-US" dirty="0" smtClean="0"/>
                        <a:t>MSB</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dirty="0" smtClean="0"/>
                        <a:t>M2</a:t>
                      </a:r>
                      <a:endParaRPr lang="en-US" dirty="0"/>
                    </a:p>
                  </a:txBody>
                  <a:tcPr/>
                </a:tc>
                <a:tc>
                  <a:txBody>
                    <a:bodyPr/>
                    <a:lstStyle/>
                    <a:p>
                      <a:r>
                        <a:rPr lang="en-US" dirty="0" smtClean="0"/>
                        <a:t>M1</a:t>
                      </a:r>
                      <a:endParaRPr lang="en-US" dirty="0"/>
                    </a:p>
                  </a:txBody>
                  <a:tcPr/>
                </a:tc>
                <a:tc>
                  <a:txBody>
                    <a:bodyPr/>
                    <a:lstStyle/>
                    <a:p>
                      <a:r>
                        <a:rPr lang="en-US" dirty="0" smtClean="0"/>
                        <a:t>T13</a:t>
                      </a:r>
                      <a:endParaRPr lang="en-US" dirty="0"/>
                    </a:p>
                  </a:txBody>
                  <a:tcPr/>
                </a:tc>
                <a:tc>
                  <a:txBody>
                    <a:bodyPr/>
                    <a:lstStyle/>
                    <a:p>
                      <a:r>
                        <a:rPr lang="en-US" dirty="0" smtClean="0"/>
                        <a:t>T12</a:t>
                      </a:r>
                      <a:endParaRPr lang="en-US" dirty="0"/>
                    </a:p>
                  </a:txBody>
                  <a:tcPr/>
                </a:tc>
                <a:tc>
                  <a:txBody>
                    <a:bodyPr/>
                    <a:lstStyle/>
                    <a:p>
                      <a:r>
                        <a:rPr lang="en-US" dirty="0" smtClean="0"/>
                        <a:t>T11</a:t>
                      </a:r>
                      <a:endParaRPr lang="en-US" dirty="0"/>
                    </a:p>
                  </a:txBody>
                  <a:tcPr/>
                </a:tc>
                <a:tc>
                  <a:txBody>
                    <a:bodyPr/>
                    <a:lstStyle/>
                    <a:p>
                      <a:r>
                        <a:rPr lang="en-US" dirty="0" smtClean="0"/>
                        <a:t>T10</a:t>
                      </a:r>
                      <a:endParaRPr lang="en-US" dirty="0"/>
                    </a:p>
                  </a:txBody>
                  <a:tcPr/>
                </a:tc>
                <a:tc>
                  <a:txBody>
                    <a:bodyPr/>
                    <a:lstStyle/>
                    <a:p>
                      <a:r>
                        <a:rPr lang="en-US" dirty="0" smtClean="0"/>
                        <a:t>T9</a:t>
                      </a:r>
                      <a:endParaRPr lang="en-US" dirty="0"/>
                    </a:p>
                  </a:txBody>
                  <a:tcPr/>
                </a:tc>
                <a:tc>
                  <a:txBody>
                    <a:bodyPr/>
                    <a:lstStyle/>
                    <a:p>
                      <a:r>
                        <a:rPr lang="en-US" dirty="0" smtClean="0"/>
                        <a:t>T8</a:t>
                      </a:r>
                      <a:endParaRPr lang="en-US" dirty="0"/>
                    </a:p>
                  </a:txBody>
                  <a:tcPr/>
                </a:tc>
              </a:tr>
              <a:tr h="370840">
                <a:tc gridSpan="8">
                  <a:txBody>
                    <a:bodyPr/>
                    <a:lstStyle/>
                    <a:p>
                      <a:pPr algn="ctr"/>
                      <a:r>
                        <a:rPr lang="en-US" b="1" dirty="0" smtClean="0"/>
                        <a:t>LSB</a:t>
                      </a:r>
                      <a:endParaRPr lang="en-US" b="1"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370840">
                <a:tc>
                  <a:txBody>
                    <a:bodyPr/>
                    <a:lstStyle/>
                    <a:p>
                      <a:r>
                        <a:rPr lang="en-US" dirty="0" smtClean="0"/>
                        <a:t>T7</a:t>
                      </a:r>
                      <a:endParaRPr lang="en-US" dirty="0"/>
                    </a:p>
                  </a:txBody>
                  <a:tcPr/>
                </a:tc>
                <a:tc>
                  <a:txBody>
                    <a:bodyPr/>
                    <a:lstStyle/>
                    <a:p>
                      <a:r>
                        <a:rPr lang="en-US" dirty="0" smtClean="0"/>
                        <a:t>T6</a:t>
                      </a:r>
                      <a:endParaRPr lang="en-US" dirty="0"/>
                    </a:p>
                  </a:txBody>
                  <a:tcPr/>
                </a:tc>
                <a:tc>
                  <a:txBody>
                    <a:bodyPr/>
                    <a:lstStyle/>
                    <a:p>
                      <a:r>
                        <a:rPr lang="en-US" dirty="0" smtClean="0"/>
                        <a:t>T5</a:t>
                      </a:r>
                      <a:endParaRPr lang="en-US" dirty="0"/>
                    </a:p>
                  </a:txBody>
                  <a:tcPr/>
                </a:tc>
                <a:tc>
                  <a:txBody>
                    <a:bodyPr/>
                    <a:lstStyle/>
                    <a:p>
                      <a:r>
                        <a:rPr lang="en-US" dirty="0" smtClean="0"/>
                        <a:t>T4</a:t>
                      </a:r>
                      <a:endParaRPr lang="en-US" dirty="0"/>
                    </a:p>
                  </a:txBody>
                  <a:tcPr/>
                </a:tc>
                <a:tc>
                  <a:txBody>
                    <a:bodyPr/>
                    <a:lstStyle/>
                    <a:p>
                      <a:r>
                        <a:rPr lang="en-US" dirty="0" smtClean="0"/>
                        <a:t>T3</a:t>
                      </a:r>
                      <a:endParaRPr lang="en-US" dirty="0"/>
                    </a:p>
                  </a:txBody>
                  <a:tcPr/>
                </a:tc>
                <a:tc>
                  <a:txBody>
                    <a:bodyPr/>
                    <a:lstStyle/>
                    <a:p>
                      <a:r>
                        <a:rPr lang="en-US" dirty="0" smtClean="0"/>
                        <a:t>T2</a:t>
                      </a:r>
                      <a:endParaRPr lang="en-US" dirty="0"/>
                    </a:p>
                  </a:txBody>
                  <a:tcPr/>
                </a:tc>
                <a:tc>
                  <a:txBody>
                    <a:bodyPr/>
                    <a:lstStyle/>
                    <a:p>
                      <a:r>
                        <a:rPr lang="en-US" dirty="0" smtClean="0"/>
                        <a:t>T1</a:t>
                      </a:r>
                      <a:endParaRPr lang="en-US" dirty="0"/>
                    </a:p>
                  </a:txBody>
                  <a:tcPr/>
                </a:tc>
                <a:tc>
                  <a:txBody>
                    <a:bodyPr/>
                    <a:lstStyle/>
                    <a:p>
                      <a:r>
                        <a:rPr lang="en-US" dirty="0" smtClean="0"/>
                        <a:t>T0</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Initialization words (ICW1 &amp; ICW2)</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3" name="Table 2"/>
          <p:cNvGraphicFramePr>
            <a:graphicFrameLocks noGrp="1"/>
          </p:cNvGraphicFramePr>
          <p:nvPr/>
        </p:nvGraphicFramePr>
        <p:xfrm>
          <a:off x="457200" y="1447800"/>
          <a:ext cx="7391400" cy="1656080"/>
        </p:xfrm>
        <a:graphic>
          <a:graphicData uri="http://schemas.openxmlformats.org/drawingml/2006/table">
            <a:tbl>
              <a:tblPr firstRow="1" bandRow="1">
                <a:tableStyleId>{5C22544A-7EE6-4342-B048-85BDC9FD1C3A}</a:tableStyleId>
              </a:tblPr>
              <a:tblGrid>
                <a:gridCol w="677333"/>
                <a:gridCol w="677333"/>
                <a:gridCol w="677333"/>
                <a:gridCol w="677333"/>
                <a:gridCol w="567268"/>
                <a:gridCol w="1143000"/>
                <a:gridCol w="1219200"/>
                <a:gridCol w="1219200"/>
                <a:gridCol w="533400"/>
              </a:tblGrid>
              <a:tr h="370840">
                <a:tc>
                  <a:txBody>
                    <a:bodyPr/>
                    <a:lstStyle/>
                    <a:p>
                      <a:pPr algn="ctr"/>
                      <a:r>
                        <a:rPr lang="en-US" dirty="0" smtClean="0"/>
                        <a:t>AD0</a:t>
                      </a:r>
                      <a:endParaRPr lang="en-US" dirty="0"/>
                    </a:p>
                  </a:txBody>
                  <a:tcPr/>
                </a:tc>
                <a:tc>
                  <a:txBody>
                    <a:bodyPr/>
                    <a:lstStyle/>
                    <a:p>
                      <a:pPr algn="ctr"/>
                      <a:r>
                        <a:rPr lang="en-US" dirty="0" smtClean="0"/>
                        <a:t>D7</a:t>
                      </a:r>
                      <a:endParaRPr lang="en-US" dirty="0"/>
                    </a:p>
                  </a:txBody>
                  <a:tcPr/>
                </a:tc>
                <a:tc>
                  <a:txBody>
                    <a:bodyPr/>
                    <a:lstStyle/>
                    <a:p>
                      <a:pPr algn="ctr"/>
                      <a:r>
                        <a:rPr lang="en-US" dirty="0" smtClean="0"/>
                        <a:t>D6</a:t>
                      </a:r>
                      <a:endParaRPr lang="en-US" dirty="0"/>
                    </a:p>
                  </a:txBody>
                  <a:tcPr/>
                </a:tc>
                <a:tc>
                  <a:txBody>
                    <a:bodyPr/>
                    <a:lstStyle/>
                    <a:p>
                      <a:pPr algn="ctr"/>
                      <a:r>
                        <a:rPr lang="en-US" dirty="0" smtClean="0"/>
                        <a:t>D5</a:t>
                      </a:r>
                      <a:endParaRPr lang="en-US" dirty="0"/>
                    </a:p>
                  </a:txBody>
                  <a:tcPr/>
                </a:tc>
                <a:tc>
                  <a:txBody>
                    <a:bodyPr/>
                    <a:lstStyle/>
                    <a:p>
                      <a:pPr algn="ctr"/>
                      <a:r>
                        <a:rPr lang="en-US" dirty="0" smtClean="0"/>
                        <a:t>D4</a:t>
                      </a:r>
                      <a:endParaRPr lang="en-US" dirty="0"/>
                    </a:p>
                  </a:txBody>
                  <a:tcPr/>
                </a:tc>
                <a:tc>
                  <a:txBody>
                    <a:bodyPr/>
                    <a:lstStyle/>
                    <a:p>
                      <a:pPr algn="ctr"/>
                      <a:r>
                        <a:rPr lang="en-US" dirty="0" smtClean="0"/>
                        <a:t>D3</a:t>
                      </a:r>
                      <a:endParaRPr lang="en-US" dirty="0"/>
                    </a:p>
                  </a:txBody>
                  <a:tcPr/>
                </a:tc>
                <a:tc>
                  <a:txBody>
                    <a:bodyPr/>
                    <a:lstStyle/>
                    <a:p>
                      <a:pPr algn="ctr"/>
                      <a:r>
                        <a:rPr lang="en-US" dirty="0" smtClean="0"/>
                        <a:t>D2</a:t>
                      </a:r>
                      <a:endParaRPr lang="en-US" dirty="0"/>
                    </a:p>
                  </a:txBody>
                  <a:tcPr/>
                </a:tc>
                <a:tc>
                  <a:txBody>
                    <a:bodyPr/>
                    <a:lstStyle/>
                    <a:p>
                      <a:pPr algn="ctr"/>
                      <a:r>
                        <a:rPr lang="en-US" dirty="0" smtClean="0"/>
                        <a:t>D1</a:t>
                      </a:r>
                      <a:endParaRPr lang="en-US" dirty="0"/>
                    </a:p>
                  </a:txBody>
                  <a:tcPr/>
                </a:tc>
                <a:tc>
                  <a:txBody>
                    <a:bodyPr/>
                    <a:lstStyle/>
                    <a:p>
                      <a:pPr algn="ctr"/>
                      <a:r>
                        <a:rPr lang="en-US" dirty="0" smtClean="0"/>
                        <a:t>D0</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370840">
                <a:tc>
                  <a:txBody>
                    <a:bodyPr/>
                    <a:lstStyle/>
                    <a:p>
                      <a:pPr algn="ctr"/>
                      <a:endParaRPr lang="en-US"/>
                    </a:p>
                  </a:txBody>
                  <a:tcPr/>
                </a:tc>
                <a:tc gridSpan="3">
                  <a:txBody>
                    <a:bodyPr/>
                    <a:lstStyle/>
                    <a:p>
                      <a:pPr algn="ctr"/>
                      <a:r>
                        <a:rPr lang="en-US" dirty="0" smtClean="0"/>
                        <a:t>A7, A6,A5</a:t>
                      </a:r>
                    </a:p>
                    <a:p>
                      <a:pPr algn="ctr"/>
                      <a:r>
                        <a:rPr lang="en-US" dirty="0" smtClean="0"/>
                        <a:t>Lower</a:t>
                      </a:r>
                      <a:r>
                        <a:rPr lang="en-US" baseline="0" dirty="0" smtClean="0"/>
                        <a:t> address bit  of Vector Address</a:t>
                      </a:r>
                      <a:endParaRPr lang="en-US" dirty="0"/>
                    </a:p>
                  </a:txBody>
                  <a:tcPr>
                    <a:solidFill>
                      <a:srgbClr val="FFC000"/>
                    </a:solidFill>
                  </a:tcPr>
                </a:tc>
                <a:tc hMerge="1">
                  <a:txBody>
                    <a:bodyPr/>
                    <a:lstStyle/>
                    <a:p>
                      <a:endParaRPr lang="en-US" dirty="0"/>
                    </a:p>
                  </a:txBody>
                  <a:tcPr/>
                </a:tc>
                <a:tc hMerge="1">
                  <a:txBody>
                    <a:bodyPr/>
                    <a:lstStyle/>
                    <a:p>
                      <a:endParaRPr lang="en-US" dirty="0"/>
                    </a:p>
                  </a:txBody>
                  <a:tcPr/>
                </a:tc>
                <a:tc>
                  <a:txBody>
                    <a:bodyPr/>
                    <a:lstStyle/>
                    <a:p>
                      <a:pPr algn="ctr"/>
                      <a:endParaRPr lang="en-US" dirty="0"/>
                    </a:p>
                  </a:txBody>
                  <a:tcPr/>
                </a:tc>
                <a:tc>
                  <a:txBody>
                    <a:bodyPr/>
                    <a:lstStyle/>
                    <a:p>
                      <a:pPr algn="ctr"/>
                      <a:r>
                        <a:rPr lang="en-US" baseline="0" dirty="0" smtClean="0"/>
                        <a:t>0 for Edge Trigger </a:t>
                      </a:r>
                      <a:endParaRPr lang="en-US" dirty="0"/>
                    </a:p>
                  </a:txBody>
                  <a:tcPr>
                    <a:solidFill>
                      <a:srgbClr val="FFFF00"/>
                    </a:solidFill>
                  </a:tcPr>
                </a:tc>
                <a:tc>
                  <a:txBody>
                    <a:bodyPr/>
                    <a:lstStyle/>
                    <a:p>
                      <a:pPr algn="ctr"/>
                      <a:r>
                        <a:rPr lang="en-US" dirty="0" smtClean="0"/>
                        <a:t>Call Address</a:t>
                      </a:r>
                      <a:r>
                        <a:rPr lang="en-US" baseline="0" dirty="0" smtClean="0"/>
                        <a:t> interval =4 </a:t>
                      </a:r>
                      <a:endParaRPr lang="en-US" dirty="0"/>
                    </a:p>
                  </a:txBody>
                  <a:tcPr/>
                </a:tc>
                <a:tc>
                  <a:txBody>
                    <a:bodyPr/>
                    <a:lstStyle/>
                    <a:p>
                      <a:pPr algn="ctr"/>
                      <a:r>
                        <a:rPr lang="en-US" dirty="0" smtClean="0"/>
                        <a:t>1=single</a:t>
                      </a:r>
                    </a:p>
                    <a:p>
                      <a:pPr algn="ctr"/>
                      <a:r>
                        <a:rPr lang="en-US" dirty="0" smtClean="0"/>
                        <a:t>0=Cascade</a:t>
                      </a:r>
                      <a:endParaRPr lang="en-US" dirty="0"/>
                    </a:p>
                  </a:txBody>
                  <a:tcPr>
                    <a:solidFill>
                      <a:schemeClr val="accent6">
                        <a:lumMod val="60000"/>
                        <a:lumOff val="40000"/>
                      </a:schemeClr>
                    </a:solidFill>
                  </a:tcPr>
                </a:tc>
                <a:tc>
                  <a:txBody>
                    <a:bodyPr/>
                    <a:lstStyle/>
                    <a:p>
                      <a:pPr algn="ctr"/>
                      <a:endParaRPr lang="en-US" dirty="0"/>
                    </a:p>
                  </a:txBody>
                  <a:tcPr/>
                </a:tc>
              </a:tr>
            </a:tbl>
          </a:graphicData>
        </a:graphic>
      </p:graphicFrame>
      <p:graphicFrame>
        <p:nvGraphicFramePr>
          <p:cNvPr id="4" name="Table 3"/>
          <p:cNvGraphicFramePr>
            <a:graphicFrameLocks noGrp="1"/>
          </p:cNvGraphicFramePr>
          <p:nvPr/>
        </p:nvGraphicFramePr>
        <p:xfrm>
          <a:off x="1219200" y="3429000"/>
          <a:ext cx="6095997" cy="175260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AD0</a:t>
                      </a:r>
                      <a:endParaRPr lang="en-US" dirty="0"/>
                    </a:p>
                  </a:txBody>
                  <a:tcPr/>
                </a:tc>
                <a:tc>
                  <a:txBody>
                    <a:bodyPr/>
                    <a:lstStyle/>
                    <a:p>
                      <a:pPr algn="ctr"/>
                      <a:r>
                        <a:rPr lang="en-US" dirty="0" smtClean="0"/>
                        <a:t>D7</a:t>
                      </a:r>
                      <a:endParaRPr lang="en-US" dirty="0"/>
                    </a:p>
                  </a:txBody>
                  <a:tcPr/>
                </a:tc>
                <a:tc>
                  <a:txBody>
                    <a:bodyPr/>
                    <a:lstStyle/>
                    <a:p>
                      <a:pPr algn="ctr"/>
                      <a:r>
                        <a:rPr lang="en-US" dirty="0" smtClean="0"/>
                        <a:t>D6</a:t>
                      </a:r>
                      <a:endParaRPr lang="en-US" dirty="0"/>
                    </a:p>
                  </a:txBody>
                  <a:tcPr/>
                </a:tc>
                <a:tc>
                  <a:txBody>
                    <a:bodyPr/>
                    <a:lstStyle/>
                    <a:p>
                      <a:pPr algn="ctr"/>
                      <a:r>
                        <a:rPr lang="en-US" dirty="0" smtClean="0"/>
                        <a:t>D5</a:t>
                      </a:r>
                      <a:endParaRPr lang="en-US" dirty="0"/>
                    </a:p>
                  </a:txBody>
                  <a:tcPr/>
                </a:tc>
                <a:tc>
                  <a:txBody>
                    <a:bodyPr/>
                    <a:lstStyle/>
                    <a:p>
                      <a:pPr algn="ctr"/>
                      <a:r>
                        <a:rPr lang="en-US" dirty="0" smtClean="0"/>
                        <a:t>D4</a:t>
                      </a:r>
                      <a:endParaRPr lang="en-US" dirty="0"/>
                    </a:p>
                  </a:txBody>
                  <a:tcPr/>
                </a:tc>
                <a:tc>
                  <a:txBody>
                    <a:bodyPr/>
                    <a:lstStyle/>
                    <a:p>
                      <a:pPr algn="ctr"/>
                      <a:r>
                        <a:rPr lang="en-US" dirty="0" smtClean="0"/>
                        <a:t>D3</a:t>
                      </a:r>
                      <a:endParaRPr lang="en-US" dirty="0"/>
                    </a:p>
                  </a:txBody>
                  <a:tcPr/>
                </a:tc>
                <a:tc>
                  <a:txBody>
                    <a:bodyPr/>
                    <a:lstStyle/>
                    <a:p>
                      <a:pPr algn="ctr"/>
                      <a:r>
                        <a:rPr lang="en-US" dirty="0" smtClean="0"/>
                        <a:t>D2</a:t>
                      </a:r>
                      <a:endParaRPr lang="en-US" dirty="0"/>
                    </a:p>
                  </a:txBody>
                  <a:tcPr/>
                </a:tc>
                <a:tc>
                  <a:txBody>
                    <a:bodyPr/>
                    <a:lstStyle/>
                    <a:p>
                      <a:pPr algn="ctr"/>
                      <a:r>
                        <a:rPr lang="en-US" dirty="0" smtClean="0"/>
                        <a:t>D1</a:t>
                      </a:r>
                      <a:endParaRPr lang="en-US" dirty="0"/>
                    </a:p>
                  </a:txBody>
                  <a:tcPr/>
                </a:tc>
                <a:tc>
                  <a:txBody>
                    <a:bodyPr/>
                    <a:lstStyle/>
                    <a:p>
                      <a:pPr algn="ctr"/>
                      <a:r>
                        <a:rPr lang="en-US" dirty="0" smtClean="0"/>
                        <a:t>D0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T7</a:t>
                      </a:r>
                      <a:endParaRPr lang="en-US" dirty="0"/>
                    </a:p>
                  </a:txBody>
                  <a:tcPr>
                    <a:solidFill>
                      <a:schemeClr val="accent6">
                        <a:lumMod val="40000"/>
                        <a:lumOff val="60000"/>
                      </a:schemeClr>
                    </a:solidFill>
                  </a:tcPr>
                </a:tc>
                <a:tc>
                  <a:txBody>
                    <a:bodyPr/>
                    <a:lstStyle/>
                    <a:p>
                      <a:pPr algn="ctr"/>
                      <a:r>
                        <a:rPr lang="en-US" dirty="0" smtClean="0"/>
                        <a:t>T6</a:t>
                      </a:r>
                      <a:endParaRPr lang="en-US" dirty="0"/>
                    </a:p>
                  </a:txBody>
                  <a:tcPr>
                    <a:solidFill>
                      <a:schemeClr val="accent6">
                        <a:lumMod val="40000"/>
                        <a:lumOff val="60000"/>
                      </a:schemeClr>
                    </a:solidFill>
                  </a:tcPr>
                </a:tc>
                <a:tc>
                  <a:txBody>
                    <a:bodyPr/>
                    <a:lstStyle/>
                    <a:p>
                      <a:pPr algn="ctr"/>
                      <a:r>
                        <a:rPr lang="en-US" dirty="0" smtClean="0"/>
                        <a:t>T5</a:t>
                      </a:r>
                      <a:endParaRPr lang="en-US" dirty="0"/>
                    </a:p>
                  </a:txBody>
                  <a:tcPr>
                    <a:solidFill>
                      <a:schemeClr val="accent6">
                        <a:lumMod val="40000"/>
                        <a:lumOff val="60000"/>
                      </a:schemeClr>
                    </a:solidFill>
                  </a:tcPr>
                </a:tc>
                <a:tc>
                  <a:txBody>
                    <a:bodyPr/>
                    <a:lstStyle/>
                    <a:p>
                      <a:pPr algn="ctr"/>
                      <a:r>
                        <a:rPr lang="en-US" dirty="0" smtClean="0"/>
                        <a:t>T4</a:t>
                      </a:r>
                      <a:endParaRPr lang="en-US" dirty="0"/>
                    </a:p>
                  </a:txBody>
                  <a:tcPr>
                    <a:solidFill>
                      <a:schemeClr val="accent6">
                        <a:lumMod val="40000"/>
                        <a:lumOff val="60000"/>
                      </a:schemeClr>
                    </a:solidFill>
                  </a:tcPr>
                </a:tc>
                <a:tc>
                  <a:txBody>
                    <a:bodyPr/>
                    <a:lstStyle/>
                    <a:p>
                      <a:pPr algn="ctr"/>
                      <a:r>
                        <a:rPr lang="en-US" dirty="0" smtClean="0"/>
                        <a:t>T3</a:t>
                      </a:r>
                      <a:endParaRPr lang="en-US" dirty="0"/>
                    </a:p>
                  </a:txBody>
                  <a:tcPr>
                    <a:solidFill>
                      <a:schemeClr val="accent6">
                        <a:lumMod val="40000"/>
                        <a:lumOff val="60000"/>
                      </a:schemeClr>
                    </a:solidFill>
                  </a:tcPr>
                </a:tc>
                <a:tc>
                  <a:txBody>
                    <a:bodyPr/>
                    <a:lstStyle/>
                    <a:p>
                      <a:pPr algn="ctr"/>
                      <a:r>
                        <a:rPr lang="en-US" dirty="0" smtClean="0"/>
                        <a:t>T2</a:t>
                      </a:r>
                      <a:endParaRPr lang="en-US" dirty="0"/>
                    </a:p>
                  </a:txBody>
                  <a:tcPr>
                    <a:solidFill>
                      <a:schemeClr val="accent6">
                        <a:lumMod val="40000"/>
                        <a:lumOff val="60000"/>
                      </a:schemeClr>
                    </a:solidFill>
                  </a:tcPr>
                </a:tc>
                <a:tc>
                  <a:txBody>
                    <a:bodyPr/>
                    <a:lstStyle/>
                    <a:p>
                      <a:pPr algn="ctr"/>
                      <a:r>
                        <a:rPr lang="en-US" dirty="0" smtClean="0"/>
                        <a:t>T1</a:t>
                      </a:r>
                      <a:endParaRPr lang="en-US" dirty="0"/>
                    </a:p>
                  </a:txBody>
                  <a:tcPr>
                    <a:solidFill>
                      <a:schemeClr val="accent6">
                        <a:lumMod val="40000"/>
                        <a:lumOff val="60000"/>
                      </a:schemeClr>
                    </a:solidFill>
                  </a:tcPr>
                </a:tc>
                <a:tc>
                  <a:txBody>
                    <a:bodyPr/>
                    <a:lstStyle/>
                    <a:p>
                      <a:pPr algn="ctr"/>
                      <a:r>
                        <a:rPr lang="en-US" dirty="0" smtClean="0"/>
                        <a:t>T0</a:t>
                      </a:r>
                      <a:endParaRPr lang="en-US" dirty="0"/>
                    </a:p>
                  </a:txBody>
                  <a:tcPr>
                    <a:solidFill>
                      <a:schemeClr val="accent6">
                        <a:lumMod val="40000"/>
                        <a:lumOff val="60000"/>
                      </a:schemeClr>
                    </a:solidFill>
                  </a:tcPr>
                </a:tc>
              </a:tr>
              <a:tr h="370840">
                <a:tc>
                  <a:txBody>
                    <a:bodyPr/>
                    <a:lstStyle/>
                    <a:p>
                      <a:pPr algn="ctr"/>
                      <a:endParaRPr lang="en-US" dirty="0"/>
                    </a:p>
                  </a:txBody>
                  <a:tcPr/>
                </a:tc>
                <a:tc>
                  <a:txBody>
                    <a:bodyPr/>
                    <a:lstStyle/>
                    <a:p>
                      <a:pPr algn="ctr"/>
                      <a:r>
                        <a:rPr lang="en-US" dirty="0" smtClean="0"/>
                        <a:t>0</a:t>
                      </a:r>
                      <a:endParaRPr lang="en-US" dirty="0"/>
                    </a:p>
                  </a:txBody>
                  <a:tcPr>
                    <a:solidFill>
                      <a:schemeClr val="accent6">
                        <a:lumMod val="40000"/>
                        <a:lumOff val="60000"/>
                      </a:schemeClr>
                    </a:solidFill>
                  </a:tcPr>
                </a:tc>
                <a:tc>
                  <a:txBody>
                    <a:bodyPr/>
                    <a:lstStyle/>
                    <a:p>
                      <a:pPr algn="ctr"/>
                      <a:r>
                        <a:rPr lang="en-US" dirty="0" smtClean="0"/>
                        <a:t>0</a:t>
                      </a:r>
                      <a:endParaRPr lang="en-US" dirty="0"/>
                    </a:p>
                  </a:txBody>
                  <a:tcPr>
                    <a:solidFill>
                      <a:schemeClr val="accent6">
                        <a:lumMod val="40000"/>
                        <a:lumOff val="60000"/>
                      </a:schemeClr>
                    </a:solidFill>
                  </a:tcPr>
                </a:tc>
                <a:tc>
                  <a:txBody>
                    <a:bodyPr/>
                    <a:lstStyle/>
                    <a:p>
                      <a:pPr algn="ctr"/>
                      <a:r>
                        <a:rPr lang="en-US" dirty="0" smtClean="0"/>
                        <a:t>1</a:t>
                      </a:r>
                      <a:endParaRPr lang="en-US" dirty="0"/>
                    </a:p>
                  </a:txBody>
                  <a:tcPr>
                    <a:solidFill>
                      <a:schemeClr val="accent6">
                        <a:lumMod val="40000"/>
                        <a:lumOff val="60000"/>
                      </a:schemeClr>
                    </a:solidFill>
                  </a:tcPr>
                </a:tc>
                <a:tc>
                  <a:txBody>
                    <a:bodyPr/>
                    <a:lstStyle/>
                    <a:p>
                      <a:pPr algn="ctr"/>
                      <a:r>
                        <a:rPr lang="en-US" dirty="0" smtClean="0"/>
                        <a:t>0</a:t>
                      </a:r>
                      <a:endParaRPr lang="en-US" dirty="0"/>
                    </a:p>
                  </a:txBody>
                  <a:tcPr>
                    <a:solidFill>
                      <a:schemeClr val="accent6">
                        <a:lumMod val="40000"/>
                        <a:lumOff val="60000"/>
                      </a:schemeClr>
                    </a:solidFill>
                  </a:tcPr>
                </a:tc>
                <a:tc>
                  <a:txBody>
                    <a:bodyPr/>
                    <a:lstStyle/>
                    <a:p>
                      <a:pPr algn="ctr"/>
                      <a:r>
                        <a:rPr lang="en-US" dirty="0" smtClean="0"/>
                        <a:t>0</a:t>
                      </a:r>
                      <a:endParaRPr lang="en-US" dirty="0"/>
                    </a:p>
                  </a:txBody>
                  <a:tcPr>
                    <a:solidFill>
                      <a:schemeClr val="accent6">
                        <a:lumMod val="40000"/>
                        <a:lumOff val="60000"/>
                      </a:schemeClr>
                    </a:solidFill>
                  </a:tcPr>
                </a:tc>
                <a:tc>
                  <a:txBody>
                    <a:bodyPr/>
                    <a:lstStyle/>
                    <a:p>
                      <a:pPr algn="ctr"/>
                      <a:r>
                        <a:rPr lang="en-US" dirty="0" smtClean="0"/>
                        <a:t>0</a:t>
                      </a:r>
                      <a:endParaRPr lang="en-US" dirty="0"/>
                    </a:p>
                  </a:txBody>
                  <a:tcPr>
                    <a:solidFill>
                      <a:schemeClr val="accent6">
                        <a:lumMod val="40000"/>
                        <a:lumOff val="60000"/>
                      </a:schemeClr>
                    </a:solidFill>
                  </a:tcPr>
                </a:tc>
                <a:tc>
                  <a:txBody>
                    <a:bodyPr/>
                    <a:lstStyle/>
                    <a:p>
                      <a:pPr algn="ctr"/>
                      <a:r>
                        <a:rPr lang="en-US" dirty="0" smtClean="0"/>
                        <a:t>0</a:t>
                      </a:r>
                      <a:endParaRPr lang="en-US" dirty="0"/>
                    </a:p>
                  </a:txBody>
                  <a:tcPr>
                    <a:solidFill>
                      <a:schemeClr val="accent6">
                        <a:lumMod val="40000"/>
                        <a:lumOff val="60000"/>
                      </a:schemeClr>
                    </a:solidFill>
                  </a:tcPr>
                </a:tc>
                <a:tc>
                  <a:txBody>
                    <a:bodyPr/>
                    <a:lstStyle/>
                    <a:p>
                      <a:pPr algn="ctr"/>
                      <a:r>
                        <a:rPr lang="en-US" dirty="0" smtClean="0"/>
                        <a:t>0</a:t>
                      </a:r>
                      <a:endParaRPr lang="en-US" dirty="0"/>
                    </a:p>
                  </a:txBody>
                  <a:tcPr>
                    <a:solidFill>
                      <a:schemeClr val="accent6">
                        <a:lumMod val="40000"/>
                        <a:lumOff val="60000"/>
                      </a:schemeClr>
                    </a:solidFill>
                  </a:tcPr>
                </a:tc>
              </a:tr>
              <a:tr h="370840">
                <a:tc>
                  <a:txBody>
                    <a:bodyPr/>
                    <a:lstStyle/>
                    <a:p>
                      <a:pPr algn="ctr"/>
                      <a:endParaRPr lang="en-US" dirty="0"/>
                    </a:p>
                  </a:txBody>
                  <a:tcPr/>
                </a:tc>
                <a:tc gridSpan="8">
                  <a:txBody>
                    <a:bodyPr/>
                    <a:lstStyle/>
                    <a:p>
                      <a:pPr algn="ctr"/>
                      <a:r>
                        <a:rPr lang="en-US" b="1" dirty="0" smtClean="0"/>
                        <a:t>T7=T0</a:t>
                      </a:r>
                      <a:r>
                        <a:rPr lang="en-US" b="1" baseline="0" dirty="0" smtClean="0"/>
                        <a:t> is the assign to IR0, Vector address for ISR</a:t>
                      </a:r>
                    </a:p>
                    <a:p>
                      <a:pPr algn="ctr"/>
                      <a:r>
                        <a:rPr lang="en-US" b="1" baseline="0" dirty="0" smtClean="0"/>
                        <a:t>Lower Byte of call address</a:t>
                      </a:r>
                      <a:endParaRPr lang="en-US" b="1" dirty="0"/>
                    </a:p>
                  </a:txBody>
                  <a:tcPr>
                    <a:solidFill>
                      <a:schemeClr val="accent6">
                        <a:lumMod val="40000"/>
                        <a:lumOff val="60000"/>
                      </a:schemeClr>
                    </a:solidFill>
                  </a:tcPr>
                </a:tc>
                <a:tc hMerge="1">
                  <a:txBody>
                    <a:bodyPr/>
                    <a:lstStyle/>
                    <a:p>
                      <a:pPr algn="ctr"/>
                      <a:endParaRPr lang="en-US" dirty="0"/>
                    </a:p>
                  </a:txBody>
                  <a:tcPr>
                    <a:solidFill>
                      <a:schemeClr val="accent6">
                        <a:lumMod val="40000"/>
                        <a:lumOff val="60000"/>
                      </a:schemeClr>
                    </a:solidFill>
                  </a:tcPr>
                </a:tc>
                <a:tc hMerge="1">
                  <a:txBody>
                    <a:bodyPr/>
                    <a:lstStyle/>
                    <a:p>
                      <a:pPr algn="ctr"/>
                      <a:endParaRPr lang="en-US" dirty="0"/>
                    </a:p>
                  </a:txBody>
                  <a:tcPr>
                    <a:solidFill>
                      <a:schemeClr val="accent6">
                        <a:lumMod val="40000"/>
                        <a:lumOff val="60000"/>
                      </a:schemeClr>
                    </a:solidFill>
                  </a:tcPr>
                </a:tc>
                <a:tc hMerge="1">
                  <a:txBody>
                    <a:bodyPr/>
                    <a:lstStyle/>
                    <a:p>
                      <a:pPr algn="ctr"/>
                      <a:endParaRPr lang="en-US" dirty="0"/>
                    </a:p>
                  </a:txBody>
                  <a:tcPr>
                    <a:solidFill>
                      <a:schemeClr val="accent6">
                        <a:lumMod val="40000"/>
                        <a:lumOff val="60000"/>
                      </a:schemeClr>
                    </a:solidFill>
                  </a:tcPr>
                </a:tc>
                <a:tc hMerge="1">
                  <a:txBody>
                    <a:bodyPr/>
                    <a:lstStyle/>
                    <a:p>
                      <a:pPr algn="ctr"/>
                      <a:endParaRPr lang="en-US" dirty="0"/>
                    </a:p>
                  </a:txBody>
                  <a:tcPr>
                    <a:solidFill>
                      <a:schemeClr val="accent6">
                        <a:lumMod val="40000"/>
                        <a:lumOff val="60000"/>
                      </a:schemeClr>
                    </a:solidFill>
                  </a:tcPr>
                </a:tc>
                <a:tc hMerge="1">
                  <a:txBody>
                    <a:bodyPr/>
                    <a:lstStyle/>
                    <a:p>
                      <a:pPr algn="ctr"/>
                      <a:endParaRPr lang="en-US" dirty="0"/>
                    </a:p>
                  </a:txBody>
                  <a:tcPr>
                    <a:solidFill>
                      <a:schemeClr val="accent6">
                        <a:lumMod val="40000"/>
                        <a:lumOff val="60000"/>
                      </a:schemeClr>
                    </a:solidFill>
                  </a:tcPr>
                </a:tc>
                <a:tc hMerge="1">
                  <a:txBody>
                    <a:bodyPr/>
                    <a:lstStyle/>
                    <a:p>
                      <a:pPr algn="ctr"/>
                      <a:endParaRPr lang="en-US" dirty="0"/>
                    </a:p>
                  </a:txBody>
                  <a:tcPr>
                    <a:solidFill>
                      <a:schemeClr val="accent6">
                        <a:lumMod val="40000"/>
                        <a:lumOff val="60000"/>
                      </a:schemeClr>
                    </a:solidFill>
                  </a:tcPr>
                </a:tc>
                <a:tc hMerge="1">
                  <a:txBody>
                    <a:bodyPr/>
                    <a:lstStyle/>
                    <a:p>
                      <a:pPr algn="ctr"/>
                      <a:endParaRPr lang="en-US" dirty="0"/>
                    </a:p>
                  </a:txBody>
                  <a:tcPr>
                    <a:solidFill>
                      <a:schemeClr val="accent6">
                        <a:lumMod val="40000"/>
                        <a:lumOff val="60000"/>
                      </a:schemeClr>
                    </a:solidFill>
                  </a:tcPr>
                </a:tc>
              </a:tr>
            </a:tbl>
          </a:graphicData>
        </a:graphic>
      </p:graphicFrame>
      <p:sp>
        <p:nvSpPr>
          <p:cNvPr id="5" name="TextBox 4"/>
          <p:cNvSpPr txBox="1"/>
          <p:nvPr/>
        </p:nvSpPr>
        <p:spPr>
          <a:xfrm>
            <a:off x="8153400" y="2057400"/>
            <a:ext cx="685800" cy="461665"/>
          </a:xfrm>
          <a:prstGeom prst="rect">
            <a:avLst/>
          </a:prstGeom>
          <a:noFill/>
        </p:spPr>
        <p:txBody>
          <a:bodyPr wrap="square" rtlCol="0">
            <a:spAutoFit/>
          </a:bodyPr>
          <a:lstStyle/>
          <a:p>
            <a:r>
              <a:rPr lang="en-US" sz="2400" b="1" dirty="0" smtClean="0"/>
              <a:t>76H</a:t>
            </a:r>
            <a:endParaRPr lang="en-US" sz="2400" b="1" dirty="0"/>
          </a:p>
        </p:txBody>
      </p:sp>
      <p:sp>
        <p:nvSpPr>
          <p:cNvPr id="6" name="TextBox 5"/>
          <p:cNvSpPr txBox="1"/>
          <p:nvPr/>
        </p:nvSpPr>
        <p:spPr>
          <a:xfrm>
            <a:off x="8077200" y="4038600"/>
            <a:ext cx="685800" cy="461665"/>
          </a:xfrm>
          <a:prstGeom prst="rect">
            <a:avLst/>
          </a:prstGeom>
          <a:noFill/>
        </p:spPr>
        <p:txBody>
          <a:bodyPr wrap="square" rtlCol="0">
            <a:spAutoFit/>
          </a:bodyPr>
          <a:lstStyle/>
          <a:p>
            <a:r>
              <a:rPr lang="en-US" sz="2400" b="1" dirty="0" smtClean="0"/>
              <a:t>20H</a:t>
            </a:r>
            <a:endParaRPr lang="en-US" sz="2400" b="1" dirty="0"/>
          </a:p>
        </p:txBody>
      </p:sp>
      <p:graphicFrame>
        <p:nvGraphicFramePr>
          <p:cNvPr id="8" name="Table 7"/>
          <p:cNvGraphicFramePr>
            <a:graphicFrameLocks noGrp="1"/>
          </p:cNvGraphicFramePr>
          <p:nvPr/>
        </p:nvGraphicFramePr>
        <p:xfrm>
          <a:off x="1219200" y="5562599"/>
          <a:ext cx="6096000" cy="762000"/>
        </p:xfrm>
        <a:graphic>
          <a:graphicData uri="http://schemas.openxmlformats.org/drawingml/2006/table">
            <a:tbl>
              <a:tblPr firstRow="1" bandRow="1">
                <a:tableStyleId>{5C22544A-7EE6-4342-B048-85BDC9FD1C3A}</a:tableStyleId>
              </a:tblPr>
              <a:tblGrid>
                <a:gridCol w="1752600"/>
                <a:gridCol w="1295400"/>
                <a:gridCol w="1524000"/>
                <a:gridCol w="1524000"/>
              </a:tblGrid>
              <a:tr h="762000">
                <a:tc>
                  <a:txBody>
                    <a:bodyPr/>
                    <a:lstStyle/>
                    <a:p>
                      <a:r>
                        <a:rPr lang="en-US" dirty="0" smtClean="0"/>
                        <a:t>Vector Address </a:t>
                      </a:r>
                    </a:p>
                    <a:p>
                      <a:r>
                        <a:rPr lang="en-US" dirty="0" smtClean="0"/>
                        <a:t>2060, 2064….</a:t>
                      </a:r>
                      <a:endParaRPr lang="en-US" dirty="0"/>
                    </a:p>
                  </a:txBody>
                  <a:tcPr>
                    <a:solidFill>
                      <a:srgbClr val="C00000"/>
                    </a:solidFill>
                  </a:tcPr>
                </a:tc>
                <a:tc>
                  <a:txBody>
                    <a:bodyPr/>
                    <a:lstStyle/>
                    <a:p>
                      <a:r>
                        <a:rPr lang="en-US" dirty="0" smtClean="0">
                          <a:solidFill>
                            <a:schemeClr val="tx1"/>
                          </a:solidFill>
                        </a:rPr>
                        <a:t>0100 0000</a:t>
                      </a:r>
                      <a:endParaRPr lang="en-US" dirty="0">
                        <a:solidFill>
                          <a:schemeClr val="tx1"/>
                        </a:solidFill>
                      </a:endParaRPr>
                    </a:p>
                  </a:txBody>
                  <a:tcPr>
                    <a:solidFill>
                      <a:schemeClr val="accent6">
                        <a:lumMod val="40000"/>
                        <a:lumOff val="60000"/>
                      </a:schemeClr>
                    </a:solidFill>
                  </a:tcPr>
                </a:tc>
                <a:tc>
                  <a:txBody>
                    <a:bodyPr/>
                    <a:lstStyle/>
                    <a:p>
                      <a:r>
                        <a:rPr lang="en-US" b="1" smtClean="0">
                          <a:solidFill>
                            <a:schemeClr val="tx1"/>
                          </a:solidFill>
                        </a:rPr>
                        <a:t>0   1    1</a:t>
                      </a:r>
                      <a:endParaRPr lang="en-US" b="1" dirty="0">
                        <a:solidFill>
                          <a:schemeClr val="tx1"/>
                        </a:solidFill>
                      </a:endParaRPr>
                    </a:p>
                  </a:txBody>
                  <a:tcPr>
                    <a:solidFill>
                      <a:srgbClr val="FFC000"/>
                    </a:solidFill>
                  </a:tcPr>
                </a:tc>
                <a:tc>
                  <a:txBody>
                    <a:bodyPr/>
                    <a:lstStyle/>
                    <a:p>
                      <a:r>
                        <a:rPr lang="en-US" dirty="0" smtClean="0"/>
                        <a:t>00000</a:t>
                      </a:r>
                      <a:endParaRPr lang="en-US" dirty="0"/>
                    </a:p>
                  </a:txBody>
                  <a:tcPr/>
                </a:tc>
              </a:tr>
            </a:tbl>
          </a:graphicData>
        </a:graphic>
      </p:graphicFrame>
      <p:cxnSp>
        <p:nvCxnSpPr>
          <p:cNvPr id="10" name="Straight Arrow Connector 9"/>
          <p:cNvCxnSpPr/>
          <p:nvPr/>
        </p:nvCxnSpPr>
        <p:spPr>
          <a:xfrm rot="5400000" flipH="1" flipV="1">
            <a:off x="2933700" y="5067300"/>
            <a:ext cx="14478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rot="16200000" flipV="1">
            <a:off x="2590800" y="3048000"/>
            <a:ext cx="2514600" cy="2514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Program to initialize</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normAutofit lnSpcReduction="10000"/>
          </a:bodyPr>
          <a:lstStyle/>
          <a:p>
            <a:pPr>
              <a:buNone/>
            </a:pPr>
            <a:r>
              <a:rPr lang="en-US" dirty="0" smtClean="0"/>
              <a:t>DI</a:t>
            </a:r>
          </a:p>
          <a:p>
            <a:pPr>
              <a:buNone/>
            </a:pPr>
            <a:r>
              <a:rPr lang="en-US" dirty="0" smtClean="0"/>
              <a:t>MVI 		A, 76H 	;move ICW1 byte to ACC</a:t>
            </a:r>
          </a:p>
          <a:p>
            <a:pPr>
              <a:buNone/>
            </a:pPr>
            <a:r>
              <a:rPr lang="en-US" dirty="0" smtClean="0"/>
              <a:t>OUT		80H		; initialize 8259A ICW1</a:t>
            </a:r>
          </a:p>
          <a:p>
            <a:pPr>
              <a:buNone/>
            </a:pPr>
            <a:r>
              <a:rPr lang="en-US" dirty="0" smtClean="0"/>
              <a:t>MVI 		A, 20H	; </a:t>
            </a:r>
            <a:r>
              <a:rPr lang="en-US" dirty="0" err="1" smtClean="0"/>
              <a:t>mov</a:t>
            </a:r>
            <a:r>
              <a:rPr lang="en-US" dirty="0" smtClean="0"/>
              <a:t> ICW2 byte to  ACC</a:t>
            </a:r>
          </a:p>
          <a:p>
            <a:pPr>
              <a:buNone/>
            </a:pPr>
            <a:r>
              <a:rPr lang="en-US" dirty="0" smtClean="0"/>
              <a:t>OUT		81H		; Initialize 8259A ICW2</a:t>
            </a:r>
          </a:p>
          <a:p>
            <a:pPr>
              <a:buNone/>
            </a:pPr>
            <a:endParaRPr lang="en-US" dirty="0" smtClean="0"/>
          </a:p>
          <a:p>
            <a:pPr>
              <a:buNone/>
            </a:pPr>
            <a:r>
              <a:rPr lang="en-US" dirty="0" smtClean="0"/>
              <a:t>MVI		A, 7FH	; Put the OCW1</a:t>
            </a:r>
          </a:p>
          <a:p>
            <a:pPr>
              <a:buNone/>
            </a:pPr>
            <a:r>
              <a:rPr lang="en-US" dirty="0" smtClean="0"/>
              <a:t>OUT		80H</a:t>
            </a:r>
          </a:p>
          <a:p>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Nested mode </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p>
            <a:r>
              <a:rPr lang="en-US" dirty="0" smtClean="0"/>
              <a:t>By Default 8259 work in Nested modes</a:t>
            </a:r>
          </a:p>
          <a:p>
            <a:pPr lvl="1"/>
            <a:r>
              <a:rPr lang="en-US" dirty="0" smtClean="0"/>
              <a:t>Unless we put a different OCW</a:t>
            </a:r>
          </a:p>
          <a:p>
            <a:r>
              <a:rPr lang="en-US" dirty="0" smtClean="0"/>
              <a:t>Suppose IR2 has highest priority and IR6</a:t>
            </a:r>
          </a:p>
          <a:p>
            <a:r>
              <a:rPr lang="en-US" dirty="0" smtClean="0"/>
              <a:t>IR6 is being serviced</a:t>
            </a:r>
          </a:p>
          <a:p>
            <a:r>
              <a:rPr lang="en-US" dirty="0" smtClean="0"/>
              <a:t>IR2 can be nested </a:t>
            </a:r>
            <a:r>
              <a:rPr lang="en-US" dirty="0" err="1" smtClean="0"/>
              <a:t>iff</a:t>
            </a:r>
            <a:r>
              <a:rPr lang="en-US" dirty="0" smtClean="0"/>
              <a:t> IR6 IRS issue an EI command</a:t>
            </a:r>
          </a:p>
          <a:p>
            <a:r>
              <a:rPr lang="en-US" dirty="0" smtClean="0"/>
              <a:t>Address of IR2=2068, IR2=2074</a:t>
            </a: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Nested Interrupt process</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1295400" y="1371600"/>
            <a:ext cx="1447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8" name="Straight Arrow Connector 7"/>
          <p:cNvCxnSpPr/>
          <p:nvPr/>
        </p:nvCxnSpPr>
        <p:spPr>
          <a:xfrm rot="5400000">
            <a:off x="1867694" y="1789906"/>
            <a:ext cx="228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Rectangle 8"/>
          <p:cNvSpPr/>
          <p:nvPr/>
        </p:nvSpPr>
        <p:spPr>
          <a:xfrm>
            <a:off x="1295400" y="1905000"/>
            <a:ext cx="1447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EI</a:t>
            </a:r>
            <a:endParaRPr lang="en-US" dirty="0"/>
          </a:p>
        </p:txBody>
      </p:sp>
      <p:cxnSp>
        <p:nvCxnSpPr>
          <p:cNvPr id="10" name="Straight Arrow Connector 9"/>
          <p:cNvCxnSpPr/>
          <p:nvPr/>
        </p:nvCxnSpPr>
        <p:spPr>
          <a:xfrm rot="5400000">
            <a:off x="1867694" y="2323306"/>
            <a:ext cx="228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Rectangle 10"/>
          <p:cNvSpPr/>
          <p:nvPr/>
        </p:nvSpPr>
        <p:spPr>
          <a:xfrm>
            <a:off x="1295400" y="2438400"/>
            <a:ext cx="1447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Rectangle 12"/>
          <p:cNvSpPr/>
          <p:nvPr/>
        </p:nvSpPr>
        <p:spPr>
          <a:xfrm>
            <a:off x="1295400" y="2971800"/>
            <a:ext cx="1447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4" name="Straight Arrow Connector 13"/>
          <p:cNvCxnSpPr/>
          <p:nvPr/>
        </p:nvCxnSpPr>
        <p:spPr>
          <a:xfrm rot="5400000">
            <a:off x="1867694" y="3390106"/>
            <a:ext cx="228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Rectangle 14"/>
          <p:cNvSpPr/>
          <p:nvPr/>
        </p:nvSpPr>
        <p:spPr>
          <a:xfrm>
            <a:off x="1295400" y="3810000"/>
            <a:ext cx="1447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6" name="Straight Arrow Connector 15"/>
          <p:cNvCxnSpPr/>
          <p:nvPr/>
        </p:nvCxnSpPr>
        <p:spPr>
          <a:xfrm rot="5400000">
            <a:off x="1867694" y="4228306"/>
            <a:ext cx="228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Rectangle 16"/>
          <p:cNvSpPr/>
          <p:nvPr/>
        </p:nvSpPr>
        <p:spPr>
          <a:xfrm>
            <a:off x="1295400" y="4343400"/>
            <a:ext cx="1447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8" name="Straight Arrow Connector 17"/>
          <p:cNvCxnSpPr/>
          <p:nvPr/>
        </p:nvCxnSpPr>
        <p:spPr>
          <a:xfrm rot="5400000">
            <a:off x="1867694" y="4761706"/>
            <a:ext cx="228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Rectangle 18"/>
          <p:cNvSpPr/>
          <p:nvPr/>
        </p:nvSpPr>
        <p:spPr>
          <a:xfrm>
            <a:off x="4343400" y="2514600"/>
            <a:ext cx="1447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20" name="Straight Arrow Connector 19"/>
          <p:cNvCxnSpPr/>
          <p:nvPr/>
        </p:nvCxnSpPr>
        <p:spPr>
          <a:xfrm rot="5400000">
            <a:off x="4915694" y="2932906"/>
            <a:ext cx="228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Rectangle 20"/>
          <p:cNvSpPr/>
          <p:nvPr/>
        </p:nvSpPr>
        <p:spPr>
          <a:xfrm>
            <a:off x="4343400" y="3048000"/>
            <a:ext cx="1447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22" name="Straight Arrow Connector 21"/>
          <p:cNvCxnSpPr/>
          <p:nvPr/>
        </p:nvCxnSpPr>
        <p:spPr>
          <a:xfrm rot="5400000">
            <a:off x="4915694" y="3466306"/>
            <a:ext cx="228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Rectangle 22"/>
          <p:cNvSpPr/>
          <p:nvPr/>
        </p:nvSpPr>
        <p:spPr>
          <a:xfrm>
            <a:off x="4343400" y="3581400"/>
            <a:ext cx="1447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EI</a:t>
            </a:r>
            <a:endParaRPr lang="en-US" dirty="0"/>
          </a:p>
        </p:txBody>
      </p:sp>
      <p:sp>
        <p:nvSpPr>
          <p:cNvPr id="25" name="Rectangle 24"/>
          <p:cNvSpPr/>
          <p:nvPr/>
        </p:nvSpPr>
        <p:spPr>
          <a:xfrm>
            <a:off x="4343400" y="4114800"/>
            <a:ext cx="1447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7" name="Rectangle 26"/>
          <p:cNvSpPr/>
          <p:nvPr/>
        </p:nvSpPr>
        <p:spPr>
          <a:xfrm>
            <a:off x="4343400" y="4953000"/>
            <a:ext cx="1447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28" name="Straight Arrow Connector 27"/>
          <p:cNvCxnSpPr/>
          <p:nvPr/>
        </p:nvCxnSpPr>
        <p:spPr>
          <a:xfrm rot="5400000">
            <a:off x="4915694" y="5371306"/>
            <a:ext cx="228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Rectangle 28"/>
          <p:cNvSpPr/>
          <p:nvPr/>
        </p:nvSpPr>
        <p:spPr>
          <a:xfrm>
            <a:off x="4343400" y="5486400"/>
            <a:ext cx="1447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RET</a:t>
            </a:r>
            <a:endParaRPr lang="en-US" dirty="0"/>
          </a:p>
        </p:txBody>
      </p:sp>
      <p:sp>
        <p:nvSpPr>
          <p:cNvPr id="31" name="Rectangle 30"/>
          <p:cNvSpPr/>
          <p:nvPr/>
        </p:nvSpPr>
        <p:spPr>
          <a:xfrm>
            <a:off x="7315200" y="3657600"/>
            <a:ext cx="1447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EI</a:t>
            </a:r>
            <a:endParaRPr lang="en-US" dirty="0"/>
          </a:p>
        </p:txBody>
      </p:sp>
      <p:cxnSp>
        <p:nvCxnSpPr>
          <p:cNvPr id="32" name="Straight Arrow Connector 31"/>
          <p:cNvCxnSpPr/>
          <p:nvPr/>
        </p:nvCxnSpPr>
        <p:spPr>
          <a:xfrm rot="5400000">
            <a:off x="7887494" y="4075906"/>
            <a:ext cx="228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Rectangle 32"/>
          <p:cNvSpPr/>
          <p:nvPr/>
        </p:nvSpPr>
        <p:spPr>
          <a:xfrm>
            <a:off x="7315200" y="4191000"/>
            <a:ext cx="1447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34" name="Straight Arrow Connector 33"/>
          <p:cNvCxnSpPr/>
          <p:nvPr/>
        </p:nvCxnSpPr>
        <p:spPr>
          <a:xfrm rot="5400000">
            <a:off x="7887494" y="4609306"/>
            <a:ext cx="228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Rectangle 34"/>
          <p:cNvSpPr/>
          <p:nvPr/>
        </p:nvSpPr>
        <p:spPr>
          <a:xfrm>
            <a:off x="7315200" y="4724400"/>
            <a:ext cx="1447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DI</a:t>
            </a:r>
            <a:endParaRPr lang="en-US" dirty="0"/>
          </a:p>
        </p:txBody>
      </p:sp>
      <p:cxnSp>
        <p:nvCxnSpPr>
          <p:cNvPr id="36" name="Straight Arrow Connector 35"/>
          <p:cNvCxnSpPr/>
          <p:nvPr/>
        </p:nvCxnSpPr>
        <p:spPr>
          <a:xfrm rot="5400000">
            <a:off x="7887494" y="5142706"/>
            <a:ext cx="228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Rectangle 36"/>
          <p:cNvSpPr/>
          <p:nvPr/>
        </p:nvSpPr>
        <p:spPr>
          <a:xfrm>
            <a:off x="7315200" y="5257800"/>
            <a:ext cx="1447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EOI</a:t>
            </a:r>
            <a:endParaRPr lang="en-US" dirty="0"/>
          </a:p>
        </p:txBody>
      </p:sp>
      <p:cxnSp>
        <p:nvCxnSpPr>
          <p:cNvPr id="38" name="Straight Arrow Connector 37"/>
          <p:cNvCxnSpPr/>
          <p:nvPr/>
        </p:nvCxnSpPr>
        <p:spPr>
          <a:xfrm rot="5400000">
            <a:off x="7887494" y="5676106"/>
            <a:ext cx="228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Rectangle 38"/>
          <p:cNvSpPr/>
          <p:nvPr/>
        </p:nvSpPr>
        <p:spPr>
          <a:xfrm>
            <a:off x="7315200" y="5791200"/>
            <a:ext cx="1447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EI</a:t>
            </a:r>
            <a:endParaRPr lang="en-US" dirty="0"/>
          </a:p>
        </p:txBody>
      </p:sp>
      <p:cxnSp>
        <p:nvCxnSpPr>
          <p:cNvPr id="40" name="Straight Arrow Connector 39"/>
          <p:cNvCxnSpPr/>
          <p:nvPr/>
        </p:nvCxnSpPr>
        <p:spPr>
          <a:xfrm rot="5400000">
            <a:off x="7887494" y="6209506"/>
            <a:ext cx="228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Rectangle 40"/>
          <p:cNvSpPr/>
          <p:nvPr/>
        </p:nvSpPr>
        <p:spPr>
          <a:xfrm>
            <a:off x="7315200" y="6324600"/>
            <a:ext cx="1447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RET</a:t>
            </a:r>
            <a:endParaRPr lang="en-US" dirty="0"/>
          </a:p>
        </p:txBody>
      </p:sp>
      <p:cxnSp>
        <p:nvCxnSpPr>
          <p:cNvPr id="47" name="Straight Arrow Connector 46"/>
          <p:cNvCxnSpPr/>
          <p:nvPr/>
        </p:nvCxnSpPr>
        <p:spPr>
          <a:xfrm>
            <a:off x="457200" y="2590800"/>
            <a:ext cx="838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152400" y="2743200"/>
            <a:ext cx="1219200" cy="646331"/>
          </a:xfrm>
          <a:prstGeom prst="rect">
            <a:avLst/>
          </a:prstGeom>
          <a:noFill/>
        </p:spPr>
        <p:txBody>
          <a:bodyPr wrap="square" rtlCol="0">
            <a:spAutoFit/>
          </a:bodyPr>
          <a:lstStyle/>
          <a:p>
            <a:r>
              <a:rPr lang="en-US" dirty="0" smtClean="0"/>
              <a:t>Interrupt at IR6</a:t>
            </a:r>
            <a:endParaRPr lang="en-US" dirty="0"/>
          </a:p>
        </p:txBody>
      </p:sp>
      <p:sp>
        <p:nvSpPr>
          <p:cNvPr id="49" name="TextBox 48"/>
          <p:cNvSpPr txBox="1"/>
          <p:nvPr/>
        </p:nvSpPr>
        <p:spPr>
          <a:xfrm>
            <a:off x="3200400" y="3239869"/>
            <a:ext cx="1219200" cy="646331"/>
          </a:xfrm>
          <a:prstGeom prst="rect">
            <a:avLst/>
          </a:prstGeom>
          <a:noFill/>
        </p:spPr>
        <p:txBody>
          <a:bodyPr wrap="square" rtlCol="0">
            <a:spAutoFit/>
          </a:bodyPr>
          <a:lstStyle/>
          <a:p>
            <a:r>
              <a:rPr lang="en-US" dirty="0" smtClean="0"/>
              <a:t>Interrupt at IR2</a:t>
            </a:r>
            <a:endParaRPr lang="en-US" dirty="0"/>
          </a:p>
        </p:txBody>
      </p:sp>
      <p:cxnSp>
        <p:nvCxnSpPr>
          <p:cNvPr id="51" name="Straight Arrow Connector 50"/>
          <p:cNvCxnSpPr/>
          <p:nvPr/>
        </p:nvCxnSpPr>
        <p:spPr>
          <a:xfrm>
            <a:off x="3505200" y="3200400"/>
            <a:ext cx="838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53" name="Straight Arrow Connector 52"/>
          <p:cNvCxnSpPr/>
          <p:nvPr/>
        </p:nvCxnSpPr>
        <p:spPr>
          <a:xfrm rot="5400000">
            <a:off x="4761706" y="4685506"/>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Elbow Connector 55"/>
          <p:cNvCxnSpPr>
            <a:stCxn id="11" idx="3"/>
            <a:endCxn id="19" idx="1"/>
          </p:cNvCxnSpPr>
          <p:nvPr/>
        </p:nvCxnSpPr>
        <p:spPr>
          <a:xfrm>
            <a:off x="2743200" y="2590800"/>
            <a:ext cx="1600200" cy="76200"/>
          </a:xfrm>
          <a:prstGeom prst="bentConnector3">
            <a:avLst>
              <a:gd name="adj1" fmla="val 50000"/>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58" name="Elbow Connector 57"/>
          <p:cNvCxnSpPr>
            <a:stCxn id="23" idx="3"/>
            <a:endCxn id="31" idx="1"/>
          </p:cNvCxnSpPr>
          <p:nvPr/>
        </p:nvCxnSpPr>
        <p:spPr>
          <a:xfrm>
            <a:off x="5791200" y="3733800"/>
            <a:ext cx="1524000" cy="76200"/>
          </a:xfrm>
          <a:prstGeom prst="bentConnector3">
            <a:avLst>
              <a:gd name="adj1" fmla="val 50000"/>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60" name="Elbow Connector 59"/>
          <p:cNvCxnSpPr>
            <a:stCxn id="41" idx="1"/>
            <a:endCxn id="25" idx="3"/>
          </p:cNvCxnSpPr>
          <p:nvPr/>
        </p:nvCxnSpPr>
        <p:spPr>
          <a:xfrm rot="10800000">
            <a:off x="5791200" y="4267200"/>
            <a:ext cx="1524000" cy="2209800"/>
          </a:xfrm>
          <a:prstGeom prst="bentConnector3">
            <a:avLst>
              <a:gd name="adj1" fmla="val 50000"/>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62" name="Elbow Connector 61"/>
          <p:cNvCxnSpPr>
            <a:stCxn id="29" idx="1"/>
            <a:endCxn id="13" idx="3"/>
          </p:cNvCxnSpPr>
          <p:nvPr/>
        </p:nvCxnSpPr>
        <p:spPr>
          <a:xfrm rot="10800000">
            <a:off x="2743200" y="3124200"/>
            <a:ext cx="1600200" cy="2514600"/>
          </a:xfrm>
          <a:prstGeom prst="bentConnector3">
            <a:avLst>
              <a:gd name="adj1" fmla="val 74908"/>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4" name="Explosion 1 63"/>
          <p:cNvSpPr/>
          <p:nvPr/>
        </p:nvSpPr>
        <p:spPr>
          <a:xfrm>
            <a:off x="6172200" y="1447800"/>
            <a:ext cx="2971800" cy="1676400"/>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It wait up to EI instruction </a:t>
            </a:r>
            <a:endParaRPr lang="en-US" dirty="0"/>
          </a:p>
        </p:txBody>
      </p:sp>
      <p:cxnSp>
        <p:nvCxnSpPr>
          <p:cNvPr id="66" name="Straight Arrow Connector 65"/>
          <p:cNvCxnSpPr>
            <a:stCxn id="64" idx="2"/>
          </p:cNvCxnSpPr>
          <p:nvPr/>
        </p:nvCxnSpPr>
        <p:spPr>
          <a:xfrm rot="5400000">
            <a:off x="6412998" y="2578603"/>
            <a:ext cx="381000" cy="147219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304800" y="5867400"/>
            <a:ext cx="2819400" cy="707886"/>
          </a:xfrm>
          <a:prstGeom prst="rect">
            <a:avLst/>
          </a:prstGeom>
          <a:noFill/>
        </p:spPr>
        <p:txBody>
          <a:bodyPr wrap="square" rtlCol="0">
            <a:spAutoFit/>
          </a:bodyPr>
          <a:lstStyle/>
          <a:p>
            <a:r>
              <a:rPr lang="en-US" sz="2000" b="1" dirty="0" smtClean="0"/>
              <a:t>IR2 has highest priority</a:t>
            </a:r>
          </a:p>
          <a:p>
            <a:r>
              <a:rPr lang="en-US" sz="2000" b="1" dirty="0" smtClean="0"/>
              <a:t>IR6 has lower priority</a:t>
            </a:r>
            <a:endParaRPr lang="en-US" sz="2000" b="1"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Maskable</a:t>
            </a:r>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Interrupt</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Content Placeholder 3"/>
          <p:cNvSpPr>
            <a:spLocks noGrp="1"/>
          </p:cNvSpPr>
          <p:nvPr>
            <p:ph idx="1"/>
          </p:nvPr>
        </p:nvSpPr>
        <p:spPr/>
        <p:txBody>
          <a:bodyPr/>
          <a:lstStyle/>
          <a:p>
            <a:r>
              <a:rPr lang="en-US" dirty="0" smtClean="0"/>
              <a:t>Those interrupt service can be temporarily disable to let the higher priority interrupt ISR to be executed  without interruption</a:t>
            </a:r>
          </a:p>
          <a:p>
            <a:r>
              <a:rPr lang="en-US" dirty="0" smtClean="0"/>
              <a:t>I want IR7 to be Non </a:t>
            </a:r>
            <a:r>
              <a:rPr lang="en-US" dirty="0" err="1" smtClean="0"/>
              <a:t>Maskable</a:t>
            </a:r>
            <a:r>
              <a:rPr lang="en-US" dirty="0" smtClean="0"/>
              <a:t> </a:t>
            </a:r>
            <a:endParaRPr lang="en-US" dirty="0"/>
          </a:p>
        </p:txBody>
      </p:sp>
      <p:graphicFrame>
        <p:nvGraphicFramePr>
          <p:cNvPr id="5" name="Table 4"/>
          <p:cNvGraphicFramePr>
            <a:graphicFrameLocks noGrp="1"/>
          </p:cNvGraphicFramePr>
          <p:nvPr/>
        </p:nvGraphicFramePr>
        <p:xfrm>
          <a:off x="990600" y="3810000"/>
          <a:ext cx="5791200" cy="1381760"/>
        </p:xfrm>
        <a:graphic>
          <a:graphicData uri="http://schemas.openxmlformats.org/drawingml/2006/table">
            <a:tbl>
              <a:tblPr firstRow="1" bandRow="1">
                <a:tableStyleId>{5C22544A-7EE6-4342-B048-85BDC9FD1C3A}</a:tableStyleId>
              </a:tblPr>
              <a:tblGrid>
                <a:gridCol w="677333"/>
                <a:gridCol w="677333"/>
                <a:gridCol w="677333"/>
                <a:gridCol w="677333"/>
                <a:gridCol w="643468"/>
                <a:gridCol w="609600"/>
                <a:gridCol w="609600"/>
                <a:gridCol w="609600"/>
                <a:gridCol w="609600"/>
              </a:tblGrid>
              <a:tr h="370840">
                <a:tc>
                  <a:txBody>
                    <a:bodyPr/>
                    <a:lstStyle/>
                    <a:p>
                      <a:pPr algn="ctr"/>
                      <a:r>
                        <a:rPr lang="en-US" dirty="0" smtClean="0"/>
                        <a:t>AD0</a:t>
                      </a:r>
                      <a:endParaRPr lang="en-US" dirty="0"/>
                    </a:p>
                  </a:txBody>
                  <a:tcPr/>
                </a:tc>
                <a:tc>
                  <a:txBody>
                    <a:bodyPr/>
                    <a:lstStyle/>
                    <a:p>
                      <a:pPr algn="ctr"/>
                      <a:r>
                        <a:rPr lang="en-US" dirty="0" smtClean="0"/>
                        <a:t>D7</a:t>
                      </a:r>
                      <a:endParaRPr lang="en-US" dirty="0"/>
                    </a:p>
                  </a:txBody>
                  <a:tcPr/>
                </a:tc>
                <a:tc>
                  <a:txBody>
                    <a:bodyPr/>
                    <a:lstStyle/>
                    <a:p>
                      <a:pPr algn="ctr"/>
                      <a:r>
                        <a:rPr lang="en-US" dirty="0" smtClean="0"/>
                        <a:t>D6</a:t>
                      </a:r>
                      <a:endParaRPr lang="en-US" dirty="0"/>
                    </a:p>
                  </a:txBody>
                  <a:tcPr/>
                </a:tc>
                <a:tc>
                  <a:txBody>
                    <a:bodyPr/>
                    <a:lstStyle/>
                    <a:p>
                      <a:pPr algn="ctr"/>
                      <a:r>
                        <a:rPr lang="en-US" dirty="0" smtClean="0"/>
                        <a:t>D5</a:t>
                      </a:r>
                      <a:endParaRPr lang="en-US" dirty="0"/>
                    </a:p>
                  </a:txBody>
                  <a:tcPr/>
                </a:tc>
                <a:tc>
                  <a:txBody>
                    <a:bodyPr/>
                    <a:lstStyle/>
                    <a:p>
                      <a:pPr algn="ctr"/>
                      <a:r>
                        <a:rPr lang="en-US" dirty="0" smtClean="0"/>
                        <a:t>D4</a:t>
                      </a:r>
                      <a:endParaRPr lang="en-US" dirty="0"/>
                    </a:p>
                  </a:txBody>
                  <a:tcPr/>
                </a:tc>
                <a:tc>
                  <a:txBody>
                    <a:bodyPr/>
                    <a:lstStyle/>
                    <a:p>
                      <a:pPr algn="ctr"/>
                      <a:r>
                        <a:rPr lang="en-US" dirty="0" smtClean="0"/>
                        <a:t>D3</a:t>
                      </a:r>
                      <a:endParaRPr lang="en-US" dirty="0"/>
                    </a:p>
                  </a:txBody>
                  <a:tcPr/>
                </a:tc>
                <a:tc>
                  <a:txBody>
                    <a:bodyPr/>
                    <a:lstStyle/>
                    <a:p>
                      <a:pPr algn="ctr"/>
                      <a:r>
                        <a:rPr lang="en-US" dirty="0" smtClean="0"/>
                        <a:t>D2</a:t>
                      </a:r>
                      <a:endParaRPr lang="en-US" dirty="0"/>
                    </a:p>
                  </a:txBody>
                  <a:tcPr/>
                </a:tc>
                <a:tc>
                  <a:txBody>
                    <a:bodyPr/>
                    <a:lstStyle/>
                    <a:p>
                      <a:pPr algn="ctr"/>
                      <a:r>
                        <a:rPr lang="en-US" dirty="0" smtClean="0"/>
                        <a:t>D1</a:t>
                      </a:r>
                      <a:endParaRPr lang="en-US" dirty="0"/>
                    </a:p>
                  </a:txBody>
                  <a:tcPr/>
                </a:tc>
                <a:tc>
                  <a:txBody>
                    <a:bodyPr/>
                    <a:lstStyle/>
                    <a:p>
                      <a:pPr algn="ctr"/>
                      <a:r>
                        <a:rPr lang="en-US" dirty="0" smtClean="0"/>
                        <a:t>D0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M7=0</a:t>
                      </a:r>
                      <a:endParaRPr lang="en-US" dirty="0"/>
                    </a:p>
                  </a:txBody>
                  <a:tcPr/>
                </a:tc>
                <a:tc>
                  <a:txBody>
                    <a:bodyPr/>
                    <a:lstStyle/>
                    <a:p>
                      <a:pPr algn="ctr"/>
                      <a:r>
                        <a:rPr lang="en-US" dirty="0" smtClean="0"/>
                        <a:t>M6=1</a:t>
                      </a:r>
                      <a:endParaRPr lang="en-US" dirty="0"/>
                    </a:p>
                  </a:txBody>
                  <a:tcPr/>
                </a:tc>
                <a:tc>
                  <a:txBody>
                    <a:bodyPr/>
                    <a:lstStyle/>
                    <a:p>
                      <a:pPr algn="ctr"/>
                      <a:r>
                        <a:rPr lang="en-US" dirty="0" smtClean="0"/>
                        <a:t>M5=1</a:t>
                      </a:r>
                      <a:endParaRPr lang="en-US" dirty="0"/>
                    </a:p>
                  </a:txBody>
                  <a:tcPr/>
                </a:tc>
                <a:tc>
                  <a:txBody>
                    <a:bodyPr/>
                    <a:lstStyle/>
                    <a:p>
                      <a:pPr algn="ctr"/>
                      <a:r>
                        <a:rPr lang="en-US" dirty="0" smtClean="0"/>
                        <a:t>M4=1</a:t>
                      </a:r>
                      <a:endParaRPr lang="en-US" dirty="0"/>
                    </a:p>
                  </a:txBody>
                  <a:tcPr/>
                </a:tc>
                <a:tc>
                  <a:txBody>
                    <a:bodyPr/>
                    <a:lstStyle/>
                    <a:p>
                      <a:pPr algn="ctr"/>
                      <a:r>
                        <a:rPr lang="en-US" dirty="0" smtClean="0"/>
                        <a:t>M3=1</a:t>
                      </a:r>
                      <a:endParaRPr lang="en-US" dirty="0"/>
                    </a:p>
                  </a:txBody>
                  <a:tcPr/>
                </a:tc>
                <a:tc>
                  <a:txBody>
                    <a:bodyPr/>
                    <a:lstStyle/>
                    <a:p>
                      <a:pPr algn="ctr"/>
                      <a:r>
                        <a:rPr lang="en-US" dirty="0" smtClean="0"/>
                        <a:t>M2=1</a:t>
                      </a:r>
                      <a:endParaRPr lang="en-US" dirty="0"/>
                    </a:p>
                  </a:txBody>
                  <a:tcPr/>
                </a:tc>
                <a:tc>
                  <a:txBody>
                    <a:bodyPr/>
                    <a:lstStyle/>
                    <a:p>
                      <a:pPr algn="ctr"/>
                      <a:r>
                        <a:rPr lang="en-US" dirty="0" smtClean="0"/>
                        <a:t>M1=1</a:t>
                      </a:r>
                      <a:endParaRPr lang="en-US" dirty="0"/>
                    </a:p>
                  </a:txBody>
                  <a:tcPr/>
                </a:tc>
                <a:tc>
                  <a:txBody>
                    <a:bodyPr/>
                    <a:lstStyle/>
                    <a:p>
                      <a:pPr algn="ctr"/>
                      <a:r>
                        <a:rPr lang="en-US" dirty="0" smtClean="0"/>
                        <a:t>M0=1</a:t>
                      </a:r>
                      <a:endParaRPr lang="en-US" dirty="0"/>
                    </a:p>
                  </a:txBody>
                  <a:tcPr/>
                </a:tc>
              </a:tr>
              <a:tr h="370840">
                <a:tc>
                  <a:txBody>
                    <a:bodyPr/>
                    <a:lstStyle/>
                    <a:p>
                      <a:pPr algn="ctr"/>
                      <a:endParaRPr lang="en-US" dirty="0"/>
                    </a:p>
                  </a:txBody>
                  <a:tcPr/>
                </a:tc>
                <a:tc gridSpan="8">
                  <a:txBody>
                    <a:bodyPr/>
                    <a:lstStyle/>
                    <a:p>
                      <a:pPr algn="ctr"/>
                      <a:r>
                        <a:rPr lang="en-US" dirty="0" smtClean="0"/>
                        <a:t>Interrupt</a:t>
                      </a:r>
                      <a:r>
                        <a:rPr lang="en-US" baseline="0" dirty="0" smtClean="0"/>
                        <a:t> Masks: 1= Mask Set, 0 =Mask reset </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bl>
          </a:graphicData>
        </a:graphic>
      </p:graphicFrame>
      <p:sp>
        <p:nvSpPr>
          <p:cNvPr id="6" name="TextBox 5"/>
          <p:cNvSpPr txBox="1"/>
          <p:nvPr/>
        </p:nvSpPr>
        <p:spPr>
          <a:xfrm>
            <a:off x="7162800" y="4267200"/>
            <a:ext cx="1447800" cy="461665"/>
          </a:xfrm>
          <a:prstGeom prst="rect">
            <a:avLst/>
          </a:prstGeom>
          <a:noFill/>
        </p:spPr>
        <p:txBody>
          <a:bodyPr wrap="square" rtlCol="0">
            <a:spAutoFit/>
          </a:bodyPr>
          <a:lstStyle/>
          <a:p>
            <a:r>
              <a:rPr lang="en-US" sz="2400" b="1" dirty="0" smtClean="0"/>
              <a:t>OCW1=7F</a:t>
            </a:r>
            <a:endParaRPr lang="en-US" sz="2400" b="1"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371600" y="2743200"/>
            <a:ext cx="6400800" cy="1752600"/>
          </a:xfrm>
        </p:spPr>
        <p:txBody>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DMA Controller (8237 ) </a:t>
            </a:r>
            <a:endParaRPr lang="en-IN" dirty="0"/>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115</a:t>
            </a:fld>
            <a:endParaRPr kumimoji="0" lang="en-US" sz="1400" dirty="0">
              <a:solidFill>
                <a:srgbClr val="FFFFFF"/>
              </a:solidFil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pc="50" dirty="0" smtClean="0">
                <a:ln w="11430"/>
                <a:solidFill>
                  <a:srgbClr val="C00000"/>
                </a:solidFill>
                <a:effectLst>
                  <a:outerShdw blurRad="76200" dist="50800" dir="5400000" algn="tl" rotWithShape="0">
                    <a:srgbClr val="000000">
                      <a:alpha val="65000"/>
                    </a:srgbClr>
                  </a:outerShdw>
                </a:effectLst>
              </a:rPr>
              <a:t>Outline</a:t>
            </a:r>
            <a:endParaRPr lang="en-US" spc="50" dirty="0">
              <a:ln w="11430"/>
              <a:solidFill>
                <a:srgbClr val="C00000"/>
              </a:soli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371600"/>
            <a:ext cx="8229600" cy="4754563"/>
          </a:xfrm>
        </p:spPr>
        <p:txBody>
          <a:bodyPr>
            <a:normAutofit/>
          </a:bodyPr>
          <a:lstStyle/>
          <a:p>
            <a:r>
              <a:rPr lang="en-US" dirty="0" smtClean="0"/>
              <a:t>DMA controller</a:t>
            </a:r>
          </a:p>
          <a:p>
            <a:r>
              <a:rPr lang="en-US" dirty="0" smtClean="0"/>
              <a:t>DMA Architecture</a:t>
            </a:r>
          </a:p>
          <a:p>
            <a:pPr lvl="1"/>
            <a:r>
              <a:rPr lang="en-US" dirty="0" smtClean="0"/>
              <a:t>Registers </a:t>
            </a:r>
          </a:p>
          <a:p>
            <a:r>
              <a:rPr lang="en-US" dirty="0" smtClean="0"/>
              <a:t>Introduction to Programming DMA</a:t>
            </a:r>
          </a:p>
          <a:p>
            <a:pPr lvl="1"/>
            <a:r>
              <a:rPr lang="en-US" dirty="0" smtClean="0"/>
              <a:t>How to configure</a:t>
            </a:r>
          </a:p>
          <a:p>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116</a:t>
            </a:fld>
            <a:endParaRPr kumimoji="0"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Data Transfer DMA  mode</a:t>
            </a:r>
            <a:endParaRPr lang="en-CA"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Rectangle 4"/>
          <p:cNvSpPr/>
          <p:nvPr/>
        </p:nvSpPr>
        <p:spPr>
          <a:xfrm>
            <a:off x="990600" y="4572000"/>
            <a:ext cx="99060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Memory</a:t>
            </a:r>
            <a:endParaRPr lang="en-US" dirty="0"/>
          </a:p>
        </p:txBody>
      </p:sp>
      <p:sp>
        <p:nvSpPr>
          <p:cNvPr id="6" name="Rectangle 5"/>
          <p:cNvSpPr/>
          <p:nvPr/>
        </p:nvSpPr>
        <p:spPr>
          <a:xfrm>
            <a:off x="4800600" y="1752600"/>
            <a:ext cx="1447800" cy="76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CPU</a:t>
            </a:r>
            <a:endParaRPr lang="en-US" dirty="0"/>
          </a:p>
        </p:txBody>
      </p:sp>
      <p:sp>
        <p:nvSpPr>
          <p:cNvPr id="7" name="Rectangle 6"/>
          <p:cNvSpPr/>
          <p:nvPr/>
        </p:nvSpPr>
        <p:spPr>
          <a:xfrm>
            <a:off x="6858000" y="1752600"/>
            <a:ext cx="1447800" cy="76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DMA </a:t>
            </a:r>
          </a:p>
          <a:p>
            <a:pPr algn="ctr"/>
            <a:r>
              <a:rPr lang="en-US" dirty="0" smtClean="0"/>
              <a:t>Controller</a:t>
            </a:r>
            <a:endParaRPr lang="en-US" dirty="0"/>
          </a:p>
        </p:txBody>
      </p:sp>
      <p:sp>
        <p:nvSpPr>
          <p:cNvPr id="8" name="Rectangle 7"/>
          <p:cNvSpPr/>
          <p:nvPr/>
        </p:nvSpPr>
        <p:spPr>
          <a:xfrm>
            <a:off x="1676400" y="1828800"/>
            <a:ext cx="1447800" cy="76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CPU</a:t>
            </a:r>
            <a:endParaRPr lang="en-US" dirty="0"/>
          </a:p>
        </p:txBody>
      </p:sp>
      <p:sp>
        <p:nvSpPr>
          <p:cNvPr id="9" name="Rectangle 8"/>
          <p:cNvSpPr/>
          <p:nvPr/>
        </p:nvSpPr>
        <p:spPr>
          <a:xfrm>
            <a:off x="2590800" y="4572000"/>
            <a:ext cx="990600" cy="76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I/O</a:t>
            </a:r>
            <a:endParaRPr lang="en-US" dirty="0"/>
          </a:p>
        </p:txBody>
      </p:sp>
      <p:sp>
        <p:nvSpPr>
          <p:cNvPr id="10" name="Left-Right Arrow 9"/>
          <p:cNvSpPr/>
          <p:nvPr/>
        </p:nvSpPr>
        <p:spPr>
          <a:xfrm>
            <a:off x="685800" y="3276600"/>
            <a:ext cx="3352800" cy="381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1" name="Up-Down Arrow 10"/>
          <p:cNvSpPr/>
          <p:nvPr/>
        </p:nvSpPr>
        <p:spPr>
          <a:xfrm>
            <a:off x="2209800" y="2590800"/>
            <a:ext cx="381000" cy="762000"/>
          </a:xfrm>
          <a:prstGeom prst="up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3" name="Up-Down Arrow 12"/>
          <p:cNvSpPr/>
          <p:nvPr/>
        </p:nvSpPr>
        <p:spPr>
          <a:xfrm>
            <a:off x="2895600" y="3581400"/>
            <a:ext cx="381000" cy="990600"/>
          </a:xfrm>
          <a:prstGeom prst="up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4" name="Up-Down Arrow 13"/>
          <p:cNvSpPr/>
          <p:nvPr/>
        </p:nvSpPr>
        <p:spPr>
          <a:xfrm>
            <a:off x="1295400" y="3581400"/>
            <a:ext cx="381000" cy="990600"/>
          </a:xfrm>
          <a:prstGeom prst="up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5" name="TextBox 14"/>
          <p:cNvSpPr txBox="1"/>
          <p:nvPr/>
        </p:nvSpPr>
        <p:spPr>
          <a:xfrm>
            <a:off x="1676400" y="3733800"/>
            <a:ext cx="1295400" cy="369332"/>
          </a:xfrm>
          <a:prstGeom prst="rect">
            <a:avLst/>
          </a:prstGeom>
          <a:noFill/>
        </p:spPr>
        <p:txBody>
          <a:bodyPr wrap="square" rtlCol="0">
            <a:spAutoFit/>
          </a:bodyPr>
          <a:lstStyle/>
          <a:p>
            <a:r>
              <a:rPr lang="en-US" dirty="0" smtClean="0"/>
              <a:t>System Bus</a:t>
            </a:r>
            <a:endParaRPr lang="en-US" dirty="0"/>
          </a:p>
        </p:txBody>
      </p:sp>
      <p:sp>
        <p:nvSpPr>
          <p:cNvPr id="16" name="Rectangle 15"/>
          <p:cNvSpPr/>
          <p:nvPr/>
        </p:nvSpPr>
        <p:spPr>
          <a:xfrm>
            <a:off x="5257800" y="4495800"/>
            <a:ext cx="99060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Memory</a:t>
            </a:r>
            <a:endParaRPr lang="en-US" dirty="0"/>
          </a:p>
        </p:txBody>
      </p:sp>
      <p:sp>
        <p:nvSpPr>
          <p:cNvPr id="17" name="Rectangle 16"/>
          <p:cNvSpPr/>
          <p:nvPr/>
        </p:nvSpPr>
        <p:spPr>
          <a:xfrm>
            <a:off x="6858000" y="4495800"/>
            <a:ext cx="990600" cy="76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I/O</a:t>
            </a:r>
            <a:endParaRPr lang="en-US" dirty="0"/>
          </a:p>
        </p:txBody>
      </p:sp>
      <p:sp>
        <p:nvSpPr>
          <p:cNvPr id="18" name="Left-Right Arrow 17"/>
          <p:cNvSpPr/>
          <p:nvPr/>
        </p:nvSpPr>
        <p:spPr>
          <a:xfrm>
            <a:off x="4953000" y="3200400"/>
            <a:ext cx="3352800" cy="381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9" name="Up-Down Arrow 18"/>
          <p:cNvSpPr/>
          <p:nvPr/>
        </p:nvSpPr>
        <p:spPr>
          <a:xfrm>
            <a:off x="5410200" y="2514600"/>
            <a:ext cx="381000" cy="762000"/>
          </a:xfrm>
          <a:prstGeom prst="up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0" name="Up-Down Arrow 19"/>
          <p:cNvSpPr/>
          <p:nvPr/>
        </p:nvSpPr>
        <p:spPr>
          <a:xfrm>
            <a:off x="7162800" y="3505200"/>
            <a:ext cx="381000" cy="990600"/>
          </a:xfrm>
          <a:prstGeom prst="up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1" name="Up-Down Arrow 20"/>
          <p:cNvSpPr/>
          <p:nvPr/>
        </p:nvSpPr>
        <p:spPr>
          <a:xfrm>
            <a:off x="5562600" y="3505200"/>
            <a:ext cx="381000" cy="990600"/>
          </a:xfrm>
          <a:prstGeom prst="up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2" name="TextBox 21"/>
          <p:cNvSpPr txBox="1"/>
          <p:nvPr/>
        </p:nvSpPr>
        <p:spPr>
          <a:xfrm>
            <a:off x="5943600" y="3657600"/>
            <a:ext cx="1295400" cy="369332"/>
          </a:xfrm>
          <a:prstGeom prst="rect">
            <a:avLst/>
          </a:prstGeom>
          <a:noFill/>
        </p:spPr>
        <p:txBody>
          <a:bodyPr wrap="square" rtlCol="0">
            <a:spAutoFit/>
          </a:bodyPr>
          <a:lstStyle/>
          <a:p>
            <a:r>
              <a:rPr lang="en-US" dirty="0" smtClean="0"/>
              <a:t>System Bus</a:t>
            </a:r>
            <a:endParaRPr lang="en-US" dirty="0"/>
          </a:p>
        </p:txBody>
      </p:sp>
      <p:sp>
        <p:nvSpPr>
          <p:cNvPr id="23" name="Up-Down Arrow 22"/>
          <p:cNvSpPr/>
          <p:nvPr/>
        </p:nvSpPr>
        <p:spPr>
          <a:xfrm>
            <a:off x="7467600" y="2514600"/>
            <a:ext cx="381000" cy="762000"/>
          </a:xfrm>
          <a:prstGeom prst="up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59" name="Block Arc 58"/>
          <p:cNvSpPr/>
          <p:nvPr/>
        </p:nvSpPr>
        <p:spPr>
          <a:xfrm>
            <a:off x="1143000" y="2438400"/>
            <a:ext cx="2438400" cy="4267200"/>
          </a:xfrm>
          <a:prstGeom prst="blockArc">
            <a:avLst>
              <a:gd name="adj1" fmla="val 10800003"/>
              <a:gd name="adj2" fmla="val 21517517"/>
              <a:gd name="adj3" fmla="val 431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60" name="Block Arc 59"/>
          <p:cNvSpPr/>
          <p:nvPr/>
        </p:nvSpPr>
        <p:spPr>
          <a:xfrm>
            <a:off x="5334000" y="3352800"/>
            <a:ext cx="2438400" cy="2286000"/>
          </a:xfrm>
          <a:prstGeom prst="blockArc">
            <a:avLst>
              <a:gd name="adj1" fmla="val 10800003"/>
              <a:gd name="adj2" fmla="val 21517517"/>
              <a:gd name="adj3" fmla="val 431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24" name="Slide Number Placeholder 23"/>
          <p:cNvSpPr>
            <a:spLocks noGrp="1"/>
          </p:cNvSpPr>
          <p:nvPr>
            <p:ph type="sldNum" sz="quarter" idx="12"/>
          </p:nvPr>
        </p:nvSpPr>
        <p:spPr/>
        <p:txBody>
          <a:bodyPr/>
          <a:lstStyle/>
          <a:p>
            <a:fld id="{6F42FDE4-A7DD-41A7-A0A6-9B649FB43336}" type="slidenum">
              <a:rPr kumimoji="0" lang="en-US" smtClean="0"/>
              <a:pPr/>
              <a:t>117</a:t>
            </a:fld>
            <a:endParaRPr kumimoji="0"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Data </a:t>
            </a:r>
            <a:r>
              <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Transfer </a:t>
            </a:r>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DMA</a:t>
            </a:r>
            <a:endParaRPr lang="en-CA"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55075" name="Rectangle 3"/>
          <p:cNvSpPr>
            <a:spLocks noGrp="1" noChangeArrowheads="1"/>
          </p:cNvSpPr>
          <p:nvPr>
            <p:ph idx="1"/>
          </p:nvPr>
        </p:nvSpPr>
        <p:spPr/>
        <p:txBody>
          <a:bodyPr>
            <a:normAutofit lnSpcReduction="10000"/>
          </a:bodyPr>
          <a:lstStyle/>
          <a:p>
            <a:r>
              <a:rPr lang="en-US" dirty="0" smtClean="0"/>
              <a:t>Problems </a:t>
            </a:r>
            <a:r>
              <a:rPr lang="en-US" dirty="0"/>
              <a:t>with programmed </a:t>
            </a:r>
            <a:r>
              <a:rPr lang="en-US" dirty="0" smtClean="0"/>
              <a:t>I/O</a:t>
            </a:r>
          </a:p>
          <a:p>
            <a:pPr lvl="1"/>
            <a:r>
              <a:rPr lang="en-US" dirty="0" smtClean="0"/>
              <a:t>Processor wastes time polling</a:t>
            </a:r>
          </a:p>
          <a:p>
            <a:pPr lvl="1"/>
            <a:r>
              <a:rPr lang="en-US" dirty="0" smtClean="0"/>
              <a:t>Lets take example of Key board</a:t>
            </a:r>
          </a:p>
          <a:p>
            <a:pPr lvl="2"/>
            <a:r>
              <a:rPr lang="en-US" dirty="0" smtClean="0"/>
              <a:t>Waiting for a key to be pressed, </a:t>
            </a:r>
          </a:p>
          <a:p>
            <a:pPr lvl="2"/>
            <a:r>
              <a:rPr lang="en-US" dirty="0" smtClean="0"/>
              <a:t>Waiting for it to be released</a:t>
            </a:r>
          </a:p>
          <a:p>
            <a:pPr lvl="2"/>
            <a:r>
              <a:rPr lang="en-US" dirty="0" smtClean="0"/>
              <a:t>May not satisfy timing constraints associated with some devices : </a:t>
            </a:r>
            <a:r>
              <a:rPr lang="en-US" b="1" dirty="0" smtClean="0"/>
              <a:t>Disk read or write</a:t>
            </a:r>
            <a:endParaRPr lang="en-US" dirty="0" smtClean="0"/>
          </a:p>
          <a:p>
            <a:r>
              <a:rPr lang="en-US" dirty="0" smtClean="0"/>
              <a:t>DMA</a:t>
            </a:r>
          </a:p>
          <a:p>
            <a:pPr lvl="1"/>
            <a:r>
              <a:rPr lang="en-US" dirty="0" smtClean="0"/>
              <a:t>Frees the processor of the data transfer responsibility</a:t>
            </a:r>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118</a:t>
            </a:fld>
            <a:endParaRPr kumimoji="0"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82563" y="90488"/>
            <a:ext cx="8915400" cy="1143000"/>
          </a:xfrm>
        </p:spPr>
        <p:txBody>
          <a:bodyPr/>
          <a:lstStyle/>
          <a:p>
            <a:r>
              <a:rPr lang="en-US" sz="4000" b="1" dirty="0">
                <a:solidFill>
                  <a:srgbClr val="C00000"/>
                </a:solidFill>
                <a:cs typeface="Times New Roman" pitchFamily="-80" charset="0"/>
              </a:rPr>
              <a:t>Basic DMA Definitions </a:t>
            </a:r>
          </a:p>
        </p:txBody>
      </p:sp>
      <p:sp>
        <p:nvSpPr>
          <p:cNvPr id="18435" name="Rectangle 3"/>
          <p:cNvSpPr>
            <a:spLocks noGrp="1" noChangeArrowheads="1"/>
          </p:cNvSpPr>
          <p:nvPr>
            <p:ph type="body" idx="1"/>
          </p:nvPr>
        </p:nvSpPr>
        <p:spPr>
          <a:xfrm>
            <a:off x="182563" y="912813"/>
            <a:ext cx="8915400" cy="4800600"/>
          </a:xfrm>
        </p:spPr>
        <p:txBody>
          <a:bodyPr>
            <a:normAutofit lnSpcReduction="10000"/>
          </a:bodyPr>
          <a:lstStyle/>
          <a:p>
            <a:r>
              <a:rPr lang="en-US">
                <a:cs typeface="Arial" charset="0"/>
              </a:rPr>
              <a:t>Direct memory accesses normally occur between an I/O device and memory without the use of the microprocessor. </a:t>
            </a:r>
          </a:p>
          <a:p>
            <a:pPr lvl="1"/>
            <a:r>
              <a:rPr lang="en-US">
                <a:cs typeface="Arial" charset="0"/>
              </a:rPr>
              <a:t>a </a:t>
            </a:r>
            <a:r>
              <a:rPr lang="en-US" b="1">
                <a:cs typeface="Arial" charset="0"/>
              </a:rPr>
              <a:t>DMA read</a:t>
            </a:r>
            <a:r>
              <a:rPr lang="en-US">
                <a:cs typeface="Arial" charset="0"/>
              </a:rPr>
              <a:t> transfers data from the memory</a:t>
            </a:r>
            <a:br>
              <a:rPr lang="en-US">
                <a:cs typeface="Arial" charset="0"/>
              </a:rPr>
            </a:br>
            <a:r>
              <a:rPr lang="en-US">
                <a:cs typeface="Arial" charset="0"/>
              </a:rPr>
              <a:t>to the I/O device </a:t>
            </a:r>
          </a:p>
          <a:p>
            <a:pPr lvl="1"/>
            <a:r>
              <a:rPr lang="en-US">
                <a:cs typeface="Arial" charset="0"/>
              </a:rPr>
              <a:t>A </a:t>
            </a:r>
            <a:r>
              <a:rPr lang="en-US" b="1">
                <a:cs typeface="Arial" charset="0"/>
              </a:rPr>
              <a:t>DMA write</a:t>
            </a:r>
            <a:r>
              <a:rPr lang="en-US">
                <a:cs typeface="Arial" charset="0"/>
              </a:rPr>
              <a:t> transfers data from an I/O device</a:t>
            </a:r>
            <a:br>
              <a:rPr lang="en-US">
                <a:cs typeface="Arial" charset="0"/>
              </a:rPr>
            </a:br>
            <a:r>
              <a:rPr lang="en-US">
                <a:cs typeface="Arial" charset="0"/>
              </a:rPr>
              <a:t>to memory</a:t>
            </a:r>
          </a:p>
          <a:p>
            <a:r>
              <a:rPr lang="en-US">
                <a:cs typeface="Arial" charset="0"/>
              </a:rPr>
              <a:t>Memory &amp; I/O are controlled simultaneously.</a:t>
            </a:r>
          </a:p>
          <a:p>
            <a:pPr lvl="1"/>
            <a:r>
              <a:rPr lang="en-US">
                <a:cs typeface="Arial" charset="0"/>
              </a:rPr>
              <a:t>which is why the system contains separate memory and I/O control signals </a:t>
            </a:r>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119</a:t>
            </a:fld>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808038"/>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8155: Timer Modes Output</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9" name="Straight Connector 8"/>
          <p:cNvCxnSpPr/>
          <p:nvPr/>
        </p:nvCxnSpPr>
        <p:spPr>
          <a:xfrm rot="5400000">
            <a:off x="5866606" y="3275806"/>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6019006" y="3428206"/>
            <a:ext cx="75406" cy="794"/>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rot="5400000" flipH="1" flipV="1">
            <a:off x="5942806" y="3275806"/>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rot="5400000">
            <a:off x="2743994" y="1904206"/>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p:cNvCxnSpPr/>
          <p:nvPr/>
        </p:nvCxnSpPr>
        <p:spPr>
          <a:xfrm>
            <a:off x="2896394" y="2056606"/>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p:cNvCxnSpPr/>
          <p:nvPr/>
        </p:nvCxnSpPr>
        <p:spPr>
          <a:xfrm rot="5400000" flipH="1" flipV="1">
            <a:off x="3124994" y="1904206"/>
            <a:ext cx="304800" cy="1588"/>
          </a:xfrm>
          <a:prstGeom prst="line">
            <a:avLst/>
          </a:prstGeom>
        </p:spPr>
        <p:style>
          <a:lnRef idx="2">
            <a:schemeClr val="dk1"/>
          </a:lnRef>
          <a:fillRef idx="0">
            <a:schemeClr val="dk1"/>
          </a:fillRef>
          <a:effectRef idx="1">
            <a:schemeClr val="dk1"/>
          </a:effectRef>
          <a:fontRef idx="minor">
            <a:schemeClr val="tx1"/>
          </a:fontRef>
        </p:style>
      </p:cxnSp>
      <p:grpSp>
        <p:nvGrpSpPr>
          <p:cNvPr id="3" name="Group 25"/>
          <p:cNvGrpSpPr/>
          <p:nvPr/>
        </p:nvGrpSpPr>
        <p:grpSpPr>
          <a:xfrm>
            <a:off x="2438400" y="1219200"/>
            <a:ext cx="446314" cy="228600"/>
            <a:chOff x="913606" y="3352006"/>
            <a:chExt cx="764382" cy="307182"/>
          </a:xfrm>
        </p:grpSpPr>
        <p:grpSp>
          <p:nvGrpSpPr>
            <p:cNvPr id="4" name="Group 15"/>
            <p:cNvGrpSpPr/>
            <p:nvPr/>
          </p:nvGrpSpPr>
          <p:grpSpPr>
            <a:xfrm>
              <a:off x="913606" y="3353594"/>
              <a:ext cx="382588" cy="305594"/>
              <a:chOff x="913606" y="3353594"/>
              <a:chExt cx="382588" cy="305594"/>
            </a:xfrm>
          </p:grpSpPr>
          <p:cxnSp>
            <p:nvCxnSpPr>
              <p:cNvPr id="32" name="Straight Connector 31"/>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5" name="Group 20"/>
            <p:cNvGrpSpPr/>
            <p:nvPr/>
          </p:nvGrpSpPr>
          <p:grpSpPr>
            <a:xfrm rot="10800000">
              <a:off x="1295400" y="3352006"/>
              <a:ext cx="382588" cy="305594"/>
              <a:chOff x="913606" y="3353594"/>
              <a:chExt cx="382588" cy="305594"/>
            </a:xfrm>
          </p:grpSpPr>
          <p:cxnSp>
            <p:nvCxnSpPr>
              <p:cNvPr id="29" name="Straight Connector 28"/>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6" name="Group 34"/>
          <p:cNvGrpSpPr/>
          <p:nvPr/>
        </p:nvGrpSpPr>
        <p:grpSpPr>
          <a:xfrm>
            <a:off x="2884714" y="1219200"/>
            <a:ext cx="446314" cy="228600"/>
            <a:chOff x="913606" y="3352006"/>
            <a:chExt cx="764382" cy="307182"/>
          </a:xfrm>
        </p:grpSpPr>
        <p:grpSp>
          <p:nvGrpSpPr>
            <p:cNvPr id="7" name="Group 15"/>
            <p:cNvGrpSpPr/>
            <p:nvPr/>
          </p:nvGrpSpPr>
          <p:grpSpPr>
            <a:xfrm>
              <a:off x="913606" y="3353594"/>
              <a:ext cx="382588" cy="305594"/>
              <a:chOff x="913606" y="3353594"/>
              <a:chExt cx="382588" cy="305594"/>
            </a:xfrm>
          </p:grpSpPr>
          <p:cxnSp>
            <p:nvCxnSpPr>
              <p:cNvPr id="41" name="Straight Connector 40"/>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8" name="Group 20"/>
            <p:cNvGrpSpPr/>
            <p:nvPr/>
          </p:nvGrpSpPr>
          <p:grpSpPr>
            <a:xfrm rot="10800000">
              <a:off x="1295400" y="3352006"/>
              <a:ext cx="382588" cy="305594"/>
              <a:chOff x="913606" y="3353594"/>
              <a:chExt cx="382588" cy="305594"/>
            </a:xfrm>
          </p:grpSpPr>
          <p:cxnSp>
            <p:nvCxnSpPr>
              <p:cNvPr id="38" name="Straight Connector 37"/>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10" name="Group 43"/>
          <p:cNvGrpSpPr/>
          <p:nvPr/>
        </p:nvGrpSpPr>
        <p:grpSpPr>
          <a:xfrm>
            <a:off x="3331029" y="1219200"/>
            <a:ext cx="446314" cy="228600"/>
            <a:chOff x="913606" y="3352006"/>
            <a:chExt cx="764382" cy="307182"/>
          </a:xfrm>
        </p:grpSpPr>
        <p:grpSp>
          <p:nvGrpSpPr>
            <p:cNvPr id="12" name="Group 15"/>
            <p:cNvGrpSpPr/>
            <p:nvPr/>
          </p:nvGrpSpPr>
          <p:grpSpPr>
            <a:xfrm>
              <a:off x="913606" y="3353594"/>
              <a:ext cx="382588" cy="305594"/>
              <a:chOff x="913606" y="3353594"/>
              <a:chExt cx="382588" cy="305594"/>
            </a:xfrm>
          </p:grpSpPr>
          <p:cxnSp>
            <p:nvCxnSpPr>
              <p:cNvPr id="50" name="Straight Connector 49"/>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13" name="Group 20"/>
            <p:cNvGrpSpPr/>
            <p:nvPr/>
          </p:nvGrpSpPr>
          <p:grpSpPr>
            <a:xfrm rot="10800000">
              <a:off x="1295400" y="3352006"/>
              <a:ext cx="382588" cy="305594"/>
              <a:chOff x="913606" y="3353594"/>
              <a:chExt cx="382588" cy="305594"/>
            </a:xfrm>
          </p:grpSpPr>
          <p:cxnSp>
            <p:nvCxnSpPr>
              <p:cNvPr id="47" name="Straight Connector 46"/>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14" name="Group 52"/>
          <p:cNvGrpSpPr/>
          <p:nvPr/>
        </p:nvGrpSpPr>
        <p:grpSpPr>
          <a:xfrm>
            <a:off x="3777343" y="1219200"/>
            <a:ext cx="446314" cy="228600"/>
            <a:chOff x="913606" y="3352006"/>
            <a:chExt cx="764382" cy="307182"/>
          </a:xfrm>
        </p:grpSpPr>
        <p:grpSp>
          <p:nvGrpSpPr>
            <p:cNvPr id="15" name="Group 15"/>
            <p:cNvGrpSpPr/>
            <p:nvPr/>
          </p:nvGrpSpPr>
          <p:grpSpPr>
            <a:xfrm>
              <a:off x="913606" y="3353594"/>
              <a:ext cx="382588" cy="305594"/>
              <a:chOff x="913606" y="3353594"/>
              <a:chExt cx="382588" cy="305594"/>
            </a:xfrm>
          </p:grpSpPr>
          <p:cxnSp>
            <p:nvCxnSpPr>
              <p:cNvPr id="59" name="Straight Connector 58"/>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16" name="Group 20"/>
            <p:cNvGrpSpPr/>
            <p:nvPr/>
          </p:nvGrpSpPr>
          <p:grpSpPr>
            <a:xfrm rot="10800000">
              <a:off x="1295400" y="3352006"/>
              <a:ext cx="382588" cy="305594"/>
              <a:chOff x="913606" y="3353594"/>
              <a:chExt cx="382588" cy="305594"/>
            </a:xfrm>
          </p:grpSpPr>
          <p:cxnSp>
            <p:nvCxnSpPr>
              <p:cNvPr id="56" name="Straight Connector 55"/>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17" name="Group 61"/>
          <p:cNvGrpSpPr/>
          <p:nvPr/>
        </p:nvGrpSpPr>
        <p:grpSpPr>
          <a:xfrm>
            <a:off x="4223657" y="1219200"/>
            <a:ext cx="446314" cy="228600"/>
            <a:chOff x="913606" y="3352006"/>
            <a:chExt cx="764382" cy="307182"/>
          </a:xfrm>
        </p:grpSpPr>
        <p:grpSp>
          <p:nvGrpSpPr>
            <p:cNvPr id="18" name="Group 15"/>
            <p:cNvGrpSpPr/>
            <p:nvPr/>
          </p:nvGrpSpPr>
          <p:grpSpPr>
            <a:xfrm>
              <a:off x="913606" y="3353594"/>
              <a:ext cx="382588" cy="305594"/>
              <a:chOff x="913606" y="3353594"/>
              <a:chExt cx="382588" cy="305594"/>
            </a:xfrm>
          </p:grpSpPr>
          <p:cxnSp>
            <p:nvCxnSpPr>
              <p:cNvPr id="68" name="Straight Connector 67"/>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19" name="Group 20"/>
            <p:cNvGrpSpPr/>
            <p:nvPr/>
          </p:nvGrpSpPr>
          <p:grpSpPr>
            <a:xfrm rot="10800000">
              <a:off x="1295400" y="3352006"/>
              <a:ext cx="382588" cy="305594"/>
              <a:chOff x="913606" y="3353594"/>
              <a:chExt cx="382588" cy="305594"/>
            </a:xfrm>
          </p:grpSpPr>
          <p:cxnSp>
            <p:nvCxnSpPr>
              <p:cNvPr id="65" name="Straight Connector 64"/>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cxnSp>
        <p:nvCxnSpPr>
          <p:cNvPr id="79" name="Straight Connector 78"/>
          <p:cNvCxnSpPr/>
          <p:nvPr/>
        </p:nvCxnSpPr>
        <p:spPr>
          <a:xfrm rot="10800000">
            <a:off x="2438400" y="1752600"/>
            <a:ext cx="457200" cy="1588"/>
          </a:xfrm>
          <a:prstGeom prst="line">
            <a:avLst/>
          </a:prstGeom>
        </p:spPr>
        <p:style>
          <a:lnRef idx="2">
            <a:schemeClr val="dk1"/>
          </a:lnRef>
          <a:fillRef idx="0">
            <a:schemeClr val="dk1"/>
          </a:fillRef>
          <a:effectRef idx="1">
            <a:schemeClr val="dk1"/>
          </a:effectRef>
          <a:fontRef idx="minor">
            <a:schemeClr val="tx1"/>
          </a:fontRef>
        </p:style>
      </p:cxnSp>
      <p:grpSp>
        <p:nvGrpSpPr>
          <p:cNvPr id="20" name="Group 83"/>
          <p:cNvGrpSpPr/>
          <p:nvPr/>
        </p:nvGrpSpPr>
        <p:grpSpPr>
          <a:xfrm>
            <a:off x="4669971" y="1219200"/>
            <a:ext cx="446314" cy="228600"/>
            <a:chOff x="913606" y="3352006"/>
            <a:chExt cx="764382" cy="307182"/>
          </a:xfrm>
        </p:grpSpPr>
        <p:grpSp>
          <p:nvGrpSpPr>
            <p:cNvPr id="21" name="Group 15"/>
            <p:cNvGrpSpPr/>
            <p:nvPr/>
          </p:nvGrpSpPr>
          <p:grpSpPr>
            <a:xfrm>
              <a:off x="913606" y="3353594"/>
              <a:ext cx="382588" cy="305594"/>
              <a:chOff x="913606" y="3353594"/>
              <a:chExt cx="382588" cy="305594"/>
            </a:xfrm>
          </p:grpSpPr>
          <p:cxnSp>
            <p:nvCxnSpPr>
              <p:cNvPr id="90" name="Straight Connector 89"/>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22" name="Group 20"/>
            <p:cNvGrpSpPr/>
            <p:nvPr/>
          </p:nvGrpSpPr>
          <p:grpSpPr>
            <a:xfrm rot="10800000">
              <a:off x="1295400" y="3352006"/>
              <a:ext cx="382588" cy="305594"/>
              <a:chOff x="913606" y="3353594"/>
              <a:chExt cx="382588" cy="305594"/>
            </a:xfrm>
          </p:grpSpPr>
          <p:cxnSp>
            <p:nvCxnSpPr>
              <p:cNvPr id="87" name="Straight Connector 86"/>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88" name="Straight Connector 87"/>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23" name="Group 92"/>
          <p:cNvGrpSpPr/>
          <p:nvPr/>
        </p:nvGrpSpPr>
        <p:grpSpPr>
          <a:xfrm>
            <a:off x="5116286" y="1219200"/>
            <a:ext cx="446314" cy="228600"/>
            <a:chOff x="913606" y="3352006"/>
            <a:chExt cx="764382" cy="307182"/>
          </a:xfrm>
        </p:grpSpPr>
        <p:grpSp>
          <p:nvGrpSpPr>
            <p:cNvPr id="24" name="Group 15"/>
            <p:cNvGrpSpPr/>
            <p:nvPr/>
          </p:nvGrpSpPr>
          <p:grpSpPr>
            <a:xfrm>
              <a:off x="913606" y="3353594"/>
              <a:ext cx="382588" cy="305594"/>
              <a:chOff x="913606" y="3353594"/>
              <a:chExt cx="382588" cy="305594"/>
            </a:xfrm>
          </p:grpSpPr>
          <p:cxnSp>
            <p:nvCxnSpPr>
              <p:cNvPr id="99" name="Straight Connector 98"/>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00" name="Straight Connector 99"/>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01" name="Straight Connector 100"/>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25" name="Group 20"/>
            <p:cNvGrpSpPr/>
            <p:nvPr/>
          </p:nvGrpSpPr>
          <p:grpSpPr>
            <a:xfrm rot="10800000">
              <a:off x="1295400" y="3352006"/>
              <a:ext cx="382588" cy="305594"/>
              <a:chOff x="913606" y="3353594"/>
              <a:chExt cx="382588" cy="305594"/>
            </a:xfrm>
          </p:grpSpPr>
          <p:cxnSp>
            <p:nvCxnSpPr>
              <p:cNvPr id="96" name="Straight Connector 95"/>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97" name="Straight Connector 96"/>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98" name="Straight Connector 97"/>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cxnSp>
        <p:nvCxnSpPr>
          <p:cNvPr id="103" name="Straight Connector 102"/>
          <p:cNvCxnSpPr/>
          <p:nvPr/>
        </p:nvCxnSpPr>
        <p:spPr>
          <a:xfrm rot="5400000">
            <a:off x="4572794" y="2361406"/>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05" name="Straight Connector 104"/>
          <p:cNvCxnSpPr/>
          <p:nvPr/>
        </p:nvCxnSpPr>
        <p:spPr>
          <a:xfrm>
            <a:off x="4724400" y="2514600"/>
            <a:ext cx="1296194" cy="1588"/>
          </a:xfrm>
          <a:prstGeom prst="line">
            <a:avLst/>
          </a:prstGeom>
        </p:spPr>
        <p:style>
          <a:lnRef idx="2">
            <a:schemeClr val="dk1"/>
          </a:lnRef>
          <a:fillRef idx="0">
            <a:schemeClr val="dk1"/>
          </a:fillRef>
          <a:effectRef idx="1">
            <a:schemeClr val="dk1"/>
          </a:effectRef>
          <a:fontRef idx="minor">
            <a:schemeClr val="tx1"/>
          </a:fontRef>
        </p:style>
      </p:cxnSp>
      <p:cxnSp>
        <p:nvCxnSpPr>
          <p:cNvPr id="106" name="Straight Connector 105"/>
          <p:cNvCxnSpPr/>
          <p:nvPr/>
        </p:nvCxnSpPr>
        <p:spPr>
          <a:xfrm rot="5400000" flipH="1" flipV="1">
            <a:off x="5868194" y="2360612"/>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07" name="Straight Connector 106"/>
          <p:cNvCxnSpPr/>
          <p:nvPr/>
        </p:nvCxnSpPr>
        <p:spPr>
          <a:xfrm rot="10800000">
            <a:off x="2438404" y="2209006"/>
            <a:ext cx="2285997" cy="794"/>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p:cNvCxnSpPr/>
          <p:nvPr/>
        </p:nvCxnSpPr>
        <p:spPr>
          <a:xfrm>
            <a:off x="6019800" y="2209800"/>
            <a:ext cx="2667000" cy="1588"/>
          </a:xfrm>
          <a:prstGeom prst="line">
            <a:avLst/>
          </a:prstGeom>
        </p:spPr>
        <p:style>
          <a:lnRef idx="2">
            <a:schemeClr val="dk1"/>
          </a:lnRef>
          <a:fillRef idx="0">
            <a:schemeClr val="dk1"/>
          </a:fillRef>
          <a:effectRef idx="1">
            <a:schemeClr val="dk1"/>
          </a:effectRef>
          <a:fontRef idx="minor">
            <a:schemeClr val="tx1"/>
          </a:fontRef>
        </p:style>
      </p:cxnSp>
      <p:sp>
        <p:nvSpPr>
          <p:cNvPr id="113" name="Content Placeholder 112"/>
          <p:cNvSpPr>
            <a:spLocks noGrp="1"/>
          </p:cNvSpPr>
          <p:nvPr>
            <p:ph idx="1"/>
          </p:nvPr>
        </p:nvSpPr>
        <p:spPr>
          <a:xfrm>
            <a:off x="457200" y="4114800"/>
            <a:ext cx="8305800" cy="2743200"/>
          </a:xfrm>
        </p:spPr>
        <p:txBody>
          <a:bodyPr>
            <a:normAutofit lnSpcReduction="10000"/>
          </a:bodyPr>
          <a:lstStyle/>
          <a:p>
            <a:pPr lvl="1"/>
            <a:r>
              <a:rPr lang="en-US" dirty="0" smtClean="0"/>
              <a:t>00: Single square wave of wavelength TC/2 (TC/2,TC/2 if TC even; [TC+1/2],[TC-1/2] if TC odd) </a:t>
            </a:r>
          </a:p>
          <a:p>
            <a:pPr lvl="1"/>
            <a:r>
              <a:rPr lang="en-US" dirty="0" smtClean="0"/>
              <a:t>01: Square waves of wavelength TC (TC/2,TC/2 if TC even; [TC+1/2],[TC-1/2] if TC odd) </a:t>
            </a:r>
          </a:p>
          <a:p>
            <a:pPr lvl="1"/>
            <a:r>
              <a:rPr lang="en-US" dirty="0" smtClean="0"/>
              <a:t>10: Single pulse </a:t>
            </a:r>
            <a:r>
              <a:rPr lang="en-US" i="1" dirty="0" smtClean="0"/>
              <a:t>on</a:t>
            </a:r>
            <a:r>
              <a:rPr lang="en-US" dirty="0" smtClean="0"/>
              <a:t> the </a:t>
            </a:r>
            <a:r>
              <a:rPr lang="en-US" dirty="0" err="1" smtClean="0"/>
              <a:t>TC'th</a:t>
            </a:r>
            <a:r>
              <a:rPr lang="en-US" dirty="0" smtClean="0"/>
              <a:t> clock pulse </a:t>
            </a:r>
          </a:p>
          <a:p>
            <a:pPr lvl="1"/>
            <a:r>
              <a:rPr lang="en-US" dirty="0" smtClean="0"/>
              <a:t>11: Single pulse </a:t>
            </a:r>
            <a:r>
              <a:rPr lang="en-US" i="1" dirty="0" smtClean="0"/>
              <a:t>on</a:t>
            </a:r>
            <a:r>
              <a:rPr lang="en-US" dirty="0" smtClean="0"/>
              <a:t> every </a:t>
            </a:r>
            <a:r>
              <a:rPr lang="en-US" dirty="0" err="1" smtClean="0"/>
              <a:t>TC'th</a:t>
            </a:r>
            <a:r>
              <a:rPr lang="en-US" dirty="0" smtClean="0"/>
              <a:t> clock pulse. </a:t>
            </a:r>
          </a:p>
          <a:p>
            <a:endParaRPr lang="en-US" dirty="0"/>
          </a:p>
        </p:txBody>
      </p:sp>
      <p:grpSp>
        <p:nvGrpSpPr>
          <p:cNvPr id="26" name="Group 25"/>
          <p:cNvGrpSpPr/>
          <p:nvPr/>
        </p:nvGrpSpPr>
        <p:grpSpPr>
          <a:xfrm>
            <a:off x="5562599" y="1219200"/>
            <a:ext cx="446314" cy="228600"/>
            <a:chOff x="913606" y="3352006"/>
            <a:chExt cx="764382" cy="307182"/>
          </a:xfrm>
        </p:grpSpPr>
        <p:grpSp>
          <p:nvGrpSpPr>
            <p:cNvPr id="27" name="Group 15"/>
            <p:cNvGrpSpPr/>
            <p:nvPr/>
          </p:nvGrpSpPr>
          <p:grpSpPr>
            <a:xfrm>
              <a:off x="913606" y="3353594"/>
              <a:ext cx="382588" cy="305594"/>
              <a:chOff x="913606" y="3353594"/>
              <a:chExt cx="382588" cy="305594"/>
            </a:xfrm>
          </p:grpSpPr>
          <p:cxnSp>
            <p:nvCxnSpPr>
              <p:cNvPr id="198" name="Straight Connector 197"/>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99" name="Straight Connector 198"/>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200" name="Straight Connector 199"/>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28" name="Group 20"/>
            <p:cNvGrpSpPr/>
            <p:nvPr/>
          </p:nvGrpSpPr>
          <p:grpSpPr>
            <a:xfrm rot="10800000">
              <a:off x="1295400" y="3352006"/>
              <a:ext cx="382588" cy="305594"/>
              <a:chOff x="913606" y="3353594"/>
              <a:chExt cx="382588" cy="305594"/>
            </a:xfrm>
          </p:grpSpPr>
          <p:cxnSp>
            <p:nvCxnSpPr>
              <p:cNvPr id="195" name="Straight Connector 28"/>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96" name="Straight Connector 195"/>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97" name="Straight Connector 196"/>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224" name="Group 34"/>
          <p:cNvGrpSpPr/>
          <p:nvPr/>
        </p:nvGrpSpPr>
        <p:grpSpPr>
          <a:xfrm>
            <a:off x="6008914" y="1219200"/>
            <a:ext cx="446314" cy="228600"/>
            <a:chOff x="913606" y="3352006"/>
            <a:chExt cx="764382" cy="307182"/>
          </a:xfrm>
        </p:grpSpPr>
        <p:grpSp>
          <p:nvGrpSpPr>
            <p:cNvPr id="234" name="Group 15"/>
            <p:cNvGrpSpPr/>
            <p:nvPr/>
          </p:nvGrpSpPr>
          <p:grpSpPr>
            <a:xfrm>
              <a:off x="913606" y="3353594"/>
              <a:ext cx="382588" cy="305594"/>
              <a:chOff x="913606" y="3353594"/>
              <a:chExt cx="382588" cy="305594"/>
            </a:xfrm>
          </p:grpSpPr>
          <p:cxnSp>
            <p:nvCxnSpPr>
              <p:cNvPr id="190" name="Straight Connector 189"/>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91" name="Straight Connector 190"/>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92" name="Straight Connector 191"/>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235" name="Group 20"/>
            <p:cNvGrpSpPr/>
            <p:nvPr/>
          </p:nvGrpSpPr>
          <p:grpSpPr>
            <a:xfrm rot="10800000">
              <a:off x="1295400" y="3352006"/>
              <a:ext cx="382588" cy="305594"/>
              <a:chOff x="913606" y="3353594"/>
              <a:chExt cx="382588" cy="305594"/>
            </a:xfrm>
          </p:grpSpPr>
          <p:cxnSp>
            <p:nvCxnSpPr>
              <p:cNvPr id="187" name="Straight Connector 186"/>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88" name="Straight Connector 187"/>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89" name="Straight Connector 188"/>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236" name="Group 43"/>
          <p:cNvGrpSpPr/>
          <p:nvPr/>
        </p:nvGrpSpPr>
        <p:grpSpPr>
          <a:xfrm>
            <a:off x="6455228" y="1219200"/>
            <a:ext cx="446314" cy="228600"/>
            <a:chOff x="913606" y="3352006"/>
            <a:chExt cx="764382" cy="307182"/>
          </a:xfrm>
        </p:grpSpPr>
        <p:grpSp>
          <p:nvGrpSpPr>
            <p:cNvPr id="237" name="Group 15"/>
            <p:cNvGrpSpPr/>
            <p:nvPr/>
          </p:nvGrpSpPr>
          <p:grpSpPr>
            <a:xfrm>
              <a:off x="913606" y="3353594"/>
              <a:ext cx="382588" cy="305594"/>
              <a:chOff x="913606" y="3353594"/>
              <a:chExt cx="382588" cy="305594"/>
            </a:xfrm>
          </p:grpSpPr>
          <p:cxnSp>
            <p:nvCxnSpPr>
              <p:cNvPr id="182" name="Straight Connector 181"/>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83" name="Straight Connector 182"/>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84" name="Straight Connector 183"/>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239" name="Group 20"/>
            <p:cNvGrpSpPr/>
            <p:nvPr/>
          </p:nvGrpSpPr>
          <p:grpSpPr>
            <a:xfrm rot="10800000">
              <a:off x="1295400" y="3352006"/>
              <a:ext cx="382588" cy="305594"/>
              <a:chOff x="913606" y="3353594"/>
              <a:chExt cx="382588" cy="305594"/>
            </a:xfrm>
          </p:grpSpPr>
          <p:cxnSp>
            <p:nvCxnSpPr>
              <p:cNvPr id="179" name="Straight Connector 178"/>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80" name="Straight Connector 179"/>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81" name="Straight Connector 180"/>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244" name="Group 52"/>
          <p:cNvGrpSpPr/>
          <p:nvPr/>
        </p:nvGrpSpPr>
        <p:grpSpPr>
          <a:xfrm>
            <a:off x="6901542" y="1219200"/>
            <a:ext cx="446314" cy="228600"/>
            <a:chOff x="913606" y="3352006"/>
            <a:chExt cx="764382" cy="307182"/>
          </a:xfrm>
        </p:grpSpPr>
        <p:grpSp>
          <p:nvGrpSpPr>
            <p:cNvPr id="245" name="Group 15"/>
            <p:cNvGrpSpPr/>
            <p:nvPr/>
          </p:nvGrpSpPr>
          <p:grpSpPr>
            <a:xfrm>
              <a:off x="913606" y="3353594"/>
              <a:ext cx="382588" cy="305594"/>
              <a:chOff x="913606" y="3353594"/>
              <a:chExt cx="382588" cy="305594"/>
            </a:xfrm>
          </p:grpSpPr>
          <p:cxnSp>
            <p:nvCxnSpPr>
              <p:cNvPr id="174" name="Straight Connector 173"/>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246" name="Group 20"/>
            <p:cNvGrpSpPr/>
            <p:nvPr/>
          </p:nvGrpSpPr>
          <p:grpSpPr>
            <a:xfrm rot="10800000">
              <a:off x="1295400" y="3352006"/>
              <a:ext cx="382588" cy="305594"/>
              <a:chOff x="913606" y="3353594"/>
              <a:chExt cx="382588" cy="305594"/>
            </a:xfrm>
          </p:grpSpPr>
          <p:cxnSp>
            <p:nvCxnSpPr>
              <p:cNvPr id="171" name="Straight Connector 170"/>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247" name="Group 61"/>
          <p:cNvGrpSpPr/>
          <p:nvPr/>
        </p:nvGrpSpPr>
        <p:grpSpPr>
          <a:xfrm>
            <a:off x="7347857" y="1219200"/>
            <a:ext cx="446314" cy="228600"/>
            <a:chOff x="913606" y="3352006"/>
            <a:chExt cx="764382" cy="307182"/>
          </a:xfrm>
        </p:grpSpPr>
        <p:grpSp>
          <p:nvGrpSpPr>
            <p:cNvPr id="253" name="Group 15"/>
            <p:cNvGrpSpPr/>
            <p:nvPr/>
          </p:nvGrpSpPr>
          <p:grpSpPr>
            <a:xfrm>
              <a:off x="913606" y="3353594"/>
              <a:ext cx="382588" cy="305594"/>
              <a:chOff x="913606" y="3353594"/>
              <a:chExt cx="382588" cy="305594"/>
            </a:xfrm>
          </p:grpSpPr>
          <p:cxnSp>
            <p:nvCxnSpPr>
              <p:cNvPr id="166" name="Straight Connector 165"/>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67" name="Straight Connector 166"/>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68" name="Straight Connector 167"/>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261" name="Group 20"/>
            <p:cNvGrpSpPr/>
            <p:nvPr/>
          </p:nvGrpSpPr>
          <p:grpSpPr>
            <a:xfrm rot="10800000">
              <a:off x="1295400" y="3352006"/>
              <a:ext cx="382588" cy="305594"/>
              <a:chOff x="913606" y="3353594"/>
              <a:chExt cx="382588" cy="305594"/>
            </a:xfrm>
          </p:grpSpPr>
          <p:cxnSp>
            <p:nvCxnSpPr>
              <p:cNvPr id="163" name="Straight Connector 162"/>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64" name="Straight Connector 163"/>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65" name="Straight Connector 164"/>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cxnSp>
        <p:nvCxnSpPr>
          <p:cNvPr id="142" name="Straight Connector 141"/>
          <p:cNvCxnSpPr/>
          <p:nvPr/>
        </p:nvCxnSpPr>
        <p:spPr>
          <a:xfrm>
            <a:off x="3276600" y="1752600"/>
            <a:ext cx="5410200" cy="1588"/>
          </a:xfrm>
          <a:prstGeom prst="line">
            <a:avLst/>
          </a:prstGeom>
        </p:spPr>
        <p:style>
          <a:lnRef idx="2">
            <a:schemeClr val="dk1"/>
          </a:lnRef>
          <a:fillRef idx="0">
            <a:schemeClr val="dk1"/>
          </a:fillRef>
          <a:effectRef idx="1">
            <a:schemeClr val="dk1"/>
          </a:effectRef>
          <a:fontRef idx="minor">
            <a:schemeClr val="tx1"/>
          </a:fontRef>
        </p:style>
      </p:cxnSp>
      <p:grpSp>
        <p:nvGrpSpPr>
          <p:cNvPr id="262" name="Group 83"/>
          <p:cNvGrpSpPr/>
          <p:nvPr/>
        </p:nvGrpSpPr>
        <p:grpSpPr>
          <a:xfrm>
            <a:off x="7794171" y="1219200"/>
            <a:ext cx="446314" cy="228600"/>
            <a:chOff x="913606" y="3352006"/>
            <a:chExt cx="764382" cy="307182"/>
          </a:xfrm>
        </p:grpSpPr>
        <p:grpSp>
          <p:nvGrpSpPr>
            <p:cNvPr id="263" name="Group 15"/>
            <p:cNvGrpSpPr/>
            <p:nvPr/>
          </p:nvGrpSpPr>
          <p:grpSpPr>
            <a:xfrm>
              <a:off x="913606" y="3353594"/>
              <a:ext cx="382588" cy="305594"/>
              <a:chOff x="913606" y="3353594"/>
              <a:chExt cx="382588" cy="305594"/>
            </a:xfrm>
          </p:grpSpPr>
          <p:cxnSp>
            <p:nvCxnSpPr>
              <p:cNvPr id="158" name="Straight Connector 157"/>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264" name="Group 153"/>
            <p:cNvGrpSpPr/>
            <p:nvPr/>
          </p:nvGrpSpPr>
          <p:grpSpPr>
            <a:xfrm rot="10800000">
              <a:off x="1295400" y="3352006"/>
              <a:ext cx="382588" cy="305594"/>
              <a:chOff x="913606" y="3353594"/>
              <a:chExt cx="382588" cy="305594"/>
            </a:xfrm>
          </p:grpSpPr>
          <p:cxnSp>
            <p:nvCxnSpPr>
              <p:cNvPr id="155" name="Straight Connector 154"/>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56" name="Straight Connector 155"/>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57" name="Straight Connector 156"/>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265" name="Group 92"/>
          <p:cNvGrpSpPr/>
          <p:nvPr/>
        </p:nvGrpSpPr>
        <p:grpSpPr>
          <a:xfrm>
            <a:off x="8240485" y="1219200"/>
            <a:ext cx="446314" cy="228600"/>
            <a:chOff x="913606" y="3352006"/>
            <a:chExt cx="764382" cy="307182"/>
          </a:xfrm>
        </p:grpSpPr>
        <p:grpSp>
          <p:nvGrpSpPr>
            <p:cNvPr id="266" name="Group 15"/>
            <p:cNvGrpSpPr/>
            <p:nvPr/>
          </p:nvGrpSpPr>
          <p:grpSpPr>
            <a:xfrm>
              <a:off x="913606" y="3353594"/>
              <a:ext cx="382588" cy="305594"/>
              <a:chOff x="913606" y="3353594"/>
              <a:chExt cx="382588" cy="305594"/>
            </a:xfrm>
          </p:grpSpPr>
          <p:cxnSp>
            <p:nvCxnSpPr>
              <p:cNvPr id="150" name="Straight Connector 149"/>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51" name="Straight Connector 150"/>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52" name="Straight Connector 151"/>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267" name="Group 20"/>
            <p:cNvGrpSpPr/>
            <p:nvPr/>
          </p:nvGrpSpPr>
          <p:grpSpPr>
            <a:xfrm rot="10800000">
              <a:off x="1295400" y="3352006"/>
              <a:ext cx="382588" cy="305594"/>
              <a:chOff x="913606" y="3353594"/>
              <a:chExt cx="382588" cy="305594"/>
            </a:xfrm>
          </p:grpSpPr>
          <p:cxnSp>
            <p:nvCxnSpPr>
              <p:cNvPr id="147" name="Straight Connector 146"/>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48" name="Straight Connector 147"/>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49" name="Straight Connector 148"/>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cxnSp>
        <p:nvCxnSpPr>
          <p:cNvPr id="207" name="Straight Connector 206"/>
          <p:cNvCxnSpPr/>
          <p:nvPr/>
        </p:nvCxnSpPr>
        <p:spPr>
          <a:xfrm rot="5400000">
            <a:off x="4572791" y="2817018"/>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208" name="Straight Connector 207"/>
          <p:cNvCxnSpPr/>
          <p:nvPr/>
        </p:nvCxnSpPr>
        <p:spPr>
          <a:xfrm>
            <a:off x="4724397" y="2970212"/>
            <a:ext cx="1296194" cy="1588"/>
          </a:xfrm>
          <a:prstGeom prst="line">
            <a:avLst/>
          </a:prstGeom>
        </p:spPr>
        <p:style>
          <a:lnRef idx="2">
            <a:schemeClr val="dk1"/>
          </a:lnRef>
          <a:fillRef idx="0">
            <a:schemeClr val="dk1"/>
          </a:fillRef>
          <a:effectRef idx="1">
            <a:schemeClr val="dk1"/>
          </a:effectRef>
          <a:fontRef idx="minor">
            <a:schemeClr val="tx1"/>
          </a:fontRef>
        </p:style>
      </p:cxnSp>
      <p:cxnSp>
        <p:nvCxnSpPr>
          <p:cNvPr id="209" name="Straight Connector 208"/>
          <p:cNvCxnSpPr/>
          <p:nvPr/>
        </p:nvCxnSpPr>
        <p:spPr>
          <a:xfrm rot="5400000" flipH="1" flipV="1">
            <a:off x="5868191" y="2816224"/>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210" name="Straight Connector 209"/>
          <p:cNvCxnSpPr/>
          <p:nvPr/>
        </p:nvCxnSpPr>
        <p:spPr>
          <a:xfrm rot="10800000">
            <a:off x="2438401" y="2664618"/>
            <a:ext cx="2285997" cy="794"/>
          </a:xfrm>
          <a:prstGeom prst="line">
            <a:avLst/>
          </a:prstGeom>
        </p:spPr>
        <p:style>
          <a:lnRef idx="2">
            <a:schemeClr val="dk1"/>
          </a:lnRef>
          <a:fillRef idx="0">
            <a:schemeClr val="dk1"/>
          </a:fillRef>
          <a:effectRef idx="1">
            <a:schemeClr val="dk1"/>
          </a:effectRef>
          <a:fontRef idx="minor">
            <a:schemeClr val="tx1"/>
          </a:fontRef>
        </p:style>
      </p:cxnSp>
      <p:grpSp>
        <p:nvGrpSpPr>
          <p:cNvPr id="268" name="Group 214"/>
          <p:cNvGrpSpPr/>
          <p:nvPr/>
        </p:nvGrpSpPr>
        <p:grpSpPr>
          <a:xfrm rot="10800000">
            <a:off x="6019800" y="2667000"/>
            <a:ext cx="1296988" cy="307182"/>
            <a:chOff x="3886197" y="3198018"/>
            <a:chExt cx="1296988" cy="307182"/>
          </a:xfrm>
        </p:grpSpPr>
        <p:cxnSp>
          <p:nvCxnSpPr>
            <p:cNvPr id="212" name="Straight Connector 211"/>
            <p:cNvCxnSpPr/>
            <p:nvPr/>
          </p:nvCxnSpPr>
          <p:spPr>
            <a:xfrm rot="5400000">
              <a:off x="3734591" y="3350418"/>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213" name="Straight Connector 212"/>
            <p:cNvCxnSpPr/>
            <p:nvPr/>
          </p:nvCxnSpPr>
          <p:spPr>
            <a:xfrm>
              <a:off x="3886197" y="3503612"/>
              <a:ext cx="1296194" cy="1588"/>
            </a:xfrm>
            <a:prstGeom prst="line">
              <a:avLst/>
            </a:prstGeom>
          </p:spPr>
          <p:style>
            <a:lnRef idx="2">
              <a:schemeClr val="dk1"/>
            </a:lnRef>
            <a:fillRef idx="0">
              <a:schemeClr val="dk1"/>
            </a:fillRef>
            <a:effectRef idx="1">
              <a:schemeClr val="dk1"/>
            </a:effectRef>
            <a:fontRef idx="minor">
              <a:schemeClr val="tx1"/>
            </a:fontRef>
          </p:style>
        </p:cxnSp>
        <p:cxnSp>
          <p:nvCxnSpPr>
            <p:cNvPr id="214" name="Straight Connector 213"/>
            <p:cNvCxnSpPr/>
            <p:nvPr/>
          </p:nvCxnSpPr>
          <p:spPr>
            <a:xfrm rot="5400000" flipH="1" flipV="1">
              <a:off x="5029991" y="3349624"/>
              <a:ext cx="304800" cy="1588"/>
            </a:xfrm>
            <a:prstGeom prst="line">
              <a:avLst/>
            </a:prstGeom>
          </p:spPr>
          <p:style>
            <a:lnRef idx="2">
              <a:schemeClr val="dk1"/>
            </a:lnRef>
            <a:fillRef idx="0">
              <a:schemeClr val="dk1"/>
            </a:fillRef>
            <a:effectRef idx="1">
              <a:schemeClr val="dk1"/>
            </a:effectRef>
            <a:fontRef idx="minor">
              <a:schemeClr val="tx1"/>
            </a:fontRef>
          </p:style>
        </p:cxnSp>
      </p:grpSp>
      <p:cxnSp>
        <p:nvCxnSpPr>
          <p:cNvPr id="217" name="Straight Connector 216"/>
          <p:cNvCxnSpPr/>
          <p:nvPr/>
        </p:nvCxnSpPr>
        <p:spPr>
          <a:xfrm rot="5400000">
            <a:off x="7163594" y="28194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218" name="Straight Connector 217"/>
          <p:cNvCxnSpPr/>
          <p:nvPr/>
        </p:nvCxnSpPr>
        <p:spPr>
          <a:xfrm>
            <a:off x="7315200" y="2972594"/>
            <a:ext cx="1296194" cy="1588"/>
          </a:xfrm>
          <a:prstGeom prst="line">
            <a:avLst/>
          </a:prstGeom>
        </p:spPr>
        <p:style>
          <a:lnRef idx="2">
            <a:schemeClr val="dk1"/>
          </a:lnRef>
          <a:fillRef idx="0">
            <a:schemeClr val="dk1"/>
          </a:fillRef>
          <a:effectRef idx="1">
            <a:schemeClr val="dk1"/>
          </a:effectRef>
          <a:fontRef idx="minor">
            <a:schemeClr val="tx1"/>
          </a:fontRef>
        </p:style>
      </p:cxnSp>
      <p:cxnSp>
        <p:nvCxnSpPr>
          <p:cNvPr id="219" name="Straight Connector 218"/>
          <p:cNvCxnSpPr/>
          <p:nvPr/>
        </p:nvCxnSpPr>
        <p:spPr>
          <a:xfrm rot="5400000" flipH="1" flipV="1">
            <a:off x="8458994" y="2818606"/>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225" name="Straight Connector 224"/>
          <p:cNvCxnSpPr/>
          <p:nvPr/>
        </p:nvCxnSpPr>
        <p:spPr>
          <a:xfrm rot="5400000">
            <a:off x="5868194" y="3809206"/>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226" name="Straight Connector 225"/>
          <p:cNvCxnSpPr/>
          <p:nvPr/>
        </p:nvCxnSpPr>
        <p:spPr>
          <a:xfrm>
            <a:off x="6020594" y="3961606"/>
            <a:ext cx="75406" cy="794"/>
          </a:xfrm>
          <a:prstGeom prst="line">
            <a:avLst/>
          </a:prstGeom>
        </p:spPr>
        <p:style>
          <a:lnRef idx="2">
            <a:schemeClr val="dk1"/>
          </a:lnRef>
          <a:fillRef idx="0">
            <a:schemeClr val="dk1"/>
          </a:fillRef>
          <a:effectRef idx="1">
            <a:schemeClr val="dk1"/>
          </a:effectRef>
          <a:fontRef idx="minor">
            <a:schemeClr val="tx1"/>
          </a:fontRef>
        </p:style>
      </p:cxnSp>
      <p:cxnSp>
        <p:nvCxnSpPr>
          <p:cNvPr id="227" name="Straight Connector 226"/>
          <p:cNvCxnSpPr/>
          <p:nvPr/>
        </p:nvCxnSpPr>
        <p:spPr>
          <a:xfrm rot="5400000" flipH="1" flipV="1">
            <a:off x="5944394" y="3809206"/>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228" name="Straight Connector 227"/>
          <p:cNvCxnSpPr/>
          <p:nvPr/>
        </p:nvCxnSpPr>
        <p:spPr>
          <a:xfrm rot="5400000">
            <a:off x="8457406" y="3809206"/>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229" name="Straight Connector 228"/>
          <p:cNvCxnSpPr/>
          <p:nvPr/>
        </p:nvCxnSpPr>
        <p:spPr>
          <a:xfrm>
            <a:off x="8609806" y="3961606"/>
            <a:ext cx="75406" cy="794"/>
          </a:xfrm>
          <a:prstGeom prst="line">
            <a:avLst/>
          </a:prstGeom>
        </p:spPr>
        <p:style>
          <a:lnRef idx="2">
            <a:schemeClr val="dk1"/>
          </a:lnRef>
          <a:fillRef idx="0">
            <a:schemeClr val="dk1"/>
          </a:fillRef>
          <a:effectRef idx="1">
            <a:schemeClr val="dk1"/>
          </a:effectRef>
          <a:fontRef idx="minor">
            <a:schemeClr val="tx1"/>
          </a:fontRef>
        </p:style>
      </p:cxnSp>
      <p:cxnSp>
        <p:nvCxnSpPr>
          <p:cNvPr id="230" name="Straight Connector 229"/>
          <p:cNvCxnSpPr/>
          <p:nvPr/>
        </p:nvCxnSpPr>
        <p:spPr>
          <a:xfrm rot="5400000" flipH="1" flipV="1">
            <a:off x="8533606" y="3809206"/>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231" name="Straight Connector 230"/>
          <p:cNvCxnSpPr/>
          <p:nvPr/>
        </p:nvCxnSpPr>
        <p:spPr>
          <a:xfrm rot="10800000" flipV="1">
            <a:off x="2438401" y="3124198"/>
            <a:ext cx="3581401" cy="1"/>
          </a:xfrm>
          <a:prstGeom prst="line">
            <a:avLst/>
          </a:prstGeom>
        </p:spPr>
        <p:style>
          <a:lnRef idx="2">
            <a:schemeClr val="dk1"/>
          </a:lnRef>
          <a:fillRef idx="0">
            <a:schemeClr val="dk1"/>
          </a:fillRef>
          <a:effectRef idx="1">
            <a:schemeClr val="dk1"/>
          </a:effectRef>
          <a:fontRef idx="minor">
            <a:schemeClr val="tx1"/>
          </a:fontRef>
        </p:style>
      </p:cxnSp>
      <p:cxnSp>
        <p:nvCxnSpPr>
          <p:cNvPr id="232" name="Straight Connector 231"/>
          <p:cNvCxnSpPr/>
          <p:nvPr/>
        </p:nvCxnSpPr>
        <p:spPr>
          <a:xfrm rot="10800000" flipV="1">
            <a:off x="6096002" y="3124199"/>
            <a:ext cx="2590799" cy="1"/>
          </a:xfrm>
          <a:prstGeom prst="line">
            <a:avLst/>
          </a:prstGeom>
        </p:spPr>
        <p:style>
          <a:lnRef idx="2">
            <a:schemeClr val="dk1"/>
          </a:lnRef>
          <a:fillRef idx="0">
            <a:schemeClr val="dk1"/>
          </a:fillRef>
          <a:effectRef idx="1">
            <a:schemeClr val="dk1"/>
          </a:effectRef>
          <a:fontRef idx="minor">
            <a:schemeClr val="tx1"/>
          </a:fontRef>
        </p:style>
      </p:cxnSp>
      <p:cxnSp>
        <p:nvCxnSpPr>
          <p:cNvPr id="233" name="Straight Connector 232"/>
          <p:cNvCxnSpPr/>
          <p:nvPr/>
        </p:nvCxnSpPr>
        <p:spPr>
          <a:xfrm rot="10800000" flipV="1">
            <a:off x="6096000" y="3657598"/>
            <a:ext cx="2514602" cy="1"/>
          </a:xfrm>
          <a:prstGeom prst="line">
            <a:avLst/>
          </a:prstGeom>
        </p:spPr>
        <p:style>
          <a:lnRef idx="2">
            <a:schemeClr val="dk1"/>
          </a:lnRef>
          <a:fillRef idx="0">
            <a:schemeClr val="dk1"/>
          </a:fillRef>
          <a:effectRef idx="1">
            <a:schemeClr val="dk1"/>
          </a:effectRef>
          <a:fontRef idx="minor">
            <a:schemeClr val="tx1"/>
          </a:fontRef>
        </p:style>
      </p:cxnSp>
      <p:cxnSp>
        <p:nvCxnSpPr>
          <p:cNvPr id="238" name="Straight Connector 237"/>
          <p:cNvCxnSpPr/>
          <p:nvPr/>
        </p:nvCxnSpPr>
        <p:spPr>
          <a:xfrm rot="10800000" flipV="1">
            <a:off x="2438400" y="3657600"/>
            <a:ext cx="3581401" cy="1"/>
          </a:xfrm>
          <a:prstGeom prst="line">
            <a:avLst/>
          </a:prstGeom>
        </p:spPr>
        <p:style>
          <a:lnRef idx="2">
            <a:schemeClr val="dk1"/>
          </a:lnRef>
          <a:fillRef idx="0">
            <a:schemeClr val="dk1"/>
          </a:fillRef>
          <a:effectRef idx="1">
            <a:schemeClr val="dk1"/>
          </a:effectRef>
          <a:fontRef idx="minor">
            <a:schemeClr val="tx1"/>
          </a:fontRef>
        </p:style>
      </p:cxnSp>
      <p:cxnSp>
        <p:nvCxnSpPr>
          <p:cNvPr id="240" name="Straight Connector 239"/>
          <p:cNvCxnSpPr/>
          <p:nvPr/>
        </p:nvCxnSpPr>
        <p:spPr>
          <a:xfrm>
            <a:off x="8686800" y="3657600"/>
            <a:ext cx="76200" cy="1588"/>
          </a:xfrm>
          <a:prstGeom prst="line">
            <a:avLst/>
          </a:prstGeom>
        </p:spPr>
        <p:style>
          <a:lnRef idx="2">
            <a:schemeClr val="dk1"/>
          </a:lnRef>
          <a:fillRef idx="0">
            <a:schemeClr val="dk1"/>
          </a:fillRef>
          <a:effectRef idx="1">
            <a:schemeClr val="dk1"/>
          </a:effectRef>
          <a:fontRef idx="minor">
            <a:schemeClr val="tx1"/>
          </a:fontRef>
        </p:style>
      </p:cxnSp>
      <p:sp>
        <p:nvSpPr>
          <p:cNvPr id="241" name="TextBox 240"/>
          <p:cNvSpPr txBox="1"/>
          <p:nvPr/>
        </p:nvSpPr>
        <p:spPr>
          <a:xfrm>
            <a:off x="1295400" y="1143000"/>
            <a:ext cx="685800" cy="369332"/>
          </a:xfrm>
          <a:prstGeom prst="rect">
            <a:avLst/>
          </a:prstGeom>
          <a:noFill/>
        </p:spPr>
        <p:txBody>
          <a:bodyPr wrap="square" rtlCol="0">
            <a:spAutoFit/>
          </a:bodyPr>
          <a:lstStyle/>
          <a:p>
            <a:r>
              <a:rPr lang="en-US" dirty="0" smtClean="0"/>
              <a:t>CLK</a:t>
            </a:r>
            <a:endParaRPr lang="en-US" dirty="0"/>
          </a:p>
        </p:txBody>
      </p:sp>
      <p:sp>
        <p:nvSpPr>
          <p:cNvPr id="242" name="TextBox 241"/>
          <p:cNvSpPr txBox="1"/>
          <p:nvPr/>
        </p:nvSpPr>
        <p:spPr>
          <a:xfrm>
            <a:off x="1371600" y="1535668"/>
            <a:ext cx="685800" cy="369332"/>
          </a:xfrm>
          <a:prstGeom prst="rect">
            <a:avLst/>
          </a:prstGeom>
          <a:noFill/>
        </p:spPr>
        <p:txBody>
          <a:bodyPr wrap="square" rtlCol="0">
            <a:spAutoFit/>
          </a:bodyPr>
          <a:lstStyle/>
          <a:p>
            <a:r>
              <a:rPr lang="en-US" dirty="0" smtClean="0"/>
              <a:t>WR</a:t>
            </a:r>
            <a:endParaRPr lang="en-US" dirty="0"/>
          </a:p>
        </p:txBody>
      </p:sp>
      <p:sp>
        <p:nvSpPr>
          <p:cNvPr id="243" name="TextBox 242"/>
          <p:cNvSpPr txBox="1"/>
          <p:nvPr/>
        </p:nvSpPr>
        <p:spPr>
          <a:xfrm>
            <a:off x="1219200" y="1992868"/>
            <a:ext cx="1066800" cy="369332"/>
          </a:xfrm>
          <a:prstGeom prst="rect">
            <a:avLst/>
          </a:prstGeom>
          <a:noFill/>
        </p:spPr>
        <p:txBody>
          <a:bodyPr wrap="square" rtlCol="0">
            <a:spAutoFit/>
          </a:bodyPr>
          <a:lstStyle/>
          <a:p>
            <a:r>
              <a:rPr lang="en-US" dirty="0" smtClean="0"/>
              <a:t>Mode 00</a:t>
            </a:r>
            <a:endParaRPr lang="en-US" dirty="0"/>
          </a:p>
        </p:txBody>
      </p:sp>
      <p:sp>
        <p:nvSpPr>
          <p:cNvPr id="248" name="TextBox 247"/>
          <p:cNvSpPr txBox="1"/>
          <p:nvPr/>
        </p:nvSpPr>
        <p:spPr>
          <a:xfrm>
            <a:off x="1219200" y="2526268"/>
            <a:ext cx="1066800" cy="369332"/>
          </a:xfrm>
          <a:prstGeom prst="rect">
            <a:avLst/>
          </a:prstGeom>
          <a:noFill/>
        </p:spPr>
        <p:txBody>
          <a:bodyPr wrap="square" rtlCol="0">
            <a:spAutoFit/>
          </a:bodyPr>
          <a:lstStyle/>
          <a:p>
            <a:r>
              <a:rPr lang="en-US" dirty="0" smtClean="0"/>
              <a:t>Mode 01</a:t>
            </a:r>
            <a:endParaRPr lang="en-US" dirty="0"/>
          </a:p>
        </p:txBody>
      </p:sp>
      <p:sp>
        <p:nvSpPr>
          <p:cNvPr id="249" name="TextBox 248"/>
          <p:cNvSpPr txBox="1"/>
          <p:nvPr/>
        </p:nvSpPr>
        <p:spPr>
          <a:xfrm>
            <a:off x="1219200" y="2983468"/>
            <a:ext cx="1066800" cy="369332"/>
          </a:xfrm>
          <a:prstGeom prst="rect">
            <a:avLst/>
          </a:prstGeom>
          <a:noFill/>
        </p:spPr>
        <p:txBody>
          <a:bodyPr wrap="square" rtlCol="0">
            <a:spAutoFit/>
          </a:bodyPr>
          <a:lstStyle/>
          <a:p>
            <a:r>
              <a:rPr lang="en-US" dirty="0" smtClean="0"/>
              <a:t>Mode 10</a:t>
            </a:r>
            <a:endParaRPr lang="en-US" dirty="0"/>
          </a:p>
        </p:txBody>
      </p:sp>
      <p:sp>
        <p:nvSpPr>
          <p:cNvPr id="250" name="TextBox 249"/>
          <p:cNvSpPr txBox="1"/>
          <p:nvPr/>
        </p:nvSpPr>
        <p:spPr>
          <a:xfrm>
            <a:off x="1219200" y="3440668"/>
            <a:ext cx="1066800" cy="369332"/>
          </a:xfrm>
          <a:prstGeom prst="rect">
            <a:avLst/>
          </a:prstGeom>
          <a:noFill/>
        </p:spPr>
        <p:txBody>
          <a:bodyPr wrap="square" rtlCol="0">
            <a:spAutoFit/>
          </a:bodyPr>
          <a:lstStyle/>
          <a:p>
            <a:r>
              <a:rPr lang="en-US" dirty="0" smtClean="0"/>
              <a:t>Mode 11</a:t>
            </a:r>
            <a:endParaRPr lang="en-US" dirty="0"/>
          </a:p>
        </p:txBody>
      </p:sp>
      <p:sp>
        <p:nvSpPr>
          <p:cNvPr id="251" name="TextBox 250"/>
          <p:cNvSpPr txBox="1"/>
          <p:nvPr/>
        </p:nvSpPr>
        <p:spPr>
          <a:xfrm>
            <a:off x="3581400" y="2209800"/>
            <a:ext cx="990600" cy="369332"/>
          </a:xfrm>
          <a:prstGeom prst="rect">
            <a:avLst/>
          </a:prstGeom>
          <a:noFill/>
        </p:spPr>
        <p:txBody>
          <a:bodyPr wrap="square" rtlCol="0">
            <a:spAutoFit/>
          </a:bodyPr>
          <a:lstStyle/>
          <a:p>
            <a:r>
              <a:rPr lang="en-US" dirty="0" smtClean="0"/>
              <a:t>N/2</a:t>
            </a:r>
            <a:endParaRPr lang="en-US" dirty="0"/>
          </a:p>
        </p:txBody>
      </p:sp>
      <p:sp>
        <p:nvSpPr>
          <p:cNvPr id="252" name="TextBox 251"/>
          <p:cNvSpPr txBox="1"/>
          <p:nvPr/>
        </p:nvSpPr>
        <p:spPr>
          <a:xfrm>
            <a:off x="5029200" y="2133600"/>
            <a:ext cx="990600" cy="369332"/>
          </a:xfrm>
          <a:prstGeom prst="rect">
            <a:avLst/>
          </a:prstGeom>
          <a:noFill/>
        </p:spPr>
        <p:txBody>
          <a:bodyPr wrap="square" rtlCol="0">
            <a:spAutoFit/>
          </a:bodyPr>
          <a:lstStyle/>
          <a:p>
            <a:r>
              <a:rPr lang="en-US" dirty="0" smtClean="0"/>
              <a:t>N/2</a:t>
            </a:r>
            <a:endParaRPr lang="en-US" dirty="0"/>
          </a:p>
        </p:txBody>
      </p:sp>
      <p:sp>
        <p:nvSpPr>
          <p:cNvPr id="254" name="TextBox 253"/>
          <p:cNvSpPr txBox="1"/>
          <p:nvPr/>
        </p:nvSpPr>
        <p:spPr>
          <a:xfrm>
            <a:off x="5029200" y="2602468"/>
            <a:ext cx="990600" cy="369332"/>
          </a:xfrm>
          <a:prstGeom prst="rect">
            <a:avLst/>
          </a:prstGeom>
          <a:noFill/>
        </p:spPr>
        <p:txBody>
          <a:bodyPr wrap="square" rtlCol="0">
            <a:spAutoFit/>
          </a:bodyPr>
          <a:lstStyle/>
          <a:p>
            <a:r>
              <a:rPr lang="en-US" dirty="0" smtClean="0"/>
              <a:t>N/2</a:t>
            </a:r>
            <a:endParaRPr lang="en-US" dirty="0"/>
          </a:p>
        </p:txBody>
      </p:sp>
      <p:sp>
        <p:nvSpPr>
          <p:cNvPr id="255" name="TextBox 254"/>
          <p:cNvSpPr txBox="1"/>
          <p:nvPr/>
        </p:nvSpPr>
        <p:spPr>
          <a:xfrm>
            <a:off x="6324600" y="2667000"/>
            <a:ext cx="990600" cy="369332"/>
          </a:xfrm>
          <a:prstGeom prst="rect">
            <a:avLst/>
          </a:prstGeom>
          <a:noFill/>
        </p:spPr>
        <p:txBody>
          <a:bodyPr wrap="square" rtlCol="0">
            <a:spAutoFit/>
          </a:bodyPr>
          <a:lstStyle/>
          <a:p>
            <a:r>
              <a:rPr lang="en-US" dirty="0" smtClean="0"/>
              <a:t>N/2</a:t>
            </a:r>
            <a:endParaRPr lang="en-US" dirty="0"/>
          </a:p>
        </p:txBody>
      </p:sp>
      <p:sp>
        <p:nvSpPr>
          <p:cNvPr id="256" name="TextBox 255"/>
          <p:cNvSpPr txBox="1"/>
          <p:nvPr/>
        </p:nvSpPr>
        <p:spPr>
          <a:xfrm>
            <a:off x="7620000" y="2678668"/>
            <a:ext cx="990600" cy="369332"/>
          </a:xfrm>
          <a:prstGeom prst="rect">
            <a:avLst/>
          </a:prstGeom>
          <a:noFill/>
        </p:spPr>
        <p:txBody>
          <a:bodyPr wrap="square" rtlCol="0">
            <a:spAutoFit/>
          </a:bodyPr>
          <a:lstStyle/>
          <a:p>
            <a:r>
              <a:rPr lang="en-US" dirty="0" smtClean="0"/>
              <a:t>N/2</a:t>
            </a:r>
            <a:endParaRPr lang="en-US" dirty="0"/>
          </a:p>
        </p:txBody>
      </p:sp>
      <p:sp>
        <p:nvSpPr>
          <p:cNvPr id="257" name="TextBox 256"/>
          <p:cNvSpPr txBox="1"/>
          <p:nvPr/>
        </p:nvSpPr>
        <p:spPr>
          <a:xfrm>
            <a:off x="3581400" y="2667000"/>
            <a:ext cx="990600" cy="369332"/>
          </a:xfrm>
          <a:prstGeom prst="rect">
            <a:avLst/>
          </a:prstGeom>
          <a:noFill/>
        </p:spPr>
        <p:txBody>
          <a:bodyPr wrap="square" rtlCol="0">
            <a:spAutoFit/>
          </a:bodyPr>
          <a:lstStyle/>
          <a:p>
            <a:r>
              <a:rPr lang="en-US" dirty="0" smtClean="0"/>
              <a:t>N/2</a:t>
            </a:r>
            <a:endParaRPr lang="en-US" dirty="0"/>
          </a:p>
        </p:txBody>
      </p:sp>
      <p:sp>
        <p:nvSpPr>
          <p:cNvPr id="258" name="TextBox 257"/>
          <p:cNvSpPr txBox="1"/>
          <p:nvPr/>
        </p:nvSpPr>
        <p:spPr>
          <a:xfrm>
            <a:off x="4572000" y="3124200"/>
            <a:ext cx="990600" cy="369332"/>
          </a:xfrm>
          <a:prstGeom prst="rect">
            <a:avLst/>
          </a:prstGeom>
          <a:noFill/>
        </p:spPr>
        <p:txBody>
          <a:bodyPr wrap="square" rtlCol="0">
            <a:spAutoFit/>
          </a:bodyPr>
          <a:lstStyle/>
          <a:p>
            <a:r>
              <a:rPr lang="en-US" dirty="0" smtClean="0"/>
              <a:t>N</a:t>
            </a:r>
            <a:endParaRPr lang="en-US" dirty="0"/>
          </a:p>
        </p:txBody>
      </p:sp>
      <p:sp>
        <p:nvSpPr>
          <p:cNvPr id="259" name="TextBox 258"/>
          <p:cNvSpPr txBox="1"/>
          <p:nvPr/>
        </p:nvSpPr>
        <p:spPr>
          <a:xfrm>
            <a:off x="4572000" y="3669268"/>
            <a:ext cx="990600" cy="369332"/>
          </a:xfrm>
          <a:prstGeom prst="rect">
            <a:avLst/>
          </a:prstGeom>
          <a:noFill/>
        </p:spPr>
        <p:txBody>
          <a:bodyPr wrap="square" rtlCol="0">
            <a:spAutoFit/>
          </a:bodyPr>
          <a:lstStyle/>
          <a:p>
            <a:r>
              <a:rPr lang="en-US" dirty="0" smtClean="0"/>
              <a:t>N</a:t>
            </a:r>
            <a:endParaRPr lang="en-US" dirty="0"/>
          </a:p>
        </p:txBody>
      </p:sp>
      <p:sp>
        <p:nvSpPr>
          <p:cNvPr id="260" name="TextBox 259"/>
          <p:cNvSpPr txBox="1"/>
          <p:nvPr/>
        </p:nvSpPr>
        <p:spPr>
          <a:xfrm>
            <a:off x="7162800" y="3669268"/>
            <a:ext cx="990600" cy="369332"/>
          </a:xfrm>
          <a:prstGeom prst="rect">
            <a:avLst/>
          </a:prstGeom>
          <a:noFill/>
        </p:spPr>
        <p:txBody>
          <a:bodyPr wrap="square" rtlCol="0">
            <a:spAutoFit/>
          </a:bodyPr>
          <a:lstStyle/>
          <a:p>
            <a:r>
              <a:rPr lang="en-US" dirty="0" smtClean="0"/>
              <a:t>N</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182563" y="227013"/>
            <a:ext cx="8836025" cy="5940425"/>
          </a:xfrm>
        </p:spPr>
        <p:txBody>
          <a:bodyPr>
            <a:normAutofit/>
          </a:bodyPr>
          <a:lstStyle/>
          <a:p>
            <a:r>
              <a:rPr lang="en-US" dirty="0">
                <a:cs typeface="Arial" charset="0"/>
              </a:rPr>
              <a:t>A DMA read causes the MRDC and IOWC signals to activate simultaneously.</a:t>
            </a:r>
          </a:p>
          <a:p>
            <a:pPr lvl="1"/>
            <a:r>
              <a:rPr lang="en-US" dirty="0">
                <a:cs typeface="Arial" charset="0"/>
              </a:rPr>
              <a:t>transferring data from memory to the I/O device </a:t>
            </a:r>
          </a:p>
          <a:p>
            <a:r>
              <a:rPr lang="en-US" dirty="0">
                <a:cs typeface="Arial" charset="0"/>
              </a:rPr>
              <a:t>A DMA write causes the MWTC  and IORC  signals to both activate. </a:t>
            </a:r>
          </a:p>
          <a:p>
            <a:r>
              <a:rPr lang="en-US" dirty="0" smtClean="0">
                <a:cs typeface="Arial" charset="0"/>
              </a:rPr>
              <a:t>The </a:t>
            </a:r>
            <a:r>
              <a:rPr lang="en-US" dirty="0">
                <a:cs typeface="Arial" charset="0"/>
              </a:rPr>
              <a:t>DMA controller provides memory with its address, and controller signal (DACK) selects the I/O device during the transfer</a:t>
            </a:r>
            <a:r>
              <a:rPr lang="en-US" dirty="0" smtClean="0">
                <a:cs typeface="Arial" charset="0"/>
              </a:rPr>
              <a:t>.</a:t>
            </a:r>
          </a:p>
          <a:p>
            <a:r>
              <a:rPr lang="en-US" dirty="0" smtClean="0">
                <a:cs typeface="Arial" charset="0"/>
              </a:rPr>
              <a:t>8086/8088 require a controller or circuit (next slide) for control bus signal generation.</a:t>
            </a:r>
          </a:p>
          <a:p>
            <a:endParaRPr lang="en-US" dirty="0">
              <a:cs typeface="Times New Roman" pitchFamily="-80" charset="0"/>
            </a:endParaRPr>
          </a:p>
        </p:txBody>
      </p:sp>
      <p:sp>
        <p:nvSpPr>
          <p:cNvPr id="78851" name="Line 3"/>
          <p:cNvSpPr>
            <a:spLocks noChangeShapeType="1"/>
          </p:cNvSpPr>
          <p:nvPr/>
        </p:nvSpPr>
        <p:spPr bwMode="auto">
          <a:xfrm>
            <a:off x="4495800" y="228600"/>
            <a:ext cx="1233487" cy="0"/>
          </a:xfrm>
          <a:prstGeom prst="line">
            <a:avLst/>
          </a:prstGeom>
          <a:noFill/>
          <a:ln w="25400">
            <a:solidFill>
              <a:schemeClr val="tx1"/>
            </a:solidFill>
            <a:round/>
            <a:headEnd/>
            <a:tailEnd/>
          </a:ln>
          <a:effectLst/>
        </p:spPr>
        <p:txBody>
          <a:bodyPr/>
          <a:lstStyle/>
          <a:p>
            <a:endParaRPr lang="en-IN"/>
          </a:p>
        </p:txBody>
      </p:sp>
      <p:sp>
        <p:nvSpPr>
          <p:cNvPr id="78852" name="Line 4"/>
          <p:cNvSpPr>
            <a:spLocks noChangeShapeType="1"/>
          </p:cNvSpPr>
          <p:nvPr/>
        </p:nvSpPr>
        <p:spPr bwMode="auto">
          <a:xfrm>
            <a:off x="6324600" y="304800"/>
            <a:ext cx="1096962" cy="0"/>
          </a:xfrm>
          <a:prstGeom prst="line">
            <a:avLst/>
          </a:prstGeom>
          <a:noFill/>
          <a:ln w="25400">
            <a:solidFill>
              <a:schemeClr val="tx1"/>
            </a:solidFill>
            <a:round/>
            <a:headEnd/>
            <a:tailEnd/>
          </a:ln>
          <a:effectLst/>
        </p:spPr>
        <p:txBody>
          <a:bodyPr/>
          <a:lstStyle/>
          <a:p>
            <a:endParaRPr lang="en-IN"/>
          </a:p>
        </p:txBody>
      </p:sp>
      <p:sp>
        <p:nvSpPr>
          <p:cNvPr id="78853" name="Line 5"/>
          <p:cNvSpPr>
            <a:spLocks noChangeShapeType="1"/>
          </p:cNvSpPr>
          <p:nvPr/>
        </p:nvSpPr>
        <p:spPr bwMode="auto">
          <a:xfrm>
            <a:off x="4572000" y="1905000"/>
            <a:ext cx="1233487" cy="0"/>
          </a:xfrm>
          <a:prstGeom prst="line">
            <a:avLst/>
          </a:prstGeom>
          <a:noFill/>
          <a:ln w="25400">
            <a:solidFill>
              <a:schemeClr val="tx1"/>
            </a:solidFill>
            <a:round/>
            <a:headEnd/>
            <a:tailEnd/>
          </a:ln>
          <a:effectLst/>
        </p:spPr>
        <p:txBody>
          <a:bodyPr/>
          <a:lstStyle/>
          <a:p>
            <a:endParaRPr lang="en-IN"/>
          </a:p>
        </p:txBody>
      </p:sp>
      <p:sp>
        <p:nvSpPr>
          <p:cNvPr id="78854" name="Line 6"/>
          <p:cNvSpPr>
            <a:spLocks noChangeShapeType="1"/>
          </p:cNvSpPr>
          <p:nvPr/>
        </p:nvSpPr>
        <p:spPr bwMode="auto">
          <a:xfrm>
            <a:off x="6705600" y="1828800"/>
            <a:ext cx="974725" cy="0"/>
          </a:xfrm>
          <a:prstGeom prst="line">
            <a:avLst/>
          </a:prstGeom>
          <a:noFill/>
          <a:ln w="25400">
            <a:solidFill>
              <a:schemeClr val="tx1"/>
            </a:solidFill>
            <a:round/>
            <a:headEnd/>
            <a:tailEnd/>
          </a:ln>
          <a:effectLst/>
        </p:spPr>
        <p:txBody>
          <a:bodyPr/>
          <a:lstStyle/>
          <a:p>
            <a:endParaRPr lang="en-IN"/>
          </a:p>
        </p:txBody>
      </p:sp>
      <p:sp>
        <p:nvSpPr>
          <p:cNvPr id="78855" name="Line 7"/>
          <p:cNvSpPr>
            <a:spLocks noChangeShapeType="1"/>
          </p:cNvSpPr>
          <p:nvPr/>
        </p:nvSpPr>
        <p:spPr bwMode="auto">
          <a:xfrm>
            <a:off x="7086600" y="3505200"/>
            <a:ext cx="1233487" cy="0"/>
          </a:xfrm>
          <a:prstGeom prst="line">
            <a:avLst/>
          </a:prstGeom>
          <a:noFill/>
          <a:ln w="25400">
            <a:solidFill>
              <a:schemeClr val="tx1"/>
            </a:solidFill>
            <a:round/>
            <a:headEnd/>
            <a:tailEnd/>
          </a:ln>
          <a:effectLst/>
        </p:spPr>
        <p:txBody>
          <a:bodyPr/>
          <a:lstStyle/>
          <a:p>
            <a:endParaRPr lang="en-IN"/>
          </a:p>
        </p:txBody>
      </p:sp>
      <p:sp>
        <p:nvSpPr>
          <p:cNvPr id="8" name="Slide Number Placeholder 7"/>
          <p:cNvSpPr>
            <a:spLocks noGrp="1"/>
          </p:cNvSpPr>
          <p:nvPr>
            <p:ph type="sldNum" sz="quarter" idx="12"/>
          </p:nvPr>
        </p:nvSpPr>
        <p:spPr/>
        <p:txBody>
          <a:bodyPr/>
          <a:lstStyle/>
          <a:p>
            <a:fld id="{6F42FDE4-A7DD-41A7-A0A6-9B649FB43336}" type="slidenum">
              <a:rPr kumimoji="0" lang="en-US" smtClean="0"/>
              <a:pPr/>
              <a:t>120</a:t>
            </a:fld>
            <a:endParaRPr kumimoji="0"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82563" y="90488"/>
            <a:ext cx="8915400" cy="1143000"/>
          </a:xfrm>
        </p:spPr>
        <p:txBody>
          <a:bodyPr/>
          <a:lstStyle/>
          <a:p>
            <a:r>
              <a:rPr lang="en-US" sz="1800" dirty="0">
                <a:cs typeface="Arial" charset="0"/>
              </a:rPr>
              <a:t>  </a:t>
            </a:r>
            <a:r>
              <a:rPr lang="en-US" sz="2400" dirty="0">
                <a:cs typeface="Arial" charset="0"/>
              </a:rPr>
              <a:t>A circuit that generates system control signals in a DMA environment</a:t>
            </a:r>
            <a:r>
              <a:rPr lang="en-US" sz="1800" dirty="0">
                <a:cs typeface="Arial" charset="0"/>
              </a:rPr>
              <a:t>.</a:t>
            </a:r>
            <a:r>
              <a:rPr lang="en-US" sz="1800" dirty="0">
                <a:cs typeface="Times New Roman" pitchFamily="-80" charset="0"/>
              </a:rPr>
              <a:t/>
            </a:r>
            <a:br>
              <a:rPr lang="en-US" sz="1800" dirty="0">
                <a:cs typeface="Times New Roman" pitchFamily="-80" charset="0"/>
              </a:rPr>
            </a:br>
            <a:endParaRPr lang="en-US" sz="1800" dirty="0">
              <a:cs typeface="Times New Roman" pitchFamily="-80" charset="0"/>
            </a:endParaRPr>
          </a:p>
        </p:txBody>
      </p:sp>
      <p:pic>
        <p:nvPicPr>
          <p:cNvPr id="63492" name="Picture 4" descr="FG13_002_0135026458"/>
          <p:cNvPicPr>
            <a:picLocks noChangeAspect="1" noChangeArrowheads="1"/>
          </p:cNvPicPr>
          <p:nvPr/>
        </p:nvPicPr>
        <p:blipFill>
          <a:blip r:embed="rId2" cstate="print"/>
          <a:srcRect/>
          <a:stretch>
            <a:fillRect/>
          </a:stretch>
        </p:blipFill>
        <p:spPr bwMode="auto">
          <a:xfrm>
            <a:off x="687388" y="952500"/>
            <a:ext cx="7694612" cy="45339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F42FDE4-A7DD-41A7-A0A6-9B649FB43336}" type="slidenum">
              <a:rPr kumimoji="0" lang="en-US" smtClean="0"/>
              <a:pPr/>
              <a:t>121</a:t>
            </a:fld>
            <a:endParaRPr kumimoji="0"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182563" y="227013"/>
            <a:ext cx="8836025" cy="5940425"/>
          </a:xfrm>
        </p:spPr>
        <p:txBody>
          <a:bodyPr>
            <a:normAutofit/>
          </a:bodyPr>
          <a:lstStyle/>
          <a:p>
            <a:r>
              <a:rPr lang="en-US" dirty="0">
                <a:cs typeface="Arial" charset="0"/>
              </a:rPr>
              <a:t>Data transfer speed is determined by speed of the memory device or a DMA controller. </a:t>
            </a:r>
          </a:p>
          <a:p>
            <a:pPr lvl="1"/>
            <a:r>
              <a:rPr lang="en-US" dirty="0">
                <a:cs typeface="Arial" charset="0"/>
              </a:rPr>
              <a:t>if memory speed is 50 ns, DMA transfers occur</a:t>
            </a:r>
            <a:br>
              <a:rPr lang="en-US" dirty="0">
                <a:cs typeface="Arial" charset="0"/>
              </a:rPr>
            </a:br>
            <a:r>
              <a:rPr lang="en-US" dirty="0">
                <a:cs typeface="Arial" charset="0"/>
              </a:rPr>
              <a:t>at rates up to 1/50 ns or 20 M bytes per second </a:t>
            </a:r>
          </a:p>
          <a:p>
            <a:pPr lvl="1"/>
            <a:r>
              <a:rPr lang="en-US" dirty="0">
                <a:cs typeface="Arial" charset="0"/>
              </a:rPr>
              <a:t>if the DMA controller functions at a maximum </a:t>
            </a:r>
            <a:br>
              <a:rPr lang="en-US" dirty="0">
                <a:cs typeface="Arial" charset="0"/>
              </a:rPr>
            </a:br>
            <a:r>
              <a:rPr lang="en-US" dirty="0">
                <a:cs typeface="Arial" charset="0"/>
              </a:rPr>
              <a:t>rate of 15 MHz with 50 ns memory, maximum transfer rate is 15 MHz because the DMA controller is slower than the memory </a:t>
            </a:r>
            <a:endParaRPr lang="en-US" dirty="0" smtClean="0">
              <a:cs typeface="Arial" charset="0"/>
            </a:endParaRPr>
          </a:p>
          <a:p>
            <a:pPr lvl="1"/>
            <a:endParaRPr lang="en-US" dirty="0">
              <a:cs typeface="Arial" charset="0"/>
            </a:endParaRPr>
          </a:p>
          <a:p>
            <a:r>
              <a:rPr lang="en-US" dirty="0">
                <a:solidFill>
                  <a:srgbClr val="FF0000"/>
                </a:solidFill>
                <a:cs typeface="Arial" charset="0"/>
              </a:rPr>
              <a:t>In many cases, the DMA controller </a:t>
            </a:r>
            <a:r>
              <a:rPr lang="en-US" i="1" dirty="0">
                <a:solidFill>
                  <a:srgbClr val="FF0000"/>
                </a:solidFill>
                <a:cs typeface="Arial" charset="0"/>
              </a:rPr>
              <a:t>slows</a:t>
            </a:r>
            <a:r>
              <a:rPr lang="en-US" dirty="0">
                <a:solidFill>
                  <a:srgbClr val="FF0000"/>
                </a:solidFill>
                <a:cs typeface="Arial" charset="0"/>
              </a:rPr>
              <a:t> the speed of the system when transfers occur.</a:t>
            </a:r>
            <a:endParaRPr lang="en-US" dirty="0">
              <a:solidFill>
                <a:srgbClr val="FF0000"/>
              </a:solidFill>
              <a:cs typeface="Times New Roman" pitchFamily="-80" charset="0"/>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122</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898">
                                            <p:txEl>
                                              <p:pRg st="1" end="1"/>
                                            </p:txEl>
                                          </p:spTgt>
                                        </p:tgtEl>
                                        <p:attrNameLst>
                                          <p:attrName>style.visibility</p:attrName>
                                        </p:attrNameLst>
                                      </p:cBhvr>
                                      <p:to>
                                        <p:strVal val="visible"/>
                                      </p:to>
                                    </p:set>
                                    <p:anim calcmode="lin" valueType="num">
                                      <p:cBhvr additive="base">
                                        <p:cTn id="7" dur="500" fill="hold"/>
                                        <p:tgtEl>
                                          <p:spTgt spid="8089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898">
                                            <p:txEl>
                                              <p:pRg st="2" end="2"/>
                                            </p:txEl>
                                          </p:spTgt>
                                        </p:tgtEl>
                                        <p:attrNameLst>
                                          <p:attrName>style.visibility</p:attrName>
                                        </p:attrNameLst>
                                      </p:cBhvr>
                                      <p:to>
                                        <p:strVal val="visible"/>
                                      </p:to>
                                    </p:set>
                                    <p:anim calcmode="lin" valueType="num">
                                      <p:cBhvr additive="base">
                                        <p:cTn id="13" dur="500" fill="hold"/>
                                        <p:tgtEl>
                                          <p:spTgt spid="8089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898">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0898">
                                            <p:txEl>
                                              <p:pRg st="4" end="4"/>
                                            </p:txEl>
                                          </p:spTgt>
                                        </p:tgtEl>
                                        <p:attrNameLst>
                                          <p:attrName>style.visibility</p:attrName>
                                        </p:attrNameLst>
                                      </p:cBhvr>
                                      <p:to>
                                        <p:strVal val="visible"/>
                                      </p:to>
                                    </p:set>
                                    <p:anim calcmode="lin" valueType="num">
                                      <p:cBhvr additive="base">
                                        <p:cTn id="17" dur="500" fill="hold"/>
                                        <p:tgtEl>
                                          <p:spTgt spid="80898">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089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DMA Controller</a:t>
            </a:r>
            <a:endParaRPr lang="en-CA"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Rectangle 4"/>
          <p:cNvSpPr/>
          <p:nvPr/>
        </p:nvSpPr>
        <p:spPr>
          <a:xfrm>
            <a:off x="4724400" y="1447800"/>
            <a:ext cx="1295400" cy="1219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Interrupt </a:t>
            </a:r>
          </a:p>
          <a:p>
            <a:pPr algn="ctr"/>
            <a:r>
              <a:rPr lang="en-US" dirty="0" smtClean="0"/>
              <a:t>Controller</a:t>
            </a:r>
            <a:endParaRPr lang="en-US" dirty="0"/>
          </a:p>
        </p:txBody>
      </p:sp>
      <p:sp>
        <p:nvSpPr>
          <p:cNvPr id="6" name="Rectangle 5"/>
          <p:cNvSpPr/>
          <p:nvPr/>
        </p:nvSpPr>
        <p:spPr>
          <a:xfrm>
            <a:off x="6629400" y="2971800"/>
            <a:ext cx="1295400" cy="1524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I/O Controller</a:t>
            </a:r>
            <a:endParaRPr lang="en-US" dirty="0"/>
          </a:p>
        </p:txBody>
      </p:sp>
      <p:sp>
        <p:nvSpPr>
          <p:cNvPr id="7" name="Rectangle 6"/>
          <p:cNvSpPr/>
          <p:nvPr/>
        </p:nvSpPr>
        <p:spPr>
          <a:xfrm>
            <a:off x="3352800" y="2971800"/>
            <a:ext cx="1143000" cy="1524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DMA </a:t>
            </a:r>
          </a:p>
          <a:p>
            <a:pPr algn="ctr"/>
            <a:r>
              <a:rPr lang="en-US" dirty="0" smtClean="0"/>
              <a:t>Controller</a:t>
            </a:r>
            <a:endParaRPr lang="en-US" dirty="0"/>
          </a:p>
        </p:txBody>
      </p:sp>
      <p:cxnSp>
        <p:nvCxnSpPr>
          <p:cNvPr id="9" name="Shape 8"/>
          <p:cNvCxnSpPr>
            <a:stCxn id="6" idx="0"/>
          </p:cNvCxnSpPr>
          <p:nvPr/>
        </p:nvCxnSpPr>
        <p:spPr>
          <a:xfrm rot="16200000" flipV="1">
            <a:off x="6153150" y="1847850"/>
            <a:ext cx="914400" cy="1333500"/>
          </a:xfrm>
          <a:prstGeom prst="bentConnector2">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6248400" y="1600200"/>
            <a:ext cx="838200" cy="369332"/>
          </a:xfrm>
          <a:prstGeom prst="rect">
            <a:avLst/>
          </a:prstGeom>
          <a:noFill/>
        </p:spPr>
        <p:txBody>
          <a:bodyPr wrap="square" rtlCol="0">
            <a:spAutoFit/>
          </a:bodyPr>
          <a:lstStyle/>
          <a:p>
            <a:r>
              <a:rPr lang="en-US" dirty="0" smtClean="0"/>
              <a:t>IREQ</a:t>
            </a:r>
            <a:endParaRPr lang="en-US" dirty="0"/>
          </a:p>
        </p:txBody>
      </p:sp>
      <p:cxnSp>
        <p:nvCxnSpPr>
          <p:cNvPr id="12" name="Elbow Connector 11"/>
          <p:cNvCxnSpPr>
            <a:stCxn id="5" idx="1"/>
          </p:cNvCxnSpPr>
          <p:nvPr/>
        </p:nvCxnSpPr>
        <p:spPr>
          <a:xfrm rot="10800000" flipV="1">
            <a:off x="2286000" y="2057400"/>
            <a:ext cx="2438400" cy="1066800"/>
          </a:xfrm>
          <a:prstGeom prst="bentConnector3">
            <a:avLst>
              <a:gd name="adj1" fmla="val 50000"/>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rot="10800000">
            <a:off x="2209800" y="3581400"/>
            <a:ext cx="1143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2286000" y="3886200"/>
            <a:ext cx="10668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rot="10800000">
            <a:off x="4495800" y="3124200"/>
            <a:ext cx="21336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4495800" y="3429000"/>
            <a:ext cx="21336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7" idx="3"/>
            <a:endCxn id="6" idx="1"/>
          </p:cNvCxnSpPr>
          <p:nvPr/>
        </p:nvCxnSpPr>
        <p:spPr>
          <a:xfrm>
            <a:off x="4495800" y="3733800"/>
            <a:ext cx="2133600" cy="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4495800" y="4038600"/>
            <a:ext cx="21336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4495800" y="4267200"/>
            <a:ext cx="21336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5105400" y="2866072"/>
            <a:ext cx="1066800" cy="1477328"/>
          </a:xfrm>
          <a:prstGeom prst="rect">
            <a:avLst/>
          </a:prstGeom>
          <a:noFill/>
        </p:spPr>
        <p:txBody>
          <a:bodyPr wrap="square" rtlCol="0">
            <a:spAutoFit/>
          </a:bodyPr>
          <a:lstStyle/>
          <a:p>
            <a:r>
              <a:rPr lang="en-US" dirty="0" smtClean="0"/>
              <a:t>DREQ</a:t>
            </a:r>
          </a:p>
          <a:p>
            <a:r>
              <a:rPr lang="en-US" dirty="0" smtClean="0"/>
              <a:t>DACK</a:t>
            </a:r>
          </a:p>
          <a:p>
            <a:r>
              <a:rPr lang="en-US" dirty="0" err="1" smtClean="0"/>
              <a:t>IORD</a:t>
            </a:r>
            <a:r>
              <a:rPr lang="en-US" baseline="30000" dirty="0" err="1" smtClean="0"/>
              <a:t>b</a:t>
            </a:r>
            <a:endParaRPr lang="en-US" baseline="30000" dirty="0" smtClean="0"/>
          </a:p>
          <a:p>
            <a:r>
              <a:rPr lang="en-US" dirty="0" err="1" smtClean="0"/>
              <a:t>IOWR</a:t>
            </a:r>
            <a:r>
              <a:rPr lang="en-US" baseline="30000" dirty="0" err="1" smtClean="0"/>
              <a:t>b</a:t>
            </a:r>
            <a:endParaRPr lang="en-US" baseline="30000" dirty="0" smtClean="0"/>
          </a:p>
          <a:p>
            <a:r>
              <a:rPr lang="en-US" dirty="0" err="1" smtClean="0"/>
              <a:t>EOP</a:t>
            </a:r>
            <a:r>
              <a:rPr lang="en-US" baseline="30000" dirty="0" err="1" smtClean="0"/>
              <a:t>b</a:t>
            </a:r>
            <a:endParaRPr lang="en-US" baseline="30000" dirty="0"/>
          </a:p>
        </p:txBody>
      </p:sp>
      <p:sp>
        <p:nvSpPr>
          <p:cNvPr id="27" name="TextBox 26"/>
          <p:cNvSpPr txBox="1"/>
          <p:nvPr/>
        </p:nvSpPr>
        <p:spPr>
          <a:xfrm>
            <a:off x="4191000" y="4648200"/>
            <a:ext cx="1219200" cy="369332"/>
          </a:xfrm>
          <a:prstGeom prst="rect">
            <a:avLst/>
          </a:prstGeom>
          <a:noFill/>
        </p:spPr>
        <p:txBody>
          <a:bodyPr wrap="square" rtlCol="0">
            <a:spAutoFit/>
          </a:bodyPr>
          <a:lstStyle/>
          <a:p>
            <a:r>
              <a:rPr lang="en-US" dirty="0" err="1" smtClean="0"/>
              <a:t>MEMRD</a:t>
            </a:r>
            <a:r>
              <a:rPr lang="en-US" baseline="30000" dirty="0" err="1" smtClean="0"/>
              <a:t>b</a:t>
            </a:r>
            <a:endParaRPr lang="en-US" baseline="30000" dirty="0"/>
          </a:p>
        </p:txBody>
      </p:sp>
      <p:sp>
        <p:nvSpPr>
          <p:cNvPr id="28" name="TextBox 27"/>
          <p:cNvSpPr txBox="1"/>
          <p:nvPr/>
        </p:nvSpPr>
        <p:spPr>
          <a:xfrm>
            <a:off x="3886200" y="5269468"/>
            <a:ext cx="1219200" cy="369332"/>
          </a:xfrm>
          <a:prstGeom prst="rect">
            <a:avLst/>
          </a:prstGeom>
          <a:noFill/>
        </p:spPr>
        <p:txBody>
          <a:bodyPr wrap="square" rtlCol="0">
            <a:spAutoFit/>
          </a:bodyPr>
          <a:lstStyle/>
          <a:p>
            <a:r>
              <a:rPr lang="en-US" dirty="0" err="1" smtClean="0"/>
              <a:t>MEMWR</a:t>
            </a:r>
            <a:r>
              <a:rPr lang="en-US" baseline="30000" dirty="0" err="1" smtClean="0"/>
              <a:t>b</a:t>
            </a:r>
            <a:endParaRPr lang="en-US" baseline="30000" dirty="0"/>
          </a:p>
        </p:txBody>
      </p:sp>
      <p:sp>
        <p:nvSpPr>
          <p:cNvPr id="29" name="TextBox 28"/>
          <p:cNvSpPr txBox="1"/>
          <p:nvPr/>
        </p:nvSpPr>
        <p:spPr>
          <a:xfrm>
            <a:off x="2209800" y="2514600"/>
            <a:ext cx="838200" cy="369332"/>
          </a:xfrm>
          <a:prstGeom prst="rect">
            <a:avLst/>
          </a:prstGeom>
          <a:noFill/>
        </p:spPr>
        <p:txBody>
          <a:bodyPr wrap="square" rtlCol="0">
            <a:spAutoFit/>
          </a:bodyPr>
          <a:lstStyle/>
          <a:p>
            <a:r>
              <a:rPr lang="en-US" dirty="0" smtClean="0"/>
              <a:t>INTR</a:t>
            </a:r>
            <a:endParaRPr lang="en-US" dirty="0"/>
          </a:p>
        </p:txBody>
      </p:sp>
      <p:sp>
        <p:nvSpPr>
          <p:cNvPr id="30" name="TextBox 29"/>
          <p:cNvSpPr txBox="1"/>
          <p:nvPr/>
        </p:nvSpPr>
        <p:spPr>
          <a:xfrm>
            <a:off x="2438400" y="3200400"/>
            <a:ext cx="838200" cy="369332"/>
          </a:xfrm>
          <a:prstGeom prst="rect">
            <a:avLst/>
          </a:prstGeom>
          <a:noFill/>
        </p:spPr>
        <p:txBody>
          <a:bodyPr wrap="square" rtlCol="0">
            <a:spAutoFit/>
          </a:bodyPr>
          <a:lstStyle/>
          <a:p>
            <a:r>
              <a:rPr lang="en-US" dirty="0" smtClean="0"/>
              <a:t>HOLD</a:t>
            </a:r>
            <a:endParaRPr lang="en-US" dirty="0"/>
          </a:p>
        </p:txBody>
      </p:sp>
      <p:sp>
        <p:nvSpPr>
          <p:cNvPr id="31" name="TextBox 30"/>
          <p:cNvSpPr txBox="1"/>
          <p:nvPr/>
        </p:nvSpPr>
        <p:spPr>
          <a:xfrm>
            <a:off x="2362200" y="3886200"/>
            <a:ext cx="1066800" cy="369332"/>
          </a:xfrm>
          <a:prstGeom prst="rect">
            <a:avLst/>
          </a:prstGeom>
          <a:noFill/>
        </p:spPr>
        <p:txBody>
          <a:bodyPr wrap="square" rtlCol="0">
            <a:spAutoFit/>
          </a:bodyPr>
          <a:lstStyle/>
          <a:p>
            <a:r>
              <a:rPr lang="en-US" dirty="0" smtClean="0"/>
              <a:t>HOLDA</a:t>
            </a:r>
            <a:endParaRPr lang="en-US" dirty="0"/>
          </a:p>
        </p:txBody>
      </p:sp>
      <p:sp>
        <p:nvSpPr>
          <p:cNvPr id="32" name="Right Arrow 31"/>
          <p:cNvSpPr/>
          <p:nvPr/>
        </p:nvSpPr>
        <p:spPr>
          <a:xfrm>
            <a:off x="3429000" y="5715000"/>
            <a:ext cx="1600200" cy="3048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3" name="Up Arrow 32"/>
          <p:cNvSpPr/>
          <p:nvPr/>
        </p:nvSpPr>
        <p:spPr>
          <a:xfrm>
            <a:off x="7010400" y="4495800"/>
            <a:ext cx="381000" cy="1143000"/>
          </a:xfrm>
          <a:prstGeom prst="up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4" name="Left Arrow 33"/>
          <p:cNvSpPr/>
          <p:nvPr/>
        </p:nvSpPr>
        <p:spPr>
          <a:xfrm>
            <a:off x="6248400" y="5334000"/>
            <a:ext cx="1066800" cy="381000"/>
          </a:xfrm>
          <a:prstGeom prst="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5" name="Rectangle 34"/>
          <p:cNvSpPr/>
          <p:nvPr/>
        </p:nvSpPr>
        <p:spPr>
          <a:xfrm>
            <a:off x="3429000" y="4495800"/>
            <a:ext cx="228600" cy="1447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553200" y="5715000"/>
            <a:ext cx="1143000" cy="369332"/>
          </a:xfrm>
          <a:prstGeom prst="rect">
            <a:avLst/>
          </a:prstGeom>
          <a:noFill/>
        </p:spPr>
        <p:txBody>
          <a:bodyPr wrap="square" rtlCol="0">
            <a:spAutoFit/>
          </a:bodyPr>
          <a:lstStyle/>
          <a:p>
            <a:r>
              <a:rPr lang="en-US" dirty="0" smtClean="0"/>
              <a:t>Data Bus</a:t>
            </a:r>
            <a:endParaRPr lang="en-US" dirty="0"/>
          </a:p>
        </p:txBody>
      </p:sp>
      <p:sp>
        <p:nvSpPr>
          <p:cNvPr id="37" name="TextBox 36"/>
          <p:cNvSpPr txBox="1"/>
          <p:nvPr/>
        </p:nvSpPr>
        <p:spPr>
          <a:xfrm>
            <a:off x="3352800" y="6019800"/>
            <a:ext cx="1447800" cy="369332"/>
          </a:xfrm>
          <a:prstGeom prst="rect">
            <a:avLst/>
          </a:prstGeom>
          <a:noFill/>
        </p:spPr>
        <p:txBody>
          <a:bodyPr wrap="square" rtlCol="0">
            <a:spAutoFit/>
          </a:bodyPr>
          <a:lstStyle/>
          <a:p>
            <a:r>
              <a:rPr lang="en-US" dirty="0" smtClean="0"/>
              <a:t>Address Bus</a:t>
            </a:r>
            <a:endParaRPr lang="en-US" dirty="0"/>
          </a:p>
        </p:txBody>
      </p:sp>
      <p:sp>
        <p:nvSpPr>
          <p:cNvPr id="38" name="Rectangle 37"/>
          <p:cNvSpPr/>
          <p:nvPr/>
        </p:nvSpPr>
        <p:spPr>
          <a:xfrm>
            <a:off x="1143000" y="2971800"/>
            <a:ext cx="1143000" cy="2133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CPU</a:t>
            </a:r>
            <a:endParaRPr lang="en-US" dirty="0"/>
          </a:p>
        </p:txBody>
      </p:sp>
      <p:sp>
        <p:nvSpPr>
          <p:cNvPr id="40" name="Rectangle 39"/>
          <p:cNvSpPr/>
          <p:nvPr/>
        </p:nvSpPr>
        <p:spPr>
          <a:xfrm>
            <a:off x="5029200" y="5029200"/>
            <a:ext cx="1219200" cy="1143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Memory</a:t>
            </a:r>
            <a:endParaRPr lang="en-US" dirty="0"/>
          </a:p>
        </p:txBody>
      </p:sp>
      <p:cxnSp>
        <p:nvCxnSpPr>
          <p:cNvPr id="42" name="Elbow Connector 41"/>
          <p:cNvCxnSpPr/>
          <p:nvPr/>
        </p:nvCxnSpPr>
        <p:spPr>
          <a:xfrm>
            <a:off x="4191000" y="4495800"/>
            <a:ext cx="838200" cy="685800"/>
          </a:xfrm>
          <a:prstGeom prst="bentConnector3">
            <a:avLst>
              <a:gd name="adj1" fmla="val -1748"/>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47" name="Shape 46"/>
          <p:cNvCxnSpPr>
            <a:stCxn id="7" idx="2"/>
            <a:endCxn id="40" idx="1"/>
          </p:cNvCxnSpPr>
          <p:nvPr/>
        </p:nvCxnSpPr>
        <p:spPr>
          <a:xfrm rot="16200000" flipH="1">
            <a:off x="3924300" y="4495800"/>
            <a:ext cx="1104900" cy="1104900"/>
          </a:xfrm>
          <a:prstGeom prst="bentConnector2">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9" name="Slide Number Placeholder 38"/>
          <p:cNvSpPr>
            <a:spLocks noGrp="1"/>
          </p:cNvSpPr>
          <p:nvPr>
            <p:ph type="sldNum" sz="quarter" idx="12"/>
          </p:nvPr>
        </p:nvSpPr>
        <p:spPr/>
        <p:txBody>
          <a:bodyPr/>
          <a:lstStyle/>
          <a:p>
            <a:fld id="{6F42FDE4-A7DD-41A7-A0A6-9B649FB43336}" type="slidenum">
              <a:rPr kumimoji="0" lang="en-US" smtClean="0"/>
              <a:pPr/>
              <a:t>123</a:t>
            </a:fld>
            <a:endParaRPr kumimoji="0" lang="en-US"/>
          </a:p>
        </p:txBody>
      </p:sp>
      <p:sp>
        <p:nvSpPr>
          <p:cNvPr id="41" name="Rectangle 40"/>
          <p:cNvSpPr/>
          <p:nvPr/>
        </p:nvSpPr>
        <p:spPr>
          <a:xfrm>
            <a:off x="2281170" y="4572000"/>
            <a:ext cx="1181100" cy="2667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DMA Controller</a:t>
            </a:r>
            <a:endParaRPr lang="en-CA"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56099" name="Rectangle 3"/>
          <p:cNvSpPr>
            <a:spLocks noGrp="1" noChangeArrowheads="1"/>
          </p:cNvSpPr>
          <p:nvPr>
            <p:ph idx="1"/>
          </p:nvPr>
        </p:nvSpPr>
        <p:spPr>
          <a:xfrm>
            <a:off x="457200" y="1447800"/>
            <a:ext cx="8229600" cy="4953000"/>
          </a:xfrm>
        </p:spPr>
        <p:txBody>
          <a:bodyPr>
            <a:normAutofit fontScale="92500" lnSpcReduction="20000"/>
          </a:bodyPr>
          <a:lstStyle/>
          <a:p>
            <a:pPr>
              <a:lnSpc>
                <a:spcPct val="110000"/>
              </a:lnSpc>
            </a:pPr>
            <a:r>
              <a:rPr lang="en-US" dirty="0"/>
              <a:t>DMA is implemented using a DMA </a:t>
            </a:r>
            <a:r>
              <a:rPr lang="en-US" dirty="0" smtClean="0"/>
              <a:t>controller</a:t>
            </a:r>
          </a:p>
          <a:p>
            <a:pPr>
              <a:lnSpc>
                <a:spcPct val="110000"/>
              </a:lnSpc>
            </a:pPr>
            <a:r>
              <a:rPr lang="en-US" dirty="0" smtClean="0"/>
              <a:t>DMA controller</a:t>
            </a:r>
          </a:p>
          <a:p>
            <a:pPr lvl="1">
              <a:lnSpc>
                <a:spcPct val="110000"/>
              </a:lnSpc>
            </a:pPr>
            <a:r>
              <a:rPr lang="en-US" dirty="0" smtClean="0"/>
              <a:t>Acts </a:t>
            </a:r>
            <a:r>
              <a:rPr lang="en-US" dirty="0"/>
              <a:t>as slave to </a:t>
            </a:r>
            <a:r>
              <a:rPr lang="en-US" dirty="0" smtClean="0"/>
              <a:t>processor</a:t>
            </a:r>
          </a:p>
          <a:p>
            <a:pPr lvl="1">
              <a:lnSpc>
                <a:spcPct val="110000"/>
              </a:lnSpc>
            </a:pPr>
            <a:r>
              <a:rPr lang="en-US" dirty="0" smtClean="0"/>
              <a:t>Receives </a:t>
            </a:r>
            <a:r>
              <a:rPr lang="en-US" dirty="0"/>
              <a:t>instructions from </a:t>
            </a:r>
            <a:r>
              <a:rPr lang="en-US" dirty="0" smtClean="0"/>
              <a:t>processor</a:t>
            </a:r>
          </a:p>
          <a:p>
            <a:pPr lvl="1">
              <a:lnSpc>
                <a:spcPct val="110000"/>
              </a:lnSpc>
            </a:pPr>
            <a:endParaRPr lang="en-US" dirty="0" smtClean="0">
              <a:solidFill>
                <a:srgbClr val="FF0000"/>
              </a:solidFill>
            </a:endParaRPr>
          </a:p>
          <a:p>
            <a:pPr lvl="1">
              <a:lnSpc>
                <a:spcPct val="110000"/>
              </a:lnSpc>
              <a:buNone/>
            </a:pPr>
            <a:r>
              <a:rPr lang="en-US" dirty="0" smtClean="0">
                <a:solidFill>
                  <a:srgbClr val="FF0000"/>
                </a:solidFill>
              </a:rPr>
              <a:t>Example:</a:t>
            </a:r>
          </a:p>
          <a:p>
            <a:pPr lvl="2">
              <a:lnSpc>
                <a:spcPct val="110000"/>
              </a:lnSpc>
            </a:pPr>
            <a:r>
              <a:rPr lang="en-US" dirty="0" smtClean="0">
                <a:solidFill>
                  <a:srgbClr val="FF0000"/>
                </a:solidFill>
              </a:rPr>
              <a:t>Reading from an I/O device</a:t>
            </a:r>
          </a:p>
          <a:p>
            <a:pPr lvl="2">
              <a:lnSpc>
                <a:spcPct val="110000"/>
              </a:lnSpc>
            </a:pPr>
            <a:r>
              <a:rPr lang="en-US" dirty="0" smtClean="0"/>
              <a:t>Processor </a:t>
            </a:r>
            <a:r>
              <a:rPr lang="en-US" dirty="0"/>
              <a:t>gives details to the DMA </a:t>
            </a:r>
            <a:r>
              <a:rPr lang="en-US" dirty="0" smtClean="0"/>
              <a:t>controller</a:t>
            </a:r>
          </a:p>
          <a:p>
            <a:pPr lvl="3">
              <a:lnSpc>
                <a:spcPct val="110000"/>
              </a:lnSpc>
            </a:pPr>
            <a:r>
              <a:rPr lang="en-US" dirty="0" smtClean="0"/>
              <a:t>I/O </a:t>
            </a:r>
            <a:r>
              <a:rPr lang="en-US" dirty="0"/>
              <a:t>device </a:t>
            </a:r>
            <a:r>
              <a:rPr lang="en-US" dirty="0" smtClean="0"/>
              <a:t>number</a:t>
            </a:r>
          </a:p>
          <a:p>
            <a:pPr lvl="3">
              <a:lnSpc>
                <a:spcPct val="110000"/>
              </a:lnSpc>
            </a:pPr>
            <a:r>
              <a:rPr lang="en-US" dirty="0" smtClean="0"/>
              <a:t>Main </a:t>
            </a:r>
            <a:r>
              <a:rPr lang="en-US" dirty="0"/>
              <a:t>memory buffer </a:t>
            </a:r>
            <a:r>
              <a:rPr lang="en-US" dirty="0" smtClean="0"/>
              <a:t>address</a:t>
            </a:r>
          </a:p>
          <a:p>
            <a:pPr lvl="3">
              <a:lnSpc>
                <a:spcPct val="110000"/>
              </a:lnSpc>
            </a:pPr>
            <a:r>
              <a:rPr lang="en-US" dirty="0" smtClean="0"/>
              <a:t>Number </a:t>
            </a:r>
            <a:r>
              <a:rPr lang="en-US" dirty="0"/>
              <a:t>of bytes to </a:t>
            </a:r>
            <a:r>
              <a:rPr lang="en-US" dirty="0" smtClean="0"/>
              <a:t>transfer</a:t>
            </a:r>
          </a:p>
          <a:p>
            <a:pPr lvl="3">
              <a:lnSpc>
                <a:spcPct val="110000"/>
              </a:lnSpc>
            </a:pPr>
            <a:r>
              <a:rPr lang="en-US" dirty="0" smtClean="0"/>
              <a:t>Direction </a:t>
            </a:r>
            <a:r>
              <a:rPr lang="en-US" dirty="0"/>
              <a:t>of transfer (memory </a:t>
            </a:r>
            <a:r>
              <a:rPr lang="en-US" dirty="0">
                <a:sym typeface="Symbol" pitchFamily="18" charset="2"/>
              </a:rPr>
              <a:t></a:t>
            </a:r>
            <a:r>
              <a:rPr lang="en-US" dirty="0"/>
              <a:t> I/O device, or vice versa)</a:t>
            </a:r>
            <a:endParaRPr lang="en-CA"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124</a:t>
            </a:fld>
            <a:endParaRPr kumimoji="0"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DMA: HOLD and HOLDA</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219200"/>
            <a:ext cx="8229600" cy="5334000"/>
          </a:xfrm>
        </p:spPr>
        <p:txBody>
          <a:bodyPr>
            <a:normAutofit fontScale="92500" lnSpcReduction="20000"/>
          </a:bodyPr>
          <a:lstStyle/>
          <a:p>
            <a:r>
              <a:rPr lang="en-US" dirty="0" smtClean="0"/>
              <a:t>HOLD: DMA to CPU</a:t>
            </a:r>
          </a:p>
          <a:p>
            <a:pPr lvl="1"/>
            <a:r>
              <a:rPr lang="en-US" dirty="0" smtClean="0"/>
              <a:t>DMA Send HOLD High to CPU </a:t>
            </a:r>
          </a:p>
          <a:p>
            <a:pPr lvl="2"/>
            <a:r>
              <a:rPr lang="en-US" dirty="0" smtClean="0"/>
              <a:t>I (DMA) want  BUS Cycles </a:t>
            </a:r>
          </a:p>
          <a:p>
            <a:r>
              <a:rPr lang="en-US" dirty="0" smtClean="0"/>
              <a:t>HOLDA</a:t>
            </a:r>
          </a:p>
          <a:p>
            <a:pPr lvl="1"/>
            <a:r>
              <a:rPr lang="en-US" dirty="0" smtClean="0"/>
              <a:t>CPU send HOLDA</a:t>
            </a:r>
          </a:p>
          <a:p>
            <a:pPr lvl="2"/>
            <a:r>
              <a:rPr lang="en-US" dirty="0" smtClean="0"/>
              <a:t>BUS is granted to DMA to do the transfer</a:t>
            </a:r>
          </a:p>
          <a:p>
            <a:pPr lvl="2"/>
            <a:r>
              <a:rPr lang="en-US" dirty="0" smtClean="0"/>
              <a:t>DMA became Slave to Master mode</a:t>
            </a:r>
          </a:p>
          <a:p>
            <a:r>
              <a:rPr lang="en-US" dirty="0" smtClean="0"/>
              <a:t>HOLD Low to CPU </a:t>
            </a:r>
          </a:p>
          <a:p>
            <a:pPr lvl="1"/>
            <a:r>
              <a:rPr lang="en-US" dirty="0" smtClean="0"/>
              <a:t>I  (DMA) finished the transfer</a:t>
            </a:r>
          </a:p>
          <a:p>
            <a:r>
              <a:rPr lang="en-US" dirty="0" smtClean="0"/>
              <a:t>Cycle Stealing if One BUS </a:t>
            </a:r>
          </a:p>
          <a:p>
            <a:r>
              <a:rPr lang="en-US" dirty="0" smtClean="0"/>
              <a:t>Other wise Separate process independent of processing </a:t>
            </a:r>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125</a:t>
            </a:fld>
            <a:endParaRPr kumimoji="0"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2" name="Rectangle 2"/>
          <p:cNvSpPr>
            <a:spLocks noGrp="1" noChangeArrowheads="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Steps in a DMA operation</a:t>
            </a:r>
            <a:endParaRPr lang="en-CA"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57123" name="Rectangle 3"/>
          <p:cNvSpPr>
            <a:spLocks noGrp="1" noChangeArrowheads="1"/>
          </p:cNvSpPr>
          <p:nvPr>
            <p:ph idx="1"/>
          </p:nvPr>
        </p:nvSpPr>
        <p:spPr>
          <a:xfrm>
            <a:off x="457200" y="1219200"/>
            <a:ext cx="8458200" cy="5334000"/>
          </a:xfrm>
        </p:spPr>
        <p:txBody>
          <a:bodyPr>
            <a:normAutofit/>
          </a:bodyPr>
          <a:lstStyle/>
          <a:p>
            <a:pPr>
              <a:lnSpc>
                <a:spcPct val="80000"/>
              </a:lnSpc>
            </a:pPr>
            <a:r>
              <a:rPr lang="en-US" dirty="0" smtClean="0"/>
              <a:t>Processor initiates the DMA controller </a:t>
            </a:r>
          </a:p>
          <a:p>
            <a:pPr lvl="1">
              <a:lnSpc>
                <a:spcPct val="80000"/>
              </a:lnSpc>
            </a:pPr>
            <a:r>
              <a:rPr lang="en-US" dirty="0" smtClean="0"/>
              <a:t>Gives device number, memory buffer pointer, …	Called </a:t>
            </a:r>
            <a:r>
              <a:rPr lang="en-US" b="1" i="1" dirty="0" smtClean="0"/>
              <a:t>channel initialization</a:t>
            </a:r>
          </a:p>
          <a:p>
            <a:pPr lvl="1">
              <a:lnSpc>
                <a:spcPct val="80000"/>
              </a:lnSpc>
            </a:pPr>
            <a:r>
              <a:rPr lang="en-US" dirty="0" smtClean="0"/>
              <a:t>Once initialized, it is ready for data transfer</a:t>
            </a:r>
          </a:p>
          <a:p>
            <a:pPr marL="342900" lvl="2" indent="-342900">
              <a:lnSpc>
                <a:spcPct val="80000"/>
              </a:lnSpc>
            </a:pPr>
            <a:r>
              <a:rPr lang="en-US" sz="3200" dirty="0" smtClean="0"/>
              <a:t>When ready, I/O device informs the DMA controller </a:t>
            </a:r>
          </a:p>
          <a:p>
            <a:pPr marL="800100" lvl="3" indent="-342900">
              <a:lnSpc>
                <a:spcPct val="80000"/>
              </a:lnSpc>
            </a:pPr>
            <a:r>
              <a:rPr lang="en-US" dirty="0" smtClean="0"/>
              <a:t>DMA controller starts the data transfer process</a:t>
            </a:r>
          </a:p>
          <a:p>
            <a:pPr marL="1257300" lvl="4" indent="-342900">
              <a:lnSpc>
                <a:spcPct val="80000"/>
              </a:lnSpc>
            </a:pPr>
            <a:r>
              <a:rPr lang="en-US" dirty="0" smtClean="0"/>
              <a:t>Obtains bus by going through bus arbitration</a:t>
            </a:r>
          </a:p>
          <a:p>
            <a:pPr marL="1257300" lvl="4" indent="-342900">
              <a:lnSpc>
                <a:spcPct val="80000"/>
              </a:lnSpc>
            </a:pPr>
            <a:r>
              <a:rPr lang="en-US" dirty="0" smtClean="0"/>
              <a:t>Places memory address and appropriate control signals</a:t>
            </a:r>
          </a:p>
          <a:p>
            <a:pPr marL="1257300" lvl="4" indent="-342900">
              <a:lnSpc>
                <a:spcPct val="80000"/>
              </a:lnSpc>
            </a:pPr>
            <a:r>
              <a:rPr lang="en-US" dirty="0" smtClean="0"/>
              <a:t>Completes transfer and releases the bus</a:t>
            </a:r>
          </a:p>
          <a:p>
            <a:pPr marL="1257300" lvl="4" indent="-342900">
              <a:lnSpc>
                <a:spcPct val="80000"/>
              </a:lnSpc>
            </a:pPr>
            <a:r>
              <a:rPr lang="en-US" dirty="0" smtClean="0"/>
              <a:t>Updates memory address and count value</a:t>
            </a:r>
          </a:p>
          <a:p>
            <a:pPr marL="1257300" lvl="4" indent="-342900">
              <a:lnSpc>
                <a:spcPct val="80000"/>
              </a:lnSpc>
            </a:pPr>
            <a:r>
              <a:rPr lang="en-US" dirty="0" smtClean="0"/>
              <a:t>If more to read, loops back to repeat the process</a:t>
            </a:r>
          </a:p>
          <a:p>
            <a:pPr>
              <a:lnSpc>
                <a:spcPct val="80000"/>
              </a:lnSpc>
            </a:pPr>
            <a:r>
              <a:rPr lang="en-US" dirty="0" smtClean="0"/>
              <a:t>Notify </a:t>
            </a:r>
            <a:r>
              <a:rPr lang="en-US" dirty="0"/>
              <a:t>the processor when </a:t>
            </a:r>
            <a:r>
              <a:rPr lang="en-US" dirty="0" smtClean="0"/>
              <a:t>done</a:t>
            </a:r>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126</a:t>
            </a:fld>
            <a:endParaRPr kumimoji="0"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8237 DMA Controller</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Enable/Disable control of Individual DMA </a:t>
            </a:r>
            <a:r>
              <a:rPr lang="en-US" dirty="0" err="1" smtClean="0"/>
              <a:t>Req</a:t>
            </a:r>
            <a:endParaRPr lang="en-US" dirty="0" smtClean="0"/>
          </a:p>
          <a:p>
            <a:r>
              <a:rPr lang="en-US" dirty="0" smtClean="0"/>
              <a:t>Four Independent DMA Channel</a:t>
            </a:r>
          </a:p>
          <a:p>
            <a:r>
              <a:rPr lang="en-US" dirty="0" smtClean="0"/>
              <a:t>Independent Auto initialization for all channel</a:t>
            </a:r>
          </a:p>
          <a:p>
            <a:r>
              <a:rPr lang="en-US" dirty="0" smtClean="0"/>
              <a:t>Memory to Memory transfer</a:t>
            </a:r>
          </a:p>
          <a:p>
            <a:r>
              <a:rPr lang="en-US" dirty="0" smtClean="0"/>
              <a:t>Memory Block initialization </a:t>
            </a:r>
          </a:p>
          <a:p>
            <a:r>
              <a:rPr lang="en-US" dirty="0" smtClean="0"/>
              <a:t>Address Increment and Decrement </a:t>
            </a:r>
          </a:p>
          <a:p>
            <a:r>
              <a:rPr lang="en-US" dirty="0" smtClean="0"/>
              <a:t>Cascade (Directly expandable to any #CHN)</a:t>
            </a:r>
          </a:p>
          <a:p>
            <a:r>
              <a:rPr lang="en-US" dirty="0" smtClean="0"/>
              <a:t>End of Process input for terminating transfers</a:t>
            </a:r>
          </a:p>
          <a:p>
            <a:r>
              <a:rPr lang="en-US" dirty="0" smtClean="0"/>
              <a:t>Software DMA requests</a:t>
            </a:r>
          </a:p>
          <a:p>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127</a:t>
            </a:fld>
            <a:endParaRPr kumimoji="0"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82563" y="90488"/>
            <a:ext cx="8915400" cy="1143000"/>
          </a:xfrm>
        </p:spPr>
        <p:txBody>
          <a:bodyPr/>
          <a:lstStyle/>
          <a:p>
            <a:r>
              <a:rPr lang="en-US" sz="1800" dirty="0">
                <a:cs typeface="Arial" charset="0"/>
              </a:rPr>
              <a:t>  The </a:t>
            </a:r>
            <a:r>
              <a:rPr lang="en-US" sz="1800" dirty="0" smtClean="0">
                <a:cs typeface="Arial" charset="0"/>
              </a:rPr>
              <a:t>8237A </a:t>
            </a:r>
            <a:r>
              <a:rPr lang="en-US" sz="1800" dirty="0">
                <a:cs typeface="Arial" charset="0"/>
              </a:rPr>
              <a:t>programmable DMA controller. (a) Block diagram and (b) pin-out. (Courtesy of Intel Corporation.)</a:t>
            </a:r>
            <a:r>
              <a:rPr lang="en-US" sz="1800" dirty="0">
                <a:cs typeface="Times New Roman" pitchFamily="-80" charset="0"/>
              </a:rPr>
              <a:t/>
            </a:r>
            <a:br>
              <a:rPr lang="en-US" sz="1800" dirty="0">
                <a:cs typeface="Times New Roman" pitchFamily="-80" charset="0"/>
              </a:rPr>
            </a:br>
            <a:endParaRPr lang="en-US" sz="1800" dirty="0">
              <a:cs typeface="Times New Roman" pitchFamily="-80" charset="0"/>
            </a:endParaRPr>
          </a:p>
        </p:txBody>
      </p:sp>
      <p:pic>
        <p:nvPicPr>
          <p:cNvPr id="62468" name="Picture 4" descr="FG13_003_0135026458"/>
          <p:cNvPicPr>
            <a:picLocks noChangeAspect="1" noChangeArrowheads="1"/>
          </p:cNvPicPr>
          <p:nvPr/>
        </p:nvPicPr>
        <p:blipFill>
          <a:blip r:embed="rId2" cstate="print"/>
          <a:srcRect/>
          <a:stretch>
            <a:fillRect/>
          </a:stretch>
        </p:blipFill>
        <p:spPr bwMode="auto">
          <a:xfrm>
            <a:off x="533400" y="1584325"/>
            <a:ext cx="8351831" cy="48164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F42FDE4-A7DD-41A7-A0A6-9B649FB43336}" type="slidenum">
              <a:rPr kumimoji="0" lang="en-US" smtClean="0"/>
              <a:pPr/>
              <a:t>128</a:t>
            </a:fld>
            <a:endParaRPr kumimoji="0"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8237 DMA Controller</a:t>
            </a:r>
            <a:endParaRPr lang="en-CA"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3352800" y="1447800"/>
            <a:ext cx="2438400" cy="5181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a:p>
        </p:txBody>
      </p:sp>
      <p:sp>
        <p:nvSpPr>
          <p:cNvPr id="5" name="TextBox 4"/>
          <p:cNvSpPr txBox="1"/>
          <p:nvPr/>
        </p:nvSpPr>
        <p:spPr>
          <a:xfrm>
            <a:off x="457200" y="1752600"/>
            <a:ext cx="1981200" cy="1200329"/>
          </a:xfrm>
          <a:prstGeom prst="rect">
            <a:avLst/>
          </a:prstGeom>
          <a:noFill/>
        </p:spPr>
        <p:txBody>
          <a:bodyPr wrap="square" rtlCol="0">
            <a:spAutoFit/>
          </a:bodyPr>
          <a:lstStyle/>
          <a:p>
            <a:r>
              <a:rPr lang="en-US" b="1" dirty="0" smtClean="0"/>
              <a:t>DMA Request 0</a:t>
            </a:r>
          </a:p>
          <a:p>
            <a:r>
              <a:rPr lang="en-US" b="1" dirty="0" smtClean="0"/>
              <a:t>DMA Request 1</a:t>
            </a:r>
          </a:p>
          <a:p>
            <a:r>
              <a:rPr lang="en-US" b="1" dirty="0" smtClean="0"/>
              <a:t>DMA Request 2</a:t>
            </a:r>
          </a:p>
          <a:p>
            <a:r>
              <a:rPr lang="en-US" b="1" dirty="0" smtClean="0"/>
              <a:t>DMA Request 3</a:t>
            </a:r>
            <a:endParaRPr lang="en-US" b="1" dirty="0"/>
          </a:p>
        </p:txBody>
      </p:sp>
      <p:sp>
        <p:nvSpPr>
          <p:cNvPr id="6" name="TextBox 5"/>
          <p:cNvSpPr txBox="1"/>
          <p:nvPr/>
        </p:nvSpPr>
        <p:spPr>
          <a:xfrm>
            <a:off x="990600" y="3505200"/>
            <a:ext cx="1295400" cy="2585323"/>
          </a:xfrm>
          <a:prstGeom prst="rect">
            <a:avLst/>
          </a:prstGeom>
          <a:noFill/>
        </p:spPr>
        <p:txBody>
          <a:bodyPr wrap="square" rtlCol="0">
            <a:spAutoFit/>
          </a:bodyPr>
          <a:lstStyle/>
          <a:p>
            <a:r>
              <a:rPr lang="en-US" b="1" dirty="0" smtClean="0"/>
              <a:t>Hold </a:t>
            </a:r>
            <a:r>
              <a:rPr lang="en-US" b="1" dirty="0" err="1" smtClean="0"/>
              <a:t>Ack</a:t>
            </a:r>
            <a:endParaRPr lang="en-US" b="1" dirty="0" smtClean="0"/>
          </a:p>
          <a:p>
            <a:endParaRPr lang="en-US" b="1" dirty="0" smtClean="0"/>
          </a:p>
          <a:p>
            <a:endParaRPr lang="en-US" b="1" dirty="0" smtClean="0"/>
          </a:p>
          <a:p>
            <a:r>
              <a:rPr lang="en-US" b="1" dirty="0" smtClean="0"/>
              <a:t>Clock</a:t>
            </a:r>
          </a:p>
          <a:p>
            <a:endParaRPr lang="en-US" b="1" dirty="0" smtClean="0"/>
          </a:p>
          <a:p>
            <a:r>
              <a:rPr lang="en-US" b="1" dirty="0" smtClean="0"/>
              <a:t>Reset</a:t>
            </a:r>
          </a:p>
          <a:p>
            <a:r>
              <a:rPr lang="en-US" b="1" dirty="0" smtClean="0"/>
              <a:t>Ready </a:t>
            </a:r>
          </a:p>
          <a:p>
            <a:endParaRPr lang="en-US" b="1" dirty="0" smtClean="0"/>
          </a:p>
          <a:p>
            <a:r>
              <a:rPr lang="en-US" b="1" dirty="0" smtClean="0"/>
              <a:t>Chip Select</a:t>
            </a:r>
            <a:endParaRPr lang="en-US" b="1" dirty="0"/>
          </a:p>
        </p:txBody>
      </p:sp>
      <p:cxnSp>
        <p:nvCxnSpPr>
          <p:cNvPr id="8" name="Straight Arrow Connector 7"/>
          <p:cNvCxnSpPr/>
          <p:nvPr/>
        </p:nvCxnSpPr>
        <p:spPr>
          <a:xfrm>
            <a:off x="2133600" y="1905000"/>
            <a:ext cx="1219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a:off x="2133600" y="2209800"/>
            <a:ext cx="1219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2133600" y="2514600"/>
            <a:ext cx="1219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2133600" y="2817812"/>
            <a:ext cx="1219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2133600" y="4572000"/>
            <a:ext cx="1219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2133600" y="3810000"/>
            <a:ext cx="1219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2133600" y="5029200"/>
            <a:ext cx="1219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2133600" y="5334000"/>
            <a:ext cx="1219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2133600" y="5865812"/>
            <a:ext cx="1219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7010400" y="2743200"/>
            <a:ext cx="1981200" cy="3854901"/>
          </a:xfrm>
          <a:prstGeom prst="rect">
            <a:avLst/>
          </a:prstGeom>
          <a:noFill/>
        </p:spPr>
        <p:txBody>
          <a:bodyPr wrap="square" rtlCol="0">
            <a:spAutoFit/>
          </a:bodyPr>
          <a:lstStyle/>
          <a:p>
            <a:r>
              <a:rPr lang="en-US" b="1" dirty="0" smtClean="0"/>
              <a:t>Address Strobe</a:t>
            </a:r>
          </a:p>
          <a:p>
            <a:endParaRPr lang="en-US" b="1" dirty="0" smtClean="0"/>
          </a:p>
          <a:p>
            <a:r>
              <a:rPr lang="en-US" b="1" dirty="0" smtClean="0"/>
              <a:t>Hold request </a:t>
            </a:r>
          </a:p>
          <a:p>
            <a:r>
              <a:rPr lang="en-US" b="1" dirty="0" smtClean="0"/>
              <a:t>DMA ack0</a:t>
            </a:r>
          </a:p>
          <a:p>
            <a:r>
              <a:rPr lang="en-US" b="1" dirty="0" smtClean="0"/>
              <a:t>DMA ack1</a:t>
            </a:r>
          </a:p>
          <a:p>
            <a:r>
              <a:rPr lang="en-US" b="1" dirty="0" smtClean="0"/>
              <a:t>DMA ack2</a:t>
            </a:r>
          </a:p>
          <a:p>
            <a:r>
              <a:rPr lang="en-US" b="1" dirty="0" smtClean="0"/>
              <a:t>DMA ack3</a:t>
            </a:r>
          </a:p>
          <a:p>
            <a:endParaRPr lang="en-US" b="1" dirty="0" smtClean="0"/>
          </a:p>
          <a:p>
            <a:r>
              <a:rPr lang="en-US" b="1" dirty="0" smtClean="0"/>
              <a:t>IO Read </a:t>
            </a:r>
          </a:p>
          <a:p>
            <a:r>
              <a:rPr lang="en-US" b="1" dirty="0" smtClean="0"/>
              <a:t>I/O Write</a:t>
            </a:r>
          </a:p>
          <a:p>
            <a:r>
              <a:rPr lang="en-US" b="1" dirty="0" smtClean="0"/>
              <a:t>Memory Read</a:t>
            </a:r>
          </a:p>
          <a:p>
            <a:r>
              <a:rPr lang="en-US" b="1" dirty="0" smtClean="0"/>
              <a:t>Memory Write</a:t>
            </a:r>
          </a:p>
          <a:p>
            <a:endParaRPr lang="en-US" sz="1050" b="1" dirty="0" smtClean="0"/>
          </a:p>
          <a:p>
            <a:r>
              <a:rPr lang="en-US" b="1" dirty="0" smtClean="0"/>
              <a:t>End of Process</a:t>
            </a:r>
            <a:endParaRPr lang="en-US" b="1" dirty="0"/>
          </a:p>
        </p:txBody>
      </p:sp>
      <p:cxnSp>
        <p:nvCxnSpPr>
          <p:cNvPr id="19" name="Straight Arrow Connector 18"/>
          <p:cNvCxnSpPr/>
          <p:nvPr/>
        </p:nvCxnSpPr>
        <p:spPr>
          <a:xfrm>
            <a:off x="5791200" y="2895600"/>
            <a:ext cx="1219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5791200" y="3375753"/>
            <a:ext cx="1219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5791200" y="3656012"/>
            <a:ext cx="1219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5791200" y="3960812"/>
            <a:ext cx="1219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a:off x="5791200" y="4265612"/>
            <a:ext cx="1219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5791200" y="4570412"/>
            <a:ext cx="1219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5791200" y="5637212"/>
            <a:ext cx="1219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a:off x="5791200" y="5942012"/>
            <a:ext cx="1219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a:off x="5791200" y="5029200"/>
            <a:ext cx="1219200" cy="1588"/>
          </a:xfrm>
          <a:prstGeom prst="straightConnector1">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5791200" y="5334000"/>
            <a:ext cx="1219200" cy="1588"/>
          </a:xfrm>
          <a:prstGeom prst="straightConnector1">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a:off x="5791200" y="6323012"/>
            <a:ext cx="1219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7467600" y="1447800"/>
            <a:ext cx="1371600" cy="369332"/>
          </a:xfrm>
          <a:prstGeom prst="rect">
            <a:avLst/>
          </a:prstGeom>
          <a:noFill/>
        </p:spPr>
        <p:txBody>
          <a:bodyPr wrap="square" rtlCol="0">
            <a:spAutoFit/>
          </a:bodyPr>
          <a:lstStyle/>
          <a:p>
            <a:r>
              <a:rPr lang="en-US" b="1" dirty="0" smtClean="0"/>
              <a:t>To data Bus</a:t>
            </a:r>
            <a:endParaRPr lang="en-US" b="1" dirty="0"/>
          </a:p>
        </p:txBody>
      </p:sp>
      <p:sp>
        <p:nvSpPr>
          <p:cNvPr id="31" name="TextBox 30"/>
          <p:cNvSpPr txBox="1"/>
          <p:nvPr/>
        </p:nvSpPr>
        <p:spPr>
          <a:xfrm>
            <a:off x="7315200" y="2221468"/>
            <a:ext cx="1676400" cy="369332"/>
          </a:xfrm>
          <a:prstGeom prst="rect">
            <a:avLst/>
          </a:prstGeom>
          <a:noFill/>
        </p:spPr>
        <p:txBody>
          <a:bodyPr wrap="square" rtlCol="0">
            <a:spAutoFit/>
          </a:bodyPr>
          <a:lstStyle/>
          <a:p>
            <a:r>
              <a:rPr lang="en-US" b="1" dirty="0" smtClean="0"/>
              <a:t>To Address Bus</a:t>
            </a:r>
            <a:endParaRPr lang="en-US" b="1" dirty="0"/>
          </a:p>
        </p:txBody>
      </p:sp>
      <p:sp>
        <p:nvSpPr>
          <p:cNvPr id="32" name="Right Brace 31"/>
          <p:cNvSpPr/>
          <p:nvPr/>
        </p:nvSpPr>
        <p:spPr>
          <a:xfrm>
            <a:off x="7086600" y="2057400"/>
            <a:ext cx="1524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33" name="Left-Right Arrow 32"/>
          <p:cNvSpPr/>
          <p:nvPr/>
        </p:nvSpPr>
        <p:spPr>
          <a:xfrm>
            <a:off x="5791200" y="1524000"/>
            <a:ext cx="1219200" cy="3048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a:p>
        </p:txBody>
      </p:sp>
      <p:sp>
        <p:nvSpPr>
          <p:cNvPr id="34" name="Left-Right Arrow 33"/>
          <p:cNvSpPr/>
          <p:nvPr/>
        </p:nvSpPr>
        <p:spPr>
          <a:xfrm>
            <a:off x="5791200" y="2209800"/>
            <a:ext cx="1143000" cy="1524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a:p>
        </p:txBody>
      </p:sp>
      <p:sp>
        <p:nvSpPr>
          <p:cNvPr id="35" name="Right Arrow 34"/>
          <p:cNvSpPr/>
          <p:nvPr/>
        </p:nvSpPr>
        <p:spPr>
          <a:xfrm>
            <a:off x="5791200" y="2514600"/>
            <a:ext cx="1219200" cy="1524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a:p>
        </p:txBody>
      </p:sp>
      <p:sp>
        <p:nvSpPr>
          <p:cNvPr id="36" name="TextBox 35"/>
          <p:cNvSpPr txBox="1"/>
          <p:nvPr/>
        </p:nvSpPr>
        <p:spPr>
          <a:xfrm>
            <a:off x="3429000" y="1752600"/>
            <a:ext cx="990600" cy="1200329"/>
          </a:xfrm>
          <a:prstGeom prst="rect">
            <a:avLst/>
          </a:prstGeom>
          <a:noFill/>
        </p:spPr>
        <p:txBody>
          <a:bodyPr wrap="square" rtlCol="0">
            <a:spAutoFit/>
          </a:bodyPr>
          <a:lstStyle/>
          <a:p>
            <a:r>
              <a:rPr lang="en-US" b="1" dirty="0" smtClean="0"/>
              <a:t>DREQ0</a:t>
            </a:r>
          </a:p>
          <a:p>
            <a:r>
              <a:rPr lang="en-US" b="1" dirty="0" smtClean="0"/>
              <a:t>DREQ1</a:t>
            </a:r>
          </a:p>
          <a:p>
            <a:r>
              <a:rPr lang="en-US" b="1" dirty="0" smtClean="0"/>
              <a:t>DREQ2</a:t>
            </a:r>
          </a:p>
          <a:p>
            <a:r>
              <a:rPr lang="en-US" b="1" dirty="0" smtClean="0"/>
              <a:t>DREQ3</a:t>
            </a:r>
            <a:endParaRPr lang="en-US" b="1" dirty="0"/>
          </a:p>
        </p:txBody>
      </p:sp>
      <p:sp>
        <p:nvSpPr>
          <p:cNvPr id="37" name="TextBox 36"/>
          <p:cNvSpPr txBox="1"/>
          <p:nvPr/>
        </p:nvSpPr>
        <p:spPr>
          <a:xfrm>
            <a:off x="3429000" y="3581400"/>
            <a:ext cx="914400" cy="369332"/>
          </a:xfrm>
          <a:prstGeom prst="rect">
            <a:avLst/>
          </a:prstGeom>
          <a:noFill/>
        </p:spPr>
        <p:txBody>
          <a:bodyPr wrap="square" rtlCol="0">
            <a:spAutoFit/>
          </a:bodyPr>
          <a:lstStyle/>
          <a:p>
            <a:r>
              <a:rPr lang="en-US" b="1" dirty="0" smtClean="0"/>
              <a:t>HLDA</a:t>
            </a:r>
            <a:endParaRPr lang="en-US" b="1" dirty="0"/>
          </a:p>
        </p:txBody>
      </p:sp>
      <p:sp>
        <p:nvSpPr>
          <p:cNvPr id="38" name="TextBox 37"/>
          <p:cNvSpPr txBox="1"/>
          <p:nvPr/>
        </p:nvSpPr>
        <p:spPr>
          <a:xfrm>
            <a:off x="3429000" y="4419600"/>
            <a:ext cx="609600" cy="369332"/>
          </a:xfrm>
          <a:prstGeom prst="rect">
            <a:avLst/>
          </a:prstGeom>
          <a:noFill/>
        </p:spPr>
        <p:txBody>
          <a:bodyPr wrap="square" rtlCol="0">
            <a:spAutoFit/>
          </a:bodyPr>
          <a:lstStyle/>
          <a:p>
            <a:r>
              <a:rPr lang="en-US" b="1" dirty="0" smtClean="0"/>
              <a:t>CLK</a:t>
            </a:r>
            <a:endParaRPr lang="en-US" b="1" dirty="0"/>
          </a:p>
        </p:txBody>
      </p:sp>
      <p:sp>
        <p:nvSpPr>
          <p:cNvPr id="39" name="TextBox 38"/>
          <p:cNvSpPr txBox="1"/>
          <p:nvPr/>
        </p:nvSpPr>
        <p:spPr>
          <a:xfrm>
            <a:off x="3352800" y="4876800"/>
            <a:ext cx="990600" cy="646331"/>
          </a:xfrm>
          <a:prstGeom prst="rect">
            <a:avLst/>
          </a:prstGeom>
          <a:noFill/>
        </p:spPr>
        <p:txBody>
          <a:bodyPr wrap="square" rtlCol="0">
            <a:spAutoFit/>
          </a:bodyPr>
          <a:lstStyle/>
          <a:p>
            <a:r>
              <a:rPr lang="en-US" b="1" dirty="0" smtClean="0"/>
              <a:t>RESET</a:t>
            </a:r>
          </a:p>
          <a:p>
            <a:r>
              <a:rPr lang="en-US" b="1" dirty="0" smtClean="0"/>
              <a:t>READY</a:t>
            </a:r>
            <a:endParaRPr lang="en-US" b="1" dirty="0"/>
          </a:p>
        </p:txBody>
      </p:sp>
      <p:sp>
        <p:nvSpPr>
          <p:cNvPr id="40" name="TextBox 39"/>
          <p:cNvSpPr txBox="1"/>
          <p:nvPr/>
        </p:nvSpPr>
        <p:spPr>
          <a:xfrm>
            <a:off x="3352800" y="5715000"/>
            <a:ext cx="685800" cy="369332"/>
          </a:xfrm>
          <a:prstGeom prst="rect">
            <a:avLst/>
          </a:prstGeom>
          <a:noFill/>
        </p:spPr>
        <p:txBody>
          <a:bodyPr wrap="square" rtlCol="0">
            <a:spAutoFit/>
          </a:bodyPr>
          <a:lstStyle/>
          <a:p>
            <a:r>
              <a:rPr lang="en-US" b="1" dirty="0" err="1" smtClean="0"/>
              <a:t>CS</a:t>
            </a:r>
            <a:r>
              <a:rPr lang="en-US" b="1" baseline="30000" dirty="0" err="1" smtClean="0"/>
              <a:t>b</a:t>
            </a:r>
            <a:endParaRPr lang="en-US" b="1" baseline="30000" dirty="0"/>
          </a:p>
        </p:txBody>
      </p:sp>
      <p:sp>
        <p:nvSpPr>
          <p:cNvPr id="41" name="TextBox 40"/>
          <p:cNvSpPr txBox="1"/>
          <p:nvPr/>
        </p:nvSpPr>
        <p:spPr>
          <a:xfrm>
            <a:off x="4648200" y="1524000"/>
            <a:ext cx="1143000" cy="1169551"/>
          </a:xfrm>
          <a:prstGeom prst="rect">
            <a:avLst/>
          </a:prstGeom>
          <a:noFill/>
        </p:spPr>
        <p:txBody>
          <a:bodyPr wrap="square" rtlCol="0">
            <a:spAutoFit/>
          </a:bodyPr>
          <a:lstStyle/>
          <a:p>
            <a:r>
              <a:rPr lang="en-US" sz="1600" b="1" dirty="0" smtClean="0"/>
              <a:t>DB0-DB7</a:t>
            </a:r>
          </a:p>
          <a:p>
            <a:endParaRPr lang="en-US" b="1" dirty="0" smtClean="0"/>
          </a:p>
          <a:p>
            <a:r>
              <a:rPr lang="en-US" b="1" dirty="0" smtClean="0"/>
              <a:t>A0-A3</a:t>
            </a:r>
          </a:p>
          <a:p>
            <a:r>
              <a:rPr lang="en-US" b="1" dirty="0" smtClean="0"/>
              <a:t>A4-A7</a:t>
            </a:r>
            <a:endParaRPr lang="en-US" b="1" dirty="0"/>
          </a:p>
        </p:txBody>
      </p:sp>
      <p:sp>
        <p:nvSpPr>
          <p:cNvPr id="42" name="TextBox 41"/>
          <p:cNvSpPr txBox="1"/>
          <p:nvPr/>
        </p:nvSpPr>
        <p:spPr>
          <a:xfrm>
            <a:off x="4746434" y="2826737"/>
            <a:ext cx="1066800" cy="646331"/>
          </a:xfrm>
          <a:prstGeom prst="rect">
            <a:avLst/>
          </a:prstGeom>
          <a:noFill/>
        </p:spPr>
        <p:txBody>
          <a:bodyPr wrap="square" rtlCol="0">
            <a:spAutoFit/>
          </a:bodyPr>
          <a:lstStyle/>
          <a:p>
            <a:r>
              <a:rPr lang="en-US" b="1" dirty="0" smtClean="0"/>
              <a:t>ADSTB</a:t>
            </a:r>
          </a:p>
          <a:p>
            <a:r>
              <a:rPr lang="en-US" b="1" dirty="0" smtClean="0"/>
              <a:t>HOLD</a:t>
            </a:r>
            <a:endParaRPr lang="en-US" b="1" dirty="0"/>
          </a:p>
        </p:txBody>
      </p:sp>
      <p:sp>
        <p:nvSpPr>
          <p:cNvPr id="43" name="TextBox 42"/>
          <p:cNvSpPr txBox="1"/>
          <p:nvPr/>
        </p:nvSpPr>
        <p:spPr>
          <a:xfrm>
            <a:off x="4800600" y="3527234"/>
            <a:ext cx="1066800" cy="1200329"/>
          </a:xfrm>
          <a:prstGeom prst="rect">
            <a:avLst/>
          </a:prstGeom>
          <a:noFill/>
        </p:spPr>
        <p:txBody>
          <a:bodyPr wrap="square" rtlCol="0">
            <a:spAutoFit/>
          </a:bodyPr>
          <a:lstStyle/>
          <a:p>
            <a:r>
              <a:rPr lang="en-US" b="1" dirty="0" smtClean="0"/>
              <a:t>DACK0</a:t>
            </a:r>
          </a:p>
          <a:p>
            <a:r>
              <a:rPr lang="en-US" b="1" dirty="0" smtClean="0"/>
              <a:t>DACK1</a:t>
            </a:r>
          </a:p>
          <a:p>
            <a:r>
              <a:rPr lang="en-US" b="1" dirty="0" smtClean="0"/>
              <a:t>DACK2</a:t>
            </a:r>
          </a:p>
          <a:p>
            <a:r>
              <a:rPr lang="en-US" b="1" dirty="0" smtClean="0"/>
              <a:t>DACK3</a:t>
            </a:r>
            <a:endParaRPr lang="en-US" b="1" dirty="0"/>
          </a:p>
        </p:txBody>
      </p:sp>
      <p:sp>
        <p:nvSpPr>
          <p:cNvPr id="44" name="TextBox 43"/>
          <p:cNvSpPr txBox="1"/>
          <p:nvPr/>
        </p:nvSpPr>
        <p:spPr>
          <a:xfrm>
            <a:off x="4572000" y="4876800"/>
            <a:ext cx="1295400" cy="1200329"/>
          </a:xfrm>
          <a:prstGeom prst="rect">
            <a:avLst/>
          </a:prstGeom>
          <a:noFill/>
        </p:spPr>
        <p:txBody>
          <a:bodyPr wrap="square" rtlCol="0">
            <a:spAutoFit/>
          </a:bodyPr>
          <a:lstStyle/>
          <a:p>
            <a:r>
              <a:rPr lang="en-US" b="1" dirty="0" err="1" smtClean="0"/>
              <a:t>IORD</a:t>
            </a:r>
            <a:r>
              <a:rPr lang="en-US" b="1" baseline="30000" dirty="0" err="1" smtClean="0"/>
              <a:t>b</a:t>
            </a:r>
            <a:endParaRPr lang="en-US" b="1" baseline="30000" dirty="0" smtClean="0"/>
          </a:p>
          <a:p>
            <a:r>
              <a:rPr lang="en-US" b="1" dirty="0" err="1" smtClean="0"/>
              <a:t>IOWR</a:t>
            </a:r>
            <a:r>
              <a:rPr lang="en-US" b="1" baseline="30000" dirty="0" err="1" smtClean="0"/>
              <a:t>b</a:t>
            </a:r>
            <a:endParaRPr lang="en-US" b="1" baseline="30000" dirty="0" smtClean="0"/>
          </a:p>
          <a:p>
            <a:r>
              <a:rPr lang="en-US" b="1" dirty="0" err="1" smtClean="0"/>
              <a:t>MemRD</a:t>
            </a:r>
            <a:r>
              <a:rPr lang="en-US" b="1" baseline="30000" dirty="0" err="1" smtClean="0"/>
              <a:t>b</a:t>
            </a:r>
            <a:endParaRPr lang="en-US" b="1" baseline="30000" dirty="0" smtClean="0"/>
          </a:p>
          <a:p>
            <a:r>
              <a:rPr lang="en-US" b="1" dirty="0" err="1" smtClean="0"/>
              <a:t>MemWR</a:t>
            </a:r>
            <a:r>
              <a:rPr lang="en-US" b="1" baseline="30000" dirty="0" err="1" smtClean="0"/>
              <a:t>b</a:t>
            </a:r>
            <a:endParaRPr lang="en-US" b="1" baseline="30000" dirty="0"/>
          </a:p>
        </p:txBody>
      </p:sp>
      <p:sp>
        <p:nvSpPr>
          <p:cNvPr id="45" name="TextBox 44"/>
          <p:cNvSpPr txBox="1"/>
          <p:nvPr/>
        </p:nvSpPr>
        <p:spPr>
          <a:xfrm>
            <a:off x="4648200" y="6248400"/>
            <a:ext cx="990600" cy="369332"/>
          </a:xfrm>
          <a:prstGeom prst="rect">
            <a:avLst/>
          </a:prstGeom>
          <a:noFill/>
        </p:spPr>
        <p:txBody>
          <a:bodyPr wrap="square" rtlCol="0">
            <a:spAutoFit/>
          </a:bodyPr>
          <a:lstStyle/>
          <a:p>
            <a:r>
              <a:rPr lang="en-US" b="1" dirty="0" err="1" smtClean="0"/>
              <a:t>EOP</a:t>
            </a:r>
            <a:r>
              <a:rPr lang="en-US" b="1" baseline="30000" dirty="0" err="1" smtClean="0"/>
              <a:t>b</a:t>
            </a:r>
            <a:endParaRPr lang="en-US" b="1" baseline="30000" dirty="0"/>
          </a:p>
        </p:txBody>
      </p:sp>
      <p:sp>
        <p:nvSpPr>
          <p:cNvPr id="46" name="Slide Number Placeholder 45"/>
          <p:cNvSpPr>
            <a:spLocks noGrp="1"/>
          </p:cNvSpPr>
          <p:nvPr>
            <p:ph type="sldNum" sz="quarter" idx="12"/>
          </p:nvPr>
        </p:nvSpPr>
        <p:spPr/>
        <p:txBody>
          <a:bodyPr/>
          <a:lstStyle/>
          <a:p>
            <a:fld id="{6F42FDE4-A7DD-41A7-A0A6-9B649FB43336}" type="slidenum">
              <a:rPr kumimoji="0" lang="en-US" smtClean="0"/>
              <a:pPr/>
              <a:t>129</a:t>
            </a:fld>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Designing of Square Wave Generator Using 8155</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Design a square wave with pulse width 100</a:t>
            </a:r>
            <a:r>
              <a:rPr lang="el-GR" dirty="0" smtClean="0"/>
              <a:t>μ</a:t>
            </a:r>
            <a:r>
              <a:rPr lang="en-US" dirty="0" smtClean="0"/>
              <a:t>S</a:t>
            </a:r>
          </a:p>
          <a:p>
            <a:r>
              <a:rPr lang="en-US" dirty="0" smtClean="0"/>
              <a:t>Mode 1</a:t>
            </a:r>
          </a:p>
          <a:p>
            <a:r>
              <a:rPr lang="en-US" dirty="0" smtClean="0"/>
              <a:t>Clock Frequency 3 MHZ</a:t>
            </a:r>
          </a:p>
          <a:p>
            <a:pPr>
              <a:buNone/>
            </a:pPr>
            <a:endParaRPr lang="en-US" dirty="0" smtClean="0"/>
          </a:p>
          <a:p>
            <a:pPr>
              <a:buNone/>
            </a:pPr>
            <a:r>
              <a:rPr lang="en-US" dirty="0" smtClean="0"/>
              <a:t>Timer count:  Pulse Period/Clock period </a:t>
            </a:r>
          </a:p>
          <a:p>
            <a:pPr>
              <a:buNone/>
            </a:pPr>
            <a:r>
              <a:rPr lang="en-US" dirty="0" smtClean="0"/>
              <a:t>                        = 200x10</a:t>
            </a:r>
            <a:r>
              <a:rPr lang="en-US" baseline="30000" dirty="0" smtClean="0"/>
              <a:t>-6</a:t>
            </a:r>
            <a:r>
              <a:rPr lang="en-US" dirty="0" smtClean="0"/>
              <a:t>/330x10</a:t>
            </a:r>
            <a:r>
              <a:rPr lang="en-US" baseline="30000" dirty="0" smtClean="0"/>
              <a:t>-9</a:t>
            </a:r>
            <a:r>
              <a:rPr lang="en-US" dirty="0" smtClean="0"/>
              <a:t>= 606</a:t>
            </a:r>
          </a:p>
          <a:p>
            <a:pPr>
              <a:buNone/>
            </a:pPr>
            <a:r>
              <a:rPr lang="en-US" dirty="0" smtClean="0"/>
              <a:t>			     = 25E H</a:t>
            </a:r>
          </a:p>
          <a:p>
            <a:pPr>
              <a:buNone/>
            </a:pPr>
            <a:r>
              <a:rPr lang="en-US" dirty="0" smtClean="0"/>
              <a:t>			     =   02 (MSB),  5E (LSB)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83820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DMA Controller with Internal Registers</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Flowchart: Process 3"/>
          <p:cNvSpPr/>
          <p:nvPr/>
        </p:nvSpPr>
        <p:spPr>
          <a:xfrm>
            <a:off x="2514600" y="1219200"/>
            <a:ext cx="4191000" cy="548640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smtClean="0"/>
          </a:p>
        </p:txBody>
      </p:sp>
      <p:sp>
        <p:nvSpPr>
          <p:cNvPr id="6" name="Flowchart: Process 5"/>
          <p:cNvSpPr/>
          <p:nvPr/>
        </p:nvSpPr>
        <p:spPr>
          <a:xfrm>
            <a:off x="2590800" y="1905000"/>
            <a:ext cx="1371600" cy="30480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err="1" smtClean="0"/>
              <a:t>Reg</a:t>
            </a:r>
            <a:r>
              <a:rPr lang="en-US" b="1" dirty="0" smtClean="0"/>
              <a:t> </a:t>
            </a:r>
            <a:r>
              <a:rPr lang="en-US" b="1" dirty="0" err="1" smtClean="0"/>
              <a:t>Addr</a:t>
            </a:r>
            <a:endParaRPr lang="en-US" b="1" dirty="0" smtClean="0"/>
          </a:p>
        </p:txBody>
      </p:sp>
      <p:sp>
        <p:nvSpPr>
          <p:cNvPr id="7" name="Flowchart: Process 6"/>
          <p:cNvSpPr/>
          <p:nvPr/>
        </p:nvSpPr>
        <p:spPr>
          <a:xfrm>
            <a:off x="3962400" y="1938996"/>
            <a:ext cx="2590800" cy="22860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Meaning</a:t>
            </a:r>
          </a:p>
        </p:txBody>
      </p:sp>
      <p:sp>
        <p:nvSpPr>
          <p:cNvPr id="8" name="Flowchart: Process 7"/>
          <p:cNvSpPr/>
          <p:nvPr/>
        </p:nvSpPr>
        <p:spPr>
          <a:xfrm>
            <a:off x="2743200" y="2209800"/>
            <a:ext cx="1219200" cy="2286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00</a:t>
            </a:r>
          </a:p>
        </p:txBody>
      </p:sp>
      <p:sp>
        <p:nvSpPr>
          <p:cNvPr id="9" name="Flowchart: Process 8"/>
          <p:cNvSpPr/>
          <p:nvPr/>
        </p:nvSpPr>
        <p:spPr>
          <a:xfrm>
            <a:off x="3962400" y="2209800"/>
            <a:ext cx="2590800" cy="2286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b="1" dirty="0" smtClean="0"/>
              <a:t>CH0 memory Add </a:t>
            </a:r>
            <a:r>
              <a:rPr lang="en-US" b="1" dirty="0" err="1" smtClean="0"/>
              <a:t>reg</a:t>
            </a:r>
            <a:endParaRPr lang="en-US" b="1" dirty="0" smtClean="0"/>
          </a:p>
        </p:txBody>
      </p:sp>
      <p:sp>
        <p:nvSpPr>
          <p:cNvPr id="10" name="Flowchart: Process 9"/>
          <p:cNvSpPr/>
          <p:nvPr/>
        </p:nvSpPr>
        <p:spPr>
          <a:xfrm>
            <a:off x="2743200" y="2438400"/>
            <a:ext cx="1219200" cy="2286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01</a:t>
            </a:r>
          </a:p>
        </p:txBody>
      </p:sp>
      <p:sp>
        <p:nvSpPr>
          <p:cNvPr id="11" name="Flowchart: Process 10"/>
          <p:cNvSpPr/>
          <p:nvPr/>
        </p:nvSpPr>
        <p:spPr>
          <a:xfrm>
            <a:off x="3962400" y="2438400"/>
            <a:ext cx="2590800" cy="2286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b="1" dirty="0" smtClean="0"/>
              <a:t>CH0  Count </a:t>
            </a:r>
            <a:r>
              <a:rPr lang="en-US" b="1" dirty="0" err="1" smtClean="0"/>
              <a:t>reg</a:t>
            </a:r>
            <a:endParaRPr lang="en-US" b="1" dirty="0" smtClean="0"/>
          </a:p>
        </p:txBody>
      </p:sp>
      <p:sp>
        <p:nvSpPr>
          <p:cNvPr id="12" name="Flowchart: Process 11"/>
          <p:cNvSpPr/>
          <p:nvPr/>
        </p:nvSpPr>
        <p:spPr>
          <a:xfrm>
            <a:off x="2743200" y="2667000"/>
            <a:ext cx="1219200" cy="2286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02</a:t>
            </a:r>
          </a:p>
        </p:txBody>
      </p:sp>
      <p:sp>
        <p:nvSpPr>
          <p:cNvPr id="13" name="Flowchart: Process 12"/>
          <p:cNvSpPr/>
          <p:nvPr/>
        </p:nvSpPr>
        <p:spPr>
          <a:xfrm>
            <a:off x="3962400" y="2667000"/>
            <a:ext cx="2590800" cy="2286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b="1" dirty="0" smtClean="0"/>
              <a:t>CH1 memory Add </a:t>
            </a:r>
            <a:r>
              <a:rPr lang="en-US" b="1" dirty="0" err="1" smtClean="0"/>
              <a:t>reg</a:t>
            </a:r>
            <a:endParaRPr lang="en-US" b="1" dirty="0" smtClean="0"/>
          </a:p>
        </p:txBody>
      </p:sp>
      <p:sp>
        <p:nvSpPr>
          <p:cNvPr id="14" name="Flowchart: Process 13"/>
          <p:cNvSpPr/>
          <p:nvPr/>
        </p:nvSpPr>
        <p:spPr>
          <a:xfrm>
            <a:off x="2743200" y="2895600"/>
            <a:ext cx="1219200" cy="2286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03</a:t>
            </a:r>
          </a:p>
        </p:txBody>
      </p:sp>
      <p:sp>
        <p:nvSpPr>
          <p:cNvPr id="15" name="Flowchart: Process 14"/>
          <p:cNvSpPr/>
          <p:nvPr/>
        </p:nvSpPr>
        <p:spPr>
          <a:xfrm>
            <a:off x="3962400" y="2895600"/>
            <a:ext cx="2590800" cy="2286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b="1" dirty="0" smtClean="0"/>
              <a:t>CH1  Count </a:t>
            </a:r>
            <a:r>
              <a:rPr lang="en-US" b="1" dirty="0" err="1" smtClean="0"/>
              <a:t>reg</a:t>
            </a:r>
            <a:endParaRPr lang="en-US" b="1" dirty="0" smtClean="0"/>
          </a:p>
        </p:txBody>
      </p:sp>
      <p:sp>
        <p:nvSpPr>
          <p:cNvPr id="16" name="Flowchart: Process 15"/>
          <p:cNvSpPr/>
          <p:nvPr/>
        </p:nvSpPr>
        <p:spPr>
          <a:xfrm>
            <a:off x="2743200" y="3124200"/>
            <a:ext cx="1219200" cy="2286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04</a:t>
            </a:r>
          </a:p>
        </p:txBody>
      </p:sp>
      <p:sp>
        <p:nvSpPr>
          <p:cNvPr id="17" name="Flowchart: Process 16"/>
          <p:cNvSpPr/>
          <p:nvPr/>
        </p:nvSpPr>
        <p:spPr>
          <a:xfrm>
            <a:off x="3962400" y="3124200"/>
            <a:ext cx="2590800" cy="2286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b="1" dirty="0" smtClean="0"/>
              <a:t>CH2 memory Add </a:t>
            </a:r>
            <a:r>
              <a:rPr lang="en-US" b="1" dirty="0" err="1" smtClean="0"/>
              <a:t>reg</a:t>
            </a:r>
            <a:endParaRPr lang="en-US" b="1" dirty="0" smtClean="0"/>
          </a:p>
        </p:txBody>
      </p:sp>
      <p:sp>
        <p:nvSpPr>
          <p:cNvPr id="18" name="Flowchart: Process 17"/>
          <p:cNvSpPr/>
          <p:nvPr/>
        </p:nvSpPr>
        <p:spPr>
          <a:xfrm>
            <a:off x="2743200" y="3352800"/>
            <a:ext cx="1219200" cy="2286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05</a:t>
            </a:r>
          </a:p>
        </p:txBody>
      </p:sp>
      <p:sp>
        <p:nvSpPr>
          <p:cNvPr id="19" name="Flowchart: Process 18"/>
          <p:cNvSpPr/>
          <p:nvPr/>
        </p:nvSpPr>
        <p:spPr>
          <a:xfrm>
            <a:off x="3962400" y="3352800"/>
            <a:ext cx="2590800" cy="2286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b="1" dirty="0" smtClean="0"/>
              <a:t>CH2  Count </a:t>
            </a:r>
            <a:r>
              <a:rPr lang="en-US" b="1" dirty="0" err="1" smtClean="0"/>
              <a:t>reg</a:t>
            </a:r>
            <a:endParaRPr lang="en-US" b="1" dirty="0" smtClean="0"/>
          </a:p>
        </p:txBody>
      </p:sp>
      <p:sp>
        <p:nvSpPr>
          <p:cNvPr id="20" name="Flowchart: Process 19"/>
          <p:cNvSpPr/>
          <p:nvPr/>
        </p:nvSpPr>
        <p:spPr>
          <a:xfrm>
            <a:off x="2743200" y="3581400"/>
            <a:ext cx="1219200" cy="2286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06</a:t>
            </a:r>
          </a:p>
        </p:txBody>
      </p:sp>
      <p:sp>
        <p:nvSpPr>
          <p:cNvPr id="21" name="Flowchart: Process 20"/>
          <p:cNvSpPr/>
          <p:nvPr/>
        </p:nvSpPr>
        <p:spPr>
          <a:xfrm>
            <a:off x="3962400" y="3581400"/>
            <a:ext cx="2590800" cy="2286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b="1" dirty="0" smtClean="0"/>
              <a:t>CH3 memory Add </a:t>
            </a:r>
            <a:r>
              <a:rPr lang="en-US" b="1" dirty="0" err="1" smtClean="0"/>
              <a:t>reg</a:t>
            </a:r>
            <a:endParaRPr lang="en-US" b="1" dirty="0" smtClean="0"/>
          </a:p>
        </p:txBody>
      </p:sp>
      <p:sp>
        <p:nvSpPr>
          <p:cNvPr id="22" name="Flowchart: Process 21"/>
          <p:cNvSpPr/>
          <p:nvPr/>
        </p:nvSpPr>
        <p:spPr>
          <a:xfrm>
            <a:off x="2743200" y="3810000"/>
            <a:ext cx="1219200" cy="2286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07</a:t>
            </a:r>
          </a:p>
        </p:txBody>
      </p:sp>
      <p:sp>
        <p:nvSpPr>
          <p:cNvPr id="23" name="Flowchart: Process 22"/>
          <p:cNvSpPr/>
          <p:nvPr/>
        </p:nvSpPr>
        <p:spPr>
          <a:xfrm>
            <a:off x="3962400" y="3810000"/>
            <a:ext cx="2590800" cy="2286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b="1" dirty="0" smtClean="0"/>
              <a:t>CH3  Count </a:t>
            </a:r>
            <a:r>
              <a:rPr lang="en-US" b="1" dirty="0" err="1" smtClean="0"/>
              <a:t>reg</a:t>
            </a:r>
            <a:endParaRPr lang="en-US" b="1" dirty="0" smtClean="0"/>
          </a:p>
        </p:txBody>
      </p:sp>
      <p:sp>
        <p:nvSpPr>
          <p:cNvPr id="24" name="Flowchart: Process 23"/>
          <p:cNvSpPr/>
          <p:nvPr/>
        </p:nvSpPr>
        <p:spPr>
          <a:xfrm>
            <a:off x="2743200" y="4038600"/>
            <a:ext cx="1219200" cy="22860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08</a:t>
            </a:r>
          </a:p>
        </p:txBody>
      </p:sp>
      <p:sp>
        <p:nvSpPr>
          <p:cNvPr id="25" name="Flowchart: Process 24"/>
          <p:cNvSpPr/>
          <p:nvPr/>
        </p:nvSpPr>
        <p:spPr>
          <a:xfrm>
            <a:off x="3962400" y="4030392"/>
            <a:ext cx="2590800" cy="293783"/>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 status/</a:t>
            </a:r>
            <a:r>
              <a:rPr lang="en-US" b="1" dirty="0" err="1" smtClean="0"/>
              <a:t>Commnd</a:t>
            </a:r>
            <a:r>
              <a:rPr lang="en-US" b="1" dirty="0" smtClean="0"/>
              <a:t> </a:t>
            </a:r>
            <a:r>
              <a:rPr lang="en-US" b="1" dirty="0" err="1" smtClean="0"/>
              <a:t>reg</a:t>
            </a:r>
            <a:endParaRPr lang="en-US" b="1" dirty="0" smtClean="0"/>
          </a:p>
        </p:txBody>
      </p:sp>
      <p:sp>
        <p:nvSpPr>
          <p:cNvPr id="26" name="Flowchart: Process 25"/>
          <p:cNvSpPr/>
          <p:nvPr/>
        </p:nvSpPr>
        <p:spPr>
          <a:xfrm>
            <a:off x="2743200" y="4267200"/>
            <a:ext cx="1219200" cy="22860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09</a:t>
            </a:r>
          </a:p>
        </p:txBody>
      </p:sp>
      <p:sp>
        <p:nvSpPr>
          <p:cNvPr id="27" name="Flowchart: Process 26"/>
          <p:cNvSpPr/>
          <p:nvPr/>
        </p:nvSpPr>
        <p:spPr>
          <a:xfrm>
            <a:off x="3962400" y="4267200"/>
            <a:ext cx="2590800" cy="22860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 request </a:t>
            </a:r>
            <a:r>
              <a:rPr lang="en-US" b="1" dirty="0" err="1" smtClean="0"/>
              <a:t>reg</a:t>
            </a:r>
            <a:endParaRPr lang="en-US" b="1" dirty="0" smtClean="0"/>
          </a:p>
        </p:txBody>
      </p:sp>
      <p:sp>
        <p:nvSpPr>
          <p:cNvPr id="28" name="Flowchart: Process 27"/>
          <p:cNvSpPr/>
          <p:nvPr/>
        </p:nvSpPr>
        <p:spPr>
          <a:xfrm>
            <a:off x="2743200" y="4495800"/>
            <a:ext cx="1219200" cy="2286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10</a:t>
            </a:r>
          </a:p>
        </p:txBody>
      </p:sp>
      <p:sp>
        <p:nvSpPr>
          <p:cNvPr id="29" name="Flowchart: Process 28"/>
          <p:cNvSpPr/>
          <p:nvPr/>
        </p:nvSpPr>
        <p:spPr>
          <a:xfrm>
            <a:off x="3962400" y="4495800"/>
            <a:ext cx="2590800" cy="2286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 Single mask </a:t>
            </a:r>
            <a:r>
              <a:rPr lang="en-US" b="1" dirty="0" err="1" smtClean="0"/>
              <a:t>reg</a:t>
            </a:r>
            <a:endParaRPr lang="en-US" b="1" dirty="0" smtClean="0"/>
          </a:p>
        </p:txBody>
      </p:sp>
      <p:sp>
        <p:nvSpPr>
          <p:cNvPr id="30" name="Flowchart: Process 29"/>
          <p:cNvSpPr/>
          <p:nvPr/>
        </p:nvSpPr>
        <p:spPr>
          <a:xfrm>
            <a:off x="2743200" y="4724400"/>
            <a:ext cx="1219200" cy="228600"/>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11</a:t>
            </a:r>
          </a:p>
        </p:txBody>
      </p:sp>
      <p:sp>
        <p:nvSpPr>
          <p:cNvPr id="31" name="Flowchart: Process 30"/>
          <p:cNvSpPr/>
          <p:nvPr/>
        </p:nvSpPr>
        <p:spPr>
          <a:xfrm>
            <a:off x="3962400" y="4724400"/>
            <a:ext cx="2590800" cy="228600"/>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 mode </a:t>
            </a:r>
            <a:r>
              <a:rPr lang="en-US" b="1" dirty="0" err="1" smtClean="0"/>
              <a:t>reg</a:t>
            </a:r>
            <a:endParaRPr lang="en-US" b="1" dirty="0" smtClean="0"/>
          </a:p>
        </p:txBody>
      </p:sp>
      <p:sp>
        <p:nvSpPr>
          <p:cNvPr id="32" name="Flowchart: Process 31"/>
          <p:cNvSpPr/>
          <p:nvPr/>
        </p:nvSpPr>
        <p:spPr>
          <a:xfrm>
            <a:off x="2743200" y="4953000"/>
            <a:ext cx="1219200" cy="22860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12</a:t>
            </a:r>
          </a:p>
        </p:txBody>
      </p:sp>
      <p:sp>
        <p:nvSpPr>
          <p:cNvPr id="33" name="Flowchart: Process 32"/>
          <p:cNvSpPr/>
          <p:nvPr/>
        </p:nvSpPr>
        <p:spPr>
          <a:xfrm>
            <a:off x="3962400" y="4953000"/>
            <a:ext cx="2743200" cy="22860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b="1" dirty="0" smtClean="0"/>
              <a:t> Clear byte </a:t>
            </a:r>
            <a:r>
              <a:rPr lang="en-US" sz="1600" b="1" dirty="0" err="1" smtClean="0"/>
              <a:t>ptr</a:t>
            </a:r>
            <a:r>
              <a:rPr lang="en-US" sz="1600" b="1" dirty="0" smtClean="0"/>
              <a:t> F/F</a:t>
            </a:r>
          </a:p>
        </p:txBody>
      </p:sp>
      <p:sp>
        <p:nvSpPr>
          <p:cNvPr id="34" name="Flowchart: Process 33"/>
          <p:cNvSpPr/>
          <p:nvPr/>
        </p:nvSpPr>
        <p:spPr>
          <a:xfrm>
            <a:off x="2743200" y="5181600"/>
            <a:ext cx="1219200" cy="228600"/>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13</a:t>
            </a:r>
          </a:p>
        </p:txBody>
      </p:sp>
      <p:sp>
        <p:nvSpPr>
          <p:cNvPr id="35" name="Flowchart: Process 34"/>
          <p:cNvSpPr/>
          <p:nvPr/>
        </p:nvSpPr>
        <p:spPr>
          <a:xfrm>
            <a:off x="3984434" y="5181600"/>
            <a:ext cx="2721166" cy="228600"/>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smtClean="0"/>
              <a:t> Master Clear/Temp</a:t>
            </a:r>
          </a:p>
        </p:txBody>
      </p:sp>
      <p:sp>
        <p:nvSpPr>
          <p:cNvPr id="36" name="Flowchart: Process 35"/>
          <p:cNvSpPr/>
          <p:nvPr/>
        </p:nvSpPr>
        <p:spPr>
          <a:xfrm>
            <a:off x="2743200" y="5410200"/>
            <a:ext cx="1219200" cy="22860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14</a:t>
            </a:r>
          </a:p>
        </p:txBody>
      </p:sp>
      <p:sp>
        <p:nvSpPr>
          <p:cNvPr id="37" name="Flowchart: Process 36"/>
          <p:cNvSpPr/>
          <p:nvPr/>
        </p:nvSpPr>
        <p:spPr>
          <a:xfrm>
            <a:off x="3962400" y="5410200"/>
            <a:ext cx="2743200" cy="22860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 Clear Mask </a:t>
            </a:r>
            <a:r>
              <a:rPr lang="en-US" b="1" dirty="0" err="1" smtClean="0"/>
              <a:t>Reg</a:t>
            </a:r>
            <a:endParaRPr lang="en-US" b="1" dirty="0" smtClean="0"/>
          </a:p>
        </p:txBody>
      </p:sp>
      <p:sp>
        <p:nvSpPr>
          <p:cNvPr id="38" name="Flowchart: Process 37"/>
          <p:cNvSpPr/>
          <p:nvPr/>
        </p:nvSpPr>
        <p:spPr>
          <a:xfrm>
            <a:off x="2743200" y="5638800"/>
            <a:ext cx="1219200" cy="228600"/>
          </a:xfrm>
          <a:prstGeom prst="flowChart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15</a:t>
            </a:r>
          </a:p>
        </p:txBody>
      </p:sp>
      <p:sp>
        <p:nvSpPr>
          <p:cNvPr id="39" name="Flowchart: Process 38"/>
          <p:cNvSpPr/>
          <p:nvPr/>
        </p:nvSpPr>
        <p:spPr>
          <a:xfrm>
            <a:off x="3962400" y="5638800"/>
            <a:ext cx="2743200" cy="228600"/>
          </a:xfrm>
          <a:prstGeom prst="flowChart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 all Mask clear bits</a:t>
            </a:r>
          </a:p>
        </p:txBody>
      </p:sp>
      <p:cxnSp>
        <p:nvCxnSpPr>
          <p:cNvPr id="41" name="Straight Arrow Connector 40"/>
          <p:cNvCxnSpPr/>
          <p:nvPr/>
        </p:nvCxnSpPr>
        <p:spPr>
          <a:xfrm>
            <a:off x="1143000" y="2286000"/>
            <a:ext cx="1371600"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a:xfrm>
            <a:off x="1143000" y="2513012"/>
            <a:ext cx="1371600"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a:xfrm>
            <a:off x="1143000" y="2743200"/>
            <a:ext cx="1371600"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p:cNvCxnSpPr/>
          <p:nvPr/>
        </p:nvCxnSpPr>
        <p:spPr>
          <a:xfrm>
            <a:off x="1143000" y="2970212"/>
            <a:ext cx="1371600"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46" name="Left-Right Arrow 45"/>
          <p:cNvSpPr/>
          <p:nvPr/>
        </p:nvSpPr>
        <p:spPr>
          <a:xfrm>
            <a:off x="914400" y="3429000"/>
            <a:ext cx="1600200" cy="457200"/>
          </a:xfrm>
          <a:prstGeom prst="lef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DB7-DB0</a:t>
            </a:r>
          </a:p>
        </p:txBody>
      </p:sp>
      <p:sp>
        <p:nvSpPr>
          <p:cNvPr id="47" name="Rectangle 46"/>
          <p:cNvSpPr/>
          <p:nvPr/>
        </p:nvSpPr>
        <p:spPr>
          <a:xfrm>
            <a:off x="762000" y="1295400"/>
            <a:ext cx="1143000" cy="838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3 to 8</a:t>
            </a:r>
          </a:p>
          <a:p>
            <a:pPr algn="ctr"/>
            <a:r>
              <a:rPr lang="en-US" b="1" dirty="0" smtClean="0"/>
              <a:t>Decoder</a:t>
            </a:r>
          </a:p>
        </p:txBody>
      </p:sp>
      <p:sp>
        <p:nvSpPr>
          <p:cNvPr id="48" name="TextBox 47"/>
          <p:cNvSpPr txBox="1"/>
          <p:nvPr/>
        </p:nvSpPr>
        <p:spPr>
          <a:xfrm>
            <a:off x="1600200" y="1600200"/>
            <a:ext cx="457200" cy="369332"/>
          </a:xfrm>
          <a:prstGeom prst="rect">
            <a:avLst/>
          </a:prstGeom>
          <a:noFill/>
        </p:spPr>
        <p:txBody>
          <a:bodyPr wrap="square" rtlCol="0">
            <a:spAutoFit/>
          </a:bodyPr>
          <a:lstStyle/>
          <a:p>
            <a:r>
              <a:rPr lang="en-US" dirty="0" smtClean="0"/>
              <a:t>0</a:t>
            </a:r>
            <a:r>
              <a:rPr lang="en-US" baseline="-25000" dirty="0" smtClean="0"/>
              <a:t>0</a:t>
            </a:r>
            <a:endParaRPr lang="en-US" baseline="-25000" dirty="0"/>
          </a:p>
        </p:txBody>
      </p:sp>
      <p:cxnSp>
        <p:nvCxnSpPr>
          <p:cNvPr id="50" name="Elbow Connector 49"/>
          <p:cNvCxnSpPr>
            <a:stCxn id="47" idx="3"/>
          </p:cNvCxnSpPr>
          <p:nvPr/>
        </p:nvCxnSpPr>
        <p:spPr>
          <a:xfrm flipV="1">
            <a:off x="1905000" y="1524000"/>
            <a:ext cx="609600" cy="1905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2514600" y="1371600"/>
            <a:ext cx="762000" cy="369332"/>
          </a:xfrm>
          <a:prstGeom prst="rect">
            <a:avLst/>
          </a:prstGeom>
          <a:noFill/>
        </p:spPr>
        <p:txBody>
          <a:bodyPr wrap="square" rtlCol="0">
            <a:spAutoFit/>
          </a:bodyPr>
          <a:lstStyle/>
          <a:p>
            <a:r>
              <a:rPr lang="en-US" dirty="0" err="1" smtClean="0"/>
              <a:t>CS</a:t>
            </a:r>
            <a:r>
              <a:rPr lang="en-US" baseline="30000" dirty="0" err="1" smtClean="0"/>
              <a:t>b</a:t>
            </a:r>
            <a:endParaRPr lang="en-US" baseline="30000" dirty="0"/>
          </a:p>
        </p:txBody>
      </p:sp>
      <p:cxnSp>
        <p:nvCxnSpPr>
          <p:cNvPr id="54" name="Straight Arrow Connector 53"/>
          <p:cNvCxnSpPr/>
          <p:nvPr/>
        </p:nvCxnSpPr>
        <p:spPr>
          <a:xfrm rot="10800000">
            <a:off x="6705600" y="2133600"/>
            <a:ext cx="838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7543800" y="1981200"/>
            <a:ext cx="990600" cy="369332"/>
          </a:xfrm>
          <a:prstGeom prst="rect">
            <a:avLst/>
          </a:prstGeom>
          <a:noFill/>
        </p:spPr>
        <p:txBody>
          <a:bodyPr wrap="square" rtlCol="0">
            <a:spAutoFit/>
          </a:bodyPr>
          <a:lstStyle/>
          <a:p>
            <a:r>
              <a:rPr lang="en-US" dirty="0" smtClean="0"/>
              <a:t>DREQ0</a:t>
            </a:r>
            <a:endParaRPr lang="en-US" dirty="0"/>
          </a:p>
        </p:txBody>
      </p:sp>
      <p:cxnSp>
        <p:nvCxnSpPr>
          <p:cNvPr id="57" name="Straight Arrow Connector 56"/>
          <p:cNvCxnSpPr/>
          <p:nvPr/>
        </p:nvCxnSpPr>
        <p:spPr>
          <a:xfrm rot="10800000">
            <a:off x="6705600" y="2373868"/>
            <a:ext cx="838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7543800" y="2221468"/>
            <a:ext cx="1143000" cy="369332"/>
          </a:xfrm>
          <a:prstGeom prst="rect">
            <a:avLst/>
          </a:prstGeom>
          <a:noFill/>
        </p:spPr>
        <p:txBody>
          <a:bodyPr wrap="square" rtlCol="0">
            <a:spAutoFit/>
          </a:bodyPr>
          <a:lstStyle/>
          <a:p>
            <a:r>
              <a:rPr lang="en-US" dirty="0" smtClean="0"/>
              <a:t>DREQ1</a:t>
            </a:r>
            <a:endParaRPr lang="en-US" dirty="0"/>
          </a:p>
        </p:txBody>
      </p:sp>
      <p:cxnSp>
        <p:nvCxnSpPr>
          <p:cNvPr id="59" name="Straight Arrow Connector 58"/>
          <p:cNvCxnSpPr/>
          <p:nvPr/>
        </p:nvCxnSpPr>
        <p:spPr>
          <a:xfrm rot="10800000">
            <a:off x="6705600" y="2602468"/>
            <a:ext cx="838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7543800" y="2450068"/>
            <a:ext cx="1143000" cy="369332"/>
          </a:xfrm>
          <a:prstGeom prst="rect">
            <a:avLst/>
          </a:prstGeom>
          <a:noFill/>
        </p:spPr>
        <p:txBody>
          <a:bodyPr wrap="square" rtlCol="0">
            <a:spAutoFit/>
          </a:bodyPr>
          <a:lstStyle/>
          <a:p>
            <a:r>
              <a:rPr lang="en-US" dirty="0" smtClean="0"/>
              <a:t>DREQ2</a:t>
            </a:r>
            <a:endParaRPr lang="en-US" dirty="0"/>
          </a:p>
        </p:txBody>
      </p:sp>
      <p:cxnSp>
        <p:nvCxnSpPr>
          <p:cNvPr id="61" name="Straight Arrow Connector 60"/>
          <p:cNvCxnSpPr/>
          <p:nvPr/>
        </p:nvCxnSpPr>
        <p:spPr>
          <a:xfrm rot="10800000">
            <a:off x="6705600" y="2819400"/>
            <a:ext cx="8382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2" name="TextBox 61"/>
          <p:cNvSpPr txBox="1"/>
          <p:nvPr/>
        </p:nvSpPr>
        <p:spPr>
          <a:xfrm>
            <a:off x="7543800" y="2667000"/>
            <a:ext cx="1219200" cy="369332"/>
          </a:xfrm>
          <a:prstGeom prst="rect">
            <a:avLst/>
          </a:prstGeom>
          <a:noFill/>
        </p:spPr>
        <p:txBody>
          <a:bodyPr wrap="square" rtlCol="0">
            <a:spAutoFit/>
          </a:bodyPr>
          <a:lstStyle/>
          <a:p>
            <a:r>
              <a:rPr lang="en-US" dirty="0" smtClean="0"/>
              <a:t>DREQ3</a:t>
            </a:r>
            <a:endParaRPr lang="en-US" dirty="0"/>
          </a:p>
        </p:txBody>
      </p:sp>
      <p:cxnSp>
        <p:nvCxnSpPr>
          <p:cNvPr id="64" name="Straight Arrow Connector 63"/>
          <p:cNvCxnSpPr/>
          <p:nvPr/>
        </p:nvCxnSpPr>
        <p:spPr>
          <a:xfrm>
            <a:off x="6705600" y="3429000"/>
            <a:ext cx="9144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5" name="TextBox 64"/>
          <p:cNvSpPr txBox="1"/>
          <p:nvPr/>
        </p:nvSpPr>
        <p:spPr>
          <a:xfrm>
            <a:off x="7696200" y="3276600"/>
            <a:ext cx="1066800" cy="369332"/>
          </a:xfrm>
          <a:prstGeom prst="rect">
            <a:avLst/>
          </a:prstGeom>
          <a:noFill/>
        </p:spPr>
        <p:txBody>
          <a:bodyPr wrap="square" rtlCol="0">
            <a:spAutoFit/>
          </a:bodyPr>
          <a:lstStyle/>
          <a:p>
            <a:r>
              <a:rPr lang="en-US" dirty="0" smtClean="0"/>
              <a:t>DACK0</a:t>
            </a:r>
            <a:endParaRPr lang="en-US" dirty="0"/>
          </a:p>
        </p:txBody>
      </p:sp>
      <p:cxnSp>
        <p:nvCxnSpPr>
          <p:cNvPr id="66" name="Straight Arrow Connector 65"/>
          <p:cNvCxnSpPr/>
          <p:nvPr/>
        </p:nvCxnSpPr>
        <p:spPr>
          <a:xfrm>
            <a:off x="6705600" y="3657600"/>
            <a:ext cx="9144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7" name="TextBox 66"/>
          <p:cNvSpPr txBox="1"/>
          <p:nvPr/>
        </p:nvSpPr>
        <p:spPr>
          <a:xfrm>
            <a:off x="7696200" y="3505200"/>
            <a:ext cx="1143000" cy="369332"/>
          </a:xfrm>
          <a:prstGeom prst="rect">
            <a:avLst/>
          </a:prstGeom>
          <a:noFill/>
        </p:spPr>
        <p:txBody>
          <a:bodyPr wrap="square" rtlCol="0">
            <a:spAutoFit/>
          </a:bodyPr>
          <a:lstStyle/>
          <a:p>
            <a:r>
              <a:rPr lang="en-US" dirty="0" smtClean="0"/>
              <a:t>DACK1</a:t>
            </a:r>
            <a:endParaRPr lang="en-US" dirty="0"/>
          </a:p>
        </p:txBody>
      </p:sp>
      <p:cxnSp>
        <p:nvCxnSpPr>
          <p:cNvPr id="68" name="Straight Arrow Connector 67"/>
          <p:cNvCxnSpPr/>
          <p:nvPr/>
        </p:nvCxnSpPr>
        <p:spPr>
          <a:xfrm>
            <a:off x="6705600" y="3886200"/>
            <a:ext cx="9144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9" name="TextBox 68"/>
          <p:cNvSpPr txBox="1"/>
          <p:nvPr/>
        </p:nvSpPr>
        <p:spPr>
          <a:xfrm>
            <a:off x="7696200" y="3733800"/>
            <a:ext cx="1066800" cy="369332"/>
          </a:xfrm>
          <a:prstGeom prst="rect">
            <a:avLst/>
          </a:prstGeom>
          <a:noFill/>
        </p:spPr>
        <p:txBody>
          <a:bodyPr wrap="square" rtlCol="0">
            <a:spAutoFit/>
          </a:bodyPr>
          <a:lstStyle/>
          <a:p>
            <a:r>
              <a:rPr lang="en-US" dirty="0" smtClean="0"/>
              <a:t>DACK2</a:t>
            </a:r>
            <a:endParaRPr lang="en-US" dirty="0"/>
          </a:p>
        </p:txBody>
      </p:sp>
      <p:cxnSp>
        <p:nvCxnSpPr>
          <p:cNvPr id="70" name="Straight Arrow Connector 69"/>
          <p:cNvCxnSpPr/>
          <p:nvPr/>
        </p:nvCxnSpPr>
        <p:spPr>
          <a:xfrm>
            <a:off x="6705600" y="4126468"/>
            <a:ext cx="9144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7696200" y="3974068"/>
            <a:ext cx="1143000" cy="369332"/>
          </a:xfrm>
          <a:prstGeom prst="rect">
            <a:avLst/>
          </a:prstGeom>
          <a:noFill/>
        </p:spPr>
        <p:txBody>
          <a:bodyPr wrap="square" rtlCol="0">
            <a:spAutoFit/>
          </a:bodyPr>
          <a:lstStyle/>
          <a:p>
            <a:r>
              <a:rPr lang="en-US" dirty="0" smtClean="0"/>
              <a:t>DACK3</a:t>
            </a:r>
            <a:endParaRPr lang="en-US" dirty="0"/>
          </a:p>
        </p:txBody>
      </p:sp>
      <p:cxnSp>
        <p:nvCxnSpPr>
          <p:cNvPr id="73" name="Straight Arrow Connector 72"/>
          <p:cNvCxnSpPr/>
          <p:nvPr/>
        </p:nvCxnSpPr>
        <p:spPr>
          <a:xfrm>
            <a:off x="6705600" y="5334000"/>
            <a:ext cx="838200" cy="1588"/>
          </a:xfrm>
          <a:prstGeom prst="straightConnector1">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7696200" y="5181600"/>
            <a:ext cx="1066800" cy="381000"/>
          </a:xfrm>
          <a:prstGeom prst="rect">
            <a:avLst/>
          </a:prstGeom>
          <a:noFill/>
        </p:spPr>
        <p:txBody>
          <a:bodyPr wrap="square" rtlCol="0">
            <a:spAutoFit/>
          </a:bodyPr>
          <a:lstStyle/>
          <a:p>
            <a:r>
              <a:rPr lang="en-US" dirty="0" smtClean="0"/>
              <a:t>EOP</a:t>
            </a:r>
            <a:endParaRPr lang="en-US" dirty="0"/>
          </a:p>
        </p:txBody>
      </p:sp>
      <p:cxnSp>
        <p:nvCxnSpPr>
          <p:cNvPr id="77" name="Straight Arrow Connector 76"/>
          <p:cNvCxnSpPr/>
          <p:nvPr/>
        </p:nvCxnSpPr>
        <p:spPr>
          <a:xfrm rot="10800000">
            <a:off x="1371600" y="4038600"/>
            <a:ext cx="1143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8" name="TextBox 77"/>
          <p:cNvSpPr txBox="1"/>
          <p:nvPr/>
        </p:nvSpPr>
        <p:spPr>
          <a:xfrm>
            <a:off x="1219200" y="3733800"/>
            <a:ext cx="1143000" cy="369332"/>
          </a:xfrm>
          <a:prstGeom prst="rect">
            <a:avLst/>
          </a:prstGeom>
          <a:noFill/>
        </p:spPr>
        <p:txBody>
          <a:bodyPr wrap="square" rtlCol="0">
            <a:spAutoFit/>
          </a:bodyPr>
          <a:lstStyle/>
          <a:p>
            <a:r>
              <a:rPr lang="en-US" dirty="0" smtClean="0"/>
              <a:t>ADSTB</a:t>
            </a:r>
            <a:endParaRPr lang="en-US" dirty="0"/>
          </a:p>
        </p:txBody>
      </p:sp>
      <p:cxnSp>
        <p:nvCxnSpPr>
          <p:cNvPr id="79" name="Straight Arrow Connector 78"/>
          <p:cNvCxnSpPr/>
          <p:nvPr/>
        </p:nvCxnSpPr>
        <p:spPr>
          <a:xfrm rot="10800000">
            <a:off x="1371600" y="4278868"/>
            <a:ext cx="1143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0" name="TextBox 79"/>
          <p:cNvSpPr txBox="1"/>
          <p:nvPr/>
        </p:nvSpPr>
        <p:spPr>
          <a:xfrm>
            <a:off x="1371600" y="3974068"/>
            <a:ext cx="990600" cy="369332"/>
          </a:xfrm>
          <a:prstGeom prst="rect">
            <a:avLst/>
          </a:prstGeom>
          <a:noFill/>
        </p:spPr>
        <p:txBody>
          <a:bodyPr wrap="square" rtlCol="0">
            <a:spAutoFit/>
          </a:bodyPr>
          <a:lstStyle/>
          <a:p>
            <a:r>
              <a:rPr lang="en-US" dirty="0" smtClean="0"/>
              <a:t>AEN</a:t>
            </a:r>
            <a:endParaRPr lang="en-US" dirty="0"/>
          </a:p>
        </p:txBody>
      </p:sp>
      <p:cxnSp>
        <p:nvCxnSpPr>
          <p:cNvPr id="81" name="Straight Arrow Connector 80"/>
          <p:cNvCxnSpPr/>
          <p:nvPr/>
        </p:nvCxnSpPr>
        <p:spPr>
          <a:xfrm rot="10800000">
            <a:off x="1371600" y="4572000"/>
            <a:ext cx="1143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2" name="TextBox 81"/>
          <p:cNvSpPr txBox="1"/>
          <p:nvPr/>
        </p:nvSpPr>
        <p:spPr>
          <a:xfrm>
            <a:off x="1447800" y="4267200"/>
            <a:ext cx="914400" cy="369332"/>
          </a:xfrm>
          <a:prstGeom prst="rect">
            <a:avLst/>
          </a:prstGeom>
          <a:noFill/>
        </p:spPr>
        <p:txBody>
          <a:bodyPr wrap="square" rtlCol="0">
            <a:spAutoFit/>
          </a:bodyPr>
          <a:lstStyle/>
          <a:p>
            <a:r>
              <a:rPr lang="en-US" dirty="0" err="1" smtClean="0"/>
              <a:t>MEMR</a:t>
            </a:r>
            <a:r>
              <a:rPr lang="en-US" baseline="30000" dirty="0" err="1" smtClean="0"/>
              <a:t>b</a:t>
            </a:r>
            <a:endParaRPr lang="en-US" baseline="30000" dirty="0"/>
          </a:p>
        </p:txBody>
      </p:sp>
      <p:cxnSp>
        <p:nvCxnSpPr>
          <p:cNvPr id="83" name="Straight Arrow Connector 82"/>
          <p:cNvCxnSpPr/>
          <p:nvPr/>
        </p:nvCxnSpPr>
        <p:spPr>
          <a:xfrm rot="10800000">
            <a:off x="1371600" y="4812268"/>
            <a:ext cx="1143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4" name="TextBox 83"/>
          <p:cNvSpPr txBox="1"/>
          <p:nvPr/>
        </p:nvSpPr>
        <p:spPr>
          <a:xfrm>
            <a:off x="1447800" y="4507468"/>
            <a:ext cx="990600" cy="369332"/>
          </a:xfrm>
          <a:prstGeom prst="rect">
            <a:avLst/>
          </a:prstGeom>
          <a:noFill/>
        </p:spPr>
        <p:txBody>
          <a:bodyPr wrap="square" rtlCol="0">
            <a:spAutoFit/>
          </a:bodyPr>
          <a:lstStyle/>
          <a:p>
            <a:r>
              <a:rPr lang="en-US" dirty="0" err="1" smtClean="0"/>
              <a:t>MEMW</a:t>
            </a:r>
            <a:r>
              <a:rPr lang="en-US" baseline="30000" dirty="0" err="1" smtClean="0"/>
              <a:t>b</a:t>
            </a:r>
            <a:endParaRPr lang="en-US" baseline="30000" dirty="0"/>
          </a:p>
        </p:txBody>
      </p:sp>
      <p:cxnSp>
        <p:nvCxnSpPr>
          <p:cNvPr id="85" name="Straight Arrow Connector 84"/>
          <p:cNvCxnSpPr/>
          <p:nvPr/>
        </p:nvCxnSpPr>
        <p:spPr>
          <a:xfrm rot="10800000">
            <a:off x="1371600" y="5117068"/>
            <a:ext cx="1143000" cy="1588"/>
          </a:xfrm>
          <a:prstGeom prst="straightConnector1">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86" name="TextBox 85"/>
          <p:cNvSpPr txBox="1"/>
          <p:nvPr/>
        </p:nvSpPr>
        <p:spPr>
          <a:xfrm>
            <a:off x="1447800" y="4812268"/>
            <a:ext cx="914400" cy="369332"/>
          </a:xfrm>
          <a:prstGeom prst="rect">
            <a:avLst/>
          </a:prstGeom>
          <a:noFill/>
        </p:spPr>
        <p:txBody>
          <a:bodyPr wrap="square" rtlCol="0">
            <a:spAutoFit/>
          </a:bodyPr>
          <a:lstStyle/>
          <a:p>
            <a:r>
              <a:rPr lang="en-US" dirty="0" err="1" smtClean="0"/>
              <a:t>IOR</a:t>
            </a:r>
            <a:r>
              <a:rPr lang="en-US" baseline="30000" dirty="0" err="1" smtClean="0"/>
              <a:t>b</a:t>
            </a:r>
            <a:endParaRPr lang="en-US" baseline="30000" dirty="0"/>
          </a:p>
        </p:txBody>
      </p:sp>
      <p:cxnSp>
        <p:nvCxnSpPr>
          <p:cNvPr id="87" name="Straight Arrow Connector 86"/>
          <p:cNvCxnSpPr/>
          <p:nvPr/>
        </p:nvCxnSpPr>
        <p:spPr>
          <a:xfrm rot="10800000">
            <a:off x="1371600" y="5345668"/>
            <a:ext cx="1143000" cy="1588"/>
          </a:xfrm>
          <a:prstGeom prst="straightConnector1">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88" name="TextBox 87"/>
          <p:cNvSpPr txBox="1"/>
          <p:nvPr/>
        </p:nvSpPr>
        <p:spPr>
          <a:xfrm>
            <a:off x="1447800" y="5040868"/>
            <a:ext cx="914400" cy="369332"/>
          </a:xfrm>
          <a:prstGeom prst="rect">
            <a:avLst/>
          </a:prstGeom>
          <a:noFill/>
        </p:spPr>
        <p:txBody>
          <a:bodyPr wrap="square" rtlCol="0">
            <a:spAutoFit/>
          </a:bodyPr>
          <a:lstStyle/>
          <a:p>
            <a:r>
              <a:rPr lang="en-US" dirty="0" err="1" smtClean="0"/>
              <a:t>IOW</a:t>
            </a:r>
            <a:r>
              <a:rPr lang="en-US" baseline="30000" dirty="0" err="1" smtClean="0"/>
              <a:t>b</a:t>
            </a:r>
            <a:endParaRPr lang="en-US" baseline="30000" dirty="0"/>
          </a:p>
        </p:txBody>
      </p:sp>
      <p:cxnSp>
        <p:nvCxnSpPr>
          <p:cNvPr id="89" name="Straight Arrow Connector 88"/>
          <p:cNvCxnSpPr/>
          <p:nvPr/>
        </p:nvCxnSpPr>
        <p:spPr>
          <a:xfrm rot="10800000">
            <a:off x="1371600" y="5726668"/>
            <a:ext cx="1143000" cy="1588"/>
          </a:xfrm>
          <a:prstGeom prst="straightConnector1">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sp>
        <p:nvSpPr>
          <p:cNvPr id="90" name="TextBox 89"/>
          <p:cNvSpPr txBox="1"/>
          <p:nvPr/>
        </p:nvSpPr>
        <p:spPr>
          <a:xfrm>
            <a:off x="1219200" y="5421868"/>
            <a:ext cx="1143000" cy="369332"/>
          </a:xfrm>
          <a:prstGeom prst="rect">
            <a:avLst/>
          </a:prstGeom>
          <a:noFill/>
        </p:spPr>
        <p:txBody>
          <a:bodyPr wrap="square" rtlCol="0">
            <a:spAutoFit/>
          </a:bodyPr>
          <a:lstStyle/>
          <a:p>
            <a:r>
              <a:rPr lang="en-US" dirty="0" smtClean="0"/>
              <a:t>READY</a:t>
            </a:r>
            <a:endParaRPr lang="en-US" dirty="0"/>
          </a:p>
        </p:txBody>
      </p:sp>
      <p:cxnSp>
        <p:nvCxnSpPr>
          <p:cNvPr id="91" name="Straight Arrow Connector 90"/>
          <p:cNvCxnSpPr/>
          <p:nvPr/>
        </p:nvCxnSpPr>
        <p:spPr>
          <a:xfrm rot="10800000">
            <a:off x="1371600" y="5943600"/>
            <a:ext cx="1143000" cy="1588"/>
          </a:xfrm>
          <a:prstGeom prst="straightConnector1">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sp>
        <p:nvSpPr>
          <p:cNvPr id="92" name="TextBox 91"/>
          <p:cNvSpPr txBox="1"/>
          <p:nvPr/>
        </p:nvSpPr>
        <p:spPr>
          <a:xfrm>
            <a:off x="1219200" y="5638800"/>
            <a:ext cx="1143000" cy="369332"/>
          </a:xfrm>
          <a:prstGeom prst="rect">
            <a:avLst/>
          </a:prstGeom>
          <a:noFill/>
        </p:spPr>
        <p:txBody>
          <a:bodyPr wrap="square" rtlCol="0">
            <a:spAutoFit/>
          </a:bodyPr>
          <a:lstStyle/>
          <a:p>
            <a:r>
              <a:rPr lang="en-US" dirty="0" smtClean="0"/>
              <a:t>RESET</a:t>
            </a:r>
            <a:endParaRPr lang="en-US" dirty="0"/>
          </a:p>
        </p:txBody>
      </p:sp>
      <p:cxnSp>
        <p:nvCxnSpPr>
          <p:cNvPr id="96" name="Straight Arrow Connector 95"/>
          <p:cNvCxnSpPr/>
          <p:nvPr/>
        </p:nvCxnSpPr>
        <p:spPr>
          <a:xfrm rot="10800000">
            <a:off x="1371600" y="6195536"/>
            <a:ext cx="1143000" cy="1588"/>
          </a:xfrm>
          <a:prstGeom prst="straightConnector1">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sp>
        <p:nvSpPr>
          <p:cNvPr id="97" name="TextBox 96"/>
          <p:cNvSpPr txBox="1"/>
          <p:nvPr/>
        </p:nvSpPr>
        <p:spPr>
          <a:xfrm>
            <a:off x="1447800" y="5890736"/>
            <a:ext cx="914400" cy="369332"/>
          </a:xfrm>
          <a:prstGeom prst="rect">
            <a:avLst/>
          </a:prstGeom>
          <a:noFill/>
        </p:spPr>
        <p:txBody>
          <a:bodyPr wrap="square" rtlCol="0">
            <a:spAutoFit/>
          </a:bodyPr>
          <a:lstStyle/>
          <a:p>
            <a:r>
              <a:rPr lang="en-US" dirty="0" smtClean="0"/>
              <a:t>CLK</a:t>
            </a:r>
            <a:endParaRPr lang="en-US" dirty="0"/>
          </a:p>
        </p:txBody>
      </p:sp>
      <p:cxnSp>
        <p:nvCxnSpPr>
          <p:cNvPr id="98" name="Straight Arrow Connector 97"/>
          <p:cNvCxnSpPr/>
          <p:nvPr/>
        </p:nvCxnSpPr>
        <p:spPr>
          <a:xfrm rot="10800000">
            <a:off x="1371600" y="6412468"/>
            <a:ext cx="1143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99" name="TextBox 98"/>
          <p:cNvSpPr txBox="1"/>
          <p:nvPr/>
        </p:nvSpPr>
        <p:spPr>
          <a:xfrm>
            <a:off x="1447800" y="6107668"/>
            <a:ext cx="914400" cy="369332"/>
          </a:xfrm>
          <a:prstGeom prst="rect">
            <a:avLst/>
          </a:prstGeom>
          <a:noFill/>
        </p:spPr>
        <p:txBody>
          <a:bodyPr wrap="square" rtlCol="0">
            <a:spAutoFit/>
          </a:bodyPr>
          <a:lstStyle/>
          <a:p>
            <a:r>
              <a:rPr lang="en-US" dirty="0" smtClean="0"/>
              <a:t>HRQ</a:t>
            </a:r>
            <a:endParaRPr lang="en-US" dirty="0"/>
          </a:p>
        </p:txBody>
      </p:sp>
      <p:cxnSp>
        <p:nvCxnSpPr>
          <p:cNvPr id="100" name="Straight Arrow Connector 99"/>
          <p:cNvCxnSpPr/>
          <p:nvPr/>
        </p:nvCxnSpPr>
        <p:spPr>
          <a:xfrm rot="10800000">
            <a:off x="1371600" y="6629400"/>
            <a:ext cx="1143000" cy="1588"/>
          </a:xfrm>
          <a:prstGeom prst="straightConnector1">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sp>
        <p:nvSpPr>
          <p:cNvPr id="101" name="TextBox 100"/>
          <p:cNvSpPr txBox="1"/>
          <p:nvPr/>
        </p:nvSpPr>
        <p:spPr>
          <a:xfrm>
            <a:off x="1447800" y="6336268"/>
            <a:ext cx="914400" cy="369332"/>
          </a:xfrm>
          <a:prstGeom prst="rect">
            <a:avLst/>
          </a:prstGeom>
          <a:noFill/>
        </p:spPr>
        <p:txBody>
          <a:bodyPr wrap="square" rtlCol="0">
            <a:spAutoFit/>
          </a:bodyPr>
          <a:lstStyle/>
          <a:p>
            <a:r>
              <a:rPr lang="en-US" dirty="0" smtClean="0"/>
              <a:t>HLDA</a:t>
            </a:r>
            <a:endParaRPr lang="en-US" dirty="0"/>
          </a:p>
        </p:txBody>
      </p:sp>
      <p:cxnSp>
        <p:nvCxnSpPr>
          <p:cNvPr id="104" name="Straight Arrow Connector 103"/>
          <p:cNvCxnSpPr/>
          <p:nvPr/>
        </p:nvCxnSpPr>
        <p:spPr>
          <a:xfrm>
            <a:off x="381000" y="1524000"/>
            <a:ext cx="381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5" name="Straight Arrow Connector 104"/>
          <p:cNvCxnSpPr/>
          <p:nvPr/>
        </p:nvCxnSpPr>
        <p:spPr>
          <a:xfrm>
            <a:off x="381000" y="1751012"/>
            <a:ext cx="381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6" name="Straight Arrow Connector 105"/>
          <p:cNvCxnSpPr/>
          <p:nvPr/>
        </p:nvCxnSpPr>
        <p:spPr>
          <a:xfrm>
            <a:off x="381000" y="1979612"/>
            <a:ext cx="381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8" name="Shape 107"/>
          <p:cNvCxnSpPr/>
          <p:nvPr/>
        </p:nvCxnSpPr>
        <p:spPr>
          <a:xfrm>
            <a:off x="381000" y="1143000"/>
            <a:ext cx="457200" cy="152400"/>
          </a:xfrm>
          <a:prstGeom prst="bentConnector3">
            <a:avLst>
              <a:gd name="adj1" fmla="val 98718"/>
            </a:avLst>
          </a:prstGeom>
        </p:spPr>
        <p:style>
          <a:lnRef idx="2">
            <a:schemeClr val="dk1"/>
          </a:lnRef>
          <a:fillRef idx="0">
            <a:schemeClr val="dk1"/>
          </a:fillRef>
          <a:effectRef idx="1">
            <a:schemeClr val="dk1"/>
          </a:effectRef>
          <a:fontRef idx="minor">
            <a:schemeClr val="tx1"/>
          </a:fontRef>
        </p:style>
      </p:cxnSp>
      <p:sp>
        <p:nvSpPr>
          <p:cNvPr id="111" name="Oval 110"/>
          <p:cNvSpPr/>
          <p:nvPr/>
        </p:nvSpPr>
        <p:spPr>
          <a:xfrm>
            <a:off x="762000" y="1295400"/>
            <a:ext cx="152400" cy="76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smtClean="0"/>
          </a:p>
        </p:txBody>
      </p:sp>
      <p:cxnSp>
        <p:nvCxnSpPr>
          <p:cNvPr id="113" name="Straight Connector 112"/>
          <p:cNvCxnSpPr/>
          <p:nvPr/>
        </p:nvCxnSpPr>
        <p:spPr>
          <a:xfrm rot="5400000" flipH="1" flipV="1">
            <a:off x="1600200" y="1219200"/>
            <a:ext cx="152400" cy="1588"/>
          </a:xfrm>
          <a:prstGeom prst="line">
            <a:avLst/>
          </a:prstGeom>
        </p:spPr>
        <p:style>
          <a:lnRef idx="2">
            <a:schemeClr val="dk1"/>
          </a:lnRef>
          <a:fillRef idx="0">
            <a:schemeClr val="dk1"/>
          </a:fillRef>
          <a:effectRef idx="1">
            <a:schemeClr val="dk1"/>
          </a:effectRef>
          <a:fontRef idx="minor">
            <a:schemeClr val="tx1"/>
          </a:fontRef>
        </p:style>
      </p:cxnSp>
      <p:sp>
        <p:nvSpPr>
          <p:cNvPr id="114" name="TextBox 113"/>
          <p:cNvSpPr txBox="1"/>
          <p:nvPr/>
        </p:nvSpPr>
        <p:spPr>
          <a:xfrm>
            <a:off x="1524000" y="762000"/>
            <a:ext cx="914400" cy="369332"/>
          </a:xfrm>
          <a:prstGeom prst="rect">
            <a:avLst/>
          </a:prstGeom>
          <a:noFill/>
        </p:spPr>
        <p:txBody>
          <a:bodyPr wrap="square" rtlCol="0">
            <a:spAutoFit/>
          </a:bodyPr>
          <a:lstStyle/>
          <a:p>
            <a:r>
              <a:rPr lang="en-US" dirty="0" smtClean="0"/>
              <a:t>IO/M</a:t>
            </a:r>
            <a:r>
              <a:rPr lang="en-US" baseline="30000" dirty="0" smtClean="0"/>
              <a:t>b</a:t>
            </a:r>
            <a:endParaRPr lang="en-US" baseline="30000" dirty="0"/>
          </a:p>
        </p:txBody>
      </p:sp>
      <p:sp>
        <p:nvSpPr>
          <p:cNvPr id="116" name="TextBox 115"/>
          <p:cNvSpPr txBox="1"/>
          <p:nvPr/>
        </p:nvSpPr>
        <p:spPr>
          <a:xfrm>
            <a:off x="76200" y="990600"/>
            <a:ext cx="762000" cy="1477328"/>
          </a:xfrm>
          <a:prstGeom prst="rect">
            <a:avLst/>
          </a:prstGeom>
          <a:noFill/>
        </p:spPr>
        <p:txBody>
          <a:bodyPr wrap="square" rtlCol="0">
            <a:spAutoFit/>
          </a:bodyPr>
          <a:lstStyle/>
          <a:p>
            <a:r>
              <a:rPr lang="en-US" dirty="0" smtClean="0"/>
              <a:t>A7</a:t>
            </a:r>
          </a:p>
          <a:p>
            <a:r>
              <a:rPr lang="en-US" dirty="0" smtClean="0"/>
              <a:t>A6</a:t>
            </a:r>
          </a:p>
          <a:p>
            <a:r>
              <a:rPr lang="en-US" dirty="0" smtClean="0"/>
              <a:t>A5</a:t>
            </a:r>
          </a:p>
          <a:p>
            <a:r>
              <a:rPr lang="en-US" dirty="0" smtClean="0"/>
              <a:t>A4</a:t>
            </a:r>
          </a:p>
          <a:p>
            <a:endParaRPr lang="en-US" dirty="0"/>
          </a:p>
        </p:txBody>
      </p:sp>
      <p:sp>
        <p:nvSpPr>
          <p:cNvPr id="119" name="TextBox 118"/>
          <p:cNvSpPr txBox="1"/>
          <p:nvPr/>
        </p:nvSpPr>
        <p:spPr>
          <a:xfrm>
            <a:off x="533400" y="2104072"/>
            <a:ext cx="762000" cy="1354217"/>
          </a:xfrm>
          <a:prstGeom prst="rect">
            <a:avLst/>
          </a:prstGeom>
          <a:noFill/>
        </p:spPr>
        <p:txBody>
          <a:bodyPr wrap="square" rtlCol="0">
            <a:spAutoFit/>
          </a:bodyPr>
          <a:lstStyle/>
          <a:p>
            <a:r>
              <a:rPr lang="en-US" sz="1600" b="1" dirty="0" smtClean="0"/>
              <a:t>A3</a:t>
            </a:r>
          </a:p>
          <a:p>
            <a:r>
              <a:rPr lang="en-US" sz="1600" b="1" dirty="0" smtClean="0"/>
              <a:t>A2</a:t>
            </a:r>
          </a:p>
          <a:p>
            <a:r>
              <a:rPr lang="en-US" sz="1600" b="1" dirty="0" smtClean="0"/>
              <a:t>A1</a:t>
            </a:r>
          </a:p>
          <a:p>
            <a:r>
              <a:rPr lang="en-US" sz="1600" b="1" dirty="0" smtClean="0"/>
              <a:t>A0</a:t>
            </a:r>
          </a:p>
          <a:p>
            <a:endParaRPr lang="en-US" sz="1600" b="1" dirty="0"/>
          </a:p>
        </p:txBody>
      </p:sp>
      <p:sp>
        <p:nvSpPr>
          <p:cNvPr id="102" name="Slide Number Placeholder 101"/>
          <p:cNvSpPr>
            <a:spLocks noGrp="1"/>
          </p:cNvSpPr>
          <p:nvPr>
            <p:ph type="sldNum" sz="quarter" idx="12"/>
          </p:nvPr>
        </p:nvSpPr>
        <p:spPr/>
        <p:txBody>
          <a:bodyPr/>
          <a:lstStyle/>
          <a:p>
            <a:fld id="{6F42FDE4-A7DD-41A7-A0A6-9B649FB43336}" type="slidenum">
              <a:rPr kumimoji="0" lang="en-US" smtClean="0"/>
              <a:pPr/>
              <a:t>130</a:t>
            </a:fld>
            <a:endParaRPr kumimoji="0" lang="en-US"/>
          </a:p>
        </p:txBody>
      </p:sp>
      <p:sp>
        <p:nvSpPr>
          <p:cNvPr id="109" name="Right Arrow 108"/>
          <p:cNvSpPr/>
          <p:nvPr/>
        </p:nvSpPr>
        <p:spPr>
          <a:xfrm>
            <a:off x="6705600" y="1447800"/>
            <a:ext cx="1447800" cy="3810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A4-A7</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82563" y="90488"/>
            <a:ext cx="8915400" cy="1143000"/>
          </a:xfrm>
        </p:spPr>
        <p:txBody>
          <a:bodyPr/>
          <a:lstStyle/>
          <a:p>
            <a:r>
              <a:rPr lang="en-US" sz="1800" b="1">
                <a:cs typeface="Arial" charset="0"/>
              </a:rPr>
              <a:t>Figure 13–10</a:t>
            </a:r>
            <a:r>
              <a:rPr lang="en-US" sz="1800">
                <a:cs typeface="Arial" charset="0"/>
              </a:rPr>
              <a:t>  8237A-5 command and control port assignments. (Courtesy of Intel Corporation.)</a:t>
            </a:r>
            <a:r>
              <a:rPr lang="en-US" sz="1800">
                <a:cs typeface="Times New Roman" pitchFamily="-80" charset="0"/>
              </a:rPr>
              <a:t/>
            </a:r>
            <a:br>
              <a:rPr lang="en-US" sz="1800">
                <a:cs typeface="Times New Roman" pitchFamily="-80" charset="0"/>
              </a:rPr>
            </a:br>
            <a:endParaRPr lang="en-US" sz="1800">
              <a:cs typeface="Times New Roman" pitchFamily="-80" charset="0"/>
            </a:endParaRPr>
          </a:p>
        </p:txBody>
      </p:sp>
      <p:pic>
        <p:nvPicPr>
          <p:cNvPr id="55300" name="Picture 4" descr="FG13_010_0135026458"/>
          <p:cNvPicPr>
            <a:picLocks noChangeAspect="1" noChangeArrowheads="1"/>
          </p:cNvPicPr>
          <p:nvPr/>
        </p:nvPicPr>
        <p:blipFill>
          <a:blip r:embed="rId2" cstate="print"/>
          <a:srcRect/>
          <a:stretch>
            <a:fillRect/>
          </a:stretch>
        </p:blipFill>
        <p:spPr bwMode="auto">
          <a:xfrm>
            <a:off x="2032000" y="1143000"/>
            <a:ext cx="5091113" cy="4581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DMA interface to I/O Device</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533400" y="1295400"/>
            <a:ext cx="1295400" cy="5029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smtClean="0"/>
          </a:p>
          <a:p>
            <a:pPr algn="ctr"/>
            <a:endParaRPr lang="en-US" b="1" dirty="0" smtClean="0"/>
          </a:p>
          <a:p>
            <a:pPr algn="ctr"/>
            <a:endParaRPr lang="en-US" b="1" dirty="0" smtClean="0"/>
          </a:p>
          <a:p>
            <a:pPr algn="ctr"/>
            <a:r>
              <a:rPr lang="en-US" b="1" dirty="0" smtClean="0"/>
              <a:t>MP</a:t>
            </a:r>
          </a:p>
        </p:txBody>
      </p:sp>
      <p:sp>
        <p:nvSpPr>
          <p:cNvPr id="5" name="Flowchart: Process 4"/>
          <p:cNvSpPr/>
          <p:nvPr/>
        </p:nvSpPr>
        <p:spPr>
          <a:xfrm>
            <a:off x="2895600" y="1371600"/>
            <a:ext cx="1219200" cy="243840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Latch/Transceiver</a:t>
            </a:r>
          </a:p>
          <a:p>
            <a:pPr algn="ctr"/>
            <a:endParaRPr lang="en-US" b="1" dirty="0" smtClean="0"/>
          </a:p>
          <a:p>
            <a:pPr algn="ctr"/>
            <a:r>
              <a:rPr lang="en-US" b="1" dirty="0" smtClean="0"/>
              <a:t>Control Logic </a:t>
            </a:r>
          </a:p>
        </p:txBody>
      </p:sp>
      <p:sp>
        <p:nvSpPr>
          <p:cNvPr id="6" name="Rectangle 5"/>
          <p:cNvSpPr/>
          <p:nvPr/>
        </p:nvSpPr>
        <p:spPr>
          <a:xfrm>
            <a:off x="3505200" y="4953000"/>
            <a:ext cx="2286000" cy="1600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8237A</a:t>
            </a:r>
          </a:p>
        </p:txBody>
      </p:sp>
      <p:sp>
        <p:nvSpPr>
          <p:cNvPr id="7" name="Rectangle 6"/>
          <p:cNvSpPr/>
          <p:nvPr/>
        </p:nvSpPr>
        <p:spPr>
          <a:xfrm>
            <a:off x="3962400" y="4114800"/>
            <a:ext cx="18288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Latch/Logic</a:t>
            </a:r>
          </a:p>
        </p:txBody>
      </p:sp>
      <p:sp>
        <p:nvSpPr>
          <p:cNvPr id="8" name="Rectangle 7"/>
          <p:cNvSpPr/>
          <p:nvPr/>
        </p:nvSpPr>
        <p:spPr>
          <a:xfrm>
            <a:off x="6096000" y="2971800"/>
            <a:ext cx="1143000" cy="1600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Memory</a:t>
            </a:r>
          </a:p>
        </p:txBody>
      </p:sp>
      <p:sp>
        <p:nvSpPr>
          <p:cNvPr id="9" name="Rectangle 8"/>
          <p:cNvSpPr/>
          <p:nvPr/>
        </p:nvSpPr>
        <p:spPr>
          <a:xfrm>
            <a:off x="7467600" y="2438400"/>
            <a:ext cx="609600" cy="685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I/O</a:t>
            </a:r>
          </a:p>
          <a:p>
            <a:pPr algn="ctr"/>
            <a:r>
              <a:rPr lang="en-US" b="1" dirty="0" smtClean="0"/>
              <a:t>0</a:t>
            </a:r>
          </a:p>
        </p:txBody>
      </p:sp>
      <p:sp>
        <p:nvSpPr>
          <p:cNvPr id="10" name="Rectangle 9"/>
          <p:cNvSpPr/>
          <p:nvPr/>
        </p:nvSpPr>
        <p:spPr>
          <a:xfrm>
            <a:off x="8229600" y="2438400"/>
            <a:ext cx="609600" cy="685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I/O</a:t>
            </a:r>
          </a:p>
          <a:p>
            <a:pPr algn="ctr"/>
            <a:r>
              <a:rPr lang="en-US" b="1" dirty="0" smtClean="0"/>
              <a:t>3</a:t>
            </a:r>
          </a:p>
        </p:txBody>
      </p:sp>
      <p:sp>
        <p:nvSpPr>
          <p:cNvPr id="11" name="Flowchart: Process 10"/>
          <p:cNvSpPr/>
          <p:nvPr/>
        </p:nvSpPr>
        <p:spPr>
          <a:xfrm>
            <a:off x="4114800" y="1371600"/>
            <a:ext cx="4800600" cy="2286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Address Bus</a:t>
            </a:r>
          </a:p>
        </p:txBody>
      </p:sp>
      <p:sp>
        <p:nvSpPr>
          <p:cNvPr id="12" name="Left Arrow 11"/>
          <p:cNvSpPr/>
          <p:nvPr/>
        </p:nvSpPr>
        <p:spPr>
          <a:xfrm>
            <a:off x="4114800" y="1676400"/>
            <a:ext cx="4724400" cy="304800"/>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               Data bus</a:t>
            </a:r>
          </a:p>
        </p:txBody>
      </p:sp>
      <p:sp>
        <p:nvSpPr>
          <p:cNvPr id="14" name="Left Arrow 13"/>
          <p:cNvSpPr/>
          <p:nvPr/>
        </p:nvSpPr>
        <p:spPr>
          <a:xfrm>
            <a:off x="4114800" y="1981200"/>
            <a:ext cx="4724400" cy="30480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b="1" dirty="0" smtClean="0"/>
              <a:t>                Control Bus  </a:t>
            </a:r>
          </a:p>
        </p:txBody>
      </p:sp>
      <p:sp>
        <p:nvSpPr>
          <p:cNvPr id="15" name="Down Arrow 14"/>
          <p:cNvSpPr/>
          <p:nvPr/>
        </p:nvSpPr>
        <p:spPr>
          <a:xfrm>
            <a:off x="6248400" y="1600200"/>
            <a:ext cx="228600" cy="13716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smtClean="0"/>
          </a:p>
        </p:txBody>
      </p:sp>
      <p:sp>
        <p:nvSpPr>
          <p:cNvPr id="16" name="Down Arrow 15"/>
          <p:cNvSpPr/>
          <p:nvPr/>
        </p:nvSpPr>
        <p:spPr>
          <a:xfrm>
            <a:off x="7467600" y="1600200"/>
            <a:ext cx="228600" cy="8382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smtClean="0"/>
          </a:p>
        </p:txBody>
      </p:sp>
      <p:sp>
        <p:nvSpPr>
          <p:cNvPr id="17" name="Down Arrow 16"/>
          <p:cNvSpPr/>
          <p:nvPr/>
        </p:nvSpPr>
        <p:spPr>
          <a:xfrm>
            <a:off x="8229600" y="1600200"/>
            <a:ext cx="228600" cy="8382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smtClean="0"/>
          </a:p>
        </p:txBody>
      </p:sp>
      <p:sp>
        <p:nvSpPr>
          <p:cNvPr id="18" name="Up Arrow 17"/>
          <p:cNvSpPr/>
          <p:nvPr/>
        </p:nvSpPr>
        <p:spPr>
          <a:xfrm>
            <a:off x="4419600" y="1600200"/>
            <a:ext cx="304800" cy="2514600"/>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smtClean="0"/>
          </a:p>
        </p:txBody>
      </p:sp>
      <p:sp>
        <p:nvSpPr>
          <p:cNvPr id="19" name="Up-Down Arrow 18"/>
          <p:cNvSpPr/>
          <p:nvPr/>
        </p:nvSpPr>
        <p:spPr>
          <a:xfrm>
            <a:off x="4800600" y="1905000"/>
            <a:ext cx="304800" cy="2209800"/>
          </a:xfrm>
          <a:prstGeom prst="up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smtClean="0"/>
          </a:p>
        </p:txBody>
      </p:sp>
      <p:sp>
        <p:nvSpPr>
          <p:cNvPr id="21" name="Up-Down Arrow 20"/>
          <p:cNvSpPr/>
          <p:nvPr/>
        </p:nvSpPr>
        <p:spPr>
          <a:xfrm>
            <a:off x="6553200" y="1905000"/>
            <a:ext cx="228600" cy="1066800"/>
          </a:xfrm>
          <a:prstGeom prst="up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smtClean="0"/>
          </a:p>
        </p:txBody>
      </p:sp>
      <p:sp>
        <p:nvSpPr>
          <p:cNvPr id="22" name="Up-Down Arrow 21"/>
          <p:cNvSpPr/>
          <p:nvPr/>
        </p:nvSpPr>
        <p:spPr>
          <a:xfrm>
            <a:off x="7696200" y="1905000"/>
            <a:ext cx="152400" cy="533400"/>
          </a:xfrm>
          <a:prstGeom prst="up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smtClean="0"/>
          </a:p>
        </p:txBody>
      </p:sp>
      <p:sp>
        <p:nvSpPr>
          <p:cNvPr id="23" name="Up-Down Arrow 22"/>
          <p:cNvSpPr/>
          <p:nvPr/>
        </p:nvSpPr>
        <p:spPr>
          <a:xfrm>
            <a:off x="8458200" y="1905000"/>
            <a:ext cx="152400" cy="533400"/>
          </a:xfrm>
          <a:prstGeom prst="up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smtClean="0"/>
          </a:p>
        </p:txBody>
      </p:sp>
      <p:sp>
        <p:nvSpPr>
          <p:cNvPr id="24" name="Down Arrow 23"/>
          <p:cNvSpPr/>
          <p:nvPr/>
        </p:nvSpPr>
        <p:spPr>
          <a:xfrm>
            <a:off x="5334000" y="2209800"/>
            <a:ext cx="228600" cy="190500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smtClean="0"/>
          </a:p>
        </p:txBody>
      </p:sp>
      <p:sp>
        <p:nvSpPr>
          <p:cNvPr id="25" name="Down Arrow 24"/>
          <p:cNvSpPr/>
          <p:nvPr/>
        </p:nvSpPr>
        <p:spPr>
          <a:xfrm>
            <a:off x="6858000" y="2209800"/>
            <a:ext cx="228600" cy="76200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smtClean="0"/>
          </a:p>
        </p:txBody>
      </p:sp>
      <p:sp>
        <p:nvSpPr>
          <p:cNvPr id="26" name="Down Arrow 25"/>
          <p:cNvSpPr/>
          <p:nvPr/>
        </p:nvSpPr>
        <p:spPr>
          <a:xfrm>
            <a:off x="7848600" y="2209800"/>
            <a:ext cx="152400" cy="22860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smtClean="0"/>
          </a:p>
        </p:txBody>
      </p:sp>
      <p:sp>
        <p:nvSpPr>
          <p:cNvPr id="27" name="Down Arrow 26"/>
          <p:cNvSpPr/>
          <p:nvPr/>
        </p:nvSpPr>
        <p:spPr>
          <a:xfrm>
            <a:off x="8610600" y="2209800"/>
            <a:ext cx="152400" cy="22860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smtClean="0"/>
          </a:p>
        </p:txBody>
      </p:sp>
      <p:cxnSp>
        <p:nvCxnSpPr>
          <p:cNvPr id="29" name="Elbow Connector 28"/>
          <p:cNvCxnSpPr>
            <a:endCxn id="9" idx="2"/>
          </p:cNvCxnSpPr>
          <p:nvPr/>
        </p:nvCxnSpPr>
        <p:spPr>
          <a:xfrm rot="5400000" flipH="1" flipV="1">
            <a:off x="5791200" y="3124200"/>
            <a:ext cx="1981200" cy="1981200"/>
          </a:xfrm>
          <a:prstGeom prst="bentConnector3">
            <a:avLst>
              <a:gd name="adj1" fmla="val -296"/>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2" name="Shape 31"/>
          <p:cNvCxnSpPr>
            <a:endCxn id="10" idx="2"/>
          </p:cNvCxnSpPr>
          <p:nvPr/>
        </p:nvCxnSpPr>
        <p:spPr>
          <a:xfrm flipV="1">
            <a:off x="5791200" y="3124200"/>
            <a:ext cx="2743200" cy="2514600"/>
          </a:xfrm>
          <a:prstGeom prst="bentConnector2">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4" name="Shape 33"/>
          <p:cNvCxnSpPr/>
          <p:nvPr/>
        </p:nvCxnSpPr>
        <p:spPr>
          <a:xfrm rot="5400000">
            <a:off x="5772150" y="3143250"/>
            <a:ext cx="2247900" cy="2209800"/>
          </a:xfrm>
          <a:prstGeom prst="bentConnector3">
            <a:avLst>
              <a:gd name="adj1" fmla="val 100065"/>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43" name="Elbow Connector 42"/>
          <p:cNvCxnSpPr/>
          <p:nvPr/>
        </p:nvCxnSpPr>
        <p:spPr>
          <a:xfrm rot="10800000" flipV="1">
            <a:off x="5791200" y="3124200"/>
            <a:ext cx="2971800" cy="2819400"/>
          </a:xfrm>
          <a:prstGeom prst="bentConnector3">
            <a:avLst>
              <a:gd name="adj1" fmla="val -99"/>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6" name="TextBox 45"/>
          <p:cNvSpPr txBox="1"/>
          <p:nvPr/>
        </p:nvSpPr>
        <p:spPr>
          <a:xfrm>
            <a:off x="5867400" y="4826675"/>
            <a:ext cx="1143000" cy="1754326"/>
          </a:xfrm>
          <a:prstGeom prst="rect">
            <a:avLst/>
          </a:prstGeom>
          <a:noFill/>
        </p:spPr>
        <p:txBody>
          <a:bodyPr wrap="square" rtlCol="0">
            <a:spAutoFit/>
          </a:bodyPr>
          <a:lstStyle/>
          <a:p>
            <a:r>
              <a:rPr lang="en-US" dirty="0" smtClean="0"/>
              <a:t>DACK0</a:t>
            </a:r>
          </a:p>
          <a:p>
            <a:r>
              <a:rPr lang="en-US" dirty="0" smtClean="0"/>
              <a:t>DREQ0</a:t>
            </a:r>
          </a:p>
          <a:p>
            <a:endParaRPr lang="en-US" dirty="0" smtClean="0"/>
          </a:p>
          <a:p>
            <a:r>
              <a:rPr lang="en-US" dirty="0" smtClean="0"/>
              <a:t>DACK3</a:t>
            </a:r>
          </a:p>
          <a:p>
            <a:r>
              <a:rPr lang="en-US" dirty="0" smtClean="0"/>
              <a:t>DREQ3</a:t>
            </a:r>
          </a:p>
          <a:p>
            <a:endParaRPr lang="en-US" dirty="0"/>
          </a:p>
        </p:txBody>
      </p:sp>
      <p:sp>
        <p:nvSpPr>
          <p:cNvPr id="52" name="TextBox 51"/>
          <p:cNvSpPr txBox="1"/>
          <p:nvPr/>
        </p:nvSpPr>
        <p:spPr>
          <a:xfrm>
            <a:off x="3505200" y="5181600"/>
            <a:ext cx="838200" cy="923330"/>
          </a:xfrm>
          <a:prstGeom prst="rect">
            <a:avLst/>
          </a:prstGeom>
          <a:noFill/>
        </p:spPr>
        <p:txBody>
          <a:bodyPr wrap="square" rtlCol="0">
            <a:spAutoFit/>
          </a:bodyPr>
          <a:lstStyle/>
          <a:p>
            <a:r>
              <a:rPr lang="en-US" dirty="0" smtClean="0"/>
              <a:t>HLD</a:t>
            </a:r>
          </a:p>
          <a:p>
            <a:endParaRPr lang="en-US" dirty="0" smtClean="0"/>
          </a:p>
          <a:p>
            <a:r>
              <a:rPr lang="en-US" dirty="0" smtClean="0"/>
              <a:t>HLDA</a:t>
            </a:r>
            <a:endParaRPr lang="en-US" dirty="0"/>
          </a:p>
        </p:txBody>
      </p:sp>
      <p:cxnSp>
        <p:nvCxnSpPr>
          <p:cNvPr id="54" name="Straight Arrow Connector 53"/>
          <p:cNvCxnSpPr/>
          <p:nvPr/>
        </p:nvCxnSpPr>
        <p:spPr>
          <a:xfrm rot="10800000">
            <a:off x="1828800" y="5334000"/>
            <a:ext cx="16764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a:off x="1828800" y="5943600"/>
            <a:ext cx="16764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7" name="TextBox 56"/>
          <p:cNvSpPr txBox="1"/>
          <p:nvPr/>
        </p:nvSpPr>
        <p:spPr>
          <a:xfrm>
            <a:off x="1143000" y="5181600"/>
            <a:ext cx="838200" cy="923330"/>
          </a:xfrm>
          <a:prstGeom prst="rect">
            <a:avLst/>
          </a:prstGeom>
          <a:noFill/>
        </p:spPr>
        <p:txBody>
          <a:bodyPr wrap="square" rtlCol="0">
            <a:spAutoFit/>
          </a:bodyPr>
          <a:lstStyle/>
          <a:p>
            <a:r>
              <a:rPr lang="en-US" dirty="0" smtClean="0"/>
              <a:t>HLD</a:t>
            </a:r>
          </a:p>
          <a:p>
            <a:endParaRPr lang="en-US" dirty="0" smtClean="0"/>
          </a:p>
          <a:p>
            <a:r>
              <a:rPr lang="en-US" dirty="0" smtClean="0"/>
              <a:t>HLDA</a:t>
            </a:r>
            <a:endParaRPr lang="en-US" dirty="0"/>
          </a:p>
        </p:txBody>
      </p:sp>
      <p:cxnSp>
        <p:nvCxnSpPr>
          <p:cNvPr id="59" name="Straight Arrow Connector 58"/>
          <p:cNvCxnSpPr/>
          <p:nvPr/>
        </p:nvCxnSpPr>
        <p:spPr>
          <a:xfrm rot="5400000" flipH="1" flipV="1">
            <a:off x="4000500" y="4762500"/>
            <a:ext cx="381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61" name="Elbow Connector 60"/>
          <p:cNvCxnSpPr>
            <a:endCxn id="5" idx="2"/>
          </p:cNvCxnSpPr>
          <p:nvPr/>
        </p:nvCxnSpPr>
        <p:spPr>
          <a:xfrm rot="16200000" flipV="1">
            <a:off x="3390900" y="3924300"/>
            <a:ext cx="914400" cy="685800"/>
          </a:xfrm>
          <a:prstGeom prst="bentConnector3">
            <a:avLst>
              <a:gd name="adj1" fmla="val 0"/>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rot="5400000" flipH="1" flipV="1">
            <a:off x="4305300" y="4762500"/>
            <a:ext cx="381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5" name="Up-Down Arrow 64"/>
          <p:cNvSpPr/>
          <p:nvPr/>
        </p:nvSpPr>
        <p:spPr>
          <a:xfrm>
            <a:off x="4648200" y="45720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smtClean="0"/>
          </a:p>
        </p:txBody>
      </p:sp>
      <p:cxnSp>
        <p:nvCxnSpPr>
          <p:cNvPr id="67" name="Straight Arrow Connector 66"/>
          <p:cNvCxnSpPr/>
          <p:nvPr/>
        </p:nvCxnSpPr>
        <p:spPr>
          <a:xfrm rot="5400000">
            <a:off x="4914900" y="4762500"/>
            <a:ext cx="381000" cy="1588"/>
          </a:xfrm>
          <a:prstGeom prst="straightConnector1">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rot="5400000">
            <a:off x="5295106" y="4761706"/>
            <a:ext cx="381000" cy="1588"/>
          </a:xfrm>
          <a:prstGeom prst="straightConnector1">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69" name="Right Arrow 68"/>
          <p:cNvSpPr/>
          <p:nvPr/>
        </p:nvSpPr>
        <p:spPr>
          <a:xfrm>
            <a:off x="1828800" y="1600200"/>
            <a:ext cx="1066800" cy="3048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smtClean="0"/>
          </a:p>
        </p:txBody>
      </p:sp>
      <p:sp>
        <p:nvSpPr>
          <p:cNvPr id="70" name="Left-Right Arrow 69"/>
          <p:cNvSpPr/>
          <p:nvPr/>
        </p:nvSpPr>
        <p:spPr>
          <a:xfrm>
            <a:off x="1828800" y="2133600"/>
            <a:ext cx="1066800" cy="304800"/>
          </a:xfrm>
          <a:prstGeom prst="lef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smtClean="0"/>
          </a:p>
        </p:txBody>
      </p:sp>
      <p:sp>
        <p:nvSpPr>
          <p:cNvPr id="71" name="TextBox 70"/>
          <p:cNvSpPr txBox="1"/>
          <p:nvPr/>
        </p:nvSpPr>
        <p:spPr>
          <a:xfrm>
            <a:off x="533400" y="1600200"/>
            <a:ext cx="1295400" cy="923330"/>
          </a:xfrm>
          <a:prstGeom prst="rect">
            <a:avLst/>
          </a:prstGeom>
          <a:noFill/>
        </p:spPr>
        <p:txBody>
          <a:bodyPr wrap="square" rtlCol="0">
            <a:spAutoFit/>
          </a:bodyPr>
          <a:lstStyle/>
          <a:p>
            <a:r>
              <a:rPr lang="en-US" dirty="0" smtClean="0"/>
              <a:t>   A8-A15</a:t>
            </a:r>
          </a:p>
          <a:p>
            <a:endParaRPr lang="en-US" dirty="0" smtClean="0"/>
          </a:p>
          <a:p>
            <a:r>
              <a:rPr lang="en-US" dirty="0" smtClean="0"/>
              <a:t>AD0-AD7</a:t>
            </a:r>
            <a:endParaRPr lang="en-US" dirty="0"/>
          </a:p>
        </p:txBody>
      </p:sp>
      <p:cxnSp>
        <p:nvCxnSpPr>
          <p:cNvPr id="75" name="Straight Arrow Connector 74"/>
          <p:cNvCxnSpPr/>
          <p:nvPr/>
        </p:nvCxnSpPr>
        <p:spPr>
          <a:xfrm>
            <a:off x="1828800" y="3656012"/>
            <a:ext cx="10668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76" name="Straight Arrow Connector 75"/>
          <p:cNvCxnSpPr/>
          <p:nvPr/>
        </p:nvCxnSpPr>
        <p:spPr>
          <a:xfrm>
            <a:off x="1828800" y="3429000"/>
            <a:ext cx="10668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77" name="Straight Arrow Connector 76"/>
          <p:cNvCxnSpPr/>
          <p:nvPr/>
        </p:nvCxnSpPr>
        <p:spPr>
          <a:xfrm>
            <a:off x="1828800" y="3198812"/>
            <a:ext cx="10668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78" name="Straight Arrow Connector 77"/>
          <p:cNvCxnSpPr/>
          <p:nvPr/>
        </p:nvCxnSpPr>
        <p:spPr>
          <a:xfrm>
            <a:off x="1828800" y="2971800"/>
            <a:ext cx="10668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79" name="Straight Arrow Connector 78"/>
          <p:cNvCxnSpPr/>
          <p:nvPr/>
        </p:nvCxnSpPr>
        <p:spPr>
          <a:xfrm>
            <a:off x="1828800" y="2743200"/>
            <a:ext cx="10668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80" name="TextBox 79"/>
          <p:cNvSpPr txBox="1"/>
          <p:nvPr/>
        </p:nvSpPr>
        <p:spPr>
          <a:xfrm>
            <a:off x="990600" y="2637472"/>
            <a:ext cx="914400" cy="1477328"/>
          </a:xfrm>
          <a:prstGeom prst="rect">
            <a:avLst/>
          </a:prstGeom>
          <a:noFill/>
        </p:spPr>
        <p:txBody>
          <a:bodyPr wrap="square" rtlCol="0">
            <a:spAutoFit/>
          </a:bodyPr>
          <a:lstStyle/>
          <a:p>
            <a:r>
              <a:rPr lang="en-US" dirty="0" smtClean="0"/>
              <a:t>ALE</a:t>
            </a:r>
          </a:p>
          <a:p>
            <a:r>
              <a:rPr lang="en-US" dirty="0" err="1" smtClean="0"/>
              <a:t>RD</a:t>
            </a:r>
            <a:r>
              <a:rPr lang="en-US" baseline="30000" dirty="0" err="1" smtClean="0"/>
              <a:t>b</a:t>
            </a:r>
            <a:endParaRPr lang="en-US" baseline="30000" dirty="0" smtClean="0"/>
          </a:p>
          <a:p>
            <a:r>
              <a:rPr lang="en-US" dirty="0" err="1" smtClean="0"/>
              <a:t>WR</a:t>
            </a:r>
            <a:r>
              <a:rPr lang="en-US" baseline="30000" dirty="0" err="1" smtClean="0"/>
              <a:t>b</a:t>
            </a:r>
            <a:endParaRPr lang="en-US" baseline="30000" dirty="0" smtClean="0"/>
          </a:p>
          <a:p>
            <a:r>
              <a:rPr lang="en-US" dirty="0" err="1" smtClean="0"/>
              <a:t>IOM</a:t>
            </a:r>
            <a:r>
              <a:rPr lang="en-US" baseline="30000" dirty="0" err="1" smtClean="0"/>
              <a:t>b</a:t>
            </a:r>
            <a:endParaRPr lang="en-US" baseline="30000" dirty="0" smtClean="0"/>
          </a:p>
          <a:p>
            <a:endParaRPr lang="en-US" dirty="0"/>
          </a:p>
        </p:txBody>
      </p:sp>
      <p:sp>
        <p:nvSpPr>
          <p:cNvPr id="81" name="TextBox 80"/>
          <p:cNvSpPr txBox="1"/>
          <p:nvPr/>
        </p:nvSpPr>
        <p:spPr>
          <a:xfrm>
            <a:off x="2895600" y="4572000"/>
            <a:ext cx="609600" cy="369332"/>
          </a:xfrm>
          <a:prstGeom prst="rect">
            <a:avLst/>
          </a:prstGeom>
          <a:noFill/>
        </p:spPr>
        <p:txBody>
          <a:bodyPr wrap="square" rtlCol="0">
            <a:spAutoFit/>
          </a:bodyPr>
          <a:lstStyle/>
          <a:p>
            <a:r>
              <a:rPr lang="en-US" dirty="0" smtClean="0"/>
              <a:t>AEN</a:t>
            </a:r>
            <a:endParaRPr lang="en-US" dirty="0"/>
          </a:p>
        </p:txBody>
      </p:sp>
      <p:sp>
        <p:nvSpPr>
          <p:cNvPr id="82" name="TextBox 81"/>
          <p:cNvSpPr txBox="1"/>
          <p:nvPr/>
        </p:nvSpPr>
        <p:spPr>
          <a:xfrm>
            <a:off x="3886200" y="4953000"/>
            <a:ext cx="1447800" cy="338554"/>
          </a:xfrm>
          <a:prstGeom prst="rect">
            <a:avLst/>
          </a:prstGeom>
          <a:noFill/>
        </p:spPr>
        <p:txBody>
          <a:bodyPr wrap="square" rtlCol="0">
            <a:spAutoFit/>
          </a:bodyPr>
          <a:lstStyle/>
          <a:p>
            <a:r>
              <a:rPr lang="en-US" sz="1600" dirty="0" smtClean="0"/>
              <a:t>ADSTB</a:t>
            </a:r>
            <a:endParaRPr lang="en-US" sz="1600" dirty="0"/>
          </a:p>
        </p:txBody>
      </p:sp>
      <p:sp>
        <p:nvSpPr>
          <p:cNvPr id="83" name="TextBox 82"/>
          <p:cNvSpPr txBox="1"/>
          <p:nvPr/>
        </p:nvSpPr>
        <p:spPr>
          <a:xfrm>
            <a:off x="4724400" y="4950023"/>
            <a:ext cx="762000" cy="307777"/>
          </a:xfrm>
          <a:prstGeom prst="rect">
            <a:avLst/>
          </a:prstGeom>
          <a:noFill/>
        </p:spPr>
        <p:txBody>
          <a:bodyPr wrap="square" rtlCol="0">
            <a:spAutoFit/>
          </a:bodyPr>
          <a:lstStyle/>
          <a:p>
            <a:r>
              <a:rPr lang="en-US" sz="1400" dirty="0" smtClean="0"/>
              <a:t>MRW</a:t>
            </a:r>
            <a:endParaRPr lang="en-US" sz="1400" dirty="0"/>
          </a:p>
        </p:txBody>
      </p:sp>
      <p:sp>
        <p:nvSpPr>
          <p:cNvPr id="84" name="TextBox 83"/>
          <p:cNvSpPr txBox="1"/>
          <p:nvPr/>
        </p:nvSpPr>
        <p:spPr>
          <a:xfrm>
            <a:off x="5257800" y="4953000"/>
            <a:ext cx="609600" cy="307777"/>
          </a:xfrm>
          <a:prstGeom prst="rect">
            <a:avLst/>
          </a:prstGeom>
          <a:noFill/>
        </p:spPr>
        <p:txBody>
          <a:bodyPr wrap="square" rtlCol="0">
            <a:spAutoFit/>
          </a:bodyPr>
          <a:lstStyle/>
          <a:p>
            <a:r>
              <a:rPr lang="en-US" sz="1400" dirty="0" smtClean="0"/>
              <a:t>IRW</a:t>
            </a:r>
            <a:endParaRPr lang="en-US" sz="1400" dirty="0"/>
          </a:p>
        </p:txBody>
      </p:sp>
      <p:sp>
        <p:nvSpPr>
          <p:cNvPr id="53" name="Slide Number Placeholder 52"/>
          <p:cNvSpPr>
            <a:spLocks noGrp="1"/>
          </p:cNvSpPr>
          <p:nvPr>
            <p:ph type="sldNum" sz="quarter" idx="12"/>
          </p:nvPr>
        </p:nvSpPr>
        <p:spPr/>
        <p:txBody>
          <a:bodyPr/>
          <a:lstStyle/>
          <a:p>
            <a:fld id="{6F42FDE4-A7DD-41A7-A0A6-9B649FB43336}" type="slidenum">
              <a:rPr kumimoji="0" lang="en-US" smtClean="0"/>
              <a:pPr/>
              <a:t>132</a:t>
            </a:fld>
            <a:endParaRPr kumimoji="0"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8237 DMA channels </a:t>
            </a:r>
            <a:endParaRPr lang="en-US" dirty="0"/>
          </a:p>
        </p:txBody>
      </p:sp>
      <p:sp>
        <p:nvSpPr>
          <p:cNvPr id="3" name="Content Placeholder 2"/>
          <p:cNvSpPr>
            <a:spLocks noGrp="1"/>
          </p:cNvSpPr>
          <p:nvPr>
            <p:ph idx="1"/>
          </p:nvPr>
        </p:nvSpPr>
        <p:spPr/>
        <p:txBody>
          <a:bodyPr>
            <a:normAutofit/>
          </a:bodyPr>
          <a:lstStyle/>
          <a:p>
            <a:r>
              <a:rPr lang="en-US" dirty="0" smtClean="0"/>
              <a:t>8237 supports four DMA channels</a:t>
            </a:r>
          </a:p>
          <a:p>
            <a:r>
              <a:rPr lang="en-US" dirty="0" smtClean="0"/>
              <a:t>Handshake of I/O</a:t>
            </a:r>
          </a:p>
          <a:p>
            <a:pPr lvl="1"/>
            <a:r>
              <a:rPr lang="en-US" dirty="0" smtClean="0"/>
              <a:t>DREQ3-DREQ0 (DMA Request)</a:t>
            </a:r>
          </a:p>
          <a:p>
            <a:pPr lvl="1"/>
            <a:r>
              <a:rPr lang="en-US" dirty="0" smtClean="0"/>
              <a:t>DACK3-DACK0 (DMA Acknowledge)</a:t>
            </a:r>
          </a:p>
          <a:p>
            <a:r>
              <a:rPr lang="en-US" dirty="0" smtClean="0"/>
              <a:t>AEN &amp; ADSTB : Address Enable &amp; Add Strobe</a:t>
            </a:r>
          </a:p>
          <a:p>
            <a:r>
              <a:rPr lang="en-US" dirty="0" smtClean="0"/>
              <a:t>A3-A0 and A4-A7: Address line</a:t>
            </a:r>
          </a:p>
          <a:p>
            <a:r>
              <a:rPr lang="en-US" dirty="0" smtClean="0"/>
              <a:t>HRQ and HLDA: Hold Request and Hold </a:t>
            </a:r>
            <a:r>
              <a:rPr lang="en-US" dirty="0" err="1" smtClean="0"/>
              <a:t>Ack</a:t>
            </a:r>
            <a:endParaRPr lang="en-US" dirty="0" smtClean="0"/>
          </a:p>
          <a:p>
            <a:pPr lvl="1"/>
            <a:r>
              <a:rPr lang="en-US" dirty="0" smtClean="0"/>
              <a:t>Request hold BUS</a:t>
            </a:r>
          </a:p>
          <a:p>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133</a:t>
            </a:fld>
            <a:endParaRPr kumimoji="0"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Registers of 8237A</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228600" y="990600"/>
            <a:ext cx="8382000" cy="4724400"/>
          </a:xfrm>
        </p:spPr>
        <p:txBody>
          <a:bodyPr/>
          <a:lstStyle/>
          <a:p>
            <a:r>
              <a:rPr lang="en-US" dirty="0" smtClean="0"/>
              <a:t>Command registers</a:t>
            </a:r>
          </a:p>
          <a:p>
            <a:endParaRPr lang="en-US" sz="2800" dirty="0" smtClean="0"/>
          </a:p>
          <a:p>
            <a:endParaRPr lang="en-US" sz="2800" dirty="0" smtClean="0"/>
          </a:p>
          <a:p>
            <a:endParaRPr lang="en-US" sz="2800" dirty="0" smtClean="0"/>
          </a:p>
          <a:p>
            <a:endParaRPr lang="en-US" dirty="0" smtClean="0"/>
          </a:p>
          <a:p>
            <a:r>
              <a:rPr lang="en-US" dirty="0" smtClean="0"/>
              <a:t>Mode register</a:t>
            </a:r>
            <a:endParaRPr lang="en-US" dirty="0"/>
          </a:p>
        </p:txBody>
      </p:sp>
      <p:graphicFrame>
        <p:nvGraphicFramePr>
          <p:cNvPr id="4" name="Table 3"/>
          <p:cNvGraphicFramePr>
            <a:graphicFrameLocks noGrp="1"/>
          </p:cNvGraphicFramePr>
          <p:nvPr/>
        </p:nvGraphicFramePr>
        <p:xfrm>
          <a:off x="76200" y="1600200"/>
          <a:ext cx="9067800" cy="2153920"/>
        </p:xfrm>
        <a:graphic>
          <a:graphicData uri="http://schemas.openxmlformats.org/drawingml/2006/table">
            <a:tbl>
              <a:tblPr firstRow="1" bandRow="1">
                <a:tableStyleId>{21E4AEA4-8DFA-4A89-87EB-49C32662AFE0}</a:tableStyleId>
              </a:tblPr>
              <a:tblGrid>
                <a:gridCol w="1057910"/>
                <a:gridCol w="1133475"/>
                <a:gridCol w="1209040"/>
                <a:gridCol w="1133475"/>
                <a:gridCol w="1133475"/>
                <a:gridCol w="1133475"/>
                <a:gridCol w="1057910"/>
                <a:gridCol w="1209040"/>
              </a:tblGrid>
              <a:tr h="355600">
                <a:tc>
                  <a:txBody>
                    <a:bodyPr/>
                    <a:lstStyle/>
                    <a:p>
                      <a:r>
                        <a:rPr lang="en-US" dirty="0" smtClean="0"/>
                        <a:t>D7</a:t>
                      </a:r>
                      <a:endParaRPr lang="en-US" dirty="0"/>
                    </a:p>
                  </a:txBody>
                  <a:tcPr/>
                </a:tc>
                <a:tc>
                  <a:txBody>
                    <a:bodyPr/>
                    <a:lstStyle/>
                    <a:p>
                      <a:r>
                        <a:rPr lang="en-US" dirty="0" smtClean="0"/>
                        <a:t>D6</a:t>
                      </a:r>
                      <a:endParaRPr lang="en-US" dirty="0"/>
                    </a:p>
                  </a:txBody>
                  <a:tcPr/>
                </a:tc>
                <a:tc>
                  <a:txBody>
                    <a:bodyPr/>
                    <a:lstStyle/>
                    <a:p>
                      <a:r>
                        <a:rPr lang="en-US" dirty="0" smtClean="0"/>
                        <a:t>D5</a:t>
                      </a:r>
                      <a:endParaRPr lang="en-US" dirty="0"/>
                    </a:p>
                  </a:txBody>
                  <a:tcPr/>
                </a:tc>
                <a:tc>
                  <a:txBody>
                    <a:bodyPr/>
                    <a:lstStyle/>
                    <a:p>
                      <a:r>
                        <a:rPr lang="en-US" dirty="0" smtClean="0"/>
                        <a:t>D4</a:t>
                      </a:r>
                      <a:endParaRPr lang="en-US" dirty="0"/>
                    </a:p>
                  </a:txBody>
                  <a:tcPr/>
                </a:tc>
                <a:tc>
                  <a:txBody>
                    <a:bodyPr/>
                    <a:lstStyle/>
                    <a:p>
                      <a:r>
                        <a:rPr lang="en-US" dirty="0" smtClean="0"/>
                        <a:t>D3</a:t>
                      </a:r>
                      <a:endParaRPr lang="en-US" dirty="0"/>
                    </a:p>
                  </a:txBody>
                  <a:tcPr/>
                </a:tc>
                <a:tc>
                  <a:txBody>
                    <a:bodyPr/>
                    <a:lstStyle/>
                    <a:p>
                      <a:r>
                        <a:rPr lang="en-US" dirty="0" smtClean="0"/>
                        <a:t>D2</a:t>
                      </a:r>
                      <a:endParaRPr lang="en-US" dirty="0"/>
                    </a:p>
                  </a:txBody>
                  <a:tcPr/>
                </a:tc>
                <a:tc>
                  <a:txBody>
                    <a:bodyPr/>
                    <a:lstStyle/>
                    <a:p>
                      <a:r>
                        <a:rPr lang="en-US" dirty="0" smtClean="0"/>
                        <a:t>D1</a:t>
                      </a:r>
                      <a:endParaRPr lang="en-US" dirty="0"/>
                    </a:p>
                  </a:txBody>
                  <a:tcPr/>
                </a:tc>
                <a:tc>
                  <a:txBody>
                    <a:bodyPr/>
                    <a:lstStyle/>
                    <a:p>
                      <a:r>
                        <a:rPr lang="en-US" dirty="0" smtClean="0"/>
                        <a:t>D0</a:t>
                      </a:r>
                      <a:endParaRPr lang="en-US" dirty="0"/>
                    </a:p>
                  </a:txBody>
                  <a:tcPr/>
                </a:tc>
              </a:tr>
              <a:tr h="355600">
                <a:tc>
                  <a:txBody>
                    <a:bodyPr/>
                    <a:lstStyle/>
                    <a:p>
                      <a:r>
                        <a:rPr lang="en-US" dirty="0" smtClean="0"/>
                        <a:t>0/1</a:t>
                      </a:r>
                    </a:p>
                  </a:txBody>
                  <a:tcPr/>
                </a:tc>
                <a:tc>
                  <a:txBody>
                    <a:bodyPr/>
                    <a:lstStyle/>
                    <a:p>
                      <a:r>
                        <a:rPr lang="en-US" dirty="0" smtClean="0"/>
                        <a:t>0/1</a:t>
                      </a:r>
                      <a:endParaRPr lang="en-US" dirty="0"/>
                    </a:p>
                  </a:txBody>
                  <a:tcPr/>
                </a:tc>
                <a:tc>
                  <a:txBody>
                    <a:bodyPr/>
                    <a:lstStyle/>
                    <a:p>
                      <a:r>
                        <a:rPr lang="en-US" dirty="0" smtClean="0"/>
                        <a:t>0/1</a:t>
                      </a:r>
                      <a:endParaRPr lang="en-US" dirty="0"/>
                    </a:p>
                  </a:txBody>
                  <a:tcPr/>
                </a:tc>
                <a:tc>
                  <a:txBody>
                    <a:bodyPr/>
                    <a:lstStyle/>
                    <a:p>
                      <a:r>
                        <a:rPr lang="en-US" dirty="0" smtClean="0"/>
                        <a:t>0/1</a:t>
                      </a:r>
                      <a:endParaRPr lang="en-US" dirty="0"/>
                    </a:p>
                  </a:txBody>
                  <a:tcPr/>
                </a:tc>
                <a:tc>
                  <a:txBody>
                    <a:bodyPr/>
                    <a:lstStyle/>
                    <a:p>
                      <a:r>
                        <a:rPr lang="en-US" dirty="0" smtClean="0"/>
                        <a:t>0/1</a:t>
                      </a:r>
                      <a:endParaRPr lang="en-US" dirty="0"/>
                    </a:p>
                  </a:txBody>
                  <a:tcPr/>
                </a:tc>
                <a:tc>
                  <a:txBody>
                    <a:bodyPr/>
                    <a:lstStyle/>
                    <a:p>
                      <a:r>
                        <a:rPr lang="en-US" dirty="0" smtClean="0"/>
                        <a:t>0/1</a:t>
                      </a:r>
                      <a:endParaRPr lang="en-US" dirty="0"/>
                    </a:p>
                  </a:txBody>
                  <a:tcPr/>
                </a:tc>
                <a:tc>
                  <a:txBody>
                    <a:bodyPr/>
                    <a:lstStyle/>
                    <a:p>
                      <a:r>
                        <a:rPr lang="en-US" dirty="0" smtClean="0"/>
                        <a:t>0/1</a:t>
                      </a:r>
                      <a:endParaRPr lang="en-US" dirty="0"/>
                    </a:p>
                  </a:txBody>
                  <a:tcPr/>
                </a:tc>
                <a:tc>
                  <a:txBody>
                    <a:bodyPr/>
                    <a:lstStyle/>
                    <a:p>
                      <a:r>
                        <a:rPr lang="en-US" dirty="0" smtClean="0"/>
                        <a:t>0/1</a:t>
                      </a:r>
                      <a:endParaRPr lang="en-US" dirty="0"/>
                    </a:p>
                  </a:txBody>
                  <a:tcPr/>
                </a:tc>
              </a:tr>
              <a:tr h="142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DACK</a:t>
                      </a:r>
                      <a:r>
                        <a:rPr lang="en-US" sz="1400" baseline="0" dirty="0" smtClean="0"/>
                        <a:t> Sense Active Low/High</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DREQ</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Sense Active Low/High</a:t>
                      </a:r>
                      <a:endParaRPr lang="en-US" sz="1400" dirty="0"/>
                    </a:p>
                  </a:txBody>
                  <a:tcPr/>
                </a:tc>
                <a:tc>
                  <a:txBody>
                    <a:bodyPr/>
                    <a:lstStyle/>
                    <a:p>
                      <a:r>
                        <a:rPr lang="en-US" sz="1400" dirty="0" smtClean="0"/>
                        <a:t>Late/Extended </a:t>
                      </a:r>
                    </a:p>
                    <a:p>
                      <a:r>
                        <a:rPr lang="en-US" sz="1400" dirty="0" smtClean="0"/>
                        <a:t>Write </a:t>
                      </a:r>
                    </a:p>
                    <a:p>
                      <a:r>
                        <a:rPr lang="en-US" sz="1400" dirty="0" smtClean="0"/>
                        <a:t>Selection</a:t>
                      </a:r>
                      <a:endParaRPr lang="en-US" sz="1400" dirty="0"/>
                    </a:p>
                  </a:txBody>
                  <a:tcPr/>
                </a:tc>
                <a:tc>
                  <a:txBody>
                    <a:bodyPr/>
                    <a:lstStyle/>
                    <a:p>
                      <a:r>
                        <a:rPr lang="en-US" sz="1400" dirty="0" smtClean="0"/>
                        <a:t>Fixed/</a:t>
                      </a:r>
                    </a:p>
                    <a:p>
                      <a:r>
                        <a:rPr lang="en-US" sz="1400" dirty="0" smtClean="0"/>
                        <a:t>Rotating</a:t>
                      </a:r>
                    </a:p>
                    <a:p>
                      <a:r>
                        <a:rPr lang="en-US" sz="1400" dirty="0" smtClean="0"/>
                        <a:t>Priority</a:t>
                      </a:r>
                      <a:endParaRPr lang="en-US" sz="1400" dirty="0"/>
                    </a:p>
                  </a:txBody>
                  <a:tcPr/>
                </a:tc>
                <a:tc>
                  <a:txBody>
                    <a:bodyPr/>
                    <a:lstStyle/>
                    <a:p>
                      <a:r>
                        <a:rPr lang="en-US" sz="1200" dirty="0" smtClean="0"/>
                        <a:t>Normal/</a:t>
                      </a:r>
                    </a:p>
                    <a:p>
                      <a:r>
                        <a:rPr lang="en-US" sz="1200" dirty="0" smtClean="0"/>
                        <a:t>Compressed</a:t>
                      </a:r>
                    </a:p>
                    <a:p>
                      <a:r>
                        <a:rPr lang="en-US" sz="1200" dirty="0" smtClean="0"/>
                        <a:t>Timing</a:t>
                      </a:r>
                      <a:endParaRPr lang="en-US" sz="1200" dirty="0"/>
                    </a:p>
                  </a:txBody>
                  <a:tcPr/>
                </a:tc>
                <a:tc>
                  <a:txBody>
                    <a:bodyPr/>
                    <a:lstStyle/>
                    <a:p>
                      <a:r>
                        <a:rPr lang="en-US" sz="1400" dirty="0" smtClean="0"/>
                        <a:t>Enable/Disable</a:t>
                      </a:r>
                    </a:p>
                    <a:p>
                      <a:r>
                        <a:rPr lang="en-US" sz="1400" dirty="0" smtClean="0"/>
                        <a:t>Controller</a:t>
                      </a:r>
                      <a:endParaRPr lang="en-US" sz="1400" dirty="0"/>
                    </a:p>
                  </a:txBody>
                  <a:tcPr/>
                </a:tc>
                <a:tc>
                  <a:txBody>
                    <a:bodyPr/>
                    <a:lstStyle/>
                    <a:p>
                      <a:r>
                        <a:rPr lang="en-US" sz="1400" dirty="0" err="1" smtClean="0"/>
                        <a:t>Dis</a:t>
                      </a:r>
                      <a:r>
                        <a:rPr lang="en-US" sz="1400" dirty="0" smtClean="0"/>
                        <a:t>/En</a:t>
                      </a:r>
                    </a:p>
                    <a:p>
                      <a:r>
                        <a:rPr lang="en-US" sz="1400" dirty="0" smtClean="0"/>
                        <a:t>CH0</a:t>
                      </a:r>
                      <a:r>
                        <a:rPr lang="en-US" sz="1400" baseline="0" dirty="0" smtClean="0"/>
                        <a:t> </a:t>
                      </a:r>
                      <a:r>
                        <a:rPr lang="en-US" sz="1400" baseline="0" dirty="0" err="1" smtClean="0"/>
                        <a:t>Addres</a:t>
                      </a:r>
                      <a:endParaRPr lang="en-US" sz="1400" baseline="0" dirty="0" smtClean="0"/>
                    </a:p>
                    <a:p>
                      <a:r>
                        <a:rPr lang="en-US" sz="1400" baseline="0" dirty="0" smtClean="0"/>
                        <a:t>Hold</a:t>
                      </a:r>
                      <a:endParaRPr lang="en-US" sz="1400" dirty="0"/>
                    </a:p>
                  </a:txBody>
                  <a:tcPr/>
                </a:tc>
                <a:tc>
                  <a:txBody>
                    <a:bodyPr/>
                    <a:lstStyle/>
                    <a:p>
                      <a:r>
                        <a:rPr lang="en-US" sz="1400" dirty="0" err="1" smtClean="0"/>
                        <a:t>Dis</a:t>
                      </a:r>
                      <a:r>
                        <a:rPr lang="en-US" sz="1400" dirty="0" smtClean="0"/>
                        <a:t>/En</a:t>
                      </a:r>
                    </a:p>
                    <a:p>
                      <a:r>
                        <a:rPr lang="en-US" sz="1400" dirty="0" err="1" smtClean="0"/>
                        <a:t>Mem-mem</a:t>
                      </a:r>
                      <a:endParaRPr lang="en-US" sz="1400" dirty="0" smtClean="0"/>
                    </a:p>
                    <a:p>
                      <a:r>
                        <a:rPr lang="en-US" sz="1400" dirty="0" smtClean="0"/>
                        <a:t>Transfer</a:t>
                      </a:r>
                      <a:endParaRPr lang="en-US" sz="1400" dirty="0"/>
                    </a:p>
                  </a:txBody>
                  <a:tcPr/>
                </a:tc>
              </a:tr>
            </a:tbl>
          </a:graphicData>
        </a:graphic>
      </p:graphicFrame>
      <p:graphicFrame>
        <p:nvGraphicFramePr>
          <p:cNvPr id="5" name="Table 4"/>
          <p:cNvGraphicFramePr>
            <a:graphicFrameLocks noGrp="1"/>
          </p:cNvGraphicFramePr>
          <p:nvPr/>
        </p:nvGraphicFramePr>
        <p:xfrm>
          <a:off x="304800" y="4267200"/>
          <a:ext cx="8763000" cy="2046233"/>
        </p:xfrm>
        <a:graphic>
          <a:graphicData uri="http://schemas.openxmlformats.org/drawingml/2006/table">
            <a:tbl>
              <a:tblPr firstRow="1" bandRow="1">
                <a:tableStyleId>{21E4AEA4-8DFA-4A89-87EB-49C32662AFE0}</a:tableStyleId>
              </a:tblPr>
              <a:tblGrid>
                <a:gridCol w="1095375"/>
                <a:gridCol w="1095375"/>
                <a:gridCol w="1095375"/>
                <a:gridCol w="1095375"/>
                <a:gridCol w="1095375"/>
                <a:gridCol w="1095375"/>
                <a:gridCol w="1095375"/>
                <a:gridCol w="1095375"/>
              </a:tblGrid>
              <a:tr h="333243">
                <a:tc>
                  <a:txBody>
                    <a:bodyPr/>
                    <a:lstStyle/>
                    <a:p>
                      <a:r>
                        <a:rPr lang="en-US" dirty="0" smtClean="0"/>
                        <a:t>D7</a:t>
                      </a:r>
                      <a:endParaRPr lang="en-US" dirty="0"/>
                    </a:p>
                  </a:txBody>
                  <a:tcPr/>
                </a:tc>
                <a:tc>
                  <a:txBody>
                    <a:bodyPr/>
                    <a:lstStyle/>
                    <a:p>
                      <a:r>
                        <a:rPr lang="en-US" dirty="0" smtClean="0"/>
                        <a:t>D6</a:t>
                      </a:r>
                      <a:endParaRPr lang="en-US" dirty="0"/>
                    </a:p>
                  </a:txBody>
                  <a:tcPr/>
                </a:tc>
                <a:tc>
                  <a:txBody>
                    <a:bodyPr/>
                    <a:lstStyle/>
                    <a:p>
                      <a:r>
                        <a:rPr lang="en-US" dirty="0" smtClean="0"/>
                        <a:t>D5</a:t>
                      </a:r>
                      <a:endParaRPr lang="en-US" dirty="0"/>
                    </a:p>
                  </a:txBody>
                  <a:tcPr/>
                </a:tc>
                <a:tc>
                  <a:txBody>
                    <a:bodyPr/>
                    <a:lstStyle/>
                    <a:p>
                      <a:r>
                        <a:rPr lang="en-US" dirty="0" smtClean="0"/>
                        <a:t>D4</a:t>
                      </a:r>
                      <a:endParaRPr lang="en-US" dirty="0"/>
                    </a:p>
                  </a:txBody>
                  <a:tcPr/>
                </a:tc>
                <a:tc>
                  <a:txBody>
                    <a:bodyPr/>
                    <a:lstStyle/>
                    <a:p>
                      <a:r>
                        <a:rPr lang="en-US" dirty="0" smtClean="0"/>
                        <a:t>D3</a:t>
                      </a:r>
                      <a:endParaRPr lang="en-US" dirty="0"/>
                    </a:p>
                  </a:txBody>
                  <a:tcPr/>
                </a:tc>
                <a:tc>
                  <a:txBody>
                    <a:bodyPr/>
                    <a:lstStyle/>
                    <a:p>
                      <a:r>
                        <a:rPr lang="en-US" dirty="0" smtClean="0"/>
                        <a:t>D2</a:t>
                      </a:r>
                      <a:endParaRPr lang="en-US" dirty="0"/>
                    </a:p>
                  </a:txBody>
                  <a:tcPr/>
                </a:tc>
                <a:tc>
                  <a:txBody>
                    <a:bodyPr/>
                    <a:lstStyle/>
                    <a:p>
                      <a:r>
                        <a:rPr lang="en-US" dirty="0" smtClean="0"/>
                        <a:t>D1</a:t>
                      </a:r>
                      <a:endParaRPr lang="en-US" dirty="0"/>
                    </a:p>
                  </a:txBody>
                  <a:tcPr/>
                </a:tc>
                <a:tc>
                  <a:txBody>
                    <a:bodyPr/>
                    <a:lstStyle/>
                    <a:p>
                      <a:r>
                        <a:rPr lang="en-US" dirty="0" smtClean="0"/>
                        <a:t>D0</a:t>
                      </a:r>
                      <a:endParaRPr lang="en-US" dirty="0"/>
                    </a:p>
                  </a:txBody>
                  <a:tcPr/>
                </a:tc>
              </a:tr>
              <a:tr h="333243">
                <a:tc gridSpan="2">
                  <a:txBody>
                    <a:bodyPr/>
                    <a:lstStyle/>
                    <a:p>
                      <a:endParaRPr lang="en-US" dirty="0"/>
                    </a:p>
                  </a:txBody>
                  <a:tcPr/>
                </a:tc>
                <a:tc hMerge="1">
                  <a:txBody>
                    <a:bodyPr/>
                    <a:lstStyle/>
                    <a:p>
                      <a:endParaRPr lang="en-US" dirty="0"/>
                    </a:p>
                  </a:txBody>
                  <a:tcPr/>
                </a:tc>
                <a:tc>
                  <a:txBody>
                    <a:bodyPr/>
                    <a:lstStyle/>
                    <a:p>
                      <a:r>
                        <a:rPr lang="en-US" dirty="0" smtClean="0"/>
                        <a:t>0/1</a:t>
                      </a:r>
                      <a:endParaRPr lang="en-US" dirty="0"/>
                    </a:p>
                  </a:txBody>
                  <a:tcPr/>
                </a:tc>
                <a:tc>
                  <a:txBody>
                    <a:bodyPr/>
                    <a:lstStyle/>
                    <a:p>
                      <a:r>
                        <a:rPr lang="en-US" dirty="0" smtClean="0"/>
                        <a:t>0/1</a:t>
                      </a:r>
                      <a:endParaRPr lang="en-US" dirty="0"/>
                    </a:p>
                  </a:txBody>
                  <a:tcPr/>
                </a:tc>
                <a:tc gridSpan="2">
                  <a:txBody>
                    <a:bodyPr/>
                    <a:lstStyle/>
                    <a:p>
                      <a:endParaRPr lang="en-US" dirty="0"/>
                    </a:p>
                  </a:txBody>
                  <a:tcPr/>
                </a:tc>
                <a:tc hMerge="1">
                  <a:txBody>
                    <a:bodyPr/>
                    <a:lstStyle/>
                    <a:p>
                      <a:endParaRPr lang="en-US" dirty="0"/>
                    </a:p>
                  </a:txBody>
                  <a:tcPr/>
                </a:tc>
                <a:tc gridSpan="2">
                  <a:txBody>
                    <a:bodyPr/>
                    <a:lstStyle/>
                    <a:p>
                      <a:endParaRPr lang="en-US" dirty="0"/>
                    </a:p>
                  </a:txBody>
                  <a:tcPr/>
                </a:tc>
                <a:tc hMerge="1">
                  <a:txBody>
                    <a:bodyPr/>
                    <a:lstStyle/>
                    <a:p>
                      <a:endParaRPr lang="en-US" dirty="0"/>
                    </a:p>
                  </a:txBody>
                  <a:tcPr/>
                </a:tc>
              </a:tr>
              <a:tr h="1314713">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00=Demand Mode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01=Single</a:t>
                      </a:r>
                      <a:r>
                        <a:rPr lang="en-US" baseline="0" dirty="0" smtClean="0"/>
                        <a:t> Mode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10=Block Mode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11=Cascade mode</a:t>
                      </a:r>
                      <a:endParaRPr lang="en-US" dirty="0" smtClean="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sz="1600" dirty="0" smtClean="0"/>
                        <a:t>INC/DEC</a:t>
                      </a:r>
                    </a:p>
                    <a:p>
                      <a:r>
                        <a:rPr lang="en-US" sz="1600" dirty="0" smtClean="0"/>
                        <a:t>Address</a:t>
                      </a:r>
                      <a:endParaRPr lang="en-US" sz="1600" dirty="0"/>
                    </a:p>
                  </a:txBody>
                  <a:tcPr/>
                </a:tc>
                <a:tc>
                  <a:txBody>
                    <a:bodyPr/>
                    <a:lstStyle/>
                    <a:p>
                      <a:r>
                        <a:rPr lang="en-US" dirty="0" err="1" smtClean="0"/>
                        <a:t>Dis</a:t>
                      </a:r>
                      <a:r>
                        <a:rPr lang="en-US" dirty="0" smtClean="0"/>
                        <a:t>/</a:t>
                      </a:r>
                      <a:r>
                        <a:rPr lang="en-US" dirty="0" err="1" smtClean="0"/>
                        <a:t>Ena</a:t>
                      </a:r>
                      <a:endParaRPr lang="en-US" dirty="0" smtClean="0"/>
                    </a:p>
                    <a:p>
                      <a:r>
                        <a:rPr lang="en-US" dirty="0" smtClean="0"/>
                        <a:t>Auto</a:t>
                      </a:r>
                    </a:p>
                    <a:p>
                      <a:r>
                        <a:rPr lang="en-US" dirty="0" err="1" smtClean="0"/>
                        <a:t>Initialisation</a:t>
                      </a:r>
                      <a:endParaRPr lang="en-US" dirty="0"/>
                    </a:p>
                  </a:txBody>
                  <a:tcPr/>
                </a:tc>
                <a:tc gridSpan="2">
                  <a:txBody>
                    <a:bodyPr/>
                    <a:lstStyle/>
                    <a:p>
                      <a:r>
                        <a:rPr lang="en-US" dirty="0" smtClean="0"/>
                        <a:t>00=</a:t>
                      </a:r>
                      <a:r>
                        <a:rPr lang="en-US" sz="1600" dirty="0" smtClean="0"/>
                        <a:t>verify transfe</a:t>
                      </a:r>
                      <a:r>
                        <a:rPr lang="en-US" dirty="0" smtClean="0"/>
                        <a:t>r</a:t>
                      </a:r>
                    </a:p>
                    <a:p>
                      <a:r>
                        <a:rPr lang="en-US" dirty="0" smtClean="0"/>
                        <a:t>01=</a:t>
                      </a:r>
                      <a:r>
                        <a:rPr lang="en-US" sz="1600" dirty="0" smtClean="0"/>
                        <a:t>Write Transfer</a:t>
                      </a:r>
                    </a:p>
                    <a:p>
                      <a:r>
                        <a:rPr lang="en-US" dirty="0" smtClean="0"/>
                        <a:t>10=Read</a:t>
                      </a:r>
                      <a:r>
                        <a:rPr lang="en-US" baseline="0" dirty="0" smtClean="0"/>
                        <a:t> transfer</a:t>
                      </a:r>
                    </a:p>
                    <a:p>
                      <a:r>
                        <a:rPr lang="en-US" baseline="0" dirty="0" smtClean="0"/>
                        <a:t>11=Illegal</a:t>
                      </a:r>
                      <a:endParaRPr lang="en-US" dirty="0"/>
                    </a:p>
                  </a:txBody>
                  <a:tcPr/>
                </a:tc>
                <a:tc hMerge="1">
                  <a:txBody>
                    <a:bodyPr/>
                    <a:lstStyle/>
                    <a:p>
                      <a:endParaRPr lang="en-US" dirty="0"/>
                    </a:p>
                  </a:txBody>
                  <a:tcPr/>
                </a:tc>
                <a:tc gridSpan="2">
                  <a:txBody>
                    <a:bodyPr/>
                    <a:lstStyle/>
                    <a:p>
                      <a:r>
                        <a:rPr lang="en-US" dirty="0" smtClean="0"/>
                        <a:t>Channel Select </a:t>
                      </a:r>
                    </a:p>
                    <a:p>
                      <a:r>
                        <a:rPr lang="en-US" dirty="0" smtClean="0"/>
                        <a:t>00=CH0, 01=CH1</a:t>
                      </a:r>
                    </a:p>
                    <a:p>
                      <a:r>
                        <a:rPr lang="en-US" dirty="0" smtClean="0"/>
                        <a:t>10=CH2,</a:t>
                      </a:r>
                      <a:r>
                        <a:rPr lang="en-US" baseline="0" dirty="0" smtClean="0"/>
                        <a:t> 11=CH3</a:t>
                      </a:r>
                      <a:endParaRPr lang="en-US" dirty="0"/>
                    </a:p>
                  </a:txBody>
                  <a:tcPr/>
                </a:tc>
                <a:tc hMerge="1">
                  <a:txBody>
                    <a:bodyPr/>
                    <a:lstStyle/>
                    <a:p>
                      <a:endParaRPr lang="en-US" dirty="0"/>
                    </a:p>
                  </a:txBody>
                  <a:tcPr/>
                </a:tc>
              </a:tr>
            </a:tbl>
          </a:graphicData>
        </a:graphic>
      </p:graphicFrame>
      <p:sp>
        <p:nvSpPr>
          <p:cNvPr id="6" name="Slide Number Placeholder 5"/>
          <p:cNvSpPr>
            <a:spLocks noGrp="1"/>
          </p:cNvSpPr>
          <p:nvPr>
            <p:ph type="sldNum" sz="quarter" idx="12"/>
          </p:nvPr>
        </p:nvSpPr>
        <p:spPr/>
        <p:txBody>
          <a:bodyPr/>
          <a:lstStyle/>
          <a:p>
            <a:fld id="{6F42FDE4-A7DD-41A7-A0A6-9B649FB43336}" type="slidenum">
              <a:rPr kumimoji="0" lang="en-US" smtClean="0"/>
              <a:pPr/>
              <a:t>134</a:t>
            </a:fld>
            <a:endParaRPr kumimoji="0"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p:cNvSpPr>
            <a:spLocks noGrp="1" noChangeArrowheads="1"/>
          </p:cNvSpPr>
          <p:nvPr>
            <p:ph type="title"/>
          </p:nvPr>
        </p:nvSpPr>
        <p:spPr>
          <a:xfrm>
            <a:off x="457200" y="-76200"/>
            <a:ext cx="82296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DMA Registers</a:t>
            </a:r>
            <a:endParaRPr lang="en-CA"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59171" name="Rectangle 3"/>
          <p:cNvSpPr>
            <a:spLocks noGrp="1" noChangeArrowheads="1"/>
          </p:cNvSpPr>
          <p:nvPr>
            <p:ph idx="1"/>
          </p:nvPr>
        </p:nvSpPr>
        <p:spPr>
          <a:xfrm>
            <a:off x="457200" y="914400"/>
            <a:ext cx="8229600" cy="5334000"/>
          </a:xfrm>
        </p:spPr>
        <p:txBody>
          <a:bodyPr>
            <a:normAutofit/>
          </a:bodyPr>
          <a:lstStyle/>
          <a:p>
            <a:pPr>
              <a:lnSpc>
                <a:spcPct val="90000"/>
              </a:lnSpc>
            </a:pPr>
            <a:r>
              <a:rPr lang="en-US" sz="2800" dirty="0" smtClean="0"/>
              <a:t>Request register</a:t>
            </a:r>
          </a:p>
          <a:p>
            <a:pPr>
              <a:lnSpc>
                <a:spcPct val="90000"/>
              </a:lnSpc>
            </a:pPr>
            <a:endParaRPr lang="en-US" sz="2800" dirty="0" smtClean="0"/>
          </a:p>
          <a:p>
            <a:pPr>
              <a:lnSpc>
                <a:spcPct val="90000"/>
              </a:lnSpc>
            </a:pPr>
            <a:endParaRPr lang="en-US" sz="2800" dirty="0" smtClean="0"/>
          </a:p>
          <a:p>
            <a:pPr>
              <a:lnSpc>
                <a:spcPct val="90000"/>
              </a:lnSpc>
            </a:pPr>
            <a:endParaRPr lang="en-US" sz="2800" dirty="0" smtClean="0"/>
          </a:p>
          <a:p>
            <a:pPr>
              <a:lnSpc>
                <a:spcPct val="90000"/>
              </a:lnSpc>
            </a:pPr>
            <a:r>
              <a:rPr lang="en-US" sz="2000" dirty="0" smtClean="0"/>
              <a:t>Mask register: Used </a:t>
            </a:r>
            <a:r>
              <a:rPr lang="en-US" sz="2000" dirty="0"/>
              <a:t>to disable a specific </a:t>
            </a:r>
            <a:r>
              <a:rPr lang="en-US" sz="2000" dirty="0" smtClean="0"/>
              <a:t>channel</a:t>
            </a:r>
          </a:p>
          <a:p>
            <a:pPr lvl="1">
              <a:lnSpc>
                <a:spcPct val="90000"/>
              </a:lnSpc>
            </a:pPr>
            <a:endParaRPr lang="en-US" dirty="0" smtClean="0"/>
          </a:p>
          <a:p>
            <a:pPr lvl="1">
              <a:lnSpc>
                <a:spcPct val="90000"/>
              </a:lnSpc>
            </a:pPr>
            <a:endParaRPr lang="en-US" sz="2400" dirty="0" smtClean="0"/>
          </a:p>
          <a:p>
            <a:pPr lvl="1">
              <a:lnSpc>
                <a:spcPct val="90000"/>
              </a:lnSpc>
              <a:buNone/>
            </a:pPr>
            <a:endParaRPr lang="en-US" dirty="0"/>
          </a:p>
          <a:p>
            <a:pPr>
              <a:lnSpc>
                <a:spcPct val="90000"/>
              </a:lnSpc>
            </a:pPr>
            <a:endParaRPr lang="en-US" dirty="0" smtClean="0"/>
          </a:p>
          <a:p>
            <a:pPr>
              <a:lnSpc>
                <a:spcPct val="90000"/>
              </a:lnSpc>
            </a:pPr>
            <a:r>
              <a:rPr lang="en-US" sz="2000" dirty="0" smtClean="0"/>
              <a:t>Status register</a:t>
            </a:r>
            <a:endParaRPr lang="en-US" sz="2000" dirty="0"/>
          </a:p>
        </p:txBody>
      </p:sp>
      <p:graphicFrame>
        <p:nvGraphicFramePr>
          <p:cNvPr id="4" name="Table 3"/>
          <p:cNvGraphicFramePr>
            <a:graphicFrameLocks noGrp="1"/>
          </p:cNvGraphicFramePr>
          <p:nvPr/>
        </p:nvGraphicFramePr>
        <p:xfrm>
          <a:off x="228600" y="1371600"/>
          <a:ext cx="8763000" cy="1127760"/>
        </p:xfrm>
        <a:graphic>
          <a:graphicData uri="http://schemas.openxmlformats.org/drawingml/2006/table">
            <a:tbl>
              <a:tblPr firstRow="1" bandRow="1">
                <a:tableStyleId>{21E4AEA4-8DFA-4A89-87EB-49C32662AFE0}</a:tableStyleId>
              </a:tblPr>
              <a:tblGrid>
                <a:gridCol w="609600"/>
                <a:gridCol w="609600"/>
                <a:gridCol w="609600"/>
                <a:gridCol w="609600"/>
                <a:gridCol w="609600"/>
                <a:gridCol w="2057400"/>
                <a:gridCol w="1447800"/>
                <a:gridCol w="2209800"/>
              </a:tblGrid>
              <a:tr h="304800">
                <a:tc>
                  <a:txBody>
                    <a:bodyPr/>
                    <a:lstStyle/>
                    <a:p>
                      <a:r>
                        <a:rPr lang="en-US" dirty="0" smtClean="0"/>
                        <a:t>D7</a:t>
                      </a:r>
                      <a:endParaRPr lang="en-US" dirty="0"/>
                    </a:p>
                  </a:txBody>
                  <a:tcPr/>
                </a:tc>
                <a:tc>
                  <a:txBody>
                    <a:bodyPr/>
                    <a:lstStyle/>
                    <a:p>
                      <a:r>
                        <a:rPr lang="en-US" dirty="0" smtClean="0"/>
                        <a:t>D6</a:t>
                      </a:r>
                      <a:endParaRPr lang="en-US" dirty="0"/>
                    </a:p>
                  </a:txBody>
                  <a:tcPr/>
                </a:tc>
                <a:tc>
                  <a:txBody>
                    <a:bodyPr/>
                    <a:lstStyle/>
                    <a:p>
                      <a:r>
                        <a:rPr lang="en-US" dirty="0" smtClean="0"/>
                        <a:t>D5</a:t>
                      </a:r>
                      <a:endParaRPr lang="en-US" dirty="0"/>
                    </a:p>
                  </a:txBody>
                  <a:tcPr/>
                </a:tc>
                <a:tc>
                  <a:txBody>
                    <a:bodyPr/>
                    <a:lstStyle/>
                    <a:p>
                      <a:r>
                        <a:rPr lang="en-US" dirty="0" smtClean="0"/>
                        <a:t>D4</a:t>
                      </a:r>
                      <a:endParaRPr lang="en-US" dirty="0"/>
                    </a:p>
                  </a:txBody>
                  <a:tcPr/>
                </a:tc>
                <a:tc>
                  <a:txBody>
                    <a:bodyPr/>
                    <a:lstStyle/>
                    <a:p>
                      <a:r>
                        <a:rPr lang="en-US" dirty="0" smtClean="0"/>
                        <a:t>D3</a:t>
                      </a:r>
                      <a:endParaRPr lang="en-US" dirty="0"/>
                    </a:p>
                  </a:txBody>
                  <a:tcPr/>
                </a:tc>
                <a:tc>
                  <a:txBody>
                    <a:bodyPr/>
                    <a:lstStyle/>
                    <a:p>
                      <a:r>
                        <a:rPr lang="en-US" dirty="0" smtClean="0"/>
                        <a:t>D2</a:t>
                      </a:r>
                      <a:endParaRPr lang="en-US" dirty="0"/>
                    </a:p>
                  </a:txBody>
                  <a:tcPr/>
                </a:tc>
                <a:tc>
                  <a:txBody>
                    <a:bodyPr/>
                    <a:lstStyle/>
                    <a:p>
                      <a:r>
                        <a:rPr lang="en-US" dirty="0" smtClean="0"/>
                        <a:t>D1</a:t>
                      </a:r>
                      <a:endParaRPr lang="en-US" dirty="0"/>
                    </a:p>
                  </a:txBody>
                  <a:tcPr/>
                </a:tc>
                <a:tc>
                  <a:txBody>
                    <a:bodyPr/>
                    <a:lstStyle/>
                    <a:p>
                      <a:r>
                        <a:rPr lang="en-US" dirty="0" smtClean="0"/>
                        <a:t>D0</a:t>
                      </a:r>
                      <a:endParaRPr lang="en-US" dirty="0"/>
                    </a:p>
                  </a:txBody>
                  <a:tcPr/>
                </a:tc>
              </a:tr>
              <a:tr h="762000">
                <a:tc gridSpan="5">
                  <a:txBody>
                    <a:bodyPr/>
                    <a:lstStyle/>
                    <a:p>
                      <a:pPr algn="ctr"/>
                      <a:r>
                        <a:rPr lang="en-US" dirty="0" smtClean="0"/>
                        <a:t>XXXXX</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Don’t Care </a:t>
                      </a:r>
                      <a:endParaRPr lang="en-US" dirty="0"/>
                    </a:p>
                  </a:txBody>
                  <a:tcPr/>
                </a:tc>
                <a:tc hMerge="1">
                  <a:txBody>
                    <a:bodyPr/>
                    <a:lstStyle/>
                    <a:p>
                      <a:endParaRPr lang="en-US" dirty="0" smtClean="0"/>
                    </a:p>
                  </a:txBody>
                  <a:tcPr/>
                </a:tc>
                <a:tc hMerge="1">
                  <a:txBody>
                    <a:bodyPr/>
                    <a:lstStyle/>
                    <a:p>
                      <a:endParaRPr lang="en-US" dirty="0" smtClean="0"/>
                    </a:p>
                  </a:txBody>
                  <a:tcPr/>
                </a:tc>
                <a:tc hMerge="1">
                  <a:txBody>
                    <a:bodyPr/>
                    <a:lstStyle/>
                    <a:p>
                      <a:endParaRPr lang="en-US" dirty="0" smtClean="0"/>
                    </a:p>
                  </a:txBody>
                  <a:tcPr/>
                </a:tc>
                <a:tc hMerge="1">
                  <a:txBody>
                    <a:bodyPr/>
                    <a:lstStyle/>
                    <a:p>
                      <a:endParaRPr lang="en-US" dirty="0"/>
                    </a:p>
                  </a:txBody>
                  <a:tcPr/>
                </a:tc>
                <a:tc>
                  <a:txBody>
                    <a:bodyPr/>
                    <a:lstStyle/>
                    <a:p>
                      <a:r>
                        <a:rPr lang="en-US" dirty="0" smtClean="0"/>
                        <a:t>Reset/Set REQ bit</a:t>
                      </a:r>
                      <a:endParaRPr lang="en-US" dirty="0"/>
                    </a:p>
                  </a:txBody>
                  <a:tcPr/>
                </a:tc>
                <a:tc gridSpan="2">
                  <a:txBody>
                    <a:bodyPr/>
                    <a:lstStyle/>
                    <a:p>
                      <a:r>
                        <a:rPr lang="en-US" dirty="0" smtClean="0"/>
                        <a:t>00-11 Channel Select</a:t>
                      </a:r>
                    </a:p>
                    <a:p>
                      <a:r>
                        <a:rPr lang="en-US" dirty="0" smtClean="0"/>
                        <a:t>00=CH0,</a:t>
                      </a:r>
                      <a:r>
                        <a:rPr lang="en-US" baseline="0" dirty="0" smtClean="0"/>
                        <a:t> 01=CH1, 10=CH2, 11 CH3</a:t>
                      </a:r>
                      <a:endParaRPr lang="en-US" dirty="0"/>
                    </a:p>
                  </a:txBody>
                  <a:tcPr/>
                </a:tc>
                <a:tc hMerge="1">
                  <a:txBody>
                    <a:bodyPr/>
                    <a:lstStyle/>
                    <a:p>
                      <a:endParaRPr lang="en-US" dirty="0"/>
                    </a:p>
                  </a:txBody>
                  <a:tcPr/>
                </a:tc>
              </a:tr>
            </a:tbl>
          </a:graphicData>
        </a:graphic>
      </p:graphicFrame>
      <p:graphicFrame>
        <p:nvGraphicFramePr>
          <p:cNvPr id="5" name="Table 4"/>
          <p:cNvGraphicFramePr>
            <a:graphicFrameLocks noGrp="1"/>
          </p:cNvGraphicFramePr>
          <p:nvPr/>
        </p:nvGraphicFramePr>
        <p:xfrm>
          <a:off x="152400" y="3276600"/>
          <a:ext cx="8763000" cy="1439355"/>
        </p:xfrm>
        <a:graphic>
          <a:graphicData uri="http://schemas.openxmlformats.org/drawingml/2006/table">
            <a:tbl>
              <a:tblPr firstRow="1" bandRow="1">
                <a:tableStyleId>{21E4AEA4-8DFA-4A89-87EB-49C32662AFE0}</a:tableStyleId>
              </a:tblPr>
              <a:tblGrid>
                <a:gridCol w="533400"/>
                <a:gridCol w="533400"/>
                <a:gridCol w="457200"/>
                <a:gridCol w="685800"/>
                <a:gridCol w="1447800"/>
                <a:gridCol w="1447800"/>
                <a:gridCol w="1447800"/>
                <a:gridCol w="2209800"/>
              </a:tblGrid>
              <a:tr h="293782">
                <a:tc>
                  <a:txBody>
                    <a:bodyPr/>
                    <a:lstStyle/>
                    <a:p>
                      <a:r>
                        <a:rPr lang="en-US" dirty="0" smtClean="0"/>
                        <a:t>D7</a:t>
                      </a:r>
                      <a:endParaRPr lang="en-US" dirty="0"/>
                    </a:p>
                  </a:txBody>
                  <a:tcPr/>
                </a:tc>
                <a:tc>
                  <a:txBody>
                    <a:bodyPr/>
                    <a:lstStyle/>
                    <a:p>
                      <a:r>
                        <a:rPr lang="en-US" dirty="0" smtClean="0"/>
                        <a:t>D6</a:t>
                      </a:r>
                      <a:endParaRPr lang="en-US" dirty="0"/>
                    </a:p>
                  </a:txBody>
                  <a:tcPr/>
                </a:tc>
                <a:tc>
                  <a:txBody>
                    <a:bodyPr/>
                    <a:lstStyle/>
                    <a:p>
                      <a:r>
                        <a:rPr lang="en-US" dirty="0" smtClean="0"/>
                        <a:t>D5</a:t>
                      </a:r>
                      <a:endParaRPr lang="en-US" dirty="0"/>
                    </a:p>
                  </a:txBody>
                  <a:tcPr/>
                </a:tc>
                <a:tc>
                  <a:txBody>
                    <a:bodyPr/>
                    <a:lstStyle/>
                    <a:p>
                      <a:r>
                        <a:rPr lang="en-US" dirty="0" smtClean="0"/>
                        <a:t>D4</a:t>
                      </a:r>
                      <a:endParaRPr lang="en-US" dirty="0"/>
                    </a:p>
                  </a:txBody>
                  <a:tcPr/>
                </a:tc>
                <a:tc>
                  <a:txBody>
                    <a:bodyPr/>
                    <a:lstStyle/>
                    <a:p>
                      <a:r>
                        <a:rPr lang="en-US" dirty="0" smtClean="0"/>
                        <a:t>D3</a:t>
                      </a:r>
                      <a:endParaRPr lang="en-US" dirty="0"/>
                    </a:p>
                  </a:txBody>
                  <a:tcPr/>
                </a:tc>
                <a:tc>
                  <a:txBody>
                    <a:bodyPr/>
                    <a:lstStyle/>
                    <a:p>
                      <a:r>
                        <a:rPr lang="en-US" dirty="0" smtClean="0"/>
                        <a:t>D2</a:t>
                      </a:r>
                      <a:endParaRPr lang="en-US" dirty="0"/>
                    </a:p>
                  </a:txBody>
                  <a:tcPr/>
                </a:tc>
                <a:tc>
                  <a:txBody>
                    <a:bodyPr/>
                    <a:lstStyle/>
                    <a:p>
                      <a:r>
                        <a:rPr lang="en-US" dirty="0" smtClean="0"/>
                        <a:t>D1</a:t>
                      </a:r>
                      <a:endParaRPr lang="en-US" dirty="0"/>
                    </a:p>
                  </a:txBody>
                  <a:tcPr/>
                </a:tc>
                <a:tc>
                  <a:txBody>
                    <a:bodyPr/>
                    <a:lstStyle/>
                    <a:p>
                      <a:r>
                        <a:rPr lang="en-US" dirty="0" smtClean="0"/>
                        <a:t>D0</a:t>
                      </a:r>
                      <a:endParaRPr lang="en-US" dirty="0"/>
                    </a:p>
                  </a:txBody>
                  <a:tcPr/>
                </a:tc>
              </a:tr>
              <a:tr h="293782">
                <a:tc rowSpan="2" gridSpan="4">
                  <a:txBody>
                    <a:bodyPr/>
                    <a:lstStyle/>
                    <a:p>
                      <a:pPr algn="ctr"/>
                      <a:r>
                        <a:rPr lang="en-US" dirty="0" smtClean="0"/>
                        <a:t>XXXX</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Don’t Care </a:t>
                      </a:r>
                      <a:endParaRPr lang="en-US" dirty="0"/>
                    </a:p>
                  </a:txBody>
                  <a:tcPr/>
                </a:tc>
                <a:tc rowSpan="2" hMerge="1">
                  <a:txBody>
                    <a:bodyPr/>
                    <a:lstStyle/>
                    <a:p>
                      <a:endParaRPr lang="en-US" dirty="0"/>
                    </a:p>
                  </a:txBody>
                  <a:tcPr/>
                </a:tc>
                <a:tc rowSpan="2" hMerge="1">
                  <a:txBody>
                    <a:bodyPr/>
                    <a:lstStyle/>
                    <a:p>
                      <a:endParaRPr lang="en-US" dirty="0"/>
                    </a:p>
                  </a:txBody>
                  <a:tcPr/>
                </a:tc>
                <a:tc rowSpan="2" hMerge="1">
                  <a:txBody>
                    <a:bodyPr/>
                    <a:lstStyle/>
                    <a:p>
                      <a:endParaRPr lang="en-US" dirty="0"/>
                    </a:p>
                  </a:txBody>
                  <a:tcPr/>
                </a:tc>
                <a:tc>
                  <a:txBody>
                    <a:bodyPr/>
                    <a:lstStyle/>
                    <a:p>
                      <a:r>
                        <a:rPr lang="en-US" dirty="0" smtClean="0"/>
                        <a:t>0/1</a:t>
                      </a:r>
                      <a:endParaRPr lang="en-US" dirty="0"/>
                    </a:p>
                  </a:txBody>
                  <a:tcPr/>
                </a:tc>
                <a:tc>
                  <a:txBody>
                    <a:bodyPr/>
                    <a:lstStyle/>
                    <a:p>
                      <a:r>
                        <a:rPr lang="en-US" dirty="0" smtClean="0"/>
                        <a:t>0/1</a:t>
                      </a:r>
                      <a:endParaRPr lang="en-US" dirty="0"/>
                    </a:p>
                  </a:txBody>
                  <a:tcPr/>
                </a:tc>
                <a:tc>
                  <a:txBody>
                    <a:bodyPr/>
                    <a:lstStyle/>
                    <a:p>
                      <a:r>
                        <a:rPr lang="en-US" dirty="0" smtClean="0"/>
                        <a:t>0/1</a:t>
                      </a:r>
                      <a:endParaRPr lang="en-US" dirty="0"/>
                    </a:p>
                  </a:txBody>
                  <a:tcPr/>
                </a:tc>
                <a:tc>
                  <a:txBody>
                    <a:bodyPr/>
                    <a:lstStyle/>
                    <a:p>
                      <a:r>
                        <a:rPr lang="en-US" dirty="0" smtClean="0"/>
                        <a:t>0/1</a:t>
                      </a:r>
                      <a:endParaRPr lang="en-US" dirty="0"/>
                    </a:p>
                  </a:txBody>
                  <a:tcPr/>
                </a:tc>
              </a:tr>
              <a:tr h="707835">
                <a:tc gridSpan="4"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hMerge="1"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vMerge="1">
                  <a:txBody>
                    <a:bodyPr/>
                    <a:lstStyle/>
                    <a:p>
                      <a:endParaRPr lang="en-US" dirty="0"/>
                    </a:p>
                  </a:txBody>
                  <a:tcPr/>
                </a:tc>
                <a:tc hMerge="1" vMerge="1">
                  <a:txBody>
                    <a:bodyPr/>
                    <a:lstStyle/>
                    <a:p>
                      <a:endParaRPr lang="en-US" dirty="0"/>
                    </a:p>
                  </a:txBody>
                  <a:tcPr/>
                </a:tc>
                <a:tc>
                  <a:txBody>
                    <a:bodyPr/>
                    <a:lstStyle/>
                    <a:p>
                      <a:r>
                        <a:rPr lang="en-US" dirty="0" smtClean="0"/>
                        <a:t>Clear/Set</a:t>
                      </a:r>
                    </a:p>
                    <a:p>
                      <a:r>
                        <a:rPr lang="en-US" dirty="0" smtClean="0"/>
                        <a:t>CH3</a:t>
                      </a:r>
                      <a:r>
                        <a:rPr lang="en-US" baseline="0" dirty="0" smtClean="0"/>
                        <a:t> Mask Bit</a:t>
                      </a:r>
                      <a:endParaRPr lang="en-US" dirty="0"/>
                    </a:p>
                  </a:txBody>
                  <a:tcPr/>
                </a:tc>
                <a:tc>
                  <a:txBody>
                    <a:bodyPr/>
                    <a:lstStyle/>
                    <a:p>
                      <a:r>
                        <a:rPr lang="en-US" dirty="0" smtClean="0"/>
                        <a:t>Clear/Set</a:t>
                      </a:r>
                    </a:p>
                    <a:p>
                      <a:r>
                        <a:rPr lang="en-US" dirty="0" smtClean="0"/>
                        <a:t>CH2</a:t>
                      </a:r>
                      <a:r>
                        <a:rPr lang="en-US" baseline="0" dirty="0" smtClean="0"/>
                        <a:t> Mask Bit</a:t>
                      </a:r>
                      <a:endParaRPr lang="en-US" dirty="0"/>
                    </a:p>
                  </a:txBody>
                  <a:tcPr/>
                </a:tc>
                <a:tc>
                  <a:txBody>
                    <a:bodyPr/>
                    <a:lstStyle/>
                    <a:p>
                      <a:r>
                        <a:rPr lang="en-US" dirty="0" smtClean="0"/>
                        <a:t>Clear/Set</a:t>
                      </a:r>
                    </a:p>
                    <a:p>
                      <a:r>
                        <a:rPr lang="en-US" dirty="0" smtClean="0"/>
                        <a:t>CH1</a:t>
                      </a:r>
                      <a:r>
                        <a:rPr lang="en-US" baseline="0" dirty="0" smtClean="0"/>
                        <a:t> Mask Bit</a:t>
                      </a:r>
                      <a:endParaRPr lang="en-US" dirty="0"/>
                    </a:p>
                  </a:txBody>
                  <a:tcPr/>
                </a:tc>
                <a:tc>
                  <a:txBody>
                    <a:bodyPr/>
                    <a:lstStyle/>
                    <a:p>
                      <a:r>
                        <a:rPr lang="en-US" dirty="0" smtClean="0"/>
                        <a:t>Clear/Set</a:t>
                      </a:r>
                    </a:p>
                    <a:p>
                      <a:r>
                        <a:rPr lang="en-US" dirty="0" smtClean="0"/>
                        <a:t>CH0</a:t>
                      </a:r>
                      <a:r>
                        <a:rPr lang="en-US" baseline="0" dirty="0" smtClean="0"/>
                        <a:t> Mask Bit</a:t>
                      </a:r>
                      <a:endParaRPr lang="en-US" dirty="0"/>
                    </a:p>
                  </a:txBody>
                  <a:tcPr/>
                </a:tc>
              </a:tr>
            </a:tbl>
          </a:graphicData>
        </a:graphic>
      </p:graphicFrame>
      <p:graphicFrame>
        <p:nvGraphicFramePr>
          <p:cNvPr id="7" name="Table 6"/>
          <p:cNvGraphicFramePr>
            <a:graphicFrameLocks noGrp="1"/>
          </p:cNvGraphicFramePr>
          <p:nvPr/>
        </p:nvGraphicFramePr>
        <p:xfrm>
          <a:off x="381000" y="5486400"/>
          <a:ext cx="8763000" cy="1258310"/>
        </p:xfrm>
        <a:graphic>
          <a:graphicData uri="http://schemas.openxmlformats.org/drawingml/2006/table">
            <a:tbl>
              <a:tblPr firstRow="1" bandRow="1">
                <a:tableStyleId>{21E4AEA4-8DFA-4A89-87EB-49C32662AFE0}</a:tableStyleId>
              </a:tblPr>
              <a:tblGrid>
                <a:gridCol w="1095375"/>
                <a:gridCol w="1095375"/>
                <a:gridCol w="1095375"/>
                <a:gridCol w="1095375"/>
                <a:gridCol w="1095375"/>
                <a:gridCol w="1095375"/>
                <a:gridCol w="1095375"/>
                <a:gridCol w="1095375"/>
              </a:tblGrid>
              <a:tr h="301023">
                <a:tc>
                  <a:txBody>
                    <a:bodyPr/>
                    <a:lstStyle/>
                    <a:p>
                      <a:r>
                        <a:rPr lang="en-US" dirty="0" smtClean="0"/>
                        <a:t>D7</a:t>
                      </a:r>
                      <a:endParaRPr lang="en-US" dirty="0"/>
                    </a:p>
                  </a:txBody>
                  <a:tcPr/>
                </a:tc>
                <a:tc>
                  <a:txBody>
                    <a:bodyPr/>
                    <a:lstStyle/>
                    <a:p>
                      <a:r>
                        <a:rPr lang="en-US" dirty="0" smtClean="0"/>
                        <a:t>D6</a:t>
                      </a:r>
                      <a:endParaRPr lang="en-US" dirty="0"/>
                    </a:p>
                  </a:txBody>
                  <a:tcPr/>
                </a:tc>
                <a:tc>
                  <a:txBody>
                    <a:bodyPr/>
                    <a:lstStyle/>
                    <a:p>
                      <a:r>
                        <a:rPr lang="en-US" dirty="0" smtClean="0"/>
                        <a:t>D5</a:t>
                      </a:r>
                      <a:endParaRPr lang="en-US" dirty="0"/>
                    </a:p>
                  </a:txBody>
                  <a:tcPr/>
                </a:tc>
                <a:tc>
                  <a:txBody>
                    <a:bodyPr/>
                    <a:lstStyle/>
                    <a:p>
                      <a:r>
                        <a:rPr lang="en-US" dirty="0" smtClean="0"/>
                        <a:t>D4</a:t>
                      </a:r>
                      <a:endParaRPr lang="en-US" dirty="0"/>
                    </a:p>
                  </a:txBody>
                  <a:tcPr/>
                </a:tc>
                <a:tc>
                  <a:txBody>
                    <a:bodyPr/>
                    <a:lstStyle/>
                    <a:p>
                      <a:r>
                        <a:rPr lang="en-US" dirty="0" smtClean="0"/>
                        <a:t>D3</a:t>
                      </a:r>
                      <a:endParaRPr lang="en-US" dirty="0"/>
                    </a:p>
                  </a:txBody>
                  <a:tcPr/>
                </a:tc>
                <a:tc>
                  <a:txBody>
                    <a:bodyPr/>
                    <a:lstStyle/>
                    <a:p>
                      <a:r>
                        <a:rPr lang="en-US" dirty="0" smtClean="0"/>
                        <a:t>D2</a:t>
                      </a:r>
                      <a:endParaRPr lang="en-US" dirty="0"/>
                    </a:p>
                  </a:txBody>
                  <a:tcPr/>
                </a:tc>
                <a:tc>
                  <a:txBody>
                    <a:bodyPr/>
                    <a:lstStyle/>
                    <a:p>
                      <a:r>
                        <a:rPr lang="en-US" dirty="0" smtClean="0"/>
                        <a:t>D1</a:t>
                      </a:r>
                      <a:endParaRPr lang="en-US" dirty="0"/>
                    </a:p>
                  </a:txBody>
                  <a:tcPr/>
                </a:tc>
                <a:tc>
                  <a:txBody>
                    <a:bodyPr/>
                    <a:lstStyle/>
                    <a:p>
                      <a:r>
                        <a:rPr lang="en-US" dirty="0" smtClean="0"/>
                        <a:t>D0</a:t>
                      </a:r>
                      <a:endParaRPr lang="en-US" dirty="0"/>
                    </a:p>
                  </a:txBody>
                  <a:tcPr/>
                </a:tc>
              </a:tr>
              <a:tr h="526790">
                <a:tc>
                  <a:txBody>
                    <a:bodyPr/>
                    <a:lstStyle/>
                    <a:p>
                      <a:r>
                        <a:rPr lang="en-US" dirty="0" smtClean="0"/>
                        <a:t>0/1,</a:t>
                      </a:r>
                      <a:r>
                        <a:rPr lang="en-US" baseline="0" dirty="0" smtClean="0"/>
                        <a:t> CH3</a:t>
                      </a:r>
                      <a:endParaRPr lang="en-US" dirty="0" smtClean="0"/>
                    </a:p>
                  </a:txBody>
                  <a:tcPr/>
                </a:tc>
                <a:tc>
                  <a:txBody>
                    <a:bodyPr/>
                    <a:lstStyle/>
                    <a:p>
                      <a:r>
                        <a:rPr lang="en-US" dirty="0" smtClean="0"/>
                        <a:t>0/1,CH2</a:t>
                      </a:r>
                      <a:endParaRPr lang="en-US" dirty="0"/>
                    </a:p>
                  </a:txBody>
                  <a:tcPr/>
                </a:tc>
                <a:tc>
                  <a:txBody>
                    <a:bodyPr/>
                    <a:lstStyle/>
                    <a:p>
                      <a:r>
                        <a:rPr lang="en-US" dirty="0" smtClean="0"/>
                        <a:t>0/1, CH1</a:t>
                      </a:r>
                      <a:endParaRPr lang="en-US" dirty="0"/>
                    </a:p>
                  </a:txBody>
                  <a:tcPr/>
                </a:tc>
                <a:tc>
                  <a:txBody>
                    <a:bodyPr/>
                    <a:lstStyle/>
                    <a:p>
                      <a:r>
                        <a:rPr lang="en-US" dirty="0" smtClean="0"/>
                        <a:t>0/1, CH0</a:t>
                      </a:r>
                      <a:endParaRPr lang="en-US" dirty="0"/>
                    </a:p>
                  </a:txBody>
                  <a:tcPr/>
                </a:tc>
                <a:tc>
                  <a:txBody>
                    <a:bodyPr/>
                    <a:lstStyle/>
                    <a:p>
                      <a:r>
                        <a:rPr lang="en-US" dirty="0" smtClean="0"/>
                        <a:t>0/1, CH3</a:t>
                      </a:r>
                      <a:endParaRPr lang="en-US" dirty="0"/>
                    </a:p>
                  </a:txBody>
                  <a:tcPr/>
                </a:tc>
                <a:tc>
                  <a:txBody>
                    <a:bodyPr/>
                    <a:lstStyle/>
                    <a:p>
                      <a:r>
                        <a:rPr lang="en-US" dirty="0" smtClean="0"/>
                        <a:t>0/1, CH2</a:t>
                      </a:r>
                      <a:endParaRPr lang="en-US" dirty="0"/>
                    </a:p>
                  </a:txBody>
                  <a:tcPr/>
                </a:tc>
                <a:tc>
                  <a:txBody>
                    <a:bodyPr/>
                    <a:lstStyle/>
                    <a:p>
                      <a:r>
                        <a:rPr lang="en-US" dirty="0" smtClean="0"/>
                        <a:t>0/1, CH1</a:t>
                      </a:r>
                      <a:endParaRPr lang="en-US" dirty="0"/>
                    </a:p>
                  </a:txBody>
                  <a:tcPr/>
                </a:tc>
                <a:tc>
                  <a:txBody>
                    <a:bodyPr/>
                    <a:lstStyle/>
                    <a:p>
                      <a:r>
                        <a:rPr lang="en-US" dirty="0" smtClean="0"/>
                        <a:t>0/1, CH0</a:t>
                      </a:r>
                      <a:endParaRPr lang="en-US" dirty="0"/>
                    </a:p>
                  </a:txBody>
                  <a:tcPr/>
                </a:tc>
              </a:tr>
              <a:tr h="360907">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CH#</a:t>
                      </a:r>
                      <a:r>
                        <a:rPr lang="en-US" baseline="0" dirty="0" smtClean="0"/>
                        <a:t> Request </a:t>
                      </a:r>
                      <a:endParaRPr lang="en-US" dirty="0" smtClean="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dirty="0" smtClean="0"/>
                        <a:t>CH#</a:t>
                      </a:r>
                      <a:r>
                        <a:rPr lang="en-US" baseline="0" dirty="0" smtClean="0"/>
                        <a:t> </a:t>
                      </a:r>
                      <a:r>
                        <a:rPr lang="en-US" dirty="0" smtClean="0"/>
                        <a:t>Has  reached</a:t>
                      </a:r>
                      <a:r>
                        <a:rPr lang="en-US" baseline="0" dirty="0" smtClean="0"/>
                        <a:t>  TC</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
        <p:nvSpPr>
          <p:cNvPr id="8" name="Slide Number Placeholder 7"/>
          <p:cNvSpPr>
            <a:spLocks noGrp="1"/>
          </p:cNvSpPr>
          <p:nvPr>
            <p:ph type="sldNum" sz="quarter" idx="12"/>
          </p:nvPr>
        </p:nvSpPr>
        <p:spPr/>
        <p:txBody>
          <a:bodyPr/>
          <a:lstStyle/>
          <a:p>
            <a:fld id="{6F42FDE4-A7DD-41A7-A0A6-9B649FB43336}" type="slidenum">
              <a:rPr kumimoji="0" lang="en-US" smtClean="0"/>
              <a:pPr/>
              <a:t>135</a:t>
            </a:fld>
            <a:endParaRPr kumimoji="0" lang="en-US"/>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Rectangle 2"/>
          <p:cNvSpPr>
            <a:spLocks noGrp="1" noChangeArrowheads="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Registers</a:t>
            </a:r>
            <a:endParaRPr lang="en-CA"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58147" name="Rectangle 3"/>
          <p:cNvSpPr>
            <a:spLocks noGrp="1" noChangeArrowheads="1"/>
          </p:cNvSpPr>
          <p:nvPr>
            <p:ph idx="1"/>
          </p:nvPr>
        </p:nvSpPr>
        <p:spPr>
          <a:xfrm>
            <a:off x="457200" y="1600200"/>
            <a:ext cx="8229600" cy="4800600"/>
          </a:xfrm>
        </p:spPr>
        <p:txBody>
          <a:bodyPr>
            <a:normAutofit/>
          </a:bodyPr>
          <a:lstStyle/>
          <a:p>
            <a:pPr>
              <a:lnSpc>
                <a:spcPct val="90000"/>
              </a:lnSpc>
            </a:pPr>
            <a:r>
              <a:rPr lang="en-US" dirty="0" smtClean="0"/>
              <a:t>Temporary register</a:t>
            </a:r>
          </a:p>
          <a:p>
            <a:pPr lvl="1">
              <a:lnSpc>
                <a:spcPct val="90000"/>
              </a:lnSpc>
            </a:pPr>
            <a:r>
              <a:rPr lang="en-US" dirty="0" smtClean="0"/>
              <a:t>Used for memory-to-memory transfers</a:t>
            </a:r>
          </a:p>
          <a:p>
            <a:r>
              <a:rPr lang="en-US" dirty="0" smtClean="0"/>
              <a:t>Current </a:t>
            </a:r>
            <a:r>
              <a:rPr lang="en-US" dirty="0"/>
              <a:t>address </a:t>
            </a:r>
            <a:r>
              <a:rPr lang="en-US" dirty="0" smtClean="0"/>
              <a:t>register </a:t>
            </a:r>
          </a:p>
          <a:p>
            <a:pPr lvl="1"/>
            <a:r>
              <a:rPr lang="en-US" dirty="0" smtClean="0"/>
              <a:t>One </a:t>
            </a:r>
            <a:r>
              <a:rPr lang="en-US" dirty="0"/>
              <a:t>16-bit register for each </a:t>
            </a:r>
            <a:r>
              <a:rPr lang="en-US" dirty="0" smtClean="0"/>
              <a:t>channel </a:t>
            </a:r>
          </a:p>
          <a:p>
            <a:pPr lvl="1"/>
            <a:r>
              <a:rPr lang="en-US" dirty="0" smtClean="0"/>
              <a:t>Holds </a:t>
            </a:r>
            <a:r>
              <a:rPr lang="en-US" dirty="0"/>
              <a:t>address for the current DMA </a:t>
            </a:r>
            <a:r>
              <a:rPr lang="en-US" dirty="0" smtClean="0"/>
              <a:t>transfer </a:t>
            </a:r>
          </a:p>
          <a:p>
            <a:r>
              <a:rPr lang="en-US" dirty="0" smtClean="0"/>
              <a:t>Current </a:t>
            </a:r>
            <a:r>
              <a:rPr lang="en-US" dirty="0"/>
              <a:t>word </a:t>
            </a:r>
            <a:r>
              <a:rPr lang="en-US" dirty="0" smtClean="0"/>
              <a:t>register </a:t>
            </a:r>
          </a:p>
          <a:p>
            <a:pPr lvl="1"/>
            <a:r>
              <a:rPr lang="en-US" dirty="0" smtClean="0"/>
              <a:t>Keeps </a:t>
            </a:r>
            <a:r>
              <a:rPr lang="en-US" dirty="0"/>
              <a:t>the byte </a:t>
            </a:r>
            <a:r>
              <a:rPr lang="en-US" dirty="0" smtClean="0"/>
              <a:t>count </a:t>
            </a:r>
          </a:p>
          <a:p>
            <a:pPr lvl="1"/>
            <a:r>
              <a:rPr lang="en-US" dirty="0" smtClean="0"/>
              <a:t>Generates </a:t>
            </a:r>
            <a:r>
              <a:rPr lang="en-US" dirty="0"/>
              <a:t>terminal count (TC) signal when the count goes from zero to  </a:t>
            </a:r>
            <a:r>
              <a:rPr lang="en-US" dirty="0" smtClean="0"/>
              <a:t>FFFFH</a:t>
            </a:r>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136</a:t>
            </a:fld>
            <a:endParaRPr kumimoji="0"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2"/>
          <p:cNvSpPr>
            <a:spLocks noGrp="1" noChangeArrowheads="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Type of Data Transfer using 8237 DMA</a:t>
            </a:r>
            <a:endParaRPr lang="en-CA"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60195" name="Rectangle 3"/>
          <p:cNvSpPr>
            <a:spLocks noGrp="1" noChangeArrowheads="1"/>
          </p:cNvSpPr>
          <p:nvPr>
            <p:ph idx="1"/>
          </p:nvPr>
        </p:nvSpPr>
        <p:spPr>
          <a:xfrm>
            <a:off x="457200" y="1219200"/>
            <a:ext cx="8229600" cy="5410200"/>
          </a:xfrm>
        </p:spPr>
        <p:txBody>
          <a:bodyPr>
            <a:normAutofit lnSpcReduction="10000"/>
          </a:bodyPr>
          <a:lstStyle/>
          <a:p>
            <a:pPr>
              <a:lnSpc>
                <a:spcPct val="90000"/>
              </a:lnSpc>
            </a:pPr>
            <a:r>
              <a:rPr lang="en-US" dirty="0" smtClean="0"/>
              <a:t>Single transfer </a:t>
            </a:r>
          </a:p>
          <a:p>
            <a:pPr lvl="1">
              <a:lnSpc>
                <a:spcPct val="90000"/>
              </a:lnSpc>
            </a:pPr>
            <a:r>
              <a:rPr lang="en-US" dirty="0" smtClean="0"/>
              <a:t>Useful </a:t>
            </a:r>
            <a:r>
              <a:rPr lang="en-US" dirty="0"/>
              <a:t>for slow </a:t>
            </a:r>
            <a:r>
              <a:rPr lang="en-US" dirty="0" smtClean="0"/>
              <a:t>devices, </a:t>
            </a:r>
          </a:p>
          <a:p>
            <a:pPr>
              <a:lnSpc>
                <a:spcPct val="90000"/>
              </a:lnSpc>
            </a:pPr>
            <a:r>
              <a:rPr lang="en-US" dirty="0" smtClean="0"/>
              <a:t>Block transfer mode </a:t>
            </a:r>
          </a:p>
          <a:p>
            <a:pPr lvl="1">
              <a:lnSpc>
                <a:spcPct val="90000"/>
              </a:lnSpc>
            </a:pPr>
            <a:r>
              <a:rPr lang="en-US" dirty="0" smtClean="0"/>
              <a:t>Transfers </a:t>
            </a:r>
            <a:r>
              <a:rPr lang="en-US" dirty="0"/>
              <a:t>data until TC is generated or external </a:t>
            </a:r>
            <a:r>
              <a:rPr lang="en-US" dirty="0" err="1" smtClean="0"/>
              <a:t>EOP</a:t>
            </a:r>
            <a:r>
              <a:rPr lang="en-US" baseline="30000" dirty="0" err="1" smtClean="0"/>
              <a:t>b</a:t>
            </a:r>
            <a:r>
              <a:rPr lang="en-US" dirty="0" smtClean="0"/>
              <a:t> </a:t>
            </a:r>
            <a:r>
              <a:rPr lang="en-US" dirty="0"/>
              <a:t>signal is </a:t>
            </a:r>
            <a:r>
              <a:rPr lang="en-US" dirty="0" smtClean="0"/>
              <a:t>received</a:t>
            </a:r>
          </a:p>
          <a:p>
            <a:pPr>
              <a:lnSpc>
                <a:spcPct val="90000"/>
              </a:lnSpc>
            </a:pPr>
            <a:r>
              <a:rPr lang="en-US" dirty="0" smtClean="0"/>
              <a:t>Demand </a:t>
            </a:r>
            <a:r>
              <a:rPr lang="en-US" dirty="0"/>
              <a:t>transfer </a:t>
            </a:r>
            <a:r>
              <a:rPr lang="en-US" dirty="0" smtClean="0"/>
              <a:t>mode </a:t>
            </a:r>
          </a:p>
          <a:p>
            <a:pPr lvl="1">
              <a:lnSpc>
                <a:spcPct val="90000"/>
              </a:lnSpc>
            </a:pPr>
            <a:r>
              <a:rPr lang="en-US" dirty="0" smtClean="0"/>
              <a:t>Similar </a:t>
            </a:r>
            <a:r>
              <a:rPr lang="en-US" dirty="0"/>
              <a:t>to the block transfer </a:t>
            </a:r>
            <a:r>
              <a:rPr lang="en-US" dirty="0" smtClean="0"/>
              <a:t>mode </a:t>
            </a:r>
          </a:p>
          <a:p>
            <a:pPr lvl="1">
              <a:lnSpc>
                <a:spcPct val="90000"/>
              </a:lnSpc>
            </a:pPr>
            <a:r>
              <a:rPr lang="en-US" dirty="0" smtClean="0"/>
              <a:t>In </a:t>
            </a:r>
            <a:r>
              <a:rPr lang="en-US" dirty="0"/>
              <a:t>addition to TC and EOP, transfer can be terminated by deactivating DREQ </a:t>
            </a:r>
            <a:r>
              <a:rPr lang="en-US" dirty="0" smtClean="0"/>
              <a:t>signal</a:t>
            </a:r>
          </a:p>
          <a:p>
            <a:pPr>
              <a:lnSpc>
                <a:spcPct val="90000"/>
              </a:lnSpc>
            </a:pPr>
            <a:r>
              <a:rPr lang="en-US" dirty="0" smtClean="0"/>
              <a:t>Cascade mode</a:t>
            </a:r>
          </a:p>
          <a:p>
            <a:pPr lvl="1">
              <a:lnSpc>
                <a:spcPct val="90000"/>
              </a:lnSpc>
            </a:pPr>
            <a:r>
              <a:rPr lang="en-US" dirty="0" smtClean="0"/>
              <a:t>Useful </a:t>
            </a:r>
            <a:r>
              <a:rPr lang="en-US" dirty="0"/>
              <a:t>to expand the number channels beyond four</a:t>
            </a:r>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137</a:t>
            </a:fld>
            <a:endParaRPr kumimoji="0" 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182563" y="227013"/>
            <a:ext cx="8836025" cy="5940425"/>
          </a:xfrm>
        </p:spPr>
        <p:txBody>
          <a:bodyPr>
            <a:normAutofit/>
          </a:bodyPr>
          <a:lstStyle/>
          <a:p>
            <a:r>
              <a:rPr lang="en-US" dirty="0">
                <a:cs typeface="Arial" charset="0"/>
              </a:rPr>
              <a:t>Four steps are required to program the 8237:</a:t>
            </a:r>
          </a:p>
          <a:p>
            <a:pPr lvl="1"/>
            <a:r>
              <a:rPr lang="en-US" dirty="0">
                <a:cs typeface="Arial" charset="0"/>
              </a:rPr>
              <a:t>(1) The F/L flip-flop is cleared using a clear F/L </a:t>
            </a:r>
            <a:r>
              <a:rPr lang="en-US" dirty="0" smtClean="0">
                <a:cs typeface="Arial" charset="0"/>
              </a:rPr>
              <a:t>command</a:t>
            </a:r>
          </a:p>
          <a:p>
            <a:pPr lvl="1"/>
            <a:r>
              <a:rPr lang="en-US" dirty="0" smtClean="0">
                <a:cs typeface="Arial" charset="0"/>
              </a:rPr>
              <a:t>(</a:t>
            </a:r>
            <a:r>
              <a:rPr lang="en-US" dirty="0">
                <a:cs typeface="Arial" charset="0"/>
              </a:rPr>
              <a:t>2) the channel is disabled</a:t>
            </a:r>
          </a:p>
          <a:p>
            <a:pPr lvl="1"/>
            <a:r>
              <a:rPr lang="en-US" dirty="0">
                <a:cs typeface="Arial" charset="0"/>
              </a:rPr>
              <a:t>(3) LSB &amp; MSB of the address are programmed</a:t>
            </a:r>
          </a:p>
          <a:p>
            <a:pPr lvl="1"/>
            <a:r>
              <a:rPr lang="en-US" dirty="0">
                <a:cs typeface="Arial" charset="0"/>
              </a:rPr>
              <a:t>(4) LSB &amp; MSB of the count are programmed </a:t>
            </a:r>
          </a:p>
          <a:p>
            <a:r>
              <a:rPr lang="en-US" dirty="0">
                <a:cs typeface="Arial" charset="0"/>
              </a:rPr>
              <a:t>Once these four operations are performed, the channel is programmed and ready to use.</a:t>
            </a:r>
          </a:p>
          <a:p>
            <a:pPr lvl="1"/>
            <a:r>
              <a:rPr lang="en-US" dirty="0">
                <a:cs typeface="Arial" charset="0"/>
              </a:rPr>
              <a:t>additional programming is required to select</a:t>
            </a:r>
            <a:br>
              <a:rPr lang="en-US" dirty="0">
                <a:cs typeface="Arial" charset="0"/>
              </a:rPr>
            </a:br>
            <a:r>
              <a:rPr lang="en-US" dirty="0">
                <a:cs typeface="Arial" charset="0"/>
              </a:rPr>
              <a:t>the mode of operation before the channel is enabled and started</a:t>
            </a:r>
            <a:endParaRPr lang="en-US" dirty="0">
              <a:cs typeface="Times New Roman" pitchFamily="-80" charset="0"/>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138</a:t>
            </a:fld>
            <a:endParaRPr kumimoji="0" 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Programming the 8237</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381000" y="1371600"/>
            <a:ext cx="8534400" cy="4876800"/>
          </a:xfrm>
        </p:spPr>
        <p:txBody>
          <a:bodyPr>
            <a:normAutofit/>
          </a:bodyPr>
          <a:lstStyle/>
          <a:p>
            <a:r>
              <a:rPr lang="en-US" dirty="0" smtClean="0"/>
              <a:t>Write a control word in Mode registers</a:t>
            </a:r>
          </a:p>
          <a:p>
            <a:pPr lvl="1"/>
            <a:r>
              <a:rPr lang="en-US" dirty="0" smtClean="0"/>
              <a:t>Select Channel, Type of Transfer (R,W, Verify)</a:t>
            </a:r>
          </a:p>
          <a:p>
            <a:pPr lvl="1"/>
            <a:r>
              <a:rPr lang="en-US" dirty="0" smtClean="0"/>
              <a:t>DMA mode (block, single byte, demand mode)</a:t>
            </a:r>
          </a:p>
          <a:p>
            <a:r>
              <a:rPr lang="en-US" dirty="0" smtClean="0"/>
              <a:t>Write a control word in Command registers</a:t>
            </a:r>
          </a:p>
          <a:p>
            <a:pPr lvl="1"/>
            <a:r>
              <a:rPr lang="en-US" dirty="0" smtClean="0"/>
              <a:t>Priority among channel</a:t>
            </a:r>
          </a:p>
          <a:p>
            <a:pPr lvl="1"/>
            <a:r>
              <a:rPr lang="en-US" dirty="0" smtClean="0"/>
              <a:t>Enable the 8237, DREQ &amp; DACK active level</a:t>
            </a:r>
          </a:p>
          <a:p>
            <a:r>
              <a:rPr lang="en-US" dirty="0" smtClean="0"/>
              <a:t>Write the starting address of the data block to be transferred in the Channel MAR</a:t>
            </a:r>
          </a:p>
          <a:p>
            <a:r>
              <a:rPr lang="en-US" dirty="0" smtClean="0"/>
              <a:t>Write the count in the Channel Count </a:t>
            </a:r>
            <a:r>
              <a:rPr lang="en-US" dirty="0" err="1" smtClean="0"/>
              <a:t>Reg</a:t>
            </a:r>
            <a:r>
              <a:rPr lang="en-US" dirty="0" smtClean="0"/>
              <a:t> </a:t>
            </a:r>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139</a:t>
            </a:fld>
            <a:endParaRPr kumimoji="0"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Square Wave Generator </a:t>
            </a:r>
            <a:r>
              <a:rPr lang="en-US" b="1" u="sng"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Cntd</a:t>
            </a:r>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990600"/>
            <a:ext cx="8229600" cy="4525963"/>
          </a:xfrm>
        </p:spPr>
        <p:txBody>
          <a:bodyPr>
            <a:normAutofit/>
          </a:bodyPr>
          <a:lstStyle/>
          <a:p>
            <a:r>
              <a:rPr lang="en-US" sz="2800" dirty="0" smtClean="0"/>
              <a:t>Timer port address: LSB 24H  &amp; MSB 25H</a:t>
            </a:r>
          </a:p>
          <a:p>
            <a:r>
              <a:rPr lang="en-US" sz="2800" dirty="0" smtClean="0"/>
              <a:t>Mode 1;  M1=0, M2=1</a:t>
            </a:r>
          </a:p>
          <a:p>
            <a:pPr lvl="1"/>
            <a:r>
              <a:rPr lang="en-US" sz="2400" dirty="0" smtClean="0"/>
              <a:t>M1 M2 T13  T12  T11  T10  T8  T7</a:t>
            </a:r>
          </a:p>
          <a:p>
            <a:pPr lvl="1"/>
            <a:r>
              <a:rPr lang="en-US" sz="2400" dirty="0" smtClean="0"/>
              <a:t> 0     1      0      0      0       0     1    0     == (42H)</a:t>
            </a:r>
          </a:p>
          <a:p>
            <a:r>
              <a:rPr lang="en-US" sz="2800" dirty="0" smtClean="0"/>
              <a:t>Control word:  (C0H)</a:t>
            </a:r>
          </a:p>
          <a:p>
            <a:endParaRPr lang="en-US" sz="2800" dirty="0" smtClean="0"/>
          </a:p>
          <a:p>
            <a:endParaRPr lang="en-US" sz="2800" dirty="0" smtClean="0"/>
          </a:p>
          <a:p>
            <a:r>
              <a:rPr lang="en-US" sz="2800" dirty="0" smtClean="0"/>
              <a:t>Instructions to set counter &amp; square wave generation</a:t>
            </a:r>
          </a:p>
          <a:p>
            <a:endParaRPr lang="en-US" sz="2800" dirty="0" smtClean="0"/>
          </a:p>
          <a:p>
            <a:pPr>
              <a:buNone/>
            </a:pPr>
            <a:endParaRPr lang="en-US" sz="2800" dirty="0"/>
          </a:p>
        </p:txBody>
      </p:sp>
      <p:graphicFrame>
        <p:nvGraphicFramePr>
          <p:cNvPr id="4" name="Table 3"/>
          <p:cNvGraphicFramePr>
            <a:graphicFrameLocks noGrp="1"/>
          </p:cNvGraphicFramePr>
          <p:nvPr/>
        </p:nvGraphicFramePr>
        <p:xfrm>
          <a:off x="990600" y="3352800"/>
          <a:ext cx="7162800" cy="1143000"/>
        </p:xfrm>
        <a:graphic>
          <a:graphicData uri="http://schemas.openxmlformats.org/drawingml/2006/table">
            <a:tbl>
              <a:tblPr firstRow="1" bandRow="1">
                <a:tableStyleId>{5DA37D80-6434-44D0-A028-1B22A696006F}</a:tableStyleId>
              </a:tblPr>
              <a:tblGrid>
                <a:gridCol w="895350"/>
                <a:gridCol w="1065893"/>
                <a:gridCol w="724807"/>
                <a:gridCol w="895350"/>
                <a:gridCol w="895350"/>
                <a:gridCol w="895350"/>
                <a:gridCol w="895350"/>
                <a:gridCol w="895350"/>
              </a:tblGrid>
              <a:tr h="381000">
                <a:tc>
                  <a:txBody>
                    <a:bodyPr/>
                    <a:lstStyle/>
                    <a:p>
                      <a:r>
                        <a:rPr lang="en-US" dirty="0" smtClean="0"/>
                        <a:t>D7</a:t>
                      </a:r>
                      <a:endParaRPr lang="en-US" dirty="0"/>
                    </a:p>
                  </a:txBody>
                  <a:tcPr/>
                </a:tc>
                <a:tc>
                  <a:txBody>
                    <a:bodyPr/>
                    <a:lstStyle/>
                    <a:p>
                      <a:r>
                        <a:rPr lang="en-US" dirty="0" smtClean="0"/>
                        <a:t>D6</a:t>
                      </a:r>
                      <a:endParaRPr lang="en-US" dirty="0"/>
                    </a:p>
                  </a:txBody>
                  <a:tcPr/>
                </a:tc>
                <a:tc>
                  <a:txBody>
                    <a:bodyPr/>
                    <a:lstStyle/>
                    <a:p>
                      <a:r>
                        <a:rPr lang="en-US" dirty="0" smtClean="0"/>
                        <a:t>D5</a:t>
                      </a:r>
                      <a:endParaRPr lang="en-US" dirty="0"/>
                    </a:p>
                  </a:txBody>
                  <a:tcPr/>
                </a:tc>
                <a:tc>
                  <a:txBody>
                    <a:bodyPr/>
                    <a:lstStyle/>
                    <a:p>
                      <a:r>
                        <a:rPr lang="en-US" dirty="0" smtClean="0"/>
                        <a:t>D4</a:t>
                      </a:r>
                      <a:endParaRPr lang="en-US" dirty="0"/>
                    </a:p>
                  </a:txBody>
                  <a:tcPr/>
                </a:tc>
                <a:tc>
                  <a:txBody>
                    <a:bodyPr/>
                    <a:lstStyle/>
                    <a:p>
                      <a:r>
                        <a:rPr lang="en-US" dirty="0" smtClean="0"/>
                        <a:t>D3</a:t>
                      </a:r>
                      <a:endParaRPr lang="en-US" dirty="0"/>
                    </a:p>
                  </a:txBody>
                  <a:tcPr/>
                </a:tc>
                <a:tc>
                  <a:txBody>
                    <a:bodyPr/>
                    <a:lstStyle/>
                    <a:p>
                      <a:r>
                        <a:rPr lang="en-US" dirty="0" smtClean="0"/>
                        <a:t>D2</a:t>
                      </a:r>
                      <a:endParaRPr lang="en-US" dirty="0"/>
                    </a:p>
                  </a:txBody>
                  <a:tcPr/>
                </a:tc>
                <a:tc>
                  <a:txBody>
                    <a:bodyPr/>
                    <a:lstStyle/>
                    <a:p>
                      <a:r>
                        <a:rPr lang="en-US" dirty="0" smtClean="0"/>
                        <a:t>D1</a:t>
                      </a:r>
                      <a:endParaRPr lang="en-US" dirty="0"/>
                    </a:p>
                  </a:txBody>
                  <a:tcPr/>
                </a:tc>
                <a:tc>
                  <a:txBody>
                    <a:bodyPr/>
                    <a:lstStyle/>
                    <a:p>
                      <a:r>
                        <a:rPr lang="en-US" dirty="0" smtClean="0"/>
                        <a:t>D0</a:t>
                      </a:r>
                      <a:endParaRPr lang="en-US" dirty="0"/>
                    </a:p>
                  </a:txBody>
                  <a:tcPr/>
                </a:tc>
              </a:tr>
              <a:tr h="381000">
                <a:tc gridSpan="2">
                  <a:txBody>
                    <a:bodyPr/>
                    <a:lstStyle/>
                    <a:p>
                      <a:r>
                        <a:rPr lang="en-US" dirty="0" smtClean="0"/>
                        <a:t>Timer Command </a:t>
                      </a:r>
                      <a:endParaRPr lang="en-US" dirty="0"/>
                    </a:p>
                  </a:txBody>
                  <a:tcPr/>
                </a:tc>
                <a:tc hMerge="1">
                  <a:txBody>
                    <a:bodyPr/>
                    <a:lstStyle/>
                    <a:p>
                      <a:endParaRPr lang="en-US" dirty="0"/>
                    </a:p>
                  </a:txBody>
                  <a:tcPr/>
                </a:tc>
                <a:tc>
                  <a:txBody>
                    <a:bodyPr/>
                    <a:lstStyle/>
                    <a:p>
                      <a:r>
                        <a:rPr lang="en-US" dirty="0" smtClean="0"/>
                        <a:t>IEB</a:t>
                      </a:r>
                      <a:endParaRPr lang="en-US" dirty="0"/>
                    </a:p>
                  </a:txBody>
                  <a:tcPr/>
                </a:tc>
                <a:tc>
                  <a:txBody>
                    <a:bodyPr/>
                    <a:lstStyle/>
                    <a:p>
                      <a:r>
                        <a:rPr lang="en-US" dirty="0" smtClean="0"/>
                        <a:t>IEA</a:t>
                      </a:r>
                      <a:endParaRPr lang="en-US" dirty="0"/>
                    </a:p>
                  </a:txBody>
                  <a:tcPr/>
                </a:tc>
                <a:tc gridSpan="2">
                  <a:txBody>
                    <a:bodyPr/>
                    <a:lstStyle/>
                    <a:p>
                      <a:pPr algn="ctr"/>
                      <a:r>
                        <a:rPr lang="en-US" dirty="0" smtClean="0"/>
                        <a:t>PC</a:t>
                      </a:r>
                      <a:endParaRPr lang="en-US" dirty="0"/>
                    </a:p>
                  </a:txBody>
                  <a:tcPr/>
                </a:tc>
                <a:tc hMerge="1">
                  <a:txBody>
                    <a:bodyPr/>
                    <a:lstStyle/>
                    <a:p>
                      <a:endParaRPr lang="en-US" dirty="0"/>
                    </a:p>
                  </a:txBody>
                  <a:tcPr/>
                </a:tc>
                <a:tc>
                  <a:txBody>
                    <a:bodyPr/>
                    <a:lstStyle/>
                    <a:p>
                      <a:r>
                        <a:rPr lang="en-US" dirty="0" smtClean="0"/>
                        <a:t>PB</a:t>
                      </a:r>
                      <a:endParaRPr lang="en-US" dirty="0"/>
                    </a:p>
                  </a:txBody>
                  <a:tcPr/>
                </a:tc>
                <a:tc>
                  <a:txBody>
                    <a:bodyPr/>
                    <a:lstStyle/>
                    <a:p>
                      <a:r>
                        <a:rPr lang="en-US" dirty="0" smtClean="0"/>
                        <a:t>PA</a:t>
                      </a:r>
                      <a:endParaRPr lang="en-US" dirty="0"/>
                    </a:p>
                  </a:txBody>
                  <a:tcPr/>
                </a:tc>
              </a:tr>
              <a:tr h="381000">
                <a:tc gridSpan="2">
                  <a:txBody>
                    <a:bodyPr/>
                    <a:lstStyle/>
                    <a:p>
                      <a:pPr marL="342900" indent="-342900">
                        <a:buAutoNum type="arabicPlain"/>
                      </a:pPr>
                      <a:r>
                        <a:rPr lang="en-US" baseline="0" dirty="0" smtClean="0"/>
                        <a:t>             1</a:t>
                      </a:r>
                      <a:endParaRPr lang="en-US" dirty="0"/>
                    </a:p>
                  </a:txBody>
                  <a:tcPr/>
                </a:tc>
                <a:tc hMerge="1">
                  <a:txBody>
                    <a:bodyPr/>
                    <a:lstStyle/>
                    <a:p>
                      <a:endParaRPr lang="en-US"/>
                    </a:p>
                  </a:txBody>
                  <a:tcPr/>
                </a:tc>
                <a:tc>
                  <a:txBody>
                    <a:bodyPr/>
                    <a:lstStyle/>
                    <a:p>
                      <a:r>
                        <a:rPr lang="en-US" dirty="0" smtClean="0"/>
                        <a:t>0</a:t>
                      </a:r>
                      <a:endParaRPr lang="en-US" dirty="0"/>
                    </a:p>
                  </a:txBody>
                  <a:tcPr/>
                </a:tc>
                <a:tc>
                  <a:txBody>
                    <a:bodyPr/>
                    <a:lstStyle/>
                    <a:p>
                      <a:r>
                        <a:rPr lang="en-US" dirty="0" smtClean="0"/>
                        <a:t>0</a:t>
                      </a:r>
                      <a:endParaRPr lang="en-US" dirty="0"/>
                    </a:p>
                  </a:txBody>
                  <a:tcPr/>
                </a:tc>
                <a:tc gridSpan="2">
                  <a:txBody>
                    <a:bodyPr/>
                    <a:lstStyle/>
                    <a:p>
                      <a:pPr algn="ctr"/>
                      <a:r>
                        <a:rPr lang="en-US" dirty="0" smtClean="0"/>
                        <a:t>0              0</a:t>
                      </a:r>
                      <a:endParaRPr lang="en-US" dirty="0"/>
                    </a:p>
                  </a:txBody>
                  <a:tcPr/>
                </a:tc>
                <a:tc hMerge="1">
                  <a:txBody>
                    <a:bodyPr/>
                    <a:lstStyle/>
                    <a:p>
                      <a:endParaRPr lang="en-US"/>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
        <p:nvSpPr>
          <p:cNvPr id="5" name="Rectangle 4"/>
          <p:cNvSpPr/>
          <p:nvPr/>
        </p:nvSpPr>
        <p:spPr>
          <a:xfrm>
            <a:off x="838200" y="4876800"/>
            <a:ext cx="7772400" cy="1828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b="1" dirty="0" smtClean="0"/>
              <a:t>MVI    	A , 5E 	;   LSB of count </a:t>
            </a:r>
          </a:p>
          <a:p>
            <a:r>
              <a:rPr lang="en-US" b="1" dirty="0" smtClean="0"/>
              <a:t>OUT	24H	;  Load LSB  of  timer Register</a:t>
            </a:r>
          </a:p>
          <a:p>
            <a:r>
              <a:rPr lang="en-US" b="1" dirty="0" smtClean="0"/>
              <a:t>MVI 	A, 42H	;  MSB count with Mode 1    </a:t>
            </a:r>
          </a:p>
          <a:p>
            <a:r>
              <a:rPr lang="en-US" b="1" dirty="0" smtClean="0"/>
              <a:t>MVI 	25H	;  Load  MSB  of timer Register </a:t>
            </a:r>
          </a:p>
          <a:p>
            <a:r>
              <a:rPr lang="en-US" b="1" dirty="0" smtClean="0"/>
              <a:t>MVI	A, C3H	;  Load the control word for register </a:t>
            </a:r>
          </a:p>
          <a:p>
            <a:r>
              <a:rPr lang="en-US" b="1" dirty="0" smtClean="0"/>
              <a:t>OUT	20H	;   Trigger the counter by loading to Ctrl word to ctrl </a:t>
            </a:r>
            <a:r>
              <a:rPr lang="en-US" b="1" dirty="0" err="1" smtClean="0"/>
              <a:t>Reg</a:t>
            </a:r>
            <a:r>
              <a:rPr lang="en-US" b="1" dirty="0" smtClean="0"/>
              <a:t> 	</a:t>
            </a:r>
            <a:endParaRPr lang="en-US" b="1"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Transfer 1K of memory from/ to Floppy disk at CH3</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normAutofit fontScale="92500" lnSpcReduction="20000"/>
          </a:bodyPr>
          <a:lstStyle/>
          <a:p>
            <a:r>
              <a:rPr lang="en-US" dirty="0" smtClean="0"/>
              <a:t>Disable DMA controller &amp; begin initialization Instructions</a:t>
            </a:r>
          </a:p>
          <a:p>
            <a:r>
              <a:rPr lang="en-US" dirty="0" smtClean="0"/>
              <a:t>Initialize CH3</a:t>
            </a:r>
          </a:p>
          <a:p>
            <a:r>
              <a:rPr lang="en-US" dirty="0" smtClean="0"/>
              <a:t>Starting address of Memory Block (Say 4075H) and subsequent bytes are increasing address order</a:t>
            </a:r>
          </a:p>
          <a:p>
            <a:r>
              <a:rPr lang="en-US" dirty="0" smtClean="0"/>
              <a:t>Command parameters: Normal timing, Fixed priority, late write, DREQ&amp;DACK both active low</a:t>
            </a:r>
          </a:p>
          <a:p>
            <a:r>
              <a:rPr lang="en-US" dirty="0" smtClean="0"/>
              <a:t>Set up the demand mode so that DMA can complete the transfer without any interruption</a:t>
            </a:r>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140</a:t>
            </a:fld>
            <a:endParaRPr kumimoji="0" lang="en-US"/>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Program to transfer</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295400"/>
            <a:ext cx="8458200" cy="5257800"/>
          </a:xfrm>
        </p:spPr>
        <p:style>
          <a:lnRef idx="1">
            <a:schemeClr val="accent3"/>
          </a:lnRef>
          <a:fillRef idx="2">
            <a:schemeClr val="accent3"/>
          </a:fillRef>
          <a:effectRef idx="1">
            <a:schemeClr val="accent3"/>
          </a:effectRef>
          <a:fontRef idx="minor">
            <a:schemeClr val="dk1"/>
          </a:fontRef>
        </p:style>
        <p:txBody>
          <a:bodyPr>
            <a:normAutofit fontScale="70000" lnSpcReduction="20000"/>
          </a:bodyPr>
          <a:lstStyle/>
          <a:p>
            <a:pPr>
              <a:buNone/>
            </a:pPr>
            <a:r>
              <a:rPr lang="en-US" dirty="0" smtClean="0"/>
              <a:t>MOV 	AL, 0000100B  	; (Disable DMA)</a:t>
            </a:r>
          </a:p>
          <a:p>
            <a:pPr>
              <a:buNone/>
            </a:pPr>
            <a:r>
              <a:rPr lang="en-US" dirty="0" smtClean="0"/>
              <a:t>OUT 	</a:t>
            </a:r>
            <a:r>
              <a:rPr lang="en-US" dirty="0" smtClean="0">
                <a:solidFill>
                  <a:srgbClr val="FF0000"/>
                </a:solidFill>
              </a:rPr>
              <a:t>08H, AL</a:t>
            </a:r>
            <a:r>
              <a:rPr lang="en-US" dirty="0" smtClean="0"/>
              <a:t>		;  Send to Command </a:t>
            </a:r>
            <a:r>
              <a:rPr lang="en-US" dirty="0" err="1" smtClean="0"/>
              <a:t>Reg</a:t>
            </a:r>
            <a:endParaRPr lang="en-US" dirty="0" smtClean="0"/>
          </a:p>
          <a:p>
            <a:pPr>
              <a:buNone/>
            </a:pPr>
            <a:r>
              <a:rPr lang="en-US" dirty="0" smtClean="0"/>
              <a:t>MOV 	AL,00000111V	;00 Demand mode, </a:t>
            </a:r>
            <a:r>
              <a:rPr lang="en-US" dirty="0" err="1" smtClean="0"/>
              <a:t>increAddress</a:t>
            </a:r>
            <a:r>
              <a:rPr lang="en-US" dirty="0" smtClean="0"/>
              <a:t>, </a:t>
            </a:r>
          </a:p>
          <a:p>
            <a:pPr>
              <a:buNone/>
            </a:pPr>
            <a:r>
              <a:rPr lang="en-US" dirty="0" smtClean="0"/>
              <a:t>				        0 Disable </a:t>
            </a:r>
            <a:r>
              <a:rPr lang="en-US" dirty="0" err="1" smtClean="0"/>
              <a:t>autoload</a:t>
            </a:r>
            <a:r>
              <a:rPr lang="en-US" dirty="0" smtClean="0"/>
              <a:t>, 01 write, 11=CH3</a:t>
            </a:r>
          </a:p>
          <a:p>
            <a:pPr>
              <a:buNone/>
            </a:pPr>
            <a:r>
              <a:rPr lang="en-US" dirty="0" smtClean="0"/>
              <a:t>OUT 	</a:t>
            </a:r>
            <a:r>
              <a:rPr lang="en-US" dirty="0" smtClean="0">
                <a:solidFill>
                  <a:srgbClr val="FF0000"/>
                </a:solidFill>
              </a:rPr>
              <a:t>0BH</a:t>
            </a:r>
            <a:r>
              <a:rPr lang="en-US" dirty="0" smtClean="0"/>
              <a:t>, AL		; Send to Mode </a:t>
            </a:r>
            <a:r>
              <a:rPr lang="en-US" dirty="0" err="1" smtClean="0"/>
              <a:t>Reg</a:t>
            </a:r>
            <a:endParaRPr lang="en-US" dirty="0" smtClean="0"/>
          </a:p>
          <a:p>
            <a:pPr>
              <a:buNone/>
            </a:pPr>
            <a:r>
              <a:rPr lang="en-US" dirty="0" smtClean="0"/>
              <a:t>MOV 	AL,04H		; lower Address to</a:t>
            </a:r>
          </a:p>
          <a:p>
            <a:pPr>
              <a:buNone/>
            </a:pPr>
            <a:r>
              <a:rPr lang="en-US" dirty="0" smtClean="0"/>
              <a:t>OUT	</a:t>
            </a:r>
            <a:r>
              <a:rPr lang="en-US" dirty="0" smtClean="0">
                <a:solidFill>
                  <a:srgbClr val="FF0000"/>
                </a:solidFill>
              </a:rPr>
              <a:t>06</a:t>
            </a:r>
            <a:r>
              <a:rPr lang="en-US" dirty="0" smtClean="0"/>
              <a:t>H			; MAR CH3</a:t>
            </a:r>
          </a:p>
          <a:p>
            <a:pPr>
              <a:buNone/>
            </a:pPr>
            <a:r>
              <a:rPr lang="en-US" dirty="0" smtClean="0"/>
              <a:t>MOV </a:t>
            </a:r>
            <a:r>
              <a:rPr lang="en-US" smtClean="0"/>
              <a:t>	AL,75H</a:t>
            </a:r>
            <a:r>
              <a:rPr lang="en-US" dirty="0" smtClean="0"/>
              <a:t>		; 7504 Address</a:t>
            </a:r>
          </a:p>
          <a:p>
            <a:pPr>
              <a:buNone/>
            </a:pPr>
            <a:r>
              <a:rPr lang="en-US" dirty="0" smtClean="0"/>
              <a:t>OUT	</a:t>
            </a:r>
            <a:r>
              <a:rPr lang="en-US" dirty="0" smtClean="0">
                <a:solidFill>
                  <a:srgbClr val="FF0000"/>
                </a:solidFill>
              </a:rPr>
              <a:t>06</a:t>
            </a:r>
            <a:r>
              <a:rPr lang="en-US" dirty="0" smtClean="0"/>
              <a:t>H, AL		</a:t>
            </a:r>
          </a:p>
          <a:p>
            <a:pPr>
              <a:buNone/>
            </a:pPr>
            <a:r>
              <a:rPr lang="en-US" dirty="0" smtClean="0"/>
              <a:t>MOV 	AL,FFH		; lower byte of </a:t>
            </a:r>
            <a:r>
              <a:rPr lang="en-US" dirty="0" err="1" smtClean="0"/>
              <a:t>Tc</a:t>
            </a:r>
            <a:r>
              <a:rPr lang="en-US" dirty="0" smtClean="0"/>
              <a:t> =03FF,  1K Byte</a:t>
            </a:r>
          </a:p>
          <a:p>
            <a:pPr>
              <a:buNone/>
            </a:pPr>
            <a:r>
              <a:rPr lang="en-US" dirty="0" smtClean="0"/>
              <a:t>OUT	</a:t>
            </a:r>
            <a:r>
              <a:rPr lang="en-US" dirty="0" smtClean="0">
                <a:solidFill>
                  <a:srgbClr val="FF0000"/>
                </a:solidFill>
              </a:rPr>
              <a:t>07H,AL</a:t>
            </a:r>
            <a:r>
              <a:rPr lang="en-US" dirty="0" smtClean="0"/>
              <a:t>		; CH3 count Register</a:t>
            </a:r>
          </a:p>
          <a:p>
            <a:pPr>
              <a:buNone/>
            </a:pPr>
            <a:r>
              <a:rPr lang="en-US" dirty="0" smtClean="0"/>
              <a:t>MOV 	AL,03H		; higher byte of 03FF</a:t>
            </a:r>
          </a:p>
          <a:p>
            <a:pPr>
              <a:buNone/>
            </a:pPr>
            <a:r>
              <a:rPr lang="en-US" dirty="0" smtClean="0"/>
              <a:t>OUT	</a:t>
            </a:r>
            <a:r>
              <a:rPr lang="en-US" dirty="0" smtClean="0">
                <a:solidFill>
                  <a:srgbClr val="FF0000"/>
                </a:solidFill>
              </a:rPr>
              <a:t>07</a:t>
            </a:r>
            <a:r>
              <a:rPr lang="en-US" dirty="0" smtClean="0"/>
              <a:t>H, AL		; CH3 Count Register</a:t>
            </a:r>
          </a:p>
          <a:p>
            <a:pPr>
              <a:buNone/>
            </a:pPr>
            <a:r>
              <a:rPr lang="en-US" dirty="0" smtClean="0"/>
              <a:t>MOV 	AL, 1000000B	; Command for DACK High</a:t>
            </a:r>
          </a:p>
          <a:p>
            <a:pPr>
              <a:buNone/>
            </a:pPr>
            <a:r>
              <a:rPr lang="en-US" dirty="0" smtClean="0"/>
              <a:t>OUT 	</a:t>
            </a:r>
            <a:r>
              <a:rPr lang="en-US" dirty="0" smtClean="0">
                <a:solidFill>
                  <a:srgbClr val="FF0000"/>
                </a:solidFill>
              </a:rPr>
              <a:t>08</a:t>
            </a:r>
            <a:r>
              <a:rPr lang="en-US" dirty="0" smtClean="0"/>
              <a:t>H,AL 		; Send to command Register</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141</a:t>
            </a:fld>
            <a:endParaRPr kumimoji="0" lang="en-US"/>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smtClean="0"/>
              <a:t>8251 USART</a:t>
            </a:r>
          </a:p>
        </p:txBody>
      </p:sp>
      <p:sp>
        <p:nvSpPr>
          <p:cNvPr id="2051"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Data </a:t>
            </a:r>
            <a:r>
              <a:rPr lang="en-US" b="1" u="sng"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Comm</a:t>
            </a:r>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Serial Vs Parallel </a:t>
            </a:r>
            <a:endParaRPr lang="en-CA"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70435" name="Rectangle 3"/>
          <p:cNvSpPr>
            <a:spLocks noGrp="1" noChangeArrowheads="1"/>
          </p:cNvSpPr>
          <p:nvPr>
            <p:ph idx="1"/>
          </p:nvPr>
        </p:nvSpPr>
        <p:spPr/>
        <p:txBody>
          <a:bodyPr>
            <a:normAutofit/>
          </a:bodyPr>
          <a:lstStyle/>
          <a:p>
            <a:r>
              <a:rPr lang="en-US" dirty="0" smtClean="0"/>
              <a:t>Serial </a:t>
            </a:r>
          </a:p>
          <a:p>
            <a:pPr lvl="1"/>
            <a:r>
              <a:rPr lang="en-US" dirty="0" smtClean="0"/>
              <a:t>Cheaper </a:t>
            </a:r>
          </a:p>
          <a:p>
            <a:pPr lvl="1"/>
            <a:r>
              <a:rPr lang="en-US" dirty="0" smtClean="0"/>
              <a:t>Slower </a:t>
            </a:r>
          </a:p>
          <a:p>
            <a:r>
              <a:rPr lang="en-US" dirty="0" smtClean="0"/>
              <a:t>Parallel </a:t>
            </a:r>
          </a:p>
          <a:p>
            <a:pPr lvl="1"/>
            <a:r>
              <a:rPr lang="en-US" dirty="0" smtClean="0"/>
              <a:t>Faster</a:t>
            </a:r>
          </a:p>
          <a:p>
            <a:pPr lvl="1"/>
            <a:r>
              <a:rPr lang="en-US" dirty="0" smtClean="0"/>
              <a:t>Data skew</a:t>
            </a:r>
          </a:p>
          <a:p>
            <a:pPr lvl="1"/>
            <a:r>
              <a:rPr lang="en-US" dirty="0" smtClean="0"/>
              <a:t>Limited to small distances </a:t>
            </a:r>
            <a:endParaRPr lang="en-CA" dirty="0"/>
          </a:p>
        </p:txBody>
      </p:sp>
      <p:grpSp>
        <p:nvGrpSpPr>
          <p:cNvPr id="2" name="Group 17"/>
          <p:cNvGrpSpPr/>
          <p:nvPr/>
        </p:nvGrpSpPr>
        <p:grpSpPr>
          <a:xfrm>
            <a:off x="3276600" y="1371600"/>
            <a:ext cx="5562600" cy="4953000"/>
            <a:chOff x="3657600" y="2438400"/>
            <a:chExt cx="5181600" cy="3200400"/>
          </a:xfrm>
        </p:grpSpPr>
        <p:sp>
          <p:nvSpPr>
            <p:cNvPr id="5" name="Rectangle 4"/>
            <p:cNvSpPr/>
            <p:nvPr/>
          </p:nvSpPr>
          <p:spPr>
            <a:xfrm>
              <a:off x="4953000" y="2438400"/>
              <a:ext cx="1600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Data Transmission </a:t>
              </a:r>
            </a:p>
          </p:txBody>
        </p:sp>
        <p:sp>
          <p:nvSpPr>
            <p:cNvPr id="6" name="Rectangle 5"/>
            <p:cNvSpPr/>
            <p:nvPr/>
          </p:nvSpPr>
          <p:spPr>
            <a:xfrm>
              <a:off x="3657600" y="3733800"/>
              <a:ext cx="1600200" cy="609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Parallel</a:t>
              </a:r>
            </a:p>
          </p:txBody>
        </p:sp>
        <p:sp>
          <p:nvSpPr>
            <p:cNvPr id="7" name="Rectangle 6"/>
            <p:cNvSpPr/>
            <p:nvPr/>
          </p:nvSpPr>
          <p:spPr>
            <a:xfrm>
              <a:off x="6096000" y="3733800"/>
              <a:ext cx="1600200" cy="609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Serial</a:t>
              </a:r>
            </a:p>
          </p:txBody>
        </p:sp>
        <p:sp>
          <p:nvSpPr>
            <p:cNvPr id="8" name="Rectangle 7"/>
            <p:cNvSpPr/>
            <p:nvPr/>
          </p:nvSpPr>
          <p:spPr>
            <a:xfrm>
              <a:off x="4876800" y="5029200"/>
              <a:ext cx="1600200"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Synchronous</a:t>
              </a:r>
            </a:p>
          </p:txBody>
        </p:sp>
        <p:sp>
          <p:nvSpPr>
            <p:cNvPr id="9" name="Rectangle 8"/>
            <p:cNvSpPr/>
            <p:nvPr/>
          </p:nvSpPr>
          <p:spPr>
            <a:xfrm>
              <a:off x="7029752" y="5029200"/>
              <a:ext cx="1809448"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err="1" smtClean="0"/>
                <a:t>ASynchronous</a:t>
              </a:r>
              <a:endParaRPr lang="en-US" b="1" dirty="0" smtClean="0"/>
            </a:p>
          </p:txBody>
        </p:sp>
        <p:cxnSp>
          <p:nvCxnSpPr>
            <p:cNvPr id="11" name="Elbow Connector 10"/>
            <p:cNvCxnSpPr>
              <a:stCxn id="5" idx="2"/>
              <a:endCxn id="6" idx="0"/>
            </p:cNvCxnSpPr>
            <p:nvPr/>
          </p:nvCxnSpPr>
          <p:spPr>
            <a:xfrm rot="5400000">
              <a:off x="4762500" y="2743200"/>
              <a:ext cx="685800" cy="12954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3" name="Elbow Connector 12"/>
            <p:cNvCxnSpPr>
              <a:stCxn id="5" idx="2"/>
              <a:endCxn id="7" idx="0"/>
            </p:cNvCxnSpPr>
            <p:nvPr/>
          </p:nvCxnSpPr>
          <p:spPr>
            <a:xfrm rot="16200000" flipH="1">
              <a:off x="5981700" y="2819400"/>
              <a:ext cx="685800" cy="11430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5" name="Elbow Connector 14"/>
            <p:cNvCxnSpPr>
              <a:stCxn id="7" idx="2"/>
              <a:endCxn id="8" idx="0"/>
            </p:cNvCxnSpPr>
            <p:nvPr/>
          </p:nvCxnSpPr>
          <p:spPr>
            <a:xfrm rot="5400000">
              <a:off x="5943600" y="4076700"/>
              <a:ext cx="685800" cy="12192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7" name="Elbow Connector 16"/>
            <p:cNvCxnSpPr>
              <a:stCxn id="7" idx="2"/>
              <a:endCxn id="9" idx="0"/>
            </p:cNvCxnSpPr>
            <p:nvPr/>
          </p:nvCxnSpPr>
          <p:spPr>
            <a:xfrm rot="16200000" flipH="1">
              <a:off x="7072388" y="4167111"/>
              <a:ext cx="685800" cy="103837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sp>
        <p:nvSpPr>
          <p:cNvPr id="14" name="Slide Number Placeholder 13"/>
          <p:cNvSpPr>
            <a:spLocks noGrp="1"/>
          </p:cNvSpPr>
          <p:nvPr>
            <p:ph type="sldNum" sz="quarter" idx="12"/>
          </p:nvPr>
        </p:nvSpPr>
        <p:spPr/>
        <p:txBody>
          <a:bodyPr/>
          <a:lstStyle/>
          <a:p>
            <a:fld id="{6F42FDE4-A7DD-41A7-A0A6-9B649FB43336}" type="slidenum">
              <a:rPr kumimoji="0" lang="en-US" smtClean="0"/>
              <a:pPr/>
              <a:t>143</a:t>
            </a:fld>
            <a:endParaRPr kumimoji="0" lang="en-US"/>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Serial Communication: How ?</a:t>
            </a:r>
            <a:endParaRPr lang="en-CA"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17190" name="Text Box 6"/>
          <p:cNvSpPr txBox="1">
            <a:spLocks noChangeArrowheads="1"/>
          </p:cNvSpPr>
          <p:nvPr/>
        </p:nvSpPr>
        <p:spPr bwMode="auto">
          <a:xfrm>
            <a:off x="2057400" y="1524000"/>
            <a:ext cx="4911986" cy="46166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r>
              <a:rPr lang="en-US" sz="2400" dirty="0">
                <a:solidFill>
                  <a:schemeClr val="tx1"/>
                </a:solidFill>
              </a:rPr>
              <a:t>Two basic modes of data transmission</a:t>
            </a:r>
            <a:endParaRPr lang="en-CA" sz="2400" dirty="0">
              <a:solidFill>
                <a:schemeClr val="tx1"/>
              </a:solidFill>
            </a:endParaRPr>
          </a:p>
        </p:txBody>
      </p:sp>
      <p:sp>
        <p:nvSpPr>
          <p:cNvPr id="5" name="Rectangle 4"/>
          <p:cNvSpPr/>
          <p:nvPr/>
        </p:nvSpPr>
        <p:spPr>
          <a:xfrm>
            <a:off x="304800" y="3048000"/>
            <a:ext cx="1143000" cy="2362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Sender</a:t>
            </a:r>
          </a:p>
        </p:txBody>
      </p:sp>
      <p:sp>
        <p:nvSpPr>
          <p:cNvPr id="6" name="Rectangle 5"/>
          <p:cNvSpPr/>
          <p:nvPr/>
        </p:nvSpPr>
        <p:spPr>
          <a:xfrm>
            <a:off x="1295400" y="3048000"/>
            <a:ext cx="228600" cy="2362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1</a:t>
            </a:r>
          </a:p>
          <a:p>
            <a:pPr algn="ctr"/>
            <a:r>
              <a:rPr lang="en-US" b="1" dirty="0" smtClean="0"/>
              <a:t>1</a:t>
            </a:r>
          </a:p>
          <a:p>
            <a:pPr algn="ctr"/>
            <a:r>
              <a:rPr lang="en-US" b="1" dirty="0" smtClean="0"/>
              <a:t>001001</a:t>
            </a:r>
          </a:p>
        </p:txBody>
      </p:sp>
      <p:sp>
        <p:nvSpPr>
          <p:cNvPr id="7" name="Rectangle 6"/>
          <p:cNvSpPr/>
          <p:nvPr/>
        </p:nvSpPr>
        <p:spPr>
          <a:xfrm>
            <a:off x="3048000" y="3048000"/>
            <a:ext cx="1143000" cy="2362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Receiver</a:t>
            </a:r>
          </a:p>
        </p:txBody>
      </p:sp>
      <p:sp>
        <p:nvSpPr>
          <p:cNvPr id="8" name="Rectangle 7"/>
          <p:cNvSpPr/>
          <p:nvPr/>
        </p:nvSpPr>
        <p:spPr>
          <a:xfrm>
            <a:off x="2895600" y="3048000"/>
            <a:ext cx="228600" cy="2362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1</a:t>
            </a:r>
          </a:p>
          <a:p>
            <a:pPr algn="ctr"/>
            <a:r>
              <a:rPr lang="en-US" b="1" dirty="0" smtClean="0"/>
              <a:t>1</a:t>
            </a:r>
          </a:p>
          <a:p>
            <a:pPr algn="ctr"/>
            <a:r>
              <a:rPr lang="en-US" b="1" dirty="0" smtClean="0"/>
              <a:t>001001</a:t>
            </a:r>
          </a:p>
        </p:txBody>
      </p:sp>
      <p:cxnSp>
        <p:nvCxnSpPr>
          <p:cNvPr id="10" name="Straight Arrow Connector 9"/>
          <p:cNvCxnSpPr>
            <a:stCxn id="6" idx="3"/>
            <a:endCxn id="8" idx="1"/>
          </p:cNvCxnSpPr>
          <p:nvPr/>
        </p:nvCxnSpPr>
        <p:spPr>
          <a:xfrm>
            <a:off x="1524000" y="4229100"/>
            <a:ext cx="13716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600200" y="3810000"/>
            <a:ext cx="1447800" cy="369332"/>
          </a:xfrm>
          <a:prstGeom prst="rect">
            <a:avLst/>
          </a:prstGeom>
          <a:noFill/>
        </p:spPr>
        <p:txBody>
          <a:bodyPr wrap="square" rtlCol="0">
            <a:spAutoFit/>
          </a:bodyPr>
          <a:lstStyle/>
          <a:p>
            <a:r>
              <a:rPr lang="en-US" b="1" dirty="0" smtClean="0"/>
              <a:t>10010011</a:t>
            </a:r>
            <a:endParaRPr lang="en-US" b="1" dirty="0"/>
          </a:p>
        </p:txBody>
      </p:sp>
      <p:sp>
        <p:nvSpPr>
          <p:cNvPr id="12" name="Rectangle 11"/>
          <p:cNvSpPr/>
          <p:nvPr/>
        </p:nvSpPr>
        <p:spPr>
          <a:xfrm>
            <a:off x="5105400" y="3048000"/>
            <a:ext cx="1143000" cy="2362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Sender</a:t>
            </a:r>
          </a:p>
        </p:txBody>
      </p:sp>
      <p:sp>
        <p:nvSpPr>
          <p:cNvPr id="13" name="Rectangle 12"/>
          <p:cNvSpPr/>
          <p:nvPr/>
        </p:nvSpPr>
        <p:spPr>
          <a:xfrm>
            <a:off x="6096000" y="3048000"/>
            <a:ext cx="228600" cy="2362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1</a:t>
            </a:r>
          </a:p>
          <a:p>
            <a:pPr algn="ctr"/>
            <a:r>
              <a:rPr lang="en-US" b="1" dirty="0" smtClean="0"/>
              <a:t>1</a:t>
            </a:r>
          </a:p>
          <a:p>
            <a:pPr algn="ctr"/>
            <a:r>
              <a:rPr lang="en-US" b="1" dirty="0" smtClean="0"/>
              <a:t>001001</a:t>
            </a:r>
          </a:p>
        </p:txBody>
      </p:sp>
      <p:sp>
        <p:nvSpPr>
          <p:cNvPr id="14" name="Rectangle 13"/>
          <p:cNvSpPr/>
          <p:nvPr/>
        </p:nvSpPr>
        <p:spPr>
          <a:xfrm>
            <a:off x="7696200" y="3048000"/>
            <a:ext cx="1143000" cy="2362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Receiver</a:t>
            </a:r>
          </a:p>
        </p:txBody>
      </p:sp>
      <p:sp>
        <p:nvSpPr>
          <p:cNvPr id="15" name="Rectangle 14"/>
          <p:cNvSpPr/>
          <p:nvPr/>
        </p:nvSpPr>
        <p:spPr>
          <a:xfrm>
            <a:off x="7543800" y="3048000"/>
            <a:ext cx="228600" cy="2362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1</a:t>
            </a:r>
          </a:p>
          <a:p>
            <a:pPr algn="ctr"/>
            <a:r>
              <a:rPr lang="en-US" b="1" dirty="0" smtClean="0"/>
              <a:t>1</a:t>
            </a:r>
          </a:p>
          <a:p>
            <a:pPr algn="ctr"/>
            <a:r>
              <a:rPr lang="en-US" b="1" dirty="0" smtClean="0"/>
              <a:t>001001</a:t>
            </a:r>
          </a:p>
        </p:txBody>
      </p:sp>
      <p:sp>
        <p:nvSpPr>
          <p:cNvPr id="18" name="TextBox 17"/>
          <p:cNvSpPr txBox="1"/>
          <p:nvPr/>
        </p:nvSpPr>
        <p:spPr>
          <a:xfrm>
            <a:off x="609600" y="2209800"/>
            <a:ext cx="1752600" cy="646331"/>
          </a:xfrm>
          <a:prstGeom prst="rect">
            <a:avLst/>
          </a:prstGeom>
          <a:noFill/>
        </p:spPr>
        <p:txBody>
          <a:bodyPr wrap="square" rtlCol="0">
            <a:spAutoFit/>
          </a:bodyPr>
          <a:lstStyle/>
          <a:p>
            <a:r>
              <a:rPr lang="en-US" b="1" dirty="0" smtClean="0"/>
              <a:t>Parallel to serial </a:t>
            </a:r>
          </a:p>
          <a:p>
            <a:r>
              <a:rPr lang="en-US" b="1" dirty="0" smtClean="0"/>
              <a:t>Conversion</a:t>
            </a:r>
            <a:endParaRPr lang="en-US" b="1" dirty="0"/>
          </a:p>
        </p:txBody>
      </p:sp>
      <p:sp>
        <p:nvSpPr>
          <p:cNvPr id="19" name="TextBox 18"/>
          <p:cNvSpPr txBox="1"/>
          <p:nvPr/>
        </p:nvSpPr>
        <p:spPr>
          <a:xfrm>
            <a:off x="2667000" y="2209800"/>
            <a:ext cx="1752600" cy="646331"/>
          </a:xfrm>
          <a:prstGeom prst="rect">
            <a:avLst/>
          </a:prstGeom>
          <a:noFill/>
        </p:spPr>
        <p:txBody>
          <a:bodyPr wrap="square" rtlCol="0">
            <a:spAutoFit/>
          </a:bodyPr>
          <a:lstStyle/>
          <a:p>
            <a:r>
              <a:rPr lang="en-US" b="1" dirty="0" smtClean="0"/>
              <a:t>Serial to parallel</a:t>
            </a:r>
          </a:p>
          <a:p>
            <a:r>
              <a:rPr lang="en-US" b="1" dirty="0" smtClean="0"/>
              <a:t>Conversion</a:t>
            </a:r>
            <a:endParaRPr lang="en-US" b="1" dirty="0"/>
          </a:p>
        </p:txBody>
      </p:sp>
      <p:grpSp>
        <p:nvGrpSpPr>
          <p:cNvPr id="2" name="Group 29"/>
          <p:cNvGrpSpPr/>
          <p:nvPr/>
        </p:nvGrpSpPr>
        <p:grpSpPr>
          <a:xfrm>
            <a:off x="6324600" y="3200400"/>
            <a:ext cx="1219200" cy="2057400"/>
            <a:chOff x="6096000" y="3200400"/>
            <a:chExt cx="1524000" cy="2057400"/>
          </a:xfrm>
        </p:grpSpPr>
        <p:cxnSp>
          <p:nvCxnSpPr>
            <p:cNvPr id="16" name="Straight Arrow Connector 15"/>
            <p:cNvCxnSpPr/>
            <p:nvPr/>
          </p:nvCxnSpPr>
          <p:spPr>
            <a:xfrm>
              <a:off x="6096000" y="4418012"/>
              <a:ext cx="1524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6096000" y="3200400"/>
              <a:ext cx="1524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6096000" y="3579812"/>
              <a:ext cx="1524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6096000" y="3810000"/>
              <a:ext cx="1524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a:off x="6096000" y="4038600"/>
              <a:ext cx="1524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6096000" y="4648200"/>
              <a:ext cx="1524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6096000" y="4951412"/>
              <a:ext cx="1524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a:off x="6096000" y="5256212"/>
              <a:ext cx="1524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grpSp>
      <p:sp>
        <p:nvSpPr>
          <p:cNvPr id="27" name="TextBox 26"/>
          <p:cNvSpPr txBox="1"/>
          <p:nvPr/>
        </p:nvSpPr>
        <p:spPr>
          <a:xfrm>
            <a:off x="1371600" y="5715000"/>
            <a:ext cx="2514600" cy="381000"/>
          </a:xfrm>
          <a:prstGeom prst="rect">
            <a:avLst/>
          </a:prstGeom>
          <a:noFill/>
        </p:spPr>
        <p:txBody>
          <a:bodyPr wrap="square" rtlCol="0">
            <a:spAutoFit/>
          </a:bodyPr>
          <a:lstStyle/>
          <a:p>
            <a:r>
              <a:rPr lang="en-US" b="1" dirty="0" smtClean="0"/>
              <a:t>Serial Transmission</a:t>
            </a:r>
            <a:endParaRPr lang="en-US" b="1" dirty="0"/>
          </a:p>
        </p:txBody>
      </p:sp>
      <p:sp>
        <p:nvSpPr>
          <p:cNvPr id="28" name="TextBox 27"/>
          <p:cNvSpPr txBox="1"/>
          <p:nvPr/>
        </p:nvSpPr>
        <p:spPr>
          <a:xfrm>
            <a:off x="5486400" y="5715000"/>
            <a:ext cx="2514600" cy="381000"/>
          </a:xfrm>
          <a:prstGeom prst="rect">
            <a:avLst/>
          </a:prstGeom>
          <a:noFill/>
        </p:spPr>
        <p:txBody>
          <a:bodyPr wrap="square" rtlCol="0">
            <a:spAutoFit/>
          </a:bodyPr>
          <a:lstStyle/>
          <a:p>
            <a:r>
              <a:rPr lang="en-US" b="1" dirty="0" smtClean="0"/>
              <a:t>Parallel Transmission</a:t>
            </a:r>
            <a:endParaRPr lang="en-US" b="1" dirty="0"/>
          </a:p>
        </p:txBody>
      </p:sp>
      <p:sp>
        <p:nvSpPr>
          <p:cNvPr id="29" name="Slide Number Placeholder 28"/>
          <p:cNvSpPr>
            <a:spLocks noGrp="1"/>
          </p:cNvSpPr>
          <p:nvPr>
            <p:ph type="sldNum" sz="quarter" idx="12"/>
          </p:nvPr>
        </p:nvSpPr>
        <p:spPr/>
        <p:txBody>
          <a:bodyPr/>
          <a:lstStyle/>
          <a:p>
            <a:fld id="{6F42FDE4-A7DD-41A7-A0A6-9B649FB43336}" type="slidenum">
              <a:rPr kumimoji="0" lang="en-US" smtClean="0"/>
              <a:pPr/>
              <a:t>144</a:t>
            </a:fld>
            <a:endParaRPr kumimoji="0" 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Type of Serial Communication</a:t>
            </a:r>
            <a:endParaRPr lang="en-CA"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71459" name="Rectangle 3"/>
          <p:cNvSpPr>
            <a:spLocks noGrp="1" noChangeArrowheads="1"/>
          </p:cNvSpPr>
          <p:nvPr>
            <p:ph idx="1"/>
          </p:nvPr>
        </p:nvSpPr>
        <p:spPr>
          <a:xfrm>
            <a:off x="457200" y="1219200"/>
            <a:ext cx="8229600" cy="5410200"/>
          </a:xfrm>
        </p:spPr>
        <p:txBody>
          <a:bodyPr>
            <a:normAutofit/>
          </a:bodyPr>
          <a:lstStyle/>
          <a:p>
            <a:pPr>
              <a:lnSpc>
                <a:spcPct val="90000"/>
              </a:lnSpc>
            </a:pPr>
            <a:r>
              <a:rPr lang="en-US" dirty="0" smtClean="0"/>
              <a:t>Synchronous </a:t>
            </a:r>
          </a:p>
          <a:p>
            <a:pPr lvl="1">
              <a:lnSpc>
                <a:spcPct val="90000"/>
              </a:lnSpc>
            </a:pPr>
            <a:r>
              <a:rPr lang="en-US" dirty="0" smtClean="0"/>
              <a:t>Sender and receiver must synchronize </a:t>
            </a:r>
          </a:p>
          <a:p>
            <a:pPr lvl="2">
              <a:lnSpc>
                <a:spcPct val="90000"/>
              </a:lnSpc>
            </a:pPr>
            <a:r>
              <a:rPr lang="en-US" dirty="0" smtClean="0"/>
              <a:t>Done in hardware using phase locked loops (PLLs) </a:t>
            </a:r>
          </a:p>
          <a:p>
            <a:pPr lvl="1">
              <a:lnSpc>
                <a:spcPct val="90000"/>
              </a:lnSpc>
            </a:pPr>
            <a:r>
              <a:rPr lang="en-US" dirty="0" smtClean="0"/>
              <a:t>Block of data can be sent </a:t>
            </a:r>
          </a:p>
          <a:p>
            <a:pPr lvl="1">
              <a:lnSpc>
                <a:spcPct val="90000"/>
              </a:lnSpc>
            </a:pPr>
            <a:r>
              <a:rPr lang="en-US" dirty="0" smtClean="0"/>
              <a:t>More efficient : Less overhead than asynchronous transmission </a:t>
            </a:r>
          </a:p>
          <a:p>
            <a:pPr lvl="1">
              <a:lnSpc>
                <a:spcPct val="90000"/>
              </a:lnSpc>
            </a:pPr>
            <a:r>
              <a:rPr lang="en-US" dirty="0" smtClean="0"/>
              <a:t>Expensive </a:t>
            </a:r>
          </a:p>
          <a:p>
            <a:pPr>
              <a:lnSpc>
                <a:spcPct val="90000"/>
              </a:lnSpc>
            </a:pPr>
            <a:r>
              <a:rPr lang="en-US" dirty="0" smtClean="0"/>
              <a:t>Asynchronous </a:t>
            </a:r>
          </a:p>
          <a:p>
            <a:pPr lvl="1">
              <a:lnSpc>
                <a:spcPct val="90000"/>
              </a:lnSpc>
            </a:pPr>
            <a:r>
              <a:rPr lang="en-US" dirty="0" smtClean="0"/>
              <a:t>Each byte is encoded for transmission </a:t>
            </a:r>
          </a:p>
          <a:p>
            <a:pPr lvl="2">
              <a:lnSpc>
                <a:spcPct val="90000"/>
              </a:lnSpc>
            </a:pPr>
            <a:r>
              <a:rPr lang="en-US" dirty="0" smtClean="0"/>
              <a:t>Start and stop bits</a:t>
            </a:r>
          </a:p>
          <a:p>
            <a:pPr lvl="1">
              <a:lnSpc>
                <a:spcPct val="90000"/>
              </a:lnSpc>
            </a:pPr>
            <a:r>
              <a:rPr lang="en-US" dirty="0" smtClean="0"/>
              <a:t>No need for sender and receiver synchronization</a:t>
            </a:r>
          </a:p>
          <a:p>
            <a:pPr lvl="1">
              <a:lnSpc>
                <a:spcPct val="90000"/>
              </a:lnSpc>
            </a:pPr>
            <a:endParaRPr lang="en-CA"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145</a:t>
            </a:fld>
            <a:endParaRPr kumimoji="0" lang="en-US"/>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p:cNvSpPr>
            <a:spLocks noGrp="1" noChangeArrowheads="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Type of Serial Communication</a:t>
            </a:r>
            <a:endParaRPr lang="en-CA"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762000" y="1752600"/>
            <a:ext cx="1371600" cy="1752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Sender</a:t>
            </a:r>
          </a:p>
        </p:txBody>
      </p:sp>
      <p:sp>
        <p:nvSpPr>
          <p:cNvPr id="5" name="Rectangle 4"/>
          <p:cNvSpPr/>
          <p:nvPr/>
        </p:nvSpPr>
        <p:spPr>
          <a:xfrm>
            <a:off x="762000" y="4038600"/>
            <a:ext cx="1371600" cy="1752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Sender</a:t>
            </a:r>
          </a:p>
        </p:txBody>
      </p:sp>
      <p:sp>
        <p:nvSpPr>
          <p:cNvPr id="6" name="Rectangle 5"/>
          <p:cNvSpPr/>
          <p:nvPr/>
        </p:nvSpPr>
        <p:spPr>
          <a:xfrm>
            <a:off x="6934200" y="1752600"/>
            <a:ext cx="1371600" cy="1752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Receiver</a:t>
            </a:r>
          </a:p>
        </p:txBody>
      </p:sp>
      <p:sp>
        <p:nvSpPr>
          <p:cNvPr id="8" name="Rectangle 7"/>
          <p:cNvSpPr/>
          <p:nvPr/>
        </p:nvSpPr>
        <p:spPr>
          <a:xfrm>
            <a:off x="6705600" y="4038600"/>
            <a:ext cx="1371600" cy="1752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Receiver</a:t>
            </a:r>
          </a:p>
        </p:txBody>
      </p:sp>
      <p:sp>
        <p:nvSpPr>
          <p:cNvPr id="9" name="Rectangle 8"/>
          <p:cNvSpPr/>
          <p:nvPr/>
        </p:nvSpPr>
        <p:spPr>
          <a:xfrm>
            <a:off x="2133600" y="4800600"/>
            <a:ext cx="9144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Data</a:t>
            </a:r>
          </a:p>
        </p:txBody>
      </p:sp>
      <p:sp>
        <p:nvSpPr>
          <p:cNvPr id="11" name="Rectangle 10"/>
          <p:cNvSpPr/>
          <p:nvPr/>
        </p:nvSpPr>
        <p:spPr>
          <a:xfrm>
            <a:off x="3048000" y="4800600"/>
            <a:ext cx="9144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Data</a:t>
            </a:r>
          </a:p>
        </p:txBody>
      </p:sp>
      <p:sp>
        <p:nvSpPr>
          <p:cNvPr id="12" name="Rectangle 11"/>
          <p:cNvSpPr/>
          <p:nvPr/>
        </p:nvSpPr>
        <p:spPr>
          <a:xfrm>
            <a:off x="3962400" y="4800600"/>
            <a:ext cx="9144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Data</a:t>
            </a:r>
          </a:p>
        </p:txBody>
      </p:sp>
      <p:sp>
        <p:nvSpPr>
          <p:cNvPr id="13" name="Rectangle 12"/>
          <p:cNvSpPr/>
          <p:nvPr/>
        </p:nvSpPr>
        <p:spPr>
          <a:xfrm>
            <a:off x="4876800" y="4800600"/>
            <a:ext cx="9144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Data</a:t>
            </a:r>
          </a:p>
        </p:txBody>
      </p:sp>
      <p:sp>
        <p:nvSpPr>
          <p:cNvPr id="14" name="Rectangle 13"/>
          <p:cNvSpPr/>
          <p:nvPr/>
        </p:nvSpPr>
        <p:spPr>
          <a:xfrm>
            <a:off x="5791200" y="4800600"/>
            <a:ext cx="9144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Data</a:t>
            </a:r>
          </a:p>
        </p:txBody>
      </p:sp>
      <p:sp>
        <p:nvSpPr>
          <p:cNvPr id="16" name="Rectangle 15"/>
          <p:cNvSpPr/>
          <p:nvPr/>
        </p:nvSpPr>
        <p:spPr>
          <a:xfrm>
            <a:off x="3810000" y="2438400"/>
            <a:ext cx="1524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smtClean="0"/>
          </a:p>
        </p:txBody>
      </p:sp>
      <p:sp>
        <p:nvSpPr>
          <p:cNvPr id="17" name="Rectangle 16"/>
          <p:cNvSpPr/>
          <p:nvPr/>
        </p:nvSpPr>
        <p:spPr>
          <a:xfrm>
            <a:off x="2895600" y="2438400"/>
            <a:ext cx="9144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Data</a:t>
            </a:r>
          </a:p>
        </p:txBody>
      </p:sp>
      <p:sp>
        <p:nvSpPr>
          <p:cNvPr id="18" name="Rectangle 17"/>
          <p:cNvSpPr/>
          <p:nvPr/>
        </p:nvSpPr>
        <p:spPr>
          <a:xfrm>
            <a:off x="2743200" y="2438400"/>
            <a:ext cx="1524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smtClean="0"/>
          </a:p>
        </p:txBody>
      </p:sp>
      <p:sp>
        <p:nvSpPr>
          <p:cNvPr id="19" name="Rectangle 18"/>
          <p:cNvSpPr/>
          <p:nvPr/>
        </p:nvSpPr>
        <p:spPr>
          <a:xfrm>
            <a:off x="5181600" y="2438400"/>
            <a:ext cx="1524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smtClean="0"/>
          </a:p>
        </p:txBody>
      </p:sp>
      <p:sp>
        <p:nvSpPr>
          <p:cNvPr id="20" name="Rectangle 19"/>
          <p:cNvSpPr/>
          <p:nvPr/>
        </p:nvSpPr>
        <p:spPr>
          <a:xfrm>
            <a:off x="4267200" y="2438400"/>
            <a:ext cx="9144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Data</a:t>
            </a:r>
          </a:p>
        </p:txBody>
      </p:sp>
      <p:sp>
        <p:nvSpPr>
          <p:cNvPr id="21" name="Rectangle 20"/>
          <p:cNvSpPr/>
          <p:nvPr/>
        </p:nvSpPr>
        <p:spPr>
          <a:xfrm>
            <a:off x="4114800" y="2438400"/>
            <a:ext cx="1524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smtClean="0"/>
          </a:p>
        </p:txBody>
      </p:sp>
      <p:sp>
        <p:nvSpPr>
          <p:cNvPr id="22" name="Rectangle 21"/>
          <p:cNvSpPr/>
          <p:nvPr/>
        </p:nvSpPr>
        <p:spPr>
          <a:xfrm>
            <a:off x="6781800" y="2438400"/>
            <a:ext cx="1524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smtClean="0"/>
          </a:p>
        </p:txBody>
      </p:sp>
      <p:sp>
        <p:nvSpPr>
          <p:cNvPr id="23" name="Rectangle 22"/>
          <p:cNvSpPr/>
          <p:nvPr/>
        </p:nvSpPr>
        <p:spPr>
          <a:xfrm>
            <a:off x="5867400" y="2438400"/>
            <a:ext cx="9144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Data</a:t>
            </a:r>
          </a:p>
        </p:txBody>
      </p:sp>
      <p:sp>
        <p:nvSpPr>
          <p:cNvPr id="24" name="Rectangle 23"/>
          <p:cNvSpPr/>
          <p:nvPr/>
        </p:nvSpPr>
        <p:spPr>
          <a:xfrm>
            <a:off x="5715000" y="2438400"/>
            <a:ext cx="1524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smtClean="0"/>
          </a:p>
        </p:txBody>
      </p:sp>
      <p:sp>
        <p:nvSpPr>
          <p:cNvPr id="26" name="Rectangle 25"/>
          <p:cNvSpPr/>
          <p:nvPr/>
        </p:nvSpPr>
        <p:spPr>
          <a:xfrm>
            <a:off x="2362200" y="2438400"/>
            <a:ext cx="1524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smtClean="0"/>
          </a:p>
        </p:txBody>
      </p:sp>
      <p:sp>
        <p:nvSpPr>
          <p:cNvPr id="27" name="Rectangle 26"/>
          <p:cNvSpPr/>
          <p:nvPr/>
        </p:nvSpPr>
        <p:spPr>
          <a:xfrm>
            <a:off x="2133600" y="2438400"/>
            <a:ext cx="2286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a</a:t>
            </a:r>
          </a:p>
        </p:txBody>
      </p:sp>
      <p:sp>
        <p:nvSpPr>
          <p:cNvPr id="29" name="TextBox 28"/>
          <p:cNvSpPr txBox="1"/>
          <p:nvPr/>
        </p:nvSpPr>
        <p:spPr>
          <a:xfrm>
            <a:off x="3276600" y="1371600"/>
            <a:ext cx="2743200" cy="369332"/>
          </a:xfrm>
          <a:prstGeom prst="rect">
            <a:avLst/>
          </a:prstGeom>
          <a:noFill/>
        </p:spPr>
        <p:txBody>
          <a:bodyPr wrap="square" rtlCol="0">
            <a:spAutoFit/>
          </a:bodyPr>
          <a:lstStyle/>
          <a:p>
            <a:r>
              <a:rPr lang="en-US" dirty="0" smtClean="0"/>
              <a:t>Transmission Gaps</a:t>
            </a:r>
            <a:endParaRPr lang="en-US" dirty="0"/>
          </a:p>
        </p:txBody>
      </p:sp>
      <p:sp>
        <p:nvSpPr>
          <p:cNvPr id="30" name="TextBox 29"/>
          <p:cNvSpPr txBox="1"/>
          <p:nvPr/>
        </p:nvSpPr>
        <p:spPr>
          <a:xfrm>
            <a:off x="2895600" y="3276600"/>
            <a:ext cx="3733800" cy="369332"/>
          </a:xfrm>
          <a:prstGeom prst="rect">
            <a:avLst/>
          </a:prstGeom>
          <a:noFill/>
        </p:spPr>
        <p:txBody>
          <a:bodyPr wrap="square" rtlCol="0">
            <a:spAutoFit/>
          </a:bodyPr>
          <a:lstStyle/>
          <a:p>
            <a:r>
              <a:rPr lang="en-US" dirty="0" smtClean="0"/>
              <a:t>Asynchronous transmission </a:t>
            </a:r>
            <a:endParaRPr lang="en-US" dirty="0"/>
          </a:p>
        </p:txBody>
      </p:sp>
      <p:sp>
        <p:nvSpPr>
          <p:cNvPr id="31" name="TextBox 30"/>
          <p:cNvSpPr txBox="1"/>
          <p:nvPr/>
        </p:nvSpPr>
        <p:spPr>
          <a:xfrm>
            <a:off x="3048000" y="5879068"/>
            <a:ext cx="3733800" cy="369332"/>
          </a:xfrm>
          <a:prstGeom prst="rect">
            <a:avLst/>
          </a:prstGeom>
          <a:noFill/>
        </p:spPr>
        <p:txBody>
          <a:bodyPr wrap="square" rtlCol="0">
            <a:spAutoFit/>
          </a:bodyPr>
          <a:lstStyle/>
          <a:p>
            <a:r>
              <a:rPr lang="en-US" dirty="0" smtClean="0"/>
              <a:t>Synchronous transmission </a:t>
            </a:r>
            <a:endParaRPr lang="en-US" dirty="0"/>
          </a:p>
        </p:txBody>
      </p:sp>
      <p:cxnSp>
        <p:nvCxnSpPr>
          <p:cNvPr id="34" name="Straight Arrow Connector 33"/>
          <p:cNvCxnSpPr>
            <a:stCxn id="29" idx="2"/>
          </p:cNvCxnSpPr>
          <p:nvPr/>
        </p:nvCxnSpPr>
        <p:spPr>
          <a:xfrm rot="5400000">
            <a:off x="3308866" y="1022866"/>
            <a:ext cx="621268" cy="2057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29" idx="2"/>
          </p:cNvCxnSpPr>
          <p:nvPr/>
        </p:nvCxnSpPr>
        <p:spPr>
          <a:xfrm rot="5400000">
            <a:off x="3994666" y="1784866"/>
            <a:ext cx="697468"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29" idx="2"/>
          </p:cNvCxnSpPr>
          <p:nvPr/>
        </p:nvCxnSpPr>
        <p:spPr>
          <a:xfrm rot="16200000" flipH="1">
            <a:off x="4718566" y="1670566"/>
            <a:ext cx="697468" cy="838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0" y="3657600"/>
            <a:ext cx="609600" cy="369332"/>
          </a:xfrm>
          <a:prstGeom prst="rect">
            <a:avLst/>
          </a:prstGeom>
          <a:noFill/>
        </p:spPr>
        <p:txBody>
          <a:bodyPr wrap="square" rtlCol="0">
            <a:spAutoFit/>
          </a:bodyPr>
          <a:lstStyle/>
          <a:p>
            <a:r>
              <a:rPr lang="en-US" dirty="0" smtClean="0"/>
              <a:t>CLK</a:t>
            </a:r>
            <a:endParaRPr lang="en-US" dirty="0"/>
          </a:p>
        </p:txBody>
      </p:sp>
      <p:cxnSp>
        <p:nvCxnSpPr>
          <p:cNvPr id="41" name="Shape 40"/>
          <p:cNvCxnSpPr>
            <a:stCxn id="39" idx="3"/>
            <a:endCxn id="5" idx="0"/>
          </p:cNvCxnSpPr>
          <p:nvPr/>
        </p:nvCxnSpPr>
        <p:spPr>
          <a:xfrm>
            <a:off x="609600" y="3842266"/>
            <a:ext cx="838200" cy="196334"/>
          </a:xfrm>
          <a:prstGeom prst="bentConnector2">
            <a:avLst/>
          </a:prstGeom>
        </p:spPr>
        <p:style>
          <a:lnRef idx="2">
            <a:schemeClr val="dk1"/>
          </a:lnRef>
          <a:fillRef idx="0">
            <a:schemeClr val="dk1"/>
          </a:fillRef>
          <a:effectRef idx="1">
            <a:schemeClr val="dk1"/>
          </a:effectRef>
          <a:fontRef idx="minor">
            <a:schemeClr val="tx1"/>
          </a:fontRef>
        </p:style>
      </p:cxnSp>
      <p:cxnSp>
        <p:nvCxnSpPr>
          <p:cNvPr id="43" name="Shape 42"/>
          <p:cNvCxnSpPr>
            <a:stCxn id="39" idx="3"/>
            <a:endCxn id="8" idx="0"/>
          </p:cNvCxnSpPr>
          <p:nvPr/>
        </p:nvCxnSpPr>
        <p:spPr>
          <a:xfrm>
            <a:off x="609600" y="3842266"/>
            <a:ext cx="6781800" cy="196334"/>
          </a:xfrm>
          <a:prstGeom prst="bentConnector2">
            <a:avLst/>
          </a:prstGeom>
        </p:spPr>
        <p:style>
          <a:lnRef idx="2">
            <a:schemeClr val="dk1"/>
          </a:lnRef>
          <a:fillRef idx="0">
            <a:schemeClr val="dk1"/>
          </a:fillRef>
          <a:effectRef idx="1">
            <a:schemeClr val="dk1"/>
          </a:effectRef>
          <a:fontRef idx="minor">
            <a:schemeClr val="tx1"/>
          </a:fontRef>
        </p:style>
      </p:cxnSp>
      <p:sp>
        <p:nvSpPr>
          <p:cNvPr id="32" name="Slide Number Placeholder 31"/>
          <p:cNvSpPr>
            <a:spLocks noGrp="1"/>
          </p:cNvSpPr>
          <p:nvPr>
            <p:ph type="sldNum" sz="quarter" idx="12"/>
          </p:nvPr>
        </p:nvSpPr>
        <p:spPr/>
        <p:txBody>
          <a:bodyPr/>
          <a:lstStyle/>
          <a:p>
            <a:fld id="{6F42FDE4-A7DD-41A7-A0A6-9B649FB43336}" type="slidenum">
              <a:rPr kumimoji="0" lang="en-US" smtClean="0"/>
              <a:pPr/>
              <a:t>146</a:t>
            </a:fld>
            <a:endParaRPr kumimoji="0" lang="en-US"/>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Rectangle 2"/>
          <p:cNvSpPr>
            <a:spLocks noGrp="1" noChangeArrowheads="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Type of Serial Communication</a:t>
            </a:r>
            <a:endParaRPr lang="en-CA"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19238" name="Text Box 6"/>
          <p:cNvSpPr txBox="1">
            <a:spLocks noChangeArrowheads="1"/>
          </p:cNvSpPr>
          <p:nvPr/>
        </p:nvSpPr>
        <p:spPr bwMode="auto">
          <a:xfrm>
            <a:off x="2590800" y="1447800"/>
            <a:ext cx="3680046" cy="46166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r>
              <a:rPr lang="en-US" sz="2400" b="1" dirty="0">
                <a:solidFill>
                  <a:schemeClr val="tx1"/>
                </a:solidFill>
              </a:rPr>
              <a:t>Asynchronous transmission</a:t>
            </a:r>
            <a:endParaRPr lang="en-CA" sz="2400" b="1" dirty="0">
              <a:solidFill>
                <a:schemeClr val="tx1"/>
              </a:solidFill>
            </a:endParaRPr>
          </a:p>
        </p:txBody>
      </p:sp>
      <p:sp>
        <p:nvSpPr>
          <p:cNvPr id="5" name="Rectangle 4"/>
          <p:cNvSpPr/>
          <p:nvPr/>
        </p:nvSpPr>
        <p:spPr>
          <a:xfrm>
            <a:off x="1219200" y="5410200"/>
            <a:ext cx="6096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smtClean="0"/>
          </a:p>
        </p:txBody>
      </p:sp>
      <p:sp>
        <p:nvSpPr>
          <p:cNvPr id="6" name="Rectangle 5"/>
          <p:cNvSpPr/>
          <p:nvPr/>
        </p:nvSpPr>
        <p:spPr>
          <a:xfrm>
            <a:off x="1828800" y="5410200"/>
            <a:ext cx="47244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8 bit Data</a:t>
            </a:r>
          </a:p>
        </p:txBody>
      </p:sp>
      <p:sp>
        <p:nvSpPr>
          <p:cNvPr id="7" name="Rectangle 6"/>
          <p:cNvSpPr/>
          <p:nvPr/>
        </p:nvSpPr>
        <p:spPr>
          <a:xfrm>
            <a:off x="6553200" y="5410200"/>
            <a:ext cx="12192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smtClean="0"/>
          </a:p>
        </p:txBody>
      </p:sp>
      <p:sp>
        <p:nvSpPr>
          <p:cNvPr id="8" name="TextBox 7"/>
          <p:cNvSpPr txBox="1"/>
          <p:nvPr/>
        </p:nvSpPr>
        <p:spPr>
          <a:xfrm>
            <a:off x="1143000" y="5029200"/>
            <a:ext cx="990600" cy="369332"/>
          </a:xfrm>
          <a:prstGeom prst="rect">
            <a:avLst/>
          </a:prstGeom>
          <a:noFill/>
        </p:spPr>
        <p:txBody>
          <a:bodyPr wrap="square" rtlCol="0">
            <a:spAutoFit/>
          </a:bodyPr>
          <a:lstStyle/>
          <a:p>
            <a:r>
              <a:rPr lang="en-US" b="1" dirty="0" smtClean="0"/>
              <a:t>Start Bit</a:t>
            </a:r>
            <a:endParaRPr lang="en-US" b="1" dirty="0"/>
          </a:p>
        </p:txBody>
      </p:sp>
      <p:sp>
        <p:nvSpPr>
          <p:cNvPr id="9" name="TextBox 8"/>
          <p:cNvSpPr txBox="1"/>
          <p:nvPr/>
        </p:nvSpPr>
        <p:spPr>
          <a:xfrm>
            <a:off x="6553200" y="5029200"/>
            <a:ext cx="1219200" cy="369332"/>
          </a:xfrm>
          <a:prstGeom prst="rect">
            <a:avLst/>
          </a:prstGeom>
          <a:noFill/>
        </p:spPr>
        <p:txBody>
          <a:bodyPr wrap="square" rtlCol="0">
            <a:spAutoFit/>
          </a:bodyPr>
          <a:lstStyle/>
          <a:p>
            <a:r>
              <a:rPr lang="en-US" b="1" dirty="0" smtClean="0"/>
              <a:t>Start Bits</a:t>
            </a:r>
            <a:endParaRPr lang="en-US" b="1" dirty="0"/>
          </a:p>
        </p:txBody>
      </p:sp>
      <p:cxnSp>
        <p:nvCxnSpPr>
          <p:cNvPr id="18" name="Straight Connector 17"/>
          <p:cNvCxnSpPr/>
          <p:nvPr/>
        </p:nvCxnSpPr>
        <p:spPr>
          <a:xfrm>
            <a:off x="685800" y="3657600"/>
            <a:ext cx="533400" cy="1588"/>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rot="5400000">
            <a:off x="914400" y="3962400"/>
            <a:ext cx="609600" cy="1588"/>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1219200" y="4267200"/>
            <a:ext cx="609600" cy="1588"/>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rot="5400000" flipH="1" flipV="1">
            <a:off x="1524000" y="3962400"/>
            <a:ext cx="609600" cy="1588"/>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a:off x="1828800" y="3656012"/>
            <a:ext cx="609600" cy="1588"/>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rot="5400000">
            <a:off x="2095500" y="4000500"/>
            <a:ext cx="685800" cy="1588"/>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2438400" y="4343400"/>
            <a:ext cx="1828800" cy="1588"/>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rot="5400000" flipH="1" flipV="1">
            <a:off x="3924300" y="4000500"/>
            <a:ext cx="685800" cy="1588"/>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a:off x="4267200" y="3657600"/>
            <a:ext cx="1752600" cy="1588"/>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rot="5400000">
            <a:off x="5715000" y="3962400"/>
            <a:ext cx="609600" cy="1588"/>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6019800" y="4267200"/>
            <a:ext cx="609600" cy="1588"/>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rot="5400000" flipH="1" flipV="1">
            <a:off x="6324600" y="3962400"/>
            <a:ext cx="609600" cy="1588"/>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a:off x="6629400" y="3657600"/>
            <a:ext cx="1447800" cy="1588"/>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rot="5400000">
            <a:off x="343694" y="3695700"/>
            <a:ext cx="1752600" cy="15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rot="5400000">
            <a:off x="953294" y="3694906"/>
            <a:ext cx="1752600" cy="15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5400000">
            <a:off x="1561306" y="3694906"/>
            <a:ext cx="1752600" cy="15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rot="5400000">
            <a:off x="2170905" y="3694906"/>
            <a:ext cx="1752600" cy="15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rot="5400000">
            <a:off x="2782095" y="3695700"/>
            <a:ext cx="1752600" cy="15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rot="5400000">
            <a:off x="3391695" y="3694906"/>
            <a:ext cx="1752600" cy="15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rot="5400000">
            <a:off x="3999707" y="3694906"/>
            <a:ext cx="1752600" cy="15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rot="5400000">
            <a:off x="4609306" y="3694906"/>
            <a:ext cx="1752600" cy="15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rot="5400000">
            <a:off x="5144295" y="3695700"/>
            <a:ext cx="1752600" cy="15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5400000">
            <a:off x="5753895" y="3694906"/>
            <a:ext cx="1752600" cy="15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rot="5400000">
            <a:off x="6361907" y="3694906"/>
            <a:ext cx="1752600" cy="15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rot="5400000">
            <a:off x="6971506" y="3694906"/>
            <a:ext cx="1752600" cy="15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rot="5400000" flipH="1" flipV="1">
            <a:off x="1828800" y="2286000"/>
            <a:ext cx="228600" cy="228600"/>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a:xfrm rot="16200000" flipH="1">
            <a:off x="6362700" y="2324100"/>
            <a:ext cx="304800" cy="22860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rot="5400000" flipH="1" flipV="1">
            <a:off x="6553200" y="2362200"/>
            <a:ext cx="304800" cy="152400"/>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rot="16200000" flipV="1">
            <a:off x="7581900" y="2324100"/>
            <a:ext cx="304800" cy="228600"/>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p:cNvCxnSpPr/>
          <p:nvPr/>
        </p:nvCxnSpPr>
        <p:spPr>
          <a:xfrm>
            <a:off x="6781800" y="2286000"/>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p:cNvCxnSpPr/>
          <p:nvPr/>
        </p:nvCxnSpPr>
        <p:spPr>
          <a:xfrm>
            <a:off x="2057400" y="2286000"/>
            <a:ext cx="4343400" cy="1588"/>
          </a:xfrm>
          <a:prstGeom prst="line">
            <a:avLst/>
          </a:prstGeom>
        </p:spPr>
        <p:style>
          <a:lnRef idx="2">
            <a:schemeClr val="dk1"/>
          </a:lnRef>
          <a:fillRef idx="0">
            <a:schemeClr val="dk1"/>
          </a:fillRef>
          <a:effectRef idx="1">
            <a:schemeClr val="dk1"/>
          </a:effectRef>
          <a:fontRef idx="minor">
            <a:schemeClr val="tx1"/>
          </a:fontRef>
        </p:style>
      </p:cxnSp>
      <p:cxnSp>
        <p:nvCxnSpPr>
          <p:cNvPr id="83" name="Straight Connector 82"/>
          <p:cNvCxnSpPr/>
          <p:nvPr/>
        </p:nvCxnSpPr>
        <p:spPr>
          <a:xfrm rot="16200000" flipV="1">
            <a:off x="1638300" y="2324100"/>
            <a:ext cx="228600" cy="15240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p:cNvCxnSpPr/>
          <p:nvPr/>
        </p:nvCxnSpPr>
        <p:spPr>
          <a:xfrm rot="5400000" flipH="1" flipV="1">
            <a:off x="1181100" y="2324100"/>
            <a:ext cx="228600" cy="15240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p:cNvCxnSpPr/>
          <p:nvPr/>
        </p:nvCxnSpPr>
        <p:spPr>
          <a:xfrm>
            <a:off x="1371600" y="2286000"/>
            <a:ext cx="304800" cy="1588"/>
          </a:xfrm>
          <a:prstGeom prst="line">
            <a:avLst/>
          </a:prstGeom>
        </p:spPr>
        <p:style>
          <a:lnRef idx="2">
            <a:schemeClr val="dk1"/>
          </a:lnRef>
          <a:fillRef idx="0">
            <a:schemeClr val="dk1"/>
          </a:fillRef>
          <a:effectRef idx="1">
            <a:schemeClr val="dk1"/>
          </a:effectRef>
          <a:fontRef idx="minor">
            <a:schemeClr val="tx1"/>
          </a:fontRef>
        </p:style>
      </p:cxnSp>
      <p:sp>
        <p:nvSpPr>
          <p:cNvPr id="88" name="TextBox 87"/>
          <p:cNvSpPr txBox="1"/>
          <p:nvPr/>
        </p:nvSpPr>
        <p:spPr>
          <a:xfrm>
            <a:off x="1752600" y="2743200"/>
            <a:ext cx="5105400" cy="646331"/>
          </a:xfrm>
          <a:prstGeom prst="rect">
            <a:avLst/>
          </a:prstGeom>
          <a:noFill/>
        </p:spPr>
        <p:txBody>
          <a:bodyPr wrap="square" rtlCol="0">
            <a:spAutoFit/>
          </a:bodyPr>
          <a:lstStyle/>
          <a:p>
            <a:r>
              <a:rPr lang="en-US" b="1" dirty="0" smtClean="0"/>
              <a:t>      1        0         0         0          1         1          1        0</a:t>
            </a:r>
          </a:p>
          <a:p>
            <a:r>
              <a:rPr lang="en-US" b="1" dirty="0" smtClean="0"/>
              <a:t>  LSB                                                                         MSB</a:t>
            </a:r>
            <a:endParaRPr lang="en-US" b="1" dirty="0"/>
          </a:p>
        </p:txBody>
      </p:sp>
      <p:sp>
        <p:nvSpPr>
          <p:cNvPr id="89" name="TextBox 88"/>
          <p:cNvSpPr txBox="1"/>
          <p:nvPr/>
        </p:nvSpPr>
        <p:spPr>
          <a:xfrm>
            <a:off x="3886200" y="4953000"/>
            <a:ext cx="1219200" cy="369332"/>
          </a:xfrm>
          <a:prstGeom prst="rect">
            <a:avLst/>
          </a:prstGeom>
          <a:noFill/>
        </p:spPr>
        <p:txBody>
          <a:bodyPr wrap="square" rtlCol="0">
            <a:spAutoFit/>
          </a:bodyPr>
          <a:lstStyle/>
          <a:p>
            <a:r>
              <a:rPr lang="en-US" b="1" dirty="0" smtClean="0"/>
              <a:t>Time</a:t>
            </a:r>
            <a:endParaRPr lang="en-US" b="1" dirty="0"/>
          </a:p>
        </p:txBody>
      </p:sp>
      <p:sp>
        <p:nvSpPr>
          <p:cNvPr id="90" name="TextBox 89"/>
          <p:cNvSpPr txBox="1"/>
          <p:nvPr/>
        </p:nvSpPr>
        <p:spPr>
          <a:xfrm>
            <a:off x="1219200" y="1524000"/>
            <a:ext cx="914400" cy="646331"/>
          </a:xfrm>
          <a:prstGeom prst="rect">
            <a:avLst/>
          </a:prstGeom>
          <a:noFill/>
        </p:spPr>
        <p:txBody>
          <a:bodyPr wrap="square" rtlCol="0">
            <a:spAutoFit/>
          </a:bodyPr>
          <a:lstStyle/>
          <a:p>
            <a:r>
              <a:rPr lang="en-US" b="1" dirty="0" smtClean="0"/>
              <a:t>1 start</a:t>
            </a:r>
          </a:p>
          <a:p>
            <a:r>
              <a:rPr lang="en-US" b="1" dirty="0" smtClean="0"/>
              <a:t>bit</a:t>
            </a:r>
            <a:endParaRPr lang="en-US" b="1" dirty="0"/>
          </a:p>
        </p:txBody>
      </p:sp>
      <p:sp>
        <p:nvSpPr>
          <p:cNvPr id="91" name="TextBox 90"/>
          <p:cNvSpPr txBox="1"/>
          <p:nvPr/>
        </p:nvSpPr>
        <p:spPr>
          <a:xfrm>
            <a:off x="6705600" y="1600200"/>
            <a:ext cx="1981200" cy="646331"/>
          </a:xfrm>
          <a:prstGeom prst="rect">
            <a:avLst/>
          </a:prstGeom>
          <a:noFill/>
        </p:spPr>
        <p:txBody>
          <a:bodyPr wrap="square" rtlCol="0">
            <a:spAutoFit/>
          </a:bodyPr>
          <a:lstStyle/>
          <a:p>
            <a:r>
              <a:rPr lang="en-US" b="1" dirty="0" smtClean="0"/>
              <a:t>1 or 2 Stop</a:t>
            </a:r>
          </a:p>
          <a:p>
            <a:r>
              <a:rPr lang="en-US" b="1" dirty="0" smtClean="0"/>
              <a:t>bit</a:t>
            </a:r>
            <a:endParaRPr lang="en-US" b="1" dirty="0"/>
          </a:p>
        </p:txBody>
      </p:sp>
      <p:sp>
        <p:nvSpPr>
          <p:cNvPr id="92" name="TextBox 91"/>
          <p:cNvSpPr txBox="1"/>
          <p:nvPr/>
        </p:nvSpPr>
        <p:spPr>
          <a:xfrm>
            <a:off x="3124200" y="1905000"/>
            <a:ext cx="2286000" cy="369332"/>
          </a:xfrm>
          <a:prstGeom prst="rect">
            <a:avLst/>
          </a:prstGeom>
          <a:noFill/>
        </p:spPr>
        <p:txBody>
          <a:bodyPr wrap="square" rtlCol="0">
            <a:spAutoFit/>
          </a:bodyPr>
          <a:lstStyle/>
          <a:p>
            <a:r>
              <a:rPr lang="en-US" b="1" dirty="0" smtClean="0"/>
              <a:t>Source data</a:t>
            </a:r>
            <a:endParaRPr lang="en-US" b="1" dirty="0"/>
          </a:p>
        </p:txBody>
      </p:sp>
      <p:cxnSp>
        <p:nvCxnSpPr>
          <p:cNvPr id="98" name="Straight Arrow Connector 97"/>
          <p:cNvCxnSpPr/>
          <p:nvPr/>
        </p:nvCxnSpPr>
        <p:spPr>
          <a:xfrm>
            <a:off x="1828800" y="4953000"/>
            <a:ext cx="4800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Slide Number Placeholder 55"/>
          <p:cNvSpPr>
            <a:spLocks noGrp="1"/>
          </p:cNvSpPr>
          <p:nvPr>
            <p:ph type="sldNum" sz="quarter" idx="12"/>
          </p:nvPr>
        </p:nvSpPr>
        <p:spPr/>
        <p:txBody>
          <a:bodyPr/>
          <a:lstStyle/>
          <a:p>
            <a:fld id="{6F42FDE4-A7DD-41A7-A0A6-9B649FB43336}" type="slidenum">
              <a:rPr kumimoji="0" lang="en-US" smtClean="0"/>
              <a:pPr/>
              <a:t>147</a:t>
            </a:fld>
            <a:endParaRPr kumimoji="0" 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Simplex and Duplex Transmission</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p>
            <a:r>
              <a:rPr lang="en-US" dirty="0" smtClean="0"/>
              <a:t>Simplex</a:t>
            </a:r>
          </a:p>
          <a:p>
            <a:pPr lvl="1"/>
            <a:r>
              <a:rPr lang="en-US" dirty="0" smtClean="0"/>
              <a:t>Data are transmitted in one directions</a:t>
            </a:r>
          </a:p>
          <a:p>
            <a:pPr lvl="1"/>
            <a:r>
              <a:rPr lang="en-US" dirty="0" smtClean="0"/>
              <a:t>Example: CPU to printer</a:t>
            </a:r>
          </a:p>
          <a:p>
            <a:r>
              <a:rPr lang="en-US" dirty="0" smtClean="0"/>
              <a:t>Duplex</a:t>
            </a:r>
          </a:p>
          <a:p>
            <a:pPr lvl="1"/>
            <a:r>
              <a:rPr lang="en-US" dirty="0" smtClean="0"/>
              <a:t>Data flow in both direction </a:t>
            </a:r>
          </a:p>
          <a:p>
            <a:pPr lvl="1"/>
            <a:r>
              <a:rPr lang="en-US" dirty="0" smtClean="0"/>
              <a:t>Half Duplex (Transmission goes on way at a time)</a:t>
            </a:r>
          </a:p>
          <a:p>
            <a:pPr lvl="1"/>
            <a:r>
              <a:rPr lang="en-US" dirty="0" smtClean="0"/>
              <a:t>Full Duplex (Both ways simultaneously)</a:t>
            </a:r>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148</a:t>
            </a:fld>
            <a:endParaRPr kumimoji="0" 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Rate of transmission </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normAutofit/>
          </a:bodyPr>
          <a:lstStyle/>
          <a:p>
            <a:r>
              <a:rPr lang="en-US" dirty="0" smtClean="0"/>
              <a:t>Rate at which bits are transmitted  (BAUD)</a:t>
            </a:r>
          </a:p>
          <a:p>
            <a:r>
              <a:rPr lang="en-US" dirty="0" smtClean="0"/>
              <a:t>Number of signal changes per second</a:t>
            </a:r>
          </a:p>
          <a:p>
            <a:r>
              <a:rPr lang="en-US" dirty="0" smtClean="0"/>
              <a:t>Bit time: how long the Bit stay On or Off</a:t>
            </a:r>
          </a:p>
          <a:p>
            <a:r>
              <a:rPr lang="en-US" dirty="0" smtClean="0"/>
              <a:t>Printer, Terminal Baud Adjustable (50-9600)</a:t>
            </a:r>
          </a:p>
          <a:p>
            <a:r>
              <a:rPr lang="en-US" dirty="0" smtClean="0"/>
              <a:t>1200Baud means: Bit stay for 1/1200=0.83ms</a:t>
            </a:r>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149</a:t>
            </a:fld>
            <a:endParaRPr kumimoji="0"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Designing Interfacing </a:t>
            </a:r>
            <a:r>
              <a:rPr lang="en-US" b="1" u="sng"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Ckt</a:t>
            </a:r>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Using 8155</a:t>
            </a:r>
            <a:b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to Read &amp; Display from ADC to LEDs</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p>
            <a:r>
              <a:rPr lang="en-US" dirty="0" smtClean="0"/>
              <a:t>Set up Port A in the handshake mode to read data from A/D Converter</a:t>
            </a:r>
          </a:p>
          <a:p>
            <a:r>
              <a:rPr lang="en-US" dirty="0" smtClean="0"/>
              <a:t>Setup port B as output port to display data at seven segment LEDs</a:t>
            </a:r>
          </a:p>
          <a:p>
            <a:r>
              <a:rPr lang="en-US" dirty="0" smtClean="0"/>
              <a:t>Use line PC3 from port C to initiate a conversion</a:t>
            </a:r>
          </a:p>
          <a:p>
            <a:r>
              <a:rPr lang="en-US" dirty="0" smtClean="0"/>
              <a:t>Use the 8155 Timer to record conversation time</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Error Check</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143000"/>
            <a:ext cx="8229600" cy="5638800"/>
          </a:xfrm>
        </p:spPr>
        <p:txBody>
          <a:bodyPr>
            <a:normAutofit/>
          </a:bodyPr>
          <a:lstStyle/>
          <a:p>
            <a:r>
              <a:rPr lang="en-US" dirty="0" smtClean="0"/>
              <a:t>Parity Check</a:t>
            </a:r>
          </a:p>
          <a:p>
            <a:pPr lvl="1"/>
            <a:r>
              <a:rPr lang="en-US" dirty="0" smtClean="0"/>
              <a:t>Even parity: When odd numbers of 1 make D7=1</a:t>
            </a:r>
          </a:p>
          <a:p>
            <a:pPr lvl="2"/>
            <a:r>
              <a:rPr lang="en-US" dirty="0" smtClean="0"/>
              <a:t>Send Even number of 1</a:t>
            </a:r>
          </a:p>
          <a:p>
            <a:pPr lvl="1"/>
            <a:r>
              <a:rPr lang="en-US" dirty="0" smtClean="0"/>
              <a:t>Odd parity:  When even number of 1 make D7=1</a:t>
            </a:r>
          </a:p>
          <a:p>
            <a:pPr lvl="2"/>
            <a:r>
              <a:rPr lang="en-US" dirty="0" smtClean="0"/>
              <a:t>Send Odd number of 1</a:t>
            </a:r>
          </a:p>
          <a:p>
            <a:r>
              <a:rPr lang="en-US" dirty="0" smtClean="0"/>
              <a:t>Cyclic Redundancy Code (CRC)</a:t>
            </a:r>
          </a:p>
          <a:p>
            <a:pPr lvl="1"/>
            <a:r>
              <a:rPr lang="en-US" dirty="0" smtClean="0"/>
              <a:t>Synchronous Communication </a:t>
            </a:r>
          </a:p>
          <a:p>
            <a:pPr lvl="1"/>
            <a:r>
              <a:rPr lang="en-US" dirty="0" smtClean="0"/>
              <a:t>Stream of Data can be represented by Cyclic polynomial that divided by a </a:t>
            </a:r>
            <a:r>
              <a:rPr lang="en-US" b="1" dirty="0" smtClean="0"/>
              <a:t>constant polynomial </a:t>
            </a:r>
          </a:p>
          <a:p>
            <a:pPr lvl="1"/>
            <a:r>
              <a:rPr lang="en-US" dirty="0" smtClean="0"/>
              <a:t>Reminder  to set </a:t>
            </a:r>
            <a:r>
              <a:rPr lang="en-US" b="1" dirty="0" smtClean="0"/>
              <a:t>Bits</a:t>
            </a:r>
            <a:r>
              <a:rPr lang="en-US" dirty="0" smtClean="0"/>
              <a:t>  and Send out as check for error</a:t>
            </a:r>
          </a:p>
          <a:p>
            <a:pPr lvl="1"/>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150</a:t>
            </a:fld>
            <a:endParaRPr kumimoji="0" lang="en-US"/>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b="1" dirty="0" smtClean="0">
                <a:solidFill>
                  <a:srgbClr val="C00000"/>
                </a:solidFill>
              </a:rPr>
              <a:t>8251</a:t>
            </a:r>
          </a:p>
        </p:txBody>
      </p:sp>
      <p:sp>
        <p:nvSpPr>
          <p:cNvPr id="3075" name="Rectangle 3"/>
          <p:cNvSpPr>
            <a:spLocks noGrp="1" noChangeArrowheads="1"/>
          </p:cNvSpPr>
          <p:nvPr>
            <p:ph type="body" idx="1"/>
          </p:nvPr>
        </p:nvSpPr>
        <p:spPr/>
        <p:txBody>
          <a:bodyPr/>
          <a:lstStyle/>
          <a:p>
            <a:pPr eaLnBrk="1" hangingPunct="1"/>
            <a:r>
              <a:rPr lang="en-US" dirty="0" smtClean="0"/>
              <a:t>The 8251A is a programmable serial communication interface chip designed for synchronous and asynchronous serial data communication.</a:t>
            </a:r>
          </a:p>
          <a:p>
            <a:pPr eaLnBrk="1" hangingPunct="1"/>
            <a:r>
              <a:rPr lang="en-US" dirty="0" smtClean="0"/>
              <a:t>It supports the serial transmission of data. </a:t>
            </a:r>
          </a:p>
          <a:p>
            <a:pPr eaLnBrk="1" hangingPunct="1"/>
            <a:r>
              <a:rPr lang="en-US" dirty="0" smtClean="0"/>
              <a:t>It is packed in a 28 pin DIP. </a:t>
            </a:r>
          </a:p>
          <a:p>
            <a:pPr eaLnBrk="1" hangingPunct="1"/>
            <a:endParaRPr lang="en-US" dirty="0" smtClean="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b="1" dirty="0" smtClean="0">
                <a:solidFill>
                  <a:srgbClr val="C00000"/>
                </a:solidFill>
              </a:rPr>
              <a:t>Pin details </a:t>
            </a:r>
          </a:p>
        </p:txBody>
      </p:sp>
      <p:pic>
        <p:nvPicPr>
          <p:cNvPr id="4099" name="Picture 4" descr="PinDiag-8251-pic1(58)"/>
          <p:cNvPicPr>
            <a:picLocks noGrp="1" noChangeAspect="1" noChangeArrowheads="1"/>
          </p:cNvPicPr>
          <p:nvPr>
            <p:ph type="body" idx="1"/>
          </p:nvPr>
        </p:nvPicPr>
        <p:blipFill>
          <a:blip r:embed="rId2"/>
          <a:srcRect/>
          <a:stretch>
            <a:fillRect/>
          </a:stretch>
        </p:blipFill>
        <p:spPr>
          <a:xfrm>
            <a:off x="457200" y="1600200"/>
            <a:ext cx="8382000" cy="5029200"/>
          </a:xfrm>
          <a:noFill/>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dirty="0" smtClean="0">
                <a:solidFill>
                  <a:srgbClr val="C00000"/>
                </a:solidFill>
              </a:rPr>
              <a:t>Architecture </a:t>
            </a:r>
          </a:p>
        </p:txBody>
      </p:sp>
      <p:pic>
        <p:nvPicPr>
          <p:cNvPr id="5123" name="Picture 4" descr="BD-8251-pic2(59)"/>
          <p:cNvPicPr>
            <a:picLocks noGrp="1" noChangeAspect="1" noChangeArrowheads="1"/>
          </p:cNvPicPr>
          <p:nvPr>
            <p:ph type="body" idx="1"/>
          </p:nvPr>
        </p:nvPicPr>
        <p:blipFill>
          <a:blip r:embed="rId2"/>
          <a:srcRect/>
          <a:stretch>
            <a:fillRect/>
          </a:stretch>
        </p:blipFill>
        <p:spPr>
          <a:xfrm>
            <a:off x="304800" y="1295400"/>
            <a:ext cx="8458200" cy="5257800"/>
          </a:xfrm>
          <a:noFill/>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b="1" dirty="0" smtClean="0">
                <a:solidFill>
                  <a:srgbClr val="C00000"/>
                </a:solidFill>
              </a:rPr>
              <a:t>Arch - details</a:t>
            </a:r>
          </a:p>
        </p:txBody>
      </p:sp>
      <p:sp>
        <p:nvSpPr>
          <p:cNvPr id="6147" name="Rectangle 3"/>
          <p:cNvSpPr>
            <a:spLocks noGrp="1" noChangeArrowheads="1"/>
          </p:cNvSpPr>
          <p:nvPr>
            <p:ph type="body" idx="1"/>
          </p:nvPr>
        </p:nvSpPr>
        <p:spPr/>
        <p:txBody>
          <a:bodyPr/>
          <a:lstStyle/>
          <a:p>
            <a:pPr eaLnBrk="1" hangingPunct="1">
              <a:lnSpc>
                <a:spcPct val="90000"/>
              </a:lnSpc>
            </a:pPr>
            <a:r>
              <a:rPr lang="en-US" smtClean="0"/>
              <a:t>The functional block diagram of 825 1A consists five sections. </a:t>
            </a:r>
          </a:p>
          <a:p>
            <a:pPr eaLnBrk="1" hangingPunct="1">
              <a:lnSpc>
                <a:spcPct val="90000"/>
              </a:lnSpc>
              <a:buFontTx/>
              <a:buNone/>
            </a:pPr>
            <a:r>
              <a:rPr lang="en-US" smtClean="0"/>
              <a:t>They are:</a:t>
            </a:r>
          </a:p>
          <a:p>
            <a:pPr eaLnBrk="1" hangingPunct="1">
              <a:lnSpc>
                <a:spcPct val="90000"/>
              </a:lnSpc>
            </a:pPr>
            <a:r>
              <a:rPr lang="en-US" smtClean="0"/>
              <a:t>Read/Write control logic </a:t>
            </a:r>
          </a:p>
          <a:p>
            <a:pPr eaLnBrk="1" hangingPunct="1">
              <a:lnSpc>
                <a:spcPct val="90000"/>
              </a:lnSpc>
            </a:pPr>
            <a:r>
              <a:rPr lang="en-US" smtClean="0"/>
              <a:t>Transmitter </a:t>
            </a:r>
          </a:p>
          <a:p>
            <a:pPr eaLnBrk="1" hangingPunct="1">
              <a:lnSpc>
                <a:spcPct val="90000"/>
              </a:lnSpc>
            </a:pPr>
            <a:r>
              <a:rPr lang="en-US" smtClean="0"/>
              <a:t>Receiver </a:t>
            </a:r>
          </a:p>
          <a:p>
            <a:pPr eaLnBrk="1" hangingPunct="1">
              <a:lnSpc>
                <a:spcPct val="90000"/>
              </a:lnSpc>
            </a:pPr>
            <a:r>
              <a:rPr lang="en-US" smtClean="0"/>
              <a:t>Data bus buffer </a:t>
            </a:r>
          </a:p>
          <a:p>
            <a:pPr eaLnBrk="1" hangingPunct="1">
              <a:lnSpc>
                <a:spcPct val="90000"/>
              </a:lnSpc>
            </a:pPr>
            <a:r>
              <a:rPr lang="en-US" smtClean="0"/>
              <a:t>Modem control. </a:t>
            </a:r>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b="1" dirty="0" smtClean="0">
                <a:solidFill>
                  <a:srgbClr val="C00000"/>
                </a:solidFill>
              </a:rPr>
              <a:t>Read/Write control logic</a:t>
            </a:r>
          </a:p>
        </p:txBody>
      </p:sp>
      <p:sp>
        <p:nvSpPr>
          <p:cNvPr id="7171" name="Rectangle 3"/>
          <p:cNvSpPr>
            <a:spLocks noGrp="1" noChangeArrowheads="1"/>
          </p:cNvSpPr>
          <p:nvPr>
            <p:ph type="body" idx="1"/>
          </p:nvPr>
        </p:nvSpPr>
        <p:spPr/>
        <p:txBody>
          <a:bodyPr/>
          <a:lstStyle/>
          <a:p>
            <a:pPr eaLnBrk="1" hangingPunct="1">
              <a:lnSpc>
                <a:spcPct val="90000"/>
              </a:lnSpc>
            </a:pPr>
            <a:r>
              <a:rPr lang="en-US" sz="2800" smtClean="0"/>
              <a:t>The Read/Write Control logic interfaces the 8251A with CPU, determines the functions of the 8251A according to the control word written into its control register. </a:t>
            </a:r>
          </a:p>
          <a:p>
            <a:pPr eaLnBrk="1" hangingPunct="1">
              <a:lnSpc>
                <a:spcPct val="90000"/>
              </a:lnSpc>
            </a:pPr>
            <a:r>
              <a:rPr lang="en-US" sz="2800" smtClean="0"/>
              <a:t>It monitors the data flow. </a:t>
            </a:r>
          </a:p>
          <a:p>
            <a:pPr eaLnBrk="1" hangingPunct="1">
              <a:lnSpc>
                <a:spcPct val="90000"/>
              </a:lnSpc>
            </a:pPr>
            <a:r>
              <a:rPr lang="en-US" sz="2800" smtClean="0"/>
              <a:t>This section has three registers and they are control register, status register and data buffer. </a:t>
            </a:r>
          </a:p>
          <a:p>
            <a:pPr eaLnBrk="1" hangingPunct="1">
              <a:lnSpc>
                <a:spcPct val="90000"/>
              </a:lnSpc>
            </a:pPr>
            <a:r>
              <a:rPr lang="en-US" sz="2800" smtClean="0"/>
              <a:t>The active low signals RD, WR, CS and C/D(Low) are used for read/write operations with these three registers.</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b="1" dirty="0" smtClean="0">
                <a:solidFill>
                  <a:srgbClr val="C00000"/>
                </a:solidFill>
              </a:rPr>
              <a:t>Read/Write control logic</a:t>
            </a:r>
          </a:p>
        </p:txBody>
      </p:sp>
      <p:sp>
        <p:nvSpPr>
          <p:cNvPr id="8195" name="Rectangle 3"/>
          <p:cNvSpPr>
            <a:spLocks noGrp="1" noChangeArrowheads="1"/>
          </p:cNvSpPr>
          <p:nvPr>
            <p:ph type="body" idx="1"/>
          </p:nvPr>
        </p:nvSpPr>
        <p:spPr/>
        <p:txBody>
          <a:bodyPr/>
          <a:lstStyle/>
          <a:p>
            <a:pPr eaLnBrk="1" hangingPunct="1">
              <a:lnSpc>
                <a:spcPct val="80000"/>
              </a:lnSpc>
            </a:pPr>
            <a:r>
              <a:rPr lang="en-US" sz="2800" smtClean="0"/>
              <a:t>When C/D(low) is high, the control register is selected for writing control word or reading status word. </a:t>
            </a:r>
          </a:p>
          <a:p>
            <a:pPr eaLnBrk="1" hangingPunct="1">
              <a:lnSpc>
                <a:spcPct val="80000"/>
              </a:lnSpc>
            </a:pPr>
            <a:r>
              <a:rPr lang="en-US" sz="2800" smtClean="0"/>
              <a:t>When C/D(low) is low, the data buffer is selected for read/write operation. </a:t>
            </a:r>
          </a:p>
          <a:p>
            <a:pPr eaLnBrk="1" hangingPunct="1">
              <a:lnSpc>
                <a:spcPct val="80000"/>
              </a:lnSpc>
            </a:pPr>
            <a:r>
              <a:rPr lang="en-US" sz="2800" smtClean="0"/>
              <a:t>When the reset is high, it forces 8251A into the idle mode.</a:t>
            </a:r>
          </a:p>
          <a:p>
            <a:pPr eaLnBrk="1" hangingPunct="1">
              <a:lnSpc>
                <a:spcPct val="80000"/>
              </a:lnSpc>
            </a:pPr>
            <a:r>
              <a:rPr lang="en-US" sz="2800" smtClean="0"/>
              <a:t>The clock input is necessary for 8251A for communication with CPU and this clock does not control either the serial transmission or the reception rate. </a:t>
            </a:r>
          </a:p>
          <a:p>
            <a:pPr eaLnBrk="1" hangingPunct="1">
              <a:lnSpc>
                <a:spcPct val="80000"/>
              </a:lnSpc>
            </a:pPr>
            <a:endParaRPr lang="en-US" sz="2800" smtClean="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b="1" dirty="0" smtClean="0">
                <a:solidFill>
                  <a:srgbClr val="C00000"/>
                </a:solidFill>
              </a:rPr>
              <a:t>Transmitter</a:t>
            </a:r>
          </a:p>
        </p:txBody>
      </p:sp>
      <p:sp>
        <p:nvSpPr>
          <p:cNvPr id="10243" name="Rectangle 3"/>
          <p:cNvSpPr>
            <a:spLocks noGrp="1" noChangeArrowheads="1"/>
          </p:cNvSpPr>
          <p:nvPr>
            <p:ph type="body" idx="1"/>
          </p:nvPr>
        </p:nvSpPr>
        <p:spPr>
          <a:xfrm>
            <a:off x="457200" y="1600200"/>
            <a:ext cx="8686800" cy="4525963"/>
          </a:xfrm>
        </p:spPr>
        <p:txBody>
          <a:bodyPr/>
          <a:lstStyle/>
          <a:p>
            <a:pPr eaLnBrk="1" hangingPunct="1">
              <a:lnSpc>
                <a:spcPct val="80000"/>
              </a:lnSpc>
            </a:pPr>
            <a:r>
              <a:rPr lang="en-US" sz="2800" smtClean="0"/>
              <a:t>If buffer register is empty, then TxRDY is goes to high. </a:t>
            </a:r>
          </a:p>
          <a:p>
            <a:pPr eaLnBrk="1" hangingPunct="1">
              <a:lnSpc>
                <a:spcPct val="80000"/>
              </a:lnSpc>
            </a:pPr>
            <a:r>
              <a:rPr lang="en-US" sz="2800" smtClean="0"/>
              <a:t>If output register is empty then TxEMPTY goes to high.</a:t>
            </a:r>
          </a:p>
          <a:p>
            <a:pPr eaLnBrk="1" hangingPunct="1">
              <a:lnSpc>
                <a:spcPct val="80000"/>
              </a:lnSpc>
            </a:pPr>
            <a:r>
              <a:rPr lang="en-US" sz="2800" smtClean="0"/>
              <a:t>The clock signal, TxC (low) controls the rate at which the bits are transmitted by the USART. </a:t>
            </a:r>
          </a:p>
          <a:p>
            <a:pPr eaLnBrk="1" hangingPunct="1">
              <a:lnSpc>
                <a:spcPct val="80000"/>
              </a:lnSpc>
            </a:pPr>
            <a:r>
              <a:rPr lang="en-US" sz="2800" smtClean="0"/>
              <a:t>The clock frequency can be 1,16 or 64 times the baud rate. </a:t>
            </a:r>
          </a:p>
          <a:p>
            <a:pPr eaLnBrk="1" hangingPunct="1">
              <a:lnSpc>
                <a:spcPct val="80000"/>
              </a:lnSpc>
            </a:pPr>
            <a:endParaRPr lang="en-US" sz="2800" smtClean="0"/>
          </a:p>
          <a:p>
            <a:pPr eaLnBrk="1" hangingPunct="1">
              <a:lnSpc>
                <a:spcPct val="80000"/>
              </a:lnSpc>
            </a:pPr>
            <a:endParaRPr lang="en-US" sz="2800" smtClean="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b="1" dirty="0" smtClean="0">
                <a:solidFill>
                  <a:srgbClr val="C00000"/>
                </a:solidFill>
              </a:rPr>
              <a:t>Receiver</a:t>
            </a:r>
          </a:p>
        </p:txBody>
      </p:sp>
      <p:sp>
        <p:nvSpPr>
          <p:cNvPr id="11267" name="Rectangle 3"/>
          <p:cNvSpPr>
            <a:spLocks noGrp="1" noChangeArrowheads="1"/>
          </p:cNvSpPr>
          <p:nvPr>
            <p:ph type="body" idx="1"/>
          </p:nvPr>
        </p:nvSpPr>
        <p:spPr/>
        <p:txBody>
          <a:bodyPr/>
          <a:lstStyle/>
          <a:p>
            <a:pPr eaLnBrk="1" hangingPunct="1">
              <a:lnSpc>
                <a:spcPct val="80000"/>
              </a:lnSpc>
            </a:pPr>
            <a:r>
              <a:rPr lang="en-US" sz="2800" dirty="0" smtClean="0"/>
              <a:t>The receiver section accepts serial data and convert them into parallel data</a:t>
            </a:r>
          </a:p>
          <a:p>
            <a:pPr eaLnBrk="1" hangingPunct="1">
              <a:lnSpc>
                <a:spcPct val="80000"/>
              </a:lnSpc>
            </a:pPr>
            <a:r>
              <a:rPr lang="en-US" sz="2800" dirty="0" smtClean="0"/>
              <a:t>The receiver section is double buffered, i.e., it has an input register to receive serial data and convert to parallel, and a buffer register to hold the parallel data.</a:t>
            </a:r>
          </a:p>
          <a:p>
            <a:pPr eaLnBrk="1" hangingPunct="1">
              <a:lnSpc>
                <a:spcPct val="80000"/>
              </a:lnSpc>
            </a:pPr>
            <a:r>
              <a:rPr lang="en-US" sz="2800" dirty="0" smtClean="0"/>
              <a:t>When the </a:t>
            </a:r>
            <a:r>
              <a:rPr lang="en-US" sz="2800" dirty="0" err="1" smtClean="0"/>
              <a:t>RxD</a:t>
            </a:r>
            <a:r>
              <a:rPr lang="en-US" sz="2800" dirty="0" smtClean="0"/>
              <a:t> line goes low, the control logic assumes it as a START bit, waits for half a bit time and samples the line again.</a:t>
            </a:r>
          </a:p>
          <a:p>
            <a:pPr eaLnBrk="1" hangingPunct="1">
              <a:lnSpc>
                <a:spcPct val="80000"/>
              </a:lnSpc>
            </a:pPr>
            <a:r>
              <a:rPr lang="en-US" sz="2800" dirty="0" smtClean="0"/>
              <a:t>If the line is still low, then the input register accepts the following bits, forms a character and loads it into the buffer register.</a:t>
            </a:r>
          </a:p>
          <a:p>
            <a:pPr eaLnBrk="1" hangingPunct="1">
              <a:lnSpc>
                <a:spcPct val="80000"/>
              </a:lnSpc>
            </a:pPr>
            <a:endParaRPr lang="en-US" sz="2800" dirty="0" smtClean="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b="1" dirty="0" smtClean="0">
                <a:solidFill>
                  <a:srgbClr val="C00000"/>
                </a:solidFill>
              </a:rPr>
              <a:t>Receiver</a:t>
            </a:r>
          </a:p>
        </p:txBody>
      </p:sp>
      <p:sp>
        <p:nvSpPr>
          <p:cNvPr id="12291" name="Rectangle 3"/>
          <p:cNvSpPr>
            <a:spLocks noGrp="1" noChangeArrowheads="1"/>
          </p:cNvSpPr>
          <p:nvPr>
            <p:ph type="body" idx="1"/>
          </p:nvPr>
        </p:nvSpPr>
        <p:spPr/>
        <p:txBody>
          <a:bodyPr/>
          <a:lstStyle/>
          <a:p>
            <a:pPr eaLnBrk="1" hangingPunct="1">
              <a:lnSpc>
                <a:spcPct val="90000"/>
              </a:lnSpc>
            </a:pPr>
            <a:r>
              <a:rPr lang="en-US" sz="2400" dirty="0" smtClean="0"/>
              <a:t>The CPU reads the parallel data from the buffer register. </a:t>
            </a:r>
          </a:p>
          <a:p>
            <a:pPr eaLnBrk="1" hangingPunct="1">
              <a:lnSpc>
                <a:spcPct val="90000"/>
              </a:lnSpc>
            </a:pPr>
            <a:r>
              <a:rPr lang="en-US" sz="2400" dirty="0" smtClean="0"/>
              <a:t>When the input register loads a parallel data to buffer register, the </a:t>
            </a:r>
            <a:r>
              <a:rPr lang="en-US" sz="2400" dirty="0" err="1" smtClean="0"/>
              <a:t>RxRDY</a:t>
            </a:r>
            <a:r>
              <a:rPr lang="en-US" sz="2400" dirty="0" smtClean="0"/>
              <a:t> line goes high.</a:t>
            </a:r>
          </a:p>
          <a:p>
            <a:pPr eaLnBrk="1" hangingPunct="1">
              <a:lnSpc>
                <a:spcPct val="90000"/>
              </a:lnSpc>
            </a:pPr>
            <a:r>
              <a:rPr lang="en-US" sz="2400" dirty="0" smtClean="0"/>
              <a:t>The clock signal </a:t>
            </a:r>
            <a:r>
              <a:rPr lang="en-US" sz="2400" dirty="0" err="1" smtClean="0"/>
              <a:t>RxC</a:t>
            </a:r>
            <a:r>
              <a:rPr lang="en-US" sz="2400" dirty="0" smtClean="0"/>
              <a:t> (low) controls the rate at which bits are received by the USART. </a:t>
            </a:r>
          </a:p>
          <a:p>
            <a:pPr eaLnBrk="1" hangingPunct="1">
              <a:lnSpc>
                <a:spcPct val="90000"/>
              </a:lnSpc>
            </a:pPr>
            <a:r>
              <a:rPr lang="en-US" sz="2400" dirty="0" smtClean="0"/>
              <a:t>During asynchronous mode, the signal SYNDET/BRKDET will indicate the break in the data transmission. </a:t>
            </a:r>
          </a:p>
          <a:p>
            <a:pPr eaLnBrk="1" hangingPunct="1">
              <a:lnSpc>
                <a:spcPct val="90000"/>
              </a:lnSpc>
            </a:pPr>
            <a:r>
              <a:rPr lang="en-US" sz="2400" dirty="0" smtClean="0"/>
              <a:t>During synchronous mode, the signal SYNDET/BRKDET will indicate the reception of synchronous character. </a:t>
            </a:r>
          </a:p>
          <a:p>
            <a:pPr eaLnBrk="1" hangingPunct="1">
              <a:lnSpc>
                <a:spcPct val="90000"/>
              </a:lnSpc>
            </a:pPr>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Control, Status &amp; Timer</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143000"/>
            <a:ext cx="8229600" cy="5562600"/>
          </a:xfrm>
        </p:spPr>
        <p:txBody>
          <a:bodyPr>
            <a:normAutofit fontScale="92500" lnSpcReduction="10000"/>
          </a:bodyPr>
          <a:lstStyle/>
          <a:p>
            <a:r>
              <a:rPr lang="en-US" dirty="0" smtClean="0"/>
              <a:t>Control word</a:t>
            </a:r>
          </a:p>
          <a:p>
            <a:pPr lvl="1"/>
            <a:endParaRPr lang="en-US" dirty="0" smtClean="0"/>
          </a:p>
          <a:p>
            <a:endParaRPr lang="en-US" dirty="0" smtClean="0"/>
          </a:p>
          <a:p>
            <a:endParaRPr lang="en-US" sz="1800" dirty="0" smtClean="0"/>
          </a:p>
          <a:p>
            <a:endParaRPr lang="en-US" sz="1800" dirty="0" smtClean="0"/>
          </a:p>
          <a:p>
            <a:r>
              <a:rPr lang="en-US" dirty="0" smtClean="0"/>
              <a:t>Status word</a:t>
            </a:r>
          </a:p>
          <a:p>
            <a:endParaRPr lang="en-US" dirty="0" smtClean="0"/>
          </a:p>
          <a:p>
            <a:endParaRPr lang="en-US" dirty="0" smtClean="0"/>
          </a:p>
          <a:p>
            <a:endParaRPr lang="en-US" sz="1500" dirty="0" smtClean="0"/>
          </a:p>
          <a:p>
            <a:r>
              <a:rPr lang="en-US" dirty="0" smtClean="0"/>
              <a:t>Timer (with effecting other I/O assignment)</a:t>
            </a:r>
          </a:p>
          <a:p>
            <a:pPr lvl="1"/>
            <a:r>
              <a:rPr lang="en-US" dirty="0" smtClean="0"/>
              <a:t>Start timer</a:t>
            </a:r>
          </a:p>
          <a:p>
            <a:pPr lvl="1"/>
            <a:r>
              <a:rPr lang="en-US" dirty="0" smtClean="0"/>
              <a:t>Stop timer </a:t>
            </a:r>
            <a:endParaRPr lang="en-US" dirty="0"/>
          </a:p>
        </p:txBody>
      </p:sp>
      <p:graphicFrame>
        <p:nvGraphicFramePr>
          <p:cNvPr id="4" name="Table 3"/>
          <p:cNvGraphicFramePr>
            <a:graphicFrameLocks noGrp="1"/>
          </p:cNvGraphicFramePr>
          <p:nvPr/>
        </p:nvGraphicFramePr>
        <p:xfrm>
          <a:off x="533400" y="1600200"/>
          <a:ext cx="6705600" cy="1381760"/>
        </p:xfrm>
        <a:graphic>
          <a:graphicData uri="http://schemas.openxmlformats.org/drawingml/2006/table">
            <a:tbl>
              <a:tblPr firstRow="1" bandRow="1">
                <a:tableStyleId>{5DA37D80-6434-44D0-A028-1B22A696006F}</a:tableStyleId>
              </a:tblPr>
              <a:tblGrid>
                <a:gridCol w="677333"/>
                <a:gridCol w="677333"/>
                <a:gridCol w="677333"/>
                <a:gridCol w="677333"/>
                <a:gridCol w="677333"/>
                <a:gridCol w="575735"/>
                <a:gridCol w="1295400"/>
                <a:gridCol w="1447800"/>
              </a:tblGrid>
              <a:tr h="370840">
                <a:tc>
                  <a:txBody>
                    <a:bodyPr/>
                    <a:lstStyle/>
                    <a:p>
                      <a:r>
                        <a:rPr lang="en-US" dirty="0" smtClean="0"/>
                        <a:t>D7</a:t>
                      </a:r>
                      <a:endParaRPr lang="en-US" dirty="0"/>
                    </a:p>
                  </a:txBody>
                  <a:tcPr/>
                </a:tc>
                <a:tc>
                  <a:txBody>
                    <a:bodyPr/>
                    <a:lstStyle/>
                    <a:p>
                      <a:r>
                        <a:rPr lang="en-US" dirty="0" smtClean="0"/>
                        <a:t>D6</a:t>
                      </a:r>
                      <a:endParaRPr lang="en-US" dirty="0"/>
                    </a:p>
                  </a:txBody>
                  <a:tcPr/>
                </a:tc>
                <a:tc>
                  <a:txBody>
                    <a:bodyPr/>
                    <a:lstStyle/>
                    <a:p>
                      <a:r>
                        <a:rPr lang="en-US" dirty="0" smtClean="0"/>
                        <a:t>D5</a:t>
                      </a:r>
                      <a:endParaRPr lang="en-US" dirty="0"/>
                    </a:p>
                  </a:txBody>
                  <a:tcPr/>
                </a:tc>
                <a:tc>
                  <a:txBody>
                    <a:bodyPr/>
                    <a:lstStyle/>
                    <a:p>
                      <a:r>
                        <a:rPr lang="en-US" dirty="0" smtClean="0"/>
                        <a:t>D4</a:t>
                      </a:r>
                      <a:endParaRPr lang="en-US" dirty="0"/>
                    </a:p>
                  </a:txBody>
                  <a:tcPr/>
                </a:tc>
                <a:tc>
                  <a:txBody>
                    <a:bodyPr/>
                    <a:lstStyle/>
                    <a:p>
                      <a:r>
                        <a:rPr lang="en-US" dirty="0" smtClean="0"/>
                        <a:t>D3</a:t>
                      </a:r>
                      <a:endParaRPr lang="en-US" dirty="0"/>
                    </a:p>
                  </a:txBody>
                  <a:tcPr>
                    <a:solidFill>
                      <a:srgbClr val="FFFF00"/>
                    </a:solidFill>
                  </a:tcPr>
                </a:tc>
                <a:tc>
                  <a:txBody>
                    <a:bodyPr/>
                    <a:lstStyle/>
                    <a:p>
                      <a:r>
                        <a:rPr lang="en-US" dirty="0" smtClean="0"/>
                        <a:t>D2</a:t>
                      </a:r>
                      <a:endParaRPr lang="en-US" dirty="0"/>
                    </a:p>
                  </a:txBody>
                  <a:tcPr>
                    <a:solidFill>
                      <a:srgbClr val="FFFF00"/>
                    </a:solidFill>
                  </a:tcPr>
                </a:tc>
                <a:tc>
                  <a:txBody>
                    <a:bodyPr/>
                    <a:lstStyle/>
                    <a:p>
                      <a:r>
                        <a:rPr lang="en-US" dirty="0" smtClean="0"/>
                        <a:t>D1</a:t>
                      </a:r>
                      <a:endParaRPr lang="en-US" dirty="0"/>
                    </a:p>
                  </a:txBody>
                  <a:tcPr>
                    <a:solidFill>
                      <a:srgbClr val="FFFF00"/>
                    </a:solidFill>
                  </a:tcPr>
                </a:tc>
                <a:tc>
                  <a:txBody>
                    <a:bodyPr/>
                    <a:lstStyle/>
                    <a:p>
                      <a:r>
                        <a:rPr lang="en-US" dirty="0" smtClean="0"/>
                        <a:t>D0</a:t>
                      </a:r>
                      <a:endParaRPr lang="en-US" dirty="0"/>
                    </a:p>
                  </a:txBody>
                  <a:tcPr>
                    <a:solidFill>
                      <a:srgbClr val="FFFF00"/>
                    </a:solidFill>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solidFill>
                      <a:srgbClr val="FFFF00"/>
                    </a:solidFill>
                  </a:tcPr>
                </a:tc>
                <a:tc>
                  <a:txBody>
                    <a:bodyPr/>
                    <a:lstStyle/>
                    <a:p>
                      <a:r>
                        <a:rPr lang="en-US" dirty="0" smtClean="0"/>
                        <a:t>1</a:t>
                      </a:r>
                      <a:endParaRPr lang="en-US" dirty="0"/>
                    </a:p>
                  </a:txBody>
                  <a:tcPr>
                    <a:solidFill>
                      <a:srgbClr val="FFFF00"/>
                    </a:solidFill>
                  </a:tcPr>
                </a:tc>
                <a:tc>
                  <a:txBody>
                    <a:bodyPr/>
                    <a:lstStyle/>
                    <a:p>
                      <a:r>
                        <a:rPr lang="en-US" dirty="0" smtClean="0"/>
                        <a:t>1</a:t>
                      </a:r>
                      <a:endParaRPr lang="en-US" dirty="0"/>
                    </a:p>
                  </a:txBody>
                  <a:tcPr>
                    <a:solidFill>
                      <a:srgbClr val="FFFF00"/>
                    </a:solidFill>
                  </a:tcPr>
                </a:tc>
                <a:tc>
                  <a:txBody>
                    <a:bodyPr/>
                    <a:lstStyle/>
                    <a:p>
                      <a:r>
                        <a:rPr lang="en-US" dirty="0" smtClean="0"/>
                        <a:t>0</a:t>
                      </a:r>
                      <a:endParaRPr lang="en-US" dirty="0"/>
                    </a:p>
                  </a:txBody>
                  <a:tcPr>
                    <a:solidFill>
                      <a:srgbClr val="FFFF00"/>
                    </a:solidFill>
                  </a:tcPr>
                </a:tc>
              </a:tr>
              <a:tr h="370840">
                <a:tc gridSpan="2">
                  <a:txBody>
                    <a:bodyPr/>
                    <a:lstStyle/>
                    <a:p>
                      <a:r>
                        <a:rPr lang="en-US" dirty="0" smtClean="0"/>
                        <a:t>Timer</a:t>
                      </a:r>
                      <a:endParaRPr lang="en-US" dirty="0"/>
                    </a:p>
                  </a:txBody>
                  <a:tcPr/>
                </a:tc>
                <a:tc hMerge="1">
                  <a:txBody>
                    <a:bodyPr/>
                    <a:lstStyle/>
                    <a:p>
                      <a:endParaRPr lang="en-US" dirty="0"/>
                    </a:p>
                  </a:txBody>
                  <a:tcPr/>
                </a:tc>
                <a:tc gridSpan="2">
                  <a:txBody>
                    <a:bodyPr/>
                    <a:lstStyle/>
                    <a:p>
                      <a:r>
                        <a:rPr lang="en-US" dirty="0" smtClean="0"/>
                        <a:t>NA  (INTR not used)</a:t>
                      </a:r>
                      <a:endParaRPr lang="en-US" dirty="0"/>
                    </a:p>
                  </a:txBody>
                  <a:tcPr/>
                </a:tc>
                <a:tc hMerge="1">
                  <a:txBody>
                    <a:bodyPr/>
                    <a:lstStyle/>
                    <a:p>
                      <a:endParaRPr lang="en-US" dirty="0"/>
                    </a:p>
                  </a:txBody>
                  <a:tcPr/>
                </a:tc>
                <a:tc gridSpan="2">
                  <a:txBody>
                    <a:bodyPr/>
                    <a:lstStyle/>
                    <a:p>
                      <a:r>
                        <a:rPr lang="en-US" dirty="0" smtClean="0"/>
                        <a:t>Use</a:t>
                      </a:r>
                      <a:r>
                        <a:rPr lang="en-US" baseline="0" dirty="0" smtClean="0"/>
                        <a:t> for </a:t>
                      </a:r>
                    </a:p>
                    <a:p>
                      <a:r>
                        <a:rPr lang="en-US" baseline="0" dirty="0" smtClean="0"/>
                        <a:t>Port C</a:t>
                      </a:r>
                      <a:endParaRPr lang="en-US" dirty="0"/>
                    </a:p>
                  </a:txBody>
                  <a:tcPr>
                    <a:solidFill>
                      <a:srgbClr val="FFFF00"/>
                    </a:solidFill>
                  </a:tcPr>
                </a:tc>
                <a:tc hMerge="1">
                  <a:txBody>
                    <a:bodyPr/>
                    <a:lstStyle/>
                    <a:p>
                      <a:endParaRPr lang="en-US" dirty="0"/>
                    </a:p>
                  </a:txBody>
                  <a:tcPr/>
                </a:tc>
                <a:tc>
                  <a:txBody>
                    <a:bodyPr/>
                    <a:lstStyle/>
                    <a:p>
                      <a:r>
                        <a:rPr lang="en-US" dirty="0" smtClean="0"/>
                        <a:t>Port B</a:t>
                      </a:r>
                    </a:p>
                    <a:p>
                      <a:r>
                        <a:rPr lang="en-US" dirty="0" smtClean="0"/>
                        <a:t>OUT</a:t>
                      </a:r>
                      <a:r>
                        <a:rPr lang="en-US" baseline="0" dirty="0" smtClean="0"/>
                        <a:t> to LED</a:t>
                      </a:r>
                      <a:endParaRPr lang="en-US" dirty="0"/>
                    </a:p>
                  </a:txBody>
                  <a:tcPr>
                    <a:solidFill>
                      <a:srgbClr val="FFFF00"/>
                    </a:solidFill>
                  </a:tcPr>
                </a:tc>
                <a:tc>
                  <a:txBody>
                    <a:bodyPr/>
                    <a:lstStyle/>
                    <a:p>
                      <a:r>
                        <a:rPr lang="en-US" dirty="0" smtClean="0"/>
                        <a:t>Port A</a:t>
                      </a:r>
                    </a:p>
                    <a:p>
                      <a:r>
                        <a:rPr lang="en-US" dirty="0" smtClean="0"/>
                        <a:t>IN from DAC</a:t>
                      </a:r>
                      <a:endParaRPr lang="en-US" dirty="0"/>
                    </a:p>
                  </a:txBody>
                  <a:tcPr>
                    <a:solidFill>
                      <a:srgbClr val="FFFF00"/>
                    </a:solidFill>
                  </a:tcPr>
                </a:tc>
              </a:tr>
            </a:tbl>
          </a:graphicData>
        </a:graphic>
      </p:graphicFrame>
      <p:sp>
        <p:nvSpPr>
          <p:cNvPr id="5" name="TextBox 4"/>
          <p:cNvSpPr txBox="1"/>
          <p:nvPr/>
        </p:nvSpPr>
        <p:spPr>
          <a:xfrm>
            <a:off x="7772400" y="1752600"/>
            <a:ext cx="990600" cy="461665"/>
          </a:xfrm>
          <a:prstGeom prst="rect">
            <a:avLst/>
          </a:prstGeom>
          <a:noFill/>
        </p:spPr>
        <p:txBody>
          <a:bodyPr wrap="square" rtlCol="0">
            <a:spAutoFit/>
          </a:bodyPr>
          <a:lstStyle/>
          <a:p>
            <a:r>
              <a:rPr lang="en-US" sz="2400" b="1" dirty="0" smtClean="0"/>
              <a:t>06H</a:t>
            </a:r>
            <a:endParaRPr lang="en-US" sz="2400" b="1" dirty="0"/>
          </a:p>
        </p:txBody>
      </p:sp>
      <p:sp>
        <p:nvSpPr>
          <p:cNvPr id="6" name="TextBox 5"/>
          <p:cNvSpPr txBox="1"/>
          <p:nvPr/>
        </p:nvSpPr>
        <p:spPr>
          <a:xfrm>
            <a:off x="7315200" y="2221468"/>
            <a:ext cx="167640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CH=O/P</a:t>
            </a:r>
          </a:p>
          <a:p>
            <a:r>
              <a:rPr lang="en-US" dirty="0" smtClean="0"/>
              <a:t> CL=Handshake Mode </a:t>
            </a:r>
            <a:endParaRPr lang="en-US" dirty="0"/>
          </a:p>
        </p:txBody>
      </p:sp>
      <p:cxnSp>
        <p:nvCxnSpPr>
          <p:cNvPr id="8" name="Elbow Connector 7"/>
          <p:cNvCxnSpPr/>
          <p:nvPr/>
        </p:nvCxnSpPr>
        <p:spPr>
          <a:xfrm>
            <a:off x="4114800" y="2971800"/>
            <a:ext cx="4038600" cy="172998"/>
          </a:xfrm>
          <a:prstGeom prst="bentConnector4">
            <a:avLst>
              <a:gd name="adj1" fmla="val -1016"/>
              <a:gd name="adj2" fmla="val 177929"/>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nvGraphicFramePr>
        <p:xfrm>
          <a:off x="685800" y="3647440"/>
          <a:ext cx="6019800" cy="1112520"/>
        </p:xfrm>
        <a:graphic>
          <a:graphicData uri="http://schemas.openxmlformats.org/drawingml/2006/table">
            <a:tbl>
              <a:tblPr firstRow="1" bandRow="1">
                <a:tableStyleId>{5DA37D80-6434-44D0-A028-1B22A696006F}</a:tableStyleId>
              </a:tblPr>
              <a:tblGrid>
                <a:gridCol w="857250"/>
                <a:gridCol w="742950"/>
                <a:gridCol w="685799"/>
                <a:gridCol w="762000"/>
                <a:gridCol w="762000"/>
                <a:gridCol w="762000"/>
                <a:gridCol w="685801"/>
                <a:gridCol w="762000"/>
              </a:tblGrid>
              <a:tr h="370840">
                <a:tc>
                  <a:txBody>
                    <a:bodyPr/>
                    <a:lstStyle/>
                    <a:p>
                      <a:r>
                        <a:rPr lang="en-US" sz="1600" b="1" dirty="0" smtClean="0"/>
                        <a:t>D7</a:t>
                      </a:r>
                      <a:endParaRPr lang="en-US" sz="1600" b="1" dirty="0"/>
                    </a:p>
                  </a:txBody>
                  <a:tcPr/>
                </a:tc>
                <a:tc>
                  <a:txBody>
                    <a:bodyPr/>
                    <a:lstStyle/>
                    <a:p>
                      <a:r>
                        <a:rPr lang="en-US" sz="1600" b="1" dirty="0" smtClean="0"/>
                        <a:t>D6</a:t>
                      </a:r>
                      <a:endParaRPr lang="en-US" sz="1600" b="1" dirty="0"/>
                    </a:p>
                  </a:txBody>
                  <a:tcPr/>
                </a:tc>
                <a:tc>
                  <a:txBody>
                    <a:bodyPr/>
                    <a:lstStyle/>
                    <a:p>
                      <a:r>
                        <a:rPr lang="en-US" sz="1600" b="1" dirty="0" smtClean="0"/>
                        <a:t>D5</a:t>
                      </a:r>
                      <a:endParaRPr lang="en-US" sz="1600" b="1" dirty="0"/>
                    </a:p>
                  </a:txBody>
                  <a:tcPr/>
                </a:tc>
                <a:tc>
                  <a:txBody>
                    <a:bodyPr/>
                    <a:lstStyle/>
                    <a:p>
                      <a:r>
                        <a:rPr lang="en-US" sz="1600" b="1" dirty="0" smtClean="0"/>
                        <a:t>D4</a:t>
                      </a:r>
                      <a:endParaRPr lang="en-US" sz="1600" b="1" dirty="0"/>
                    </a:p>
                  </a:txBody>
                  <a:tcPr/>
                </a:tc>
                <a:tc>
                  <a:txBody>
                    <a:bodyPr/>
                    <a:lstStyle/>
                    <a:p>
                      <a:r>
                        <a:rPr lang="en-US" sz="1600" b="1" dirty="0" smtClean="0"/>
                        <a:t>D3</a:t>
                      </a:r>
                      <a:endParaRPr lang="en-US" sz="1600" b="1" dirty="0"/>
                    </a:p>
                  </a:txBody>
                  <a:tcPr/>
                </a:tc>
                <a:tc>
                  <a:txBody>
                    <a:bodyPr/>
                    <a:lstStyle/>
                    <a:p>
                      <a:r>
                        <a:rPr lang="en-US" sz="1600" b="1" dirty="0" smtClean="0"/>
                        <a:t>D2</a:t>
                      </a:r>
                      <a:endParaRPr lang="en-US" sz="1600" b="1" dirty="0"/>
                    </a:p>
                  </a:txBody>
                  <a:tcPr/>
                </a:tc>
                <a:tc>
                  <a:txBody>
                    <a:bodyPr/>
                    <a:lstStyle/>
                    <a:p>
                      <a:r>
                        <a:rPr lang="en-US" sz="1600" b="1" dirty="0" smtClean="0"/>
                        <a:t>D1</a:t>
                      </a:r>
                      <a:endParaRPr lang="en-US" sz="1600" b="1" dirty="0"/>
                    </a:p>
                  </a:txBody>
                  <a:tcPr>
                    <a:solidFill>
                      <a:srgbClr val="FFFF00"/>
                    </a:solidFill>
                  </a:tcPr>
                </a:tc>
                <a:tc>
                  <a:txBody>
                    <a:bodyPr/>
                    <a:lstStyle/>
                    <a:p>
                      <a:r>
                        <a:rPr lang="en-US" sz="1600" b="1" dirty="0" smtClean="0"/>
                        <a:t>D0</a:t>
                      </a:r>
                      <a:endParaRPr lang="en-US" sz="1600" b="1" dirty="0"/>
                    </a:p>
                  </a:txBody>
                  <a:tcPr/>
                </a:tc>
              </a:tr>
              <a:tr h="370840">
                <a:tc>
                  <a:txBody>
                    <a:bodyPr/>
                    <a:lstStyle/>
                    <a:p>
                      <a:r>
                        <a:rPr lang="en-US" dirty="0" smtClean="0"/>
                        <a:t>No </a:t>
                      </a:r>
                      <a:endParaRPr lang="en-US" dirty="0"/>
                    </a:p>
                  </a:txBody>
                  <a:tcPr>
                    <a:solidFill>
                      <a:srgbClr val="FFC000"/>
                    </a:solidFill>
                  </a:tcPr>
                </a:tc>
                <a:tc>
                  <a:txBody>
                    <a:bodyPr/>
                    <a:lstStyle/>
                    <a:p>
                      <a:r>
                        <a:rPr lang="en-US" dirty="0" smtClean="0"/>
                        <a:t>X</a:t>
                      </a:r>
                      <a:endParaRPr lang="en-US" dirty="0"/>
                    </a:p>
                  </a:txBody>
                  <a:tcPr/>
                </a:tc>
                <a:tc>
                  <a:txBody>
                    <a:bodyPr/>
                    <a:lstStyle/>
                    <a:p>
                      <a:r>
                        <a:rPr lang="en-US" sz="1600" b="1" dirty="0" smtClean="0"/>
                        <a:t>X</a:t>
                      </a:r>
                      <a:endParaRPr lang="en-US" sz="1600" b="1" dirty="0"/>
                    </a:p>
                  </a:txBody>
                  <a:tcPr/>
                </a:tc>
                <a:tc>
                  <a:txBody>
                    <a:bodyPr/>
                    <a:lstStyle/>
                    <a:p>
                      <a:r>
                        <a:rPr lang="en-US" sz="1600" b="1" dirty="0" smtClean="0"/>
                        <a:t>X</a:t>
                      </a:r>
                      <a:endParaRPr lang="en-US" sz="1600" b="1" dirty="0"/>
                    </a:p>
                  </a:txBody>
                  <a:tcPr/>
                </a:tc>
                <a:tc>
                  <a:txBody>
                    <a:bodyPr/>
                    <a:lstStyle/>
                    <a:p>
                      <a:r>
                        <a:rPr lang="en-US" sz="1600" b="1" dirty="0" smtClean="0"/>
                        <a:t>X</a:t>
                      </a:r>
                      <a:endParaRPr lang="en-US" sz="1600" b="1" dirty="0"/>
                    </a:p>
                  </a:txBody>
                  <a:tcPr/>
                </a:tc>
                <a:tc>
                  <a:txBody>
                    <a:bodyPr/>
                    <a:lstStyle/>
                    <a:p>
                      <a:r>
                        <a:rPr lang="en-US" sz="1600" b="1" dirty="0" smtClean="0"/>
                        <a:t>X</a:t>
                      </a:r>
                      <a:endParaRPr lang="en-US" sz="1600" b="1" dirty="0"/>
                    </a:p>
                  </a:txBody>
                  <a:tcPr/>
                </a:tc>
                <a:tc>
                  <a:txBody>
                    <a:bodyPr/>
                    <a:lstStyle/>
                    <a:p>
                      <a:r>
                        <a:rPr lang="en-US" sz="1600" b="1" dirty="0" err="1" smtClean="0"/>
                        <a:t>BFa</a:t>
                      </a:r>
                      <a:endParaRPr lang="en-US" sz="1600" b="1" dirty="0"/>
                    </a:p>
                  </a:txBody>
                  <a:tcPr>
                    <a:solidFill>
                      <a:srgbClr val="FFFF00"/>
                    </a:solidFill>
                  </a:tcPr>
                </a:tc>
                <a:tc>
                  <a:txBody>
                    <a:bodyPr/>
                    <a:lstStyle/>
                    <a:p>
                      <a:r>
                        <a:rPr lang="en-US" sz="1600" b="1" dirty="0" smtClean="0"/>
                        <a:t>X</a:t>
                      </a:r>
                      <a:endParaRPr lang="en-US" sz="1600" b="1" dirty="0"/>
                    </a:p>
                  </a:txBody>
                  <a:tcPr/>
                </a:tc>
              </a:tr>
              <a:tr h="370840">
                <a:tc>
                  <a:txBody>
                    <a:bodyPr/>
                    <a:lstStyle/>
                    <a:p>
                      <a:r>
                        <a:rPr lang="en-US" dirty="0" err="1" smtClean="0"/>
                        <a:t>USe</a:t>
                      </a:r>
                      <a:endParaRPr lang="en-US" dirty="0"/>
                    </a:p>
                  </a:txBody>
                  <a:tcPr>
                    <a:solidFill>
                      <a:srgbClr val="FFC000"/>
                    </a:solidFill>
                  </a:tcPr>
                </a:tc>
                <a:tc>
                  <a:txBody>
                    <a:bodyPr/>
                    <a:lstStyle/>
                    <a:p>
                      <a:r>
                        <a:rPr lang="en-US" sz="1600" b="1" dirty="0" smtClean="0"/>
                        <a:t>Timer</a:t>
                      </a:r>
                      <a:endParaRPr lang="en-US" sz="1600" b="1" dirty="0"/>
                    </a:p>
                  </a:txBody>
                  <a:tcPr/>
                </a:tc>
                <a:tc>
                  <a:txBody>
                    <a:bodyPr/>
                    <a:lstStyle/>
                    <a:p>
                      <a:r>
                        <a:rPr lang="en-US" sz="1600" b="1" dirty="0" err="1" smtClean="0"/>
                        <a:t>INTEb</a:t>
                      </a:r>
                      <a:endParaRPr lang="en-US" sz="1600" b="1" dirty="0"/>
                    </a:p>
                  </a:txBody>
                  <a:tcPr/>
                </a:tc>
                <a:tc>
                  <a:txBody>
                    <a:bodyPr/>
                    <a:lstStyle/>
                    <a:p>
                      <a:r>
                        <a:rPr lang="en-US" sz="1600" b="1" dirty="0" err="1" smtClean="0"/>
                        <a:t>BFb</a:t>
                      </a:r>
                      <a:endParaRPr lang="en-US" sz="1600" b="1" dirty="0"/>
                    </a:p>
                  </a:txBody>
                  <a:tcPr/>
                </a:tc>
                <a:tc>
                  <a:txBody>
                    <a:bodyPr/>
                    <a:lstStyle/>
                    <a:p>
                      <a:r>
                        <a:rPr lang="en-US" sz="1600" b="1" dirty="0" err="1" smtClean="0"/>
                        <a:t>INTRb</a:t>
                      </a:r>
                      <a:endParaRPr lang="en-US" sz="1600" b="1" dirty="0"/>
                    </a:p>
                  </a:txBody>
                  <a:tcPr/>
                </a:tc>
                <a:tc>
                  <a:txBody>
                    <a:bodyPr/>
                    <a:lstStyle/>
                    <a:p>
                      <a:r>
                        <a:rPr lang="en-US" sz="1600" b="1" dirty="0" err="1" smtClean="0"/>
                        <a:t>INTAa</a:t>
                      </a:r>
                      <a:endParaRPr lang="en-US" sz="1600" b="1" dirty="0"/>
                    </a:p>
                  </a:txBody>
                  <a:tcPr/>
                </a:tc>
                <a:tc>
                  <a:txBody>
                    <a:bodyPr/>
                    <a:lstStyle/>
                    <a:p>
                      <a:r>
                        <a:rPr lang="en-US" sz="1600" b="1" dirty="0" err="1" smtClean="0"/>
                        <a:t>BFa</a:t>
                      </a:r>
                      <a:endParaRPr lang="en-US" sz="1600" b="1" dirty="0"/>
                    </a:p>
                  </a:txBody>
                  <a:tcPr>
                    <a:solidFill>
                      <a:srgbClr val="FFFF00"/>
                    </a:solidFill>
                  </a:tcPr>
                </a:tc>
                <a:tc>
                  <a:txBody>
                    <a:bodyPr/>
                    <a:lstStyle/>
                    <a:p>
                      <a:r>
                        <a:rPr lang="en-US" sz="1600" b="1" dirty="0" err="1" smtClean="0"/>
                        <a:t>INTRa</a:t>
                      </a:r>
                      <a:endParaRPr lang="en-US" sz="1600" b="1" dirty="0"/>
                    </a:p>
                  </a:txBody>
                  <a:tcPr/>
                </a:tc>
              </a:tr>
            </a:tbl>
          </a:graphicData>
        </a:graphic>
      </p:graphicFrame>
      <p:sp>
        <p:nvSpPr>
          <p:cNvPr id="14" name="TextBox 13"/>
          <p:cNvSpPr txBox="1"/>
          <p:nvPr/>
        </p:nvSpPr>
        <p:spPr>
          <a:xfrm>
            <a:off x="7010400" y="3733800"/>
            <a:ext cx="182880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Read the Data</a:t>
            </a:r>
          </a:p>
          <a:p>
            <a:r>
              <a:rPr lang="en-US" dirty="0" smtClean="0"/>
              <a:t>Mask with 02H</a:t>
            </a:r>
            <a:endParaRPr lang="en-US" dirty="0"/>
          </a:p>
        </p:txBody>
      </p:sp>
      <p:graphicFrame>
        <p:nvGraphicFramePr>
          <p:cNvPr id="17" name="Table 16"/>
          <p:cNvGraphicFramePr>
            <a:graphicFrameLocks noGrp="1"/>
          </p:cNvGraphicFramePr>
          <p:nvPr/>
        </p:nvGraphicFramePr>
        <p:xfrm>
          <a:off x="2971800" y="5410200"/>
          <a:ext cx="3886198" cy="370840"/>
        </p:xfrm>
        <a:graphic>
          <a:graphicData uri="http://schemas.openxmlformats.org/drawingml/2006/table">
            <a:tbl>
              <a:tblPr firstRow="1" bandRow="1">
                <a:tableStyleId>{5DA37D80-6434-44D0-A028-1B22A696006F}</a:tableStyleId>
              </a:tblPr>
              <a:tblGrid>
                <a:gridCol w="392545"/>
                <a:gridCol w="392545"/>
                <a:gridCol w="392545"/>
                <a:gridCol w="392545"/>
                <a:gridCol w="392545"/>
                <a:gridCol w="392545"/>
                <a:gridCol w="691862"/>
                <a:gridCol w="839066"/>
              </a:tblGrid>
              <a:tr h="370840">
                <a:tc>
                  <a:txBody>
                    <a:bodyPr/>
                    <a:lstStyle/>
                    <a:p>
                      <a:r>
                        <a:rPr lang="en-US" dirty="0" smtClean="0"/>
                        <a:t>1</a:t>
                      </a:r>
                      <a:endParaRPr lang="en-US" dirty="0"/>
                    </a:p>
                  </a:txBody>
                  <a:tcPr>
                    <a:solidFill>
                      <a:srgbClr val="00B0F0"/>
                    </a:solidFill>
                  </a:tcPr>
                </a:tc>
                <a:tc>
                  <a:txBody>
                    <a:bodyPr/>
                    <a:lstStyle/>
                    <a:p>
                      <a:r>
                        <a:rPr lang="en-US" dirty="0" smtClean="0"/>
                        <a:t>1</a:t>
                      </a:r>
                      <a:endParaRPr lang="en-US" dirty="0"/>
                    </a:p>
                  </a:txBody>
                  <a:tcPr>
                    <a:solidFill>
                      <a:srgbClr val="00B0F0"/>
                    </a:solidFill>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solidFill>
                      <a:srgbClr val="FFFF00"/>
                    </a:solidFill>
                  </a:tcPr>
                </a:tc>
                <a:tc>
                  <a:txBody>
                    <a:bodyPr/>
                    <a:lstStyle/>
                    <a:p>
                      <a:r>
                        <a:rPr lang="en-US" dirty="0" smtClean="0"/>
                        <a:t>1</a:t>
                      </a:r>
                      <a:endParaRPr lang="en-US" dirty="0"/>
                    </a:p>
                  </a:txBody>
                  <a:tcPr>
                    <a:solidFill>
                      <a:srgbClr val="FFFF00"/>
                    </a:solidFill>
                  </a:tcPr>
                </a:tc>
                <a:tc>
                  <a:txBody>
                    <a:bodyPr/>
                    <a:lstStyle/>
                    <a:p>
                      <a:r>
                        <a:rPr lang="en-US" dirty="0" smtClean="0"/>
                        <a:t>1</a:t>
                      </a:r>
                      <a:endParaRPr lang="en-US" dirty="0"/>
                    </a:p>
                  </a:txBody>
                  <a:tcPr>
                    <a:solidFill>
                      <a:srgbClr val="FFFF00"/>
                    </a:solidFill>
                  </a:tcPr>
                </a:tc>
                <a:tc>
                  <a:txBody>
                    <a:bodyPr/>
                    <a:lstStyle/>
                    <a:p>
                      <a:r>
                        <a:rPr lang="en-US" dirty="0" smtClean="0"/>
                        <a:t>0</a:t>
                      </a:r>
                      <a:endParaRPr lang="en-US" dirty="0"/>
                    </a:p>
                  </a:txBody>
                  <a:tcPr>
                    <a:solidFill>
                      <a:srgbClr val="FFFF00"/>
                    </a:solidFill>
                  </a:tcPr>
                </a:tc>
              </a:tr>
            </a:tbl>
          </a:graphicData>
        </a:graphic>
      </p:graphicFrame>
      <p:graphicFrame>
        <p:nvGraphicFramePr>
          <p:cNvPr id="18" name="Table 17"/>
          <p:cNvGraphicFramePr>
            <a:graphicFrameLocks noGrp="1"/>
          </p:cNvGraphicFramePr>
          <p:nvPr/>
        </p:nvGraphicFramePr>
        <p:xfrm>
          <a:off x="2971800" y="5867400"/>
          <a:ext cx="3886198" cy="370840"/>
        </p:xfrm>
        <a:graphic>
          <a:graphicData uri="http://schemas.openxmlformats.org/drawingml/2006/table">
            <a:tbl>
              <a:tblPr firstRow="1" bandRow="1">
                <a:tableStyleId>{5DA37D80-6434-44D0-A028-1B22A696006F}</a:tableStyleId>
              </a:tblPr>
              <a:tblGrid>
                <a:gridCol w="392545"/>
                <a:gridCol w="392545"/>
                <a:gridCol w="392545"/>
                <a:gridCol w="392545"/>
                <a:gridCol w="392545"/>
                <a:gridCol w="392545"/>
                <a:gridCol w="691862"/>
                <a:gridCol w="839066"/>
              </a:tblGrid>
              <a:tr h="370840">
                <a:tc>
                  <a:txBody>
                    <a:bodyPr/>
                    <a:lstStyle/>
                    <a:p>
                      <a:r>
                        <a:rPr lang="en-US" dirty="0" smtClean="0"/>
                        <a:t>0</a:t>
                      </a:r>
                      <a:endParaRPr lang="en-US" dirty="0"/>
                    </a:p>
                  </a:txBody>
                  <a:tcPr>
                    <a:solidFill>
                      <a:srgbClr val="00B0F0"/>
                    </a:solidFill>
                  </a:tcPr>
                </a:tc>
                <a:tc>
                  <a:txBody>
                    <a:bodyPr/>
                    <a:lstStyle/>
                    <a:p>
                      <a:r>
                        <a:rPr lang="en-US" dirty="0" smtClean="0"/>
                        <a:t>1</a:t>
                      </a:r>
                      <a:endParaRPr lang="en-US" dirty="0"/>
                    </a:p>
                  </a:txBody>
                  <a:tcPr>
                    <a:solidFill>
                      <a:srgbClr val="00B0F0"/>
                    </a:solidFill>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solidFill>
                      <a:srgbClr val="FFFF00"/>
                    </a:solidFill>
                  </a:tcPr>
                </a:tc>
                <a:tc>
                  <a:txBody>
                    <a:bodyPr/>
                    <a:lstStyle/>
                    <a:p>
                      <a:r>
                        <a:rPr lang="en-US" dirty="0" smtClean="0"/>
                        <a:t>1</a:t>
                      </a:r>
                      <a:endParaRPr lang="en-US" dirty="0"/>
                    </a:p>
                  </a:txBody>
                  <a:tcPr>
                    <a:solidFill>
                      <a:srgbClr val="FFFF00"/>
                    </a:solidFill>
                  </a:tcPr>
                </a:tc>
                <a:tc>
                  <a:txBody>
                    <a:bodyPr/>
                    <a:lstStyle/>
                    <a:p>
                      <a:r>
                        <a:rPr lang="en-US" dirty="0" smtClean="0"/>
                        <a:t>1</a:t>
                      </a:r>
                      <a:endParaRPr lang="en-US" dirty="0"/>
                    </a:p>
                  </a:txBody>
                  <a:tcPr>
                    <a:solidFill>
                      <a:srgbClr val="FFFF00"/>
                    </a:solidFill>
                  </a:tcPr>
                </a:tc>
                <a:tc>
                  <a:txBody>
                    <a:bodyPr/>
                    <a:lstStyle/>
                    <a:p>
                      <a:r>
                        <a:rPr lang="en-US" dirty="0" smtClean="0"/>
                        <a:t>0</a:t>
                      </a:r>
                      <a:endParaRPr lang="en-US" dirty="0"/>
                    </a:p>
                  </a:txBody>
                  <a:tcPr>
                    <a:solidFill>
                      <a:srgbClr val="FFFF00"/>
                    </a:solidFill>
                  </a:tcPr>
                </a:tc>
              </a:tr>
            </a:tbl>
          </a:graphicData>
        </a:graphic>
      </p:graphicFrame>
      <p:sp>
        <p:nvSpPr>
          <p:cNvPr id="19" name="TextBox 18"/>
          <p:cNvSpPr txBox="1"/>
          <p:nvPr/>
        </p:nvSpPr>
        <p:spPr>
          <a:xfrm>
            <a:off x="7543800" y="5410200"/>
            <a:ext cx="990600" cy="461665"/>
          </a:xfrm>
          <a:prstGeom prst="rect">
            <a:avLst/>
          </a:prstGeom>
          <a:noFill/>
        </p:spPr>
        <p:txBody>
          <a:bodyPr wrap="square" rtlCol="0">
            <a:spAutoFit/>
          </a:bodyPr>
          <a:lstStyle/>
          <a:p>
            <a:r>
              <a:rPr lang="en-US" sz="2400" b="1" dirty="0" smtClean="0"/>
              <a:t>C6H</a:t>
            </a:r>
            <a:endParaRPr lang="en-US" sz="2400" b="1" dirty="0"/>
          </a:p>
        </p:txBody>
      </p:sp>
      <p:sp>
        <p:nvSpPr>
          <p:cNvPr id="20" name="TextBox 19"/>
          <p:cNvSpPr txBox="1"/>
          <p:nvPr/>
        </p:nvSpPr>
        <p:spPr>
          <a:xfrm>
            <a:off x="7543800" y="5786735"/>
            <a:ext cx="990600" cy="461665"/>
          </a:xfrm>
          <a:prstGeom prst="rect">
            <a:avLst/>
          </a:prstGeom>
          <a:noFill/>
        </p:spPr>
        <p:txBody>
          <a:bodyPr wrap="square" rtlCol="0">
            <a:spAutoFit/>
          </a:bodyPr>
          <a:lstStyle/>
          <a:p>
            <a:r>
              <a:rPr lang="en-US" sz="2400" b="1" dirty="0" smtClean="0"/>
              <a:t>46H</a:t>
            </a:r>
            <a:endParaRPr lang="en-US" sz="2400" b="1"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b="1" dirty="0" smtClean="0">
                <a:solidFill>
                  <a:srgbClr val="C00000"/>
                </a:solidFill>
              </a:rPr>
              <a:t>8251 mode register</a:t>
            </a:r>
          </a:p>
        </p:txBody>
      </p:sp>
      <p:sp>
        <p:nvSpPr>
          <p:cNvPr id="17411" name="Rectangle 3"/>
          <p:cNvSpPr>
            <a:spLocks noGrp="1" noChangeArrowheads="1"/>
          </p:cNvSpPr>
          <p:nvPr>
            <p:ph type="body" idx="1"/>
          </p:nvPr>
        </p:nvSpPr>
        <p:spPr/>
        <p:txBody>
          <a:bodyPr/>
          <a:lstStyle/>
          <a:p>
            <a:pPr eaLnBrk="1" hangingPunct="1"/>
            <a:endParaRPr lang="en-US" smtClean="0"/>
          </a:p>
        </p:txBody>
      </p:sp>
      <p:grpSp>
        <p:nvGrpSpPr>
          <p:cNvPr id="2" name="Group 4"/>
          <p:cNvGrpSpPr>
            <a:grpSpLocks/>
          </p:cNvGrpSpPr>
          <p:nvPr/>
        </p:nvGrpSpPr>
        <p:grpSpPr bwMode="auto">
          <a:xfrm>
            <a:off x="1143000" y="2286000"/>
            <a:ext cx="7023100" cy="3797300"/>
            <a:chOff x="720" y="1440"/>
            <a:chExt cx="4424" cy="2392"/>
          </a:xfrm>
        </p:grpSpPr>
        <p:sp>
          <p:nvSpPr>
            <p:cNvPr id="17413" name="Rectangle 5"/>
            <p:cNvSpPr>
              <a:spLocks noChangeArrowheads="1"/>
            </p:cNvSpPr>
            <p:nvPr/>
          </p:nvSpPr>
          <p:spPr bwMode="auto">
            <a:xfrm>
              <a:off x="720"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7</a:t>
              </a:r>
            </a:p>
          </p:txBody>
        </p:sp>
        <p:sp>
          <p:nvSpPr>
            <p:cNvPr id="17414" name="Rectangle 6"/>
            <p:cNvSpPr>
              <a:spLocks noChangeArrowheads="1"/>
            </p:cNvSpPr>
            <p:nvPr/>
          </p:nvSpPr>
          <p:spPr bwMode="auto">
            <a:xfrm>
              <a:off x="1152"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6</a:t>
              </a:r>
            </a:p>
          </p:txBody>
        </p:sp>
        <p:sp>
          <p:nvSpPr>
            <p:cNvPr id="17415" name="Rectangle 7"/>
            <p:cNvSpPr>
              <a:spLocks noChangeArrowheads="1"/>
            </p:cNvSpPr>
            <p:nvPr/>
          </p:nvSpPr>
          <p:spPr bwMode="auto">
            <a:xfrm>
              <a:off x="1584"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5</a:t>
              </a:r>
            </a:p>
          </p:txBody>
        </p:sp>
        <p:sp>
          <p:nvSpPr>
            <p:cNvPr id="17416" name="Rectangle 8"/>
            <p:cNvSpPr>
              <a:spLocks noChangeArrowheads="1"/>
            </p:cNvSpPr>
            <p:nvPr/>
          </p:nvSpPr>
          <p:spPr bwMode="auto">
            <a:xfrm>
              <a:off x="2016"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4</a:t>
              </a:r>
            </a:p>
          </p:txBody>
        </p:sp>
        <p:sp>
          <p:nvSpPr>
            <p:cNvPr id="17417" name="Rectangle 9"/>
            <p:cNvSpPr>
              <a:spLocks noChangeArrowheads="1"/>
            </p:cNvSpPr>
            <p:nvPr/>
          </p:nvSpPr>
          <p:spPr bwMode="auto">
            <a:xfrm>
              <a:off x="2448"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3</a:t>
              </a:r>
            </a:p>
          </p:txBody>
        </p:sp>
        <p:sp>
          <p:nvSpPr>
            <p:cNvPr id="17418" name="Rectangle 10"/>
            <p:cNvSpPr>
              <a:spLocks noChangeArrowheads="1"/>
            </p:cNvSpPr>
            <p:nvPr/>
          </p:nvSpPr>
          <p:spPr bwMode="auto">
            <a:xfrm>
              <a:off x="2880"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2</a:t>
              </a:r>
            </a:p>
          </p:txBody>
        </p:sp>
        <p:sp>
          <p:nvSpPr>
            <p:cNvPr id="17419" name="Rectangle 11"/>
            <p:cNvSpPr>
              <a:spLocks noChangeArrowheads="1"/>
            </p:cNvSpPr>
            <p:nvPr/>
          </p:nvSpPr>
          <p:spPr bwMode="auto">
            <a:xfrm>
              <a:off x="3312"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1</a:t>
              </a:r>
            </a:p>
          </p:txBody>
        </p:sp>
        <p:sp>
          <p:nvSpPr>
            <p:cNvPr id="17420" name="Rectangle 12"/>
            <p:cNvSpPr>
              <a:spLocks noChangeArrowheads="1"/>
            </p:cNvSpPr>
            <p:nvPr/>
          </p:nvSpPr>
          <p:spPr bwMode="auto">
            <a:xfrm>
              <a:off x="3744"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0</a:t>
              </a:r>
            </a:p>
          </p:txBody>
        </p:sp>
        <p:sp>
          <p:nvSpPr>
            <p:cNvPr id="17421" name="Text Box 13"/>
            <p:cNvSpPr txBox="1">
              <a:spLocks noChangeArrowheads="1"/>
            </p:cNvSpPr>
            <p:nvPr/>
          </p:nvSpPr>
          <p:spPr bwMode="auto">
            <a:xfrm>
              <a:off x="4224" y="1488"/>
              <a:ext cx="920" cy="231"/>
            </a:xfrm>
            <a:prstGeom prst="rect">
              <a:avLst/>
            </a:prstGeom>
            <a:noFill/>
            <a:ln w="9525">
              <a:noFill/>
              <a:miter lim="800000"/>
              <a:headEnd/>
              <a:tailEnd/>
            </a:ln>
          </p:spPr>
          <p:txBody>
            <a:bodyPr wrap="none">
              <a:spAutoFit/>
            </a:bodyPr>
            <a:lstStyle/>
            <a:p>
              <a:r>
                <a:rPr lang="en-US">
                  <a:latin typeface="Times New Roman" pitchFamily="18" charset="0"/>
                </a:rPr>
                <a:t>Mode register</a:t>
              </a:r>
            </a:p>
          </p:txBody>
        </p:sp>
        <p:sp>
          <p:nvSpPr>
            <p:cNvPr id="17422" name="AutoShape 14"/>
            <p:cNvSpPr>
              <a:spLocks/>
            </p:cNvSpPr>
            <p:nvPr/>
          </p:nvSpPr>
          <p:spPr bwMode="auto">
            <a:xfrm rot="5400000">
              <a:off x="1056" y="1680"/>
              <a:ext cx="192" cy="480"/>
            </a:xfrm>
            <a:prstGeom prst="rightBrace">
              <a:avLst>
                <a:gd name="adj1" fmla="val 20833"/>
                <a:gd name="adj2" fmla="val 50000"/>
              </a:avLst>
            </a:prstGeom>
            <a:noFill/>
            <a:ln w="9525">
              <a:solidFill>
                <a:schemeClr val="tx1"/>
              </a:solidFill>
              <a:round/>
              <a:headEnd/>
              <a:tailEnd/>
            </a:ln>
          </p:spPr>
          <p:txBody>
            <a:bodyPr wrap="none" anchor="ctr"/>
            <a:lstStyle/>
            <a:p>
              <a:endParaRPr lang="en-US"/>
            </a:p>
          </p:txBody>
        </p:sp>
        <p:sp>
          <p:nvSpPr>
            <p:cNvPr id="17423" name="Text Box 15"/>
            <p:cNvSpPr txBox="1">
              <a:spLocks noChangeArrowheads="1"/>
            </p:cNvSpPr>
            <p:nvPr/>
          </p:nvSpPr>
          <p:spPr bwMode="auto">
            <a:xfrm>
              <a:off x="816" y="2016"/>
              <a:ext cx="707" cy="366"/>
            </a:xfrm>
            <a:prstGeom prst="rect">
              <a:avLst/>
            </a:prstGeom>
            <a:noFill/>
            <a:ln w="9525">
              <a:noFill/>
              <a:miter lim="800000"/>
              <a:headEnd/>
              <a:tailEnd/>
            </a:ln>
          </p:spPr>
          <p:txBody>
            <a:bodyPr wrap="none">
              <a:spAutoFit/>
            </a:bodyPr>
            <a:lstStyle/>
            <a:p>
              <a:r>
                <a:rPr lang="en-US" sz="1600">
                  <a:latin typeface="Times New Roman" pitchFamily="18" charset="0"/>
                </a:rPr>
                <a:t>Number of </a:t>
              </a:r>
            </a:p>
            <a:p>
              <a:r>
                <a:rPr lang="en-US" sz="1600">
                  <a:latin typeface="Times New Roman" pitchFamily="18" charset="0"/>
                </a:rPr>
                <a:t>Stop bits</a:t>
              </a:r>
            </a:p>
          </p:txBody>
        </p:sp>
        <p:sp>
          <p:nvSpPr>
            <p:cNvPr id="17424" name="Text Box 16"/>
            <p:cNvSpPr txBox="1">
              <a:spLocks noChangeArrowheads="1"/>
            </p:cNvSpPr>
            <p:nvPr/>
          </p:nvSpPr>
          <p:spPr bwMode="auto">
            <a:xfrm>
              <a:off x="768" y="2448"/>
              <a:ext cx="722" cy="674"/>
            </a:xfrm>
            <a:prstGeom prst="rect">
              <a:avLst/>
            </a:prstGeom>
            <a:noFill/>
            <a:ln w="9525">
              <a:noFill/>
              <a:miter lim="800000"/>
              <a:headEnd/>
              <a:tailEnd/>
            </a:ln>
          </p:spPr>
          <p:txBody>
            <a:bodyPr wrap="none">
              <a:spAutoFit/>
            </a:bodyPr>
            <a:lstStyle/>
            <a:p>
              <a:r>
                <a:rPr lang="en-US" sz="1600">
                  <a:latin typeface="Times New Roman" pitchFamily="18" charset="0"/>
                </a:rPr>
                <a:t>00:  invalid</a:t>
              </a:r>
            </a:p>
            <a:p>
              <a:r>
                <a:rPr lang="en-US" sz="1600">
                  <a:latin typeface="Times New Roman" pitchFamily="18" charset="0"/>
                </a:rPr>
                <a:t>01:  1 bit</a:t>
              </a:r>
            </a:p>
            <a:p>
              <a:r>
                <a:rPr lang="en-US" sz="1600">
                  <a:latin typeface="Times New Roman" pitchFamily="18" charset="0"/>
                </a:rPr>
                <a:t>10:  1.5 bits</a:t>
              </a:r>
            </a:p>
            <a:p>
              <a:r>
                <a:rPr lang="en-US" sz="1600">
                  <a:latin typeface="Times New Roman" pitchFamily="18" charset="0"/>
                </a:rPr>
                <a:t>11:   2 bits</a:t>
              </a:r>
            </a:p>
          </p:txBody>
        </p:sp>
        <p:sp>
          <p:nvSpPr>
            <p:cNvPr id="17425" name="Line 17"/>
            <p:cNvSpPr>
              <a:spLocks noChangeShapeType="1"/>
            </p:cNvSpPr>
            <p:nvPr/>
          </p:nvSpPr>
          <p:spPr bwMode="auto">
            <a:xfrm>
              <a:off x="1776" y="1824"/>
              <a:ext cx="0" cy="1440"/>
            </a:xfrm>
            <a:prstGeom prst="line">
              <a:avLst/>
            </a:prstGeom>
            <a:noFill/>
            <a:ln w="9525">
              <a:solidFill>
                <a:schemeClr val="tx1"/>
              </a:solidFill>
              <a:round/>
              <a:headEnd/>
              <a:tailEnd type="triangle" w="med" len="med"/>
            </a:ln>
          </p:spPr>
          <p:txBody>
            <a:bodyPr/>
            <a:lstStyle/>
            <a:p>
              <a:endParaRPr lang="en-US"/>
            </a:p>
          </p:txBody>
        </p:sp>
        <p:sp>
          <p:nvSpPr>
            <p:cNvPr id="17426" name="Text Box 18"/>
            <p:cNvSpPr txBox="1">
              <a:spLocks noChangeArrowheads="1"/>
            </p:cNvSpPr>
            <p:nvPr/>
          </p:nvSpPr>
          <p:spPr bwMode="auto">
            <a:xfrm>
              <a:off x="1488" y="3312"/>
              <a:ext cx="554" cy="520"/>
            </a:xfrm>
            <a:prstGeom prst="rect">
              <a:avLst/>
            </a:prstGeom>
            <a:noFill/>
            <a:ln w="9525">
              <a:noFill/>
              <a:miter lim="800000"/>
              <a:headEnd/>
              <a:tailEnd/>
            </a:ln>
          </p:spPr>
          <p:txBody>
            <a:bodyPr wrap="none">
              <a:spAutoFit/>
            </a:bodyPr>
            <a:lstStyle/>
            <a:p>
              <a:r>
                <a:rPr lang="en-US" sz="1600">
                  <a:latin typeface="Times New Roman" pitchFamily="18" charset="0"/>
                </a:rPr>
                <a:t>Parity</a:t>
              </a:r>
            </a:p>
            <a:p>
              <a:r>
                <a:rPr lang="en-US" sz="1600">
                  <a:latin typeface="Times New Roman" pitchFamily="18" charset="0"/>
                </a:rPr>
                <a:t>0:   odd</a:t>
              </a:r>
            </a:p>
            <a:p>
              <a:r>
                <a:rPr lang="en-US" sz="1600">
                  <a:latin typeface="Times New Roman" pitchFamily="18" charset="0"/>
                </a:rPr>
                <a:t>1:   even</a:t>
              </a:r>
            </a:p>
          </p:txBody>
        </p:sp>
        <p:sp>
          <p:nvSpPr>
            <p:cNvPr id="17427" name="Line 19"/>
            <p:cNvSpPr>
              <a:spLocks noChangeShapeType="1"/>
            </p:cNvSpPr>
            <p:nvPr/>
          </p:nvSpPr>
          <p:spPr bwMode="auto">
            <a:xfrm>
              <a:off x="2208" y="1824"/>
              <a:ext cx="0" cy="288"/>
            </a:xfrm>
            <a:prstGeom prst="line">
              <a:avLst/>
            </a:prstGeom>
            <a:noFill/>
            <a:ln w="9525">
              <a:solidFill>
                <a:schemeClr val="tx1"/>
              </a:solidFill>
              <a:round/>
              <a:headEnd/>
              <a:tailEnd type="triangle" w="med" len="med"/>
            </a:ln>
          </p:spPr>
          <p:txBody>
            <a:bodyPr/>
            <a:lstStyle/>
            <a:p>
              <a:endParaRPr lang="en-US"/>
            </a:p>
          </p:txBody>
        </p:sp>
        <p:sp>
          <p:nvSpPr>
            <p:cNvPr id="17428" name="Text Box 20"/>
            <p:cNvSpPr txBox="1">
              <a:spLocks noChangeArrowheads="1"/>
            </p:cNvSpPr>
            <p:nvPr/>
          </p:nvSpPr>
          <p:spPr bwMode="auto">
            <a:xfrm>
              <a:off x="1824" y="2112"/>
              <a:ext cx="790" cy="520"/>
            </a:xfrm>
            <a:prstGeom prst="rect">
              <a:avLst/>
            </a:prstGeom>
            <a:noFill/>
            <a:ln w="9525">
              <a:noFill/>
              <a:miter lim="800000"/>
              <a:headEnd/>
              <a:tailEnd/>
            </a:ln>
          </p:spPr>
          <p:txBody>
            <a:bodyPr wrap="none">
              <a:spAutoFit/>
            </a:bodyPr>
            <a:lstStyle/>
            <a:p>
              <a:r>
                <a:rPr lang="en-US" sz="1600">
                  <a:latin typeface="Times New Roman" pitchFamily="18" charset="0"/>
                </a:rPr>
                <a:t>Parity enable</a:t>
              </a:r>
            </a:p>
            <a:p>
              <a:r>
                <a:rPr lang="en-US" sz="1600">
                  <a:latin typeface="Times New Roman" pitchFamily="18" charset="0"/>
                </a:rPr>
                <a:t>0:   disable</a:t>
              </a:r>
            </a:p>
            <a:p>
              <a:r>
                <a:rPr lang="en-US" sz="1600">
                  <a:latin typeface="Times New Roman" pitchFamily="18" charset="0"/>
                </a:rPr>
                <a:t>1:   enable</a:t>
              </a:r>
            </a:p>
          </p:txBody>
        </p:sp>
        <p:sp>
          <p:nvSpPr>
            <p:cNvPr id="17429" name="AutoShape 21"/>
            <p:cNvSpPr>
              <a:spLocks/>
            </p:cNvSpPr>
            <p:nvPr/>
          </p:nvSpPr>
          <p:spPr bwMode="auto">
            <a:xfrm rot="5400000">
              <a:off x="2784" y="1680"/>
              <a:ext cx="192" cy="480"/>
            </a:xfrm>
            <a:prstGeom prst="rightBrace">
              <a:avLst>
                <a:gd name="adj1" fmla="val 20833"/>
                <a:gd name="adj2" fmla="val 50000"/>
              </a:avLst>
            </a:prstGeom>
            <a:noFill/>
            <a:ln w="9525">
              <a:solidFill>
                <a:schemeClr val="tx1"/>
              </a:solidFill>
              <a:round/>
              <a:headEnd/>
              <a:tailEnd/>
            </a:ln>
          </p:spPr>
          <p:txBody>
            <a:bodyPr wrap="none" anchor="ctr"/>
            <a:lstStyle/>
            <a:p>
              <a:endParaRPr lang="en-US"/>
            </a:p>
          </p:txBody>
        </p:sp>
        <p:sp>
          <p:nvSpPr>
            <p:cNvPr id="17430" name="Line 22"/>
            <p:cNvSpPr>
              <a:spLocks noChangeShapeType="1"/>
            </p:cNvSpPr>
            <p:nvPr/>
          </p:nvSpPr>
          <p:spPr bwMode="auto">
            <a:xfrm>
              <a:off x="2880" y="2016"/>
              <a:ext cx="0" cy="720"/>
            </a:xfrm>
            <a:prstGeom prst="line">
              <a:avLst/>
            </a:prstGeom>
            <a:noFill/>
            <a:ln w="9525">
              <a:solidFill>
                <a:schemeClr val="tx1"/>
              </a:solidFill>
              <a:round/>
              <a:headEnd/>
              <a:tailEnd type="triangle" w="med" len="med"/>
            </a:ln>
          </p:spPr>
          <p:txBody>
            <a:bodyPr/>
            <a:lstStyle/>
            <a:p>
              <a:endParaRPr lang="en-US"/>
            </a:p>
          </p:txBody>
        </p:sp>
        <p:sp>
          <p:nvSpPr>
            <p:cNvPr id="17431" name="Text Box 23"/>
            <p:cNvSpPr txBox="1">
              <a:spLocks noChangeArrowheads="1"/>
            </p:cNvSpPr>
            <p:nvPr/>
          </p:nvSpPr>
          <p:spPr bwMode="auto">
            <a:xfrm>
              <a:off x="2448" y="2784"/>
              <a:ext cx="968" cy="212"/>
            </a:xfrm>
            <a:prstGeom prst="rect">
              <a:avLst/>
            </a:prstGeom>
            <a:noFill/>
            <a:ln w="9525">
              <a:noFill/>
              <a:miter lim="800000"/>
              <a:headEnd/>
              <a:tailEnd/>
            </a:ln>
          </p:spPr>
          <p:txBody>
            <a:bodyPr wrap="none">
              <a:spAutoFit/>
            </a:bodyPr>
            <a:lstStyle/>
            <a:p>
              <a:r>
                <a:rPr lang="en-US" sz="1600">
                  <a:latin typeface="Times New Roman" pitchFamily="18" charset="0"/>
                </a:rPr>
                <a:t>Character length</a:t>
              </a:r>
            </a:p>
          </p:txBody>
        </p:sp>
        <p:sp>
          <p:nvSpPr>
            <p:cNvPr id="17432" name="Text Box 24"/>
            <p:cNvSpPr txBox="1">
              <a:spLocks noChangeArrowheads="1"/>
            </p:cNvSpPr>
            <p:nvPr/>
          </p:nvSpPr>
          <p:spPr bwMode="auto">
            <a:xfrm>
              <a:off x="2592" y="3024"/>
              <a:ext cx="690" cy="674"/>
            </a:xfrm>
            <a:prstGeom prst="rect">
              <a:avLst/>
            </a:prstGeom>
            <a:noFill/>
            <a:ln w="9525">
              <a:noFill/>
              <a:miter lim="800000"/>
              <a:headEnd/>
              <a:tailEnd/>
            </a:ln>
          </p:spPr>
          <p:txBody>
            <a:bodyPr wrap="none">
              <a:spAutoFit/>
            </a:bodyPr>
            <a:lstStyle/>
            <a:p>
              <a:r>
                <a:rPr lang="en-US" sz="1600">
                  <a:latin typeface="Times New Roman" pitchFamily="18" charset="0"/>
                </a:rPr>
                <a:t>00:    5 bits</a:t>
              </a:r>
            </a:p>
            <a:p>
              <a:r>
                <a:rPr lang="en-US" sz="1600">
                  <a:latin typeface="Times New Roman" pitchFamily="18" charset="0"/>
                </a:rPr>
                <a:t>01:    6 bits</a:t>
              </a:r>
            </a:p>
            <a:p>
              <a:r>
                <a:rPr lang="en-US" sz="1600">
                  <a:latin typeface="Times New Roman" pitchFamily="18" charset="0"/>
                </a:rPr>
                <a:t>10:    7 bits</a:t>
              </a:r>
            </a:p>
            <a:p>
              <a:r>
                <a:rPr lang="en-US" sz="1600">
                  <a:latin typeface="Times New Roman" pitchFamily="18" charset="0"/>
                </a:rPr>
                <a:t>11:    8 bits</a:t>
              </a:r>
            </a:p>
          </p:txBody>
        </p:sp>
        <p:sp>
          <p:nvSpPr>
            <p:cNvPr id="17433" name="AutoShape 25"/>
            <p:cNvSpPr>
              <a:spLocks/>
            </p:cNvSpPr>
            <p:nvPr/>
          </p:nvSpPr>
          <p:spPr bwMode="auto">
            <a:xfrm rot="5400000">
              <a:off x="3648" y="1680"/>
              <a:ext cx="192" cy="480"/>
            </a:xfrm>
            <a:prstGeom prst="rightBrace">
              <a:avLst>
                <a:gd name="adj1" fmla="val 20833"/>
                <a:gd name="adj2" fmla="val 50000"/>
              </a:avLst>
            </a:prstGeom>
            <a:noFill/>
            <a:ln w="9525">
              <a:solidFill>
                <a:schemeClr val="tx1"/>
              </a:solidFill>
              <a:round/>
              <a:headEnd/>
              <a:tailEnd/>
            </a:ln>
          </p:spPr>
          <p:txBody>
            <a:bodyPr wrap="none" anchor="ctr"/>
            <a:lstStyle/>
            <a:p>
              <a:endParaRPr lang="en-US"/>
            </a:p>
          </p:txBody>
        </p:sp>
        <p:sp>
          <p:nvSpPr>
            <p:cNvPr id="17434" name="Text Box 26"/>
            <p:cNvSpPr txBox="1">
              <a:spLocks noChangeArrowheads="1"/>
            </p:cNvSpPr>
            <p:nvPr/>
          </p:nvSpPr>
          <p:spPr bwMode="auto">
            <a:xfrm>
              <a:off x="3504" y="2064"/>
              <a:ext cx="653" cy="212"/>
            </a:xfrm>
            <a:prstGeom prst="rect">
              <a:avLst/>
            </a:prstGeom>
            <a:noFill/>
            <a:ln w="9525">
              <a:noFill/>
              <a:miter lim="800000"/>
              <a:headEnd/>
              <a:tailEnd/>
            </a:ln>
          </p:spPr>
          <p:txBody>
            <a:bodyPr wrap="none">
              <a:spAutoFit/>
            </a:bodyPr>
            <a:lstStyle/>
            <a:p>
              <a:r>
                <a:rPr lang="en-US" sz="1600">
                  <a:latin typeface="Times New Roman" pitchFamily="18" charset="0"/>
                </a:rPr>
                <a:t>Baud Rate</a:t>
              </a:r>
            </a:p>
          </p:txBody>
        </p:sp>
        <p:sp>
          <p:nvSpPr>
            <p:cNvPr id="17435" name="Text Box 27"/>
            <p:cNvSpPr txBox="1">
              <a:spLocks noChangeArrowheads="1"/>
            </p:cNvSpPr>
            <p:nvPr/>
          </p:nvSpPr>
          <p:spPr bwMode="auto">
            <a:xfrm>
              <a:off x="3504" y="2304"/>
              <a:ext cx="970" cy="674"/>
            </a:xfrm>
            <a:prstGeom prst="rect">
              <a:avLst/>
            </a:prstGeom>
            <a:noFill/>
            <a:ln w="9525">
              <a:noFill/>
              <a:miter lim="800000"/>
              <a:headEnd/>
              <a:tailEnd/>
            </a:ln>
          </p:spPr>
          <p:txBody>
            <a:bodyPr wrap="none">
              <a:spAutoFit/>
            </a:bodyPr>
            <a:lstStyle/>
            <a:p>
              <a:r>
                <a:rPr lang="en-US" sz="1600">
                  <a:latin typeface="Times New Roman" pitchFamily="18" charset="0"/>
                </a:rPr>
                <a:t>00:    Syn. Mode</a:t>
              </a:r>
            </a:p>
            <a:p>
              <a:r>
                <a:rPr lang="en-US" sz="1600">
                  <a:latin typeface="Times New Roman" pitchFamily="18" charset="0"/>
                </a:rPr>
                <a:t>01:     x1 clock</a:t>
              </a:r>
            </a:p>
            <a:p>
              <a:r>
                <a:rPr lang="en-US" sz="1600">
                  <a:latin typeface="Times New Roman" pitchFamily="18" charset="0"/>
                </a:rPr>
                <a:t>10:     x16 clock</a:t>
              </a:r>
            </a:p>
            <a:p>
              <a:r>
                <a:rPr lang="en-US" sz="1600">
                  <a:latin typeface="Times New Roman" pitchFamily="18" charset="0"/>
                </a:rPr>
                <a:t>11:     x64 clock</a:t>
              </a:r>
            </a:p>
          </p:txBody>
        </p:sp>
      </p:gr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b="1" dirty="0" smtClean="0">
                <a:solidFill>
                  <a:srgbClr val="C00000"/>
                </a:solidFill>
              </a:rPr>
              <a:t>8251 command register</a:t>
            </a:r>
          </a:p>
        </p:txBody>
      </p:sp>
      <p:sp>
        <p:nvSpPr>
          <p:cNvPr id="18435" name="Rectangle 3"/>
          <p:cNvSpPr>
            <a:spLocks noGrp="1" noChangeArrowheads="1"/>
          </p:cNvSpPr>
          <p:nvPr>
            <p:ph type="body" idx="1"/>
          </p:nvPr>
        </p:nvSpPr>
        <p:spPr/>
        <p:txBody>
          <a:bodyPr/>
          <a:lstStyle/>
          <a:p>
            <a:pPr eaLnBrk="1" hangingPunct="1"/>
            <a:endParaRPr lang="en-US" smtClean="0"/>
          </a:p>
        </p:txBody>
      </p:sp>
      <p:grpSp>
        <p:nvGrpSpPr>
          <p:cNvPr id="2" name="Group 4"/>
          <p:cNvGrpSpPr>
            <a:grpSpLocks/>
          </p:cNvGrpSpPr>
          <p:nvPr/>
        </p:nvGrpSpPr>
        <p:grpSpPr bwMode="auto">
          <a:xfrm>
            <a:off x="1676400" y="2286000"/>
            <a:ext cx="5486400" cy="3597275"/>
            <a:chOff x="720" y="1440"/>
            <a:chExt cx="3456" cy="2266"/>
          </a:xfrm>
        </p:grpSpPr>
        <p:sp>
          <p:nvSpPr>
            <p:cNvPr id="18437" name="Text Box 5"/>
            <p:cNvSpPr txBox="1">
              <a:spLocks noChangeArrowheads="1"/>
            </p:cNvSpPr>
            <p:nvPr/>
          </p:nvSpPr>
          <p:spPr bwMode="auto">
            <a:xfrm>
              <a:off x="1152" y="2112"/>
              <a:ext cx="2005" cy="1594"/>
            </a:xfrm>
            <a:prstGeom prst="rect">
              <a:avLst/>
            </a:prstGeom>
            <a:noFill/>
            <a:ln w="9525">
              <a:noFill/>
              <a:miter lim="800000"/>
              <a:headEnd/>
              <a:tailEnd/>
            </a:ln>
          </p:spPr>
          <p:txBody>
            <a:bodyPr wrap="none">
              <a:spAutoFit/>
            </a:bodyPr>
            <a:lstStyle/>
            <a:p>
              <a:r>
                <a:rPr lang="en-US" sz="2000">
                  <a:latin typeface="Times New Roman" pitchFamily="18" charset="0"/>
                </a:rPr>
                <a:t>TxE:	transmit enable</a:t>
              </a:r>
            </a:p>
            <a:p>
              <a:r>
                <a:rPr lang="en-US" sz="2000">
                  <a:latin typeface="Times New Roman" pitchFamily="18" charset="0"/>
                </a:rPr>
                <a:t>DTR:	data terminal ready</a:t>
              </a:r>
            </a:p>
            <a:p>
              <a:r>
                <a:rPr lang="en-US" sz="2000">
                  <a:latin typeface="Times New Roman" pitchFamily="18" charset="0"/>
                </a:rPr>
                <a:t>RxE:	receiver enable</a:t>
              </a:r>
            </a:p>
            <a:p>
              <a:r>
                <a:rPr lang="en-US" sz="2000">
                  <a:latin typeface="Times New Roman" pitchFamily="18" charset="0"/>
                </a:rPr>
                <a:t>SBPRK:	send break character</a:t>
              </a:r>
            </a:p>
            <a:p>
              <a:r>
                <a:rPr lang="en-US" sz="2000">
                  <a:latin typeface="Times New Roman" pitchFamily="18" charset="0"/>
                </a:rPr>
                <a:t>ER:	error reset</a:t>
              </a:r>
            </a:p>
            <a:p>
              <a:r>
                <a:rPr lang="en-US" sz="2000">
                  <a:latin typeface="Times New Roman" pitchFamily="18" charset="0"/>
                </a:rPr>
                <a:t>RTS:	request to send</a:t>
              </a:r>
            </a:p>
            <a:p>
              <a:r>
                <a:rPr lang="en-US" sz="2000">
                  <a:latin typeface="Times New Roman" pitchFamily="18" charset="0"/>
                </a:rPr>
                <a:t>IR:	internal reset</a:t>
              </a:r>
            </a:p>
            <a:p>
              <a:r>
                <a:rPr lang="en-US" sz="2000">
                  <a:latin typeface="Times New Roman" pitchFamily="18" charset="0"/>
                </a:rPr>
                <a:t>EH:	enter hunt mode</a:t>
              </a:r>
            </a:p>
          </p:txBody>
        </p:sp>
        <p:sp>
          <p:nvSpPr>
            <p:cNvPr id="18438" name="Rectangle 6"/>
            <p:cNvSpPr>
              <a:spLocks noChangeArrowheads="1"/>
            </p:cNvSpPr>
            <p:nvPr/>
          </p:nvSpPr>
          <p:spPr bwMode="auto">
            <a:xfrm>
              <a:off x="3744"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TxE</a:t>
              </a:r>
            </a:p>
          </p:txBody>
        </p:sp>
        <p:sp>
          <p:nvSpPr>
            <p:cNvPr id="18439" name="Rectangle 7"/>
            <p:cNvSpPr>
              <a:spLocks noChangeArrowheads="1"/>
            </p:cNvSpPr>
            <p:nvPr/>
          </p:nvSpPr>
          <p:spPr bwMode="auto">
            <a:xfrm>
              <a:off x="3312"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DTR</a:t>
              </a:r>
            </a:p>
          </p:txBody>
        </p:sp>
        <p:sp>
          <p:nvSpPr>
            <p:cNvPr id="18440" name="Rectangle 8"/>
            <p:cNvSpPr>
              <a:spLocks noChangeArrowheads="1"/>
            </p:cNvSpPr>
            <p:nvPr/>
          </p:nvSpPr>
          <p:spPr bwMode="auto">
            <a:xfrm>
              <a:off x="2880"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RxE</a:t>
              </a:r>
            </a:p>
          </p:txBody>
        </p:sp>
        <p:sp>
          <p:nvSpPr>
            <p:cNvPr id="18441" name="Rectangle 9"/>
            <p:cNvSpPr>
              <a:spLocks noChangeArrowheads="1"/>
            </p:cNvSpPr>
            <p:nvPr/>
          </p:nvSpPr>
          <p:spPr bwMode="auto">
            <a:xfrm>
              <a:off x="2448"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SBRK</a:t>
              </a:r>
            </a:p>
          </p:txBody>
        </p:sp>
        <p:sp>
          <p:nvSpPr>
            <p:cNvPr id="18442" name="Rectangle 10"/>
            <p:cNvSpPr>
              <a:spLocks noChangeArrowheads="1"/>
            </p:cNvSpPr>
            <p:nvPr/>
          </p:nvSpPr>
          <p:spPr bwMode="auto">
            <a:xfrm>
              <a:off x="2016"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ER</a:t>
              </a:r>
            </a:p>
          </p:txBody>
        </p:sp>
        <p:sp>
          <p:nvSpPr>
            <p:cNvPr id="18443" name="Rectangle 11"/>
            <p:cNvSpPr>
              <a:spLocks noChangeArrowheads="1"/>
            </p:cNvSpPr>
            <p:nvPr/>
          </p:nvSpPr>
          <p:spPr bwMode="auto">
            <a:xfrm>
              <a:off x="1584"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RTS</a:t>
              </a:r>
            </a:p>
          </p:txBody>
        </p:sp>
        <p:sp>
          <p:nvSpPr>
            <p:cNvPr id="18444" name="Rectangle 12"/>
            <p:cNvSpPr>
              <a:spLocks noChangeArrowheads="1"/>
            </p:cNvSpPr>
            <p:nvPr/>
          </p:nvSpPr>
          <p:spPr bwMode="auto">
            <a:xfrm>
              <a:off x="720"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EH</a:t>
              </a:r>
            </a:p>
          </p:txBody>
        </p:sp>
        <p:sp>
          <p:nvSpPr>
            <p:cNvPr id="18445" name="Rectangle 13"/>
            <p:cNvSpPr>
              <a:spLocks noChangeArrowheads="1"/>
            </p:cNvSpPr>
            <p:nvPr/>
          </p:nvSpPr>
          <p:spPr bwMode="auto">
            <a:xfrm>
              <a:off x="1152"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IR</a:t>
              </a:r>
            </a:p>
          </p:txBody>
        </p:sp>
      </p:gr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 </a:t>
            </a:r>
            <a:r>
              <a:rPr lang="en-US" b="1" dirty="0" smtClean="0">
                <a:solidFill>
                  <a:srgbClr val="C00000"/>
                </a:solidFill>
              </a:rPr>
              <a:t>8251 status register</a:t>
            </a:r>
          </a:p>
        </p:txBody>
      </p:sp>
      <p:sp>
        <p:nvSpPr>
          <p:cNvPr id="19459" name="Rectangle 3"/>
          <p:cNvSpPr>
            <a:spLocks noGrp="1" noChangeArrowheads="1"/>
          </p:cNvSpPr>
          <p:nvPr>
            <p:ph type="body" idx="1"/>
          </p:nvPr>
        </p:nvSpPr>
        <p:spPr/>
        <p:txBody>
          <a:bodyPr/>
          <a:lstStyle/>
          <a:p>
            <a:pPr eaLnBrk="1" hangingPunct="1"/>
            <a:endParaRPr lang="en-US" smtClean="0"/>
          </a:p>
        </p:txBody>
      </p:sp>
      <p:grpSp>
        <p:nvGrpSpPr>
          <p:cNvPr id="2" name="Group 4"/>
          <p:cNvGrpSpPr>
            <a:grpSpLocks/>
          </p:cNvGrpSpPr>
          <p:nvPr/>
        </p:nvGrpSpPr>
        <p:grpSpPr bwMode="auto">
          <a:xfrm>
            <a:off x="1524000" y="2362200"/>
            <a:ext cx="6248400" cy="3597275"/>
            <a:chOff x="480" y="1440"/>
            <a:chExt cx="3936" cy="2266"/>
          </a:xfrm>
        </p:grpSpPr>
        <p:grpSp>
          <p:nvGrpSpPr>
            <p:cNvPr id="3" name="Group 5"/>
            <p:cNvGrpSpPr>
              <a:grpSpLocks/>
            </p:cNvGrpSpPr>
            <p:nvPr/>
          </p:nvGrpSpPr>
          <p:grpSpPr bwMode="auto">
            <a:xfrm>
              <a:off x="480" y="1440"/>
              <a:ext cx="3936" cy="336"/>
              <a:chOff x="720" y="1440"/>
              <a:chExt cx="3456" cy="336"/>
            </a:xfrm>
          </p:grpSpPr>
          <p:sp>
            <p:nvSpPr>
              <p:cNvPr id="19463" name="Rectangle 6"/>
              <p:cNvSpPr>
                <a:spLocks noChangeArrowheads="1"/>
              </p:cNvSpPr>
              <p:nvPr/>
            </p:nvSpPr>
            <p:spPr bwMode="auto">
              <a:xfrm>
                <a:off x="720"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DSR</a:t>
                </a:r>
              </a:p>
            </p:txBody>
          </p:sp>
          <p:sp>
            <p:nvSpPr>
              <p:cNvPr id="19464" name="Rectangle 7"/>
              <p:cNvSpPr>
                <a:spLocks noChangeArrowheads="1"/>
              </p:cNvSpPr>
              <p:nvPr/>
            </p:nvSpPr>
            <p:spPr bwMode="auto">
              <a:xfrm>
                <a:off x="1152"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400">
                    <a:latin typeface="Times New Roman" pitchFamily="18" charset="0"/>
                  </a:rPr>
                  <a:t>SYNDE</a:t>
                </a:r>
                <a:r>
                  <a:rPr lang="en-US" sz="1600">
                    <a:latin typeface="Times New Roman" pitchFamily="18" charset="0"/>
                  </a:rPr>
                  <a:t>T</a:t>
                </a:r>
              </a:p>
            </p:txBody>
          </p:sp>
          <p:sp>
            <p:nvSpPr>
              <p:cNvPr id="19465" name="Rectangle 8"/>
              <p:cNvSpPr>
                <a:spLocks noChangeArrowheads="1"/>
              </p:cNvSpPr>
              <p:nvPr/>
            </p:nvSpPr>
            <p:spPr bwMode="auto">
              <a:xfrm>
                <a:off x="1584"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FE</a:t>
                </a:r>
              </a:p>
            </p:txBody>
          </p:sp>
          <p:sp>
            <p:nvSpPr>
              <p:cNvPr id="19466" name="Rectangle 9"/>
              <p:cNvSpPr>
                <a:spLocks noChangeArrowheads="1"/>
              </p:cNvSpPr>
              <p:nvPr/>
            </p:nvSpPr>
            <p:spPr bwMode="auto">
              <a:xfrm>
                <a:off x="2016"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OE</a:t>
                </a:r>
              </a:p>
            </p:txBody>
          </p:sp>
          <p:sp>
            <p:nvSpPr>
              <p:cNvPr id="19467" name="Rectangle 10"/>
              <p:cNvSpPr>
                <a:spLocks noChangeArrowheads="1"/>
              </p:cNvSpPr>
              <p:nvPr/>
            </p:nvSpPr>
            <p:spPr bwMode="auto">
              <a:xfrm>
                <a:off x="2448"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PE</a:t>
                </a:r>
              </a:p>
            </p:txBody>
          </p:sp>
          <p:sp>
            <p:nvSpPr>
              <p:cNvPr id="19468" name="Rectangle 11"/>
              <p:cNvSpPr>
                <a:spLocks noChangeArrowheads="1"/>
              </p:cNvSpPr>
              <p:nvPr/>
            </p:nvSpPr>
            <p:spPr bwMode="auto">
              <a:xfrm>
                <a:off x="2880"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400">
                    <a:latin typeface="Times New Roman" pitchFamily="18" charset="0"/>
                  </a:rPr>
                  <a:t>TxEMPTY</a:t>
                </a:r>
              </a:p>
            </p:txBody>
          </p:sp>
          <p:sp>
            <p:nvSpPr>
              <p:cNvPr id="19469" name="Rectangle 12"/>
              <p:cNvSpPr>
                <a:spLocks noChangeArrowheads="1"/>
              </p:cNvSpPr>
              <p:nvPr/>
            </p:nvSpPr>
            <p:spPr bwMode="auto">
              <a:xfrm>
                <a:off x="3312"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RxRDY</a:t>
                </a:r>
              </a:p>
            </p:txBody>
          </p:sp>
          <p:sp>
            <p:nvSpPr>
              <p:cNvPr id="19470" name="Rectangle 13"/>
              <p:cNvSpPr>
                <a:spLocks noChangeArrowheads="1"/>
              </p:cNvSpPr>
              <p:nvPr/>
            </p:nvSpPr>
            <p:spPr bwMode="auto">
              <a:xfrm>
                <a:off x="3744" y="1440"/>
                <a:ext cx="432" cy="336"/>
              </a:xfrm>
              <a:prstGeom prst="rect">
                <a:avLst/>
              </a:prstGeom>
              <a:solidFill>
                <a:schemeClr val="bg1"/>
              </a:solidFill>
              <a:ln w="9525">
                <a:solidFill>
                  <a:schemeClr val="tx1"/>
                </a:solidFill>
                <a:miter lim="800000"/>
                <a:headEnd/>
                <a:tailEnd/>
              </a:ln>
            </p:spPr>
            <p:txBody>
              <a:bodyPr wrap="none" anchor="ctr"/>
              <a:lstStyle/>
              <a:p>
                <a:pPr algn="ctr"/>
                <a:r>
                  <a:rPr lang="en-US" sz="1600">
                    <a:latin typeface="Times New Roman" pitchFamily="18" charset="0"/>
                  </a:rPr>
                  <a:t>TxRDY</a:t>
                </a:r>
              </a:p>
            </p:txBody>
          </p:sp>
        </p:grpSp>
        <p:sp>
          <p:nvSpPr>
            <p:cNvPr id="19462" name="Text Box 14"/>
            <p:cNvSpPr txBox="1">
              <a:spLocks noChangeArrowheads="1"/>
            </p:cNvSpPr>
            <p:nvPr/>
          </p:nvSpPr>
          <p:spPr bwMode="auto">
            <a:xfrm>
              <a:off x="1152" y="2112"/>
              <a:ext cx="2798" cy="1594"/>
            </a:xfrm>
            <a:prstGeom prst="rect">
              <a:avLst/>
            </a:prstGeom>
            <a:noFill/>
            <a:ln w="9525">
              <a:noFill/>
              <a:miter lim="800000"/>
              <a:headEnd/>
              <a:tailEnd/>
            </a:ln>
          </p:spPr>
          <p:txBody>
            <a:bodyPr wrap="none">
              <a:spAutoFit/>
            </a:bodyPr>
            <a:lstStyle/>
            <a:p>
              <a:r>
                <a:rPr lang="en-US" sz="2000">
                  <a:latin typeface="Times New Roman" pitchFamily="18" charset="0"/>
                </a:rPr>
                <a:t>TxRDY:		transmit ready</a:t>
              </a:r>
            </a:p>
            <a:p>
              <a:r>
                <a:rPr lang="en-US" sz="2000">
                  <a:latin typeface="Times New Roman" pitchFamily="18" charset="0"/>
                </a:rPr>
                <a:t>RxRDY:		receiver ready</a:t>
              </a:r>
            </a:p>
            <a:p>
              <a:r>
                <a:rPr lang="en-US" sz="2000">
                  <a:latin typeface="Times New Roman" pitchFamily="18" charset="0"/>
                </a:rPr>
                <a:t>TxEMPTY:	transmitter empty</a:t>
              </a:r>
            </a:p>
            <a:p>
              <a:r>
                <a:rPr lang="en-US" sz="2000">
                  <a:latin typeface="Times New Roman" pitchFamily="18" charset="0"/>
                </a:rPr>
                <a:t>PE:		parity error</a:t>
              </a:r>
            </a:p>
            <a:p>
              <a:r>
                <a:rPr lang="en-US" sz="2000">
                  <a:latin typeface="Times New Roman" pitchFamily="18" charset="0"/>
                </a:rPr>
                <a:t>OE:		overrun error</a:t>
              </a:r>
            </a:p>
            <a:p>
              <a:r>
                <a:rPr lang="en-US" sz="2000">
                  <a:latin typeface="Times New Roman" pitchFamily="18" charset="0"/>
                </a:rPr>
                <a:t>FE:		framing error</a:t>
              </a:r>
            </a:p>
            <a:p>
              <a:r>
                <a:rPr lang="en-US" sz="2000">
                  <a:latin typeface="Times New Roman" pitchFamily="18" charset="0"/>
                </a:rPr>
                <a:t>SYNDET:	sync. character detected</a:t>
              </a:r>
            </a:p>
            <a:p>
              <a:r>
                <a:rPr lang="en-US" sz="2000">
                  <a:latin typeface="Times New Roman" pitchFamily="18" charset="0"/>
                </a:rPr>
                <a:t>DSR:		data set ready</a:t>
              </a:r>
            </a:p>
          </p:txBody>
        </p:sp>
      </p:grpSp>
    </p:spTree>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err="1" smtClean="0">
                <a:solidFill>
                  <a:srgbClr val="C00000"/>
                </a:solidFill>
              </a:rPr>
              <a:t>Initializing</a:t>
            </a:r>
            <a:r>
              <a:rPr lang="tr-TR" b="1" dirty="0" smtClean="0">
                <a:solidFill>
                  <a:srgbClr val="C00000"/>
                </a:solidFill>
              </a:rPr>
              <a:t> </a:t>
            </a:r>
            <a:r>
              <a:rPr lang="tr-TR" b="1" dirty="0" err="1">
                <a:solidFill>
                  <a:srgbClr val="C00000"/>
                </a:solidFill>
              </a:rPr>
              <a:t>the</a:t>
            </a:r>
            <a:r>
              <a:rPr lang="tr-TR" b="1" dirty="0">
                <a:solidFill>
                  <a:srgbClr val="C00000"/>
                </a:solidFill>
              </a:rPr>
              <a:t> 8251</a:t>
            </a:r>
            <a:endParaRPr lang="tr-TR" dirty="0">
              <a:solidFill>
                <a:srgbClr val="C00000"/>
              </a:solidFill>
            </a:endParaRPr>
          </a:p>
        </p:txBody>
      </p:sp>
      <p:sp>
        <p:nvSpPr>
          <p:cNvPr id="3" name="İçerik Yer Tutucusu 2"/>
          <p:cNvSpPr>
            <a:spLocks noGrp="1"/>
          </p:cNvSpPr>
          <p:nvPr>
            <p:ph idx="1"/>
          </p:nvPr>
        </p:nvSpPr>
        <p:spPr/>
        <p:txBody>
          <a:bodyPr>
            <a:normAutofit fontScale="70000" lnSpcReduction="20000"/>
          </a:bodyPr>
          <a:lstStyle/>
          <a:p>
            <a:r>
              <a:rPr lang="en-US" dirty="0" smtClean="0"/>
              <a:t>To </a:t>
            </a:r>
            <a:r>
              <a:rPr lang="en-US" dirty="0"/>
              <a:t>implement serial communication the MPU must inform the 8251 about the mode, baud, stop bits, parity etc. A set of control words must be loaded.</a:t>
            </a:r>
          </a:p>
          <a:p>
            <a:pPr lvl="1"/>
            <a:r>
              <a:rPr lang="tr-TR" dirty="0" err="1" smtClean="0"/>
              <a:t>Mode</a:t>
            </a:r>
            <a:r>
              <a:rPr lang="tr-TR" dirty="0" smtClean="0"/>
              <a:t> </a:t>
            </a:r>
            <a:r>
              <a:rPr lang="tr-TR" dirty="0" err="1"/>
              <a:t>Words</a:t>
            </a:r>
            <a:endParaRPr lang="tr-TR" dirty="0"/>
          </a:p>
          <a:p>
            <a:pPr lvl="2"/>
            <a:r>
              <a:rPr lang="en-US" dirty="0" smtClean="0"/>
              <a:t>Specifies </a:t>
            </a:r>
            <a:r>
              <a:rPr lang="en-US" dirty="0"/>
              <a:t>general characteristics of the operation.</a:t>
            </a:r>
          </a:p>
          <a:p>
            <a:pPr lvl="1"/>
            <a:r>
              <a:rPr lang="tr-TR" dirty="0" err="1" smtClean="0"/>
              <a:t>Command</a:t>
            </a:r>
            <a:r>
              <a:rPr lang="tr-TR" dirty="0" smtClean="0"/>
              <a:t> </a:t>
            </a:r>
            <a:r>
              <a:rPr lang="tr-TR" dirty="0" err="1"/>
              <a:t>Words</a:t>
            </a:r>
            <a:endParaRPr lang="tr-TR" dirty="0"/>
          </a:p>
          <a:p>
            <a:pPr lvl="2"/>
            <a:r>
              <a:rPr lang="en-US" dirty="0" smtClean="0"/>
              <a:t>Enables </a:t>
            </a:r>
            <a:r>
              <a:rPr lang="en-US" dirty="0"/>
              <a:t>the data transmission and/or reception</a:t>
            </a:r>
          </a:p>
          <a:p>
            <a:pPr lvl="1"/>
            <a:r>
              <a:rPr lang="en-US" dirty="0" smtClean="0"/>
              <a:t>Status </a:t>
            </a:r>
            <a:r>
              <a:rPr lang="en-US" dirty="0"/>
              <a:t>Word provides the information concerning register status and transmission errors.</a:t>
            </a:r>
          </a:p>
          <a:p>
            <a:r>
              <a:rPr lang="en-US" dirty="0" smtClean="0"/>
              <a:t>Any </a:t>
            </a:r>
            <a:r>
              <a:rPr lang="en-US" dirty="0"/>
              <a:t>control word written into the control register after a mode </a:t>
            </a:r>
            <a:r>
              <a:rPr lang="en-US" dirty="0" smtClean="0"/>
              <a:t>word</a:t>
            </a:r>
            <a:r>
              <a:rPr lang="tr-TR" dirty="0" smtClean="0"/>
              <a:t> </a:t>
            </a:r>
            <a:r>
              <a:rPr lang="en-US" dirty="0" smtClean="0"/>
              <a:t>is </a:t>
            </a:r>
            <a:r>
              <a:rPr lang="en-US" dirty="0"/>
              <a:t>interpreted as a command word; that means a command word can be changed anytime, however 8251 should be reset prior to writing a Mode word.</a:t>
            </a:r>
          </a:p>
          <a:p>
            <a:r>
              <a:rPr lang="en-US" dirty="0" smtClean="0"/>
              <a:t>8251 </a:t>
            </a:r>
            <a:r>
              <a:rPr lang="en-US" dirty="0"/>
              <a:t>can be reset internally by using the Internal Reset Bit D6.</a:t>
            </a:r>
            <a:endParaRPr lang="tr-TR" dirty="0"/>
          </a:p>
        </p:txBody>
      </p:sp>
    </p:spTree>
    <p:extLst>
      <p:ext uri="{BB962C8B-B14F-4D97-AF65-F5344CB8AC3E}">
        <p14:creationId xmlns:p14="http://schemas.microsoft.com/office/powerpoint/2010/main" val="308556911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en-US" b="1" dirty="0" smtClean="0">
                <a:solidFill>
                  <a:srgbClr val="C00000"/>
                </a:solidFill>
                <a:effectLst>
                  <a:outerShdw blurRad="38100" dist="38100" dir="2700000" algn="tl">
                    <a:srgbClr val="C0C0C0"/>
                  </a:outerShdw>
                </a:effectLst>
              </a:rPr>
              <a:t>8251 A Serial Communication Interface</a:t>
            </a:r>
            <a:endParaRPr lang="tr-TR" dirty="0">
              <a:solidFill>
                <a:srgbClr val="C00000"/>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642" y="2605158"/>
            <a:ext cx="6700394" cy="1815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431571" y="1774161"/>
            <a:ext cx="74527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4625" indent="-174625" eaLnBrk="1" hangingPunct="1">
              <a:buFontTx/>
              <a:buChar char="•"/>
            </a:pPr>
            <a:r>
              <a:rPr lang="en-US" sz="2400" dirty="0">
                <a:cs typeface="Courier New" pitchFamily="49" charset="0"/>
              </a:rPr>
              <a:t>The 8251A internally interprets </a:t>
            </a:r>
            <a:r>
              <a:rPr lang="tr-TR" sz="2400" dirty="0" smtClean="0">
                <a:cs typeface="Courier New" pitchFamily="49" charset="0"/>
              </a:rPr>
              <a:t> </a:t>
            </a:r>
            <a:r>
              <a:rPr lang="en-US" sz="2400" dirty="0" smtClean="0">
                <a:cs typeface="Courier New" pitchFamily="49" charset="0"/>
              </a:rPr>
              <a:t>the </a:t>
            </a:r>
            <a:r>
              <a:rPr lang="en-US" sz="2400" dirty="0">
                <a:cs typeface="Courier New" pitchFamily="49" charset="0"/>
              </a:rPr>
              <a:t>C/D,RD and WR signals as follow: </a:t>
            </a:r>
            <a:endParaRPr lang="en-US" sz="2400" dirty="0"/>
          </a:p>
        </p:txBody>
      </p:sp>
      <p:sp>
        <p:nvSpPr>
          <p:cNvPr id="6" name="Rectangle 5"/>
          <p:cNvSpPr>
            <a:spLocks noChangeArrowheads="1"/>
          </p:cNvSpPr>
          <p:nvPr/>
        </p:nvSpPr>
        <p:spPr bwMode="auto">
          <a:xfrm>
            <a:off x="463278" y="4668742"/>
            <a:ext cx="770912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4625" indent="-174625" eaLnBrk="1" hangingPunct="1">
              <a:buFontTx/>
              <a:buChar char="•"/>
            </a:pPr>
            <a:r>
              <a:rPr lang="en-US" sz="2400" dirty="0">
                <a:cs typeface="Courier New" pitchFamily="49" charset="0"/>
              </a:rPr>
              <a:t>Whether the mode, control or sync character register is </a:t>
            </a:r>
            <a:r>
              <a:rPr lang="en-US" sz="2400" dirty="0" smtClean="0">
                <a:cs typeface="Courier New" pitchFamily="49" charset="0"/>
              </a:rPr>
              <a:t>selected</a:t>
            </a:r>
            <a:r>
              <a:rPr lang="tr-TR" sz="2400" dirty="0" smtClean="0">
                <a:cs typeface="Courier New" pitchFamily="49" charset="0"/>
              </a:rPr>
              <a:t> d</a:t>
            </a:r>
            <a:r>
              <a:rPr lang="en-US" sz="2400" dirty="0" err="1" smtClean="0">
                <a:cs typeface="Courier New" pitchFamily="49" charset="0"/>
              </a:rPr>
              <a:t>epends</a:t>
            </a:r>
            <a:r>
              <a:rPr lang="en-US" sz="2400" dirty="0" smtClean="0">
                <a:cs typeface="Courier New" pitchFamily="49" charset="0"/>
              </a:rPr>
              <a:t> </a:t>
            </a:r>
            <a:r>
              <a:rPr lang="en-US" sz="2400" dirty="0">
                <a:cs typeface="Courier New" pitchFamily="49" charset="0"/>
              </a:rPr>
              <a:t>on the accessing sequence.</a:t>
            </a:r>
          </a:p>
          <a:p>
            <a:pPr marL="174625" indent="-174625" eaLnBrk="1" hangingPunct="1"/>
            <a:endParaRPr lang="en-US" sz="2400" dirty="0">
              <a:cs typeface="Courier New" pitchFamily="49" charset="0"/>
            </a:endParaRPr>
          </a:p>
          <a:p>
            <a:pPr marL="174625" indent="-174625" eaLnBrk="1" hangingPunct="1">
              <a:buFontTx/>
              <a:buChar char="•"/>
            </a:pPr>
            <a:r>
              <a:rPr lang="en-US" sz="2400" dirty="0">
                <a:cs typeface="Courier New" pitchFamily="49" charset="0"/>
              </a:rPr>
              <a:t>A flowchart of the sequencing </a:t>
            </a:r>
            <a:r>
              <a:rPr lang="tr-TR" sz="2400" dirty="0" smtClean="0">
                <a:cs typeface="Courier New" pitchFamily="49" charset="0"/>
              </a:rPr>
              <a:t> i</a:t>
            </a:r>
            <a:r>
              <a:rPr lang="en-US" sz="2400" dirty="0" smtClean="0">
                <a:cs typeface="Courier New" pitchFamily="49" charset="0"/>
              </a:rPr>
              <a:t>s </a:t>
            </a:r>
            <a:r>
              <a:rPr lang="en-US" sz="2400" dirty="0">
                <a:cs typeface="Courier New" pitchFamily="49" charset="0"/>
              </a:rPr>
              <a:t>given in Fig</a:t>
            </a:r>
            <a:r>
              <a:rPr lang="en-US" sz="2400" dirty="0" smtClean="0">
                <a:cs typeface="Courier New" pitchFamily="49" charset="0"/>
              </a:rPr>
              <a:t>.</a:t>
            </a:r>
            <a:endParaRPr lang="en-US" sz="2400" dirty="0"/>
          </a:p>
        </p:txBody>
      </p:sp>
    </p:spTree>
    <p:extLst>
      <p:ext uri="{BB962C8B-B14F-4D97-AF65-F5344CB8AC3E}">
        <p14:creationId xmlns:p14="http://schemas.microsoft.com/office/powerpoint/2010/main" val="226817349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fig9-14"/>
          <p:cNvPicPr>
            <a:picLocks noChangeAspect="1" noChangeArrowheads="1"/>
          </p:cNvPicPr>
          <p:nvPr/>
        </p:nvPicPr>
        <p:blipFill>
          <a:blip r:embed="rId2">
            <a:extLst>
              <a:ext uri="{28A0092B-C50C-407E-A947-70E740481C1C}">
                <a14:useLocalDpi xmlns:a14="http://schemas.microsoft.com/office/drawing/2010/main" val="0"/>
              </a:ext>
            </a:extLst>
          </a:blip>
          <a:srcRect t="2936" b="6648"/>
          <a:stretch>
            <a:fillRect/>
          </a:stretch>
        </p:blipFill>
        <p:spPr bwMode="auto">
          <a:xfrm>
            <a:off x="3581400" y="304799"/>
            <a:ext cx="4706554" cy="635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912773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372200" y="274638"/>
            <a:ext cx="2314600" cy="4450506"/>
          </a:xfrm>
        </p:spPr>
        <p:txBody>
          <a:bodyPr>
            <a:normAutofit/>
          </a:bodyPr>
          <a:lstStyle/>
          <a:p>
            <a:r>
              <a:rPr lang="en-US" sz="2800" b="1" dirty="0" smtClean="0">
                <a:solidFill>
                  <a:srgbClr val="C00000"/>
                </a:solidFill>
                <a:effectLst>
                  <a:outerShdw blurRad="38100" dist="38100" dir="2700000" algn="tl">
                    <a:srgbClr val="C0C0C0"/>
                  </a:outerShdw>
                </a:effectLst>
              </a:rPr>
              <a:t>Summary:</a:t>
            </a:r>
            <a:br>
              <a:rPr lang="en-US" sz="2800" b="1" dirty="0" smtClean="0">
                <a:solidFill>
                  <a:srgbClr val="C00000"/>
                </a:solidFill>
                <a:effectLst>
                  <a:outerShdw blurRad="38100" dist="38100" dir="2700000" algn="tl">
                    <a:srgbClr val="C0C0C0"/>
                  </a:outerShdw>
                </a:effectLst>
              </a:rPr>
            </a:br>
            <a:r>
              <a:rPr lang="en-US" sz="2800" b="1" dirty="0" smtClean="0">
                <a:solidFill>
                  <a:srgbClr val="C00000"/>
                </a:solidFill>
                <a:effectLst>
                  <a:outerShdw blurRad="38100" dist="38100" dir="2700000" algn="tl">
                    <a:srgbClr val="C0C0C0"/>
                  </a:outerShdw>
                </a:effectLst>
              </a:rPr>
              <a:t>Format of the mode register</a:t>
            </a:r>
            <a:endParaRPr lang="tr-TR" sz="2800" dirty="0">
              <a:solidFill>
                <a:srgbClr val="C00000"/>
              </a:solidFill>
            </a:endParaRPr>
          </a:p>
        </p:txBody>
      </p:sp>
      <p:pic>
        <p:nvPicPr>
          <p:cNvPr id="4" name="Picture 3" descr="fig9-15"/>
          <p:cNvPicPr>
            <a:picLocks noChangeAspect="1" noChangeArrowheads="1"/>
          </p:cNvPicPr>
          <p:nvPr/>
        </p:nvPicPr>
        <p:blipFill rotWithShape="1">
          <a:blip r:embed="rId2">
            <a:extLst>
              <a:ext uri="{28A0092B-C50C-407E-A947-70E740481C1C}">
                <a14:useLocalDpi xmlns:a14="http://schemas.microsoft.com/office/drawing/2010/main" val="0"/>
              </a:ext>
            </a:extLst>
          </a:blip>
          <a:srcRect b="7650"/>
          <a:stretch/>
        </p:blipFill>
        <p:spPr bwMode="auto">
          <a:xfrm>
            <a:off x="0" y="17747"/>
            <a:ext cx="6084168" cy="6840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ikdörtgen 4"/>
          <p:cNvSpPr/>
          <p:nvPr/>
        </p:nvSpPr>
        <p:spPr>
          <a:xfrm>
            <a:off x="6084168" y="4077072"/>
            <a:ext cx="3059832" cy="2031325"/>
          </a:xfrm>
          <a:prstGeom prst="rect">
            <a:avLst/>
          </a:prstGeom>
        </p:spPr>
        <p:txBody>
          <a:bodyPr wrap="square">
            <a:spAutoFit/>
          </a:bodyPr>
          <a:lstStyle/>
          <a:p>
            <a:r>
              <a:rPr lang="en-US" dirty="0" smtClean="0"/>
              <a:t>What </a:t>
            </a:r>
            <a:r>
              <a:rPr lang="en-US" dirty="0"/>
              <a:t>value must be written into the mode control register with baud rate divided by 16, char. Size 16 bits, odd parity, one stop bit ?</a:t>
            </a:r>
          </a:p>
          <a:p>
            <a:r>
              <a:rPr lang="tr-TR" dirty="0"/>
              <a:t>------------------------------------</a:t>
            </a:r>
          </a:p>
          <a:p>
            <a:r>
              <a:rPr lang="tr-TR" dirty="0"/>
              <a:t>01011110 b = 5Eh </a:t>
            </a:r>
          </a:p>
        </p:txBody>
      </p:sp>
    </p:spTree>
    <p:extLst>
      <p:ext uri="{BB962C8B-B14F-4D97-AF65-F5344CB8AC3E}">
        <p14:creationId xmlns:p14="http://schemas.microsoft.com/office/powerpoint/2010/main" val="313358805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b="1" dirty="0" smtClean="0">
                <a:solidFill>
                  <a:srgbClr val="C00000"/>
                </a:solidFill>
                <a:effectLst>
                  <a:outerShdw blurRad="38100" dist="38100" dir="2700000" algn="tl">
                    <a:srgbClr val="C0C0C0"/>
                  </a:outerShdw>
                </a:effectLst>
              </a:rPr>
              <a:t>Format of the control register</a:t>
            </a:r>
            <a:endParaRPr lang="tr-TR" dirty="0">
              <a:solidFill>
                <a:srgbClr val="C00000"/>
              </a:solidFill>
            </a:endParaRPr>
          </a:p>
        </p:txBody>
      </p:sp>
      <p:pic>
        <p:nvPicPr>
          <p:cNvPr id="4" name="Content Placeholder 3" descr="fig9-16"/>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3744"/>
          <a:stretch/>
        </p:blipFill>
        <p:spPr bwMode="auto">
          <a:xfrm>
            <a:off x="467544" y="1844824"/>
            <a:ext cx="8387484"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116988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395536" y="1484784"/>
            <a:ext cx="8229600" cy="334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74625" indent="-174625" eaLnBrk="1" hangingPunct="1">
              <a:buFontTx/>
              <a:buChar char="•"/>
              <a:defRPr/>
            </a:pPr>
            <a:r>
              <a:rPr lang="en-US" sz="2400" dirty="0">
                <a:cs typeface="Courier New" pitchFamily="49" charset="0"/>
              </a:rPr>
              <a:t>A program sequence which initializes the mode register </a:t>
            </a:r>
            <a:r>
              <a:rPr lang="en-US" sz="2400" dirty="0" smtClean="0">
                <a:cs typeface="Courier New" pitchFamily="49" charset="0"/>
              </a:rPr>
              <a:t>and </a:t>
            </a:r>
            <a:r>
              <a:rPr lang="en-US" sz="2400" dirty="0">
                <a:cs typeface="Courier New" pitchFamily="49" charset="0"/>
              </a:rPr>
              <a:t>gives a command to enable the transmitter </a:t>
            </a:r>
            <a:r>
              <a:rPr lang="en-US" sz="2400" dirty="0" smtClean="0">
                <a:cs typeface="Courier New" pitchFamily="49" charset="0"/>
              </a:rPr>
              <a:t>and </a:t>
            </a:r>
            <a:r>
              <a:rPr lang="en-US" sz="2400" dirty="0">
                <a:cs typeface="Courier New" pitchFamily="49" charset="0"/>
              </a:rPr>
              <a:t>begin an asynchronous transmission of 7-bit characters </a:t>
            </a:r>
            <a:r>
              <a:rPr lang="tr-TR" sz="2400" dirty="0" smtClean="0">
                <a:cs typeface="Courier New" pitchFamily="49" charset="0"/>
              </a:rPr>
              <a:t> </a:t>
            </a:r>
            <a:r>
              <a:rPr lang="en-US" sz="2400" dirty="0" smtClean="0">
                <a:cs typeface="Courier New" pitchFamily="49" charset="0"/>
              </a:rPr>
              <a:t>followed </a:t>
            </a:r>
            <a:r>
              <a:rPr lang="en-US" sz="2400" dirty="0">
                <a:cs typeface="Courier New" pitchFamily="49" charset="0"/>
              </a:rPr>
              <a:t>by an even-parity bit and 2 stop bits is: </a:t>
            </a:r>
          </a:p>
          <a:p>
            <a:pPr marL="914400" lvl="2" indent="0">
              <a:buNone/>
              <a:defRPr/>
            </a:pPr>
            <a:r>
              <a:rPr lang="en-US" dirty="0">
                <a:cs typeface="Courier New" pitchFamily="49" charset="0"/>
              </a:rPr>
              <a:t>	</a:t>
            </a:r>
            <a:r>
              <a:rPr lang="en-US" b="1" dirty="0">
                <a:effectLst>
                  <a:outerShdw blurRad="38100" dist="38100" dir="2700000" algn="tl">
                    <a:srgbClr val="C0C0C0"/>
                  </a:outerShdw>
                </a:effectLst>
                <a:cs typeface="Courier New" pitchFamily="49" charset="0"/>
              </a:rPr>
              <a:t>MOV AL,11111010B </a:t>
            </a:r>
          </a:p>
          <a:p>
            <a:pPr marL="914400" lvl="2" indent="0">
              <a:buNone/>
              <a:defRPr/>
            </a:pPr>
            <a:r>
              <a:rPr lang="en-US" b="1" dirty="0">
                <a:effectLst>
                  <a:outerShdw blurRad="38100" dist="38100" dir="2700000" algn="tl">
                    <a:srgbClr val="C0C0C0"/>
                  </a:outerShdw>
                </a:effectLst>
                <a:cs typeface="Courier New" pitchFamily="49" charset="0"/>
              </a:rPr>
              <a:t>	OUT 51H,AL </a:t>
            </a:r>
          </a:p>
          <a:p>
            <a:pPr marL="914400" lvl="2" indent="0">
              <a:buNone/>
              <a:defRPr/>
            </a:pPr>
            <a:r>
              <a:rPr lang="en-US" b="1" dirty="0">
                <a:effectLst>
                  <a:outerShdw blurRad="38100" dist="38100" dir="2700000" algn="tl">
                    <a:srgbClr val="C0C0C0"/>
                  </a:outerShdw>
                </a:effectLst>
                <a:cs typeface="Courier New" pitchFamily="49" charset="0"/>
              </a:rPr>
              <a:t>	MOV AL,00110011B </a:t>
            </a:r>
          </a:p>
          <a:p>
            <a:pPr marL="914400" lvl="2" indent="0">
              <a:buNone/>
              <a:defRPr/>
            </a:pPr>
            <a:r>
              <a:rPr lang="en-US" b="1" dirty="0">
                <a:effectLst>
                  <a:outerShdw blurRad="38100" dist="38100" dir="2700000" algn="tl">
                    <a:srgbClr val="C0C0C0"/>
                  </a:outerShdw>
                </a:effectLst>
                <a:cs typeface="Courier New" pitchFamily="49" charset="0"/>
              </a:rPr>
              <a:t>	OUT 51H,AL </a:t>
            </a:r>
            <a:r>
              <a:rPr lang="en-US" dirty="0" smtClean="0"/>
              <a:t> </a:t>
            </a:r>
            <a:endParaRPr lang="en-US" dirty="0"/>
          </a:p>
        </p:txBody>
      </p:sp>
      <p:sp>
        <p:nvSpPr>
          <p:cNvPr id="5" name="Başlık 1"/>
          <p:cNvSpPr>
            <a:spLocks noGrp="1"/>
          </p:cNvSpPr>
          <p:nvPr>
            <p:ph type="title"/>
          </p:nvPr>
        </p:nvSpPr>
        <p:spPr>
          <a:xfrm>
            <a:off x="457200" y="274638"/>
            <a:ext cx="8229600" cy="1143000"/>
          </a:xfrm>
        </p:spPr>
        <p:txBody>
          <a:bodyPr/>
          <a:lstStyle/>
          <a:p>
            <a:r>
              <a:rPr lang="tr-TR" b="1" dirty="0" err="1" smtClean="0">
                <a:solidFill>
                  <a:srgbClr val="C00000"/>
                </a:solidFill>
              </a:rPr>
              <a:t>Example</a:t>
            </a:r>
            <a:r>
              <a:rPr lang="tr-TR" b="1" dirty="0" smtClean="0">
                <a:solidFill>
                  <a:srgbClr val="C00000"/>
                </a:solidFill>
              </a:rPr>
              <a:t> 1</a:t>
            </a:r>
            <a:endParaRPr lang="tr-TR" dirty="0">
              <a:solidFill>
                <a:srgbClr val="C00000"/>
              </a:solidFill>
            </a:endParaRPr>
          </a:p>
        </p:txBody>
      </p:sp>
    </p:spTree>
    <p:extLst>
      <p:ext uri="{BB962C8B-B14F-4D97-AF65-F5344CB8AC3E}">
        <p14:creationId xmlns:p14="http://schemas.microsoft.com/office/powerpoint/2010/main" val="420189482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solidFill>
                  <a:srgbClr val="C00000"/>
                </a:solidFill>
              </a:rPr>
              <a:t>8251 interfaced with 8085</a:t>
            </a:r>
          </a:p>
        </p:txBody>
      </p:sp>
      <p:sp>
        <p:nvSpPr>
          <p:cNvPr id="20483" name="Rectangle 3"/>
          <p:cNvSpPr>
            <a:spLocks noGrp="1" noChangeArrowheads="1"/>
          </p:cNvSpPr>
          <p:nvPr>
            <p:ph type="body" idx="1"/>
          </p:nvPr>
        </p:nvSpPr>
        <p:spPr/>
        <p:txBody>
          <a:bodyPr/>
          <a:lstStyle/>
          <a:p>
            <a:pPr eaLnBrk="1" hangingPunct="1"/>
            <a:endParaRPr lang="en-US" smtClean="0"/>
          </a:p>
        </p:txBody>
      </p:sp>
      <p:pic>
        <p:nvPicPr>
          <p:cNvPr id="20484" name="Picture 4" descr="Interfacing-8251-pic3(60)"/>
          <p:cNvPicPr>
            <a:picLocks noChangeAspect="1" noChangeArrowheads="1"/>
          </p:cNvPicPr>
          <p:nvPr/>
        </p:nvPicPr>
        <p:blipFill>
          <a:blip r:embed="rId2"/>
          <a:srcRect/>
          <a:stretch>
            <a:fillRect/>
          </a:stretch>
        </p:blipFill>
        <p:spPr bwMode="auto">
          <a:xfrm>
            <a:off x="609600" y="1219200"/>
            <a:ext cx="82296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Interface Diagram</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4191000" y="1676400"/>
            <a:ext cx="1524000" cy="441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8155</a:t>
            </a:r>
            <a:endParaRPr lang="en-US" dirty="0"/>
          </a:p>
        </p:txBody>
      </p:sp>
      <p:cxnSp>
        <p:nvCxnSpPr>
          <p:cNvPr id="5" name="Straight Connector 4"/>
          <p:cNvCxnSpPr/>
          <p:nvPr/>
        </p:nvCxnSpPr>
        <p:spPr>
          <a:xfrm>
            <a:off x="5715000" y="1828800"/>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a:off x="5715000" y="20558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5715000" y="22844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5715000" y="25130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5715000" y="2743200"/>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5715000" y="29702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5715000" y="31988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5715000" y="3427412"/>
            <a:ext cx="914400" cy="1588"/>
          </a:xfrm>
          <a:prstGeom prst="line">
            <a:avLst/>
          </a:prstGeom>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5257800" y="1676400"/>
            <a:ext cx="609600" cy="1815882"/>
          </a:xfrm>
          <a:prstGeom prst="rect">
            <a:avLst/>
          </a:prstGeom>
          <a:noFill/>
        </p:spPr>
        <p:txBody>
          <a:bodyPr wrap="square" rtlCol="0">
            <a:spAutoFit/>
          </a:bodyPr>
          <a:lstStyle/>
          <a:p>
            <a:r>
              <a:rPr lang="en-US" sz="1400" dirty="0" smtClean="0"/>
              <a:t>PA7</a:t>
            </a:r>
          </a:p>
          <a:p>
            <a:r>
              <a:rPr lang="en-US" sz="1400" dirty="0" smtClean="0"/>
              <a:t>PA6</a:t>
            </a:r>
          </a:p>
          <a:p>
            <a:r>
              <a:rPr lang="en-US" sz="1400" dirty="0" smtClean="0"/>
              <a:t>PA5</a:t>
            </a:r>
          </a:p>
          <a:p>
            <a:r>
              <a:rPr lang="en-US" sz="1400" dirty="0" smtClean="0"/>
              <a:t>PA4</a:t>
            </a:r>
          </a:p>
          <a:p>
            <a:r>
              <a:rPr lang="en-US" sz="1400" dirty="0" smtClean="0"/>
              <a:t>PA3</a:t>
            </a:r>
          </a:p>
          <a:p>
            <a:r>
              <a:rPr lang="en-US" sz="1400" dirty="0" smtClean="0"/>
              <a:t>PA2</a:t>
            </a:r>
          </a:p>
          <a:p>
            <a:r>
              <a:rPr lang="en-US" sz="1400" dirty="0" smtClean="0"/>
              <a:t>PA1</a:t>
            </a:r>
          </a:p>
          <a:p>
            <a:r>
              <a:rPr lang="en-US" sz="1400" dirty="0" smtClean="0"/>
              <a:t>PA0</a:t>
            </a:r>
            <a:endParaRPr lang="en-US" sz="1400" dirty="0"/>
          </a:p>
        </p:txBody>
      </p:sp>
      <p:cxnSp>
        <p:nvCxnSpPr>
          <p:cNvPr id="23" name="Straight Connector 22"/>
          <p:cNvCxnSpPr/>
          <p:nvPr/>
        </p:nvCxnSpPr>
        <p:spPr>
          <a:xfrm>
            <a:off x="3352800" y="2284412"/>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3352800" y="1828800"/>
            <a:ext cx="838200" cy="1588"/>
          </a:xfrm>
          <a:prstGeom prst="line">
            <a:avLst/>
          </a:prstGeom>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2895600" y="1676400"/>
            <a:ext cx="685800" cy="738664"/>
          </a:xfrm>
          <a:prstGeom prst="rect">
            <a:avLst/>
          </a:prstGeom>
          <a:noFill/>
        </p:spPr>
        <p:txBody>
          <a:bodyPr wrap="square" rtlCol="0">
            <a:spAutoFit/>
          </a:bodyPr>
          <a:lstStyle/>
          <a:p>
            <a:r>
              <a:rPr lang="en-US" sz="1400" dirty="0" smtClean="0"/>
              <a:t>AD7</a:t>
            </a:r>
          </a:p>
          <a:p>
            <a:r>
              <a:rPr lang="en-US" sz="1400" dirty="0" smtClean="0"/>
              <a:t>  to</a:t>
            </a:r>
          </a:p>
          <a:p>
            <a:r>
              <a:rPr lang="en-US" sz="1400" dirty="0" smtClean="0"/>
              <a:t>AD0</a:t>
            </a:r>
            <a:endParaRPr lang="en-US" sz="1400" dirty="0"/>
          </a:p>
        </p:txBody>
      </p:sp>
      <p:cxnSp>
        <p:nvCxnSpPr>
          <p:cNvPr id="26" name="Straight Connector 25"/>
          <p:cNvCxnSpPr/>
          <p:nvPr/>
        </p:nvCxnSpPr>
        <p:spPr>
          <a:xfrm>
            <a:off x="3276600" y="4800600"/>
            <a:ext cx="914400" cy="1588"/>
          </a:xfrm>
          <a:prstGeom prst="line">
            <a:avLst/>
          </a:prstGeom>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438400" y="4648200"/>
            <a:ext cx="1371600" cy="1323439"/>
          </a:xfrm>
          <a:prstGeom prst="rect">
            <a:avLst/>
          </a:prstGeom>
          <a:noFill/>
        </p:spPr>
        <p:txBody>
          <a:bodyPr wrap="square" rtlCol="0">
            <a:spAutoFit/>
          </a:bodyPr>
          <a:lstStyle/>
          <a:p>
            <a:r>
              <a:rPr lang="en-US" sz="1600" dirty="0" smtClean="0"/>
              <a:t>IO/M</a:t>
            </a:r>
            <a:r>
              <a:rPr lang="en-US" sz="1600" baseline="30000" dirty="0" smtClean="0"/>
              <a:t>b</a:t>
            </a:r>
          </a:p>
          <a:p>
            <a:r>
              <a:rPr lang="en-US" sz="1600" dirty="0" smtClean="0"/>
              <a:t>ALE</a:t>
            </a:r>
          </a:p>
          <a:p>
            <a:r>
              <a:rPr lang="en-US" sz="1600" dirty="0" err="1" smtClean="0"/>
              <a:t>RD</a:t>
            </a:r>
            <a:r>
              <a:rPr lang="en-US" sz="1600" baseline="30000" dirty="0" err="1" smtClean="0"/>
              <a:t>b</a:t>
            </a:r>
            <a:endParaRPr lang="en-US" sz="1600" baseline="30000" dirty="0" smtClean="0"/>
          </a:p>
          <a:p>
            <a:r>
              <a:rPr lang="en-US" sz="1600" dirty="0" err="1" smtClean="0"/>
              <a:t>WR</a:t>
            </a:r>
            <a:r>
              <a:rPr lang="en-US" sz="1600" baseline="30000" dirty="0" err="1" smtClean="0"/>
              <a:t>b</a:t>
            </a:r>
            <a:endParaRPr lang="en-US" sz="1600" baseline="30000" dirty="0" smtClean="0"/>
          </a:p>
          <a:p>
            <a:r>
              <a:rPr lang="en-US" sz="1600" dirty="0" smtClean="0"/>
              <a:t>RESET OUT</a:t>
            </a:r>
            <a:endParaRPr lang="en-US" sz="1600" dirty="0"/>
          </a:p>
        </p:txBody>
      </p:sp>
      <p:sp>
        <p:nvSpPr>
          <p:cNvPr id="28" name="TextBox 27"/>
          <p:cNvSpPr txBox="1"/>
          <p:nvPr/>
        </p:nvSpPr>
        <p:spPr>
          <a:xfrm>
            <a:off x="4191000" y="4648200"/>
            <a:ext cx="1371600" cy="1323439"/>
          </a:xfrm>
          <a:prstGeom prst="rect">
            <a:avLst/>
          </a:prstGeom>
          <a:noFill/>
        </p:spPr>
        <p:txBody>
          <a:bodyPr wrap="square" rtlCol="0">
            <a:spAutoFit/>
          </a:bodyPr>
          <a:lstStyle/>
          <a:p>
            <a:r>
              <a:rPr lang="en-US" sz="1600" dirty="0" smtClean="0"/>
              <a:t>IO/M</a:t>
            </a:r>
            <a:r>
              <a:rPr lang="en-US" sz="1600" baseline="30000" dirty="0" smtClean="0"/>
              <a:t>b</a:t>
            </a:r>
          </a:p>
          <a:p>
            <a:r>
              <a:rPr lang="en-US" sz="1600" dirty="0" smtClean="0"/>
              <a:t>ALE</a:t>
            </a:r>
          </a:p>
          <a:p>
            <a:r>
              <a:rPr lang="en-US" sz="1600" dirty="0" err="1" smtClean="0"/>
              <a:t>RD</a:t>
            </a:r>
            <a:r>
              <a:rPr lang="en-US" sz="1600" baseline="30000" dirty="0" err="1" smtClean="0"/>
              <a:t>b</a:t>
            </a:r>
            <a:endParaRPr lang="en-US" sz="1600" baseline="30000" dirty="0" smtClean="0"/>
          </a:p>
          <a:p>
            <a:r>
              <a:rPr lang="en-US" sz="1600" dirty="0" err="1" smtClean="0"/>
              <a:t>WR</a:t>
            </a:r>
            <a:r>
              <a:rPr lang="en-US" sz="1600" baseline="30000" dirty="0" err="1" smtClean="0"/>
              <a:t>b</a:t>
            </a:r>
            <a:endParaRPr lang="en-US" sz="1600" baseline="30000" dirty="0" smtClean="0"/>
          </a:p>
          <a:p>
            <a:r>
              <a:rPr lang="en-US" sz="1600" dirty="0" smtClean="0"/>
              <a:t>RESET OUT</a:t>
            </a:r>
            <a:endParaRPr lang="en-US" sz="1600" dirty="0"/>
          </a:p>
        </p:txBody>
      </p:sp>
      <p:cxnSp>
        <p:nvCxnSpPr>
          <p:cNvPr id="29" name="Straight Connector 28"/>
          <p:cNvCxnSpPr/>
          <p:nvPr/>
        </p:nvCxnSpPr>
        <p:spPr>
          <a:xfrm>
            <a:off x="3276600" y="50276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3276600" y="5257800"/>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3276600" y="55610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a:off x="3429000" y="5791200"/>
            <a:ext cx="762000" cy="1588"/>
          </a:xfrm>
          <a:prstGeom prst="line">
            <a:avLst/>
          </a:prstGeom>
        </p:spPr>
        <p:style>
          <a:lnRef idx="2">
            <a:schemeClr val="dk1"/>
          </a:lnRef>
          <a:fillRef idx="0">
            <a:schemeClr val="dk1"/>
          </a:fillRef>
          <a:effectRef idx="1">
            <a:schemeClr val="dk1"/>
          </a:effectRef>
          <a:fontRef idx="minor">
            <a:schemeClr val="tx1"/>
          </a:fontRef>
        </p:style>
      </p:cxnSp>
      <p:grpSp>
        <p:nvGrpSpPr>
          <p:cNvPr id="3" name="Group 87"/>
          <p:cNvGrpSpPr/>
          <p:nvPr/>
        </p:nvGrpSpPr>
        <p:grpSpPr>
          <a:xfrm>
            <a:off x="5257800" y="4572000"/>
            <a:ext cx="3429000" cy="1371600"/>
            <a:chOff x="5257800" y="3810000"/>
            <a:chExt cx="3352800" cy="2133600"/>
          </a:xfrm>
        </p:grpSpPr>
        <p:cxnSp>
          <p:nvCxnSpPr>
            <p:cNvPr id="13" name="Straight Connector 12"/>
            <p:cNvCxnSpPr/>
            <p:nvPr/>
          </p:nvCxnSpPr>
          <p:spPr>
            <a:xfrm>
              <a:off x="5715000" y="3962400"/>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5715000" y="41894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5715000" y="44180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5715000" y="46466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5715000" y="5029200"/>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5715000" y="52562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5715000" y="54848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5715000" y="5713412"/>
              <a:ext cx="914400" cy="1588"/>
            </a:xfrm>
            <a:prstGeom prst="line">
              <a:avLst/>
            </a:prstGeom>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5257800" y="3810000"/>
              <a:ext cx="609600" cy="1867178"/>
            </a:xfrm>
            <a:prstGeom prst="rect">
              <a:avLst/>
            </a:prstGeom>
            <a:noFill/>
          </p:spPr>
          <p:txBody>
            <a:bodyPr wrap="square" rtlCol="0">
              <a:spAutoFit/>
            </a:bodyPr>
            <a:lstStyle/>
            <a:p>
              <a:r>
                <a:rPr lang="en-US" sz="800" b="1" dirty="0" smtClean="0"/>
                <a:t>PB7</a:t>
              </a:r>
            </a:p>
            <a:p>
              <a:r>
                <a:rPr lang="en-US" sz="800" b="1" dirty="0" smtClean="0"/>
                <a:t>PB6</a:t>
              </a:r>
            </a:p>
            <a:p>
              <a:r>
                <a:rPr lang="en-US" sz="800" b="1" dirty="0" smtClean="0"/>
                <a:t>PB5</a:t>
              </a:r>
            </a:p>
            <a:p>
              <a:r>
                <a:rPr lang="en-US" sz="800" b="1" dirty="0" smtClean="0"/>
                <a:t>PB4</a:t>
              </a:r>
            </a:p>
            <a:p>
              <a:endParaRPr lang="en-US" sz="800" b="1" dirty="0" smtClean="0"/>
            </a:p>
            <a:p>
              <a:r>
                <a:rPr lang="en-US" sz="800" b="1" dirty="0" smtClean="0"/>
                <a:t>PB3</a:t>
              </a:r>
            </a:p>
            <a:p>
              <a:r>
                <a:rPr lang="en-US" sz="800" b="1" dirty="0" smtClean="0"/>
                <a:t>PB2</a:t>
              </a:r>
            </a:p>
            <a:p>
              <a:r>
                <a:rPr lang="en-US" sz="800" b="1" dirty="0" smtClean="0"/>
                <a:t>PB1</a:t>
              </a:r>
            </a:p>
            <a:p>
              <a:r>
                <a:rPr lang="en-US" sz="800" b="1" dirty="0" smtClean="0"/>
                <a:t>PB0</a:t>
              </a:r>
              <a:endParaRPr lang="en-US" sz="800" b="1" dirty="0"/>
            </a:p>
          </p:txBody>
        </p:sp>
        <p:grpSp>
          <p:nvGrpSpPr>
            <p:cNvPr id="33" name="Group 52"/>
            <p:cNvGrpSpPr/>
            <p:nvPr/>
          </p:nvGrpSpPr>
          <p:grpSpPr>
            <a:xfrm>
              <a:off x="6629400" y="3810000"/>
              <a:ext cx="1981200" cy="914400"/>
              <a:chOff x="4572000" y="3733800"/>
              <a:chExt cx="2079572" cy="1143000"/>
            </a:xfrm>
          </p:grpSpPr>
          <p:sp>
            <p:nvSpPr>
              <p:cNvPr id="54" name="Rectangle 53"/>
              <p:cNvSpPr/>
              <p:nvPr/>
            </p:nvSpPr>
            <p:spPr>
              <a:xfrm>
                <a:off x="4572000" y="3810000"/>
                <a:ext cx="838200" cy="1066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t>7 </a:t>
                </a:r>
                <a:r>
                  <a:rPr lang="en-US" sz="1200" b="1" dirty="0" err="1" smtClean="0"/>
                  <a:t>Seg</a:t>
                </a:r>
                <a:r>
                  <a:rPr lang="en-US" sz="1200" b="1" dirty="0" smtClean="0"/>
                  <a:t> LED</a:t>
                </a:r>
              </a:p>
              <a:p>
                <a:pPr algn="ctr"/>
                <a:r>
                  <a:rPr lang="en-US" sz="1200" b="1" dirty="0" smtClean="0"/>
                  <a:t>Driver</a:t>
                </a:r>
                <a:endParaRPr lang="en-US" sz="1200" b="1" dirty="0"/>
              </a:p>
            </p:txBody>
          </p:sp>
          <p:pic>
            <p:nvPicPr>
              <p:cNvPr id="55" name="Picture 54" descr="7-segments_Indicator.gif"/>
              <p:cNvPicPr>
                <a:picLocks noChangeAspect="1"/>
              </p:cNvPicPr>
              <p:nvPr/>
            </p:nvPicPr>
            <p:blipFill>
              <a:blip r:embed="rId2"/>
              <a:stretch>
                <a:fillRect/>
              </a:stretch>
            </p:blipFill>
            <p:spPr>
              <a:xfrm>
                <a:off x="5808375" y="3733800"/>
                <a:ext cx="843197" cy="1143000"/>
              </a:xfrm>
              <a:prstGeom prst="rect">
                <a:avLst/>
              </a:prstGeom>
            </p:spPr>
          </p:pic>
          <p:cxnSp>
            <p:nvCxnSpPr>
              <p:cNvPr id="56" name="Straight Connector 55"/>
              <p:cNvCxnSpPr/>
              <p:nvPr/>
            </p:nvCxnSpPr>
            <p:spPr>
              <a:xfrm>
                <a:off x="5410200" y="38846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410200" y="40370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410200" y="41894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410200" y="4340224"/>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410200" y="44942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410200" y="46466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410200" y="4799012"/>
                <a:ext cx="381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4" name="Group 62"/>
            <p:cNvGrpSpPr/>
            <p:nvPr/>
          </p:nvGrpSpPr>
          <p:grpSpPr>
            <a:xfrm>
              <a:off x="6629400" y="4800600"/>
              <a:ext cx="1981200" cy="1143000"/>
              <a:chOff x="4572000" y="4800600"/>
              <a:chExt cx="2079572" cy="1143000"/>
            </a:xfrm>
          </p:grpSpPr>
          <p:sp>
            <p:nvSpPr>
              <p:cNvPr id="64" name="Rectangle 63"/>
              <p:cNvSpPr/>
              <p:nvPr/>
            </p:nvSpPr>
            <p:spPr>
              <a:xfrm>
                <a:off x="4572000" y="4876800"/>
                <a:ext cx="838200" cy="1066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t>7 </a:t>
                </a:r>
                <a:r>
                  <a:rPr lang="en-US" sz="1200" b="1" dirty="0" err="1" smtClean="0"/>
                  <a:t>Seg</a:t>
                </a:r>
                <a:r>
                  <a:rPr lang="en-US" sz="1200" b="1" dirty="0" smtClean="0"/>
                  <a:t> LED</a:t>
                </a:r>
              </a:p>
              <a:p>
                <a:pPr algn="ctr"/>
                <a:r>
                  <a:rPr lang="en-US" sz="1200" b="1" dirty="0" smtClean="0"/>
                  <a:t>Driver</a:t>
                </a:r>
                <a:endParaRPr lang="en-US" sz="1200" b="1" dirty="0"/>
              </a:p>
            </p:txBody>
          </p:sp>
          <p:pic>
            <p:nvPicPr>
              <p:cNvPr id="65" name="Picture 64" descr="7-segments_Indicator.gif"/>
              <p:cNvPicPr>
                <a:picLocks noChangeAspect="1"/>
              </p:cNvPicPr>
              <p:nvPr/>
            </p:nvPicPr>
            <p:blipFill>
              <a:blip r:embed="rId2"/>
              <a:stretch>
                <a:fillRect/>
              </a:stretch>
            </p:blipFill>
            <p:spPr>
              <a:xfrm>
                <a:off x="5808375" y="4800600"/>
                <a:ext cx="843197" cy="1143000"/>
              </a:xfrm>
              <a:prstGeom prst="rect">
                <a:avLst/>
              </a:prstGeom>
            </p:spPr>
          </p:pic>
          <p:cxnSp>
            <p:nvCxnSpPr>
              <p:cNvPr id="66" name="Straight Connector 65"/>
              <p:cNvCxnSpPr/>
              <p:nvPr/>
            </p:nvCxnSpPr>
            <p:spPr>
              <a:xfrm>
                <a:off x="5410200" y="49514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410200" y="51038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410200" y="52562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410200" y="5407024"/>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410200" y="55610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410200" y="57134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410200" y="5865812"/>
                <a:ext cx="381000" cy="1588"/>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73" name="Straight Connector 72"/>
          <p:cNvCxnSpPr/>
          <p:nvPr/>
        </p:nvCxnSpPr>
        <p:spPr>
          <a:xfrm>
            <a:off x="3048000" y="2971800"/>
            <a:ext cx="1143000" cy="1588"/>
          </a:xfrm>
          <a:prstGeom prst="line">
            <a:avLst/>
          </a:prstGeom>
        </p:spPr>
        <p:style>
          <a:lnRef idx="2">
            <a:schemeClr val="dk1"/>
          </a:lnRef>
          <a:fillRef idx="0">
            <a:schemeClr val="dk1"/>
          </a:fillRef>
          <a:effectRef idx="1">
            <a:schemeClr val="dk1"/>
          </a:effectRef>
          <a:fontRef idx="minor">
            <a:schemeClr val="tx1"/>
          </a:fontRef>
        </p:style>
      </p:cxnSp>
      <p:sp>
        <p:nvSpPr>
          <p:cNvPr id="74" name="Oval 73"/>
          <p:cNvSpPr/>
          <p:nvPr/>
        </p:nvSpPr>
        <p:spPr>
          <a:xfrm>
            <a:off x="4191000" y="28956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114800" y="51816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114800" y="54864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1600200" y="2514600"/>
            <a:ext cx="1447800"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3 to 8 </a:t>
            </a:r>
          </a:p>
          <a:p>
            <a:pPr algn="ctr"/>
            <a:r>
              <a:rPr lang="en-US" dirty="0" smtClean="0"/>
              <a:t>Decoder</a:t>
            </a:r>
            <a:endParaRPr lang="en-US" dirty="0"/>
          </a:p>
        </p:txBody>
      </p:sp>
      <p:sp>
        <p:nvSpPr>
          <p:cNvPr id="78" name="TextBox 77"/>
          <p:cNvSpPr txBox="1"/>
          <p:nvPr/>
        </p:nvSpPr>
        <p:spPr>
          <a:xfrm>
            <a:off x="2743200" y="2819400"/>
            <a:ext cx="381000" cy="369332"/>
          </a:xfrm>
          <a:prstGeom prst="rect">
            <a:avLst/>
          </a:prstGeom>
          <a:noFill/>
        </p:spPr>
        <p:txBody>
          <a:bodyPr wrap="square" rtlCol="0">
            <a:spAutoFit/>
          </a:bodyPr>
          <a:lstStyle/>
          <a:p>
            <a:r>
              <a:rPr lang="en-US" dirty="0" smtClean="0"/>
              <a:t>0</a:t>
            </a:r>
            <a:r>
              <a:rPr lang="en-US" baseline="-25000" dirty="0" smtClean="0"/>
              <a:t>4</a:t>
            </a:r>
            <a:endParaRPr lang="en-US" baseline="-25000" dirty="0"/>
          </a:p>
        </p:txBody>
      </p:sp>
      <p:sp>
        <p:nvSpPr>
          <p:cNvPr id="79" name="TextBox 78"/>
          <p:cNvSpPr txBox="1"/>
          <p:nvPr/>
        </p:nvSpPr>
        <p:spPr>
          <a:xfrm>
            <a:off x="304800" y="2734270"/>
            <a:ext cx="914400" cy="923330"/>
          </a:xfrm>
          <a:prstGeom prst="rect">
            <a:avLst/>
          </a:prstGeom>
          <a:noFill/>
        </p:spPr>
        <p:txBody>
          <a:bodyPr wrap="square" rtlCol="0">
            <a:spAutoFit/>
          </a:bodyPr>
          <a:lstStyle/>
          <a:p>
            <a:r>
              <a:rPr lang="en-US" dirty="0" smtClean="0"/>
              <a:t>A13</a:t>
            </a:r>
          </a:p>
          <a:p>
            <a:r>
              <a:rPr lang="en-US" dirty="0" smtClean="0"/>
              <a:t>A12</a:t>
            </a:r>
          </a:p>
          <a:p>
            <a:r>
              <a:rPr lang="en-US" dirty="0" smtClean="0"/>
              <a:t>A11</a:t>
            </a:r>
            <a:endParaRPr lang="en-US" dirty="0"/>
          </a:p>
        </p:txBody>
      </p:sp>
      <p:cxnSp>
        <p:nvCxnSpPr>
          <p:cNvPr id="80" name="Straight Connector 79"/>
          <p:cNvCxnSpPr/>
          <p:nvPr/>
        </p:nvCxnSpPr>
        <p:spPr>
          <a:xfrm>
            <a:off x="914400" y="2895600"/>
            <a:ext cx="685800" cy="1588"/>
          </a:xfrm>
          <a:prstGeom prst="line">
            <a:avLst/>
          </a:prstGeom>
        </p:spPr>
        <p:style>
          <a:lnRef idx="2">
            <a:schemeClr val="dk1"/>
          </a:lnRef>
          <a:fillRef idx="0">
            <a:schemeClr val="dk1"/>
          </a:fillRef>
          <a:effectRef idx="1">
            <a:schemeClr val="dk1"/>
          </a:effectRef>
          <a:fontRef idx="minor">
            <a:schemeClr val="tx1"/>
          </a:fontRef>
        </p:style>
      </p:cxnSp>
      <p:cxnSp>
        <p:nvCxnSpPr>
          <p:cNvPr id="81" name="Straight Connector 80"/>
          <p:cNvCxnSpPr/>
          <p:nvPr/>
        </p:nvCxnSpPr>
        <p:spPr>
          <a:xfrm>
            <a:off x="914400" y="3198812"/>
            <a:ext cx="685800" cy="1588"/>
          </a:xfrm>
          <a:prstGeom prst="line">
            <a:avLst/>
          </a:prstGeom>
        </p:spPr>
        <p:style>
          <a:lnRef idx="2">
            <a:schemeClr val="dk1"/>
          </a:lnRef>
          <a:fillRef idx="0">
            <a:schemeClr val="dk1"/>
          </a:fillRef>
          <a:effectRef idx="1">
            <a:schemeClr val="dk1"/>
          </a:effectRef>
          <a:fontRef idx="minor">
            <a:schemeClr val="tx1"/>
          </a:fontRef>
        </p:style>
      </p:cxnSp>
      <p:cxnSp>
        <p:nvCxnSpPr>
          <p:cNvPr id="82" name="Straight Connector 81"/>
          <p:cNvCxnSpPr/>
          <p:nvPr/>
        </p:nvCxnSpPr>
        <p:spPr>
          <a:xfrm>
            <a:off x="914400" y="3503612"/>
            <a:ext cx="685800" cy="1588"/>
          </a:xfrm>
          <a:prstGeom prst="line">
            <a:avLst/>
          </a:prstGeom>
        </p:spPr>
        <p:style>
          <a:lnRef idx="2">
            <a:schemeClr val="dk1"/>
          </a:lnRef>
          <a:fillRef idx="0">
            <a:schemeClr val="dk1"/>
          </a:fillRef>
          <a:effectRef idx="1">
            <a:schemeClr val="dk1"/>
          </a:effectRef>
          <a:fontRef idx="minor">
            <a:schemeClr val="tx1"/>
          </a:fontRef>
        </p:style>
      </p:cxnSp>
      <p:cxnSp>
        <p:nvCxnSpPr>
          <p:cNvPr id="83" name="Elbow Connector 82"/>
          <p:cNvCxnSpPr/>
          <p:nvPr/>
        </p:nvCxnSpPr>
        <p:spPr>
          <a:xfrm>
            <a:off x="685800" y="1981200"/>
            <a:ext cx="1219200" cy="533400"/>
          </a:xfrm>
          <a:prstGeom prst="bentConnector3">
            <a:avLst>
              <a:gd name="adj1" fmla="val 99038"/>
            </a:avLst>
          </a:prstGeom>
        </p:spPr>
        <p:style>
          <a:lnRef idx="2">
            <a:schemeClr val="dk1"/>
          </a:lnRef>
          <a:fillRef idx="0">
            <a:schemeClr val="dk1"/>
          </a:fillRef>
          <a:effectRef idx="1">
            <a:schemeClr val="dk1"/>
          </a:effectRef>
          <a:fontRef idx="minor">
            <a:schemeClr val="tx1"/>
          </a:fontRef>
        </p:style>
      </p:cxnSp>
      <p:cxnSp>
        <p:nvCxnSpPr>
          <p:cNvPr id="84" name="Shape 83"/>
          <p:cNvCxnSpPr>
            <a:endCxn id="77" idx="0"/>
          </p:cNvCxnSpPr>
          <p:nvPr/>
        </p:nvCxnSpPr>
        <p:spPr>
          <a:xfrm>
            <a:off x="685800" y="1600200"/>
            <a:ext cx="1638300" cy="914400"/>
          </a:xfrm>
          <a:prstGeom prst="bentConnector2">
            <a:avLst/>
          </a:prstGeom>
        </p:spPr>
        <p:style>
          <a:lnRef idx="2">
            <a:schemeClr val="dk1"/>
          </a:lnRef>
          <a:fillRef idx="0">
            <a:schemeClr val="dk1"/>
          </a:fillRef>
          <a:effectRef idx="1">
            <a:schemeClr val="dk1"/>
          </a:effectRef>
          <a:fontRef idx="minor">
            <a:schemeClr val="tx1"/>
          </a:fontRef>
        </p:style>
      </p:cxnSp>
      <p:sp>
        <p:nvSpPr>
          <p:cNvPr id="85" name="TextBox 84"/>
          <p:cNvSpPr txBox="1"/>
          <p:nvPr/>
        </p:nvSpPr>
        <p:spPr>
          <a:xfrm>
            <a:off x="228600" y="1447800"/>
            <a:ext cx="762000" cy="646331"/>
          </a:xfrm>
          <a:prstGeom prst="rect">
            <a:avLst/>
          </a:prstGeom>
          <a:noFill/>
        </p:spPr>
        <p:txBody>
          <a:bodyPr wrap="square" rtlCol="0">
            <a:spAutoFit/>
          </a:bodyPr>
          <a:lstStyle/>
          <a:p>
            <a:r>
              <a:rPr lang="en-US" dirty="0" smtClean="0"/>
              <a:t>A15</a:t>
            </a:r>
          </a:p>
          <a:p>
            <a:r>
              <a:rPr lang="en-US" dirty="0" smtClean="0"/>
              <a:t>A14</a:t>
            </a:r>
            <a:endParaRPr lang="en-US" dirty="0"/>
          </a:p>
        </p:txBody>
      </p:sp>
      <p:sp>
        <p:nvSpPr>
          <p:cNvPr id="86" name="TextBox 85"/>
          <p:cNvSpPr txBox="1"/>
          <p:nvPr/>
        </p:nvSpPr>
        <p:spPr>
          <a:xfrm>
            <a:off x="1524000" y="2819400"/>
            <a:ext cx="381000" cy="738664"/>
          </a:xfrm>
          <a:prstGeom prst="rect">
            <a:avLst/>
          </a:prstGeom>
          <a:noFill/>
        </p:spPr>
        <p:txBody>
          <a:bodyPr wrap="square" rtlCol="0">
            <a:spAutoFit/>
          </a:bodyPr>
          <a:lstStyle/>
          <a:p>
            <a:r>
              <a:rPr lang="en-US" sz="1400" dirty="0" smtClean="0"/>
              <a:t>A2</a:t>
            </a:r>
          </a:p>
          <a:p>
            <a:r>
              <a:rPr lang="en-US" sz="1400" dirty="0" smtClean="0"/>
              <a:t>A1</a:t>
            </a:r>
          </a:p>
          <a:p>
            <a:r>
              <a:rPr lang="en-US" sz="1400" dirty="0" smtClean="0"/>
              <a:t>A0</a:t>
            </a:r>
            <a:endParaRPr lang="en-US" sz="1400" dirty="0"/>
          </a:p>
        </p:txBody>
      </p:sp>
      <p:cxnSp>
        <p:nvCxnSpPr>
          <p:cNvPr id="87" name="Straight Connector 86"/>
          <p:cNvCxnSpPr/>
          <p:nvPr/>
        </p:nvCxnSpPr>
        <p:spPr>
          <a:xfrm rot="5400000" flipH="1" flipV="1">
            <a:off x="2247900" y="2019300"/>
            <a:ext cx="990600" cy="1588"/>
          </a:xfrm>
          <a:prstGeom prst="line">
            <a:avLst/>
          </a:prstGeom>
        </p:spPr>
        <p:style>
          <a:lnRef idx="2">
            <a:schemeClr val="dk1"/>
          </a:lnRef>
          <a:fillRef idx="0">
            <a:schemeClr val="dk1"/>
          </a:fillRef>
          <a:effectRef idx="1">
            <a:schemeClr val="dk1"/>
          </a:effectRef>
          <a:fontRef idx="minor">
            <a:schemeClr val="tx1"/>
          </a:fontRef>
        </p:style>
      </p:cxnSp>
      <p:sp>
        <p:nvSpPr>
          <p:cNvPr id="89" name="Rectangle 88"/>
          <p:cNvSpPr/>
          <p:nvPr/>
        </p:nvSpPr>
        <p:spPr>
          <a:xfrm>
            <a:off x="6629400" y="1524000"/>
            <a:ext cx="1600200" cy="2133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ADC</a:t>
            </a:r>
          </a:p>
          <a:p>
            <a:pPr algn="ctr"/>
            <a:r>
              <a:rPr lang="en-US" dirty="0" smtClean="0"/>
              <a:t>5790</a:t>
            </a:r>
            <a:endParaRPr lang="en-US" dirty="0"/>
          </a:p>
        </p:txBody>
      </p:sp>
      <p:cxnSp>
        <p:nvCxnSpPr>
          <p:cNvPr id="91" name="Straight Arrow Connector 90"/>
          <p:cNvCxnSpPr/>
          <p:nvPr/>
        </p:nvCxnSpPr>
        <p:spPr>
          <a:xfrm rot="10800000">
            <a:off x="8229600" y="1905000"/>
            <a:ext cx="609600" cy="1588"/>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92" name="TextBox 91"/>
          <p:cNvSpPr txBox="1"/>
          <p:nvPr/>
        </p:nvSpPr>
        <p:spPr>
          <a:xfrm>
            <a:off x="8305800" y="1981200"/>
            <a:ext cx="990600" cy="646331"/>
          </a:xfrm>
          <a:prstGeom prst="rect">
            <a:avLst/>
          </a:prstGeom>
          <a:noFill/>
        </p:spPr>
        <p:txBody>
          <a:bodyPr wrap="square" rtlCol="0">
            <a:spAutoFit/>
          </a:bodyPr>
          <a:lstStyle/>
          <a:p>
            <a:r>
              <a:rPr lang="en-US" dirty="0" smtClean="0"/>
              <a:t>Analog</a:t>
            </a:r>
          </a:p>
          <a:p>
            <a:r>
              <a:rPr lang="en-US" dirty="0" smtClean="0"/>
              <a:t>Input</a:t>
            </a:r>
            <a:endParaRPr lang="en-US" dirty="0"/>
          </a:p>
        </p:txBody>
      </p:sp>
      <p:sp>
        <p:nvSpPr>
          <p:cNvPr id="93" name="TextBox 92"/>
          <p:cNvSpPr txBox="1"/>
          <p:nvPr/>
        </p:nvSpPr>
        <p:spPr>
          <a:xfrm>
            <a:off x="8610600" y="1524000"/>
            <a:ext cx="381000" cy="369332"/>
          </a:xfrm>
          <a:prstGeom prst="rect">
            <a:avLst/>
          </a:prstGeom>
          <a:noFill/>
        </p:spPr>
        <p:txBody>
          <a:bodyPr wrap="square" rtlCol="0">
            <a:spAutoFit/>
          </a:bodyPr>
          <a:lstStyle/>
          <a:p>
            <a:r>
              <a:rPr lang="en-US" dirty="0" smtClean="0"/>
              <a:t>V</a:t>
            </a:r>
            <a:r>
              <a:rPr lang="en-US" baseline="-25000" dirty="0" smtClean="0"/>
              <a:t>i</a:t>
            </a:r>
            <a:endParaRPr lang="en-US" baseline="-25000" dirty="0"/>
          </a:p>
        </p:txBody>
      </p:sp>
      <p:sp>
        <p:nvSpPr>
          <p:cNvPr id="94" name="TextBox 93"/>
          <p:cNvSpPr txBox="1"/>
          <p:nvPr/>
        </p:nvSpPr>
        <p:spPr>
          <a:xfrm>
            <a:off x="6781800" y="3276600"/>
            <a:ext cx="609600" cy="369332"/>
          </a:xfrm>
          <a:prstGeom prst="rect">
            <a:avLst/>
          </a:prstGeom>
          <a:noFill/>
        </p:spPr>
        <p:txBody>
          <a:bodyPr wrap="square" rtlCol="0">
            <a:spAutoFit/>
          </a:bodyPr>
          <a:lstStyle/>
          <a:p>
            <a:r>
              <a:rPr lang="en-US" b="1" dirty="0" err="1" smtClean="0"/>
              <a:t>DR</a:t>
            </a:r>
            <a:r>
              <a:rPr lang="en-US" b="1" baseline="30000" dirty="0" err="1" smtClean="0"/>
              <a:t>b</a:t>
            </a:r>
            <a:endParaRPr lang="en-US" b="1" baseline="30000" dirty="0"/>
          </a:p>
        </p:txBody>
      </p:sp>
      <p:sp>
        <p:nvSpPr>
          <p:cNvPr id="95" name="TextBox 94"/>
          <p:cNvSpPr txBox="1"/>
          <p:nvPr/>
        </p:nvSpPr>
        <p:spPr>
          <a:xfrm>
            <a:off x="7315200" y="3276600"/>
            <a:ext cx="685800" cy="369332"/>
          </a:xfrm>
          <a:prstGeom prst="rect">
            <a:avLst/>
          </a:prstGeom>
          <a:noFill/>
        </p:spPr>
        <p:txBody>
          <a:bodyPr wrap="square" rtlCol="0">
            <a:spAutoFit/>
          </a:bodyPr>
          <a:lstStyle/>
          <a:p>
            <a:r>
              <a:rPr lang="en-US" b="1" dirty="0" smtClean="0"/>
              <a:t>B/</a:t>
            </a:r>
            <a:r>
              <a:rPr lang="en-US" b="1" dirty="0" err="1" smtClean="0"/>
              <a:t>C</a:t>
            </a:r>
            <a:r>
              <a:rPr lang="en-US" b="1" baseline="30000" dirty="0" err="1" smtClean="0"/>
              <a:t>b</a:t>
            </a:r>
            <a:endParaRPr lang="en-US" b="1" baseline="30000" dirty="0"/>
          </a:p>
        </p:txBody>
      </p:sp>
      <p:sp>
        <p:nvSpPr>
          <p:cNvPr id="96" name="TextBox 95"/>
          <p:cNvSpPr txBox="1"/>
          <p:nvPr/>
        </p:nvSpPr>
        <p:spPr>
          <a:xfrm>
            <a:off x="5257800" y="3820180"/>
            <a:ext cx="609600" cy="523220"/>
          </a:xfrm>
          <a:prstGeom prst="rect">
            <a:avLst/>
          </a:prstGeom>
          <a:noFill/>
        </p:spPr>
        <p:txBody>
          <a:bodyPr wrap="square" rtlCol="0">
            <a:spAutoFit/>
          </a:bodyPr>
          <a:lstStyle/>
          <a:p>
            <a:r>
              <a:rPr lang="en-US" sz="1400" dirty="0" smtClean="0"/>
              <a:t>PC2</a:t>
            </a:r>
          </a:p>
          <a:p>
            <a:r>
              <a:rPr lang="en-US" sz="1400" dirty="0" smtClean="0"/>
              <a:t>PC3</a:t>
            </a:r>
            <a:endParaRPr lang="en-US" sz="1400" dirty="0"/>
          </a:p>
        </p:txBody>
      </p:sp>
      <p:cxnSp>
        <p:nvCxnSpPr>
          <p:cNvPr id="98" name="Shape 97"/>
          <p:cNvCxnSpPr>
            <a:stCxn id="94" idx="2"/>
            <a:endCxn id="4" idx="3"/>
          </p:cNvCxnSpPr>
          <p:nvPr/>
        </p:nvCxnSpPr>
        <p:spPr>
          <a:xfrm rot="5400000">
            <a:off x="6280666" y="3080266"/>
            <a:ext cx="240268" cy="1371600"/>
          </a:xfrm>
          <a:prstGeom prst="bentConnector2">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00" name="Shape 99"/>
          <p:cNvCxnSpPr>
            <a:endCxn id="95" idx="2"/>
          </p:cNvCxnSpPr>
          <p:nvPr/>
        </p:nvCxnSpPr>
        <p:spPr>
          <a:xfrm flipV="1">
            <a:off x="5715000" y="3645932"/>
            <a:ext cx="1943100" cy="545068"/>
          </a:xfrm>
          <a:prstGeom prst="bentConnector2">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01" name="TextBox 100"/>
          <p:cNvSpPr txBox="1"/>
          <p:nvPr/>
        </p:nvSpPr>
        <p:spPr>
          <a:xfrm>
            <a:off x="228600" y="4495800"/>
            <a:ext cx="1905000" cy="923330"/>
          </a:xfrm>
          <a:prstGeom prst="rect">
            <a:avLst/>
          </a:prstGeom>
          <a:noFill/>
        </p:spPr>
        <p:txBody>
          <a:bodyPr wrap="square" rtlCol="0">
            <a:spAutoFit/>
          </a:bodyPr>
          <a:lstStyle/>
          <a:p>
            <a:r>
              <a:rPr lang="en-US" dirty="0" smtClean="0"/>
              <a:t>Port CH = O/P</a:t>
            </a:r>
          </a:p>
          <a:p>
            <a:r>
              <a:rPr lang="en-US" dirty="0" smtClean="0"/>
              <a:t>PC3 is used for Start Conversion</a:t>
            </a:r>
            <a:endParaRPr lang="en-US" dirty="0"/>
          </a:p>
        </p:txBody>
      </p:sp>
      <p:sp>
        <p:nvSpPr>
          <p:cNvPr id="102" name="TextBox 101"/>
          <p:cNvSpPr txBox="1"/>
          <p:nvPr/>
        </p:nvSpPr>
        <p:spPr>
          <a:xfrm>
            <a:off x="228600" y="5553670"/>
            <a:ext cx="1905000" cy="646331"/>
          </a:xfrm>
          <a:prstGeom prst="rect">
            <a:avLst/>
          </a:prstGeom>
          <a:noFill/>
        </p:spPr>
        <p:txBody>
          <a:bodyPr wrap="square" rtlCol="0">
            <a:spAutoFit/>
          </a:bodyPr>
          <a:lstStyle/>
          <a:p>
            <a:r>
              <a:rPr lang="en-US" dirty="0" smtClean="0"/>
              <a:t>Port CL = HS mode</a:t>
            </a:r>
          </a:p>
          <a:p>
            <a:r>
              <a:rPr lang="en-US" dirty="0" smtClean="0"/>
              <a:t>PC2 is STROBE</a:t>
            </a:r>
            <a:endParaRPr 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txBox="1">
            <a:spLocks noRot="1" noChangeArrowheads="1"/>
          </p:cNvSpPr>
          <p:nvPr/>
        </p:nvSpPr>
        <p:spPr>
          <a:xfrm>
            <a:off x="457200" y="274638"/>
            <a:ext cx="8229600" cy="1143000"/>
          </a:xfrm>
          <a:prstGeom prst="rect">
            <a:avLst/>
          </a:prstGeom>
          <a:solidFill>
            <a:srgbClr val="C0C0C0"/>
          </a:solidFill>
          <a:ln>
            <a:solidFill>
              <a:schemeClr val="tx1"/>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sr-Latn-CS" sz="4400" b="0" i="0" u="none" strike="noStrike" kern="1200" cap="none" spc="0" normalizeH="0" baseline="0" noProof="0" smtClean="0">
                <a:ln>
                  <a:noFill/>
                </a:ln>
                <a:solidFill>
                  <a:schemeClr val="tx1"/>
                </a:solidFill>
                <a:effectLst>
                  <a:outerShdw blurRad="38100" dist="38100" dir="2700000" algn="tl">
                    <a:srgbClr val="FFFFFF"/>
                  </a:outerShdw>
                </a:effectLst>
                <a:uLnTx/>
                <a:uFillTx/>
                <a:latin typeface="+mj-lt"/>
                <a:ea typeface="+mj-ea"/>
                <a:cs typeface="+mj-cs"/>
              </a:rPr>
              <a:t>RS-232C standard</a:t>
            </a:r>
            <a:endParaRPr kumimoji="0" lang="en-US" sz="44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mj-lt"/>
              <a:ea typeface="+mj-ea"/>
              <a:cs typeface="+mj-cs"/>
            </a:endParaRPr>
          </a:p>
        </p:txBody>
      </p:sp>
      <p:pic>
        <p:nvPicPr>
          <p:cNvPr id="4" name="Picture 6" descr="konektori"/>
          <p:cNvPicPr>
            <a:picLocks noChangeAspect="1" noChangeArrowheads="1"/>
          </p:cNvPicPr>
          <p:nvPr/>
        </p:nvPicPr>
        <p:blipFill>
          <a:blip r:embed="rId2"/>
          <a:srcRect/>
          <a:stretch>
            <a:fillRect/>
          </a:stretch>
        </p:blipFill>
        <p:spPr>
          <a:xfrm>
            <a:off x="2339975" y="1484313"/>
            <a:ext cx="4392613" cy="3600450"/>
          </a:xfrm>
          <a:prstGeom prst="rect">
            <a:avLst/>
          </a:prstGeom>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Interfacing Program</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152400" y="1143000"/>
            <a:ext cx="4724400" cy="525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t>     MVI	A,06H	;Control world for I/O port </a:t>
            </a:r>
          </a:p>
          <a:p>
            <a:r>
              <a:rPr lang="en-US" dirty="0" smtClean="0"/>
              <a:t>     OUT	20H	; Set up port as specified </a:t>
            </a:r>
          </a:p>
          <a:p>
            <a:r>
              <a:rPr lang="en-US" dirty="0" smtClean="0"/>
              <a:t>     MVI 	A,00H	; Load 0000H in Timer </a:t>
            </a:r>
            <a:r>
              <a:rPr lang="en-US" dirty="0" err="1" smtClean="0"/>
              <a:t>Reg</a:t>
            </a:r>
            <a:endParaRPr lang="en-US" dirty="0" smtClean="0"/>
          </a:p>
          <a:p>
            <a:r>
              <a:rPr lang="en-US" dirty="0" smtClean="0"/>
              <a:t>    OUT 	24H</a:t>
            </a:r>
          </a:p>
          <a:p>
            <a:r>
              <a:rPr lang="en-US" dirty="0" smtClean="0"/>
              <a:t>    OUT	25H</a:t>
            </a:r>
          </a:p>
          <a:p>
            <a:endParaRPr lang="en-US" dirty="0" smtClean="0"/>
          </a:p>
          <a:p>
            <a:r>
              <a:rPr lang="en-US" dirty="0" smtClean="0"/>
              <a:t>    MVI	A,08H	;Byte to set PC3=1 </a:t>
            </a:r>
          </a:p>
          <a:p>
            <a:r>
              <a:rPr lang="en-US" dirty="0" smtClean="0"/>
              <a:t>    OUT	23H	;Send start pulse</a:t>
            </a:r>
          </a:p>
          <a:p>
            <a:r>
              <a:rPr lang="en-US" dirty="0" smtClean="0"/>
              <a:t>     MVI 	A,C6H	;Control word to start timer</a:t>
            </a:r>
          </a:p>
          <a:p>
            <a:r>
              <a:rPr lang="en-US" dirty="0" smtClean="0"/>
              <a:t>     MVI 	20H	; Start timer</a:t>
            </a:r>
          </a:p>
          <a:p>
            <a:r>
              <a:rPr lang="en-US" dirty="0" smtClean="0"/>
              <a:t>     MVI	A,00H	;Byte to set PC3=0</a:t>
            </a:r>
          </a:p>
          <a:p>
            <a:r>
              <a:rPr lang="en-US" dirty="0" smtClean="0"/>
              <a:t>     OUT	23H	;Start conversion</a:t>
            </a:r>
          </a:p>
          <a:p>
            <a:endParaRPr lang="en-US" dirty="0" smtClean="0"/>
          </a:p>
          <a:p>
            <a:r>
              <a:rPr lang="en-US" b="1" dirty="0" smtClean="0">
                <a:solidFill>
                  <a:srgbClr val="002060"/>
                </a:solidFill>
              </a:rPr>
              <a:t>ST:IN  20H	; Read Status Register</a:t>
            </a:r>
          </a:p>
          <a:p>
            <a:r>
              <a:rPr lang="en-US" b="1" dirty="0" smtClean="0">
                <a:solidFill>
                  <a:srgbClr val="002060"/>
                </a:solidFill>
              </a:rPr>
              <a:t>     ANI      02H	;Check Status of </a:t>
            </a:r>
            <a:r>
              <a:rPr lang="en-US" b="1" dirty="0" err="1" smtClean="0">
                <a:solidFill>
                  <a:srgbClr val="002060"/>
                </a:solidFill>
              </a:rPr>
              <a:t>DR</a:t>
            </a:r>
            <a:r>
              <a:rPr lang="en-US" b="1" baseline="30000" dirty="0" err="1" smtClean="0">
                <a:solidFill>
                  <a:srgbClr val="002060"/>
                </a:solidFill>
              </a:rPr>
              <a:t>b</a:t>
            </a:r>
            <a:endParaRPr lang="en-US" b="1" baseline="30000" dirty="0" smtClean="0">
              <a:solidFill>
                <a:srgbClr val="002060"/>
              </a:solidFill>
            </a:endParaRPr>
          </a:p>
          <a:p>
            <a:r>
              <a:rPr lang="en-US" b="1" dirty="0" smtClean="0">
                <a:solidFill>
                  <a:srgbClr val="002060"/>
                </a:solidFill>
              </a:rPr>
              <a:t>     JZ   ST		; If </a:t>
            </a:r>
            <a:r>
              <a:rPr lang="en-US" b="1" dirty="0" err="1" smtClean="0">
                <a:solidFill>
                  <a:srgbClr val="002060"/>
                </a:solidFill>
              </a:rPr>
              <a:t>BF</a:t>
            </a:r>
            <a:r>
              <a:rPr lang="en-US" b="1" baseline="-25000" dirty="0" err="1" smtClean="0">
                <a:solidFill>
                  <a:srgbClr val="002060"/>
                </a:solidFill>
              </a:rPr>
              <a:t>a</a:t>
            </a:r>
            <a:r>
              <a:rPr lang="en-US" b="1" dirty="0" smtClean="0">
                <a:solidFill>
                  <a:srgbClr val="002060"/>
                </a:solidFill>
              </a:rPr>
              <a:t>=0 wait in</a:t>
            </a:r>
          </a:p>
          <a:p>
            <a:endParaRPr lang="en-US" dirty="0"/>
          </a:p>
        </p:txBody>
      </p:sp>
      <p:sp>
        <p:nvSpPr>
          <p:cNvPr id="5" name="Rectangle 4"/>
          <p:cNvSpPr/>
          <p:nvPr/>
        </p:nvSpPr>
        <p:spPr>
          <a:xfrm>
            <a:off x="4953000" y="1143000"/>
            <a:ext cx="4114800" cy="525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t>MVI  A,46H    ; Byte to stop Counter </a:t>
            </a:r>
          </a:p>
          <a:p>
            <a:r>
              <a:rPr lang="en-US" dirty="0" smtClean="0"/>
              <a:t>OUT  20H       ;Stop Counter </a:t>
            </a:r>
          </a:p>
          <a:p>
            <a:endParaRPr lang="en-US" dirty="0" smtClean="0"/>
          </a:p>
          <a:p>
            <a:r>
              <a:rPr lang="en-US" b="1" dirty="0" smtClean="0"/>
              <a:t>IN     21H	       ; Read A/D output</a:t>
            </a:r>
          </a:p>
          <a:p>
            <a:r>
              <a:rPr lang="en-US" b="1" dirty="0" smtClean="0"/>
              <a:t>OUT  22H	   ;Display data at port B (LEDs)</a:t>
            </a:r>
          </a:p>
          <a:p>
            <a:endParaRPr lang="en-US" dirty="0" smtClean="0"/>
          </a:p>
          <a:p>
            <a:endParaRPr lang="en-US" dirty="0" smtClean="0"/>
          </a:p>
          <a:p>
            <a:r>
              <a:rPr lang="en-US" dirty="0" smtClean="0"/>
              <a:t>INT   24H	   ; Read LSB of Timer</a:t>
            </a:r>
          </a:p>
          <a:p>
            <a:r>
              <a:rPr lang="en-US" dirty="0" smtClean="0"/>
              <a:t>MOV  L,A</a:t>
            </a:r>
          </a:p>
          <a:p>
            <a:r>
              <a:rPr lang="en-US" dirty="0" smtClean="0"/>
              <a:t>INT   25H	    ; Read MSB of Timer</a:t>
            </a:r>
          </a:p>
          <a:p>
            <a:r>
              <a:rPr lang="en-US" dirty="0" smtClean="0"/>
              <a:t>ANI   3FH	    ;Mask the mode Bit D6,D7	</a:t>
            </a:r>
          </a:p>
          <a:p>
            <a:r>
              <a:rPr lang="en-US" dirty="0" smtClean="0"/>
              <a:t>MOV  H,A	    ; Save MSB timer count in H</a:t>
            </a:r>
          </a:p>
          <a:p>
            <a:r>
              <a:rPr lang="en-US" dirty="0" smtClean="0"/>
              <a:t>LHLD  RWM  ; Store the count at   </a:t>
            </a:r>
          </a:p>
          <a:p>
            <a:r>
              <a:rPr lang="en-US" dirty="0" smtClean="0"/>
              <a:t>                       ;Memory location RWM</a:t>
            </a:r>
          </a:p>
          <a:p>
            <a:r>
              <a:rPr lang="en-US" dirty="0" smtClean="0"/>
              <a:t>HLT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505930"/>
            <a:ext cx="8382000" cy="161827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8253/4 Programmable Interval Timer</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Outline</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143000"/>
            <a:ext cx="8229600" cy="5334000"/>
          </a:xfrm>
        </p:spPr>
        <p:txBody>
          <a:bodyPr>
            <a:normAutofit lnSpcReduction="10000"/>
          </a:bodyPr>
          <a:lstStyle/>
          <a:p>
            <a:r>
              <a:rPr lang="en-US" dirty="0" smtClean="0"/>
              <a:t>Review</a:t>
            </a:r>
          </a:p>
          <a:p>
            <a:pPr lvl="1"/>
            <a:r>
              <a:rPr lang="en-US" dirty="0" smtClean="0"/>
              <a:t>Programmable Interface device 8155</a:t>
            </a:r>
          </a:p>
          <a:p>
            <a:pPr lvl="2"/>
            <a:r>
              <a:rPr lang="en-US" dirty="0" smtClean="0"/>
              <a:t>Block diagram, Address Calculation diagram</a:t>
            </a:r>
          </a:p>
          <a:p>
            <a:pPr lvl="2"/>
            <a:r>
              <a:rPr lang="en-US" dirty="0" smtClean="0"/>
              <a:t>Interfacing LED using 8155 </a:t>
            </a:r>
          </a:p>
          <a:p>
            <a:r>
              <a:rPr lang="en-US" dirty="0" smtClean="0"/>
              <a:t>8155 Timer </a:t>
            </a:r>
          </a:p>
          <a:p>
            <a:pPr lvl="1"/>
            <a:r>
              <a:rPr lang="en-US" dirty="0" smtClean="0"/>
              <a:t>Modes of timer</a:t>
            </a:r>
          </a:p>
          <a:p>
            <a:pPr lvl="1"/>
            <a:r>
              <a:rPr lang="en-US" dirty="0" smtClean="0"/>
              <a:t>Square wave generation using 8155 interfaced timer</a:t>
            </a:r>
          </a:p>
          <a:p>
            <a:r>
              <a:rPr lang="en-US" dirty="0" smtClean="0"/>
              <a:t>8155 Handshake &amp; Interrupt mode</a:t>
            </a:r>
          </a:p>
          <a:p>
            <a:r>
              <a:rPr lang="en-US" dirty="0" smtClean="0"/>
              <a:t>Interfacing A/D Converter using Handshake mode using 8155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Hierarchy of I/O Control Devices</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4495800" y="1515070"/>
            <a:ext cx="19050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b="1" dirty="0" smtClean="0"/>
              <a:t>8155</a:t>
            </a:r>
          </a:p>
          <a:p>
            <a:pPr algn="ctr"/>
            <a:r>
              <a:rPr lang="en-US" sz="2800" b="1" dirty="0" smtClean="0"/>
              <a:t>I/O + Timer</a:t>
            </a:r>
            <a:endParaRPr lang="en-US" sz="2800" b="1" dirty="0"/>
          </a:p>
        </p:txBody>
      </p:sp>
      <p:sp>
        <p:nvSpPr>
          <p:cNvPr id="5" name="Rectangle 4"/>
          <p:cNvSpPr/>
          <p:nvPr/>
        </p:nvSpPr>
        <p:spPr>
          <a:xfrm>
            <a:off x="5257800" y="2962870"/>
            <a:ext cx="19050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8255</a:t>
            </a:r>
          </a:p>
          <a:p>
            <a:pPr algn="ctr"/>
            <a:r>
              <a:rPr lang="en-US" sz="2800" b="1" dirty="0" smtClean="0"/>
              <a:t>I/O</a:t>
            </a:r>
            <a:endParaRPr lang="en-US" sz="2800" b="1" dirty="0"/>
          </a:p>
        </p:txBody>
      </p:sp>
      <p:sp>
        <p:nvSpPr>
          <p:cNvPr id="6" name="Rectangle 5"/>
          <p:cNvSpPr/>
          <p:nvPr/>
        </p:nvSpPr>
        <p:spPr>
          <a:xfrm>
            <a:off x="1447800" y="2971800"/>
            <a:ext cx="1905000" cy="914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b="1" dirty="0" smtClean="0"/>
              <a:t>8253/54</a:t>
            </a:r>
          </a:p>
          <a:p>
            <a:pPr algn="ctr"/>
            <a:r>
              <a:rPr lang="en-US" sz="2800" b="1" dirty="0" smtClean="0"/>
              <a:t>Timer</a:t>
            </a:r>
            <a:endParaRPr lang="en-US" sz="2800" b="1" dirty="0"/>
          </a:p>
        </p:txBody>
      </p:sp>
      <p:sp>
        <p:nvSpPr>
          <p:cNvPr id="7" name="TextBox 6"/>
          <p:cNvSpPr txBox="1"/>
          <p:nvPr/>
        </p:nvSpPr>
        <p:spPr>
          <a:xfrm>
            <a:off x="6477000" y="1295400"/>
            <a:ext cx="1676400" cy="1477328"/>
          </a:xfrm>
          <a:prstGeom prst="rect">
            <a:avLst/>
          </a:prstGeom>
          <a:noFill/>
        </p:spPr>
        <p:txBody>
          <a:bodyPr wrap="square" rtlCol="0">
            <a:spAutoFit/>
          </a:bodyPr>
          <a:lstStyle/>
          <a:p>
            <a:r>
              <a:rPr lang="en-US" b="1" dirty="0" smtClean="0"/>
              <a:t>2 Port (A,B), </a:t>
            </a:r>
          </a:p>
          <a:p>
            <a:r>
              <a:rPr lang="en-US" b="1" dirty="0" smtClean="0"/>
              <a:t>No Bidirectional</a:t>
            </a:r>
          </a:p>
          <a:p>
            <a:r>
              <a:rPr lang="en-US" b="1" dirty="0" smtClean="0"/>
              <a:t>HS mode (C)</a:t>
            </a:r>
          </a:p>
          <a:p>
            <a:r>
              <a:rPr lang="en-US" b="1" dirty="0" smtClean="0"/>
              <a:t>4 mode timer</a:t>
            </a:r>
            <a:endParaRPr lang="en-US" b="1" dirty="0"/>
          </a:p>
        </p:txBody>
      </p:sp>
      <p:sp>
        <p:nvSpPr>
          <p:cNvPr id="8" name="TextBox 7"/>
          <p:cNvSpPr txBox="1"/>
          <p:nvPr/>
        </p:nvSpPr>
        <p:spPr>
          <a:xfrm>
            <a:off x="7239000" y="2962870"/>
            <a:ext cx="2057400" cy="1200329"/>
          </a:xfrm>
          <a:prstGeom prst="rect">
            <a:avLst/>
          </a:prstGeom>
          <a:noFill/>
        </p:spPr>
        <p:txBody>
          <a:bodyPr wrap="square" rtlCol="0">
            <a:spAutoFit/>
          </a:bodyPr>
          <a:lstStyle/>
          <a:p>
            <a:r>
              <a:rPr lang="en-US" b="1" dirty="0" smtClean="0"/>
              <a:t>2 Port (A,B)</a:t>
            </a:r>
          </a:p>
          <a:p>
            <a:r>
              <a:rPr lang="en-US" b="1" dirty="0" smtClean="0"/>
              <a:t>A is Bidirectional</a:t>
            </a:r>
          </a:p>
          <a:p>
            <a:r>
              <a:rPr lang="en-US" b="1" dirty="0" smtClean="0"/>
              <a:t>HS mode (C)</a:t>
            </a:r>
          </a:p>
          <a:p>
            <a:r>
              <a:rPr lang="en-US" b="1" dirty="0" smtClean="0"/>
              <a:t>Extra controls</a:t>
            </a:r>
          </a:p>
        </p:txBody>
      </p:sp>
      <p:sp>
        <p:nvSpPr>
          <p:cNvPr id="9" name="TextBox 8"/>
          <p:cNvSpPr txBox="1"/>
          <p:nvPr/>
        </p:nvSpPr>
        <p:spPr>
          <a:xfrm>
            <a:off x="3429000" y="3200400"/>
            <a:ext cx="1676400" cy="369332"/>
          </a:xfrm>
          <a:prstGeom prst="rect">
            <a:avLst/>
          </a:prstGeom>
          <a:noFill/>
        </p:spPr>
        <p:txBody>
          <a:bodyPr wrap="square" rtlCol="0">
            <a:spAutoFit/>
          </a:bodyPr>
          <a:lstStyle/>
          <a:p>
            <a:r>
              <a:rPr lang="en-US" b="1" dirty="0" smtClean="0"/>
              <a:t>6 mode timer</a:t>
            </a:r>
            <a:endParaRPr lang="en-US" b="1" dirty="0"/>
          </a:p>
        </p:txBody>
      </p:sp>
      <p:cxnSp>
        <p:nvCxnSpPr>
          <p:cNvPr id="11" name="Straight Arrow Connector 10"/>
          <p:cNvCxnSpPr>
            <a:stCxn id="4" idx="2"/>
            <a:endCxn id="5" idx="0"/>
          </p:cNvCxnSpPr>
          <p:nvPr/>
        </p:nvCxnSpPr>
        <p:spPr>
          <a:xfrm rot="16200000" flipH="1">
            <a:off x="5562600" y="2315170"/>
            <a:ext cx="533400" cy="76200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4" idx="2"/>
            <a:endCxn id="6" idx="0"/>
          </p:cNvCxnSpPr>
          <p:nvPr/>
        </p:nvCxnSpPr>
        <p:spPr>
          <a:xfrm rot="5400000">
            <a:off x="3653135" y="1176635"/>
            <a:ext cx="542330" cy="304800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4" name="Rectangle 13"/>
          <p:cNvSpPr/>
          <p:nvPr/>
        </p:nvSpPr>
        <p:spPr>
          <a:xfrm>
            <a:off x="990600" y="5334000"/>
            <a:ext cx="2667000" cy="1143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8259 </a:t>
            </a:r>
          </a:p>
          <a:p>
            <a:pPr algn="ctr"/>
            <a:r>
              <a:rPr lang="en-US" sz="2400" b="1" dirty="0" smtClean="0"/>
              <a:t>Interrupt controller </a:t>
            </a:r>
            <a:endParaRPr lang="en-US" sz="2400" b="1" dirty="0"/>
          </a:p>
        </p:txBody>
      </p:sp>
      <p:sp>
        <p:nvSpPr>
          <p:cNvPr id="15" name="Rectangle 14"/>
          <p:cNvSpPr/>
          <p:nvPr/>
        </p:nvSpPr>
        <p:spPr>
          <a:xfrm>
            <a:off x="3821724" y="5334000"/>
            <a:ext cx="2198076" cy="1219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8237</a:t>
            </a:r>
          </a:p>
          <a:p>
            <a:pPr algn="ctr"/>
            <a:r>
              <a:rPr lang="en-US" sz="2400" b="1" dirty="0" smtClean="0"/>
              <a:t>DMA controller </a:t>
            </a:r>
            <a:endParaRPr lang="en-US" sz="2400" b="1" dirty="0"/>
          </a:p>
        </p:txBody>
      </p:sp>
      <p:sp>
        <p:nvSpPr>
          <p:cNvPr id="16" name="Rectangle 15"/>
          <p:cNvSpPr/>
          <p:nvPr/>
        </p:nvSpPr>
        <p:spPr>
          <a:xfrm>
            <a:off x="6230816" y="5334000"/>
            <a:ext cx="2836984" cy="1219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8251</a:t>
            </a:r>
          </a:p>
          <a:p>
            <a:pPr algn="ctr"/>
            <a:r>
              <a:rPr lang="en-US" sz="2400" b="1" dirty="0" smtClean="0"/>
              <a:t>Serial I/O USART controller </a:t>
            </a:r>
            <a:endParaRPr lang="en-US" sz="2400" b="1" dirty="0"/>
          </a:p>
        </p:txBody>
      </p:sp>
      <p:cxnSp>
        <p:nvCxnSpPr>
          <p:cNvPr id="20" name="Straight Arrow Connector 19"/>
          <p:cNvCxnSpPr>
            <a:stCxn id="5" idx="2"/>
            <a:endCxn id="14" idx="0"/>
          </p:cNvCxnSpPr>
          <p:nvPr/>
        </p:nvCxnSpPr>
        <p:spPr>
          <a:xfrm rot="5400000">
            <a:off x="3538835" y="2662535"/>
            <a:ext cx="1456730" cy="388620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5" idx="2"/>
            <a:endCxn id="15" idx="0"/>
          </p:cNvCxnSpPr>
          <p:nvPr/>
        </p:nvCxnSpPr>
        <p:spPr>
          <a:xfrm rot="5400000">
            <a:off x="4837166" y="3960866"/>
            <a:ext cx="1456730" cy="128953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5" idx="2"/>
            <a:endCxn id="16" idx="0"/>
          </p:cNvCxnSpPr>
          <p:nvPr/>
        </p:nvCxnSpPr>
        <p:spPr>
          <a:xfrm rot="16200000" flipH="1">
            <a:off x="6201439" y="3886131"/>
            <a:ext cx="1456730" cy="143900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7" name="L-Shape 16"/>
          <p:cNvSpPr/>
          <p:nvPr/>
        </p:nvSpPr>
        <p:spPr>
          <a:xfrm rot="19284224">
            <a:off x="6645848" y="2907956"/>
            <a:ext cx="901512" cy="368409"/>
          </a:xfrm>
          <a:prstGeom prst="corne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b="1" dirty="0" smtClean="0"/>
          </a:p>
        </p:txBody>
      </p:sp>
      <p:sp>
        <p:nvSpPr>
          <p:cNvPr id="18" name="L-Shape 17"/>
          <p:cNvSpPr/>
          <p:nvPr/>
        </p:nvSpPr>
        <p:spPr>
          <a:xfrm rot="19284224">
            <a:off x="5883851" y="1155357"/>
            <a:ext cx="901512" cy="368409"/>
          </a:xfrm>
          <a:prstGeom prst="corne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Outline</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371600"/>
            <a:ext cx="8229600" cy="4754563"/>
          </a:xfrm>
        </p:spPr>
        <p:txBody>
          <a:bodyPr>
            <a:normAutofit/>
          </a:bodyPr>
          <a:lstStyle/>
          <a:p>
            <a:r>
              <a:rPr lang="en-US" dirty="0" smtClean="0"/>
              <a:t>Basic Difference of 8155 I/O timer Vs  8254</a:t>
            </a:r>
          </a:p>
          <a:p>
            <a:r>
              <a:rPr lang="en-US" dirty="0" smtClean="0"/>
              <a:t>8254 Brief</a:t>
            </a:r>
          </a:p>
          <a:p>
            <a:r>
              <a:rPr lang="en-US" dirty="0" smtClean="0"/>
              <a:t>Architecture of 8254</a:t>
            </a:r>
          </a:p>
          <a:p>
            <a:r>
              <a:rPr lang="en-US" dirty="0" smtClean="0"/>
              <a:t>Control register</a:t>
            </a:r>
          </a:p>
          <a:p>
            <a:r>
              <a:rPr lang="en-US" dirty="0" smtClean="0"/>
              <a:t>Status register </a:t>
            </a:r>
          </a:p>
          <a:p>
            <a:r>
              <a:rPr lang="en-US" dirty="0" smtClean="0"/>
              <a:t>Modes of Counters with example</a:t>
            </a:r>
          </a:p>
          <a:p>
            <a:r>
              <a:rPr lang="en-US" dirty="0" smtClean="0"/>
              <a:t>Read-Back modes</a:t>
            </a:r>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a:t>8254 Description</a:t>
            </a:r>
          </a:p>
        </p:txBody>
      </p:sp>
      <p:sp>
        <p:nvSpPr>
          <p:cNvPr id="418819" name="Rectangle 3"/>
          <p:cNvSpPr>
            <a:spLocks noGrp="1" noChangeArrowheads="1"/>
          </p:cNvSpPr>
          <p:nvPr>
            <p:ph type="body" idx="1"/>
          </p:nvPr>
        </p:nvSpPr>
        <p:spPr>
          <a:xfrm>
            <a:off x="684213" y="1371600"/>
            <a:ext cx="7697787" cy="5010150"/>
          </a:xfrm>
        </p:spPr>
        <p:txBody>
          <a:bodyPr>
            <a:normAutofit fontScale="85000" lnSpcReduction="10000"/>
          </a:bodyPr>
          <a:lstStyle/>
          <a:p>
            <a:pPr>
              <a:lnSpc>
                <a:spcPct val="110000"/>
              </a:lnSpc>
            </a:pPr>
            <a:r>
              <a:rPr lang="en-US" b="0"/>
              <a:t>The 82C54 solves one of the most common problems in any microcomputer system, the generation of accurate time delays under software control. </a:t>
            </a:r>
            <a:endParaRPr lang="tr-TR" b="0"/>
          </a:p>
          <a:p>
            <a:pPr>
              <a:lnSpc>
                <a:spcPct val="110000"/>
              </a:lnSpc>
            </a:pPr>
            <a:r>
              <a:rPr lang="en-US" b="0"/>
              <a:t>Instead of setting up timing loops in software, the programmer configures the 82C54 to match his requirements and programs one of the counters for the desired delay. After the desired delay, the 82C54 will interrupt the CPU. Software overhead is minimal and variable length delays can easily be accommodated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1026"/>
          <p:cNvSpPr>
            <a:spLocks noGrp="1" noChangeArrowheads="1"/>
          </p:cNvSpPr>
          <p:nvPr>
            <p:ph type="title"/>
          </p:nvPr>
        </p:nvSpPr>
        <p:spPr/>
        <p:txBody>
          <a:bodyPr/>
          <a:lstStyle/>
          <a:p>
            <a:r>
              <a:rPr lang="en-US"/>
              <a:t>8254 Description</a:t>
            </a:r>
          </a:p>
        </p:txBody>
      </p:sp>
      <p:sp>
        <p:nvSpPr>
          <p:cNvPr id="419843" name="Rectangle 1027"/>
          <p:cNvSpPr>
            <a:spLocks noGrp="1" noChangeArrowheads="1"/>
          </p:cNvSpPr>
          <p:nvPr>
            <p:ph type="body" idx="1"/>
          </p:nvPr>
        </p:nvSpPr>
        <p:spPr>
          <a:xfrm>
            <a:off x="1066800" y="1600200"/>
            <a:ext cx="7162800" cy="4114800"/>
          </a:xfrm>
        </p:spPr>
        <p:txBody>
          <a:bodyPr>
            <a:normAutofit fontScale="85000" lnSpcReduction="20000"/>
          </a:bodyPr>
          <a:lstStyle/>
          <a:p>
            <a:r>
              <a:rPr lang="en-US" b="0"/>
              <a:t>Some of the other counter/timer functions common to microcomputers which can be implemented with the 82C54 are:</a:t>
            </a:r>
          </a:p>
          <a:p>
            <a:pPr lvl="1"/>
            <a:r>
              <a:rPr lang="en-US" b="0">
                <a:latin typeface="III02400;III0240B"/>
              </a:rPr>
              <a:t> </a:t>
            </a:r>
            <a:r>
              <a:rPr lang="en-US" b="0"/>
              <a:t>Real time clock</a:t>
            </a:r>
          </a:p>
          <a:p>
            <a:pPr lvl="1"/>
            <a:r>
              <a:rPr lang="en-US" b="0"/>
              <a:t> Even</a:t>
            </a:r>
            <a:r>
              <a:rPr lang="tr-TR" b="0"/>
              <a:t>t</a:t>
            </a:r>
            <a:r>
              <a:rPr lang="en-US" b="0"/>
              <a:t> counter</a:t>
            </a:r>
          </a:p>
          <a:p>
            <a:pPr lvl="1"/>
            <a:r>
              <a:rPr lang="en-US" b="0"/>
              <a:t> Digital one-shot</a:t>
            </a:r>
          </a:p>
          <a:p>
            <a:pPr lvl="1"/>
            <a:r>
              <a:rPr lang="en-US" b="0"/>
              <a:t> Programmable rate generator</a:t>
            </a:r>
          </a:p>
          <a:p>
            <a:pPr lvl="1"/>
            <a:r>
              <a:rPr lang="en-US" b="0"/>
              <a:t> Square wave generator</a:t>
            </a:r>
          </a:p>
          <a:p>
            <a:pPr lvl="1"/>
            <a:r>
              <a:rPr lang="en-US" b="0"/>
              <a:t> Binary rate multiplier</a:t>
            </a:r>
          </a:p>
          <a:p>
            <a:pPr lvl="1"/>
            <a:r>
              <a:rPr lang="en-US" b="0"/>
              <a:t> Complex waveform generator</a:t>
            </a:r>
          </a:p>
          <a:p>
            <a:pPr lvl="1"/>
            <a:r>
              <a:rPr lang="en-US" b="0"/>
              <a:t> Complex motor controller</a:t>
            </a:r>
          </a:p>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Rectangle 4"/>
          <p:cNvSpPr>
            <a:spLocks noGrp="1" noChangeArrowheads="1"/>
          </p:cNvSpPr>
          <p:nvPr>
            <p:ph type="title"/>
          </p:nvPr>
        </p:nvSpPr>
        <p:spPr/>
        <p:txBody>
          <a:bodyPr/>
          <a:lstStyle/>
          <a:p>
            <a:r>
              <a:rPr lang="en-US"/>
              <a:t>8254 Chip</a:t>
            </a:r>
          </a:p>
        </p:txBody>
      </p:sp>
      <p:sp>
        <p:nvSpPr>
          <p:cNvPr id="396293" name="Rectangle 5"/>
          <p:cNvSpPr>
            <a:spLocks noGrp="1" noChangeArrowheads="1"/>
          </p:cNvSpPr>
          <p:nvPr>
            <p:ph type="body" idx="1"/>
          </p:nvPr>
        </p:nvSpPr>
        <p:spPr/>
        <p:txBody>
          <a:bodyPr>
            <a:normAutofit lnSpcReduction="10000"/>
          </a:bodyPr>
          <a:lstStyle/>
          <a:p>
            <a:pPr>
              <a:lnSpc>
                <a:spcPct val="130000"/>
              </a:lnSpc>
            </a:pPr>
            <a:r>
              <a:rPr lang="en-US"/>
              <a:t>Main function:</a:t>
            </a:r>
          </a:p>
          <a:p>
            <a:pPr lvl="1">
              <a:lnSpc>
                <a:spcPct val="130000"/>
              </a:lnSpc>
            </a:pPr>
            <a:r>
              <a:rPr lang="en-US"/>
              <a:t>Dividing clock frequency</a:t>
            </a:r>
          </a:p>
          <a:p>
            <a:pPr>
              <a:lnSpc>
                <a:spcPct val="130000"/>
              </a:lnSpc>
            </a:pPr>
            <a:r>
              <a:rPr lang="en-US"/>
              <a:t>Three independent 16-bit</a:t>
            </a:r>
            <a:r>
              <a:rPr lang="en-US" b="0">
                <a:latin typeface="III02400"/>
              </a:rPr>
              <a:t> </a:t>
            </a:r>
            <a:r>
              <a:rPr lang="en-US"/>
              <a:t>counters</a:t>
            </a:r>
          </a:p>
          <a:p>
            <a:pPr>
              <a:lnSpc>
                <a:spcPct val="130000"/>
              </a:lnSpc>
            </a:pPr>
            <a:r>
              <a:rPr lang="en-US"/>
              <a:t>Models</a:t>
            </a:r>
          </a:p>
          <a:p>
            <a:pPr lvl="1">
              <a:lnSpc>
                <a:spcPct val="130000"/>
              </a:lnSpc>
            </a:pPr>
            <a:r>
              <a:rPr lang="en-US"/>
              <a:t>8253: 2 MHz</a:t>
            </a:r>
          </a:p>
          <a:p>
            <a:pPr lvl="1">
              <a:lnSpc>
                <a:spcPct val="130000"/>
              </a:lnSpc>
            </a:pPr>
            <a:r>
              <a:rPr lang="en-US"/>
              <a:t>8254: 8 MHz</a:t>
            </a:r>
          </a:p>
          <a:p>
            <a:pPr lvl="1">
              <a:lnSpc>
                <a:spcPct val="130000"/>
              </a:lnSpc>
            </a:pPr>
            <a:r>
              <a:rPr lang="en-US"/>
              <a:t>8254-2: 10 MHz</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808038"/>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8155: Timer Modes Output</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9" name="Straight Connector 8"/>
          <p:cNvCxnSpPr/>
          <p:nvPr/>
        </p:nvCxnSpPr>
        <p:spPr>
          <a:xfrm rot="5400000">
            <a:off x="5866606" y="3275806"/>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6019006" y="3428206"/>
            <a:ext cx="75406" cy="794"/>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rot="5400000" flipH="1" flipV="1">
            <a:off x="5942806" y="3275806"/>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rot="5400000">
            <a:off x="2743994" y="1904206"/>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p:cNvCxnSpPr/>
          <p:nvPr/>
        </p:nvCxnSpPr>
        <p:spPr>
          <a:xfrm>
            <a:off x="2896394" y="2056606"/>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p:cNvCxnSpPr/>
          <p:nvPr/>
        </p:nvCxnSpPr>
        <p:spPr>
          <a:xfrm rot="5400000" flipH="1" flipV="1">
            <a:off x="3124994" y="1904206"/>
            <a:ext cx="304800" cy="1588"/>
          </a:xfrm>
          <a:prstGeom prst="line">
            <a:avLst/>
          </a:prstGeom>
        </p:spPr>
        <p:style>
          <a:lnRef idx="2">
            <a:schemeClr val="dk1"/>
          </a:lnRef>
          <a:fillRef idx="0">
            <a:schemeClr val="dk1"/>
          </a:fillRef>
          <a:effectRef idx="1">
            <a:schemeClr val="dk1"/>
          </a:effectRef>
          <a:fontRef idx="minor">
            <a:schemeClr val="tx1"/>
          </a:fontRef>
        </p:style>
      </p:cxnSp>
      <p:grpSp>
        <p:nvGrpSpPr>
          <p:cNvPr id="3" name="Group 25"/>
          <p:cNvGrpSpPr/>
          <p:nvPr/>
        </p:nvGrpSpPr>
        <p:grpSpPr>
          <a:xfrm>
            <a:off x="2438400" y="1219200"/>
            <a:ext cx="446314" cy="228600"/>
            <a:chOff x="913606" y="3352006"/>
            <a:chExt cx="764382" cy="307182"/>
          </a:xfrm>
        </p:grpSpPr>
        <p:grpSp>
          <p:nvGrpSpPr>
            <p:cNvPr id="4" name="Group 15"/>
            <p:cNvGrpSpPr/>
            <p:nvPr/>
          </p:nvGrpSpPr>
          <p:grpSpPr>
            <a:xfrm>
              <a:off x="913606" y="3353594"/>
              <a:ext cx="382588" cy="305594"/>
              <a:chOff x="913606" y="3353594"/>
              <a:chExt cx="382588" cy="305594"/>
            </a:xfrm>
          </p:grpSpPr>
          <p:cxnSp>
            <p:nvCxnSpPr>
              <p:cNvPr id="32" name="Straight Connector 31"/>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5" name="Group 20"/>
            <p:cNvGrpSpPr/>
            <p:nvPr/>
          </p:nvGrpSpPr>
          <p:grpSpPr>
            <a:xfrm rot="10800000">
              <a:off x="1295400" y="3352006"/>
              <a:ext cx="382588" cy="305594"/>
              <a:chOff x="913606" y="3353594"/>
              <a:chExt cx="382588" cy="305594"/>
            </a:xfrm>
          </p:grpSpPr>
          <p:cxnSp>
            <p:nvCxnSpPr>
              <p:cNvPr id="29" name="Straight Connector 28"/>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6" name="Group 34"/>
          <p:cNvGrpSpPr/>
          <p:nvPr/>
        </p:nvGrpSpPr>
        <p:grpSpPr>
          <a:xfrm>
            <a:off x="2884714" y="1219200"/>
            <a:ext cx="446314" cy="228600"/>
            <a:chOff x="913606" y="3352006"/>
            <a:chExt cx="764382" cy="307182"/>
          </a:xfrm>
        </p:grpSpPr>
        <p:grpSp>
          <p:nvGrpSpPr>
            <p:cNvPr id="7" name="Group 15"/>
            <p:cNvGrpSpPr/>
            <p:nvPr/>
          </p:nvGrpSpPr>
          <p:grpSpPr>
            <a:xfrm>
              <a:off x="913606" y="3353594"/>
              <a:ext cx="382588" cy="305594"/>
              <a:chOff x="913606" y="3353594"/>
              <a:chExt cx="382588" cy="305594"/>
            </a:xfrm>
          </p:grpSpPr>
          <p:cxnSp>
            <p:nvCxnSpPr>
              <p:cNvPr id="41" name="Straight Connector 40"/>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8" name="Group 20"/>
            <p:cNvGrpSpPr/>
            <p:nvPr/>
          </p:nvGrpSpPr>
          <p:grpSpPr>
            <a:xfrm rot="10800000">
              <a:off x="1295400" y="3352006"/>
              <a:ext cx="382588" cy="305594"/>
              <a:chOff x="913606" y="3353594"/>
              <a:chExt cx="382588" cy="305594"/>
            </a:xfrm>
          </p:grpSpPr>
          <p:cxnSp>
            <p:nvCxnSpPr>
              <p:cNvPr id="38" name="Straight Connector 37"/>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10" name="Group 43"/>
          <p:cNvGrpSpPr/>
          <p:nvPr/>
        </p:nvGrpSpPr>
        <p:grpSpPr>
          <a:xfrm>
            <a:off x="3331029" y="1219200"/>
            <a:ext cx="446314" cy="228600"/>
            <a:chOff x="913606" y="3352006"/>
            <a:chExt cx="764382" cy="307182"/>
          </a:xfrm>
        </p:grpSpPr>
        <p:grpSp>
          <p:nvGrpSpPr>
            <p:cNvPr id="12" name="Group 15"/>
            <p:cNvGrpSpPr/>
            <p:nvPr/>
          </p:nvGrpSpPr>
          <p:grpSpPr>
            <a:xfrm>
              <a:off x="913606" y="3353594"/>
              <a:ext cx="382588" cy="305594"/>
              <a:chOff x="913606" y="3353594"/>
              <a:chExt cx="382588" cy="305594"/>
            </a:xfrm>
          </p:grpSpPr>
          <p:cxnSp>
            <p:nvCxnSpPr>
              <p:cNvPr id="50" name="Straight Connector 49"/>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13" name="Group 20"/>
            <p:cNvGrpSpPr/>
            <p:nvPr/>
          </p:nvGrpSpPr>
          <p:grpSpPr>
            <a:xfrm rot="10800000">
              <a:off x="1295400" y="3352006"/>
              <a:ext cx="382588" cy="305594"/>
              <a:chOff x="913606" y="3353594"/>
              <a:chExt cx="382588" cy="305594"/>
            </a:xfrm>
          </p:grpSpPr>
          <p:cxnSp>
            <p:nvCxnSpPr>
              <p:cNvPr id="47" name="Straight Connector 46"/>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14" name="Group 52"/>
          <p:cNvGrpSpPr/>
          <p:nvPr/>
        </p:nvGrpSpPr>
        <p:grpSpPr>
          <a:xfrm>
            <a:off x="3777343" y="1219200"/>
            <a:ext cx="446314" cy="228600"/>
            <a:chOff x="913606" y="3352006"/>
            <a:chExt cx="764382" cy="307182"/>
          </a:xfrm>
        </p:grpSpPr>
        <p:grpSp>
          <p:nvGrpSpPr>
            <p:cNvPr id="15" name="Group 15"/>
            <p:cNvGrpSpPr/>
            <p:nvPr/>
          </p:nvGrpSpPr>
          <p:grpSpPr>
            <a:xfrm>
              <a:off x="913606" y="3353594"/>
              <a:ext cx="382588" cy="305594"/>
              <a:chOff x="913606" y="3353594"/>
              <a:chExt cx="382588" cy="305594"/>
            </a:xfrm>
          </p:grpSpPr>
          <p:cxnSp>
            <p:nvCxnSpPr>
              <p:cNvPr id="59" name="Straight Connector 58"/>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16" name="Group 20"/>
            <p:cNvGrpSpPr/>
            <p:nvPr/>
          </p:nvGrpSpPr>
          <p:grpSpPr>
            <a:xfrm rot="10800000">
              <a:off x="1295400" y="3352006"/>
              <a:ext cx="382588" cy="305594"/>
              <a:chOff x="913606" y="3353594"/>
              <a:chExt cx="382588" cy="305594"/>
            </a:xfrm>
          </p:grpSpPr>
          <p:cxnSp>
            <p:nvCxnSpPr>
              <p:cNvPr id="56" name="Straight Connector 55"/>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17" name="Group 61"/>
          <p:cNvGrpSpPr/>
          <p:nvPr/>
        </p:nvGrpSpPr>
        <p:grpSpPr>
          <a:xfrm>
            <a:off x="4223657" y="1219200"/>
            <a:ext cx="446314" cy="228600"/>
            <a:chOff x="913606" y="3352006"/>
            <a:chExt cx="764382" cy="307182"/>
          </a:xfrm>
        </p:grpSpPr>
        <p:grpSp>
          <p:nvGrpSpPr>
            <p:cNvPr id="18" name="Group 15"/>
            <p:cNvGrpSpPr/>
            <p:nvPr/>
          </p:nvGrpSpPr>
          <p:grpSpPr>
            <a:xfrm>
              <a:off x="913606" y="3353594"/>
              <a:ext cx="382588" cy="305594"/>
              <a:chOff x="913606" y="3353594"/>
              <a:chExt cx="382588" cy="305594"/>
            </a:xfrm>
          </p:grpSpPr>
          <p:cxnSp>
            <p:nvCxnSpPr>
              <p:cNvPr id="68" name="Straight Connector 67"/>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19" name="Group 20"/>
            <p:cNvGrpSpPr/>
            <p:nvPr/>
          </p:nvGrpSpPr>
          <p:grpSpPr>
            <a:xfrm rot="10800000">
              <a:off x="1295400" y="3352006"/>
              <a:ext cx="382588" cy="305594"/>
              <a:chOff x="913606" y="3353594"/>
              <a:chExt cx="382588" cy="305594"/>
            </a:xfrm>
          </p:grpSpPr>
          <p:cxnSp>
            <p:nvCxnSpPr>
              <p:cNvPr id="65" name="Straight Connector 64"/>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cxnSp>
        <p:nvCxnSpPr>
          <p:cNvPr id="79" name="Straight Connector 78"/>
          <p:cNvCxnSpPr/>
          <p:nvPr/>
        </p:nvCxnSpPr>
        <p:spPr>
          <a:xfrm rot="10800000">
            <a:off x="2438400" y="1752600"/>
            <a:ext cx="457200" cy="1588"/>
          </a:xfrm>
          <a:prstGeom prst="line">
            <a:avLst/>
          </a:prstGeom>
        </p:spPr>
        <p:style>
          <a:lnRef idx="2">
            <a:schemeClr val="dk1"/>
          </a:lnRef>
          <a:fillRef idx="0">
            <a:schemeClr val="dk1"/>
          </a:fillRef>
          <a:effectRef idx="1">
            <a:schemeClr val="dk1"/>
          </a:effectRef>
          <a:fontRef idx="minor">
            <a:schemeClr val="tx1"/>
          </a:fontRef>
        </p:style>
      </p:cxnSp>
      <p:grpSp>
        <p:nvGrpSpPr>
          <p:cNvPr id="20" name="Group 83"/>
          <p:cNvGrpSpPr/>
          <p:nvPr/>
        </p:nvGrpSpPr>
        <p:grpSpPr>
          <a:xfrm>
            <a:off x="4669971" y="1219200"/>
            <a:ext cx="446314" cy="228600"/>
            <a:chOff x="913606" y="3352006"/>
            <a:chExt cx="764382" cy="307182"/>
          </a:xfrm>
        </p:grpSpPr>
        <p:grpSp>
          <p:nvGrpSpPr>
            <p:cNvPr id="21" name="Group 15"/>
            <p:cNvGrpSpPr/>
            <p:nvPr/>
          </p:nvGrpSpPr>
          <p:grpSpPr>
            <a:xfrm>
              <a:off x="913606" y="3353594"/>
              <a:ext cx="382588" cy="305594"/>
              <a:chOff x="913606" y="3353594"/>
              <a:chExt cx="382588" cy="305594"/>
            </a:xfrm>
          </p:grpSpPr>
          <p:cxnSp>
            <p:nvCxnSpPr>
              <p:cNvPr id="90" name="Straight Connector 89"/>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22" name="Group 20"/>
            <p:cNvGrpSpPr/>
            <p:nvPr/>
          </p:nvGrpSpPr>
          <p:grpSpPr>
            <a:xfrm rot="10800000">
              <a:off x="1295400" y="3352006"/>
              <a:ext cx="382588" cy="305594"/>
              <a:chOff x="913606" y="3353594"/>
              <a:chExt cx="382588" cy="305594"/>
            </a:xfrm>
          </p:grpSpPr>
          <p:cxnSp>
            <p:nvCxnSpPr>
              <p:cNvPr id="87" name="Straight Connector 86"/>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88" name="Straight Connector 87"/>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23" name="Group 92"/>
          <p:cNvGrpSpPr/>
          <p:nvPr/>
        </p:nvGrpSpPr>
        <p:grpSpPr>
          <a:xfrm>
            <a:off x="5116286" y="1219200"/>
            <a:ext cx="446314" cy="228600"/>
            <a:chOff x="913606" y="3352006"/>
            <a:chExt cx="764382" cy="307182"/>
          </a:xfrm>
        </p:grpSpPr>
        <p:grpSp>
          <p:nvGrpSpPr>
            <p:cNvPr id="24" name="Group 15"/>
            <p:cNvGrpSpPr/>
            <p:nvPr/>
          </p:nvGrpSpPr>
          <p:grpSpPr>
            <a:xfrm>
              <a:off x="913606" y="3353594"/>
              <a:ext cx="382588" cy="305594"/>
              <a:chOff x="913606" y="3353594"/>
              <a:chExt cx="382588" cy="305594"/>
            </a:xfrm>
          </p:grpSpPr>
          <p:cxnSp>
            <p:nvCxnSpPr>
              <p:cNvPr id="99" name="Straight Connector 98"/>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00" name="Straight Connector 99"/>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01" name="Straight Connector 100"/>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25" name="Group 20"/>
            <p:cNvGrpSpPr/>
            <p:nvPr/>
          </p:nvGrpSpPr>
          <p:grpSpPr>
            <a:xfrm rot="10800000">
              <a:off x="1295400" y="3352006"/>
              <a:ext cx="382588" cy="305594"/>
              <a:chOff x="913606" y="3353594"/>
              <a:chExt cx="382588" cy="305594"/>
            </a:xfrm>
          </p:grpSpPr>
          <p:cxnSp>
            <p:nvCxnSpPr>
              <p:cNvPr id="96" name="Straight Connector 95"/>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97" name="Straight Connector 96"/>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98" name="Straight Connector 97"/>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cxnSp>
        <p:nvCxnSpPr>
          <p:cNvPr id="103" name="Straight Connector 102"/>
          <p:cNvCxnSpPr/>
          <p:nvPr/>
        </p:nvCxnSpPr>
        <p:spPr>
          <a:xfrm rot="5400000">
            <a:off x="4572794" y="2361406"/>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05" name="Straight Connector 104"/>
          <p:cNvCxnSpPr/>
          <p:nvPr/>
        </p:nvCxnSpPr>
        <p:spPr>
          <a:xfrm>
            <a:off x="4724400" y="2514600"/>
            <a:ext cx="1296194" cy="1588"/>
          </a:xfrm>
          <a:prstGeom prst="line">
            <a:avLst/>
          </a:prstGeom>
        </p:spPr>
        <p:style>
          <a:lnRef idx="2">
            <a:schemeClr val="dk1"/>
          </a:lnRef>
          <a:fillRef idx="0">
            <a:schemeClr val="dk1"/>
          </a:fillRef>
          <a:effectRef idx="1">
            <a:schemeClr val="dk1"/>
          </a:effectRef>
          <a:fontRef idx="minor">
            <a:schemeClr val="tx1"/>
          </a:fontRef>
        </p:style>
      </p:cxnSp>
      <p:cxnSp>
        <p:nvCxnSpPr>
          <p:cNvPr id="106" name="Straight Connector 105"/>
          <p:cNvCxnSpPr/>
          <p:nvPr/>
        </p:nvCxnSpPr>
        <p:spPr>
          <a:xfrm rot="5400000" flipH="1" flipV="1">
            <a:off x="5868194" y="2360612"/>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07" name="Straight Connector 106"/>
          <p:cNvCxnSpPr/>
          <p:nvPr/>
        </p:nvCxnSpPr>
        <p:spPr>
          <a:xfrm rot="10800000">
            <a:off x="2438404" y="2209006"/>
            <a:ext cx="2285997" cy="794"/>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p:cNvCxnSpPr/>
          <p:nvPr/>
        </p:nvCxnSpPr>
        <p:spPr>
          <a:xfrm>
            <a:off x="6019800" y="2209800"/>
            <a:ext cx="2667000" cy="1588"/>
          </a:xfrm>
          <a:prstGeom prst="line">
            <a:avLst/>
          </a:prstGeom>
        </p:spPr>
        <p:style>
          <a:lnRef idx="2">
            <a:schemeClr val="dk1"/>
          </a:lnRef>
          <a:fillRef idx="0">
            <a:schemeClr val="dk1"/>
          </a:fillRef>
          <a:effectRef idx="1">
            <a:schemeClr val="dk1"/>
          </a:effectRef>
          <a:fontRef idx="minor">
            <a:schemeClr val="tx1"/>
          </a:fontRef>
        </p:style>
      </p:cxnSp>
      <p:sp>
        <p:nvSpPr>
          <p:cNvPr id="113" name="Content Placeholder 112"/>
          <p:cNvSpPr>
            <a:spLocks noGrp="1"/>
          </p:cNvSpPr>
          <p:nvPr>
            <p:ph idx="1"/>
          </p:nvPr>
        </p:nvSpPr>
        <p:spPr>
          <a:xfrm>
            <a:off x="457200" y="4114800"/>
            <a:ext cx="8305800" cy="2743200"/>
          </a:xfrm>
        </p:spPr>
        <p:txBody>
          <a:bodyPr>
            <a:normAutofit lnSpcReduction="10000"/>
          </a:bodyPr>
          <a:lstStyle/>
          <a:p>
            <a:pPr lvl="1"/>
            <a:r>
              <a:rPr lang="en-US" dirty="0" smtClean="0"/>
              <a:t>00: Single square wave of wavelength TC/2 (TC/2,TC/2 if TC even; [TC+1/2],[TC-1/2] if TC odd) </a:t>
            </a:r>
          </a:p>
          <a:p>
            <a:pPr lvl="1"/>
            <a:r>
              <a:rPr lang="en-US" dirty="0" smtClean="0"/>
              <a:t>01: Square waves of wavelength TC (TC/2,TC/2 if TC even; [TC+1/2],[TC-1/2] if TC odd) </a:t>
            </a:r>
          </a:p>
          <a:p>
            <a:pPr lvl="1"/>
            <a:r>
              <a:rPr lang="en-US" dirty="0" smtClean="0"/>
              <a:t>10: Single pulse </a:t>
            </a:r>
            <a:r>
              <a:rPr lang="en-US" i="1" dirty="0" smtClean="0"/>
              <a:t>on</a:t>
            </a:r>
            <a:r>
              <a:rPr lang="en-US" dirty="0" smtClean="0"/>
              <a:t> the </a:t>
            </a:r>
            <a:r>
              <a:rPr lang="en-US" dirty="0" err="1" smtClean="0"/>
              <a:t>TC'th</a:t>
            </a:r>
            <a:r>
              <a:rPr lang="en-US" dirty="0" smtClean="0"/>
              <a:t> clock pulse </a:t>
            </a:r>
          </a:p>
          <a:p>
            <a:pPr lvl="1"/>
            <a:r>
              <a:rPr lang="en-US" dirty="0" smtClean="0"/>
              <a:t>11: Single pulse </a:t>
            </a:r>
            <a:r>
              <a:rPr lang="en-US" i="1" dirty="0" smtClean="0"/>
              <a:t>on</a:t>
            </a:r>
            <a:r>
              <a:rPr lang="en-US" dirty="0" smtClean="0"/>
              <a:t> every </a:t>
            </a:r>
            <a:r>
              <a:rPr lang="en-US" dirty="0" err="1" smtClean="0"/>
              <a:t>TC'th</a:t>
            </a:r>
            <a:r>
              <a:rPr lang="en-US" dirty="0" smtClean="0"/>
              <a:t> clock pulse. </a:t>
            </a:r>
          </a:p>
          <a:p>
            <a:endParaRPr lang="en-US" dirty="0"/>
          </a:p>
        </p:txBody>
      </p:sp>
      <p:grpSp>
        <p:nvGrpSpPr>
          <p:cNvPr id="26" name="Group 25"/>
          <p:cNvGrpSpPr/>
          <p:nvPr/>
        </p:nvGrpSpPr>
        <p:grpSpPr>
          <a:xfrm>
            <a:off x="5562599" y="1219200"/>
            <a:ext cx="446314" cy="228600"/>
            <a:chOff x="913606" y="3352006"/>
            <a:chExt cx="764382" cy="307182"/>
          </a:xfrm>
        </p:grpSpPr>
        <p:grpSp>
          <p:nvGrpSpPr>
            <p:cNvPr id="27" name="Group 15"/>
            <p:cNvGrpSpPr/>
            <p:nvPr/>
          </p:nvGrpSpPr>
          <p:grpSpPr>
            <a:xfrm>
              <a:off x="913606" y="3353594"/>
              <a:ext cx="382588" cy="305594"/>
              <a:chOff x="913606" y="3353594"/>
              <a:chExt cx="382588" cy="305594"/>
            </a:xfrm>
          </p:grpSpPr>
          <p:cxnSp>
            <p:nvCxnSpPr>
              <p:cNvPr id="198" name="Straight Connector 197"/>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99" name="Straight Connector 198"/>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200" name="Straight Connector 199"/>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28" name="Group 20"/>
            <p:cNvGrpSpPr/>
            <p:nvPr/>
          </p:nvGrpSpPr>
          <p:grpSpPr>
            <a:xfrm rot="10800000">
              <a:off x="1295400" y="3352006"/>
              <a:ext cx="382588" cy="305594"/>
              <a:chOff x="913606" y="3353594"/>
              <a:chExt cx="382588" cy="305594"/>
            </a:xfrm>
          </p:grpSpPr>
          <p:cxnSp>
            <p:nvCxnSpPr>
              <p:cNvPr id="195" name="Straight Connector 28"/>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96" name="Straight Connector 195"/>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97" name="Straight Connector 196"/>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224" name="Group 34"/>
          <p:cNvGrpSpPr/>
          <p:nvPr/>
        </p:nvGrpSpPr>
        <p:grpSpPr>
          <a:xfrm>
            <a:off x="6008914" y="1219200"/>
            <a:ext cx="446314" cy="228600"/>
            <a:chOff x="913606" y="3352006"/>
            <a:chExt cx="764382" cy="307182"/>
          </a:xfrm>
        </p:grpSpPr>
        <p:grpSp>
          <p:nvGrpSpPr>
            <p:cNvPr id="234" name="Group 15"/>
            <p:cNvGrpSpPr/>
            <p:nvPr/>
          </p:nvGrpSpPr>
          <p:grpSpPr>
            <a:xfrm>
              <a:off x="913606" y="3353594"/>
              <a:ext cx="382588" cy="305594"/>
              <a:chOff x="913606" y="3353594"/>
              <a:chExt cx="382588" cy="305594"/>
            </a:xfrm>
          </p:grpSpPr>
          <p:cxnSp>
            <p:nvCxnSpPr>
              <p:cNvPr id="190" name="Straight Connector 189"/>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91" name="Straight Connector 190"/>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92" name="Straight Connector 191"/>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235" name="Group 20"/>
            <p:cNvGrpSpPr/>
            <p:nvPr/>
          </p:nvGrpSpPr>
          <p:grpSpPr>
            <a:xfrm rot="10800000">
              <a:off x="1295400" y="3352006"/>
              <a:ext cx="382588" cy="305594"/>
              <a:chOff x="913606" y="3353594"/>
              <a:chExt cx="382588" cy="305594"/>
            </a:xfrm>
          </p:grpSpPr>
          <p:cxnSp>
            <p:nvCxnSpPr>
              <p:cNvPr id="187" name="Straight Connector 186"/>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88" name="Straight Connector 187"/>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89" name="Straight Connector 188"/>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236" name="Group 43"/>
          <p:cNvGrpSpPr/>
          <p:nvPr/>
        </p:nvGrpSpPr>
        <p:grpSpPr>
          <a:xfrm>
            <a:off x="6455228" y="1219200"/>
            <a:ext cx="446314" cy="228600"/>
            <a:chOff x="913606" y="3352006"/>
            <a:chExt cx="764382" cy="307182"/>
          </a:xfrm>
        </p:grpSpPr>
        <p:grpSp>
          <p:nvGrpSpPr>
            <p:cNvPr id="237" name="Group 15"/>
            <p:cNvGrpSpPr/>
            <p:nvPr/>
          </p:nvGrpSpPr>
          <p:grpSpPr>
            <a:xfrm>
              <a:off x="913606" y="3353594"/>
              <a:ext cx="382588" cy="305594"/>
              <a:chOff x="913606" y="3353594"/>
              <a:chExt cx="382588" cy="305594"/>
            </a:xfrm>
          </p:grpSpPr>
          <p:cxnSp>
            <p:nvCxnSpPr>
              <p:cNvPr id="182" name="Straight Connector 181"/>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83" name="Straight Connector 182"/>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84" name="Straight Connector 183"/>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239" name="Group 20"/>
            <p:cNvGrpSpPr/>
            <p:nvPr/>
          </p:nvGrpSpPr>
          <p:grpSpPr>
            <a:xfrm rot="10800000">
              <a:off x="1295400" y="3352006"/>
              <a:ext cx="382588" cy="305594"/>
              <a:chOff x="913606" y="3353594"/>
              <a:chExt cx="382588" cy="305594"/>
            </a:xfrm>
          </p:grpSpPr>
          <p:cxnSp>
            <p:nvCxnSpPr>
              <p:cNvPr id="179" name="Straight Connector 178"/>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80" name="Straight Connector 179"/>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81" name="Straight Connector 180"/>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244" name="Group 52"/>
          <p:cNvGrpSpPr/>
          <p:nvPr/>
        </p:nvGrpSpPr>
        <p:grpSpPr>
          <a:xfrm>
            <a:off x="6901542" y="1219200"/>
            <a:ext cx="446314" cy="228600"/>
            <a:chOff x="913606" y="3352006"/>
            <a:chExt cx="764382" cy="307182"/>
          </a:xfrm>
        </p:grpSpPr>
        <p:grpSp>
          <p:nvGrpSpPr>
            <p:cNvPr id="245" name="Group 15"/>
            <p:cNvGrpSpPr/>
            <p:nvPr/>
          </p:nvGrpSpPr>
          <p:grpSpPr>
            <a:xfrm>
              <a:off x="913606" y="3353594"/>
              <a:ext cx="382588" cy="305594"/>
              <a:chOff x="913606" y="3353594"/>
              <a:chExt cx="382588" cy="305594"/>
            </a:xfrm>
          </p:grpSpPr>
          <p:cxnSp>
            <p:nvCxnSpPr>
              <p:cNvPr id="174" name="Straight Connector 173"/>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246" name="Group 20"/>
            <p:cNvGrpSpPr/>
            <p:nvPr/>
          </p:nvGrpSpPr>
          <p:grpSpPr>
            <a:xfrm rot="10800000">
              <a:off x="1295400" y="3352006"/>
              <a:ext cx="382588" cy="305594"/>
              <a:chOff x="913606" y="3353594"/>
              <a:chExt cx="382588" cy="305594"/>
            </a:xfrm>
          </p:grpSpPr>
          <p:cxnSp>
            <p:nvCxnSpPr>
              <p:cNvPr id="171" name="Straight Connector 170"/>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247" name="Group 61"/>
          <p:cNvGrpSpPr/>
          <p:nvPr/>
        </p:nvGrpSpPr>
        <p:grpSpPr>
          <a:xfrm>
            <a:off x="7347857" y="1219200"/>
            <a:ext cx="446314" cy="228600"/>
            <a:chOff x="913606" y="3352006"/>
            <a:chExt cx="764382" cy="307182"/>
          </a:xfrm>
        </p:grpSpPr>
        <p:grpSp>
          <p:nvGrpSpPr>
            <p:cNvPr id="253" name="Group 15"/>
            <p:cNvGrpSpPr/>
            <p:nvPr/>
          </p:nvGrpSpPr>
          <p:grpSpPr>
            <a:xfrm>
              <a:off x="913606" y="3353594"/>
              <a:ext cx="382588" cy="305594"/>
              <a:chOff x="913606" y="3353594"/>
              <a:chExt cx="382588" cy="305594"/>
            </a:xfrm>
          </p:grpSpPr>
          <p:cxnSp>
            <p:nvCxnSpPr>
              <p:cNvPr id="166" name="Straight Connector 165"/>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67" name="Straight Connector 166"/>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68" name="Straight Connector 167"/>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261" name="Group 20"/>
            <p:cNvGrpSpPr/>
            <p:nvPr/>
          </p:nvGrpSpPr>
          <p:grpSpPr>
            <a:xfrm rot="10800000">
              <a:off x="1295400" y="3352006"/>
              <a:ext cx="382588" cy="305594"/>
              <a:chOff x="913606" y="3353594"/>
              <a:chExt cx="382588" cy="305594"/>
            </a:xfrm>
          </p:grpSpPr>
          <p:cxnSp>
            <p:nvCxnSpPr>
              <p:cNvPr id="163" name="Straight Connector 162"/>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64" name="Straight Connector 163"/>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65" name="Straight Connector 164"/>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cxnSp>
        <p:nvCxnSpPr>
          <p:cNvPr id="142" name="Straight Connector 141"/>
          <p:cNvCxnSpPr/>
          <p:nvPr/>
        </p:nvCxnSpPr>
        <p:spPr>
          <a:xfrm>
            <a:off x="3276600" y="1752600"/>
            <a:ext cx="5410200" cy="1588"/>
          </a:xfrm>
          <a:prstGeom prst="line">
            <a:avLst/>
          </a:prstGeom>
        </p:spPr>
        <p:style>
          <a:lnRef idx="2">
            <a:schemeClr val="dk1"/>
          </a:lnRef>
          <a:fillRef idx="0">
            <a:schemeClr val="dk1"/>
          </a:fillRef>
          <a:effectRef idx="1">
            <a:schemeClr val="dk1"/>
          </a:effectRef>
          <a:fontRef idx="minor">
            <a:schemeClr val="tx1"/>
          </a:fontRef>
        </p:style>
      </p:cxnSp>
      <p:grpSp>
        <p:nvGrpSpPr>
          <p:cNvPr id="262" name="Group 83"/>
          <p:cNvGrpSpPr/>
          <p:nvPr/>
        </p:nvGrpSpPr>
        <p:grpSpPr>
          <a:xfrm>
            <a:off x="7794171" y="1219200"/>
            <a:ext cx="446314" cy="228600"/>
            <a:chOff x="913606" y="3352006"/>
            <a:chExt cx="764382" cy="307182"/>
          </a:xfrm>
        </p:grpSpPr>
        <p:grpSp>
          <p:nvGrpSpPr>
            <p:cNvPr id="263" name="Group 15"/>
            <p:cNvGrpSpPr/>
            <p:nvPr/>
          </p:nvGrpSpPr>
          <p:grpSpPr>
            <a:xfrm>
              <a:off x="913606" y="3353594"/>
              <a:ext cx="382588" cy="305594"/>
              <a:chOff x="913606" y="3353594"/>
              <a:chExt cx="382588" cy="305594"/>
            </a:xfrm>
          </p:grpSpPr>
          <p:cxnSp>
            <p:nvCxnSpPr>
              <p:cNvPr id="158" name="Straight Connector 157"/>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264" name="Group 153"/>
            <p:cNvGrpSpPr/>
            <p:nvPr/>
          </p:nvGrpSpPr>
          <p:grpSpPr>
            <a:xfrm rot="10800000">
              <a:off x="1295400" y="3352006"/>
              <a:ext cx="382588" cy="305594"/>
              <a:chOff x="913606" y="3353594"/>
              <a:chExt cx="382588" cy="305594"/>
            </a:xfrm>
          </p:grpSpPr>
          <p:cxnSp>
            <p:nvCxnSpPr>
              <p:cNvPr id="155" name="Straight Connector 154"/>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56" name="Straight Connector 155"/>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57" name="Straight Connector 156"/>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grpSp>
        <p:nvGrpSpPr>
          <p:cNvPr id="265" name="Group 92"/>
          <p:cNvGrpSpPr/>
          <p:nvPr/>
        </p:nvGrpSpPr>
        <p:grpSpPr>
          <a:xfrm>
            <a:off x="8240485" y="1219200"/>
            <a:ext cx="446314" cy="228600"/>
            <a:chOff x="913606" y="3352006"/>
            <a:chExt cx="764382" cy="307182"/>
          </a:xfrm>
        </p:grpSpPr>
        <p:grpSp>
          <p:nvGrpSpPr>
            <p:cNvPr id="266" name="Group 15"/>
            <p:cNvGrpSpPr/>
            <p:nvPr/>
          </p:nvGrpSpPr>
          <p:grpSpPr>
            <a:xfrm>
              <a:off x="913606" y="3353594"/>
              <a:ext cx="382588" cy="305594"/>
              <a:chOff x="913606" y="3353594"/>
              <a:chExt cx="382588" cy="305594"/>
            </a:xfrm>
          </p:grpSpPr>
          <p:cxnSp>
            <p:nvCxnSpPr>
              <p:cNvPr id="150" name="Straight Connector 149"/>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51" name="Straight Connector 150"/>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52" name="Straight Connector 151"/>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nvGrpSpPr>
            <p:cNvPr id="267" name="Group 20"/>
            <p:cNvGrpSpPr/>
            <p:nvPr/>
          </p:nvGrpSpPr>
          <p:grpSpPr>
            <a:xfrm rot="10800000">
              <a:off x="1295400" y="3352006"/>
              <a:ext cx="382588" cy="305594"/>
              <a:chOff x="913606" y="3353594"/>
              <a:chExt cx="382588" cy="305594"/>
            </a:xfrm>
          </p:grpSpPr>
          <p:cxnSp>
            <p:nvCxnSpPr>
              <p:cNvPr id="147" name="Straight Connector 146"/>
              <p:cNvCxnSpPr/>
              <p:nvPr/>
            </p:nvCxnSpPr>
            <p:spPr>
              <a:xfrm rot="5400000">
                <a:off x="762000" y="35052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148" name="Straight Connector 147"/>
              <p:cNvCxnSpPr/>
              <p:nvPr/>
            </p:nvCxnSpPr>
            <p:spPr>
              <a:xfrm>
                <a:off x="914400" y="36576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49" name="Straight Connector 148"/>
              <p:cNvCxnSpPr/>
              <p:nvPr/>
            </p:nvCxnSpPr>
            <p:spPr>
              <a:xfrm rot="5400000" flipH="1" flipV="1">
                <a:off x="1143000" y="3505200"/>
                <a:ext cx="304800" cy="1588"/>
              </a:xfrm>
              <a:prstGeom prst="line">
                <a:avLst/>
              </a:prstGeom>
            </p:spPr>
            <p:style>
              <a:lnRef idx="2">
                <a:schemeClr val="dk1"/>
              </a:lnRef>
              <a:fillRef idx="0">
                <a:schemeClr val="dk1"/>
              </a:fillRef>
              <a:effectRef idx="1">
                <a:schemeClr val="dk1"/>
              </a:effectRef>
              <a:fontRef idx="minor">
                <a:schemeClr val="tx1"/>
              </a:fontRef>
            </p:style>
          </p:cxnSp>
        </p:grpSp>
      </p:grpSp>
      <p:cxnSp>
        <p:nvCxnSpPr>
          <p:cNvPr id="207" name="Straight Connector 206"/>
          <p:cNvCxnSpPr/>
          <p:nvPr/>
        </p:nvCxnSpPr>
        <p:spPr>
          <a:xfrm rot="5400000">
            <a:off x="4572791" y="2817018"/>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208" name="Straight Connector 207"/>
          <p:cNvCxnSpPr/>
          <p:nvPr/>
        </p:nvCxnSpPr>
        <p:spPr>
          <a:xfrm>
            <a:off x="4724397" y="2970212"/>
            <a:ext cx="1296194" cy="1588"/>
          </a:xfrm>
          <a:prstGeom prst="line">
            <a:avLst/>
          </a:prstGeom>
        </p:spPr>
        <p:style>
          <a:lnRef idx="2">
            <a:schemeClr val="dk1"/>
          </a:lnRef>
          <a:fillRef idx="0">
            <a:schemeClr val="dk1"/>
          </a:fillRef>
          <a:effectRef idx="1">
            <a:schemeClr val="dk1"/>
          </a:effectRef>
          <a:fontRef idx="minor">
            <a:schemeClr val="tx1"/>
          </a:fontRef>
        </p:style>
      </p:cxnSp>
      <p:cxnSp>
        <p:nvCxnSpPr>
          <p:cNvPr id="209" name="Straight Connector 208"/>
          <p:cNvCxnSpPr/>
          <p:nvPr/>
        </p:nvCxnSpPr>
        <p:spPr>
          <a:xfrm rot="5400000" flipH="1" flipV="1">
            <a:off x="5868191" y="2816224"/>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210" name="Straight Connector 209"/>
          <p:cNvCxnSpPr/>
          <p:nvPr/>
        </p:nvCxnSpPr>
        <p:spPr>
          <a:xfrm rot="10800000">
            <a:off x="2438401" y="2664618"/>
            <a:ext cx="2285997" cy="794"/>
          </a:xfrm>
          <a:prstGeom prst="line">
            <a:avLst/>
          </a:prstGeom>
        </p:spPr>
        <p:style>
          <a:lnRef idx="2">
            <a:schemeClr val="dk1"/>
          </a:lnRef>
          <a:fillRef idx="0">
            <a:schemeClr val="dk1"/>
          </a:fillRef>
          <a:effectRef idx="1">
            <a:schemeClr val="dk1"/>
          </a:effectRef>
          <a:fontRef idx="minor">
            <a:schemeClr val="tx1"/>
          </a:fontRef>
        </p:style>
      </p:cxnSp>
      <p:grpSp>
        <p:nvGrpSpPr>
          <p:cNvPr id="268" name="Group 214"/>
          <p:cNvGrpSpPr/>
          <p:nvPr/>
        </p:nvGrpSpPr>
        <p:grpSpPr>
          <a:xfrm rot="10800000">
            <a:off x="6019800" y="2667000"/>
            <a:ext cx="1296988" cy="307182"/>
            <a:chOff x="3886197" y="3198018"/>
            <a:chExt cx="1296988" cy="307182"/>
          </a:xfrm>
        </p:grpSpPr>
        <p:cxnSp>
          <p:nvCxnSpPr>
            <p:cNvPr id="212" name="Straight Connector 211"/>
            <p:cNvCxnSpPr/>
            <p:nvPr/>
          </p:nvCxnSpPr>
          <p:spPr>
            <a:xfrm rot="5400000">
              <a:off x="3734591" y="3350418"/>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213" name="Straight Connector 212"/>
            <p:cNvCxnSpPr/>
            <p:nvPr/>
          </p:nvCxnSpPr>
          <p:spPr>
            <a:xfrm>
              <a:off x="3886197" y="3503612"/>
              <a:ext cx="1296194" cy="1588"/>
            </a:xfrm>
            <a:prstGeom prst="line">
              <a:avLst/>
            </a:prstGeom>
          </p:spPr>
          <p:style>
            <a:lnRef idx="2">
              <a:schemeClr val="dk1"/>
            </a:lnRef>
            <a:fillRef idx="0">
              <a:schemeClr val="dk1"/>
            </a:fillRef>
            <a:effectRef idx="1">
              <a:schemeClr val="dk1"/>
            </a:effectRef>
            <a:fontRef idx="minor">
              <a:schemeClr val="tx1"/>
            </a:fontRef>
          </p:style>
        </p:cxnSp>
        <p:cxnSp>
          <p:nvCxnSpPr>
            <p:cNvPr id="214" name="Straight Connector 213"/>
            <p:cNvCxnSpPr/>
            <p:nvPr/>
          </p:nvCxnSpPr>
          <p:spPr>
            <a:xfrm rot="5400000" flipH="1" flipV="1">
              <a:off x="5029991" y="3349624"/>
              <a:ext cx="304800" cy="1588"/>
            </a:xfrm>
            <a:prstGeom prst="line">
              <a:avLst/>
            </a:prstGeom>
          </p:spPr>
          <p:style>
            <a:lnRef idx="2">
              <a:schemeClr val="dk1"/>
            </a:lnRef>
            <a:fillRef idx="0">
              <a:schemeClr val="dk1"/>
            </a:fillRef>
            <a:effectRef idx="1">
              <a:schemeClr val="dk1"/>
            </a:effectRef>
            <a:fontRef idx="minor">
              <a:schemeClr val="tx1"/>
            </a:fontRef>
          </p:style>
        </p:cxnSp>
      </p:grpSp>
      <p:cxnSp>
        <p:nvCxnSpPr>
          <p:cNvPr id="217" name="Straight Connector 216"/>
          <p:cNvCxnSpPr/>
          <p:nvPr/>
        </p:nvCxnSpPr>
        <p:spPr>
          <a:xfrm rot="5400000">
            <a:off x="7163594" y="2819400"/>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218" name="Straight Connector 217"/>
          <p:cNvCxnSpPr/>
          <p:nvPr/>
        </p:nvCxnSpPr>
        <p:spPr>
          <a:xfrm>
            <a:off x="7315200" y="2972594"/>
            <a:ext cx="1296194" cy="1588"/>
          </a:xfrm>
          <a:prstGeom prst="line">
            <a:avLst/>
          </a:prstGeom>
        </p:spPr>
        <p:style>
          <a:lnRef idx="2">
            <a:schemeClr val="dk1"/>
          </a:lnRef>
          <a:fillRef idx="0">
            <a:schemeClr val="dk1"/>
          </a:fillRef>
          <a:effectRef idx="1">
            <a:schemeClr val="dk1"/>
          </a:effectRef>
          <a:fontRef idx="minor">
            <a:schemeClr val="tx1"/>
          </a:fontRef>
        </p:style>
      </p:cxnSp>
      <p:cxnSp>
        <p:nvCxnSpPr>
          <p:cNvPr id="219" name="Straight Connector 218"/>
          <p:cNvCxnSpPr/>
          <p:nvPr/>
        </p:nvCxnSpPr>
        <p:spPr>
          <a:xfrm rot="5400000" flipH="1" flipV="1">
            <a:off x="8458994" y="2818606"/>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225" name="Straight Connector 224"/>
          <p:cNvCxnSpPr/>
          <p:nvPr/>
        </p:nvCxnSpPr>
        <p:spPr>
          <a:xfrm rot="5400000">
            <a:off x="5868194" y="3809206"/>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226" name="Straight Connector 225"/>
          <p:cNvCxnSpPr/>
          <p:nvPr/>
        </p:nvCxnSpPr>
        <p:spPr>
          <a:xfrm>
            <a:off x="6020594" y="3961606"/>
            <a:ext cx="75406" cy="794"/>
          </a:xfrm>
          <a:prstGeom prst="line">
            <a:avLst/>
          </a:prstGeom>
        </p:spPr>
        <p:style>
          <a:lnRef idx="2">
            <a:schemeClr val="dk1"/>
          </a:lnRef>
          <a:fillRef idx="0">
            <a:schemeClr val="dk1"/>
          </a:fillRef>
          <a:effectRef idx="1">
            <a:schemeClr val="dk1"/>
          </a:effectRef>
          <a:fontRef idx="minor">
            <a:schemeClr val="tx1"/>
          </a:fontRef>
        </p:style>
      </p:cxnSp>
      <p:cxnSp>
        <p:nvCxnSpPr>
          <p:cNvPr id="227" name="Straight Connector 226"/>
          <p:cNvCxnSpPr/>
          <p:nvPr/>
        </p:nvCxnSpPr>
        <p:spPr>
          <a:xfrm rot="5400000" flipH="1" flipV="1">
            <a:off x="5944394" y="3809206"/>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228" name="Straight Connector 227"/>
          <p:cNvCxnSpPr/>
          <p:nvPr/>
        </p:nvCxnSpPr>
        <p:spPr>
          <a:xfrm rot="5400000">
            <a:off x="8457406" y="3809206"/>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229" name="Straight Connector 228"/>
          <p:cNvCxnSpPr/>
          <p:nvPr/>
        </p:nvCxnSpPr>
        <p:spPr>
          <a:xfrm>
            <a:off x="8609806" y="3961606"/>
            <a:ext cx="75406" cy="794"/>
          </a:xfrm>
          <a:prstGeom prst="line">
            <a:avLst/>
          </a:prstGeom>
        </p:spPr>
        <p:style>
          <a:lnRef idx="2">
            <a:schemeClr val="dk1"/>
          </a:lnRef>
          <a:fillRef idx="0">
            <a:schemeClr val="dk1"/>
          </a:fillRef>
          <a:effectRef idx="1">
            <a:schemeClr val="dk1"/>
          </a:effectRef>
          <a:fontRef idx="minor">
            <a:schemeClr val="tx1"/>
          </a:fontRef>
        </p:style>
      </p:cxnSp>
      <p:cxnSp>
        <p:nvCxnSpPr>
          <p:cNvPr id="230" name="Straight Connector 229"/>
          <p:cNvCxnSpPr/>
          <p:nvPr/>
        </p:nvCxnSpPr>
        <p:spPr>
          <a:xfrm rot="5400000" flipH="1" flipV="1">
            <a:off x="8533606" y="3809206"/>
            <a:ext cx="304800" cy="1588"/>
          </a:xfrm>
          <a:prstGeom prst="line">
            <a:avLst/>
          </a:prstGeom>
        </p:spPr>
        <p:style>
          <a:lnRef idx="2">
            <a:schemeClr val="dk1"/>
          </a:lnRef>
          <a:fillRef idx="0">
            <a:schemeClr val="dk1"/>
          </a:fillRef>
          <a:effectRef idx="1">
            <a:schemeClr val="dk1"/>
          </a:effectRef>
          <a:fontRef idx="minor">
            <a:schemeClr val="tx1"/>
          </a:fontRef>
        </p:style>
      </p:cxnSp>
      <p:cxnSp>
        <p:nvCxnSpPr>
          <p:cNvPr id="231" name="Straight Connector 230"/>
          <p:cNvCxnSpPr/>
          <p:nvPr/>
        </p:nvCxnSpPr>
        <p:spPr>
          <a:xfrm rot="10800000" flipV="1">
            <a:off x="2438401" y="3124198"/>
            <a:ext cx="3581401" cy="1"/>
          </a:xfrm>
          <a:prstGeom prst="line">
            <a:avLst/>
          </a:prstGeom>
        </p:spPr>
        <p:style>
          <a:lnRef idx="2">
            <a:schemeClr val="dk1"/>
          </a:lnRef>
          <a:fillRef idx="0">
            <a:schemeClr val="dk1"/>
          </a:fillRef>
          <a:effectRef idx="1">
            <a:schemeClr val="dk1"/>
          </a:effectRef>
          <a:fontRef idx="minor">
            <a:schemeClr val="tx1"/>
          </a:fontRef>
        </p:style>
      </p:cxnSp>
      <p:cxnSp>
        <p:nvCxnSpPr>
          <p:cNvPr id="232" name="Straight Connector 231"/>
          <p:cNvCxnSpPr/>
          <p:nvPr/>
        </p:nvCxnSpPr>
        <p:spPr>
          <a:xfrm rot="10800000" flipV="1">
            <a:off x="6096002" y="3124199"/>
            <a:ext cx="2590799" cy="1"/>
          </a:xfrm>
          <a:prstGeom prst="line">
            <a:avLst/>
          </a:prstGeom>
        </p:spPr>
        <p:style>
          <a:lnRef idx="2">
            <a:schemeClr val="dk1"/>
          </a:lnRef>
          <a:fillRef idx="0">
            <a:schemeClr val="dk1"/>
          </a:fillRef>
          <a:effectRef idx="1">
            <a:schemeClr val="dk1"/>
          </a:effectRef>
          <a:fontRef idx="minor">
            <a:schemeClr val="tx1"/>
          </a:fontRef>
        </p:style>
      </p:cxnSp>
      <p:cxnSp>
        <p:nvCxnSpPr>
          <p:cNvPr id="233" name="Straight Connector 232"/>
          <p:cNvCxnSpPr/>
          <p:nvPr/>
        </p:nvCxnSpPr>
        <p:spPr>
          <a:xfrm rot="10800000" flipV="1">
            <a:off x="6096000" y="3657598"/>
            <a:ext cx="2514602" cy="1"/>
          </a:xfrm>
          <a:prstGeom prst="line">
            <a:avLst/>
          </a:prstGeom>
        </p:spPr>
        <p:style>
          <a:lnRef idx="2">
            <a:schemeClr val="dk1"/>
          </a:lnRef>
          <a:fillRef idx="0">
            <a:schemeClr val="dk1"/>
          </a:fillRef>
          <a:effectRef idx="1">
            <a:schemeClr val="dk1"/>
          </a:effectRef>
          <a:fontRef idx="minor">
            <a:schemeClr val="tx1"/>
          </a:fontRef>
        </p:style>
      </p:cxnSp>
      <p:cxnSp>
        <p:nvCxnSpPr>
          <p:cNvPr id="238" name="Straight Connector 237"/>
          <p:cNvCxnSpPr/>
          <p:nvPr/>
        </p:nvCxnSpPr>
        <p:spPr>
          <a:xfrm rot="10800000" flipV="1">
            <a:off x="2438400" y="3657600"/>
            <a:ext cx="3581401" cy="1"/>
          </a:xfrm>
          <a:prstGeom prst="line">
            <a:avLst/>
          </a:prstGeom>
        </p:spPr>
        <p:style>
          <a:lnRef idx="2">
            <a:schemeClr val="dk1"/>
          </a:lnRef>
          <a:fillRef idx="0">
            <a:schemeClr val="dk1"/>
          </a:fillRef>
          <a:effectRef idx="1">
            <a:schemeClr val="dk1"/>
          </a:effectRef>
          <a:fontRef idx="minor">
            <a:schemeClr val="tx1"/>
          </a:fontRef>
        </p:style>
      </p:cxnSp>
      <p:cxnSp>
        <p:nvCxnSpPr>
          <p:cNvPr id="240" name="Straight Connector 239"/>
          <p:cNvCxnSpPr/>
          <p:nvPr/>
        </p:nvCxnSpPr>
        <p:spPr>
          <a:xfrm>
            <a:off x="8686800" y="3657600"/>
            <a:ext cx="76200" cy="1588"/>
          </a:xfrm>
          <a:prstGeom prst="line">
            <a:avLst/>
          </a:prstGeom>
        </p:spPr>
        <p:style>
          <a:lnRef idx="2">
            <a:schemeClr val="dk1"/>
          </a:lnRef>
          <a:fillRef idx="0">
            <a:schemeClr val="dk1"/>
          </a:fillRef>
          <a:effectRef idx="1">
            <a:schemeClr val="dk1"/>
          </a:effectRef>
          <a:fontRef idx="minor">
            <a:schemeClr val="tx1"/>
          </a:fontRef>
        </p:style>
      </p:cxnSp>
      <p:sp>
        <p:nvSpPr>
          <p:cNvPr id="241" name="TextBox 240"/>
          <p:cNvSpPr txBox="1"/>
          <p:nvPr/>
        </p:nvSpPr>
        <p:spPr>
          <a:xfrm>
            <a:off x="1295400" y="1143000"/>
            <a:ext cx="685800" cy="369332"/>
          </a:xfrm>
          <a:prstGeom prst="rect">
            <a:avLst/>
          </a:prstGeom>
          <a:noFill/>
        </p:spPr>
        <p:txBody>
          <a:bodyPr wrap="square" rtlCol="0">
            <a:spAutoFit/>
          </a:bodyPr>
          <a:lstStyle/>
          <a:p>
            <a:r>
              <a:rPr lang="en-US" dirty="0" smtClean="0"/>
              <a:t>CLK</a:t>
            </a:r>
            <a:endParaRPr lang="en-US" dirty="0"/>
          </a:p>
        </p:txBody>
      </p:sp>
      <p:sp>
        <p:nvSpPr>
          <p:cNvPr id="242" name="TextBox 241"/>
          <p:cNvSpPr txBox="1"/>
          <p:nvPr/>
        </p:nvSpPr>
        <p:spPr>
          <a:xfrm>
            <a:off x="1371600" y="1535668"/>
            <a:ext cx="685800" cy="369332"/>
          </a:xfrm>
          <a:prstGeom prst="rect">
            <a:avLst/>
          </a:prstGeom>
          <a:noFill/>
        </p:spPr>
        <p:txBody>
          <a:bodyPr wrap="square" rtlCol="0">
            <a:spAutoFit/>
          </a:bodyPr>
          <a:lstStyle/>
          <a:p>
            <a:r>
              <a:rPr lang="en-US" dirty="0" smtClean="0"/>
              <a:t>WR</a:t>
            </a:r>
            <a:endParaRPr lang="en-US" dirty="0"/>
          </a:p>
        </p:txBody>
      </p:sp>
      <p:sp>
        <p:nvSpPr>
          <p:cNvPr id="243" name="TextBox 242"/>
          <p:cNvSpPr txBox="1"/>
          <p:nvPr/>
        </p:nvSpPr>
        <p:spPr>
          <a:xfrm>
            <a:off x="1219200" y="1992868"/>
            <a:ext cx="1066800" cy="369332"/>
          </a:xfrm>
          <a:prstGeom prst="rect">
            <a:avLst/>
          </a:prstGeom>
          <a:noFill/>
        </p:spPr>
        <p:txBody>
          <a:bodyPr wrap="square" rtlCol="0">
            <a:spAutoFit/>
          </a:bodyPr>
          <a:lstStyle/>
          <a:p>
            <a:r>
              <a:rPr lang="en-US" dirty="0" smtClean="0"/>
              <a:t>Mode 00</a:t>
            </a:r>
            <a:endParaRPr lang="en-US" dirty="0"/>
          </a:p>
        </p:txBody>
      </p:sp>
      <p:sp>
        <p:nvSpPr>
          <p:cNvPr id="248" name="TextBox 247"/>
          <p:cNvSpPr txBox="1"/>
          <p:nvPr/>
        </p:nvSpPr>
        <p:spPr>
          <a:xfrm>
            <a:off x="1219200" y="2526268"/>
            <a:ext cx="1066800" cy="369332"/>
          </a:xfrm>
          <a:prstGeom prst="rect">
            <a:avLst/>
          </a:prstGeom>
          <a:noFill/>
        </p:spPr>
        <p:txBody>
          <a:bodyPr wrap="square" rtlCol="0">
            <a:spAutoFit/>
          </a:bodyPr>
          <a:lstStyle/>
          <a:p>
            <a:r>
              <a:rPr lang="en-US" dirty="0" smtClean="0"/>
              <a:t>Mode 01</a:t>
            </a:r>
            <a:endParaRPr lang="en-US" dirty="0"/>
          </a:p>
        </p:txBody>
      </p:sp>
      <p:sp>
        <p:nvSpPr>
          <p:cNvPr id="249" name="TextBox 248"/>
          <p:cNvSpPr txBox="1"/>
          <p:nvPr/>
        </p:nvSpPr>
        <p:spPr>
          <a:xfrm>
            <a:off x="1219200" y="2983468"/>
            <a:ext cx="1066800" cy="369332"/>
          </a:xfrm>
          <a:prstGeom prst="rect">
            <a:avLst/>
          </a:prstGeom>
          <a:noFill/>
        </p:spPr>
        <p:txBody>
          <a:bodyPr wrap="square" rtlCol="0">
            <a:spAutoFit/>
          </a:bodyPr>
          <a:lstStyle/>
          <a:p>
            <a:r>
              <a:rPr lang="en-US" dirty="0" smtClean="0"/>
              <a:t>Mode 10</a:t>
            </a:r>
            <a:endParaRPr lang="en-US" dirty="0"/>
          </a:p>
        </p:txBody>
      </p:sp>
      <p:sp>
        <p:nvSpPr>
          <p:cNvPr id="250" name="TextBox 249"/>
          <p:cNvSpPr txBox="1"/>
          <p:nvPr/>
        </p:nvSpPr>
        <p:spPr>
          <a:xfrm>
            <a:off x="1219200" y="3440668"/>
            <a:ext cx="1066800" cy="369332"/>
          </a:xfrm>
          <a:prstGeom prst="rect">
            <a:avLst/>
          </a:prstGeom>
          <a:noFill/>
        </p:spPr>
        <p:txBody>
          <a:bodyPr wrap="square" rtlCol="0">
            <a:spAutoFit/>
          </a:bodyPr>
          <a:lstStyle/>
          <a:p>
            <a:r>
              <a:rPr lang="en-US" dirty="0" smtClean="0"/>
              <a:t>Mode 11</a:t>
            </a:r>
            <a:endParaRPr lang="en-US" dirty="0"/>
          </a:p>
        </p:txBody>
      </p:sp>
      <p:sp>
        <p:nvSpPr>
          <p:cNvPr id="251" name="TextBox 250"/>
          <p:cNvSpPr txBox="1"/>
          <p:nvPr/>
        </p:nvSpPr>
        <p:spPr>
          <a:xfrm>
            <a:off x="3581400" y="2209800"/>
            <a:ext cx="990600" cy="369332"/>
          </a:xfrm>
          <a:prstGeom prst="rect">
            <a:avLst/>
          </a:prstGeom>
          <a:noFill/>
        </p:spPr>
        <p:txBody>
          <a:bodyPr wrap="square" rtlCol="0">
            <a:spAutoFit/>
          </a:bodyPr>
          <a:lstStyle/>
          <a:p>
            <a:r>
              <a:rPr lang="en-US" dirty="0" smtClean="0"/>
              <a:t>N/2</a:t>
            </a:r>
            <a:endParaRPr lang="en-US" dirty="0"/>
          </a:p>
        </p:txBody>
      </p:sp>
      <p:sp>
        <p:nvSpPr>
          <p:cNvPr id="252" name="TextBox 251"/>
          <p:cNvSpPr txBox="1"/>
          <p:nvPr/>
        </p:nvSpPr>
        <p:spPr>
          <a:xfrm>
            <a:off x="5029200" y="2133600"/>
            <a:ext cx="990600" cy="369332"/>
          </a:xfrm>
          <a:prstGeom prst="rect">
            <a:avLst/>
          </a:prstGeom>
          <a:noFill/>
        </p:spPr>
        <p:txBody>
          <a:bodyPr wrap="square" rtlCol="0">
            <a:spAutoFit/>
          </a:bodyPr>
          <a:lstStyle/>
          <a:p>
            <a:r>
              <a:rPr lang="en-US" dirty="0" smtClean="0"/>
              <a:t>N/2</a:t>
            </a:r>
            <a:endParaRPr lang="en-US" dirty="0"/>
          </a:p>
        </p:txBody>
      </p:sp>
      <p:sp>
        <p:nvSpPr>
          <p:cNvPr id="254" name="TextBox 253"/>
          <p:cNvSpPr txBox="1"/>
          <p:nvPr/>
        </p:nvSpPr>
        <p:spPr>
          <a:xfrm>
            <a:off x="5029200" y="2602468"/>
            <a:ext cx="990600" cy="369332"/>
          </a:xfrm>
          <a:prstGeom prst="rect">
            <a:avLst/>
          </a:prstGeom>
          <a:noFill/>
        </p:spPr>
        <p:txBody>
          <a:bodyPr wrap="square" rtlCol="0">
            <a:spAutoFit/>
          </a:bodyPr>
          <a:lstStyle/>
          <a:p>
            <a:r>
              <a:rPr lang="en-US" dirty="0" smtClean="0"/>
              <a:t>N/2</a:t>
            </a:r>
            <a:endParaRPr lang="en-US" dirty="0"/>
          </a:p>
        </p:txBody>
      </p:sp>
      <p:sp>
        <p:nvSpPr>
          <p:cNvPr id="255" name="TextBox 254"/>
          <p:cNvSpPr txBox="1"/>
          <p:nvPr/>
        </p:nvSpPr>
        <p:spPr>
          <a:xfrm>
            <a:off x="6324600" y="2667000"/>
            <a:ext cx="990600" cy="369332"/>
          </a:xfrm>
          <a:prstGeom prst="rect">
            <a:avLst/>
          </a:prstGeom>
          <a:noFill/>
        </p:spPr>
        <p:txBody>
          <a:bodyPr wrap="square" rtlCol="0">
            <a:spAutoFit/>
          </a:bodyPr>
          <a:lstStyle/>
          <a:p>
            <a:r>
              <a:rPr lang="en-US" dirty="0" smtClean="0"/>
              <a:t>N/2</a:t>
            </a:r>
            <a:endParaRPr lang="en-US" dirty="0"/>
          </a:p>
        </p:txBody>
      </p:sp>
      <p:sp>
        <p:nvSpPr>
          <p:cNvPr id="256" name="TextBox 255"/>
          <p:cNvSpPr txBox="1"/>
          <p:nvPr/>
        </p:nvSpPr>
        <p:spPr>
          <a:xfrm>
            <a:off x="7620000" y="2678668"/>
            <a:ext cx="990600" cy="369332"/>
          </a:xfrm>
          <a:prstGeom prst="rect">
            <a:avLst/>
          </a:prstGeom>
          <a:noFill/>
        </p:spPr>
        <p:txBody>
          <a:bodyPr wrap="square" rtlCol="0">
            <a:spAutoFit/>
          </a:bodyPr>
          <a:lstStyle/>
          <a:p>
            <a:r>
              <a:rPr lang="en-US" dirty="0" smtClean="0"/>
              <a:t>N/2</a:t>
            </a:r>
            <a:endParaRPr lang="en-US" dirty="0"/>
          </a:p>
        </p:txBody>
      </p:sp>
      <p:sp>
        <p:nvSpPr>
          <p:cNvPr id="257" name="TextBox 256"/>
          <p:cNvSpPr txBox="1"/>
          <p:nvPr/>
        </p:nvSpPr>
        <p:spPr>
          <a:xfrm>
            <a:off x="3581400" y="2667000"/>
            <a:ext cx="990600" cy="369332"/>
          </a:xfrm>
          <a:prstGeom prst="rect">
            <a:avLst/>
          </a:prstGeom>
          <a:noFill/>
        </p:spPr>
        <p:txBody>
          <a:bodyPr wrap="square" rtlCol="0">
            <a:spAutoFit/>
          </a:bodyPr>
          <a:lstStyle/>
          <a:p>
            <a:r>
              <a:rPr lang="en-US" dirty="0" smtClean="0"/>
              <a:t>N/2</a:t>
            </a:r>
            <a:endParaRPr lang="en-US" dirty="0"/>
          </a:p>
        </p:txBody>
      </p:sp>
      <p:sp>
        <p:nvSpPr>
          <p:cNvPr id="258" name="TextBox 257"/>
          <p:cNvSpPr txBox="1"/>
          <p:nvPr/>
        </p:nvSpPr>
        <p:spPr>
          <a:xfrm>
            <a:off x="4572000" y="3124200"/>
            <a:ext cx="990600" cy="369332"/>
          </a:xfrm>
          <a:prstGeom prst="rect">
            <a:avLst/>
          </a:prstGeom>
          <a:noFill/>
        </p:spPr>
        <p:txBody>
          <a:bodyPr wrap="square" rtlCol="0">
            <a:spAutoFit/>
          </a:bodyPr>
          <a:lstStyle/>
          <a:p>
            <a:r>
              <a:rPr lang="en-US" dirty="0" smtClean="0"/>
              <a:t>N</a:t>
            </a:r>
            <a:endParaRPr lang="en-US" dirty="0"/>
          </a:p>
        </p:txBody>
      </p:sp>
      <p:sp>
        <p:nvSpPr>
          <p:cNvPr id="259" name="TextBox 258"/>
          <p:cNvSpPr txBox="1"/>
          <p:nvPr/>
        </p:nvSpPr>
        <p:spPr>
          <a:xfrm>
            <a:off x="4572000" y="3669268"/>
            <a:ext cx="990600" cy="369332"/>
          </a:xfrm>
          <a:prstGeom prst="rect">
            <a:avLst/>
          </a:prstGeom>
          <a:noFill/>
        </p:spPr>
        <p:txBody>
          <a:bodyPr wrap="square" rtlCol="0">
            <a:spAutoFit/>
          </a:bodyPr>
          <a:lstStyle/>
          <a:p>
            <a:r>
              <a:rPr lang="en-US" dirty="0" smtClean="0"/>
              <a:t>N</a:t>
            </a:r>
            <a:endParaRPr lang="en-US" dirty="0"/>
          </a:p>
        </p:txBody>
      </p:sp>
      <p:sp>
        <p:nvSpPr>
          <p:cNvPr id="260" name="TextBox 259"/>
          <p:cNvSpPr txBox="1"/>
          <p:nvPr/>
        </p:nvSpPr>
        <p:spPr>
          <a:xfrm>
            <a:off x="7162800" y="3669268"/>
            <a:ext cx="990600" cy="369332"/>
          </a:xfrm>
          <a:prstGeom prst="rect">
            <a:avLst/>
          </a:prstGeom>
          <a:noFill/>
        </p:spPr>
        <p:txBody>
          <a:bodyPr wrap="square" rtlCol="0">
            <a:spAutoFit/>
          </a:bodyPr>
          <a:lstStyle/>
          <a:p>
            <a:r>
              <a:rPr lang="en-US" dirty="0" smtClean="0"/>
              <a:t>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8254: Brief</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p>
            <a:r>
              <a:rPr lang="en-US" dirty="0" smtClean="0"/>
              <a:t>Three independent 16-bit programmable counters (timers).</a:t>
            </a:r>
          </a:p>
          <a:p>
            <a:r>
              <a:rPr lang="en-US" dirty="0" smtClean="0"/>
              <a:t>It generates accurate time delays and can be used for </a:t>
            </a:r>
          </a:p>
          <a:p>
            <a:pPr lvl="1"/>
            <a:r>
              <a:rPr lang="en-US" dirty="0" smtClean="0"/>
              <a:t>Real time clock, an event </a:t>
            </a:r>
            <a:r>
              <a:rPr lang="en-US" dirty="0" err="1" smtClean="0"/>
              <a:t>Ctr</a:t>
            </a:r>
            <a:r>
              <a:rPr lang="en-US" dirty="0" smtClean="0"/>
              <a:t>, a digital one shot, a square wave gen, complex wave gen.</a:t>
            </a:r>
          </a:p>
          <a:p>
            <a:r>
              <a:rPr lang="en-US" dirty="0" smtClean="0"/>
              <a:t>Programmable and work DC to 8 MHz</a:t>
            </a:r>
          </a:p>
          <a:p>
            <a:r>
              <a:rPr lang="en-US" dirty="0" smtClean="0"/>
              <a:t>5 different modes of operation </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The 8254 PIT</a:t>
            </a:r>
          </a:p>
        </p:txBody>
      </p:sp>
      <p:sp>
        <p:nvSpPr>
          <p:cNvPr id="4099" name="Rectangle 3"/>
          <p:cNvSpPr>
            <a:spLocks noGrp="1" noChangeArrowheads="1"/>
          </p:cNvSpPr>
          <p:nvPr>
            <p:ph type="body" idx="1"/>
          </p:nvPr>
        </p:nvSpPr>
        <p:spPr/>
        <p:txBody>
          <a:bodyPr/>
          <a:lstStyle/>
          <a:p>
            <a:r>
              <a:rPr lang="en-US"/>
              <a:t>The 8254 Programmable Interval-timer is used by the PC system for (1) generating timer-tick interrupts (rate is 18.2 per sec), (2) performing dynamic memory-refresh (reads ram once every 15 microseconds), and (3) generates ‘beeps’ of PC speaker</a:t>
            </a:r>
          </a:p>
          <a:p>
            <a:r>
              <a:rPr lang="en-US"/>
              <a:t>When the speaker-function isn’t needed, the 8254 is available for other purposes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2209800" y="990600"/>
            <a:ext cx="244475" cy="396875"/>
          </a:xfrm>
          <a:prstGeom prst="rect">
            <a:avLst/>
          </a:prstGeom>
          <a:noFill/>
          <a:ln w="9525">
            <a:noFill/>
            <a:miter lim="800000"/>
            <a:headEnd/>
            <a:tailEnd/>
          </a:ln>
          <a:effectLst/>
        </p:spPr>
        <p:txBody>
          <a:bodyPr>
            <a:spAutoFit/>
          </a:bodyPr>
          <a:lstStyle/>
          <a:p>
            <a:pPr algn="l"/>
            <a:endParaRPr lang="en-US"/>
          </a:p>
        </p:txBody>
      </p:sp>
      <p:sp>
        <p:nvSpPr>
          <p:cNvPr id="8" name="Rectangle 7"/>
          <p:cNvSpPr/>
          <p:nvPr/>
        </p:nvSpPr>
        <p:spPr>
          <a:xfrm>
            <a:off x="1905000" y="1600200"/>
            <a:ext cx="1295400" cy="762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Data</a:t>
            </a:r>
          </a:p>
          <a:p>
            <a:pPr algn="ctr"/>
            <a:r>
              <a:rPr lang="en-US" b="1" dirty="0" smtClean="0"/>
              <a:t>Bus</a:t>
            </a:r>
          </a:p>
          <a:p>
            <a:pPr algn="ctr"/>
            <a:r>
              <a:rPr lang="en-US" b="1" dirty="0" smtClean="0"/>
              <a:t>Buffer</a:t>
            </a:r>
          </a:p>
        </p:txBody>
      </p:sp>
      <p:sp>
        <p:nvSpPr>
          <p:cNvPr id="9" name="Rectangle 8"/>
          <p:cNvSpPr/>
          <p:nvPr/>
        </p:nvSpPr>
        <p:spPr>
          <a:xfrm>
            <a:off x="2438400" y="2819400"/>
            <a:ext cx="1066800" cy="990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Read/</a:t>
            </a:r>
          </a:p>
          <a:p>
            <a:pPr algn="ctr"/>
            <a:r>
              <a:rPr lang="en-US" b="1" dirty="0" smtClean="0"/>
              <a:t>Write</a:t>
            </a:r>
          </a:p>
          <a:p>
            <a:pPr algn="ctr"/>
            <a:r>
              <a:rPr lang="en-US" b="1" dirty="0" smtClean="0"/>
              <a:t>Logic</a:t>
            </a:r>
          </a:p>
        </p:txBody>
      </p:sp>
      <p:sp>
        <p:nvSpPr>
          <p:cNvPr id="10" name="Rectangle 9"/>
          <p:cNvSpPr/>
          <p:nvPr/>
        </p:nvSpPr>
        <p:spPr>
          <a:xfrm>
            <a:off x="5334000" y="1600200"/>
            <a:ext cx="11430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Counter</a:t>
            </a:r>
          </a:p>
          <a:p>
            <a:pPr algn="ctr"/>
            <a:r>
              <a:rPr lang="en-US" b="1" dirty="0" smtClean="0"/>
              <a:t>0</a:t>
            </a:r>
          </a:p>
        </p:txBody>
      </p:sp>
      <p:sp>
        <p:nvSpPr>
          <p:cNvPr id="11" name="Left-Right Arrow 10"/>
          <p:cNvSpPr/>
          <p:nvPr/>
        </p:nvSpPr>
        <p:spPr>
          <a:xfrm>
            <a:off x="4419600" y="1905000"/>
            <a:ext cx="914400" cy="381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smtClean="0"/>
          </a:p>
        </p:txBody>
      </p:sp>
      <p:cxnSp>
        <p:nvCxnSpPr>
          <p:cNvPr id="13" name="Straight Arrow Connector 12"/>
          <p:cNvCxnSpPr/>
          <p:nvPr/>
        </p:nvCxnSpPr>
        <p:spPr>
          <a:xfrm>
            <a:off x="6477000" y="2286000"/>
            <a:ext cx="6858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rot="10800000" flipV="1">
            <a:off x="6477000" y="1752599"/>
            <a:ext cx="609600" cy="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rot="10800000">
            <a:off x="6477000" y="2057400"/>
            <a:ext cx="609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7086600" y="1600200"/>
            <a:ext cx="990600" cy="923330"/>
          </a:xfrm>
          <a:prstGeom prst="rect">
            <a:avLst/>
          </a:prstGeom>
          <a:noFill/>
        </p:spPr>
        <p:txBody>
          <a:bodyPr wrap="square" rtlCol="0">
            <a:spAutoFit/>
          </a:bodyPr>
          <a:lstStyle/>
          <a:p>
            <a:r>
              <a:rPr lang="en-US" dirty="0" smtClean="0"/>
              <a:t>CLK 0</a:t>
            </a:r>
          </a:p>
          <a:p>
            <a:r>
              <a:rPr lang="en-US" dirty="0" smtClean="0"/>
              <a:t>GATE  0</a:t>
            </a:r>
          </a:p>
          <a:p>
            <a:r>
              <a:rPr lang="en-US" dirty="0" smtClean="0"/>
              <a:t>OUT 0</a:t>
            </a:r>
            <a:endParaRPr lang="en-US" dirty="0"/>
          </a:p>
        </p:txBody>
      </p:sp>
      <p:sp>
        <p:nvSpPr>
          <p:cNvPr id="22" name="Rectangle 21"/>
          <p:cNvSpPr/>
          <p:nvPr/>
        </p:nvSpPr>
        <p:spPr>
          <a:xfrm>
            <a:off x="4114800" y="1447800"/>
            <a:ext cx="304800" cy="449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t>Internal </a:t>
            </a:r>
          </a:p>
          <a:p>
            <a:pPr algn="ctr"/>
            <a:endParaRPr lang="en-US" b="1" dirty="0" smtClean="0"/>
          </a:p>
          <a:p>
            <a:pPr algn="ctr"/>
            <a:endParaRPr lang="en-US" b="1" dirty="0" smtClean="0"/>
          </a:p>
          <a:p>
            <a:pPr algn="ctr"/>
            <a:r>
              <a:rPr lang="en-US" b="1" dirty="0" smtClean="0"/>
              <a:t>Bus</a:t>
            </a:r>
          </a:p>
        </p:txBody>
      </p:sp>
      <p:sp>
        <p:nvSpPr>
          <p:cNvPr id="23" name="Left-Right Arrow 22"/>
          <p:cNvSpPr/>
          <p:nvPr/>
        </p:nvSpPr>
        <p:spPr>
          <a:xfrm>
            <a:off x="3200400" y="1905000"/>
            <a:ext cx="914400" cy="381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smtClean="0"/>
          </a:p>
        </p:txBody>
      </p:sp>
      <p:sp>
        <p:nvSpPr>
          <p:cNvPr id="24" name="Left Arrow 23"/>
          <p:cNvSpPr/>
          <p:nvPr/>
        </p:nvSpPr>
        <p:spPr>
          <a:xfrm>
            <a:off x="3276600" y="4724400"/>
            <a:ext cx="838200" cy="381000"/>
          </a:xfrm>
          <a:prstGeom prst="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smtClean="0"/>
          </a:p>
        </p:txBody>
      </p:sp>
      <p:sp>
        <p:nvSpPr>
          <p:cNvPr id="25" name="Rectangle 24"/>
          <p:cNvSpPr/>
          <p:nvPr/>
        </p:nvSpPr>
        <p:spPr>
          <a:xfrm>
            <a:off x="2209800" y="4419600"/>
            <a:ext cx="1066800" cy="990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Control Word</a:t>
            </a:r>
          </a:p>
          <a:p>
            <a:pPr algn="ctr"/>
            <a:r>
              <a:rPr lang="en-US" b="1" dirty="0" smtClean="0"/>
              <a:t>Register</a:t>
            </a:r>
          </a:p>
        </p:txBody>
      </p:sp>
      <p:cxnSp>
        <p:nvCxnSpPr>
          <p:cNvPr id="27" name="Shape 26"/>
          <p:cNvCxnSpPr>
            <a:stCxn id="25" idx="2"/>
          </p:cNvCxnSpPr>
          <p:nvPr/>
        </p:nvCxnSpPr>
        <p:spPr>
          <a:xfrm rot="16200000" flipH="1">
            <a:off x="3771900" y="4381500"/>
            <a:ext cx="304800" cy="2362200"/>
          </a:xfrm>
          <a:prstGeom prst="bentConnector2">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9" name="Elbow Connector 28"/>
          <p:cNvCxnSpPr>
            <a:endCxn id="10" idx="2"/>
          </p:cNvCxnSpPr>
          <p:nvPr/>
        </p:nvCxnSpPr>
        <p:spPr>
          <a:xfrm rot="5400000" flipH="1" flipV="1">
            <a:off x="3867150" y="3676650"/>
            <a:ext cx="3200400" cy="876300"/>
          </a:xfrm>
          <a:prstGeom prst="bentConnector3">
            <a:avLst>
              <a:gd name="adj1" fmla="val 92857"/>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1" name="Rectangle 30"/>
          <p:cNvSpPr/>
          <p:nvPr/>
        </p:nvSpPr>
        <p:spPr>
          <a:xfrm>
            <a:off x="5334000" y="2895600"/>
            <a:ext cx="11430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Counter</a:t>
            </a:r>
          </a:p>
          <a:p>
            <a:pPr algn="ctr"/>
            <a:r>
              <a:rPr lang="en-US" b="1" dirty="0" smtClean="0"/>
              <a:t>1</a:t>
            </a:r>
          </a:p>
        </p:txBody>
      </p:sp>
      <p:sp>
        <p:nvSpPr>
          <p:cNvPr id="32" name="Left-Right Arrow 31"/>
          <p:cNvSpPr/>
          <p:nvPr/>
        </p:nvSpPr>
        <p:spPr>
          <a:xfrm>
            <a:off x="4419600" y="3200400"/>
            <a:ext cx="914400" cy="381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smtClean="0"/>
          </a:p>
        </p:txBody>
      </p:sp>
      <p:cxnSp>
        <p:nvCxnSpPr>
          <p:cNvPr id="33" name="Straight Arrow Connector 32"/>
          <p:cNvCxnSpPr/>
          <p:nvPr/>
        </p:nvCxnSpPr>
        <p:spPr>
          <a:xfrm>
            <a:off x="6477000" y="3581400"/>
            <a:ext cx="6858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rot="10800000" flipV="1">
            <a:off x="6477000" y="3047999"/>
            <a:ext cx="609600" cy="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rot="10800000">
            <a:off x="6477000" y="3352800"/>
            <a:ext cx="609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7086600" y="2895600"/>
            <a:ext cx="990600" cy="923330"/>
          </a:xfrm>
          <a:prstGeom prst="rect">
            <a:avLst/>
          </a:prstGeom>
          <a:noFill/>
        </p:spPr>
        <p:txBody>
          <a:bodyPr wrap="square" rtlCol="0">
            <a:spAutoFit/>
          </a:bodyPr>
          <a:lstStyle/>
          <a:p>
            <a:r>
              <a:rPr lang="en-US" dirty="0" smtClean="0"/>
              <a:t>CLK 1</a:t>
            </a:r>
          </a:p>
          <a:p>
            <a:r>
              <a:rPr lang="en-US" dirty="0" smtClean="0"/>
              <a:t>GATE  1</a:t>
            </a:r>
          </a:p>
          <a:p>
            <a:r>
              <a:rPr lang="en-US" dirty="0" smtClean="0"/>
              <a:t>OUT 1</a:t>
            </a:r>
            <a:endParaRPr lang="en-US" dirty="0"/>
          </a:p>
        </p:txBody>
      </p:sp>
      <p:sp>
        <p:nvSpPr>
          <p:cNvPr id="37" name="Rectangle 36"/>
          <p:cNvSpPr/>
          <p:nvPr/>
        </p:nvSpPr>
        <p:spPr>
          <a:xfrm>
            <a:off x="5334000" y="4410670"/>
            <a:ext cx="11430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Counter</a:t>
            </a:r>
          </a:p>
          <a:p>
            <a:pPr algn="ctr"/>
            <a:r>
              <a:rPr lang="en-US" b="1" dirty="0" smtClean="0"/>
              <a:t>2</a:t>
            </a:r>
          </a:p>
        </p:txBody>
      </p:sp>
      <p:sp>
        <p:nvSpPr>
          <p:cNvPr id="38" name="Left-Right Arrow 37"/>
          <p:cNvSpPr/>
          <p:nvPr/>
        </p:nvSpPr>
        <p:spPr>
          <a:xfrm>
            <a:off x="4419600" y="4715470"/>
            <a:ext cx="914400" cy="381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smtClean="0"/>
          </a:p>
        </p:txBody>
      </p:sp>
      <p:cxnSp>
        <p:nvCxnSpPr>
          <p:cNvPr id="39" name="Straight Arrow Connector 38"/>
          <p:cNvCxnSpPr/>
          <p:nvPr/>
        </p:nvCxnSpPr>
        <p:spPr>
          <a:xfrm>
            <a:off x="6477000" y="5096470"/>
            <a:ext cx="6858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p:nvPr/>
        </p:nvCxnSpPr>
        <p:spPr>
          <a:xfrm rot="10800000" flipV="1">
            <a:off x="6477000" y="4563069"/>
            <a:ext cx="609600" cy="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p:nvPr/>
        </p:nvCxnSpPr>
        <p:spPr>
          <a:xfrm rot="10800000">
            <a:off x="6477000" y="4867870"/>
            <a:ext cx="609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7086600" y="4410670"/>
            <a:ext cx="990600" cy="923330"/>
          </a:xfrm>
          <a:prstGeom prst="rect">
            <a:avLst/>
          </a:prstGeom>
          <a:noFill/>
        </p:spPr>
        <p:txBody>
          <a:bodyPr wrap="square" rtlCol="0">
            <a:spAutoFit/>
          </a:bodyPr>
          <a:lstStyle/>
          <a:p>
            <a:r>
              <a:rPr lang="en-US" dirty="0" smtClean="0"/>
              <a:t>CLK 2</a:t>
            </a:r>
          </a:p>
          <a:p>
            <a:r>
              <a:rPr lang="en-US" dirty="0" smtClean="0"/>
              <a:t>GATE  2</a:t>
            </a:r>
          </a:p>
          <a:p>
            <a:r>
              <a:rPr lang="en-US" dirty="0" smtClean="0"/>
              <a:t>OUT 2</a:t>
            </a:r>
            <a:endParaRPr lang="en-US" dirty="0"/>
          </a:p>
        </p:txBody>
      </p:sp>
      <p:cxnSp>
        <p:nvCxnSpPr>
          <p:cNvPr id="44" name="Elbow Connector 43"/>
          <p:cNvCxnSpPr>
            <a:endCxn id="31" idx="2"/>
          </p:cNvCxnSpPr>
          <p:nvPr/>
        </p:nvCxnSpPr>
        <p:spPr>
          <a:xfrm rot="5400000" flipH="1" flipV="1">
            <a:off x="4514850" y="4324350"/>
            <a:ext cx="1905000" cy="876300"/>
          </a:xfrm>
          <a:prstGeom prst="bentConnector3">
            <a:avLst>
              <a:gd name="adj1" fmla="val 82000"/>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7" name="Shape 46"/>
          <p:cNvCxnSpPr>
            <a:endCxn id="37" idx="2"/>
          </p:cNvCxnSpPr>
          <p:nvPr/>
        </p:nvCxnSpPr>
        <p:spPr>
          <a:xfrm flipV="1">
            <a:off x="5029200" y="5325070"/>
            <a:ext cx="876300" cy="38993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8" name="Left-Right Arrow 47"/>
          <p:cNvSpPr/>
          <p:nvPr/>
        </p:nvSpPr>
        <p:spPr>
          <a:xfrm>
            <a:off x="1066800" y="1905000"/>
            <a:ext cx="838200" cy="3810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smtClean="0"/>
          </a:p>
        </p:txBody>
      </p:sp>
      <p:sp>
        <p:nvSpPr>
          <p:cNvPr id="49" name="TextBox 48"/>
          <p:cNvSpPr txBox="1"/>
          <p:nvPr/>
        </p:nvSpPr>
        <p:spPr>
          <a:xfrm>
            <a:off x="609600" y="1600200"/>
            <a:ext cx="1219200" cy="369332"/>
          </a:xfrm>
          <a:prstGeom prst="rect">
            <a:avLst/>
          </a:prstGeom>
          <a:noFill/>
        </p:spPr>
        <p:txBody>
          <a:bodyPr wrap="square" rtlCol="0">
            <a:spAutoFit/>
          </a:bodyPr>
          <a:lstStyle/>
          <a:p>
            <a:r>
              <a:rPr lang="en-US" dirty="0" smtClean="0"/>
              <a:t>D0-D7</a:t>
            </a:r>
            <a:endParaRPr lang="en-US" dirty="0"/>
          </a:p>
        </p:txBody>
      </p:sp>
      <p:sp>
        <p:nvSpPr>
          <p:cNvPr id="50" name="TextBox 49"/>
          <p:cNvSpPr txBox="1"/>
          <p:nvPr/>
        </p:nvSpPr>
        <p:spPr>
          <a:xfrm>
            <a:off x="1143000" y="2743200"/>
            <a:ext cx="685800" cy="1754326"/>
          </a:xfrm>
          <a:prstGeom prst="rect">
            <a:avLst/>
          </a:prstGeom>
          <a:noFill/>
        </p:spPr>
        <p:txBody>
          <a:bodyPr wrap="square" rtlCol="0">
            <a:spAutoFit/>
          </a:bodyPr>
          <a:lstStyle/>
          <a:p>
            <a:r>
              <a:rPr lang="en-US" b="1" dirty="0" err="1" smtClean="0"/>
              <a:t>RD</a:t>
            </a:r>
            <a:r>
              <a:rPr lang="en-US" b="1" baseline="30000" dirty="0" err="1" smtClean="0"/>
              <a:t>b</a:t>
            </a:r>
            <a:endParaRPr lang="en-US" b="1" baseline="30000" dirty="0" smtClean="0"/>
          </a:p>
          <a:p>
            <a:r>
              <a:rPr lang="en-US" b="1" dirty="0" err="1" smtClean="0"/>
              <a:t>WR</a:t>
            </a:r>
            <a:r>
              <a:rPr lang="en-US" b="1" baseline="30000" dirty="0" err="1" smtClean="0"/>
              <a:t>b</a:t>
            </a:r>
            <a:endParaRPr lang="en-US" b="1" baseline="30000" dirty="0" smtClean="0"/>
          </a:p>
          <a:p>
            <a:r>
              <a:rPr lang="en-US" b="1" dirty="0" smtClean="0"/>
              <a:t>A0</a:t>
            </a:r>
          </a:p>
          <a:p>
            <a:r>
              <a:rPr lang="en-US" b="1" dirty="0" smtClean="0"/>
              <a:t>A1</a:t>
            </a:r>
          </a:p>
          <a:p>
            <a:endParaRPr lang="en-US" b="1" dirty="0" smtClean="0"/>
          </a:p>
          <a:p>
            <a:r>
              <a:rPr lang="en-US" b="1" dirty="0" err="1" smtClean="0"/>
              <a:t>CS</a:t>
            </a:r>
            <a:r>
              <a:rPr lang="en-US" b="1" baseline="30000" dirty="0" err="1" smtClean="0"/>
              <a:t>b</a:t>
            </a:r>
            <a:endParaRPr lang="en-US" b="1" baseline="30000" dirty="0"/>
          </a:p>
        </p:txBody>
      </p:sp>
      <p:sp>
        <p:nvSpPr>
          <p:cNvPr id="51" name="Oval 50"/>
          <p:cNvSpPr/>
          <p:nvPr/>
        </p:nvSpPr>
        <p:spPr>
          <a:xfrm>
            <a:off x="2286000" y="2895600"/>
            <a:ext cx="152400" cy="1524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smtClean="0"/>
          </a:p>
        </p:txBody>
      </p:sp>
      <p:sp>
        <p:nvSpPr>
          <p:cNvPr id="52" name="Oval 51"/>
          <p:cNvSpPr/>
          <p:nvPr/>
        </p:nvSpPr>
        <p:spPr>
          <a:xfrm>
            <a:off x="2286000" y="3124200"/>
            <a:ext cx="152400" cy="1524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smtClean="0"/>
          </a:p>
        </p:txBody>
      </p:sp>
      <p:sp>
        <p:nvSpPr>
          <p:cNvPr id="53" name="Oval 52"/>
          <p:cNvSpPr/>
          <p:nvPr/>
        </p:nvSpPr>
        <p:spPr>
          <a:xfrm>
            <a:off x="2819400" y="3810000"/>
            <a:ext cx="152400" cy="1524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smtClean="0"/>
          </a:p>
        </p:txBody>
      </p:sp>
      <p:cxnSp>
        <p:nvCxnSpPr>
          <p:cNvPr id="55" name="Shape 54"/>
          <p:cNvCxnSpPr>
            <a:endCxn id="53" idx="4"/>
          </p:cNvCxnSpPr>
          <p:nvPr/>
        </p:nvCxnSpPr>
        <p:spPr>
          <a:xfrm flipV="1">
            <a:off x="1600200" y="3962400"/>
            <a:ext cx="1295400" cy="304800"/>
          </a:xfrm>
          <a:prstGeom prst="bentConnector2">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7" name="Straight Connector 56"/>
          <p:cNvCxnSpPr>
            <a:stCxn id="51" idx="2"/>
          </p:cNvCxnSpPr>
          <p:nvPr/>
        </p:nvCxnSpPr>
        <p:spPr>
          <a:xfrm rot="10800000">
            <a:off x="1676400" y="2971800"/>
            <a:ext cx="609600"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rot="10800000">
            <a:off x="1676400" y="3198811"/>
            <a:ext cx="609600"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rot="10800000" flipV="1">
            <a:off x="1524000" y="3505198"/>
            <a:ext cx="914400" cy="1"/>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rot="10800000" flipV="1">
            <a:off x="1524000" y="3733798"/>
            <a:ext cx="914400" cy="1"/>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8" name="Shape 67"/>
          <p:cNvCxnSpPr>
            <a:stCxn id="9" idx="3"/>
          </p:cNvCxnSpPr>
          <p:nvPr/>
        </p:nvCxnSpPr>
        <p:spPr>
          <a:xfrm>
            <a:off x="3505200" y="3314700"/>
            <a:ext cx="304800" cy="952500"/>
          </a:xfrm>
          <a:prstGeom prst="bentConnector2">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0" name="Elbow Connector 69"/>
          <p:cNvCxnSpPr/>
          <p:nvPr/>
        </p:nvCxnSpPr>
        <p:spPr>
          <a:xfrm rot="10800000" flipV="1">
            <a:off x="3276600" y="4267200"/>
            <a:ext cx="533400" cy="381000"/>
          </a:xfrm>
          <a:prstGeom prst="bentConnector3">
            <a:avLst>
              <a:gd name="adj1" fmla="val -549"/>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75" name="Title 74"/>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8254 Block Diagram</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Control Logic</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533400" y="1295400"/>
            <a:ext cx="8382000" cy="4525963"/>
          </a:xfrm>
        </p:spPr>
        <p:txBody>
          <a:bodyPr/>
          <a:lstStyle/>
          <a:p>
            <a:r>
              <a:rPr lang="en-US" dirty="0" err="1" smtClean="0"/>
              <a:t>RD</a:t>
            </a:r>
            <a:r>
              <a:rPr lang="en-US" baseline="30000" dirty="0" err="1" smtClean="0"/>
              <a:t>b</a:t>
            </a:r>
            <a:r>
              <a:rPr lang="en-US" dirty="0" smtClean="0"/>
              <a:t>, </a:t>
            </a:r>
            <a:r>
              <a:rPr lang="en-US" dirty="0" err="1" smtClean="0"/>
              <a:t>WR</a:t>
            </a:r>
            <a:r>
              <a:rPr lang="en-US" baseline="30000" dirty="0" err="1" smtClean="0"/>
              <a:t>b</a:t>
            </a:r>
            <a:r>
              <a:rPr lang="en-US" dirty="0" smtClean="0"/>
              <a:t>, </a:t>
            </a:r>
            <a:r>
              <a:rPr lang="en-US" dirty="0" err="1" smtClean="0"/>
              <a:t>CS</a:t>
            </a:r>
            <a:r>
              <a:rPr lang="en-US" baseline="30000" dirty="0" err="1" smtClean="0"/>
              <a:t>b</a:t>
            </a:r>
            <a:endParaRPr lang="en-US" baseline="30000" dirty="0" smtClean="0"/>
          </a:p>
          <a:p>
            <a:r>
              <a:rPr lang="en-US" dirty="0" smtClean="0"/>
              <a:t>A0, A1: Selection of Counter and Control Register </a:t>
            </a:r>
          </a:p>
          <a:p>
            <a:r>
              <a:rPr lang="en-US" dirty="0" smtClean="0"/>
              <a:t>Suppose Address is (</a:t>
            </a:r>
            <a:r>
              <a:rPr lang="en-US" b="1" dirty="0" smtClean="0"/>
              <a:t>80H,81H,82H,83H</a:t>
            </a:r>
            <a:r>
              <a:rPr lang="en-US" dirty="0" smtClean="0"/>
              <a:t>) with interfacing Circuit </a:t>
            </a:r>
            <a:endParaRPr lang="en-US" dirty="0"/>
          </a:p>
        </p:txBody>
      </p:sp>
      <p:graphicFrame>
        <p:nvGraphicFramePr>
          <p:cNvPr id="4" name="Table 3"/>
          <p:cNvGraphicFramePr>
            <a:graphicFrameLocks noGrp="1"/>
          </p:cNvGraphicFramePr>
          <p:nvPr/>
        </p:nvGraphicFramePr>
        <p:xfrm>
          <a:off x="2438400" y="4343400"/>
          <a:ext cx="4495800" cy="2286000"/>
        </p:xfrm>
        <a:graphic>
          <a:graphicData uri="http://schemas.openxmlformats.org/drawingml/2006/table">
            <a:tbl>
              <a:tblPr firstRow="1" bandRow="1">
                <a:tableStyleId>{21E4AEA4-8DFA-4A89-87EB-49C32662AFE0}</a:tableStyleId>
              </a:tblPr>
              <a:tblGrid>
                <a:gridCol w="838200"/>
                <a:gridCol w="1143000"/>
                <a:gridCol w="2514600"/>
              </a:tblGrid>
              <a:tr h="370840">
                <a:tc>
                  <a:txBody>
                    <a:bodyPr/>
                    <a:lstStyle/>
                    <a:p>
                      <a:r>
                        <a:rPr lang="en-US" sz="2400" dirty="0" smtClean="0"/>
                        <a:t>A1</a:t>
                      </a:r>
                      <a:endParaRPr lang="en-US" sz="2400" dirty="0"/>
                    </a:p>
                  </a:txBody>
                  <a:tcPr/>
                </a:tc>
                <a:tc>
                  <a:txBody>
                    <a:bodyPr/>
                    <a:lstStyle/>
                    <a:p>
                      <a:r>
                        <a:rPr lang="en-US" sz="2400" dirty="0" smtClean="0"/>
                        <a:t>A0</a:t>
                      </a:r>
                      <a:endParaRPr lang="en-US" sz="2400" dirty="0"/>
                    </a:p>
                  </a:txBody>
                  <a:tcPr/>
                </a:tc>
                <a:tc>
                  <a:txBody>
                    <a:bodyPr/>
                    <a:lstStyle/>
                    <a:p>
                      <a:r>
                        <a:rPr lang="en-US" sz="2400" dirty="0" smtClean="0"/>
                        <a:t>Selection</a:t>
                      </a:r>
                      <a:endParaRPr lang="en-US" sz="2400" dirty="0"/>
                    </a:p>
                  </a:txBody>
                  <a:tcPr/>
                </a:tc>
              </a:tr>
              <a:tr h="370840">
                <a:tc>
                  <a:txBody>
                    <a:bodyPr/>
                    <a:lstStyle/>
                    <a:p>
                      <a:r>
                        <a:rPr lang="en-US" sz="2400" dirty="0" smtClean="0"/>
                        <a:t>0</a:t>
                      </a:r>
                      <a:endParaRPr lang="en-US" sz="2400" dirty="0"/>
                    </a:p>
                  </a:txBody>
                  <a:tcPr/>
                </a:tc>
                <a:tc>
                  <a:txBody>
                    <a:bodyPr/>
                    <a:lstStyle/>
                    <a:p>
                      <a:r>
                        <a:rPr lang="en-US" sz="2400" dirty="0" smtClean="0"/>
                        <a:t>0</a:t>
                      </a:r>
                      <a:endParaRPr lang="en-US" sz="2400" dirty="0"/>
                    </a:p>
                  </a:txBody>
                  <a:tcPr/>
                </a:tc>
                <a:tc>
                  <a:txBody>
                    <a:bodyPr/>
                    <a:lstStyle/>
                    <a:p>
                      <a:r>
                        <a:rPr lang="en-US" sz="2400" dirty="0" smtClean="0"/>
                        <a:t>Counter 0</a:t>
                      </a:r>
                      <a:endParaRPr lang="en-US" sz="2400" dirty="0"/>
                    </a:p>
                  </a:txBody>
                  <a:tcPr/>
                </a:tc>
              </a:tr>
              <a:tr h="370840">
                <a:tc>
                  <a:txBody>
                    <a:bodyPr/>
                    <a:lstStyle/>
                    <a:p>
                      <a:r>
                        <a:rPr lang="en-US" sz="2400" dirty="0" smtClean="0"/>
                        <a:t>0</a:t>
                      </a:r>
                      <a:endParaRPr lang="en-US" sz="2400" dirty="0"/>
                    </a:p>
                  </a:txBody>
                  <a:tcPr/>
                </a:tc>
                <a:tc>
                  <a:txBody>
                    <a:bodyPr/>
                    <a:lstStyle/>
                    <a:p>
                      <a:r>
                        <a:rPr lang="en-US" sz="2400" dirty="0" smtClean="0"/>
                        <a:t>1 </a:t>
                      </a:r>
                      <a:endParaRPr lang="en-US" sz="2400" dirty="0"/>
                    </a:p>
                  </a:txBody>
                  <a:tcPr/>
                </a:tc>
                <a:tc>
                  <a:txBody>
                    <a:bodyPr/>
                    <a:lstStyle/>
                    <a:p>
                      <a:r>
                        <a:rPr lang="en-US" sz="2400" dirty="0" smtClean="0"/>
                        <a:t>Counter 1</a:t>
                      </a:r>
                      <a:endParaRPr lang="en-US" sz="2400" dirty="0"/>
                    </a:p>
                  </a:txBody>
                  <a:tcPr/>
                </a:tc>
              </a:tr>
              <a:tr h="370840">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tc>
                  <a:txBody>
                    <a:bodyPr/>
                    <a:lstStyle/>
                    <a:p>
                      <a:r>
                        <a:rPr lang="en-US" sz="2400" dirty="0" smtClean="0"/>
                        <a:t>Counter 2</a:t>
                      </a:r>
                      <a:endParaRPr lang="en-US" sz="2400" dirty="0"/>
                    </a:p>
                  </a:txBody>
                  <a:tcPr/>
                </a:tc>
              </a:tr>
              <a:tr h="370840">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c>
                  <a:txBody>
                    <a:bodyPr/>
                    <a:lstStyle/>
                    <a:p>
                      <a:r>
                        <a:rPr lang="en-US" sz="2400" dirty="0" smtClean="0"/>
                        <a:t>Control Register</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8155 Block Diagram</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5" name="Picture 4" descr="pin8155.png"/>
          <p:cNvPicPr>
            <a:picLocks noChangeAspect="1"/>
          </p:cNvPicPr>
          <p:nvPr/>
        </p:nvPicPr>
        <p:blipFill>
          <a:blip r:embed="rId3"/>
          <a:stretch>
            <a:fillRect/>
          </a:stretch>
        </p:blipFill>
        <p:spPr>
          <a:xfrm>
            <a:off x="0" y="1600200"/>
            <a:ext cx="2590800" cy="5105400"/>
          </a:xfrm>
          <a:prstGeom prst="rect">
            <a:avLst/>
          </a:prstGeom>
        </p:spPr>
      </p:pic>
      <p:sp>
        <p:nvSpPr>
          <p:cNvPr id="7" name="Rectangle 6"/>
          <p:cNvSpPr/>
          <p:nvPr/>
        </p:nvSpPr>
        <p:spPr>
          <a:xfrm>
            <a:off x="4038600" y="2057400"/>
            <a:ext cx="1752600" cy="2209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dirty="0" smtClean="0">
                <a:solidFill>
                  <a:schemeClr val="tx1"/>
                </a:solidFill>
              </a:rPr>
              <a:t>RAM</a:t>
            </a:r>
            <a:endParaRPr lang="en-US" sz="2000" dirty="0">
              <a:solidFill>
                <a:schemeClr val="tx1"/>
              </a:solidFill>
            </a:endParaRPr>
          </a:p>
        </p:txBody>
      </p:sp>
      <p:sp>
        <p:nvSpPr>
          <p:cNvPr id="10" name="Rectangle 9"/>
          <p:cNvSpPr/>
          <p:nvPr/>
        </p:nvSpPr>
        <p:spPr>
          <a:xfrm>
            <a:off x="6248400" y="1905000"/>
            <a:ext cx="838200" cy="68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Port</a:t>
            </a:r>
          </a:p>
          <a:p>
            <a:pPr algn="ctr"/>
            <a:r>
              <a:rPr lang="en-US" dirty="0" smtClean="0"/>
              <a:t>A</a:t>
            </a:r>
            <a:endParaRPr lang="en-US" dirty="0"/>
          </a:p>
        </p:txBody>
      </p:sp>
      <p:sp>
        <p:nvSpPr>
          <p:cNvPr id="12" name="Rectangle 11"/>
          <p:cNvSpPr/>
          <p:nvPr/>
        </p:nvSpPr>
        <p:spPr>
          <a:xfrm>
            <a:off x="6248400" y="2819400"/>
            <a:ext cx="838200" cy="68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Port</a:t>
            </a:r>
          </a:p>
          <a:p>
            <a:pPr algn="ctr"/>
            <a:r>
              <a:rPr lang="en-US" dirty="0" smtClean="0"/>
              <a:t>B</a:t>
            </a:r>
            <a:endParaRPr lang="en-US" dirty="0"/>
          </a:p>
        </p:txBody>
      </p:sp>
      <p:sp>
        <p:nvSpPr>
          <p:cNvPr id="13" name="Rectangle 12"/>
          <p:cNvSpPr/>
          <p:nvPr/>
        </p:nvSpPr>
        <p:spPr>
          <a:xfrm>
            <a:off x="6248400" y="3733800"/>
            <a:ext cx="838200" cy="68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Port</a:t>
            </a:r>
          </a:p>
          <a:p>
            <a:pPr algn="ctr"/>
            <a:r>
              <a:rPr lang="en-US" dirty="0" smtClean="0"/>
              <a:t>C</a:t>
            </a:r>
            <a:endParaRPr lang="en-US" dirty="0"/>
          </a:p>
        </p:txBody>
      </p:sp>
      <p:sp>
        <p:nvSpPr>
          <p:cNvPr id="14" name="Rectangle 13"/>
          <p:cNvSpPr/>
          <p:nvPr/>
        </p:nvSpPr>
        <p:spPr>
          <a:xfrm>
            <a:off x="4343400" y="4572000"/>
            <a:ext cx="838200" cy="68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Timer</a:t>
            </a:r>
          </a:p>
          <a:p>
            <a:pPr algn="ctr"/>
            <a:r>
              <a:rPr lang="en-US" sz="1200" dirty="0" smtClean="0"/>
              <a:t>MSB    LSB</a:t>
            </a:r>
            <a:endParaRPr lang="en-US" sz="1200" dirty="0"/>
          </a:p>
        </p:txBody>
      </p:sp>
      <p:cxnSp>
        <p:nvCxnSpPr>
          <p:cNvPr id="48" name="Straight Arrow Connector 47"/>
          <p:cNvCxnSpPr/>
          <p:nvPr/>
        </p:nvCxnSpPr>
        <p:spPr>
          <a:xfrm>
            <a:off x="7467600" y="4800600"/>
            <a:ext cx="6858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Left-Right Arrow 48"/>
          <p:cNvSpPr/>
          <p:nvPr/>
        </p:nvSpPr>
        <p:spPr>
          <a:xfrm>
            <a:off x="7467600" y="2057400"/>
            <a:ext cx="838200" cy="4572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50" name="Left-Right Arrow 49"/>
          <p:cNvSpPr/>
          <p:nvPr/>
        </p:nvSpPr>
        <p:spPr>
          <a:xfrm>
            <a:off x="7467600" y="2895600"/>
            <a:ext cx="838200" cy="4572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51" name="Left-Right Arrow 50"/>
          <p:cNvSpPr/>
          <p:nvPr/>
        </p:nvSpPr>
        <p:spPr>
          <a:xfrm>
            <a:off x="7467600" y="3886200"/>
            <a:ext cx="838200" cy="3048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52" name="TextBox 51"/>
          <p:cNvSpPr txBox="1"/>
          <p:nvPr/>
        </p:nvSpPr>
        <p:spPr>
          <a:xfrm>
            <a:off x="7467600" y="2514600"/>
            <a:ext cx="990600" cy="369332"/>
          </a:xfrm>
          <a:prstGeom prst="rect">
            <a:avLst/>
          </a:prstGeom>
          <a:noFill/>
        </p:spPr>
        <p:txBody>
          <a:bodyPr wrap="square" rtlCol="0">
            <a:spAutoFit/>
          </a:bodyPr>
          <a:lstStyle/>
          <a:p>
            <a:r>
              <a:rPr lang="en-US" dirty="0" smtClean="0"/>
              <a:t>PA0-PA7</a:t>
            </a:r>
            <a:endParaRPr lang="en-US" dirty="0"/>
          </a:p>
        </p:txBody>
      </p:sp>
      <p:sp>
        <p:nvSpPr>
          <p:cNvPr id="53" name="TextBox 52"/>
          <p:cNvSpPr txBox="1"/>
          <p:nvPr/>
        </p:nvSpPr>
        <p:spPr>
          <a:xfrm>
            <a:off x="7543800" y="3352800"/>
            <a:ext cx="990600" cy="369332"/>
          </a:xfrm>
          <a:prstGeom prst="rect">
            <a:avLst/>
          </a:prstGeom>
          <a:noFill/>
        </p:spPr>
        <p:txBody>
          <a:bodyPr wrap="square" rtlCol="0">
            <a:spAutoFit/>
          </a:bodyPr>
          <a:lstStyle/>
          <a:p>
            <a:r>
              <a:rPr lang="en-US" dirty="0" smtClean="0"/>
              <a:t>PB0-PB7</a:t>
            </a:r>
            <a:endParaRPr lang="en-US" dirty="0"/>
          </a:p>
        </p:txBody>
      </p:sp>
      <p:sp>
        <p:nvSpPr>
          <p:cNvPr id="54" name="TextBox 53"/>
          <p:cNvSpPr txBox="1"/>
          <p:nvPr/>
        </p:nvSpPr>
        <p:spPr>
          <a:xfrm>
            <a:off x="7696200" y="4191000"/>
            <a:ext cx="990600" cy="369332"/>
          </a:xfrm>
          <a:prstGeom prst="rect">
            <a:avLst/>
          </a:prstGeom>
          <a:noFill/>
        </p:spPr>
        <p:txBody>
          <a:bodyPr wrap="square" rtlCol="0">
            <a:spAutoFit/>
          </a:bodyPr>
          <a:lstStyle/>
          <a:p>
            <a:r>
              <a:rPr lang="en-US" dirty="0" smtClean="0"/>
              <a:t>PC0-PC5</a:t>
            </a:r>
            <a:endParaRPr lang="en-US" dirty="0"/>
          </a:p>
        </p:txBody>
      </p:sp>
      <p:sp>
        <p:nvSpPr>
          <p:cNvPr id="55" name="TextBox 54"/>
          <p:cNvSpPr txBox="1"/>
          <p:nvPr/>
        </p:nvSpPr>
        <p:spPr>
          <a:xfrm>
            <a:off x="7772400" y="4876800"/>
            <a:ext cx="914400" cy="646331"/>
          </a:xfrm>
          <a:prstGeom prst="rect">
            <a:avLst/>
          </a:prstGeom>
          <a:noFill/>
        </p:spPr>
        <p:txBody>
          <a:bodyPr wrap="square" rtlCol="0">
            <a:spAutoFit/>
          </a:bodyPr>
          <a:lstStyle/>
          <a:p>
            <a:r>
              <a:rPr lang="en-US" dirty="0" smtClean="0"/>
              <a:t>Timer Out</a:t>
            </a:r>
            <a:endParaRPr lang="en-US" dirty="0"/>
          </a:p>
        </p:txBody>
      </p:sp>
      <p:sp>
        <p:nvSpPr>
          <p:cNvPr id="56" name="TextBox 55"/>
          <p:cNvSpPr txBox="1"/>
          <p:nvPr/>
        </p:nvSpPr>
        <p:spPr>
          <a:xfrm>
            <a:off x="2362200" y="1600200"/>
            <a:ext cx="1066800" cy="923330"/>
          </a:xfrm>
          <a:prstGeom prst="rect">
            <a:avLst/>
          </a:prstGeom>
          <a:noFill/>
        </p:spPr>
        <p:txBody>
          <a:bodyPr wrap="square" rtlCol="0">
            <a:spAutoFit/>
          </a:bodyPr>
          <a:lstStyle/>
          <a:p>
            <a:r>
              <a:rPr lang="en-US" dirty="0" smtClean="0"/>
              <a:t>Reset in</a:t>
            </a:r>
          </a:p>
          <a:p>
            <a:r>
              <a:rPr lang="en-US" dirty="0" smtClean="0"/>
              <a:t>RD</a:t>
            </a:r>
          </a:p>
          <a:p>
            <a:r>
              <a:rPr lang="en-US" dirty="0" smtClean="0"/>
              <a:t>WR</a:t>
            </a:r>
            <a:endParaRPr lang="en-US" dirty="0"/>
          </a:p>
        </p:txBody>
      </p:sp>
      <p:cxnSp>
        <p:nvCxnSpPr>
          <p:cNvPr id="58" name="Straight Connector 57"/>
          <p:cNvCxnSpPr/>
          <p:nvPr/>
        </p:nvCxnSpPr>
        <p:spPr>
          <a:xfrm>
            <a:off x="2514600" y="1905000"/>
            <a:ext cx="152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2209800"/>
            <a:ext cx="381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352800" y="1752600"/>
            <a:ext cx="3048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895600" y="2057400"/>
            <a:ext cx="7620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895600" y="2284412"/>
            <a:ext cx="7620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2971800" y="2743200"/>
            <a:ext cx="6858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3124200" y="2971800"/>
            <a:ext cx="5334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hape 90"/>
          <p:cNvCxnSpPr/>
          <p:nvPr/>
        </p:nvCxnSpPr>
        <p:spPr>
          <a:xfrm>
            <a:off x="2895600" y="2514600"/>
            <a:ext cx="762000" cy="1588"/>
          </a:xfrm>
          <a:prstGeom prst="bentConnector3">
            <a:avLst>
              <a:gd name="adj1" fmla="val 5000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590800" y="3505200"/>
            <a:ext cx="533400" cy="369332"/>
          </a:xfrm>
          <a:prstGeom prst="rect">
            <a:avLst/>
          </a:prstGeom>
          <a:noFill/>
        </p:spPr>
        <p:txBody>
          <a:bodyPr wrap="square" rtlCol="0">
            <a:spAutoFit/>
          </a:bodyPr>
          <a:lstStyle/>
          <a:p>
            <a:r>
              <a:rPr lang="en-US" dirty="0" smtClean="0"/>
              <a:t>ALE</a:t>
            </a:r>
            <a:endParaRPr lang="en-US" dirty="0"/>
          </a:p>
        </p:txBody>
      </p:sp>
      <p:sp>
        <p:nvSpPr>
          <p:cNvPr id="93" name="TextBox 92"/>
          <p:cNvSpPr txBox="1"/>
          <p:nvPr/>
        </p:nvSpPr>
        <p:spPr>
          <a:xfrm>
            <a:off x="2514600" y="2514600"/>
            <a:ext cx="457200" cy="369332"/>
          </a:xfrm>
          <a:prstGeom prst="rect">
            <a:avLst/>
          </a:prstGeom>
          <a:noFill/>
        </p:spPr>
        <p:txBody>
          <a:bodyPr wrap="square" rtlCol="0">
            <a:spAutoFit/>
          </a:bodyPr>
          <a:lstStyle/>
          <a:p>
            <a:r>
              <a:rPr lang="en-US" dirty="0" smtClean="0"/>
              <a:t>CE</a:t>
            </a:r>
            <a:endParaRPr lang="en-US" dirty="0"/>
          </a:p>
        </p:txBody>
      </p:sp>
      <p:sp>
        <p:nvSpPr>
          <p:cNvPr id="94" name="TextBox 93"/>
          <p:cNvSpPr txBox="1"/>
          <p:nvPr/>
        </p:nvSpPr>
        <p:spPr>
          <a:xfrm>
            <a:off x="2438400" y="2743200"/>
            <a:ext cx="685800" cy="369332"/>
          </a:xfrm>
          <a:prstGeom prst="rect">
            <a:avLst/>
          </a:prstGeom>
          <a:noFill/>
        </p:spPr>
        <p:txBody>
          <a:bodyPr wrap="square" rtlCol="0">
            <a:spAutoFit/>
          </a:bodyPr>
          <a:lstStyle/>
          <a:p>
            <a:r>
              <a:rPr lang="en-US" dirty="0" smtClean="0"/>
              <a:t>IO/M</a:t>
            </a:r>
            <a:endParaRPr lang="en-US" dirty="0"/>
          </a:p>
        </p:txBody>
      </p:sp>
      <p:sp>
        <p:nvSpPr>
          <p:cNvPr id="95" name="Left-Right Arrow 94"/>
          <p:cNvSpPr/>
          <p:nvPr/>
        </p:nvSpPr>
        <p:spPr>
          <a:xfrm>
            <a:off x="3048000" y="3048000"/>
            <a:ext cx="609600" cy="381000"/>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4" name="TextBox 133"/>
          <p:cNvSpPr txBox="1"/>
          <p:nvPr/>
        </p:nvSpPr>
        <p:spPr>
          <a:xfrm>
            <a:off x="2362200" y="3121223"/>
            <a:ext cx="990600" cy="307777"/>
          </a:xfrm>
          <a:prstGeom prst="rect">
            <a:avLst/>
          </a:prstGeom>
          <a:noFill/>
        </p:spPr>
        <p:txBody>
          <a:bodyPr wrap="square" rtlCol="0">
            <a:spAutoFit/>
          </a:bodyPr>
          <a:lstStyle/>
          <a:p>
            <a:r>
              <a:rPr lang="en-US" sz="1400" b="1" dirty="0" smtClean="0"/>
              <a:t>AD0-AD7</a:t>
            </a:r>
            <a:endParaRPr lang="en-US" sz="1400" b="1" dirty="0"/>
          </a:p>
        </p:txBody>
      </p:sp>
      <p:cxnSp>
        <p:nvCxnSpPr>
          <p:cNvPr id="147" name="Straight Connector 146"/>
          <p:cNvCxnSpPr/>
          <p:nvPr/>
        </p:nvCxnSpPr>
        <p:spPr>
          <a:xfrm>
            <a:off x="2514600" y="2819400"/>
            <a:ext cx="533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1219200" y="1905000"/>
            <a:ext cx="762000" cy="4800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8155</a:t>
            </a:r>
            <a:endParaRPr lang="en-US" dirty="0"/>
          </a:p>
        </p:txBody>
      </p:sp>
      <p:sp>
        <p:nvSpPr>
          <p:cNvPr id="87" name="Rectangle 86"/>
          <p:cNvSpPr/>
          <p:nvPr/>
        </p:nvSpPr>
        <p:spPr>
          <a:xfrm>
            <a:off x="3657600" y="1371600"/>
            <a:ext cx="38100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Arrow Connector 103"/>
          <p:cNvCxnSpPr/>
          <p:nvPr/>
        </p:nvCxnSpPr>
        <p:spPr>
          <a:xfrm>
            <a:off x="2667000" y="5027612"/>
            <a:ext cx="9906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05" name="TextBox 104"/>
          <p:cNvSpPr txBox="1"/>
          <p:nvPr/>
        </p:nvSpPr>
        <p:spPr>
          <a:xfrm>
            <a:off x="2590800" y="4419600"/>
            <a:ext cx="838200" cy="646331"/>
          </a:xfrm>
          <a:prstGeom prst="rect">
            <a:avLst/>
          </a:prstGeom>
          <a:noFill/>
        </p:spPr>
        <p:txBody>
          <a:bodyPr wrap="square" rtlCol="0">
            <a:spAutoFit/>
          </a:bodyPr>
          <a:lstStyle/>
          <a:p>
            <a:r>
              <a:rPr lang="en-US" dirty="0" smtClean="0"/>
              <a:t>Timer CLK</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Control Register</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4" name="Content Placeholder 3"/>
          <p:cNvGraphicFramePr>
            <a:graphicFrameLocks noGrp="1"/>
          </p:cNvGraphicFramePr>
          <p:nvPr>
            <p:ph idx="1"/>
          </p:nvPr>
        </p:nvGraphicFramePr>
        <p:xfrm>
          <a:off x="457200" y="1600200"/>
          <a:ext cx="8229600" cy="3627120"/>
        </p:xfrm>
        <a:graphic>
          <a:graphicData uri="http://schemas.openxmlformats.org/drawingml/2006/table">
            <a:tbl>
              <a:tblPr firstRow="1" bandRow="1">
                <a:tableStyleId>{21E4AEA4-8DFA-4A89-87EB-49C32662AFE0}</a:tableStyleId>
              </a:tblPr>
              <a:tblGrid>
                <a:gridCol w="838200"/>
                <a:gridCol w="990600"/>
                <a:gridCol w="1257300"/>
                <a:gridCol w="1028700"/>
                <a:gridCol w="1028700"/>
                <a:gridCol w="1028700"/>
                <a:gridCol w="1028700"/>
                <a:gridCol w="1028700"/>
              </a:tblGrid>
              <a:tr h="370840">
                <a:tc>
                  <a:txBody>
                    <a:bodyPr/>
                    <a:lstStyle/>
                    <a:p>
                      <a:r>
                        <a:rPr lang="en-US" sz="2000" b="1" dirty="0" smtClean="0"/>
                        <a:t>D7</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D6</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D4</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D1</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D0</a:t>
                      </a:r>
                      <a:endParaRPr 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r>
              <a:tr h="370840">
                <a:tc>
                  <a:txBody>
                    <a:bodyPr/>
                    <a:lstStyle/>
                    <a:p>
                      <a:r>
                        <a:rPr lang="en-US" sz="2000" b="1" dirty="0" smtClean="0"/>
                        <a:t>SC1</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6">
                        <a:lumMod val="40000"/>
                        <a:lumOff val="60000"/>
                      </a:schemeClr>
                    </a:solidFill>
                  </a:tcPr>
                </a:tc>
                <a:tc>
                  <a:txBody>
                    <a:bodyPr/>
                    <a:lstStyle/>
                    <a:p>
                      <a:r>
                        <a:rPr lang="en-US" sz="2000" b="1" dirty="0" smtClean="0"/>
                        <a:t>SC2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6">
                        <a:lumMod val="40000"/>
                        <a:lumOff val="60000"/>
                      </a:schemeClr>
                    </a:solidFill>
                  </a:tcPr>
                </a:tc>
                <a:tc>
                  <a:txBody>
                    <a:bodyPr/>
                    <a:lstStyle/>
                    <a:p>
                      <a:r>
                        <a:rPr lang="en-US" sz="2000" b="1" dirty="0" smtClean="0"/>
                        <a:t>RW1</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FFFF00"/>
                    </a:solidFill>
                  </a:tcPr>
                </a:tc>
                <a:tc>
                  <a:txBody>
                    <a:bodyPr/>
                    <a:lstStyle/>
                    <a:p>
                      <a:r>
                        <a:rPr lang="en-US" sz="2000" b="1" dirty="0" smtClean="0"/>
                        <a:t>RW0</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FFFF00"/>
                    </a:solidFill>
                  </a:tcPr>
                </a:tc>
                <a:tc>
                  <a:txBody>
                    <a:bodyPr/>
                    <a:lstStyle/>
                    <a:p>
                      <a:r>
                        <a:rPr lang="en-US" sz="2000" b="1" dirty="0" smtClean="0"/>
                        <a:t>M2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5">
                        <a:lumMod val="20000"/>
                        <a:lumOff val="80000"/>
                      </a:schemeClr>
                    </a:solidFill>
                  </a:tcPr>
                </a:tc>
                <a:tc>
                  <a:txBody>
                    <a:bodyPr/>
                    <a:lstStyle/>
                    <a:p>
                      <a:r>
                        <a:rPr lang="en-US" sz="2000" b="1" dirty="0" smtClean="0"/>
                        <a:t>M1</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5">
                        <a:lumMod val="20000"/>
                        <a:lumOff val="80000"/>
                      </a:schemeClr>
                    </a:solidFill>
                  </a:tcPr>
                </a:tc>
                <a:tc>
                  <a:txBody>
                    <a:bodyPr/>
                    <a:lstStyle/>
                    <a:p>
                      <a:r>
                        <a:rPr lang="en-US" sz="2000" b="1" dirty="0" smtClean="0"/>
                        <a:t>M0</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5">
                        <a:lumMod val="20000"/>
                        <a:lumOff val="80000"/>
                      </a:schemeClr>
                    </a:solidFill>
                  </a:tcPr>
                </a:tc>
                <a:tc>
                  <a:txBody>
                    <a:bodyPr/>
                    <a:lstStyle/>
                    <a:p>
                      <a:r>
                        <a:rPr lang="en-US" sz="2000" b="1" dirty="0" smtClean="0"/>
                        <a:t>BCD</a:t>
                      </a:r>
                      <a:endParaRPr 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3">
                        <a:lumMod val="40000"/>
                        <a:lumOff val="60000"/>
                      </a:schemeClr>
                    </a:solidFill>
                  </a:tcPr>
                </a:tc>
              </a:tr>
              <a:tr h="370840">
                <a:tc gridSpan="2">
                  <a:txBody>
                    <a:bodyPr/>
                    <a:lstStyle/>
                    <a:p>
                      <a:r>
                        <a:rPr lang="en-US" sz="2000" b="1" dirty="0" smtClean="0"/>
                        <a:t>Select Counter</a:t>
                      </a:r>
                    </a:p>
                    <a:p>
                      <a:endParaRPr lang="en-US" sz="2000" b="1" dirty="0" smtClean="0"/>
                    </a:p>
                    <a:p>
                      <a:r>
                        <a:rPr lang="en-US" sz="2000" b="1" dirty="0" smtClean="0"/>
                        <a:t>00: Counter 0</a:t>
                      </a:r>
                    </a:p>
                    <a:p>
                      <a:r>
                        <a:rPr lang="en-US" sz="2000" b="1" dirty="0" smtClean="0"/>
                        <a:t>01:</a:t>
                      </a:r>
                      <a:r>
                        <a:rPr lang="en-US" sz="2000" b="1" baseline="0" dirty="0" smtClean="0"/>
                        <a:t> Counter 1</a:t>
                      </a:r>
                    </a:p>
                    <a:p>
                      <a:r>
                        <a:rPr lang="en-US" sz="2000" b="1" baseline="0" dirty="0" smtClean="0"/>
                        <a:t>10: Counter 2</a:t>
                      </a:r>
                    </a:p>
                    <a:p>
                      <a:r>
                        <a:rPr lang="en-US" sz="2000" b="1" baseline="0" dirty="0" smtClean="0"/>
                        <a:t>11: Read-Back </a:t>
                      </a:r>
                    </a:p>
                    <a:p>
                      <a:r>
                        <a:rPr lang="en-US" sz="2000" b="1" baseline="0" dirty="0" smtClean="0"/>
                        <a:t>        Command</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6">
                        <a:lumMod val="40000"/>
                        <a:lumOff val="60000"/>
                      </a:schemeClr>
                    </a:solidFill>
                  </a:tcPr>
                </a:tc>
                <a:tc hMerge="1">
                  <a:txBody>
                    <a:bodyPr/>
                    <a:lstStyle/>
                    <a:p>
                      <a:endParaRPr lang="en-US" dirty="0"/>
                    </a:p>
                  </a:txBody>
                  <a:tcPr/>
                </a:tc>
                <a:tc gridSpan="2">
                  <a:txBody>
                    <a:bodyPr/>
                    <a:lstStyle/>
                    <a:p>
                      <a:r>
                        <a:rPr lang="en-US" sz="2000" b="1" dirty="0" smtClean="0"/>
                        <a:t>Read Write</a:t>
                      </a:r>
                    </a:p>
                    <a:p>
                      <a:endParaRPr lang="en-US" sz="2000" b="1" dirty="0" smtClean="0"/>
                    </a:p>
                    <a:p>
                      <a:r>
                        <a:rPr lang="en-US" sz="2000" b="1" dirty="0" smtClean="0"/>
                        <a:t>00: Counter latch </a:t>
                      </a:r>
                    </a:p>
                    <a:p>
                      <a:r>
                        <a:rPr lang="en-US" sz="2000" b="1" dirty="0" smtClean="0"/>
                        <a:t>          Command</a:t>
                      </a:r>
                    </a:p>
                    <a:p>
                      <a:r>
                        <a:rPr lang="en-US" sz="2000" b="1" dirty="0" smtClean="0"/>
                        <a:t>01:RW </a:t>
                      </a:r>
                      <a:r>
                        <a:rPr lang="en-US" sz="2000" b="1" dirty="0" err="1" smtClean="0"/>
                        <a:t>LSByte</a:t>
                      </a:r>
                      <a:r>
                        <a:rPr lang="en-US" sz="2000" b="1" dirty="0" smtClean="0"/>
                        <a:t> only</a:t>
                      </a:r>
                    </a:p>
                    <a:p>
                      <a:r>
                        <a:rPr lang="en-US" sz="2000" b="1" dirty="0" smtClean="0"/>
                        <a:t>10: RW </a:t>
                      </a:r>
                      <a:r>
                        <a:rPr lang="en-US" sz="2000" b="1" dirty="0" err="1" smtClean="0"/>
                        <a:t>MSByte</a:t>
                      </a:r>
                      <a:r>
                        <a:rPr lang="en-US" sz="2000" b="1" dirty="0" smtClean="0"/>
                        <a:t> </a:t>
                      </a:r>
                    </a:p>
                    <a:p>
                      <a:r>
                        <a:rPr lang="en-US" sz="2000" b="1" dirty="0" smtClean="0"/>
                        <a:t>                only</a:t>
                      </a:r>
                    </a:p>
                    <a:p>
                      <a:r>
                        <a:rPr lang="en-US" sz="2000" b="1" dirty="0" smtClean="0"/>
                        <a:t>11:RW </a:t>
                      </a:r>
                      <a:r>
                        <a:rPr lang="en-US" sz="2000" b="1" dirty="0" err="1" smtClean="0"/>
                        <a:t>LSByte</a:t>
                      </a:r>
                      <a:r>
                        <a:rPr lang="en-US" sz="2000" b="1" dirty="0" smtClean="0"/>
                        <a:t> first    </a:t>
                      </a:r>
                    </a:p>
                    <a:p>
                      <a:r>
                        <a:rPr lang="en-US" sz="2000" b="1" dirty="0" smtClean="0"/>
                        <a:t>            then </a:t>
                      </a:r>
                      <a:r>
                        <a:rPr lang="en-US" sz="2000" b="1" dirty="0" err="1" smtClean="0"/>
                        <a:t>Msbyte</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FFFF00"/>
                    </a:solidFill>
                  </a:tcPr>
                </a:tc>
                <a:tc hMerge="1">
                  <a:txBody>
                    <a:bodyPr/>
                    <a:lstStyle/>
                    <a:p>
                      <a:endParaRPr lang="en-US" dirty="0"/>
                    </a:p>
                  </a:txBody>
                  <a:tcPr/>
                </a:tc>
                <a:tc gridSpan="3">
                  <a:txBody>
                    <a:bodyPr/>
                    <a:lstStyle/>
                    <a:p>
                      <a:r>
                        <a:rPr lang="en-US" sz="2000" b="1" dirty="0" smtClean="0"/>
                        <a:t>000         : Mode 0</a:t>
                      </a:r>
                    </a:p>
                    <a:p>
                      <a:r>
                        <a:rPr lang="en-US" sz="2000" b="1" dirty="0" smtClean="0"/>
                        <a:t>001         :Mode  1</a:t>
                      </a:r>
                    </a:p>
                    <a:p>
                      <a:r>
                        <a:rPr lang="en-US" sz="2000" b="1" dirty="0" smtClean="0"/>
                        <a:t>X10         :Mode</a:t>
                      </a:r>
                      <a:r>
                        <a:rPr lang="en-US" sz="2000" b="1" baseline="0" dirty="0" smtClean="0"/>
                        <a:t>  2</a:t>
                      </a:r>
                    </a:p>
                    <a:p>
                      <a:r>
                        <a:rPr lang="en-US" sz="2000" b="1" baseline="0" dirty="0" smtClean="0"/>
                        <a:t>X11          :Mode  3</a:t>
                      </a:r>
                    </a:p>
                    <a:p>
                      <a:r>
                        <a:rPr lang="en-US" sz="2000" b="1" baseline="0" dirty="0" smtClean="0"/>
                        <a:t>100          :Mode  4</a:t>
                      </a:r>
                    </a:p>
                    <a:p>
                      <a:r>
                        <a:rPr lang="en-US" sz="2000" b="1" baseline="0" dirty="0" smtClean="0"/>
                        <a:t>101          : Mode  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5">
                        <a:lumMod val="20000"/>
                        <a:lumOff val="80000"/>
                      </a:schemeClr>
                    </a:solidFill>
                  </a:tcPr>
                </a:tc>
                <a:tc hMerge="1">
                  <a:txBody>
                    <a:bodyPr/>
                    <a:lstStyle/>
                    <a:p>
                      <a:endParaRPr lang="en-US" dirty="0"/>
                    </a:p>
                  </a:txBody>
                  <a:tcPr/>
                </a:tc>
                <a:tc hMerge="1">
                  <a:txBody>
                    <a:bodyPr/>
                    <a:lstStyle/>
                    <a:p>
                      <a:endParaRPr lang="en-US" dirty="0"/>
                    </a:p>
                  </a:txBody>
                  <a:tcPr/>
                </a:tc>
                <a:tc>
                  <a:txBody>
                    <a:bodyPr/>
                    <a:lstStyle/>
                    <a:p>
                      <a:r>
                        <a:rPr lang="en-US" sz="2000" b="1" dirty="0" smtClean="0"/>
                        <a:t>0/1</a:t>
                      </a:r>
                      <a:r>
                        <a:rPr lang="en-US" sz="2000" b="1" baseline="0" dirty="0" smtClean="0"/>
                        <a:t> =</a:t>
                      </a:r>
                    </a:p>
                    <a:p>
                      <a:r>
                        <a:rPr lang="en-US" sz="2000" b="1" baseline="0" dirty="0" smtClean="0"/>
                        <a:t>Binary / BCD Mode</a:t>
                      </a:r>
                      <a:endParaRPr 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3">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Programming Counters</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normAutofit/>
          </a:bodyPr>
          <a:lstStyle/>
          <a:p>
            <a:r>
              <a:rPr lang="en-US" dirty="0" smtClean="0"/>
              <a:t>Each counter may be programmed with a count of 1 to FFFFH. </a:t>
            </a:r>
          </a:p>
          <a:p>
            <a:pPr lvl="1"/>
            <a:r>
              <a:rPr lang="en-US" dirty="0" smtClean="0"/>
              <a:t>Minimum count is 1 all modes except 2 and 3 with minimum count of 2. </a:t>
            </a:r>
          </a:p>
          <a:p>
            <a:r>
              <a:rPr lang="en-US" dirty="0" smtClean="0"/>
              <a:t> Each counter has a program control word used to select the way the counter operates. </a:t>
            </a:r>
          </a:p>
          <a:p>
            <a:pPr lvl="1"/>
            <a:r>
              <a:rPr lang="en-US" dirty="0" smtClean="0"/>
              <a:t>If two bytes are programmed, then the first byte (LSB) stops the count, and the second byte (MSB) starts the counter with the new count. </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Modes of 8254 Counter</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p>
            <a:r>
              <a:rPr lang="en-US" dirty="0" smtClean="0"/>
              <a:t>Mode 0 :  Interrupt on Terminal count </a:t>
            </a:r>
          </a:p>
          <a:p>
            <a:r>
              <a:rPr lang="en-US" dirty="0" smtClean="0"/>
              <a:t>Mode 1 :  Hardware </a:t>
            </a:r>
            <a:r>
              <a:rPr lang="en-US" dirty="0" err="1" smtClean="0"/>
              <a:t>Retriggerable</a:t>
            </a:r>
            <a:r>
              <a:rPr lang="en-US" dirty="0" smtClean="0"/>
              <a:t> One Shot</a:t>
            </a:r>
          </a:p>
          <a:p>
            <a:r>
              <a:rPr lang="en-US" dirty="0" smtClean="0"/>
              <a:t>Mode 2 :  Rate Generator</a:t>
            </a:r>
          </a:p>
          <a:p>
            <a:r>
              <a:rPr lang="en-US" dirty="0" smtClean="0"/>
              <a:t>Mode 3 : Square wave generator</a:t>
            </a:r>
          </a:p>
          <a:p>
            <a:r>
              <a:rPr lang="en-US" dirty="0" smtClean="0"/>
              <a:t>Mode 4 : Software Triggered Strobe</a:t>
            </a:r>
          </a:p>
          <a:p>
            <a:r>
              <a:rPr lang="en-US" dirty="0" smtClean="0"/>
              <a:t>Mode 5 : Hardware Triggered Strobe</a:t>
            </a:r>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 0: Interrupt on Terminal Count </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p>
            <a:r>
              <a:rPr lang="en-US" dirty="0" smtClean="0"/>
              <a:t> The output becomes a logic 0 when the control word is written and remains there until N plus the number of programmed counts.</a:t>
            </a:r>
            <a:endParaRPr lang="en-US" dirty="0"/>
          </a:p>
        </p:txBody>
      </p:sp>
      <p:pic>
        <p:nvPicPr>
          <p:cNvPr id="6" name="Picture 5" descr="Mode0.gif"/>
          <p:cNvPicPr>
            <a:picLocks noChangeAspect="1"/>
          </p:cNvPicPr>
          <p:nvPr/>
        </p:nvPicPr>
        <p:blipFill>
          <a:blip r:embed="rId2"/>
          <a:stretch>
            <a:fillRect/>
          </a:stretch>
        </p:blipFill>
        <p:spPr>
          <a:xfrm>
            <a:off x="838200" y="3657600"/>
            <a:ext cx="7620000" cy="2514600"/>
          </a:xfrm>
          <a:prstGeom prst="rect">
            <a:avLst/>
          </a:prstGeom>
        </p:spPr>
      </p:pic>
      <p:sp>
        <p:nvSpPr>
          <p:cNvPr id="5" name="TextBox 4"/>
          <p:cNvSpPr txBox="1"/>
          <p:nvPr/>
        </p:nvSpPr>
        <p:spPr>
          <a:xfrm>
            <a:off x="762000" y="4579203"/>
            <a:ext cx="762000" cy="830997"/>
          </a:xfrm>
          <a:prstGeom prst="rect">
            <a:avLst/>
          </a:prstGeom>
          <a:solidFill>
            <a:schemeClr val="bg1"/>
          </a:solidFill>
        </p:spPr>
        <p:txBody>
          <a:bodyPr wrap="square" rtlCol="0">
            <a:spAutoFit/>
          </a:bodyPr>
          <a:lstStyle/>
          <a:p>
            <a:r>
              <a:rPr lang="en-US" sz="2400" dirty="0" smtClean="0"/>
              <a:t>CLK</a:t>
            </a:r>
          </a:p>
          <a:p>
            <a:r>
              <a:rPr lang="en-US" sz="2400" dirty="0" smtClean="0"/>
              <a:t>OUT</a:t>
            </a:r>
            <a:endParaRPr lang="en-US" sz="2400" dirty="0"/>
          </a:p>
        </p:txBody>
      </p:sp>
      <p:sp>
        <p:nvSpPr>
          <p:cNvPr id="7" name="TextBox 6"/>
          <p:cNvSpPr txBox="1"/>
          <p:nvPr/>
        </p:nvSpPr>
        <p:spPr>
          <a:xfrm>
            <a:off x="1524000" y="5562600"/>
            <a:ext cx="335280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b="1" dirty="0" smtClean="0"/>
              <a:t>   Count of 7 loaded </a:t>
            </a:r>
            <a:endParaRPr lang="en-US" sz="24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 1: Hardware </a:t>
            </a:r>
            <a:r>
              <a:rPr lang="en-US" b="1" u="sng"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Retriggerable</a:t>
            </a:r>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One Shot</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Content Placeholder 4"/>
          <p:cNvSpPr>
            <a:spLocks noGrp="1"/>
          </p:cNvSpPr>
          <p:nvPr>
            <p:ph idx="1"/>
          </p:nvPr>
        </p:nvSpPr>
        <p:spPr/>
        <p:txBody>
          <a:bodyPr/>
          <a:lstStyle/>
          <a:p>
            <a:r>
              <a:rPr lang="en-US" dirty="0" smtClean="0"/>
              <a:t>The G input triggers the counter to output a 0 pulse for `count' clocks. </a:t>
            </a:r>
          </a:p>
          <a:p>
            <a:r>
              <a:rPr lang="en-US" dirty="0" smtClean="0"/>
              <a:t>Counter reloaded if G is pulsed again.</a:t>
            </a:r>
          </a:p>
          <a:p>
            <a:endParaRPr lang="en-US" dirty="0"/>
          </a:p>
        </p:txBody>
      </p:sp>
      <p:pic>
        <p:nvPicPr>
          <p:cNvPr id="6" name="Picture 5" descr="Mode1.gif"/>
          <p:cNvPicPr>
            <a:picLocks noChangeAspect="1"/>
          </p:cNvPicPr>
          <p:nvPr/>
        </p:nvPicPr>
        <p:blipFill>
          <a:blip r:embed="rId2"/>
          <a:stretch>
            <a:fillRect/>
          </a:stretch>
        </p:blipFill>
        <p:spPr>
          <a:xfrm>
            <a:off x="914400" y="3886200"/>
            <a:ext cx="7467600" cy="2362200"/>
          </a:xfrm>
          <a:prstGeom prst="rect">
            <a:avLst/>
          </a:prstGeom>
        </p:spPr>
      </p:pic>
      <p:sp>
        <p:nvSpPr>
          <p:cNvPr id="7" name="TextBox 6"/>
          <p:cNvSpPr txBox="1"/>
          <p:nvPr/>
        </p:nvSpPr>
        <p:spPr>
          <a:xfrm>
            <a:off x="609600" y="4514671"/>
            <a:ext cx="914400" cy="1200329"/>
          </a:xfrm>
          <a:prstGeom prst="rect">
            <a:avLst/>
          </a:prstGeom>
          <a:solidFill>
            <a:schemeClr val="bg1"/>
          </a:solidFill>
        </p:spPr>
        <p:txBody>
          <a:bodyPr wrap="square" rtlCol="0">
            <a:spAutoFit/>
          </a:bodyPr>
          <a:lstStyle/>
          <a:p>
            <a:r>
              <a:rPr lang="en-US" sz="2400" dirty="0" smtClean="0"/>
              <a:t>CLK</a:t>
            </a:r>
          </a:p>
          <a:p>
            <a:r>
              <a:rPr lang="en-US" sz="2400" dirty="0" smtClean="0"/>
              <a:t>GATE</a:t>
            </a:r>
          </a:p>
          <a:p>
            <a:r>
              <a:rPr lang="en-US" sz="2400" dirty="0" smtClean="0"/>
              <a:t>OUT</a:t>
            </a:r>
            <a:endParaRPr lang="en-US" sz="2400" dirty="0"/>
          </a:p>
        </p:txBody>
      </p:sp>
      <p:sp>
        <p:nvSpPr>
          <p:cNvPr id="8" name="TextBox 7"/>
          <p:cNvSpPr txBox="1"/>
          <p:nvPr/>
        </p:nvSpPr>
        <p:spPr>
          <a:xfrm>
            <a:off x="1295400" y="5867400"/>
            <a:ext cx="358140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b="1" dirty="0" smtClean="0"/>
              <a:t>   Triggered with count of 5</a:t>
            </a:r>
            <a:endParaRPr lang="en-US" sz="24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 2: Rate Generator</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381000" y="1295400"/>
            <a:ext cx="8229600" cy="4525963"/>
          </a:xfrm>
        </p:spPr>
        <p:txBody>
          <a:bodyPr/>
          <a:lstStyle/>
          <a:p>
            <a:r>
              <a:rPr lang="en-US" dirty="0" smtClean="0"/>
              <a:t>Counter generates a series of pulses 1 clock pulse wide. </a:t>
            </a:r>
          </a:p>
          <a:p>
            <a:r>
              <a:rPr lang="en-US" dirty="0" smtClean="0"/>
              <a:t>The separation between pulses is determined by the count. </a:t>
            </a:r>
          </a:p>
          <a:p>
            <a:r>
              <a:rPr lang="en-US" dirty="0" smtClean="0"/>
              <a:t>The cycle is repeated until reprogrammed or G pin set to 0. </a:t>
            </a:r>
          </a:p>
          <a:p>
            <a:endParaRPr lang="en-US" dirty="0"/>
          </a:p>
        </p:txBody>
      </p:sp>
      <p:pic>
        <p:nvPicPr>
          <p:cNvPr id="4" name="Picture 3" descr="Mode2.gif"/>
          <p:cNvPicPr>
            <a:picLocks noChangeAspect="1"/>
          </p:cNvPicPr>
          <p:nvPr/>
        </p:nvPicPr>
        <p:blipFill>
          <a:blip r:embed="rId2"/>
          <a:stretch>
            <a:fillRect/>
          </a:stretch>
        </p:blipFill>
        <p:spPr>
          <a:xfrm>
            <a:off x="990600" y="4495800"/>
            <a:ext cx="7315200" cy="1743075"/>
          </a:xfrm>
          <a:prstGeom prst="rect">
            <a:avLst/>
          </a:prstGeom>
        </p:spPr>
      </p:pic>
      <p:sp>
        <p:nvSpPr>
          <p:cNvPr id="5" name="TextBox 4"/>
          <p:cNvSpPr txBox="1"/>
          <p:nvPr/>
        </p:nvSpPr>
        <p:spPr>
          <a:xfrm>
            <a:off x="914400" y="5029200"/>
            <a:ext cx="762000" cy="830997"/>
          </a:xfrm>
          <a:prstGeom prst="rect">
            <a:avLst/>
          </a:prstGeom>
          <a:solidFill>
            <a:schemeClr val="bg1"/>
          </a:solidFill>
        </p:spPr>
        <p:txBody>
          <a:bodyPr wrap="square" rtlCol="0">
            <a:spAutoFit/>
          </a:bodyPr>
          <a:lstStyle/>
          <a:p>
            <a:r>
              <a:rPr lang="en-US" sz="2400" dirty="0" smtClean="0"/>
              <a:t>CLK</a:t>
            </a:r>
          </a:p>
          <a:p>
            <a:r>
              <a:rPr lang="en-US" sz="2400" dirty="0" smtClean="0"/>
              <a:t>OUT</a:t>
            </a:r>
            <a:endParaRPr lang="en-US" sz="2400" dirty="0"/>
          </a:p>
        </p:txBody>
      </p:sp>
      <p:sp>
        <p:nvSpPr>
          <p:cNvPr id="6" name="TextBox 5"/>
          <p:cNvSpPr txBox="1"/>
          <p:nvPr/>
        </p:nvSpPr>
        <p:spPr>
          <a:xfrm>
            <a:off x="1524000" y="5924490"/>
            <a:ext cx="274320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b="1" dirty="0" smtClean="0"/>
              <a:t>   Count of 5 loaded </a:t>
            </a:r>
            <a:endParaRPr lang="en-US" sz="24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Write instruction to generate pulse every 50mcroS from Ctr0 </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normAutofit fontScale="77500" lnSpcReduction="20000"/>
          </a:bodyPr>
          <a:lstStyle/>
          <a:p>
            <a:r>
              <a:rPr lang="en-US" dirty="0" smtClean="0"/>
              <a:t>Control word   = </a:t>
            </a:r>
            <a:r>
              <a:rPr lang="en-US" b="1" dirty="0" smtClean="0"/>
              <a:t>14H</a:t>
            </a:r>
          </a:p>
          <a:p>
            <a:pPr lvl="1"/>
            <a:r>
              <a:rPr lang="en-US" dirty="0" smtClean="0"/>
              <a:t>D7D6=00 Select </a:t>
            </a:r>
            <a:r>
              <a:rPr lang="en-US" dirty="0" err="1" smtClean="0"/>
              <a:t>ctr</a:t>
            </a:r>
            <a:r>
              <a:rPr lang="en-US" dirty="0" smtClean="0"/>
              <a:t> 0</a:t>
            </a:r>
          </a:p>
          <a:p>
            <a:pPr lvl="1"/>
            <a:r>
              <a:rPr lang="en-US" dirty="0" smtClean="0"/>
              <a:t>D5D4=01 load 8 bit count </a:t>
            </a:r>
          </a:p>
          <a:p>
            <a:pPr lvl="1"/>
            <a:r>
              <a:rPr lang="en-US" dirty="0" smtClean="0"/>
              <a:t>D3D2D1=010 mode 2 </a:t>
            </a:r>
          </a:p>
          <a:p>
            <a:pPr lvl="1"/>
            <a:r>
              <a:rPr lang="en-US" dirty="0" smtClean="0"/>
              <a:t>D0=0 Binary </a:t>
            </a:r>
          </a:p>
          <a:p>
            <a:r>
              <a:rPr lang="en-US" dirty="0" smtClean="0"/>
              <a:t>Count = 50x10</a:t>
            </a:r>
            <a:r>
              <a:rPr lang="en-US" baseline="30000" dirty="0" smtClean="0"/>
              <a:t>-6</a:t>
            </a:r>
            <a:r>
              <a:rPr lang="en-US" dirty="0" smtClean="0"/>
              <a:t>/0.5x10</a:t>
            </a:r>
            <a:r>
              <a:rPr lang="en-US" baseline="30000" dirty="0" smtClean="0"/>
              <a:t>-6</a:t>
            </a:r>
            <a:r>
              <a:rPr lang="en-US" dirty="0" smtClean="0"/>
              <a:t>=64H</a:t>
            </a:r>
          </a:p>
          <a:p>
            <a:pPr>
              <a:buNone/>
            </a:pPr>
            <a:r>
              <a:rPr lang="en-US" dirty="0" smtClean="0"/>
              <a:t>		PULSE: 	MVI 	A 14H  ; Control word</a:t>
            </a:r>
          </a:p>
          <a:p>
            <a:pPr>
              <a:buNone/>
            </a:pPr>
            <a:r>
              <a:rPr lang="en-US" dirty="0" smtClean="0"/>
              <a:t>				OUT	</a:t>
            </a:r>
            <a:r>
              <a:rPr lang="en-US" dirty="0" err="1" smtClean="0"/>
              <a:t>CTRAdd</a:t>
            </a:r>
            <a:r>
              <a:rPr lang="en-US" dirty="0" smtClean="0"/>
              <a:t> 83H</a:t>
            </a:r>
          </a:p>
          <a:p>
            <a:pPr>
              <a:buNone/>
            </a:pPr>
            <a:r>
              <a:rPr lang="en-US" dirty="0" smtClean="0"/>
              <a:t>				MVI 	A,64H ;Count value</a:t>
            </a:r>
          </a:p>
          <a:p>
            <a:pPr>
              <a:buNone/>
            </a:pPr>
            <a:r>
              <a:rPr lang="en-US" dirty="0" smtClean="0"/>
              <a:t>				OUT	80H  ; load counter 0 with low </a:t>
            </a:r>
          </a:p>
          <a:p>
            <a:pPr>
              <a:buNone/>
            </a:pPr>
            <a:r>
              <a:rPr lang="en-US" dirty="0" smtClean="0"/>
              <a:t>						order byte</a:t>
            </a:r>
          </a:p>
          <a:p>
            <a:pPr>
              <a:buNone/>
            </a:pPr>
            <a:r>
              <a:rPr lang="en-US" dirty="0" smtClean="0"/>
              <a:t>				HALT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 3: Square wave generator</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p>
            <a:r>
              <a:rPr lang="en-US" dirty="0" smtClean="0"/>
              <a:t>Generates a continuous square-wave with G set to 1. </a:t>
            </a:r>
          </a:p>
          <a:p>
            <a:r>
              <a:rPr lang="en-US" dirty="0" smtClean="0"/>
              <a:t>If count is even, 50% duty cycle otherwise OUT is high 1 cycle longer</a:t>
            </a:r>
          </a:p>
          <a:p>
            <a:endParaRPr lang="en-US" dirty="0"/>
          </a:p>
        </p:txBody>
      </p:sp>
      <p:pic>
        <p:nvPicPr>
          <p:cNvPr id="4" name="Picture 3" descr="Mode3.gif"/>
          <p:cNvPicPr>
            <a:picLocks noChangeAspect="1"/>
          </p:cNvPicPr>
          <p:nvPr/>
        </p:nvPicPr>
        <p:blipFill>
          <a:blip r:embed="rId2"/>
          <a:stretch>
            <a:fillRect/>
          </a:stretch>
        </p:blipFill>
        <p:spPr>
          <a:xfrm>
            <a:off x="990600" y="3962400"/>
            <a:ext cx="7620000" cy="2066925"/>
          </a:xfrm>
          <a:prstGeom prst="rect">
            <a:avLst/>
          </a:prstGeom>
        </p:spPr>
      </p:pic>
      <p:sp>
        <p:nvSpPr>
          <p:cNvPr id="5" name="TextBox 4"/>
          <p:cNvSpPr txBox="1"/>
          <p:nvPr/>
        </p:nvSpPr>
        <p:spPr>
          <a:xfrm>
            <a:off x="914400" y="4876800"/>
            <a:ext cx="762000" cy="707886"/>
          </a:xfrm>
          <a:prstGeom prst="rect">
            <a:avLst/>
          </a:prstGeom>
          <a:solidFill>
            <a:schemeClr val="bg1"/>
          </a:solidFill>
        </p:spPr>
        <p:txBody>
          <a:bodyPr wrap="square" rtlCol="0">
            <a:spAutoFit/>
          </a:bodyPr>
          <a:lstStyle/>
          <a:p>
            <a:r>
              <a:rPr lang="en-US" sz="2000" b="1" dirty="0" smtClean="0"/>
              <a:t>CLK</a:t>
            </a:r>
          </a:p>
          <a:p>
            <a:r>
              <a:rPr lang="en-US" sz="2000" b="1" dirty="0" smtClean="0"/>
              <a:t>OUT</a:t>
            </a:r>
            <a:endParaRPr lang="en-US" sz="2000" b="1" dirty="0"/>
          </a:p>
        </p:txBody>
      </p:sp>
      <p:sp>
        <p:nvSpPr>
          <p:cNvPr id="6" name="TextBox 5"/>
          <p:cNvSpPr txBox="1"/>
          <p:nvPr/>
        </p:nvSpPr>
        <p:spPr>
          <a:xfrm>
            <a:off x="533400" y="5562600"/>
            <a:ext cx="266700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b="1" dirty="0" smtClean="0"/>
              <a:t>   Count of 6 loaded </a:t>
            </a:r>
            <a:endParaRPr lang="en-US" sz="24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Write instruction for 1KhZ square wave at </a:t>
            </a:r>
            <a:r>
              <a:rPr lang="en-US" b="1" u="sng"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Ctr</a:t>
            </a:r>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1</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524000"/>
            <a:ext cx="8229600" cy="5105400"/>
          </a:xfrm>
        </p:spPr>
        <p:txBody>
          <a:bodyPr>
            <a:normAutofit fontScale="85000" lnSpcReduction="20000"/>
          </a:bodyPr>
          <a:lstStyle/>
          <a:p>
            <a:r>
              <a:rPr lang="en-US" dirty="0" smtClean="0"/>
              <a:t>Control word = </a:t>
            </a:r>
            <a:r>
              <a:rPr lang="en-US" b="1" dirty="0" smtClean="0"/>
              <a:t>76H</a:t>
            </a:r>
          </a:p>
          <a:p>
            <a:endParaRPr lang="en-US" b="1" dirty="0" smtClean="0"/>
          </a:p>
          <a:p>
            <a:endParaRPr lang="en-US" dirty="0" smtClean="0"/>
          </a:p>
          <a:p>
            <a:endParaRPr lang="en-US" dirty="0" smtClean="0"/>
          </a:p>
          <a:p>
            <a:r>
              <a:rPr lang="en-US" dirty="0" smtClean="0"/>
              <a:t>Count= 1x10</a:t>
            </a:r>
            <a:r>
              <a:rPr lang="en-US" baseline="30000" dirty="0" smtClean="0"/>
              <a:t>-3</a:t>
            </a:r>
            <a:r>
              <a:rPr lang="en-US" dirty="0" smtClean="0"/>
              <a:t>/0.5x10</a:t>
            </a:r>
            <a:r>
              <a:rPr lang="en-US" baseline="30000" dirty="0" smtClean="0"/>
              <a:t>-6</a:t>
            </a:r>
            <a:r>
              <a:rPr lang="en-US" dirty="0" smtClean="0"/>
              <a:t>=2000=07D0H</a:t>
            </a:r>
          </a:p>
          <a:p>
            <a:r>
              <a:rPr lang="en-US" dirty="0" smtClean="0"/>
              <a:t>Instructions</a:t>
            </a:r>
          </a:p>
          <a:p>
            <a:pPr lvl="1">
              <a:buNone/>
            </a:pPr>
            <a:r>
              <a:rPr lang="en-US" dirty="0" smtClean="0"/>
              <a:t>	MVI 	A,76H ; load Control word for </a:t>
            </a:r>
            <a:r>
              <a:rPr lang="en-US" dirty="0" err="1" smtClean="0"/>
              <a:t>Ctr</a:t>
            </a:r>
            <a:r>
              <a:rPr lang="en-US" dirty="0" smtClean="0"/>
              <a:t> 1 mode 3</a:t>
            </a:r>
          </a:p>
          <a:p>
            <a:pPr lvl="1">
              <a:buNone/>
            </a:pPr>
            <a:r>
              <a:rPr lang="en-US" dirty="0" smtClean="0"/>
              <a:t>	OUT	83H	; write to Ctrl </a:t>
            </a:r>
            <a:r>
              <a:rPr lang="en-US" dirty="0" err="1" smtClean="0"/>
              <a:t>reg</a:t>
            </a:r>
            <a:endParaRPr lang="en-US" dirty="0" smtClean="0"/>
          </a:p>
          <a:p>
            <a:pPr lvl="1">
              <a:buNone/>
            </a:pPr>
            <a:r>
              <a:rPr lang="en-US" dirty="0" smtClean="0"/>
              <a:t>	MVI 	A, D0H; lower order byte </a:t>
            </a:r>
            <a:r>
              <a:rPr lang="en-US" dirty="0" err="1" smtClean="0"/>
              <a:t>cnt</a:t>
            </a:r>
            <a:r>
              <a:rPr lang="en-US" dirty="0" smtClean="0"/>
              <a:t> </a:t>
            </a:r>
          </a:p>
          <a:p>
            <a:pPr lvl="1">
              <a:buNone/>
            </a:pPr>
            <a:r>
              <a:rPr lang="en-US" dirty="0" smtClean="0"/>
              <a:t>	OUT	81H</a:t>
            </a:r>
          </a:p>
          <a:p>
            <a:pPr lvl="1">
              <a:buNone/>
            </a:pPr>
            <a:r>
              <a:rPr lang="en-US" dirty="0" smtClean="0"/>
              <a:t>	MVI	A,07H ; higher order byte </a:t>
            </a:r>
          </a:p>
          <a:p>
            <a:pPr lvl="1">
              <a:buNone/>
            </a:pPr>
            <a:r>
              <a:rPr lang="en-US" dirty="0" smtClean="0"/>
              <a:t>	OUT	81H</a:t>
            </a:r>
          </a:p>
          <a:p>
            <a:pPr lvl="1">
              <a:buNone/>
            </a:pPr>
            <a:r>
              <a:rPr lang="en-US" dirty="0" smtClean="0"/>
              <a:t>	HLT </a:t>
            </a:r>
            <a:endParaRPr lang="en-US" dirty="0"/>
          </a:p>
        </p:txBody>
      </p:sp>
      <p:graphicFrame>
        <p:nvGraphicFramePr>
          <p:cNvPr id="4" name="Content Placeholder 3"/>
          <p:cNvGraphicFramePr>
            <a:graphicFrameLocks/>
          </p:cNvGraphicFramePr>
          <p:nvPr/>
        </p:nvGraphicFramePr>
        <p:xfrm>
          <a:off x="609600" y="1905000"/>
          <a:ext cx="8229600" cy="1188720"/>
        </p:xfrm>
        <a:graphic>
          <a:graphicData uri="http://schemas.openxmlformats.org/drawingml/2006/table">
            <a:tbl>
              <a:tblPr firstRow="1" bandRow="1">
                <a:tableStyleId>{21E4AEA4-8DFA-4A89-87EB-49C32662AFE0}</a:tableStyleId>
              </a:tblPr>
              <a:tblGrid>
                <a:gridCol w="838200"/>
                <a:gridCol w="990600"/>
                <a:gridCol w="1257300"/>
                <a:gridCol w="1028700"/>
                <a:gridCol w="1028700"/>
                <a:gridCol w="1028700"/>
                <a:gridCol w="1028700"/>
                <a:gridCol w="1028700"/>
              </a:tblGrid>
              <a:tr h="370840">
                <a:tc>
                  <a:txBody>
                    <a:bodyPr/>
                    <a:lstStyle/>
                    <a:p>
                      <a:r>
                        <a:rPr lang="en-US" sz="2000" dirty="0" smtClean="0"/>
                        <a:t>D7</a:t>
                      </a:r>
                      <a:endParaRPr lang="en-US" sz="2000" b="1" dirty="0"/>
                    </a:p>
                  </a:txBody>
                  <a:tcPr/>
                </a:tc>
                <a:tc>
                  <a:txBody>
                    <a:bodyPr/>
                    <a:lstStyle/>
                    <a:p>
                      <a:r>
                        <a:rPr lang="en-US" sz="2000" dirty="0" smtClean="0"/>
                        <a:t>D6</a:t>
                      </a:r>
                      <a:endParaRPr lang="en-US" sz="2000" b="1" dirty="0"/>
                    </a:p>
                  </a:txBody>
                  <a:tcPr/>
                </a:tc>
                <a:tc>
                  <a:txBody>
                    <a:bodyPr/>
                    <a:lstStyle/>
                    <a:p>
                      <a:r>
                        <a:rPr lang="en-US" sz="2000" dirty="0" smtClean="0"/>
                        <a:t>D5</a:t>
                      </a:r>
                      <a:endParaRPr lang="en-US" sz="2000" b="1" dirty="0"/>
                    </a:p>
                  </a:txBody>
                  <a:tcPr/>
                </a:tc>
                <a:tc>
                  <a:txBody>
                    <a:bodyPr/>
                    <a:lstStyle/>
                    <a:p>
                      <a:r>
                        <a:rPr lang="en-US" sz="2000" dirty="0" smtClean="0"/>
                        <a:t>D4</a:t>
                      </a:r>
                      <a:endParaRPr lang="en-US" sz="2000" b="1" dirty="0"/>
                    </a:p>
                  </a:txBody>
                  <a:tcPr/>
                </a:tc>
                <a:tc>
                  <a:txBody>
                    <a:bodyPr/>
                    <a:lstStyle/>
                    <a:p>
                      <a:r>
                        <a:rPr lang="en-US" sz="2000" dirty="0" smtClean="0"/>
                        <a:t>D3</a:t>
                      </a:r>
                      <a:endParaRPr lang="en-US" sz="2000" b="1" dirty="0"/>
                    </a:p>
                  </a:txBody>
                  <a:tcPr/>
                </a:tc>
                <a:tc>
                  <a:txBody>
                    <a:bodyPr/>
                    <a:lstStyle/>
                    <a:p>
                      <a:r>
                        <a:rPr lang="en-US" sz="2000" dirty="0" smtClean="0"/>
                        <a:t>D2</a:t>
                      </a:r>
                      <a:endParaRPr lang="en-US" sz="2000" b="1" dirty="0"/>
                    </a:p>
                  </a:txBody>
                  <a:tcPr/>
                </a:tc>
                <a:tc>
                  <a:txBody>
                    <a:bodyPr/>
                    <a:lstStyle/>
                    <a:p>
                      <a:r>
                        <a:rPr lang="en-US" sz="2000" dirty="0" smtClean="0"/>
                        <a:t>D1</a:t>
                      </a:r>
                      <a:endParaRPr lang="en-US" sz="2000" b="1" dirty="0"/>
                    </a:p>
                  </a:txBody>
                  <a:tcPr/>
                </a:tc>
                <a:tc>
                  <a:txBody>
                    <a:bodyPr/>
                    <a:lstStyle/>
                    <a:p>
                      <a:r>
                        <a:rPr lang="en-US" sz="2000" dirty="0" smtClean="0"/>
                        <a:t>D0</a:t>
                      </a:r>
                      <a:endParaRPr lang="en-US" sz="2000" b="1" dirty="0"/>
                    </a:p>
                  </a:txBody>
                  <a:tcPr/>
                </a:tc>
              </a:tr>
              <a:tr h="370840">
                <a:tc>
                  <a:txBody>
                    <a:bodyPr/>
                    <a:lstStyle/>
                    <a:p>
                      <a:r>
                        <a:rPr lang="en-US" sz="2000" dirty="0" smtClean="0"/>
                        <a:t>SC1</a:t>
                      </a:r>
                      <a:endParaRPr lang="en-US" sz="2000" b="1" dirty="0"/>
                    </a:p>
                  </a:txBody>
                  <a:tcPr/>
                </a:tc>
                <a:tc>
                  <a:txBody>
                    <a:bodyPr/>
                    <a:lstStyle/>
                    <a:p>
                      <a:r>
                        <a:rPr lang="en-US" sz="2000" dirty="0" smtClean="0"/>
                        <a:t>SC2</a:t>
                      </a:r>
                      <a:endParaRPr lang="en-US" sz="2000" b="1" dirty="0"/>
                    </a:p>
                  </a:txBody>
                  <a:tcPr/>
                </a:tc>
                <a:tc>
                  <a:txBody>
                    <a:bodyPr/>
                    <a:lstStyle/>
                    <a:p>
                      <a:r>
                        <a:rPr lang="en-US" sz="2000" dirty="0" smtClean="0"/>
                        <a:t>RW1</a:t>
                      </a:r>
                      <a:endParaRPr lang="en-US" sz="2000" b="1" dirty="0"/>
                    </a:p>
                  </a:txBody>
                  <a:tcPr/>
                </a:tc>
                <a:tc>
                  <a:txBody>
                    <a:bodyPr/>
                    <a:lstStyle/>
                    <a:p>
                      <a:r>
                        <a:rPr lang="en-US" sz="2000" dirty="0" smtClean="0"/>
                        <a:t>RW0</a:t>
                      </a:r>
                      <a:endParaRPr lang="en-US" sz="2000" b="1" dirty="0"/>
                    </a:p>
                  </a:txBody>
                  <a:tcPr/>
                </a:tc>
                <a:tc>
                  <a:txBody>
                    <a:bodyPr/>
                    <a:lstStyle/>
                    <a:p>
                      <a:r>
                        <a:rPr lang="en-US" sz="2000" dirty="0" smtClean="0"/>
                        <a:t>M2</a:t>
                      </a:r>
                      <a:endParaRPr lang="en-US" sz="2000" b="1" dirty="0"/>
                    </a:p>
                  </a:txBody>
                  <a:tcPr/>
                </a:tc>
                <a:tc>
                  <a:txBody>
                    <a:bodyPr/>
                    <a:lstStyle/>
                    <a:p>
                      <a:r>
                        <a:rPr lang="en-US" sz="2000" dirty="0" smtClean="0"/>
                        <a:t>M1</a:t>
                      </a:r>
                      <a:endParaRPr lang="en-US" sz="2000" b="1" dirty="0"/>
                    </a:p>
                  </a:txBody>
                  <a:tcPr/>
                </a:tc>
                <a:tc>
                  <a:txBody>
                    <a:bodyPr/>
                    <a:lstStyle/>
                    <a:p>
                      <a:r>
                        <a:rPr lang="en-US" sz="2000" dirty="0" smtClean="0"/>
                        <a:t>M0</a:t>
                      </a:r>
                      <a:endParaRPr lang="en-US" sz="2000" b="1" dirty="0"/>
                    </a:p>
                  </a:txBody>
                  <a:tcPr/>
                </a:tc>
                <a:tc>
                  <a:txBody>
                    <a:bodyPr/>
                    <a:lstStyle/>
                    <a:p>
                      <a:r>
                        <a:rPr lang="en-US" sz="2000" dirty="0" smtClean="0"/>
                        <a:t>BCD</a:t>
                      </a:r>
                      <a:endParaRPr lang="en-US" sz="2000" b="1" dirty="0"/>
                    </a:p>
                  </a:txBody>
                  <a:tcPr/>
                </a:tc>
              </a:tr>
              <a:tr h="370840">
                <a:tc gridSpan="2">
                  <a:txBody>
                    <a:bodyPr/>
                    <a:lstStyle/>
                    <a:p>
                      <a:r>
                        <a:rPr lang="en-US" sz="2000" dirty="0" smtClean="0"/>
                        <a:t>01</a:t>
                      </a:r>
                      <a:endParaRPr lang="en-US" sz="2000" b="1" dirty="0"/>
                    </a:p>
                  </a:txBody>
                  <a:tcPr/>
                </a:tc>
                <a:tc hMerge="1">
                  <a:txBody>
                    <a:bodyPr/>
                    <a:lstStyle/>
                    <a:p>
                      <a:endParaRPr lang="en-US" dirty="0"/>
                    </a:p>
                  </a:txBody>
                  <a:tcPr/>
                </a:tc>
                <a:tc gridSpan="2">
                  <a:txBody>
                    <a:bodyPr/>
                    <a:lstStyle/>
                    <a:p>
                      <a:r>
                        <a:rPr lang="en-US" sz="2000" dirty="0" smtClean="0"/>
                        <a:t>Load 16 bit  (11)</a:t>
                      </a:r>
                      <a:endParaRPr lang="en-US" sz="2000" b="1" dirty="0"/>
                    </a:p>
                  </a:txBody>
                  <a:tcPr/>
                </a:tc>
                <a:tc hMerge="1">
                  <a:txBody>
                    <a:bodyPr/>
                    <a:lstStyle/>
                    <a:p>
                      <a:endParaRPr lang="en-US" dirty="0"/>
                    </a:p>
                  </a:txBody>
                  <a:tcPr/>
                </a:tc>
                <a:tc gridSpan="3">
                  <a:txBody>
                    <a:bodyPr/>
                    <a:lstStyle/>
                    <a:p>
                      <a:r>
                        <a:rPr lang="en-US" sz="2000" dirty="0" smtClean="0"/>
                        <a:t>011 (mode 3)</a:t>
                      </a:r>
                      <a:endParaRPr lang="en-US" sz="2000" b="1" dirty="0"/>
                    </a:p>
                  </a:txBody>
                  <a:tcPr/>
                </a:tc>
                <a:tc hMerge="1">
                  <a:txBody>
                    <a:bodyPr/>
                    <a:lstStyle/>
                    <a:p>
                      <a:endParaRPr lang="en-US" dirty="0"/>
                    </a:p>
                  </a:txBody>
                  <a:tcPr/>
                </a:tc>
                <a:tc hMerge="1">
                  <a:txBody>
                    <a:bodyPr/>
                    <a:lstStyle/>
                    <a:p>
                      <a:endParaRPr lang="en-US" dirty="0"/>
                    </a:p>
                  </a:txBody>
                  <a:tcPr/>
                </a:tc>
                <a:tc>
                  <a:txBody>
                    <a:bodyPr/>
                    <a:lstStyle/>
                    <a:p>
                      <a:r>
                        <a:rPr lang="en-US" sz="2000" dirty="0" smtClean="0"/>
                        <a:t>0</a:t>
                      </a:r>
                      <a:endParaRPr lang="en-US" sz="2000" b="1" dirty="0"/>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 4: Software Triggered Strobe</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p>
            <a:r>
              <a:rPr lang="en-US" dirty="0" smtClean="0"/>
              <a:t>Software triggered one-shot (</a:t>
            </a:r>
            <a:r>
              <a:rPr lang="en-US" b="1" dirty="0" smtClean="0"/>
              <a:t>G must be 1</a:t>
            </a:r>
            <a:r>
              <a:rPr lang="en-US" dirty="0" smtClean="0"/>
              <a:t>).</a:t>
            </a:r>
          </a:p>
          <a:p>
            <a:r>
              <a:rPr lang="en-US" dirty="0" smtClean="0"/>
              <a:t>OUT goes initially High, it goes low for one clock at the end of count</a:t>
            </a:r>
          </a:p>
          <a:p>
            <a:r>
              <a:rPr lang="en-US" dirty="0" smtClean="0"/>
              <a:t>The count must be reloaded for subsequent output </a:t>
            </a:r>
            <a:endParaRPr lang="en-US" dirty="0"/>
          </a:p>
        </p:txBody>
      </p:sp>
      <p:pic>
        <p:nvPicPr>
          <p:cNvPr id="4" name="Picture 3" descr="Mode4.gif"/>
          <p:cNvPicPr>
            <a:picLocks noChangeAspect="1"/>
          </p:cNvPicPr>
          <p:nvPr/>
        </p:nvPicPr>
        <p:blipFill>
          <a:blip r:embed="rId3"/>
          <a:stretch>
            <a:fillRect/>
          </a:stretch>
        </p:blipFill>
        <p:spPr>
          <a:xfrm>
            <a:off x="914400" y="4419601"/>
            <a:ext cx="7467600" cy="1905000"/>
          </a:xfrm>
          <a:prstGeom prst="rect">
            <a:avLst/>
          </a:prstGeom>
        </p:spPr>
      </p:pic>
      <p:sp>
        <p:nvSpPr>
          <p:cNvPr id="5" name="TextBox 4"/>
          <p:cNvSpPr txBox="1"/>
          <p:nvPr/>
        </p:nvSpPr>
        <p:spPr>
          <a:xfrm>
            <a:off x="762000" y="5083314"/>
            <a:ext cx="762000" cy="707886"/>
          </a:xfrm>
          <a:prstGeom prst="rect">
            <a:avLst/>
          </a:prstGeom>
          <a:solidFill>
            <a:schemeClr val="bg1"/>
          </a:solidFill>
        </p:spPr>
        <p:txBody>
          <a:bodyPr wrap="square" rtlCol="0">
            <a:spAutoFit/>
          </a:bodyPr>
          <a:lstStyle/>
          <a:p>
            <a:r>
              <a:rPr lang="en-US" sz="2000" dirty="0" smtClean="0"/>
              <a:t>CLK</a:t>
            </a:r>
          </a:p>
          <a:p>
            <a:r>
              <a:rPr lang="en-US" sz="2000" dirty="0" smtClean="0"/>
              <a:t>OUT</a:t>
            </a:r>
            <a:endParaRPr lang="en-US" sz="2000" dirty="0"/>
          </a:p>
        </p:txBody>
      </p:sp>
      <p:sp>
        <p:nvSpPr>
          <p:cNvPr id="6" name="TextBox 5"/>
          <p:cNvSpPr txBox="1"/>
          <p:nvPr/>
        </p:nvSpPr>
        <p:spPr>
          <a:xfrm>
            <a:off x="1371600" y="5791200"/>
            <a:ext cx="31242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b="1" dirty="0" smtClean="0"/>
              <a:t>   Triggered with count of 8</a:t>
            </a:r>
            <a:endParaRPr lang="en-US" sz="2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Expanded Block Diagram</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5029200" y="3505200"/>
            <a:ext cx="1143000" cy="13716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smtClean="0">
                <a:solidFill>
                  <a:schemeClr val="tx1"/>
                </a:solidFill>
              </a:rPr>
              <a:t>3 to 8 Decoder</a:t>
            </a:r>
            <a:endParaRPr lang="en-US" b="1" dirty="0">
              <a:solidFill>
                <a:schemeClr val="tx1"/>
              </a:solidFill>
            </a:endParaRPr>
          </a:p>
        </p:txBody>
      </p:sp>
      <p:sp>
        <p:nvSpPr>
          <p:cNvPr id="7" name="Rectangle 6"/>
          <p:cNvSpPr/>
          <p:nvPr/>
        </p:nvSpPr>
        <p:spPr>
          <a:xfrm>
            <a:off x="7162800" y="1676400"/>
            <a:ext cx="914400" cy="685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CWR</a:t>
            </a:r>
            <a:endParaRPr lang="en-US" dirty="0"/>
          </a:p>
        </p:txBody>
      </p:sp>
      <p:sp>
        <p:nvSpPr>
          <p:cNvPr id="8" name="Rectangle 7"/>
          <p:cNvSpPr/>
          <p:nvPr/>
        </p:nvSpPr>
        <p:spPr>
          <a:xfrm>
            <a:off x="7162800" y="2590800"/>
            <a:ext cx="838200" cy="68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Port</a:t>
            </a:r>
          </a:p>
          <a:p>
            <a:pPr algn="ctr"/>
            <a:r>
              <a:rPr lang="en-US" dirty="0" smtClean="0"/>
              <a:t>A</a:t>
            </a:r>
            <a:endParaRPr lang="en-US" dirty="0"/>
          </a:p>
        </p:txBody>
      </p:sp>
      <p:sp>
        <p:nvSpPr>
          <p:cNvPr id="9" name="Rectangle 8"/>
          <p:cNvSpPr/>
          <p:nvPr/>
        </p:nvSpPr>
        <p:spPr>
          <a:xfrm>
            <a:off x="7162800" y="3505200"/>
            <a:ext cx="838200" cy="68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Port</a:t>
            </a:r>
          </a:p>
          <a:p>
            <a:pPr algn="ctr"/>
            <a:r>
              <a:rPr lang="en-US" dirty="0" smtClean="0"/>
              <a:t>B</a:t>
            </a:r>
            <a:endParaRPr lang="en-US" dirty="0"/>
          </a:p>
        </p:txBody>
      </p:sp>
      <p:sp>
        <p:nvSpPr>
          <p:cNvPr id="10" name="Rectangle 9"/>
          <p:cNvSpPr/>
          <p:nvPr/>
        </p:nvSpPr>
        <p:spPr>
          <a:xfrm>
            <a:off x="7162800" y="4419600"/>
            <a:ext cx="838200" cy="68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Port</a:t>
            </a:r>
          </a:p>
          <a:p>
            <a:pPr algn="ctr"/>
            <a:r>
              <a:rPr lang="en-US" dirty="0" smtClean="0"/>
              <a:t>C</a:t>
            </a:r>
            <a:endParaRPr lang="en-US" dirty="0"/>
          </a:p>
        </p:txBody>
      </p:sp>
      <p:sp>
        <p:nvSpPr>
          <p:cNvPr id="11" name="Rectangle 10"/>
          <p:cNvSpPr/>
          <p:nvPr/>
        </p:nvSpPr>
        <p:spPr>
          <a:xfrm>
            <a:off x="7162800" y="5334000"/>
            <a:ext cx="838200" cy="68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Timer</a:t>
            </a:r>
          </a:p>
          <a:p>
            <a:pPr algn="ctr"/>
            <a:r>
              <a:rPr lang="en-US" sz="1200" dirty="0" smtClean="0"/>
              <a:t>MSB    LSB</a:t>
            </a:r>
            <a:endParaRPr lang="en-US" sz="1200" dirty="0"/>
          </a:p>
        </p:txBody>
      </p:sp>
      <p:sp>
        <p:nvSpPr>
          <p:cNvPr id="12" name="Rectangle 11"/>
          <p:cNvSpPr/>
          <p:nvPr/>
        </p:nvSpPr>
        <p:spPr>
          <a:xfrm>
            <a:off x="3657600" y="2590800"/>
            <a:ext cx="6096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Latch</a:t>
            </a:r>
            <a:endParaRPr lang="en-US" sz="1400" dirty="0"/>
          </a:p>
        </p:txBody>
      </p:sp>
      <p:sp>
        <p:nvSpPr>
          <p:cNvPr id="13" name="TextBox 12"/>
          <p:cNvSpPr txBox="1"/>
          <p:nvPr/>
        </p:nvSpPr>
        <p:spPr>
          <a:xfrm>
            <a:off x="2590800" y="6019800"/>
            <a:ext cx="1828800" cy="369332"/>
          </a:xfrm>
          <a:prstGeom prst="rect">
            <a:avLst/>
          </a:prstGeom>
          <a:noFill/>
        </p:spPr>
        <p:txBody>
          <a:bodyPr wrap="square" rtlCol="0">
            <a:spAutoFit/>
          </a:bodyPr>
          <a:lstStyle/>
          <a:p>
            <a:r>
              <a:rPr lang="en-US" b="1" dirty="0" smtClean="0"/>
              <a:t>Clock for timer</a:t>
            </a:r>
            <a:endParaRPr lang="en-US" b="1" dirty="0"/>
          </a:p>
        </p:txBody>
      </p:sp>
      <p:cxnSp>
        <p:nvCxnSpPr>
          <p:cNvPr id="14" name="Straight Arrow Connector 13"/>
          <p:cNvCxnSpPr/>
          <p:nvPr/>
        </p:nvCxnSpPr>
        <p:spPr>
          <a:xfrm>
            <a:off x="3429000" y="5943600"/>
            <a:ext cx="3733800" cy="1588"/>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72200" y="4419600"/>
            <a:ext cx="228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72200" y="4572000"/>
            <a:ext cx="76200" cy="1588"/>
          </a:xfrm>
          <a:prstGeom prst="line">
            <a:avLst/>
          </a:prstGeom>
        </p:spPr>
        <p:style>
          <a:lnRef idx="2">
            <a:schemeClr val="dk1"/>
          </a:lnRef>
          <a:fillRef idx="0">
            <a:schemeClr val="dk1"/>
          </a:fillRef>
          <a:effectRef idx="1">
            <a:schemeClr val="dk1"/>
          </a:effectRef>
          <a:fontRef idx="minor">
            <a:schemeClr val="tx1"/>
          </a:fontRef>
        </p:style>
      </p:cxnSp>
      <p:cxnSp>
        <p:nvCxnSpPr>
          <p:cNvPr id="17" name="Elbow Connector 16"/>
          <p:cNvCxnSpPr/>
          <p:nvPr/>
        </p:nvCxnSpPr>
        <p:spPr>
          <a:xfrm rot="16200000" flipH="1">
            <a:off x="6134100" y="4838700"/>
            <a:ext cx="1447800" cy="914400"/>
          </a:xfrm>
          <a:prstGeom prst="bentConnector3">
            <a:avLst>
              <a:gd name="adj1" fmla="val 110729"/>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296297" y="5524103"/>
            <a:ext cx="1905000"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6248400" y="6096000"/>
            <a:ext cx="1600200" cy="381000"/>
          </a:xfrm>
          <a:prstGeom prst="bentConnector3">
            <a:avLst>
              <a:gd name="adj1" fmla="val 9835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001000" y="5486400"/>
            <a:ext cx="6858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Left-Right Arrow 20"/>
          <p:cNvSpPr/>
          <p:nvPr/>
        </p:nvSpPr>
        <p:spPr>
          <a:xfrm>
            <a:off x="8001000" y="2819400"/>
            <a:ext cx="838200" cy="1524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2" name="Left-Right Arrow 21"/>
          <p:cNvSpPr/>
          <p:nvPr/>
        </p:nvSpPr>
        <p:spPr>
          <a:xfrm>
            <a:off x="8001000" y="3810000"/>
            <a:ext cx="838200" cy="1524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3" name="Left-Right Arrow 22"/>
          <p:cNvSpPr/>
          <p:nvPr/>
        </p:nvSpPr>
        <p:spPr>
          <a:xfrm>
            <a:off x="8001000" y="4724400"/>
            <a:ext cx="838200" cy="1524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4" name="TextBox 23"/>
          <p:cNvSpPr txBox="1"/>
          <p:nvPr/>
        </p:nvSpPr>
        <p:spPr>
          <a:xfrm>
            <a:off x="8001000" y="3048000"/>
            <a:ext cx="990600" cy="369332"/>
          </a:xfrm>
          <a:prstGeom prst="rect">
            <a:avLst/>
          </a:prstGeom>
          <a:noFill/>
        </p:spPr>
        <p:txBody>
          <a:bodyPr wrap="square" rtlCol="0">
            <a:spAutoFit/>
          </a:bodyPr>
          <a:lstStyle/>
          <a:p>
            <a:r>
              <a:rPr lang="en-US" dirty="0" smtClean="0"/>
              <a:t>PA0-PA7</a:t>
            </a:r>
            <a:endParaRPr lang="en-US" dirty="0"/>
          </a:p>
        </p:txBody>
      </p:sp>
      <p:sp>
        <p:nvSpPr>
          <p:cNvPr id="25" name="TextBox 24"/>
          <p:cNvSpPr txBox="1"/>
          <p:nvPr/>
        </p:nvSpPr>
        <p:spPr>
          <a:xfrm>
            <a:off x="8001000" y="3897868"/>
            <a:ext cx="990600" cy="369332"/>
          </a:xfrm>
          <a:prstGeom prst="rect">
            <a:avLst/>
          </a:prstGeom>
          <a:noFill/>
        </p:spPr>
        <p:txBody>
          <a:bodyPr wrap="square" rtlCol="0">
            <a:spAutoFit/>
          </a:bodyPr>
          <a:lstStyle/>
          <a:p>
            <a:r>
              <a:rPr lang="en-US" dirty="0" smtClean="0"/>
              <a:t>PB0-PB7</a:t>
            </a:r>
            <a:endParaRPr lang="en-US" dirty="0"/>
          </a:p>
        </p:txBody>
      </p:sp>
      <p:sp>
        <p:nvSpPr>
          <p:cNvPr id="26" name="TextBox 25"/>
          <p:cNvSpPr txBox="1"/>
          <p:nvPr/>
        </p:nvSpPr>
        <p:spPr>
          <a:xfrm>
            <a:off x="8001000" y="4800600"/>
            <a:ext cx="990600" cy="369332"/>
          </a:xfrm>
          <a:prstGeom prst="rect">
            <a:avLst/>
          </a:prstGeom>
          <a:noFill/>
        </p:spPr>
        <p:txBody>
          <a:bodyPr wrap="square" rtlCol="0">
            <a:spAutoFit/>
          </a:bodyPr>
          <a:lstStyle/>
          <a:p>
            <a:r>
              <a:rPr lang="en-US" dirty="0" smtClean="0"/>
              <a:t>PC0-PC5</a:t>
            </a:r>
            <a:endParaRPr lang="en-US" dirty="0"/>
          </a:p>
        </p:txBody>
      </p:sp>
      <p:sp>
        <p:nvSpPr>
          <p:cNvPr id="27" name="TextBox 26"/>
          <p:cNvSpPr txBox="1"/>
          <p:nvPr/>
        </p:nvSpPr>
        <p:spPr>
          <a:xfrm>
            <a:off x="8077200" y="5791200"/>
            <a:ext cx="914400" cy="646331"/>
          </a:xfrm>
          <a:prstGeom prst="rect">
            <a:avLst/>
          </a:prstGeom>
          <a:noFill/>
        </p:spPr>
        <p:txBody>
          <a:bodyPr wrap="square" rtlCol="0">
            <a:spAutoFit/>
          </a:bodyPr>
          <a:lstStyle/>
          <a:p>
            <a:r>
              <a:rPr lang="en-US" dirty="0" smtClean="0"/>
              <a:t>Timer Out</a:t>
            </a:r>
            <a:endParaRPr lang="en-US" dirty="0"/>
          </a:p>
        </p:txBody>
      </p:sp>
      <p:sp>
        <p:nvSpPr>
          <p:cNvPr id="36" name="Right Arrow 35"/>
          <p:cNvSpPr/>
          <p:nvPr/>
        </p:nvSpPr>
        <p:spPr>
          <a:xfrm>
            <a:off x="4267200" y="3048000"/>
            <a:ext cx="838200" cy="228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37" name="Elbow Connector 36"/>
          <p:cNvCxnSpPr/>
          <p:nvPr/>
        </p:nvCxnSpPr>
        <p:spPr>
          <a:xfrm rot="16200000" flipH="1">
            <a:off x="4572000" y="3505200"/>
            <a:ext cx="762000" cy="152400"/>
          </a:xfrm>
          <a:prstGeom prst="bentConnector3">
            <a:avLst>
              <a:gd name="adj1" fmla="val 9923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Elbow Connector 72"/>
          <p:cNvCxnSpPr>
            <a:endCxn id="4" idx="1"/>
          </p:cNvCxnSpPr>
          <p:nvPr/>
        </p:nvCxnSpPr>
        <p:spPr>
          <a:xfrm rot="16200000" flipH="1">
            <a:off x="4381500" y="3543300"/>
            <a:ext cx="990600" cy="304800"/>
          </a:xfrm>
          <a:prstGeom prst="bentConnector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Elbow Connector 72"/>
          <p:cNvCxnSpPr/>
          <p:nvPr/>
        </p:nvCxnSpPr>
        <p:spPr>
          <a:xfrm rot="16200000" flipH="1">
            <a:off x="4191000" y="3657600"/>
            <a:ext cx="1295401" cy="381000"/>
          </a:xfrm>
          <a:prstGeom prst="bentConnector3">
            <a:avLst>
              <a:gd name="adj1" fmla="val 100679"/>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648200" y="4495800"/>
            <a:ext cx="381000" cy="307777"/>
          </a:xfrm>
          <a:prstGeom prst="rect">
            <a:avLst/>
          </a:prstGeom>
          <a:noFill/>
        </p:spPr>
        <p:txBody>
          <a:bodyPr wrap="square" rtlCol="0">
            <a:spAutoFit/>
          </a:bodyPr>
          <a:lstStyle/>
          <a:p>
            <a:r>
              <a:rPr lang="en-US" sz="1400" dirty="0" smtClean="0"/>
              <a:t>A0</a:t>
            </a:r>
            <a:endParaRPr lang="en-US" sz="1400" dirty="0"/>
          </a:p>
        </p:txBody>
      </p:sp>
      <p:sp>
        <p:nvSpPr>
          <p:cNvPr id="41" name="TextBox 40"/>
          <p:cNvSpPr txBox="1"/>
          <p:nvPr/>
        </p:nvSpPr>
        <p:spPr>
          <a:xfrm>
            <a:off x="4648200" y="4191000"/>
            <a:ext cx="381000" cy="307777"/>
          </a:xfrm>
          <a:prstGeom prst="rect">
            <a:avLst/>
          </a:prstGeom>
          <a:noFill/>
        </p:spPr>
        <p:txBody>
          <a:bodyPr wrap="square" rtlCol="0">
            <a:spAutoFit/>
          </a:bodyPr>
          <a:lstStyle/>
          <a:p>
            <a:r>
              <a:rPr lang="en-US" sz="1400" dirty="0" smtClean="0"/>
              <a:t>A1</a:t>
            </a:r>
            <a:endParaRPr lang="en-US" sz="1400" dirty="0"/>
          </a:p>
        </p:txBody>
      </p:sp>
      <p:sp>
        <p:nvSpPr>
          <p:cNvPr id="42" name="TextBox 41"/>
          <p:cNvSpPr txBox="1"/>
          <p:nvPr/>
        </p:nvSpPr>
        <p:spPr>
          <a:xfrm>
            <a:off x="4724400" y="3886200"/>
            <a:ext cx="381000" cy="307777"/>
          </a:xfrm>
          <a:prstGeom prst="rect">
            <a:avLst/>
          </a:prstGeom>
          <a:noFill/>
        </p:spPr>
        <p:txBody>
          <a:bodyPr wrap="square" rtlCol="0">
            <a:spAutoFit/>
          </a:bodyPr>
          <a:lstStyle/>
          <a:p>
            <a:r>
              <a:rPr lang="en-US" sz="1400" dirty="0" smtClean="0"/>
              <a:t>A2</a:t>
            </a:r>
            <a:endParaRPr lang="en-US" sz="1400" dirty="0"/>
          </a:p>
        </p:txBody>
      </p:sp>
      <p:cxnSp>
        <p:nvCxnSpPr>
          <p:cNvPr id="45" name="Shape 44"/>
          <p:cNvCxnSpPr>
            <a:endCxn id="12" idx="2"/>
          </p:cNvCxnSpPr>
          <p:nvPr/>
        </p:nvCxnSpPr>
        <p:spPr>
          <a:xfrm flipV="1">
            <a:off x="3124200" y="3276600"/>
            <a:ext cx="838200" cy="381000"/>
          </a:xfrm>
          <a:prstGeom prst="bentConnector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819400" y="3669268"/>
            <a:ext cx="533400" cy="369332"/>
          </a:xfrm>
          <a:prstGeom prst="rect">
            <a:avLst/>
          </a:prstGeom>
          <a:noFill/>
        </p:spPr>
        <p:txBody>
          <a:bodyPr wrap="square" rtlCol="0">
            <a:spAutoFit/>
          </a:bodyPr>
          <a:lstStyle/>
          <a:p>
            <a:r>
              <a:rPr lang="en-US" dirty="0" smtClean="0"/>
              <a:t>ALE</a:t>
            </a:r>
            <a:endParaRPr lang="en-US" dirty="0"/>
          </a:p>
        </p:txBody>
      </p:sp>
      <p:sp>
        <p:nvSpPr>
          <p:cNvPr id="49" name="Left-Right Arrow 48"/>
          <p:cNvSpPr/>
          <p:nvPr/>
        </p:nvSpPr>
        <p:spPr>
          <a:xfrm>
            <a:off x="3048000" y="3048000"/>
            <a:ext cx="609600" cy="152400"/>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0" name="Rectangle 49"/>
          <p:cNvSpPr/>
          <p:nvPr/>
        </p:nvSpPr>
        <p:spPr>
          <a:xfrm>
            <a:off x="3429000" y="3124200"/>
            <a:ext cx="76200" cy="2590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1" name="Right Arrow 50"/>
          <p:cNvSpPr/>
          <p:nvPr/>
        </p:nvSpPr>
        <p:spPr>
          <a:xfrm>
            <a:off x="3429000" y="5638800"/>
            <a:ext cx="37338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2" name="Rectangle 51"/>
          <p:cNvSpPr/>
          <p:nvPr/>
        </p:nvSpPr>
        <p:spPr>
          <a:xfrm>
            <a:off x="6934200" y="1981200"/>
            <a:ext cx="76200" cy="3733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3" name="Right Arrow 52"/>
          <p:cNvSpPr/>
          <p:nvPr/>
        </p:nvSpPr>
        <p:spPr>
          <a:xfrm>
            <a:off x="6934200" y="1905000"/>
            <a:ext cx="2286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4" name="Right Arrow 53"/>
          <p:cNvSpPr/>
          <p:nvPr/>
        </p:nvSpPr>
        <p:spPr>
          <a:xfrm>
            <a:off x="6934200" y="3733800"/>
            <a:ext cx="2286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5" name="Right Arrow 54"/>
          <p:cNvSpPr/>
          <p:nvPr/>
        </p:nvSpPr>
        <p:spPr>
          <a:xfrm>
            <a:off x="6934200" y="4648200"/>
            <a:ext cx="2286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57" name="Straight Connector 56"/>
          <p:cNvCxnSpPr/>
          <p:nvPr/>
        </p:nvCxnSpPr>
        <p:spPr>
          <a:xfrm>
            <a:off x="6172200" y="3656012"/>
            <a:ext cx="228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172200" y="3810000"/>
            <a:ext cx="304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6172200" y="4038600"/>
            <a:ext cx="990600" cy="1588"/>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Elbow Connector 128"/>
          <p:cNvCxnSpPr>
            <a:endCxn id="10" idx="0"/>
          </p:cNvCxnSpPr>
          <p:nvPr/>
        </p:nvCxnSpPr>
        <p:spPr>
          <a:xfrm>
            <a:off x="6172200" y="4267200"/>
            <a:ext cx="1409700" cy="152400"/>
          </a:xfrm>
          <a:prstGeom prst="bentConnector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667000" y="2667000"/>
            <a:ext cx="990600" cy="307777"/>
          </a:xfrm>
          <a:prstGeom prst="rect">
            <a:avLst/>
          </a:prstGeom>
          <a:noFill/>
        </p:spPr>
        <p:txBody>
          <a:bodyPr wrap="square" rtlCol="0">
            <a:spAutoFit/>
          </a:bodyPr>
          <a:lstStyle/>
          <a:p>
            <a:r>
              <a:rPr lang="en-US" sz="1400" b="1" dirty="0" smtClean="0"/>
              <a:t>AD0-AD7</a:t>
            </a:r>
            <a:endParaRPr lang="en-US" sz="1400" b="1" dirty="0"/>
          </a:p>
        </p:txBody>
      </p:sp>
      <p:sp>
        <p:nvSpPr>
          <p:cNvPr id="63" name="TextBox 62"/>
          <p:cNvSpPr txBox="1"/>
          <p:nvPr/>
        </p:nvSpPr>
        <p:spPr>
          <a:xfrm>
            <a:off x="4267200" y="2743200"/>
            <a:ext cx="838200" cy="369332"/>
          </a:xfrm>
          <a:prstGeom prst="rect">
            <a:avLst/>
          </a:prstGeom>
          <a:noFill/>
        </p:spPr>
        <p:txBody>
          <a:bodyPr wrap="square" rtlCol="0">
            <a:spAutoFit/>
          </a:bodyPr>
          <a:lstStyle/>
          <a:p>
            <a:r>
              <a:rPr lang="en-US" dirty="0" smtClean="0"/>
              <a:t>A0-A7</a:t>
            </a:r>
            <a:endParaRPr lang="en-US" dirty="0"/>
          </a:p>
        </p:txBody>
      </p:sp>
      <p:sp>
        <p:nvSpPr>
          <p:cNvPr id="64" name="TextBox 63"/>
          <p:cNvSpPr txBox="1"/>
          <p:nvPr/>
        </p:nvSpPr>
        <p:spPr>
          <a:xfrm>
            <a:off x="3657600" y="4114800"/>
            <a:ext cx="762000" cy="338554"/>
          </a:xfrm>
          <a:prstGeom prst="rect">
            <a:avLst/>
          </a:prstGeom>
          <a:noFill/>
        </p:spPr>
        <p:txBody>
          <a:bodyPr wrap="square" rtlCol="0">
            <a:spAutoFit/>
          </a:bodyPr>
          <a:lstStyle/>
          <a:p>
            <a:r>
              <a:rPr lang="en-US" sz="1600" dirty="0" smtClean="0"/>
              <a:t>D7-D0</a:t>
            </a:r>
            <a:endParaRPr lang="en-US" sz="1600" dirty="0"/>
          </a:p>
        </p:txBody>
      </p:sp>
      <p:cxnSp>
        <p:nvCxnSpPr>
          <p:cNvPr id="65" name="Elbow Connector 64"/>
          <p:cNvCxnSpPr/>
          <p:nvPr/>
        </p:nvCxnSpPr>
        <p:spPr>
          <a:xfrm rot="5400000" flipH="1" flipV="1">
            <a:off x="6057900" y="2552700"/>
            <a:ext cx="1447800" cy="762000"/>
          </a:xfrm>
          <a:prstGeom prst="bentConnector3">
            <a:avLst>
              <a:gd name="adj1" fmla="val 99393"/>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rot="5400000" flipH="1" flipV="1">
            <a:off x="6477000" y="3124200"/>
            <a:ext cx="685800" cy="685800"/>
          </a:xfrm>
          <a:prstGeom prst="bentConnector3">
            <a:avLst>
              <a:gd name="adj1" fmla="val 92735"/>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943600" y="3524071"/>
            <a:ext cx="381000" cy="1200329"/>
          </a:xfrm>
          <a:prstGeom prst="rect">
            <a:avLst/>
          </a:prstGeom>
          <a:noFill/>
        </p:spPr>
        <p:txBody>
          <a:bodyPr wrap="square" rtlCol="0">
            <a:spAutoFit/>
          </a:bodyPr>
          <a:lstStyle/>
          <a:p>
            <a:r>
              <a:rPr lang="en-US" sz="1200" dirty="0" smtClean="0"/>
              <a:t>0</a:t>
            </a:r>
          </a:p>
          <a:p>
            <a:r>
              <a:rPr lang="en-US" sz="1200" dirty="0" smtClean="0"/>
              <a:t>1</a:t>
            </a:r>
          </a:p>
          <a:p>
            <a:r>
              <a:rPr lang="en-US" sz="1200" dirty="0" smtClean="0"/>
              <a:t>2</a:t>
            </a:r>
          </a:p>
          <a:p>
            <a:r>
              <a:rPr lang="en-US" sz="1200" dirty="0" smtClean="0"/>
              <a:t>3</a:t>
            </a:r>
          </a:p>
          <a:p>
            <a:r>
              <a:rPr lang="en-US" sz="1200" dirty="0" smtClean="0"/>
              <a:t>4</a:t>
            </a:r>
          </a:p>
          <a:p>
            <a:r>
              <a:rPr lang="en-US" sz="1200" dirty="0" smtClean="0"/>
              <a:t>5</a:t>
            </a:r>
            <a:endParaRPr lang="en-US" sz="1200" dirty="0"/>
          </a:p>
        </p:txBody>
      </p:sp>
      <p:cxnSp>
        <p:nvCxnSpPr>
          <p:cNvPr id="85" name="Straight Connector 84"/>
          <p:cNvCxnSpPr/>
          <p:nvPr/>
        </p:nvCxnSpPr>
        <p:spPr>
          <a:xfrm rot="5400000" flipH="1" flipV="1">
            <a:off x="6307673" y="4479667"/>
            <a:ext cx="185460" cy="794"/>
          </a:xfrm>
          <a:prstGeom prst="line">
            <a:avLst/>
          </a:prstGeom>
        </p:spPr>
        <p:style>
          <a:lnRef idx="2">
            <a:schemeClr val="dk1"/>
          </a:lnRef>
          <a:fillRef idx="0">
            <a:schemeClr val="dk1"/>
          </a:fillRef>
          <a:effectRef idx="1">
            <a:schemeClr val="dk1"/>
          </a:effectRef>
          <a:fontRef idx="minor">
            <a:schemeClr val="tx1"/>
          </a:fontRef>
        </p:style>
      </p:cxnSp>
      <p:cxnSp>
        <p:nvCxnSpPr>
          <p:cNvPr id="89" name="Shape 88"/>
          <p:cNvCxnSpPr>
            <a:endCxn id="4" idx="0"/>
          </p:cNvCxnSpPr>
          <p:nvPr/>
        </p:nvCxnSpPr>
        <p:spPr>
          <a:xfrm>
            <a:off x="2667000" y="1905000"/>
            <a:ext cx="2933700" cy="1600200"/>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90" name="TextBox 89"/>
          <p:cNvSpPr txBox="1"/>
          <p:nvPr/>
        </p:nvSpPr>
        <p:spPr>
          <a:xfrm>
            <a:off x="2286000" y="1600200"/>
            <a:ext cx="762000" cy="381000"/>
          </a:xfrm>
          <a:prstGeom prst="rect">
            <a:avLst/>
          </a:prstGeom>
          <a:noFill/>
        </p:spPr>
        <p:txBody>
          <a:bodyPr wrap="square" rtlCol="0">
            <a:spAutoFit/>
          </a:bodyPr>
          <a:lstStyle/>
          <a:p>
            <a:r>
              <a:rPr lang="en-US" dirty="0" err="1" smtClean="0"/>
              <a:t>CE</a:t>
            </a:r>
            <a:r>
              <a:rPr lang="en-US" baseline="30000" dirty="0" err="1" smtClean="0"/>
              <a:t>b</a:t>
            </a:r>
            <a:endParaRPr lang="en-US" baseline="30000" dirty="0"/>
          </a:p>
        </p:txBody>
      </p:sp>
      <p:graphicFrame>
        <p:nvGraphicFramePr>
          <p:cNvPr id="91" name="Table 90"/>
          <p:cNvGraphicFramePr>
            <a:graphicFrameLocks noGrp="1"/>
          </p:cNvGraphicFramePr>
          <p:nvPr/>
        </p:nvGraphicFramePr>
        <p:xfrm>
          <a:off x="152400" y="2209800"/>
          <a:ext cx="2514600" cy="2987040"/>
        </p:xfrm>
        <a:graphic>
          <a:graphicData uri="http://schemas.openxmlformats.org/drawingml/2006/table">
            <a:tbl>
              <a:tblPr firstRow="1" bandRow="1">
                <a:tableStyleId>{5DA37D80-6434-44D0-A028-1B22A696006F}</a:tableStyleId>
              </a:tblPr>
              <a:tblGrid>
                <a:gridCol w="439487"/>
                <a:gridCol w="398713"/>
                <a:gridCol w="457200"/>
                <a:gridCol w="1219200"/>
              </a:tblGrid>
              <a:tr h="370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A2</a:t>
                      </a:r>
                      <a:endParaRPr lang="en-US" sz="1400" dirty="0">
                        <a:solidFill>
                          <a:schemeClr val="tx1"/>
                        </a:solidFill>
                      </a:endParaRPr>
                    </a:p>
                  </a:txBody>
                  <a:tcPr/>
                </a:tc>
                <a:tc>
                  <a:txBody>
                    <a:bodyPr/>
                    <a:lstStyle/>
                    <a:p>
                      <a:r>
                        <a:rPr lang="en-US" sz="1400" dirty="0" smtClean="0">
                          <a:solidFill>
                            <a:schemeClr val="tx1"/>
                          </a:solidFill>
                        </a:rPr>
                        <a:t>A1</a:t>
                      </a:r>
                      <a:endParaRPr lang="en-US" sz="1400" dirty="0">
                        <a:solidFill>
                          <a:schemeClr val="tx1"/>
                        </a:solidFill>
                      </a:endParaRPr>
                    </a:p>
                  </a:txBody>
                  <a:tcPr/>
                </a:tc>
                <a:tc>
                  <a:txBody>
                    <a:bodyPr/>
                    <a:lstStyle/>
                    <a:p>
                      <a:r>
                        <a:rPr lang="en-US" sz="1400" dirty="0" smtClean="0">
                          <a:solidFill>
                            <a:schemeClr val="tx1"/>
                          </a:solidFill>
                        </a:rPr>
                        <a:t>A0</a:t>
                      </a:r>
                      <a:endParaRPr lang="en-US"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Port  (ALE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high, AD0=A0)</a:t>
                      </a:r>
                      <a:endParaRPr lang="en-US" sz="1400" dirty="0">
                        <a:solidFill>
                          <a:schemeClr val="tx1"/>
                        </a:solidFill>
                      </a:endParaRPr>
                    </a:p>
                  </a:txBody>
                  <a:tcPr/>
                </a:tc>
              </a:tr>
              <a:tr h="217714">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Command</a:t>
                      </a:r>
                    </a:p>
                    <a:p>
                      <a:r>
                        <a:rPr lang="en-US" sz="1400" dirty="0" smtClean="0"/>
                        <a:t>/Status Register</a:t>
                      </a:r>
                      <a:endParaRPr lang="en-US" sz="1400" dirty="0"/>
                    </a:p>
                  </a:txBody>
                  <a:tcPr/>
                </a:tc>
              </a:tr>
              <a:tr h="217714">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r>
                        <a:rPr lang="en-US" sz="1400" dirty="0" smtClean="0"/>
                        <a:t>PA</a:t>
                      </a:r>
                      <a:endParaRPr lang="en-US" sz="1400" dirty="0"/>
                    </a:p>
                  </a:txBody>
                  <a:tcPr/>
                </a:tc>
              </a:tr>
              <a:tr h="217714">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PB</a:t>
                      </a:r>
                      <a:endParaRPr lang="en-US" sz="1400" dirty="0"/>
                    </a:p>
                  </a:txBody>
                  <a:tcPr/>
                </a:tc>
              </a:tr>
              <a:tr h="217714">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PC</a:t>
                      </a:r>
                      <a:endParaRPr lang="en-US" sz="1400" dirty="0"/>
                    </a:p>
                  </a:txBody>
                  <a:tcPr/>
                </a:tc>
              </a:tr>
              <a:tr h="217714">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Timer LSB</a:t>
                      </a:r>
                      <a:endParaRPr lang="en-US" sz="1400" dirty="0"/>
                    </a:p>
                  </a:txBody>
                  <a:tcPr/>
                </a:tc>
              </a:tr>
              <a:tr h="217714">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r>
                        <a:rPr lang="en-US" sz="1400" dirty="0" smtClean="0"/>
                        <a:t>Timer MSB</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 5: Hardware Triggered Strobe</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p>
            <a:r>
              <a:rPr lang="en-US" dirty="0" smtClean="0"/>
              <a:t>Hardware triggered is one-shot</a:t>
            </a:r>
          </a:p>
          <a:p>
            <a:r>
              <a:rPr lang="en-US" dirty="0" smtClean="0"/>
              <a:t>It is triggered by rising edge at the </a:t>
            </a:r>
            <a:r>
              <a:rPr lang="en-US" b="1" dirty="0" smtClean="0"/>
              <a:t>Gate</a:t>
            </a:r>
          </a:p>
          <a:p>
            <a:r>
              <a:rPr lang="en-US" dirty="0" smtClean="0"/>
              <a:t>Initially the OUT is low and Gate triggered from low to high the count begins </a:t>
            </a:r>
          </a:p>
          <a:p>
            <a:r>
              <a:rPr lang="en-US" dirty="0" smtClean="0"/>
              <a:t>OUT goes low for  one clock period</a:t>
            </a:r>
            <a:endParaRPr lang="en-US" dirty="0"/>
          </a:p>
        </p:txBody>
      </p:sp>
      <p:pic>
        <p:nvPicPr>
          <p:cNvPr id="4" name="Picture 3" descr="Mode4.gif"/>
          <p:cNvPicPr>
            <a:picLocks noChangeAspect="1"/>
          </p:cNvPicPr>
          <p:nvPr/>
        </p:nvPicPr>
        <p:blipFill>
          <a:blip r:embed="rId3"/>
          <a:stretch>
            <a:fillRect/>
          </a:stretch>
        </p:blipFill>
        <p:spPr>
          <a:xfrm>
            <a:off x="914400" y="4419601"/>
            <a:ext cx="7467600" cy="1905000"/>
          </a:xfrm>
          <a:prstGeom prst="rect">
            <a:avLst/>
          </a:prstGeom>
        </p:spPr>
      </p:pic>
      <p:sp>
        <p:nvSpPr>
          <p:cNvPr id="5" name="TextBox 4"/>
          <p:cNvSpPr txBox="1"/>
          <p:nvPr/>
        </p:nvSpPr>
        <p:spPr>
          <a:xfrm>
            <a:off x="1143000" y="5791200"/>
            <a:ext cx="32004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b="1" dirty="0" smtClean="0"/>
              <a:t>H/W trigger with count of 8</a:t>
            </a:r>
            <a:endParaRPr lang="en-US" sz="2000" b="1" dirty="0"/>
          </a:p>
        </p:txBody>
      </p:sp>
      <p:sp>
        <p:nvSpPr>
          <p:cNvPr id="6" name="TextBox 5"/>
          <p:cNvSpPr txBox="1"/>
          <p:nvPr/>
        </p:nvSpPr>
        <p:spPr>
          <a:xfrm>
            <a:off x="762000" y="5083314"/>
            <a:ext cx="762000" cy="707886"/>
          </a:xfrm>
          <a:prstGeom prst="rect">
            <a:avLst/>
          </a:prstGeom>
          <a:solidFill>
            <a:schemeClr val="bg1"/>
          </a:solidFill>
        </p:spPr>
        <p:txBody>
          <a:bodyPr wrap="square" rtlCol="0">
            <a:spAutoFit/>
          </a:bodyPr>
          <a:lstStyle/>
          <a:p>
            <a:r>
              <a:rPr lang="en-US" sz="2000" dirty="0" smtClean="0"/>
              <a:t>CLK</a:t>
            </a:r>
          </a:p>
          <a:p>
            <a:r>
              <a:rPr lang="en-US" sz="2000" dirty="0" smtClean="0"/>
              <a:t>OUT</a:t>
            </a:r>
            <a:endParaRPr lang="en-US"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457200" y="0"/>
            <a:ext cx="8229600" cy="1066800"/>
          </a:xfrm>
        </p:spPr>
        <p:txBody>
          <a:bodyPr/>
          <a:lstStyle/>
          <a:p>
            <a:r>
              <a:rPr lang="en-US" dirty="0"/>
              <a:t>Example</a:t>
            </a:r>
          </a:p>
        </p:txBody>
      </p:sp>
      <p:pic>
        <p:nvPicPr>
          <p:cNvPr id="400387" name="Picture 3"/>
          <p:cNvPicPr>
            <a:picLocks noChangeAspect="1" noChangeArrowheads="1"/>
          </p:cNvPicPr>
          <p:nvPr/>
        </p:nvPicPr>
        <p:blipFill>
          <a:blip r:embed="rId2"/>
          <a:srcRect/>
          <a:stretch>
            <a:fillRect/>
          </a:stretch>
        </p:blipFill>
        <p:spPr bwMode="auto">
          <a:xfrm>
            <a:off x="533400" y="914400"/>
            <a:ext cx="8210550" cy="5619750"/>
          </a:xfrm>
          <a:prstGeom prst="rect">
            <a:avLst/>
          </a:prstGeom>
          <a:noFill/>
          <a:ln w="12700">
            <a:noFill/>
            <a:miter lim="800000"/>
            <a:headEnd/>
            <a:tailEnd/>
          </a:ln>
          <a:effectLst/>
        </p:spPr>
      </p:pic>
      <p:sp>
        <p:nvSpPr>
          <p:cNvPr id="400389" name="Rectangle 5"/>
          <p:cNvSpPr>
            <a:spLocks noChangeArrowheads="1"/>
          </p:cNvSpPr>
          <p:nvPr/>
        </p:nvSpPr>
        <p:spPr bwMode="auto">
          <a:xfrm>
            <a:off x="8763000" y="2895600"/>
            <a:ext cx="152400" cy="152400"/>
          </a:xfrm>
          <a:prstGeom prst="rect">
            <a:avLst/>
          </a:prstGeom>
          <a:solidFill>
            <a:schemeClr val="bg1"/>
          </a:solidFill>
          <a:ln w="12700">
            <a:no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0389"/>
                                        </p:tgtEl>
                                        <p:attrNameLst>
                                          <p:attrName>style.visibility</p:attrName>
                                        </p:attrNameLst>
                                      </p:cBhvr>
                                      <p:to>
                                        <p:strVal val="visible"/>
                                      </p:to>
                                    </p:set>
                                    <p:anim calcmode="lin" valueType="num">
                                      <p:cBhvr additive="base">
                                        <p:cTn id="7" dur="500" fill="hold"/>
                                        <p:tgtEl>
                                          <p:spTgt spid="400389"/>
                                        </p:tgtEl>
                                        <p:attrNameLst>
                                          <p:attrName>ppt_x</p:attrName>
                                        </p:attrNameLst>
                                      </p:cBhvr>
                                      <p:tavLst>
                                        <p:tav tm="0">
                                          <p:val>
                                            <p:strVal val="0-#ppt_w/2"/>
                                          </p:val>
                                        </p:tav>
                                        <p:tav tm="100000">
                                          <p:val>
                                            <p:strVal val="#ppt_x"/>
                                          </p:val>
                                        </p:tav>
                                      </p:tavLst>
                                    </p:anim>
                                    <p:anim calcmode="lin" valueType="num">
                                      <p:cBhvr additive="base">
                                        <p:cTn id="8" dur="500" fill="hold"/>
                                        <p:tgtEl>
                                          <p:spTgt spid="4003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533400" y="0"/>
            <a:ext cx="8229600" cy="1143000"/>
          </a:xfrm>
        </p:spPr>
        <p:txBody>
          <a:bodyPr/>
          <a:lstStyle/>
          <a:p>
            <a:r>
              <a:rPr lang="en-US" dirty="0"/>
              <a:t>Example </a:t>
            </a:r>
            <a:r>
              <a:rPr lang="en-US" dirty="0" smtClean="0"/>
              <a:t> 2</a:t>
            </a:r>
            <a:endParaRPr lang="en-US" dirty="0"/>
          </a:p>
        </p:txBody>
      </p:sp>
      <p:pic>
        <p:nvPicPr>
          <p:cNvPr id="401411" name="Picture 3"/>
          <p:cNvPicPr>
            <a:picLocks noChangeAspect="1" noChangeArrowheads="1"/>
          </p:cNvPicPr>
          <p:nvPr/>
        </p:nvPicPr>
        <p:blipFill>
          <a:blip r:embed="rId2"/>
          <a:srcRect/>
          <a:stretch>
            <a:fillRect/>
          </a:stretch>
        </p:blipFill>
        <p:spPr bwMode="auto">
          <a:xfrm>
            <a:off x="914400" y="990600"/>
            <a:ext cx="7215188" cy="5384800"/>
          </a:xfrm>
          <a:prstGeom prst="rect">
            <a:avLst/>
          </a:prstGeom>
          <a:noFill/>
          <a:ln w="12700">
            <a:noFill/>
            <a:miter lim="800000"/>
            <a:headEnd/>
            <a:tailEnd/>
          </a:ln>
          <a:effectLst/>
        </p:spPr>
      </p:pic>
      <p:sp>
        <p:nvSpPr>
          <p:cNvPr id="401413" name="Line 5"/>
          <p:cNvSpPr>
            <a:spLocks noChangeShapeType="1"/>
          </p:cNvSpPr>
          <p:nvPr/>
        </p:nvSpPr>
        <p:spPr bwMode="auto">
          <a:xfrm>
            <a:off x="8839200" y="2514600"/>
            <a:ext cx="76200" cy="304800"/>
          </a:xfrm>
          <a:prstGeom prst="line">
            <a:avLst/>
          </a:prstGeom>
          <a:noFill/>
          <a:ln w="12700">
            <a:pattFill prst="narHorz">
              <a:fgClr>
                <a:schemeClr val="tx1"/>
              </a:fgClr>
              <a:bgClr>
                <a:schemeClr val="bg1"/>
              </a:bgClr>
            </a:pattFill>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1413"/>
                                        </p:tgtEl>
                                        <p:attrNameLst>
                                          <p:attrName>style.visibility</p:attrName>
                                        </p:attrNameLst>
                                      </p:cBhvr>
                                      <p:to>
                                        <p:strVal val="visible"/>
                                      </p:to>
                                    </p:set>
                                    <p:anim calcmode="lin" valueType="num">
                                      <p:cBhvr additive="base">
                                        <p:cTn id="7" dur="500" fill="hold"/>
                                        <p:tgtEl>
                                          <p:spTgt spid="401413"/>
                                        </p:tgtEl>
                                        <p:attrNameLst>
                                          <p:attrName>ppt_x</p:attrName>
                                        </p:attrNameLst>
                                      </p:cBhvr>
                                      <p:tavLst>
                                        <p:tav tm="0">
                                          <p:val>
                                            <p:strVal val="0-#ppt_w/2"/>
                                          </p:val>
                                        </p:tav>
                                        <p:tav tm="100000">
                                          <p:val>
                                            <p:strVal val="#ppt_x"/>
                                          </p:val>
                                        </p:tav>
                                      </p:tavLst>
                                    </p:anim>
                                    <p:anim calcmode="lin" valueType="num">
                                      <p:cBhvr additive="base">
                                        <p:cTn id="8" dur="500" fill="hold"/>
                                        <p:tgtEl>
                                          <p:spTgt spid="4014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t>8253 Decoding in PC</a:t>
            </a:r>
          </a:p>
        </p:txBody>
      </p:sp>
      <p:pic>
        <p:nvPicPr>
          <p:cNvPr id="402435" name="Picture 3"/>
          <p:cNvPicPr>
            <a:picLocks noChangeAspect="1" noChangeArrowheads="1"/>
          </p:cNvPicPr>
          <p:nvPr/>
        </p:nvPicPr>
        <p:blipFill>
          <a:blip r:embed="rId2"/>
          <a:srcRect/>
          <a:stretch>
            <a:fillRect/>
          </a:stretch>
        </p:blipFill>
        <p:spPr bwMode="auto">
          <a:xfrm>
            <a:off x="762000" y="1524000"/>
            <a:ext cx="7162800" cy="4357688"/>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t>PC Board</a:t>
            </a:r>
          </a:p>
        </p:txBody>
      </p:sp>
      <p:pic>
        <p:nvPicPr>
          <p:cNvPr id="403459" name="Picture 3"/>
          <p:cNvPicPr>
            <a:picLocks noChangeAspect="1" noChangeArrowheads="1"/>
          </p:cNvPicPr>
          <p:nvPr/>
        </p:nvPicPr>
        <p:blipFill>
          <a:blip r:embed="rId2"/>
          <a:srcRect/>
          <a:stretch>
            <a:fillRect/>
          </a:stretch>
        </p:blipFill>
        <p:spPr bwMode="auto">
          <a:xfrm>
            <a:off x="685800" y="1143000"/>
            <a:ext cx="7315200" cy="4629150"/>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Write a </a:t>
            </a:r>
            <a:r>
              <a:rPr lang="en-US" b="1" u="sng"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pgm</a:t>
            </a:r>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to generate an interrupt every  1 Second</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normAutofit/>
          </a:bodyPr>
          <a:lstStyle/>
          <a:p>
            <a:r>
              <a:rPr lang="en-US" dirty="0" smtClean="0"/>
              <a:t>Assume Clock Freq=2MhZ</a:t>
            </a:r>
          </a:p>
          <a:p>
            <a:r>
              <a:rPr lang="en-US" dirty="0" smtClean="0"/>
              <a:t>Count is too large </a:t>
            </a:r>
          </a:p>
          <a:p>
            <a:r>
              <a:rPr lang="en-US" dirty="0" smtClean="0"/>
              <a:t>Counter 1 load with 50,000 to generate 25ms</a:t>
            </a:r>
          </a:p>
          <a:p>
            <a:pPr lvl="1"/>
            <a:r>
              <a:rPr lang="en-US" dirty="0" smtClean="0"/>
              <a:t>CNTLOAD=50,000</a:t>
            </a:r>
            <a:r>
              <a:rPr lang="en-US" baseline="-25000" dirty="0" smtClean="0"/>
              <a:t>10</a:t>
            </a:r>
            <a:r>
              <a:rPr lang="en-US" dirty="0" smtClean="0"/>
              <a:t>=C350H</a:t>
            </a:r>
          </a:p>
          <a:p>
            <a:r>
              <a:rPr lang="en-US" dirty="0" smtClean="0"/>
              <a:t>Counter 2 load with 40 to generate 25msX40=-1S  pulse  (CNTLOAD=40</a:t>
            </a:r>
            <a:r>
              <a:rPr lang="en-US" baseline="-25000" dirty="0" smtClean="0"/>
              <a:t>10</a:t>
            </a:r>
            <a:r>
              <a:rPr lang="en-US" dirty="0" smtClean="0"/>
              <a:t>=28H)</a:t>
            </a:r>
          </a:p>
          <a:p>
            <a:r>
              <a:rPr lang="en-US" dirty="0" smtClean="0"/>
              <a:t>Counter1 input is to counter 2</a:t>
            </a:r>
          </a:p>
          <a:p>
            <a:r>
              <a:rPr lang="en-US" dirty="0" smtClean="0"/>
              <a:t>Both Counter 1 &amp; Counter 2 in Mode 2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Instruction to set up 1s interrupt</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447800"/>
            <a:ext cx="8229600" cy="4906963"/>
          </a:xfrm>
        </p:spPr>
        <p:style>
          <a:lnRef idx="1">
            <a:schemeClr val="accent3"/>
          </a:lnRef>
          <a:fillRef idx="2">
            <a:schemeClr val="accent3"/>
          </a:fillRef>
          <a:effectRef idx="1">
            <a:schemeClr val="accent3"/>
          </a:effectRef>
          <a:fontRef idx="minor">
            <a:schemeClr val="dk1"/>
          </a:fontRef>
        </p:style>
        <p:txBody>
          <a:bodyPr>
            <a:normAutofit fontScale="85000" lnSpcReduction="20000"/>
          </a:bodyPr>
          <a:lstStyle/>
          <a:p>
            <a:pPr>
              <a:buNone/>
            </a:pPr>
            <a:r>
              <a:rPr lang="en-US" dirty="0" smtClean="0"/>
              <a:t>MVI		A , 74H	; Mode for 1</a:t>
            </a:r>
            <a:r>
              <a:rPr lang="en-US" baseline="30000" dirty="0" smtClean="0"/>
              <a:t>st</a:t>
            </a:r>
            <a:r>
              <a:rPr lang="en-US" dirty="0" smtClean="0"/>
              <a:t> CTR</a:t>
            </a:r>
          </a:p>
          <a:p>
            <a:pPr>
              <a:buNone/>
            </a:pPr>
            <a:r>
              <a:rPr lang="en-US" dirty="0" smtClean="0"/>
              <a:t>OUT		83H		;Write in control register</a:t>
            </a:r>
          </a:p>
          <a:p>
            <a:pPr>
              <a:buNone/>
            </a:pPr>
            <a:r>
              <a:rPr lang="en-US" dirty="0" smtClean="0"/>
              <a:t>MVI		A,94H 	; Mode for 2</a:t>
            </a:r>
            <a:r>
              <a:rPr lang="en-US" baseline="30000" dirty="0" smtClean="0"/>
              <a:t>nd</a:t>
            </a:r>
            <a:r>
              <a:rPr lang="en-US" dirty="0" smtClean="0"/>
              <a:t> CTR</a:t>
            </a:r>
          </a:p>
          <a:p>
            <a:pPr>
              <a:buNone/>
            </a:pPr>
            <a:r>
              <a:rPr lang="en-US" dirty="0" smtClean="0"/>
              <a:t>OUT		83H		; Write to control register </a:t>
            </a:r>
          </a:p>
          <a:p>
            <a:pPr>
              <a:buNone/>
            </a:pPr>
            <a:r>
              <a:rPr lang="en-US" dirty="0" smtClean="0"/>
              <a:t>MVI 		A,50		; low byte of CTR1=C350</a:t>
            </a:r>
          </a:p>
          <a:p>
            <a:pPr>
              <a:buNone/>
            </a:pPr>
            <a:r>
              <a:rPr lang="en-US" dirty="0" smtClean="0"/>
              <a:t>OUT		81H		; load to CTR1 low byte</a:t>
            </a:r>
          </a:p>
          <a:p>
            <a:pPr>
              <a:buNone/>
            </a:pPr>
            <a:r>
              <a:rPr lang="en-US" dirty="0" smtClean="0"/>
              <a:t>MVI		A,C3		;  high byte of CTR1=C350</a:t>
            </a:r>
          </a:p>
          <a:p>
            <a:pPr>
              <a:buNone/>
            </a:pPr>
            <a:r>
              <a:rPr lang="en-US" dirty="0" smtClean="0"/>
              <a:t>OUT		81H		; load to CTR1 high byte</a:t>
            </a:r>
          </a:p>
          <a:p>
            <a:pPr>
              <a:buNone/>
            </a:pPr>
            <a:r>
              <a:rPr lang="en-US" dirty="0" smtClean="0"/>
              <a:t>MVI		A,28H		; Count for Counter 2</a:t>
            </a:r>
          </a:p>
          <a:p>
            <a:pPr>
              <a:buNone/>
            </a:pPr>
            <a:r>
              <a:rPr lang="en-US" dirty="0" smtClean="0"/>
              <a:t>OUT		82H		; Load Counter 2</a:t>
            </a:r>
          </a:p>
          <a:p>
            <a:pPr>
              <a:buNone/>
            </a:pPr>
            <a:r>
              <a:rPr lang="en-US" dirty="0" smtClean="0"/>
              <a:t>RET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Gate Setting of Counter </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4" name="Table 3"/>
          <p:cNvGraphicFramePr>
            <a:graphicFrameLocks noGrp="1"/>
          </p:cNvGraphicFramePr>
          <p:nvPr/>
        </p:nvGraphicFramePr>
        <p:xfrm>
          <a:off x="381000" y="914400"/>
          <a:ext cx="8458200" cy="5516880"/>
        </p:xfrm>
        <a:graphic>
          <a:graphicData uri="http://schemas.openxmlformats.org/drawingml/2006/table">
            <a:tbl>
              <a:tblPr firstRow="1" bandRow="1">
                <a:tableStyleId>{21E4AEA4-8DFA-4A89-87EB-49C32662AFE0}</a:tableStyleId>
              </a:tblPr>
              <a:tblGrid>
                <a:gridCol w="1066800"/>
                <a:gridCol w="2819400"/>
                <a:gridCol w="3200400"/>
                <a:gridCol w="1371600"/>
              </a:tblGrid>
              <a:tr h="370840">
                <a:tc>
                  <a:txBody>
                    <a:bodyPr/>
                    <a:lstStyle/>
                    <a:p>
                      <a:r>
                        <a:rPr lang="en-US" sz="2000" dirty="0" smtClean="0"/>
                        <a:t>Modes</a:t>
                      </a:r>
                      <a:endParaRPr lang="en-US" sz="2000" dirty="0"/>
                    </a:p>
                  </a:txBody>
                  <a:tcPr>
                    <a:cell3D prstMaterial="dkEdge">
                      <a:bevel prst="cross"/>
                      <a:lightRig rig="flood" dir="t"/>
                    </a:cell3D>
                  </a:tcPr>
                </a:tc>
                <a:tc>
                  <a:txBody>
                    <a:bodyPr/>
                    <a:lstStyle/>
                    <a:p>
                      <a:r>
                        <a:rPr lang="en-US" sz="2000" dirty="0" smtClean="0"/>
                        <a:t>Low or </a:t>
                      </a:r>
                    </a:p>
                    <a:p>
                      <a:r>
                        <a:rPr lang="en-US" sz="2000" dirty="0" smtClean="0"/>
                        <a:t>Going Low</a:t>
                      </a:r>
                      <a:endParaRPr lang="en-US" sz="2000" dirty="0"/>
                    </a:p>
                  </a:txBody>
                  <a:tcPr>
                    <a:cell3D prstMaterial="dkEdge">
                      <a:bevel prst="cross"/>
                      <a:lightRig rig="flood" dir="t"/>
                    </a:cell3D>
                  </a:tcPr>
                </a:tc>
                <a:tc>
                  <a:txBody>
                    <a:bodyPr/>
                    <a:lstStyle/>
                    <a:p>
                      <a:r>
                        <a:rPr lang="en-US" sz="2000" dirty="0" smtClean="0"/>
                        <a:t>Rising</a:t>
                      </a:r>
                      <a:endParaRPr lang="en-US" sz="2000" dirty="0"/>
                    </a:p>
                  </a:txBody>
                  <a:tcPr>
                    <a:cell3D prstMaterial="dkEdge">
                      <a:bevel prst="cross"/>
                      <a:lightRig rig="flood" dir="t"/>
                    </a:cell3D>
                  </a:tcPr>
                </a:tc>
                <a:tc>
                  <a:txBody>
                    <a:bodyPr/>
                    <a:lstStyle/>
                    <a:p>
                      <a:r>
                        <a:rPr lang="en-US" sz="2000" dirty="0" smtClean="0"/>
                        <a:t>High</a:t>
                      </a:r>
                      <a:endParaRPr lang="en-US" sz="2000" dirty="0"/>
                    </a:p>
                  </a:txBody>
                  <a:tcPr>
                    <a:cell3D prstMaterial="dkEdge">
                      <a:bevel prst="cross"/>
                      <a:lightRig rig="flood" dir="t"/>
                    </a:cell3D>
                  </a:tcPr>
                </a:tc>
              </a:tr>
              <a:tr h="370840">
                <a:tc>
                  <a:txBody>
                    <a:bodyPr/>
                    <a:lstStyle/>
                    <a:p>
                      <a:r>
                        <a:rPr lang="en-US" sz="2000" dirty="0" smtClean="0"/>
                        <a:t>Mode</a:t>
                      </a:r>
                      <a:r>
                        <a:rPr lang="en-US" sz="2000" baseline="0" dirty="0" smtClean="0"/>
                        <a:t> 0</a:t>
                      </a:r>
                      <a:endParaRPr lang="en-US" sz="2000" dirty="0"/>
                    </a:p>
                  </a:txBody>
                  <a:tcPr>
                    <a:cell3D prstMaterial="dkEdge">
                      <a:bevel prst="cross"/>
                      <a:lightRig rig="flood" dir="t"/>
                    </a:cell3D>
                  </a:tcPr>
                </a:tc>
                <a:tc>
                  <a:txBody>
                    <a:bodyPr/>
                    <a:lstStyle/>
                    <a:p>
                      <a:r>
                        <a:rPr lang="en-US" sz="2000" dirty="0" smtClean="0"/>
                        <a:t>Disable Counting</a:t>
                      </a:r>
                      <a:endParaRPr lang="en-US" sz="2000" dirty="0"/>
                    </a:p>
                  </a:txBody>
                  <a:tcPr>
                    <a:cell3D prstMaterial="dkEdge">
                      <a:bevel prst="cross"/>
                      <a:lightRig rig="flood" dir="t"/>
                    </a:cell3D>
                  </a:tcPr>
                </a:tc>
                <a:tc>
                  <a:txBody>
                    <a:bodyPr/>
                    <a:lstStyle/>
                    <a:p>
                      <a:r>
                        <a:rPr lang="en-US" sz="2000" dirty="0" smtClean="0"/>
                        <a:t>-</a:t>
                      </a:r>
                      <a:endParaRPr lang="en-US" sz="2000" dirty="0"/>
                    </a:p>
                  </a:txBody>
                  <a:tcPr>
                    <a:cell3D prstMaterial="dkEdge">
                      <a:bevel prst="cross"/>
                      <a:lightRig rig="flood" dir="t"/>
                    </a:cell3D>
                  </a:tcPr>
                </a:tc>
                <a:tc>
                  <a:txBody>
                    <a:bodyPr/>
                    <a:lstStyle/>
                    <a:p>
                      <a:r>
                        <a:rPr lang="en-US" sz="2000" dirty="0" smtClean="0"/>
                        <a:t>Enable </a:t>
                      </a:r>
                    </a:p>
                    <a:p>
                      <a:r>
                        <a:rPr lang="en-US" sz="2000" dirty="0" smtClean="0"/>
                        <a:t>Counting </a:t>
                      </a:r>
                      <a:endParaRPr lang="en-US" sz="2000" dirty="0"/>
                    </a:p>
                  </a:txBody>
                  <a:tcPr>
                    <a:cell3D prstMaterial="dkEdge">
                      <a:bevel prst="cross"/>
                      <a:lightRig rig="flood" dir="t"/>
                    </a:cell3D>
                  </a:tcPr>
                </a:tc>
              </a:tr>
              <a:tr h="370840">
                <a:tc>
                  <a:txBody>
                    <a:bodyPr/>
                    <a:lstStyle/>
                    <a:p>
                      <a:r>
                        <a:rPr lang="en-US" sz="2000" dirty="0" smtClean="0"/>
                        <a:t>Mode</a:t>
                      </a:r>
                      <a:r>
                        <a:rPr lang="en-US" sz="2000" baseline="0" dirty="0" smtClean="0"/>
                        <a:t> 1</a:t>
                      </a:r>
                      <a:endParaRPr lang="en-US" sz="2000" dirty="0"/>
                    </a:p>
                  </a:txBody>
                  <a:tcPr>
                    <a:cell3D prstMaterial="dkEdge">
                      <a:bevel prst="cross"/>
                      <a:lightRig rig="flood" dir="t"/>
                    </a:cell3D>
                  </a:tcPr>
                </a:tc>
                <a:tc>
                  <a:txBody>
                    <a:bodyPr/>
                    <a:lstStyle/>
                    <a:p>
                      <a:r>
                        <a:rPr lang="en-US" sz="2000" dirty="0" smtClean="0"/>
                        <a:t>-----</a:t>
                      </a:r>
                      <a:endParaRPr lang="en-US" sz="2000" dirty="0"/>
                    </a:p>
                  </a:txBody>
                  <a:tcPr>
                    <a:cell3D prstMaterial="dkEdge">
                      <a:bevel prst="cross"/>
                      <a:lightRig rig="flood" dir="t"/>
                    </a:cell3D>
                  </a:tcPr>
                </a:tc>
                <a:tc>
                  <a:txBody>
                    <a:bodyPr/>
                    <a:lstStyle/>
                    <a:p>
                      <a:r>
                        <a:rPr lang="en-US" sz="2000" dirty="0" smtClean="0"/>
                        <a:t>1. Initiate Counting</a:t>
                      </a:r>
                    </a:p>
                    <a:p>
                      <a:r>
                        <a:rPr lang="en-US" sz="2000" dirty="0" smtClean="0"/>
                        <a:t>2. Reset</a:t>
                      </a:r>
                      <a:r>
                        <a:rPr lang="en-US" sz="2000" baseline="0" dirty="0" smtClean="0"/>
                        <a:t> O/P after next Clock </a:t>
                      </a:r>
                      <a:endParaRPr lang="en-US" sz="2000" dirty="0"/>
                    </a:p>
                  </a:txBody>
                  <a:tcPr>
                    <a:cell3D prstMaterial="dkEdge">
                      <a:bevel prst="cross"/>
                      <a:lightRig rig="flood" dir="t"/>
                    </a:cell3D>
                  </a:tcPr>
                </a:tc>
                <a:tc>
                  <a:txBody>
                    <a:bodyPr/>
                    <a:lstStyle/>
                    <a:p>
                      <a:r>
                        <a:rPr lang="en-US" sz="2000" dirty="0" smtClean="0"/>
                        <a:t>---</a:t>
                      </a:r>
                      <a:endParaRPr lang="en-US" sz="2000" dirty="0"/>
                    </a:p>
                  </a:txBody>
                  <a:tcPr>
                    <a:cell3D prstMaterial="dkEdge">
                      <a:bevel prst="cross"/>
                      <a:lightRig rig="flood" dir="t"/>
                    </a:cell3D>
                  </a:tcPr>
                </a:tc>
              </a:tr>
              <a:tr h="370840">
                <a:tc>
                  <a:txBody>
                    <a:bodyPr/>
                    <a:lstStyle/>
                    <a:p>
                      <a:endParaRPr lang="en-US" sz="2000" dirty="0"/>
                    </a:p>
                  </a:txBody>
                  <a:tcPr>
                    <a:cell3D prstMaterial="dkEdge">
                      <a:bevel prst="cross"/>
                      <a:lightRig rig="flood" dir="t"/>
                    </a:cell3D>
                  </a:tcPr>
                </a:tc>
                <a:tc>
                  <a:txBody>
                    <a:bodyPr/>
                    <a:lstStyle/>
                    <a:p>
                      <a:pPr marL="457200" indent="-457200">
                        <a:buAutoNum type="arabicPeriod"/>
                      </a:pPr>
                      <a:r>
                        <a:rPr lang="en-US" sz="2000" dirty="0" smtClean="0"/>
                        <a:t>Disable  counting </a:t>
                      </a:r>
                    </a:p>
                    <a:p>
                      <a:pPr marL="457200" indent="-457200">
                        <a:buAutoNum type="arabicPeriod"/>
                      </a:pPr>
                      <a:r>
                        <a:rPr lang="en-US" sz="2000" dirty="0" smtClean="0"/>
                        <a:t>Set O/P immediately</a:t>
                      </a:r>
                      <a:r>
                        <a:rPr lang="en-US" sz="2000" baseline="0" dirty="0" smtClean="0"/>
                        <a:t> high</a:t>
                      </a:r>
                      <a:endParaRPr lang="en-US" sz="2000" dirty="0"/>
                    </a:p>
                  </a:txBody>
                  <a:tcPr>
                    <a:cell3D prstMaterial="dkEdge">
                      <a:bevel prst="cross"/>
                      <a:lightRig rig="flood" dir="t"/>
                    </a:cell3D>
                  </a:tcPr>
                </a:tc>
                <a:tc>
                  <a:txBody>
                    <a:bodyPr/>
                    <a:lstStyle/>
                    <a:p>
                      <a:pPr marL="457200" indent="-457200">
                        <a:buAutoNum type="arabicPeriod"/>
                      </a:pPr>
                      <a:r>
                        <a:rPr lang="en-US" sz="2000" dirty="0" smtClean="0"/>
                        <a:t>Reloads Counter</a:t>
                      </a:r>
                    </a:p>
                    <a:p>
                      <a:pPr marL="457200" indent="-457200">
                        <a:buAutoNum type="arabicPeriod"/>
                      </a:pPr>
                      <a:r>
                        <a:rPr lang="en-US" sz="2000" dirty="0" smtClean="0"/>
                        <a:t>Initiate Counting </a:t>
                      </a:r>
                      <a:endParaRPr lang="en-US" sz="2000" dirty="0"/>
                    </a:p>
                  </a:txBody>
                  <a:tcPr>
                    <a:cell3D prstMaterial="dkEdge">
                      <a:bevel prst="cross"/>
                      <a:lightRig rig="flood" dir="t"/>
                    </a:cell3D>
                  </a:tcPr>
                </a:tc>
                <a:tc>
                  <a:txBody>
                    <a:bodyPr/>
                    <a:lstStyle/>
                    <a:p>
                      <a:r>
                        <a:rPr lang="en-US" sz="2000" dirty="0" smtClean="0"/>
                        <a:t>Enable </a:t>
                      </a:r>
                    </a:p>
                    <a:p>
                      <a:r>
                        <a:rPr lang="en-US" sz="2000" dirty="0" smtClean="0"/>
                        <a:t>Counting </a:t>
                      </a:r>
                    </a:p>
                    <a:p>
                      <a:endParaRPr lang="en-US" sz="2000" dirty="0"/>
                    </a:p>
                  </a:txBody>
                  <a:tcPr>
                    <a:cell3D prstMaterial="dkEdge">
                      <a:bevel prst="cross"/>
                      <a:lightRig rig="flood" dir="t"/>
                    </a:cell3D>
                  </a:tcPr>
                </a:tc>
              </a:tr>
              <a:tr h="370840">
                <a:tc>
                  <a:txBody>
                    <a:bodyPr/>
                    <a:lstStyle/>
                    <a:p>
                      <a:endParaRPr lang="en-US" sz="2000"/>
                    </a:p>
                  </a:txBody>
                  <a:tcPr>
                    <a:cell3D prstMaterial="dkEdge">
                      <a:bevel prst="cross"/>
                      <a:lightRig rig="flood" dir="t"/>
                    </a:cell3D>
                  </a:tcPr>
                </a:tc>
                <a:tc>
                  <a:txBody>
                    <a:bodyPr/>
                    <a:lstStyle/>
                    <a:p>
                      <a:pPr marL="457200" indent="-457200">
                        <a:buAutoNum type="arabicPeriod"/>
                      </a:pPr>
                      <a:r>
                        <a:rPr lang="en-US" sz="2000" dirty="0" smtClean="0"/>
                        <a:t>Disable  counting </a:t>
                      </a:r>
                    </a:p>
                    <a:p>
                      <a:pPr marL="457200" indent="-457200">
                        <a:buAutoNum type="arabicPeriod"/>
                      </a:pPr>
                      <a:r>
                        <a:rPr lang="en-US" sz="2000" dirty="0" smtClean="0"/>
                        <a:t>Set O/P immediately</a:t>
                      </a:r>
                      <a:r>
                        <a:rPr lang="en-US" sz="2000" baseline="0" dirty="0" smtClean="0"/>
                        <a:t> high</a:t>
                      </a:r>
                      <a:endParaRPr lang="en-US" sz="2000" dirty="0"/>
                    </a:p>
                  </a:txBody>
                  <a:tcPr>
                    <a:cell3D prstMaterial="dkEdge">
                      <a:bevel prst="cross"/>
                      <a:lightRig rig="flood" dir="t"/>
                    </a:cell3D>
                  </a:tcPr>
                </a:tc>
                <a:tc>
                  <a:txBody>
                    <a:bodyPr/>
                    <a:lstStyle/>
                    <a:p>
                      <a:r>
                        <a:rPr lang="en-US" sz="2000" dirty="0" smtClean="0"/>
                        <a:t>Initiates Counting </a:t>
                      </a:r>
                      <a:endParaRPr lang="en-US" sz="2000" dirty="0"/>
                    </a:p>
                  </a:txBody>
                  <a:tcPr>
                    <a:cell3D prstMaterial="dkEdge">
                      <a:bevel prst="cross"/>
                      <a:lightRig rig="flood" dir="t"/>
                    </a:cell3D>
                  </a:tcPr>
                </a:tc>
                <a:tc>
                  <a:txBody>
                    <a:bodyPr/>
                    <a:lstStyle/>
                    <a:p>
                      <a:r>
                        <a:rPr lang="en-US" sz="2000" dirty="0" smtClean="0"/>
                        <a:t>Enable </a:t>
                      </a:r>
                    </a:p>
                    <a:p>
                      <a:r>
                        <a:rPr lang="en-US" sz="2000" dirty="0" smtClean="0"/>
                        <a:t>Counting </a:t>
                      </a:r>
                    </a:p>
                    <a:p>
                      <a:endParaRPr lang="en-US" sz="2000" dirty="0"/>
                    </a:p>
                  </a:txBody>
                  <a:tcPr>
                    <a:cell3D prstMaterial="dkEdge">
                      <a:bevel prst="cross"/>
                      <a:lightRig rig="flood" dir="t"/>
                    </a:cell3D>
                  </a:tcPr>
                </a:tc>
              </a:tr>
              <a:tr h="370840">
                <a:tc>
                  <a:txBody>
                    <a:bodyPr/>
                    <a:lstStyle/>
                    <a:p>
                      <a:endParaRPr lang="en-US" sz="2000"/>
                    </a:p>
                  </a:txBody>
                  <a:tcPr>
                    <a:cell3D prstMaterial="dkEdge">
                      <a:bevel prst="cross"/>
                      <a:lightRig rig="flood" dir="t"/>
                    </a:cell3D>
                  </a:tcPr>
                </a:tc>
                <a:tc>
                  <a:txBody>
                    <a:bodyPr/>
                    <a:lstStyle/>
                    <a:p>
                      <a:r>
                        <a:rPr lang="en-US" sz="2000" dirty="0" smtClean="0"/>
                        <a:t>Disable Counting</a:t>
                      </a:r>
                      <a:endParaRPr lang="en-US" sz="2000" dirty="0"/>
                    </a:p>
                  </a:txBody>
                  <a:tcPr>
                    <a:cell3D prstMaterial="dkEdge">
                      <a:bevel prst="cross"/>
                      <a:lightRig rig="flood" dir="t"/>
                    </a:cell3D>
                  </a:tcPr>
                </a:tc>
                <a:tc>
                  <a:txBody>
                    <a:bodyPr/>
                    <a:lstStyle/>
                    <a:p>
                      <a:endParaRPr lang="en-US" sz="2000"/>
                    </a:p>
                  </a:txBody>
                  <a:tcPr>
                    <a:cell3D prstMaterial="dkEdge">
                      <a:bevel prst="cross"/>
                      <a:lightRig rig="flood" dir="t"/>
                    </a:cell3D>
                  </a:tcPr>
                </a:tc>
                <a:tc>
                  <a:txBody>
                    <a:bodyPr/>
                    <a:lstStyle/>
                    <a:p>
                      <a:r>
                        <a:rPr lang="en-US" sz="2000" dirty="0" smtClean="0"/>
                        <a:t>Enable </a:t>
                      </a:r>
                    </a:p>
                    <a:p>
                      <a:r>
                        <a:rPr lang="en-US" sz="2000" dirty="0" smtClean="0"/>
                        <a:t>Counting </a:t>
                      </a:r>
                    </a:p>
                    <a:p>
                      <a:endParaRPr lang="en-US" sz="2000" dirty="0"/>
                    </a:p>
                  </a:txBody>
                  <a:tcPr>
                    <a:cell3D prstMaterial="dkEdge">
                      <a:bevel prst="cross"/>
                      <a:lightRig rig="flood" dir="t"/>
                    </a:cell3D>
                  </a:tcPr>
                </a:tc>
              </a:tr>
              <a:tr h="370840">
                <a:tc>
                  <a:txBody>
                    <a:bodyPr/>
                    <a:lstStyle/>
                    <a:p>
                      <a:endParaRPr lang="en-US" sz="2000"/>
                    </a:p>
                  </a:txBody>
                  <a:tcPr>
                    <a:cell3D prstMaterial="dkEdge">
                      <a:bevel prst="cross"/>
                      <a:lightRig rig="flood" dir="t"/>
                    </a:cell3D>
                  </a:tcPr>
                </a:tc>
                <a:tc>
                  <a:txBody>
                    <a:bodyPr/>
                    <a:lstStyle/>
                    <a:p>
                      <a:endParaRPr lang="en-US" sz="2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Initiates Counting </a:t>
                      </a:r>
                      <a:endParaRPr lang="en-US" sz="2000" dirty="0"/>
                    </a:p>
                  </a:txBody>
                  <a:tcPr>
                    <a:cell3D prstMaterial="dkEdge">
                      <a:bevel prst="cross"/>
                      <a:lightRig rig="flood" dir="t"/>
                    </a:cell3D>
                  </a:tcPr>
                </a:tc>
                <a:tc>
                  <a:txBody>
                    <a:bodyPr/>
                    <a:lstStyle/>
                    <a:p>
                      <a:endParaRPr lang="en-US" sz="2000" dirty="0"/>
                    </a:p>
                  </a:txBody>
                  <a:tcPr>
                    <a:cell3D prstMaterial="dkEdge">
                      <a:bevel prst="cross"/>
                      <a:lightRig rig="flood" dir="t"/>
                    </a:cell3D>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Read-Back Command</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219200"/>
            <a:ext cx="8229600" cy="5410200"/>
          </a:xfrm>
        </p:spPr>
        <p:txBody>
          <a:bodyPr>
            <a:normAutofit/>
          </a:bodyPr>
          <a:lstStyle/>
          <a:p>
            <a:r>
              <a:rPr lang="en-US" dirty="0" smtClean="0"/>
              <a:t>This allow user to read the count and status of the counter</a:t>
            </a:r>
          </a:p>
          <a:p>
            <a:r>
              <a:rPr lang="en-US" dirty="0" smtClean="0"/>
              <a:t>Command Written in control register and count of the specified counter can be latched</a:t>
            </a:r>
          </a:p>
          <a:p>
            <a:endParaRPr lang="en-US" dirty="0" smtClean="0"/>
          </a:p>
          <a:p>
            <a:endParaRPr lang="en-US" dirty="0" smtClean="0"/>
          </a:p>
          <a:p>
            <a:endParaRPr lang="en-US" dirty="0" smtClean="0"/>
          </a:p>
          <a:p>
            <a:r>
              <a:rPr lang="en-US" dirty="0" smtClean="0"/>
              <a:t>Control word 11  01 011 0 (D6H) in control word will latch the count of CNT0 &amp; CNT1</a:t>
            </a:r>
            <a:endParaRPr lang="en-US" dirty="0"/>
          </a:p>
        </p:txBody>
      </p:sp>
      <p:graphicFrame>
        <p:nvGraphicFramePr>
          <p:cNvPr id="4" name="Content Placeholder 3"/>
          <p:cNvGraphicFramePr>
            <a:graphicFrameLocks/>
          </p:cNvGraphicFramePr>
          <p:nvPr/>
        </p:nvGraphicFramePr>
        <p:xfrm>
          <a:off x="533400" y="3429000"/>
          <a:ext cx="8229600" cy="1798320"/>
        </p:xfrm>
        <a:graphic>
          <a:graphicData uri="http://schemas.openxmlformats.org/drawingml/2006/table">
            <a:tbl>
              <a:tblPr firstRow="1" bandRow="1">
                <a:tableStyleId>{21E4AEA4-8DFA-4A89-87EB-49C32662AFE0}</a:tableStyleId>
              </a:tblPr>
              <a:tblGrid>
                <a:gridCol w="838200"/>
                <a:gridCol w="762000"/>
                <a:gridCol w="1219200"/>
                <a:gridCol w="1295400"/>
                <a:gridCol w="1028700"/>
                <a:gridCol w="1028700"/>
                <a:gridCol w="1028700"/>
                <a:gridCol w="1028700"/>
              </a:tblGrid>
              <a:tr h="370840">
                <a:tc>
                  <a:txBody>
                    <a:bodyPr/>
                    <a:lstStyle/>
                    <a:p>
                      <a:r>
                        <a:rPr lang="en-US" sz="2000" b="1" dirty="0" smtClean="0"/>
                        <a:t>D7</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D6</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D4</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D1</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D0</a:t>
                      </a:r>
                      <a:endParaRPr 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r>
              <a:tr h="370840">
                <a:tc>
                  <a:txBody>
                    <a:bodyPr/>
                    <a:lstStyle/>
                    <a:p>
                      <a:r>
                        <a:rPr lang="en-US" sz="2000" b="1" dirty="0" smtClean="0"/>
                        <a:t>SC1</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6">
                        <a:lumMod val="40000"/>
                        <a:lumOff val="60000"/>
                      </a:schemeClr>
                    </a:solidFill>
                  </a:tcPr>
                </a:tc>
                <a:tc>
                  <a:txBody>
                    <a:bodyPr/>
                    <a:lstStyle/>
                    <a:p>
                      <a:r>
                        <a:rPr lang="en-US" sz="2000" b="1" dirty="0" smtClean="0"/>
                        <a:t>SC2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6">
                        <a:lumMod val="40000"/>
                        <a:lumOff val="60000"/>
                      </a:schemeClr>
                    </a:solidFill>
                  </a:tcPr>
                </a:tc>
                <a:tc>
                  <a:txBody>
                    <a:bodyPr/>
                    <a:lstStyle/>
                    <a:p>
                      <a:r>
                        <a:rPr lang="en-US" sz="2000" b="1" dirty="0" err="1" smtClean="0"/>
                        <a:t>COUNT</a:t>
                      </a:r>
                      <a:r>
                        <a:rPr lang="en-US" sz="2000" b="1" baseline="30000" dirty="0" err="1" smtClean="0"/>
                        <a:t>b</a:t>
                      </a:r>
                      <a:endParaRPr lang="en-US" sz="2000" b="1"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FFFF00"/>
                    </a:solidFill>
                  </a:tcPr>
                </a:tc>
                <a:tc>
                  <a:txBody>
                    <a:bodyPr/>
                    <a:lstStyle/>
                    <a:p>
                      <a:r>
                        <a:rPr lang="en-US" sz="2000" b="1" dirty="0" err="1" smtClean="0"/>
                        <a:t>STATUS</a:t>
                      </a:r>
                      <a:r>
                        <a:rPr lang="en-US" sz="2000" b="1" baseline="30000" dirty="0" err="1" smtClean="0"/>
                        <a:t>b</a:t>
                      </a:r>
                      <a:endParaRPr lang="en-US" sz="2000" b="1"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FFFF00"/>
                    </a:solidFill>
                  </a:tcPr>
                </a:tc>
                <a:tc>
                  <a:txBody>
                    <a:bodyPr/>
                    <a:lstStyle/>
                    <a:p>
                      <a:r>
                        <a:rPr lang="en-US" sz="2000" b="1" dirty="0" smtClean="0"/>
                        <a:t>CNT2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5">
                        <a:lumMod val="20000"/>
                        <a:lumOff val="80000"/>
                      </a:schemeClr>
                    </a:solidFill>
                  </a:tcPr>
                </a:tc>
                <a:tc>
                  <a:txBody>
                    <a:bodyPr/>
                    <a:lstStyle/>
                    <a:p>
                      <a:r>
                        <a:rPr lang="en-US" sz="2000" b="1" dirty="0" smtClean="0"/>
                        <a:t>CNT1</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5">
                        <a:lumMod val="20000"/>
                        <a:lumOff val="80000"/>
                      </a:schemeClr>
                    </a:solidFill>
                  </a:tcPr>
                </a:tc>
                <a:tc>
                  <a:txBody>
                    <a:bodyPr/>
                    <a:lstStyle/>
                    <a:p>
                      <a:r>
                        <a:rPr lang="en-US" sz="2000" b="1" dirty="0" smtClean="0"/>
                        <a:t>CNT0</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5">
                        <a:lumMod val="20000"/>
                        <a:lumOff val="80000"/>
                      </a:schemeClr>
                    </a:solidFill>
                  </a:tcPr>
                </a:tc>
                <a:tc>
                  <a:txBody>
                    <a:bodyPr/>
                    <a:lstStyle/>
                    <a:p>
                      <a:r>
                        <a:rPr lang="en-US" sz="2000" b="1" dirty="0" smtClean="0"/>
                        <a:t>0</a:t>
                      </a:r>
                      <a:endParaRPr 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3">
                        <a:lumMod val="40000"/>
                        <a:lumOff val="60000"/>
                      </a:schemeClr>
                    </a:solidFill>
                  </a:tcPr>
                </a:tc>
              </a:tr>
              <a:tr h="370840">
                <a:tc gridSpan="2">
                  <a:txBody>
                    <a:bodyPr/>
                    <a:lstStyle/>
                    <a:p>
                      <a:r>
                        <a:rPr lang="en-US" sz="2000" b="1" baseline="0" dirty="0" smtClean="0"/>
                        <a:t>11: Read-Back         Command</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6">
                        <a:lumMod val="40000"/>
                        <a:lumOff val="60000"/>
                      </a:schemeClr>
                    </a:solidFill>
                  </a:tcPr>
                </a:tc>
                <a:tc hMerge="1">
                  <a:txBody>
                    <a:bodyPr/>
                    <a:lstStyle/>
                    <a:p>
                      <a:endParaRPr lang="en-US" dirty="0"/>
                    </a:p>
                  </a:txBody>
                  <a:tcPr/>
                </a:tc>
                <a:tc gridSpan="2">
                  <a:txBody>
                    <a:bodyPr/>
                    <a:lstStyle/>
                    <a:p>
                      <a:r>
                        <a:rPr lang="en-US" sz="2000" b="1" dirty="0" smtClean="0"/>
                        <a:t>If (D5=0) count is</a:t>
                      </a:r>
                      <a:r>
                        <a:rPr lang="en-US" sz="2000" b="1" baseline="0" dirty="0" smtClean="0"/>
                        <a:t> </a:t>
                      </a:r>
                      <a:r>
                        <a:rPr lang="en-US" sz="2000" b="1" baseline="0" dirty="0" err="1" smtClean="0"/>
                        <a:t>lateched</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FFFF00"/>
                    </a:solidFill>
                  </a:tcPr>
                </a:tc>
                <a:tc hMerge="1">
                  <a:txBody>
                    <a:bodyPr/>
                    <a:lstStyle/>
                    <a:p>
                      <a:endParaRPr lang="en-US" dirty="0"/>
                    </a:p>
                  </a:txBody>
                  <a:tcPr/>
                </a:tc>
                <a:tc gridSpan="3">
                  <a:txBody>
                    <a:bodyPr/>
                    <a:lstStyle/>
                    <a:p>
                      <a:r>
                        <a:rPr lang="en-US" sz="2000" b="1" dirty="0" smtClean="0"/>
                        <a:t>D3=1 select</a:t>
                      </a:r>
                      <a:r>
                        <a:rPr lang="en-US" sz="2000" b="1" baseline="0" dirty="0" smtClean="0"/>
                        <a:t> counter 2</a:t>
                      </a:r>
                    </a:p>
                    <a:p>
                      <a:r>
                        <a:rPr lang="en-US" sz="2000" b="1" baseline="0" dirty="0" smtClean="0"/>
                        <a:t>D2=1 select counter 1</a:t>
                      </a:r>
                    </a:p>
                    <a:p>
                      <a:r>
                        <a:rPr lang="en-US" sz="2000" b="1" baseline="0" dirty="0" smtClean="0"/>
                        <a:t>D1=1 select counter 0</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5">
                        <a:lumMod val="20000"/>
                        <a:lumOff val="80000"/>
                      </a:schemeClr>
                    </a:solidFill>
                  </a:tcPr>
                </a:tc>
                <a:tc hMerge="1">
                  <a:txBody>
                    <a:bodyPr/>
                    <a:lstStyle/>
                    <a:p>
                      <a:endParaRPr lang="en-US" dirty="0"/>
                    </a:p>
                  </a:txBody>
                  <a:tcPr/>
                </a:tc>
                <a:tc hMerge="1">
                  <a:txBody>
                    <a:bodyPr/>
                    <a:lstStyle/>
                    <a:p>
                      <a:endParaRPr lang="en-US" dirty="0"/>
                    </a:p>
                  </a:txBody>
                  <a:tcPr/>
                </a:tc>
                <a:tc>
                  <a:txBody>
                    <a:bodyPr/>
                    <a:lstStyle/>
                    <a:p>
                      <a:endParaRPr 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3">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Read-Back Command</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219200"/>
            <a:ext cx="8229600" cy="5410200"/>
          </a:xfrm>
        </p:spPr>
        <p:txBody>
          <a:bodyPr>
            <a:normAutofit/>
          </a:bodyPr>
          <a:lstStyle/>
          <a:p>
            <a:r>
              <a:rPr lang="en-US" dirty="0" smtClean="0"/>
              <a:t>Status can be read if </a:t>
            </a:r>
            <a:r>
              <a:rPr lang="en-US" dirty="0" err="1" smtClean="0"/>
              <a:t>STATUS</a:t>
            </a:r>
            <a:r>
              <a:rPr lang="en-US" baseline="30000" dirty="0" err="1" smtClean="0"/>
              <a:t>b</a:t>
            </a:r>
            <a:r>
              <a:rPr lang="en-US" dirty="0" smtClean="0"/>
              <a:t> bit D4 =0</a:t>
            </a:r>
          </a:p>
          <a:p>
            <a:r>
              <a:rPr lang="en-US" dirty="0" smtClean="0"/>
              <a:t>D7=1 :  </a:t>
            </a:r>
            <a:r>
              <a:rPr lang="en-US" dirty="0" err="1" smtClean="0"/>
              <a:t>Outpin</a:t>
            </a:r>
            <a:r>
              <a:rPr lang="en-US" dirty="0" smtClean="0"/>
              <a:t> is 1, 0 </a:t>
            </a:r>
            <a:r>
              <a:rPr lang="en-US" dirty="0" err="1" smtClean="0"/>
              <a:t>Outpin</a:t>
            </a:r>
            <a:r>
              <a:rPr lang="en-US" dirty="0" smtClean="0"/>
              <a:t> is 0</a:t>
            </a:r>
          </a:p>
          <a:p>
            <a:r>
              <a:rPr lang="en-US" dirty="0" smtClean="0"/>
              <a:t>D6=1:  Null count, D6: 0= Count available for reading</a:t>
            </a:r>
          </a:p>
          <a:p>
            <a:r>
              <a:rPr lang="en-US" dirty="0" smtClean="0"/>
              <a:t>D5-D0:Counter Programmed mode </a:t>
            </a:r>
            <a:endParaRPr lang="en-US" dirty="0"/>
          </a:p>
        </p:txBody>
      </p:sp>
      <p:graphicFrame>
        <p:nvGraphicFramePr>
          <p:cNvPr id="4" name="Content Placeholder 3"/>
          <p:cNvGraphicFramePr>
            <a:graphicFrameLocks/>
          </p:cNvGraphicFramePr>
          <p:nvPr/>
        </p:nvGraphicFramePr>
        <p:xfrm>
          <a:off x="609600" y="4221480"/>
          <a:ext cx="8229600" cy="1097280"/>
        </p:xfrm>
        <a:graphic>
          <a:graphicData uri="http://schemas.openxmlformats.org/drawingml/2006/table">
            <a:tbl>
              <a:tblPr firstRow="1" bandRow="1">
                <a:tableStyleId>{21E4AEA4-8DFA-4A89-87EB-49C32662AFE0}</a:tableStyleId>
              </a:tblPr>
              <a:tblGrid>
                <a:gridCol w="1219200"/>
                <a:gridCol w="1447800"/>
                <a:gridCol w="762000"/>
                <a:gridCol w="685800"/>
                <a:gridCol w="1028700"/>
                <a:gridCol w="1028700"/>
                <a:gridCol w="1028700"/>
                <a:gridCol w="1028700"/>
              </a:tblGrid>
              <a:tr h="370840">
                <a:tc>
                  <a:txBody>
                    <a:bodyPr/>
                    <a:lstStyle/>
                    <a:p>
                      <a:r>
                        <a:rPr lang="en-US" sz="2000" b="1" dirty="0" smtClean="0"/>
                        <a:t>D7</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D6</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D4</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D1</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c>
                  <a:txBody>
                    <a:bodyPr/>
                    <a:lstStyle/>
                    <a:p>
                      <a:r>
                        <a:rPr lang="en-US" sz="2000" b="1" dirty="0" smtClean="0"/>
                        <a:t>D0</a:t>
                      </a:r>
                      <a:endParaRPr 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002060"/>
                    </a:solidFill>
                  </a:tcPr>
                </a:tc>
              </a:tr>
              <a:tr h="370840">
                <a:tc>
                  <a:txBody>
                    <a:bodyPr/>
                    <a:lstStyle/>
                    <a:p>
                      <a:r>
                        <a:rPr lang="en-US" sz="2000" b="1" dirty="0" smtClean="0"/>
                        <a:t>OUTPUT</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6">
                        <a:lumMod val="40000"/>
                        <a:lumOff val="60000"/>
                      </a:schemeClr>
                    </a:solidFill>
                  </a:tcPr>
                </a:tc>
                <a:tc>
                  <a:txBody>
                    <a:bodyPr/>
                    <a:lstStyle/>
                    <a:p>
                      <a:r>
                        <a:rPr lang="en-US" sz="2000" b="1" dirty="0" smtClean="0"/>
                        <a:t>NULL COUNT</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6">
                        <a:lumMod val="40000"/>
                        <a:lumOff val="60000"/>
                      </a:schemeClr>
                    </a:solidFill>
                  </a:tcPr>
                </a:tc>
                <a:tc>
                  <a:txBody>
                    <a:bodyPr/>
                    <a:lstStyle/>
                    <a:p>
                      <a:r>
                        <a:rPr lang="en-US" sz="2000" b="1" dirty="0" smtClean="0"/>
                        <a:t>RW1</a:t>
                      </a:r>
                      <a:endParaRPr lang="en-US" sz="2000" b="1"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FFFF00"/>
                    </a:solidFill>
                  </a:tcPr>
                </a:tc>
                <a:tc>
                  <a:txBody>
                    <a:bodyPr/>
                    <a:lstStyle/>
                    <a:p>
                      <a:r>
                        <a:rPr lang="en-US" sz="2000" b="1" dirty="0" smtClean="0"/>
                        <a:t>RW0</a:t>
                      </a:r>
                      <a:endParaRPr lang="en-US" sz="2000" b="1"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FFFF00"/>
                    </a:solidFill>
                  </a:tcPr>
                </a:tc>
                <a:tc>
                  <a:txBody>
                    <a:bodyPr/>
                    <a:lstStyle/>
                    <a:p>
                      <a:r>
                        <a:rPr lang="en-US" sz="2000" b="1" dirty="0" smtClean="0"/>
                        <a:t>M2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5">
                        <a:lumMod val="20000"/>
                        <a:lumOff val="80000"/>
                      </a:schemeClr>
                    </a:solidFill>
                  </a:tcPr>
                </a:tc>
                <a:tc>
                  <a:txBody>
                    <a:bodyPr/>
                    <a:lstStyle/>
                    <a:p>
                      <a:r>
                        <a:rPr lang="en-US" sz="2000" b="1" dirty="0" smtClean="0"/>
                        <a:t>M1</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5">
                        <a:lumMod val="20000"/>
                        <a:lumOff val="80000"/>
                      </a:schemeClr>
                    </a:solidFill>
                  </a:tcPr>
                </a:tc>
                <a:tc>
                  <a:txBody>
                    <a:bodyPr/>
                    <a:lstStyle/>
                    <a:p>
                      <a:r>
                        <a:rPr lang="en-US" sz="2000" b="1" dirty="0" smtClean="0"/>
                        <a:t>M0</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5">
                        <a:lumMod val="20000"/>
                        <a:lumOff val="80000"/>
                      </a:schemeClr>
                    </a:solidFill>
                  </a:tcPr>
                </a:tc>
                <a:tc>
                  <a:txBody>
                    <a:bodyPr/>
                    <a:lstStyle/>
                    <a:p>
                      <a:r>
                        <a:rPr lang="en-US" sz="2000" b="1" dirty="0" smtClean="0"/>
                        <a:t>BCD</a:t>
                      </a:r>
                      <a:endParaRPr 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accent3">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Calculate Address of Port  of 8155</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7" name="Straight Connector 6"/>
          <p:cNvCxnSpPr/>
          <p:nvPr/>
        </p:nvCxnSpPr>
        <p:spPr>
          <a:xfrm>
            <a:off x="3048000" y="2743200"/>
            <a:ext cx="609600" cy="1588"/>
          </a:xfrm>
          <a:prstGeom prst="line">
            <a:avLst/>
          </a:prstGeom>
        </p:spPr>
        <p:style>
          <a:lnRef idx="2">
            <a:schemeClr val="dk1"/>
          </a:lnRef>
          <a:fillRef idx="0">
            <a:schemeClr val="dk1"/>
          </a:fillRef>
          <a:effectRef idx="1">
            <a:schemeClr val="dk1"/>
          </a:effectRef>
          <a:fontRef idx="minor">
            <a:schemeClr val="tx1"/>
          </a:fontRef>
        </p:style>
      </p:cxnSp>
      <p:sp>
        <p:nvSpPr>
          <p:cNvPr id="9" name="Rectangle 8"/>
          <p:cNvSpPr/>
          <p:nvPr/>
        </p:nvSpPr>
        <p:spPr>
          <a:xfrm>
            <a:off x="1600200" y="2286000"/>
            <a:ext cx="1447800"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3 to 8 </a:t>
            </a:r>
          </a:p>
          <a:p>
            <a:pPr algn="ctr"/>
            <a:r>
              <a:rPr lang="en-US" dirty="0" smtClean="0"/>
              <a:t>Decoder</a:t>
            </a:r>
            <a:endParaRPr lang="en-US" dirty="0"/>
          </a:p>
        </p:txBody>
      </p:sp>
      <p:sp>
        <p:nvSpPr>
          <p:cNvPr id="10" name="TextBox 9"/>
          <p:cNvSpPr txBox="1"/>
          <p:nvPr/>
        </p:nvSpPr>
        <p:spPr>
          <a:xfrm>
            <a:off x="2743200" y="2590800"/>
            <a:ext cx="381000" cy="369332"/>
          </a:xfrm>
          <a:prstGeom prst="rect">
            <a:avLst/>
          </a:prstGeom>
          <a:noFill/>
        </p:spPr>
        <p:txBody>
          <a:bodyPr wrap="square" rtlCol="0">
            <a:spAutoFit/>
          </a:bodyPr>
          <a:lstStyle/>
          <a:p>
            <a:r>
              <a:rPr lang="en-US" dirty="0" smtClean="0"/>
              <a:t>0</a:t>
            </a:r>
            <a:r>
              <a:rPr lang="en-US" baseline="-25000" dirty="0" smtClean="0"/>
              <a:t>4</a:t>
            </a:r>
            <a:endParaRPr lang="en-US" baseline="-25000" dirty="0"/>
          </a:p>
        </p:txBody>
      </p:sp>
      <p:sp>
        <p:nvSpPr>
          <p:cNvPr id="11" name="TextBox 10"/>
          <p:cNvSpPr txBox="1"/>
          <p:nvPr/>
        </p:nvSpPr>
        <p:spPr>
          <a:xfrm>
            <a:off x="304800" y="2505670"/>
            <a:ext cx="914400" cy="923330"/>
          </a:xfrm>
          <a:prstGeom prst="rect">
            <a:avLst/>
          </a:prstGeom>
          <a:noFill/>
        </p:spPr>
        <p:txBody>
          <a:bodyPr wrap="square" rtlCol="0">
            <a:spAutoFit/>
          </a:bodyPr>
          <a:lstStyle/>
          <a:p>
            <a:r>
              <a:rPr lang="en-US" dirty="0" smtClean="0"/>
              <a:t>A13</a:t>
            </a:r>
          </a:p>
          <a:p>
            <a:r>
              <a:rPr lang="en-US" dirty="0" smtClean="0"/>
              <a:t>A12</a:t>
            </a:r>
          </a:p>
          <a:p>
            <a:r>
              <a:rPr lang="en-US" dirty="0" smtClean="0"/>
              <a:t>A11</a:t>
            </a:r>
            <a:endParaRPr lang="en-US" dirty="0"/>
          </a:p>
        </p:txBody>
      </p:sp>
      <p:cxnSp>
        <p:nvCxnSpPr>
          <p:cNvPr id="12" name="Straight Connector 11"/>
          <p:cNvCxnSpPr/>
          <p:nvPr/>
        </p:nvCxnSpPr>
        <p:spPr>
          <a:xfrm>
            <a:off x="914400" y="2667000"/>
            <a:ext cx="685800" cy="1588"/>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914400" y="2970212"/>
            <a:ext cx="685800" cy="1588"/>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914400" y="3275012"/>
            <a:ext cx="685800" cy="1588"/>
          </a:xfrm>
          <a:prstGeom prst="line">
            <a:avLst/>
          </a:prstGeom>
        </p:spPr>
        <p:style>
          <a:lnRef idx="2">
            <a:schemeClr val="dk1"/>
          </a:lnRef>
          <a:fillRef idx="0">
            <a:schemeClr val="dk1"/>
          </a:fillRef>
          <a:effectRef idx="1">
            <a:schemeClr val="dk1"/>
          </a:effectRef>
          <a:fontRef idx="minor">
            <a:schemeClr val="tx1"/>
          </a:fontRef>
        </p:style>
      </p:cxnSp>
      <p:cxnSp>
        <p:nvCxnSpPr>
          <p:cNvPr id="15" name="Elbow Connector 14"/>
          <p:cNvCxnSpPr/>
          <p:nvPr/>
        </p:nvCxnSpPr>
        <p:spPr>
          <a:xfrm>
            <a:off x="685800" y="1752600"/>
            <a:ext cx="1219200" cy="533400"/>
          </a:xfrm>
          <a:prstGeom prst="bentConnector3">
            <a:avLst>
              <a:gd name="adj1" fmla="val 99038"/>
            </a:avLst>
          </a:prstGeom>
        </p:spPr>
        <p:style>
          <a:lnRef idx="2">
            <a:schemeClr val="dk1"/>
          </a:lnRef>
          <a:fillRef idx="0">
            <a:schemeClr val="dk1"/>
          </a:fillRef>
          <a:effectRef idx="1">
            <a:schemeClr val="dk1"/>
          </a:effectRef>
          <a:fontRef idx="minor">
            <a:schemeClr val="tx1"/>
          </a:fontRef>
        </p:style>
      </p:cxnSp>
      <p:cxnSp>
        <p:nvCxnSpPr>
          <p:cNvPr id="16" name="Shape 15"/>
          <p:cNvCxnSpPr>
            <a:endCxn id="9" idx="0"/>
          </p:cNvCxnSpPr>
          <p:nvPr/>
        </p:nvCxnSpPr>
        <p:spPr>
          <a:xfrm>
            <a:off x="685800" y="1371600"/>
            <a:ext cx="1638300" cy="914400"/>
          </a:xfrm>
          <a:prstGeom prst="bentConnector2">
            <a:avLst/>
          </a:prstGeom>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228600" y="1219200"/>
            <a:ext cx="762000" cy="646331"/>
          </a:xfrm>
          <a:prstGeom prst="rect">
            <a:avLst/>
          </a:prstGeom>
          <a:noFill/>
        </p:spPr>
        <p:txBody>
          <a:bodyPr wrap="square" rtlCol="0">
            <a:spAutoFit/>
          </a:bodyPr>
          <a:lstStyle/>
          <a:p>
            <a:r>
              <a:rPr lang="en-US" dirty="0" smtClean="0"/>
              <a:t>A15</a:t>
            </a:r>
          </a:p>
          <a:p>
            <a:r>
              <a:rPr lang="en-US" dirty="0" smtClean="0"/>
              <a:t>A14</a:t>
            </a:r>
            <a:endParaRPr lang="en-US" dirty="0"/>
          </a:p>
        </p:txBody>
      </p:sp>
      <p:sp>
        <p:nvSpPr>
          <p:cNvPr id="18" name="TextBox 17"/>
          <p:cNvSpPr txBox="1"/>
          <p:nvPr/>
        </p:nvSpPr>
        <p:spPr>
          <a:xfrm>
            <a:off x="1524000" y="2590800"/>
            <a:ext cx="381000" cy="738664"/>
          </a:xfrm>
          <a:prstGeom prst="rect">
            <a:avLst/>
          </a:prstGeom>
          <a:noFill/>
        </p:spPr>
        <p:txBody>
          <a:bodyPr wrap="square" rtlCol="0">
            <a:spAutoFit/>
          </a:bodyPr>
          <a:lstStyle/>
          <a:p>
            <a:r>
              <a:rPr lang="en-US" sz="1400" dirty="0" smtClean="0"/>
              <a:t>A2</a:t>
            </a:r>
          </a:p>
          <a:p>
            <a:r>
              <a:rPr lang="en-US" sz="1400" dirty="0" smtClean="0"/>
              <a:t>A1</a:t>
            </a:r>
          </a:p>
          <a:p>
            <a:r>
              <a:rPr lang="en-US" sz="1400" dirty="0" smtClean="0"/>
              <a:t>A0</a:t>
            </a:r>
            <a:endParaRPr lang="en-US" sz="1400" dirty="0"/>
          </a:p>
        </p:txBody>
      </p:sp>
      <p:cxnSp>
        <p:nvCxnSpPr>
          <p:cNvPr id="19" name="Straight Connector 18"/>
          <p:cNvCxnSpPr/>
          <p:nvPr/>
        </p:nvCxnSpPr>
        <p:spPr>
          <a:xfrm rot="5400000" flipH="1" flipV="1">
            <a:off x="2247900" y="1790700"/>
            <a:ext cx="990600" cy="1588"/>
          </a:xfrm>
          <a:prstGeom prst="line">
            <a:avLst/>
          </a:prstGeom>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2362200" y="1143000"/>
            <a:ext cx="457200" cy="369332"/>
          </a:xfrm>
          <a:prstGeom prst="rect">
            <a:avLst/>
          </a:prstGeom>
          <a:noFill/>
        </p:spPr>
        <p:txBody>
          <a:bodyPr wrap="square" rtlCol="0">
            <a:spAutoFit/>
          </a:bodyPr>
          <a:lstStyle/>
          <a:p>
            <a:r>
              <a:rPr lang="en-US" dirty="0" smtClean="0"/>
              <a:t>5V</a:t>
            </a:r>
            <a:endParaRPr lang="en-US" dirty="0"/>
          </a:p>
        </p:txBody>
      </p:sp>
      <p:grpSp>
        <p:nvGrpSpPr>
          <p:cNvPr id="3" name="Group 91"/>
          <p:cNvGrpSpPr/>
          <p:nvPr/>
        </p:nvGrpSpPr>
        <p:grpSpPr>
          <a:xfrm>
            <a:off x="3048000" y="1295400"/>
            <a:ext cx="5943600" cy="5190814"/>
            <a:chOff x="1604552" y="1600200"/>
            <a:chExt cx="7387048" cy="5115585"/>
          </a:xfrm>
        </p:grpSpPr>
        <p:sp>
          <p:nvSpPr>
            <p:cNvPr id="21" name="Rectangle 20"/>
            <p:cNvSpPr/>
            <p:nvPr/>
          </p:nvSpPr>
          <p:spPr>
            <a:xfrm>
              <a:off x="5029200" y="3505200"/>
              <a:ext cx="1143000" cy="13716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b="1" dirty="0" smtClean="0">
                  <a:solidFill>
                    <a:schemeClr val="tx1"/>
                  </a:solidFill>
                </a:rPr>
                <a:t>3 to 8 Decoder</a:t>
              </a:r>
              <a:endParaRPr lang="en-US" sz="1400" b="1" dirty="0">
                <a:solidFill>
                  <a:schemeClr val="tx1"/>
                </a:solidFill>
              </a:endParaRPr>
            </a:p>
          </p:txBody>
        </p:sp>
        <p:sp>
          <p:nvSpPr>
            <p:cNvPr id="22" name="Rectangle 21"/>
            <p:cNvSpPr/>
            <p:nvPr/>
          </p:nvSpPr>
          <p:spPr>
            <a:xfrm>
              <a:off x="5105400" y="2590800"/>
              <a:ext cx="838200"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chemeClr val="tx1"/>
                  </a:solidFill>
                </a:rPr>
                <a:t>RAM</a:t>
              </a:r>
              <a:endParaRPr lang="en-US" sz="1600" dirty="0">
                <a:solidFill>
                  <a:schemeClr val="tx1"/>
                </a:solidFill>
              </a:endParaRPr>
            </a:p>
          </p:txBody>
        </p:sp>
        <p:sp>
          <p:nvSpPr>
            <p:cNvPr id="23" name="Rectangle 22"/>
            <p:cNvSpPr/>
            <p:nvPr/>
          </p:nvSpPr>
          <p:spPr>
            <a:xfrm>
              <a:off x="3657600" y="1676400"/>
              <a:ext cx="609600" cy="685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Control</a:t>
              </a:r>
              <a:endParaRPr lang="en-US" sz="1400" dirty="0"/>
            </a:p>
          </p:txBody>
        </p:sp>
        <p:sp>
          <p:nvSpPr>
            <p:cNvPr id="24" name="Rectangle 23"/>
            <p:cNvSpPr/>
            <p:nvPr/>
          </p:nvSpPr>
          <p:spPr>
            <a:xfrm>
              <a:off x="7162800" y="1676400"/>
              <a:ext cx="914400" cy="685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CWR</a:t>
              </a:r>
              <a:endParaRPr lang="en-US" sz="1400" dirty="0"/>
            </a:p>
          </p:txBody>
        </p:sp>
        <p:sp>
          <p:nvSpPr>
            <p:cNvPr id="25" name="Rectangle 24"/>
            <p:cNvSpPr/>
            <p:nvPr/>
          </p:nvSpPr>
          <p:spPr>
            <a:xfrm>
              <a:off x="7162800" y="2590800"/>
              <a:ext cx="838200" cy="68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smtClean="0"/>
                <a:t>Port</a:t>
              </a:r>
            </a:p>
            <a:p>
              <a:pPr algn="ctr"/>
              <a:r>
                <a:rPr lang="en-US" sz="1400" dirty="0" smtClean="0"/>
                <a:t>A</a:t>
              </a:r>
              <a:endParaRPr lang="en-US" sz="1400" dirty="0"/>
            </a:p>
          </p:txBody>
        </p:sp>
        <p:sp>
          <p:nvSpPr>
            <p:cNvPr id="26" name="Rectangle 25"/>
            <p:cNvSpPr/>
            <p:nvPr/>
          </p:nvSpPr>
          <p:spPr>
            <a:xfrm>
              <a:off x="7162800" y="3505200"/>
              <a:ext cx="838200" cy="68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smtClean="0"/>
                <a:t>Port</a:t>
              </a:r>
            </a:p>
            <a:p>
              <a:pPr algn="ctr"/>
              <a:r>
                <a:rPr lang="en-US" sz="1400" dirty="0" smtClean="0"/>
                <a:t>B</a:t>
              </a:r>
              <a:endParaRPr lang="en-US" sz="1400" dirty="0"/>
            </a:p>
          </p:txBody>
        </p:sp>
        <p:sp>
          <p:nvSpPr>
            <p:cNvPr id="27" name="Rectangle 26"/>
            <p:cNvSpPr/>
            <p:nvPr/>
          </p:nvSpPr>
          <p:spPr>
            <a:xfrm>
              <a:off x="7162800" y="4419600"/>
              <a:ext cx="838200" cy="68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smtClean="0"/>
                <a:t>Port</a:t>
              </a:r>
            </a:p>
            <a:p>
              <a:pPr algn="ctr"/>
              <a:r>
                <a:rPr lang="en-US" sz="1400" dirty="0" smtClean="0"/>
                <a:t>C</a:t>
              </a:r>
              <a:endParaRPr lang="en-US" sz="1400" dirty="0"/>
            </a:p>
          </p:txBody>
        </p:sp>
        <p:sp>
          <p:nvSpPr>
            <p:cNvPr id="28" name="Rectangle 27"/>
            <p:cNvSpPr/>
            <p:nvPr/>
          </p:nvSpPr>
          <p:spPr>
            <a:xfrm>
              <a:off x="7162800" y="5334000"/>
              <a:ext cx="838200" cy="68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smtClean="0"/>
                <a:t>Timer</a:t>
              </a:r>
            </a:p>
            <a:p>
              <a:pPr algn="ctr"/>
              <a:r>
                <a:rPr lang="en-US" sz="1050" dirty="0" smtClean="0"/>
                <a:t>MSB    LSB</a:t>
              </a:r>
              <a:endParaRPr lang="en-US" sz="1050" dirty="0"/>
            </a:p>
          </p:txBody>
        </p:sp>
        <p:sp>
          <p:nvSpPr>
            <p:cNvPr id="29" name="Rectangle 28"/>
            <p:cNvSpPr/>
            <p:nvPr/>
          </p:nvSpPr>
          <p:spPr>
            <a:xfrm>
              <a:off x="3657600" y="2590800"/>
              <a:ext cx="6096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smtClean="0"/>
                <a:t>Latch</a:t>
              </a:r>
              <a:endParaRPr lang="en-US" sz="1100" dirty="0"/>
            </a:p>
          </p:txBody>
        </p:sp>
        <p:sp>
          <p:nvSpPr>
            <p:cNvPr id="30" name="TextBox 29"/>
            <p:cNvSpPr txBox="1"/>
            <p:nvPr/>
          </p:nvSpPr>
          <p:spPr>
            <a:xfrm>
              <a:off x="1604552" y="5805557"/>
              <a:ext cx="1828800" cy="303316"/>
            </a:xfrm>
            <a:prstGeom prst="rect">
              <a:avLst/>
            </a:prstGeom>
            <a:noFill/>
          </p:spPr>
          <p:txBody>
            <a:bodyPr wrap="square" rtlCol="0">
              <a:spAutoFit/>
            </a:bodyPr>
            <a:lstStyle/>
            <a:p>
              <a:r>
                <a:rPr lang="en-US" sz="1400" b="1" dirty="0" smtClean="0"/>
                <a:t>Clock for timer</a:t>
              </a:r>
              <a:endParaRPr lang="en-US" sz="1400" b="1" dirty="0"/>
            </a:p>
          </p:txBody>
        </p:sp>
        <p:cxnSp>
          <p:nvCxnSpPr>
            <p:cNvPr id="31" name="Straight Arrow Connector 30"/>
            <p:cNvCxnSpPr/>
            <p:nvPr/>
          </p:nvCxnSpPr>
          <p:spPr>
            <a:xfrm>
              <a:off x="3429000" y="5943600"/>
              <a:ext cx="3733800" cy="1588"/>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172200" y="4572000"/>
              <a:ext cx="228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72200" y="4724400"/>
              <a:ext cx="76200" cy="1588"/>
            </a:xfrm>
            <a:prstGeom prst="line">
              <a:avLst/>
            </a:prstGeom>
          </p:spPr>
          <p:style>
            <a:lnRef idx="2">
              <a:schemeClr val="dk1"/>
            </a:lnRef>
            <a:fillRef idx="0">
              <a:schemeClr val="dk1"/>
            </a:fillRef>
            <a:effectRef idx="1">
              <a:schemeClr val="dk1"/>
            </a:effectRef>
            <a:fontRef idx="minor">
              <a:schemeClr val="tx1"/>
            </a:fontRef>
          </p:style>
        </p:cxnSp>
        <p:cxnSp>
          <p:nvCxnSpPr>
            <p:cNvPr id="34" name="Elbow Connector 33"/>
            <p:cNvCxnSpPr/>
            <p:nvPr/>
          </p:nvCxnSpPr>
          <p:spPr>
            <a:xfrm rot="16200000" flipH="1">
              <a:off x="6134100" y="4838700"/>
              <a:ext cx="1447800" cy="914400"/>
            </a:xfrm>
            <a:prstGeom prst="bentConnector3">
              <a:avLst>
                <a:gd name="adj1" fmla="val 10749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5372100" y="5600700"/>
              <a:ext cx="1752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6248400" y="6096000"/>
              <a:ext cx="1600200" cy="381000"/>
            </a:xfrm>
            <a:prstGeom prst="bentConnector3">
              <a:avLst>
                <a:gd name="adj1" fmla="val 9835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001000" y="5486400"/>
              <a:ext cx="6858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Left-Right Arrow 37"/>
            <p:cNvSpPr/>
            <p:nvPr/>
          </p:nvSpPr>
          <p:spPr>
            <a:xfrm>
              <a:off x="8001000" y="2819400"/>
              <a:ext cx="838200" cy="1524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400"/>
            </a:p>
          </p:txBody>
        </p:sp>
        <p:sp>
          <p:nvSpPr>
            <p:cNvPr id="39" name="Left-Right Arrow 38"/>
            <p:cNvSpPr/>
            <p:nvPr/>
          </p:nvSpPr>
          <p:spPr>
            <a:xfrm>
              <a:off x="8001000" y="3810000"/>
              <a:ext cx="838200" cy="1524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400"/>
            </a:p>
          </p:txBody>
        </p:sp>
        <p:sp>
          <p:nvSpPr>
            <p:cNvPr id="40" name="Left-Right Arrow 39"/>
            <p:cNvSpPr/>
            <p:nvPr/>
          </p:nvSpPr>
          <p:spPr>
            <a:xfrm>
              <a:off x="8001000" y="4724400"/>
              <a:ext cx="838200" cy="1524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400"/>
            </a:p>
          </p:txBody>
        </p:sp>
        <p:sp>
          <p:nvSpPr>
            <p:cNvPr id="41" name="TextBox 40"/>
            <p:cNvSpPr txBox="1"/>
            <p:nvPr/>
          </p:nvSpPr>
          <p:spPr>
            <a:xfrm>
              <a:off x="8001001" y="3048000"/>
              <a:ext cx="990599" cy="303316"/>
            </a:xfrm>
            <a:prstGeom prst="rect">
              <a:avLst/>
            </a:prstGeom>
            <a:noFill/>
          </p:spPr>
          <p:txBody>
            <a:bodyPr wrap="square" rtlCol="0">
              <a:spAutoFit/>
            </a:bodyPr>
            <a:lstStyle/>
            <a:p>
              <a:r>
                <a:rPr lang="en-US" sz="1400" dirty="0" smtClean="0"/>
                <a:t>PA0-PA7</a:t>
              </a:r>
              <a:endParaRPr lang="en-US" sz="1400" dirty="0"/>
            </a:p>
          </p:txBody>
        </p:sp>
        <p:sp>
          <p:nvSpPr>
            <p:cNvPr id="42" name="TextBox 41"/>
            <p:cNvSpPr txBox="1"/>
            <p:nvPr/>
          </p:nvSpPr>
          <p:spPr>
            <a:xfrm>
              <a:off x="8001001" y="3897868"/>
              <a:ext cx="990599" cy="303316"/>
            </a:xfrm>
            <a:prstGeom prst="rect">
              <a:avLst/>
            </a:prstGeom>
            <a:noFill/>
          </p:spPr>
          <p:txBody>
            <a:bodyPr wrap="square" rtlCol="0">
              <a:spAutoFit/>
            </a:bodyPr>
            <a:lstStyle/>
            <a:p>
              <a:r>
                <a:rPr lang="en-US" sz="1400" dirty="0" smtClean="0"/>
                <a:t>PB0-PB7</a:t>
              </a:r>
              <a:endParaRPr lang="en-US" sz="1400" dirty="0"/>
            </a:p>
          </p:txBody>
        </p:sp>
        <p:sp>
          <p:nvSpPr>
            <p:cNvPr id="43" name="TextBox 42"/>
            <p:cNvSpPr txBox="1"/>
            <p:nvPr/>
          </p:nvSpPr>
          <p:spPr>
            <a:xfrm>
              <a:off x="8001001" y="4800600"/>
              <a:ext cx="990599" cy="303316"/>
            </a:xfrm>
            <a:prstGeom prst="rect">
              <a:avLst/>
            </a:prstGeom>
            <a:noFill/>
          </p:spPr>
          <p:txBody>
            <a:bodyPr wrap="square" rtlCol="0">
              <a:spAutoFit/>
            </a:bodyPr>
            <a:lstStyle/>
            <a:p>
              <a:r>
                <a:rPr lang="en-US" sz="1400" dirty="0" smtClean="0"/>
                <a:t>PC0-PC5</a:t>
              </a:r>
              <a:endParaRPr lang="en-US" sz="1400" dirty="0"/>
            </a:p>
          </p:txBody>
        </p:sp>
        <p:sp>
          <p:nvSpPr>
            <p:cNvPr id="44" name="TextBox 43"/>
            <p:cNvSpPr txBox="1"/>
            <p:nvPr/>
          </p:nvSpPr>
          <p:spPr>
            <a:xfrm>
              <a:off x="8077200" y="5791200"/>
              <a:ext cx="914400" cy="515637"/>
            </a:xfrm>
            <a:prstGeom prst="rect">
              <a:avLst/>
            </a:prstGeom>
            <a:noFill/>
          </p:spPr>
          <p:txBody>
            <a:bodyPr wrap="square" rtlCol="0">
              <a:spAutoFit/>
            </a:bodyPr>
            <a:lstStyle/>
            <a:p>
              <a:r>
                <a:rPr lang="en-US" sz="1400" dirty="0" smtClean="0"/>
                <a:t>Timer Out</a:t>
              </a:r>
              <a:endParaRPr lang="en-US" sz="1400" dirty="0"/>
            </a:p>
          </p:txBody>
        </p:sp>
        <p:sp>
          <p:nvSpPr>
            <p:cNvPr id="45" name="TextBox 44"/>
            <p:cNvSpPr txBox="1"/>
            <p:nvPr/>
          </p:nvSpPr>
          <p:spPr>
            <a:xfrm>
              <a:off x="2362200" y="1600200"/>
              <a:ext cx="1066800" cy="727959"/>
            </a:xfrm>
            <a:prstGeom prst="rect">
              <a:avLst/>
            </a:prstGeom>
            <a:noFill/>
          </p:spPr>
          <p:txBody>
            <a:bodyPr wrap="square" rtlCol="0">
              <a:spAutoFit/>
            </a:bodyPr>
            <a:lstStyle/>
            <a:p>
              <a:r>
                <a:rPr lang="en-US" sz="1400" dirty="0" smtClean="0"/>
                <a:t>Reset in</a:t>
              </a:r>
            </a:p>
            <a:p>
              <a:r>
                <a:rPr lang="en-US" sz="1400" dirty="0" smtClean="0"/>
                <a:t>RD</a:t>
              </a:r>
            </a:p>
            <a:p>
              <a:r>
                <a:rPr lang="en-US" sz="1400" dirty="0" smtClean="0"/>
                <a:t>WR</a:t>
              </a:r>
              <a:endParaRPr lang="en-US" sz="1400" dirty="0"/>
            </a:p>
          </p:txBody>
        </p:sp>
        <p:cxnSp>
          <p:nvCxnSpPr>
            <p:cNvPr id="46" name="Straight Connector 45"/>
            <p:cNvCxnSpPr/>
            <p:nvPr/>
          </p:nvCxnSpPr>
          <p:spPr>
            <a:xfrm>
              <a:off x="2514600" y="1905000"/>
              <a:ext cx="152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38400" y="2209800"/>
              <a:ext cx="381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352800" y="1752600"/>
              <a:ext cx="3048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895600" y="2057400"/>
              <a:ext cx="7620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895600" y="2284412"/>
              <a:ext cx="7620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hape 50"/>
            <p:cNvCxnSpPr>
              <a:endCxn id="22" idx="0"/>
            </p:cNvCxnSpPr>
            <p:nvPr/>
          </p:nvCxnSpPr>
          <p:spPr>
            <a:xfrm>
              <a:off x="4267200" y="2209800"/>
              <a:ext cx="1257300" cy="381000"/>
            </a:xfrm>
            <a:prstGeom prst="bentConnector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267200" y="2667000"/>
              <a:ext cx="8382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a:off x="4267200" y="3048000"/>
              <a:ext cx="838200" cy="228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a:p>
          </p:txBody>
        </p:sp>
        <p:cxnSp>
          <p:nvCxnSpPr>
            <p:cNvPr id="54" name="Elbow Connector 53"/>
            <p:cNvCxnSpPr/>
            <p:nvPr/>
          </p:nvCxnSpPr>
          <p:spPr>
            <a:xfrm rot="16200000" flipH="1">
              <a:off x="4572000" y="3505200"/>
              <a:ext cx="762000" cy="152400"/>
            </a:xfrm>
            <a:prstGeom prst="bentConnector3">
              <a:avLst>
                <a:gd name="adj1" fmla="val 9923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Elbow Connector 72"/>
            <p:cNvCxnSpPr>
              <a:endCxn id="21" idx="1"/>
            </p:cNvCxnSpPr>
            <p:nvPr/>
          </p:nvCxnSpPr>
          <p:spPr>
            <a:xfrm rot="16200000" flipH="1">
              <a:off x="4381500" y="3543300"/>
              <a:ext cx="990600" cy="304800"/>
            </a:xfrm>
            <a:prstGeom prst="bentConnector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Elbow Connector 72"/>
            <p:cNvCxnSpPr/>
            <p:nvPr/>
          </p:nvCxnSpPr>
          <p:spPr>
            <a:xfrm rot="16200000" flipH="1">
              <a:off x="4191000" y="3657600"/>
              <a:ext cx="1295401" cy="381000"/>
            </a:xfrm>
            <a:prstGeom prst="bentConnector3">
              <a:avLst>
                <a:gd name="adj1" fmla="val 100679"/>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648200" y="4495800"/>
              <a:ext cx="381000" cy="424642"/>
            </a:xfrm>
            <a:prstGeom prst="rect">
              <a:avLst/>
            </a:prstGeom>
            <a:noFill/>
          </p:spPr>
          <p:txBody>
            <a:bodyPr wrap="square" rtlCol="0">
              <a:spAutoFit/>
            </a:bodyPr>
            <a:lstStyle/>
            <a:p>
              <a:r>
                <a:rPr lang="en-US" sz="1100" dirty="0" smtClean="0"/>
                <a:t>A0</a:t>
              </a:r>
              <a:endParaRPr lang="en-US" sz="1100" dirty="0"/>
            </a:p>
          </p:txBody>
        </p:sp>
        <p:sp>
          <p:nvSpPr>
            <p:cNvPr id="58" name="TextBox 57"/>
            <p:cNvSpPr txBox="1"/>
            <p:nvPr/>
          </p:nvSpPr>
          <p:spPr>
            <a:xfrm>
              <a:off x="4648200" y="4191000"/>
              <a:ext cx="381000" cy="424642"/>
            </a:xfrm>
            <a:prstGeom prst="rect">
              <a:avLst/>
            </a:prstGeom>
            <a:noFill/>
          </p:spPr>
          <p:txBody>
            <a:bodyPr wrap="square" rtlCol="0">
              <a:spAutoFit/>
            </a:bodyPr>
            <a:lstStyle/>
            <a:p>
              <a:r>
                <a:rPr lang="en-US" sz="1100" dirty="0" smtClean="0"/>
                <a:t>A1</a:t>
              </a:r>
              <a:endParaRPr lang="en-US" sz="1100" dirty="0"/>
            </a:p>
          </p:txBody>
        </p:sp>
        <p:sp>
          <p:nvSpPr>
            <p:cNvPr id="59" name="TextBox 58"/>
            <p:cNvSpPr txBox="1"/>
            <p:nvPr/>
          </p:nvSpPr>
          <p:spPr>
            <a:xfrm>
              <a:off x="4724399" y="3886200"/>
              <a:ext cx="381000" cy="363979"/>
            </a:xfrm>
            <a:prstGeom prst="rect">
              <a:avLst/>
            </a:prstGeom>
            <a:noFill/>
          </p:spPr>
          <p:txBody>
            <a:bodyPr wrap="square" rtlCol="0">
              <a:spAutoFit/>
            </a:bodyPr>
            <a:lstStyle/>
            <a:p>
              <a:r>
                <a:rPr lang="en-US" sz="900" dirty="0" smtClean="0"/>
                <a:t>A2</a:t>
              </a:r>
              <a:endParaRPr lang="en-US" sz="1100" dirty="0"/>
            </a:p>
          </p:txBody>
        </p:sp>
        <p:cxnSp>
          <p:nvCxnSpPr>
            <p:cNvPr id="60" name="Straight Arrow Connector 59"/>
            <p:cNvCxnSpPr/>
            <p:nvPr/>
          </p:nvCxnSpPr>
          <p:spPr>
            <a:xfrm>
              <a:off x="2971800" y="2743200"/>
              <a:ext cx="6858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124200" y="2971800"/>
              <a:ext cx="5334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hape 61"/>
            <p:cNvCxnSpPr>
              <a:endCxn id="29" idx="2"/>
            </p:cNvCxnSpPr>
            <p:nvPr/>
          </p:nvCxnSpPr>
          <p:spPr>
            <a:xfrm flipV="1">
              <a:off x="3124200" y="3276600"/>
              <a:ext cx="838200" cy="381000"/>
            </a:xfrm>
            <a:prstGeom prst="bentConnector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362200" y="3505200"/>
              <a:ext cx="761999" cy="303316"/>
            </a:xfrm>
            <a:prstGeom prst="rect">
              <a:avLst/>
            </a:prstGeom>
            <a:noFill/>
          </p:spPr>
          <p:txBody>
            <a:bodyPr wrap="square" rtlCol="0">
              <a:spAutoFit/>
            </a:bodyPr>
            <a:lstStyle/>
            <a:p>
              <a:r>
                <a:rPr lang="en-US" sz="1400" dirty="0" smtClean="0"/>
                <a:t>ALE</a:t>
              </a:r>
              <a:endParaRPr lang="en-US" sz="1400" dirty="0"/>
            </a:p>
          </p:txBody>
        </p:sp>
        <p:sp>
          <p:nvSpPr>
            <p:cNvPr id="64" name="TextBox 63"/>
            <p:cNvSpPr txBox="1"/>
            <p:nvPr/>
          </p:nvSpPr>
          <p:spPr>
            <a:xfrm>
              <a:off x="2514600" y="2514600"/>
              <a:ext cx="457200" cy="303316"/>
            </a:xfrm>
            <a:prstGeom prst="rect">
              <a:avLst/>
            </a:prstGeom>
            <a:noFill/>
          </p:spPr>
          <p:txBody>
            <a:bodyPr wrap="square" rtlCol="0">
              <a:spAutoFit/>
            </a:bodyPr>
            <a:lstStyle/>
            <a:p>
              <a:r>
                <a:rPr lang="en-US" sz="1400" dirty="0" smtClean="0"/>
                <a:t>CE</a:t>
              </a:r>
              <a:endParaRPr lang="en-US" sz="1400" dirty="0"/>
            </a:p>
          </p:txBody>
        </p:sp>
        <p:sp>
          <p:nvSpPr>
            <p:cNvPr id="65" name="TextBox 64"/>
            <p:cNvSpPr txBox="1"/>
            <p:nvPr/>
          </p:nvSpPr>
          <p:spPr>
            <a:xfrm>
              <a:off x="2438400" y="2743200"/>
              <a:ext cx="870858" cy="303316"/>
            </a:xfrm>
            <a:prstGeom prst="rect">
              <a:avLst/>
            </a:prstGeom>
            <a:noFill/>
          </p:spPr>
          <p:txBody>
            <a:bodyPr wrap="square" rtlCol="0">
              <a:spAutoFit/>
            </a:bodyPr>
            <a:lstStyle/>
            <a:p>
              <a:r>
                <a:rPr lang="en-US" sz="1400" dirty="0" smtClean="0"/>
                <a:t>IO/M</a:t>
              </a:r>
              <a:endParaRPr lang="en-US" sz="1400" dirty="0"/>
            </a:p>
          </p:txBody>
        </p:sp>
        <p:sp>
          <p:nvSpPr>
            <p:cNvPr id="66" name="Left-Right Arrow 65"/>
            <p:cNvSpPr/>
            <p:nvPr/>
          </p:nvSpPr>
          <p:spPr>
            <a:xfrm>
              <a:off x="3048000" y="3048000"/>
              <a:ext cx="609600" cy="152400"/>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400"/>
            </a:p>
          </p:txBody>
        </p:sp>
        <p:sp>
          <p:nvSpPr>
            <p:cNvPr id="67" name="Rectangle 66"/>
            <p:cNvSpPr/>
            <p:nvPr/>
          </p:nvSpPr>
          <p:spPr>
            <a:xfrm>
              <a:off x="3429000" y="3124200"/>
              <a:ext cx="76200" cy="2590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400"/>
            </a:p>
          </p:txBody>
        </p:sp>
        <p:sp>
          <p:nvSpPr>
            <p:cNvPr id="68" name="Right Arrow 67"/>
            <p:cNvSpPr/>
            <p:nvPr/>
          </p:nvSpPr>
          <p:spPr>
            <a:xfrm>
              <a:off x="3429000" y="5638800"/>
              <a:ext cx="37338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400"/>
            </a:p>
          </p:txBody>
        </p:sp>
        <p:sp>
          <p:nvSpPr>
            <p:cNvPr id="69" name="Rectangle 68"/>
            <p:cNvSpPr/>
            <p:nvPr/>
          </p:nvSpPr>
          <p:spPr>
            <a:xfrm>
              <a:off x="6934200" y="1981200"/>
              <a:ext cx="76200" cy="3733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400"/>
            </a:p>
          </p:txBody>
        </p:sp>
        <p:sp>
          <p:nvSpPr>
            <p:cNvPr id="70" name="Right Arrow 69"/>
            <p:cNvSpPr/>
            <p:nvPr/>
          </p:nvSpPr>
          <p:spPr>
            <a:xfrm>
              <a:off x="6934200" y="1905000"/>
              <a:ext cx="2286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400"/>
            </a:p>
          </p:txBody>
        </p:sp>
        <p:sp>
          <p:nvSpPr>
            <p:cNvPr id="71" name="Right Arrow 70"/>
            <p:cNvSpPr/>
            <p:nvPr/>
          </p:nvSpPr>
          <p:spPr>
            <a:xfrm>
              <a:off x="6934200" y="3733800"/>
              <a:ext cx="2286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400"/>
            </a:p>
          </p:txBody>
        </p:sp>
        <p:sp>
          <p:nvSpPr>
            <p:cNvPr id="72" name="Right Arrow 71"/>
            <p:cNvSpPr/>
            <p:nvPr/>
          </p:nvSpPr>
          <p:spPr>
            <a:xfrm>
              <a:off x="6934200" y="4648200"/>
              <a:ext cx="2286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400"/>
            </a:p>
          </p:txBody>
        </p:sp>
        <p:sp>
          <p:nvSpPr>
            <p:cNvPr id="73" name="Left-Right Arrow 72"/>
            <p:cNvSpPr/>
            <p:nvPr/>
          </p:nvSpPr>
          <p:spPr>
            <a:xfrm>
              <a:off x="5943600" y="2895600"/>
              <a:ext cx="1219200" cy="152400"/>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400"/>
            </a:p>
          </p:txBody>
        </p:sp>
        <p:cxnSp>
          <p:nvCxnSpPr>
            <p:cNvPr id="74" name="Straight Connector 73"/>
            <p:cNvCxnSpPr/>
            <p:nvPr/>
          </p:nvCxnSpPr>
          <p:spPr>
            <a:xfrm>
              <a:off x="6172200" y="3581400"/>
              <a:ext cx="228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172200" y="3810000"/>
              <a:ext cx="304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172200" y="4038600"/>
              <a:ext cx="990600" cy="1588"/>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Elbow Connector 128"/>
            <p:cNvCxnSpPr>
              <a:endCxn id="27" idx="0"/>
            </p:cNvCxnSpPr>
            <p:nvPr/>
          </p:nvCxnSpPr>
          <p:spPr>
            <a:xfrm>
              <a:off x="6172200" y="4267200"/>
              <a:ext cx="1409700" cy="152400"/>
            </a:xfrm>
            <a:prstGeom prst="bentConnector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343400" y="2286000"/>
              <a:ext cx="533399" cy="424642"/>
            </a:xfrm>
            <a:prstGeom prst="rect">
              <a:avLst/>
            </a:prstGeom>
            <a:noFill/>
          </p:spPr>
          <p:txBody>
            <a:bodyPr wrap="square" rtlCol="0">
              <a:spAutoFit/>
            </a:bodyPr>
            <a:lstStyle/>
            <a:p>
              <a:r>
                <a:rPr lang="en-US" sz="1050" dirty="0" smtClean="0"/>
                <a:t>IO/M</a:t>
              </a:r>
              <a:endParaRPr lang="en-US" sz="1050" dirty="0"/>
            </a:p>
          </p:txBody>
        </p:sp>
        <p:sp>
          <p:nvSpPr>
            <p:cNvPr id="79" name="TextBox 78"/>
            <p:cNvSpPr txBox="1"/>
            <p:nvPr/>
          </p:nvSpPr>
          <p:spPr>
            <a:xfrm>
              <a:off x="2362200" y="3121223"/>
              <a:ext cx="990599" cy="257819"/>
            </a:xfrm>
            <a:prstGeom prst="rect">
              <a:avLst/>
            </a:prstGeom>
            <a:noFill/>
          </p:spPr>
          <p:txBody>
            <a:bodyPr wrap="square" rtlCol="0">
              <a:spAutoFit/>
            </a:bodyPr>
            <a:lstStyle/>
            <a:p>
              <a:r>
                <a:rPr lang="en-US" sz="1100" b="1" dirty="0" smtClean="0"/>
                <a:t>AD0-AD7</a:t>
              </a:r>
              <a:endParaRPr lang="en-US" sz="1100" b="1" dirty="0"/>
            </a:p>
          </p:txBody>
        </p:sp>
        <p:sp>
          <p:nvSpPr>
            <p:cNvPr id="80" name="TextBox 79"/>
            <p:cNvSpPr txBox="1"/>
            <p:nvPr/>
          </p:nvSpPr>
          <p:spPr>
            <a:xfrm>
              <a:off x="4267200" y="2743200"/>
              <a:ext cx="838200" cy="303316"/>
            </a:xfrm>
            <a:prstGeom prst="rect">
              <a:avLst/>
            </a:prstGeom>
            <a:noFill/>
          </p:spPr>
          <p:txBody>
            <a:bodyPr wrap="square" rtlCol="0">
              <a:spAutoFit/>
            </a:bodyPr>
            <a:lstStyle/>
            <a:p>
              <a:r>
                <a:rPr lang="en-US" sz="1400" dirty="0" smtClean="0"/>
                <a:t>A0-A7</a:t>
              </a:r>
              <a:endParaRPr lang="en-US" sz="1400" dirty="0"/>
            </a:p>
          </p:txBody>
        </p:sp>
        <p:sp>
          <p:nvSpPr>
            <p:cNvPr id="81" name="TextBox 80"/>
            <p:cNvSpPr txBox="1"/>
            <p:nvPr/>
          </p:nvSpPr>
          <p:spPr>
            <a:xfrm>
              <a:off x="3657600" y="4114800"/>
              <a:ext cx="761999" cy="272985"/>
            </a:xfrm>
            <a:prstGeom prst="rect">
              <a:avLst/>
            </a:prstGeom>
            <a:noFill/>
          </p:spPr>
          <p:txBody>
            <a:bodyPr wrap="square" rtlCol="0">
              <a:spAutoFit/>
            </a:bodyPr>
            <a:lstStyle/>
            <a:p>
              <a:r>
                <a:rPr lang="en-US" sz="1200" dirty="0" smtClean="0"/>
                <a:t>D7-D0</a:t>
              </a:r>
              <a:endParaRPr lang="en-US" sz="1200" dirty="0"/>
            </a:p>
          </p:txBody>
        </p:sp>
        <p:cxnSp>
          <p:nvCxnSpPr>
            <p:cNvPr id="82" name="Elbow Connector 81"/>
            <p:cNvCxnSpPr/>
            <p:nvPr/>
          </p:nvCxnSpPr>
          <p:spPr>
            <a:xfrm rot="5400000" flipH="1" flipV="1">
              <a:off x="6096000" y="2514600"/>
              <a:ext cx="1371600" cy="762000"/>
            </a:xfrm>
            <a:prstGeom prst="bentConnector3">
              <a:avLst>
                <a:gd name="adj1" fmla="val 100427"/>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5400000" flipH="1" flipV="1">
              <a:off x="6477000" y="3124200"/>
              <a:ext cx="685800" cy="685800"/>
            </a:xfrm>
            <a:prstGeom prst="bentConnector3">
              <a:avLst>
                <a:gd name="adj1" fmla="val 97863"/>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514600" y="2819400"/>
              <a:ext cx="533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19600" y="2360612"/>
              <a:ext cx="381000" cy="1588"/>
            </a:xfrm>
            <a:prstGeom prst="line">
              <a:avLst/>
            </a:prstGeom>
          </p:spPr>
          <p:style>
            <a:lnRef idx="2">
              <a:schemeClr val="dk1"/>
            </a:lnRef>
            <a:fillRef idx="0">
              <a:schemeClr val="dk1"/>
            </a:fillRef>
            <a:effectRef idx="1">
              <a:schemeClr val="dk1"/>
            </a:effectRef>
            <a:fontRef idx="minor">
              <a:schemeClr val="tx1"/>
            </a:fontRef>
          </p:style>
        </p:cxnSp>
        <p:sp>
          <p:nvSpPr>
            <p:cNvPr id="86" name="TextBox 85"/>
            <p:cNvSpPr txBox="1"/>
            <p:nvPr/>
          </p:nvSpPr>
          <p:spPr>
            <a:xfrm>
              <a:off x="6324600" y="1828800"/>
              <a:ext cx="685800" cy="303316"/>
            </a:xfrm>
            <a:prstGeom prst="rect">
              <a:avLst/>
            </a:prstGeom>
            <a:noFill/>
          </p:spPr>
          <p:txBody>
            <a:bodyPr wrap="square" rtlCol="0">
              <a:spAutoFit/>
            </a:bodyPr>
            <a:lstStyle/>
            <a:p>
              <a:r>
                <a:rPr lang="en-US" sz="1400" dirty="0" smtClean="0"/>
                <a:t>20H</a:t>
              </a:r>
              <a:endParaRPr lang="en-US" sz="1400" dirty="0"/>
            </a:p>
          </p:txBody>
        </p:sp>
        <p:sp>
          <p:nvSpPr>
            <p:cNvPr id="87" name="TextBox 86"/>
            <p:cNvSpPr txBox="1"/>
            <p:nvPr/>
          </p:nvSpPr>
          <p:spPr>
            <a:xfrm>
              <a:off x="6400800" y="3135868"/>
              <a:ext cx="685800" cy="303316"/>
            </a:xfrm>
            <a:prstGeom prst="rect">
              <a:avLst/>
            </a:prstGeom>
            <a:noFill/>
          </p:spPr>
          <p:txBody>
            <a:bodyPr wrap="square" rtlCol="0">
              <a:spAutoFit/>
            </a:bodyPr>
            <a:lstStyle/>
            <a:p>
              <a:r>
                <a:rPr lang="en-US" sz="1400" dirty="0" smtClean="0"/>
                <a:t>21H</a:t>
              </a:r>
              <a:endParaRPr lang="en-US" sz="1400" dirty="0"/>
            </a:p>
          </p:txBody>
        </p:sp>
        <p:sp>
          <p:nvSpPr>
            <p:cNvPr id="88" name="TextBox 87"/>
            <p:cNvSpPr txBox="1"/>
            <p:nvPr/>
          </p:nvSpPr>
          <p:spPr>
            <a:xfrm>
              <a:off x="6400800" y="3745468"/>
              <a:ext cx="685800" cy="303316"/>
            </a:xfrm>
            <a:prstGeom prst="rect">
              <a:avLst/>
            </a:prstGeom>
            <a:noFill/>
          </p:spPr>
          <p:txBody>
            <a:bodyPr wrap="square" rtlCol="0">
              <a:spAutoFit/>
            </a:bodyPr>
            <a:lstStyle/>
            <a:p>
              <a:r>
                <a:rPr lang="en-US" sz="1400" dirty="0" smtClean="0"/>
                <a:t>22H</a:t>
              </a:r>
              <a:endParaRPr lang="en-US" sz="1400" dirty="0"/>
            </a:p>
          </p:txBody>
        </p:sp>
        <p:sp>
          <p:nvSpPr>
            <p:cNvPr id="89" name="TextBox 88"/>
            <p:cNvSpPr txBox="1"/>
            <p:nvPr/>
          </p:nvSpPr>
          <p:spPr>
            <a:xfrm>
              <a:off x="6400800" y="4202669"/>
              <a:ext cx="685800" cy="303316"/>
            </a:xfrm>
            <a:prstGeom prst="rect">
              <a:avLst/>
            </a:prstGeom>
            <a:noFill/>
          </p:spPr>
          <p:txBody>
            <a:bodyPr wrap="square" rtlCol="0">
              <a:spAutoFit/>
            </a:bodyPr>
            <a:lstStyle/>
            <a:p>
              <a:r>
                <a:rPr lang="en-US" sz="1400" dirty="0" smtClean="0"/>
                <a:t>23H</a:t>
              </a:r>
              <a:endParaRPr lang="en-US" sz="1400" dirty="0"/>
            </a:p>
          </p:txBody>
        </p:sp>
        <p:sp>
          <p:nvSpPr>
            <p:cNvPr id="90" name="TextBox 89"/>
            <p:cNvSpPr txBox="1"/>
            <p:nvPr/>
          </p:nvSpPr>
          <p:spPr>
            <a:xfrm>
              <a:off x="6400800" y="6107668"/>
              <a:ext cx="685800" cy="303316"/>
            </a:xfrm>
            <a:prstGeom prst="rect">
              <a:avLst/>
            </a:prstGeom>
            <a:noFill/>
          </p:spPr>
          <p:txBody>
            <a:bodyPr wrap="square" rtlCol="0">
              <a:spAutoFit/>
            </a:bodyPr>
            <a:lstStyle/>
            <a:p>
              <a:r>
                <a:rPr lang="en-US" sz="1400" dirty="0" smtClean="0"/>
                <a:t>24H</a:t>
              </a:r>
              <a:endParaRPr lang="en-US" sz="1400" dirty="0"/>
            </a:p>
          </p:txBody>
        </p:sp>
        <p:sp>
          <p:nvSpPr>
            <p:cNvPr id="91" name="TextBox 90"/>
            <p:cNvSpPr txBox="1"/>
            <p:nvPr/>
          </p:nvSpPr>
          <p:spPr>
            <a:xfrm>
              <a:off x="6400800" y="6412469"/>
              <a:ext cx="685800" cy="303316"/>
            </a:xfrm>
            <a:prstGeom prst="rect">
              <a:avLst/>
            </a:prstGeom>
            <a:noFill/>
          </p:spPr>
          <p:txBody>
            <a:bodyPr wrap="square" rtlCol="0">
              <a:spAutoFit/>
            </a:bodyPr>
            <a:lstStyle/>
            <a:p>
              <a:r>
                <a:rPr lang="en-US" sz="1400" dirty="0" smtClean="0"/>
                <a:t>25H</a:t>
              </a:r>
              <a:endParaRPr lang="en-US" sz="1400" dirty="0"/>
            </a:p>
          </p:txBody>
        </p:sp>
      </p:grpSp>
      <p:cxnSp>
        <p:nvCxnSpPr>
          <p:cNvPr id="95" name="Shape 94"/>
          <p:cNvCxnSpPr/>
          <p:nvPr/>
        </p:nvCxnSpPr>
        <p:spPr>
          <a:xfrm flipV="1">
            <a:off x="4114800" y="4620186"/>
            <a:ext cx="2148490" cy="256614"/>
          </a:xfrm>
          <a:prstGeom prst="bentConnector2">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97" name="Elbow Connector 96"/>
          <p:cNvCxnSpPr/>
          <p:nvPr/>
        </p:nvCxnSpPr>
        <p:spPr>
          <a:xfrm rot="16200000" flipH="1">
            <a:off x="2819400" y="3581400"/>
            <a:ext cx="2133600" cy="4572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99" name="TextBox 98"/>
          <p:cNvSpPr txBox="1"/>
          <p:nvPr/>
        </p:nvSpPr>
        <p:spPr>
          <a:xfrm>
            <a:off x="6019800" y="4267200"/>
            <a:ext cx="533400" cy="369332"/>
          </a:xfrm>
          <a:prstGeom prst="rect">
            <a:avLst/>
          </a:prstGeom>
          <a:noFill/>
        </p:spPr>
        <p:txBody>
          <a:bodyPr wrap="square" rtlCol="0">
            <a:spAutoFit/>
          </a:bodyPr>
          <a:lstStyle/>
          <a:p>
            <a:r>
              <a:rPr lang="en-US" b="1" dirty="0" smtClean="0"/>
              <a:t>CS</a:t>
            </a:r>
            <a:endParaRPr lang="en-US" b="1" dirty="0"/>
          </a:p>
        </p:txBody>
      </p:sp>
      <p:sp>
        <p:nvSpPr>
          <p:cNvPr id="93" name="TextBox 92"/>
          <p:cNvSpPr txBox="1"/>
          <p:nvPr/>
        </p:nvSpPr>
        <p:spPr>
          <a:xfrm>
            <a:off x="304800" y="4419600"/>
            <a:ext cx="3276600" cy="923330"/>
          </a:xfrm>
          <a:prstGeom prst="rect">
            <a:avLst/>
          </a:prstGeom>
          <a:noFill/>
        </p:spPr>
        <p:txBody>
          <a:bodyPr wrap="square" rtlCol="0">
            <a:spAutoFit/>
          </a:bodyPr>
          <a:lstStyle/>
          <a:p>
            <a:r>
              <a:rPr lang="en-US" dirty="0" smtClean="0"/>
              <a:t>Instruction IN/OUT : Both Lower Address &amp; Higher Address are same</a:t>
            </a:r>
            <a:endParaRPr lang="en-US" dirty="0"/>
          </a:p>
        </p:txBody>
      </p:sp>
      <p:graphicFrame>
        <p:nvGraphicFramePr>
          <p:cNvPr id="94" name="Table 93"/>
          <p:cNvGraphicFramePr>
            <a:graphicFrameLocks noGrp="1"/>
          </p:cNvGraphicFramePr>
          <p:nvPr/>
        </p:nvGraphicFramePr>
        <p:xfrm>
          <a:off x="304800" y="5867400"/>
          <a:ext cx="6096000" cy="74168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sz="1400" dirty="0" smtClean="0"/>
                        <a:t>D7/A15</a:t>
                      </a:r>
                      <a:endParaRPr lang="en-US" sz="1400" dirty="0"/>
                    </a:p>
                  </a:txBody>
                  <a:tcPr/>
                </a:tc>
                <a:tc>
                  <a:txBody>
                    <a:bodyPr/>
                    <a:lstStyle/>
                    <a:p>
                      <a:r>
                        <a:rPr lang="en-US" sz="1400" dirty="0" smtClean="0"/>
                        <a:t>D6/A14</a:t>
                      </a:r>
                      <a:endParaRPr lang="en-US" sz="1400" dirty="0"/>
                    </a:p>
                  </a:txBody>
                  <a:tcPr/>
                </a:tc>
                <a:tc>
                  <a:txBody>
                    <a:bodyPr/>
                    <a:lstStyle/>
                    <a:p>
                      <a:r>
                        <a:rPr lang="en-US" sz="1400" dirty="0" smtClean="0"/>
                        <a:t>D5/A13</a:t>
                      </a:r>
                      <a:endParaRPr lang="en-US" sz="1400" dirty="0"/>
                    </a:p>
                  </a:txBody>
                  <a:tcPr/>
                </a:tc>
                <a:tc>
                  <a:txBody>
                    <a:bodyPr/>
                    <a:lstStyle/>
                    <a:p>
                      <a:r>
                        <a:rPr lang="en-US" sz="1400" dirty="0" smtClean="0"/>
                        <a:t>D4/D12</a:t>
                      </a:r>
                      <a:endParaRPr lang="en-US" sz="1400" dirty="0"/>
                    </a:p>
                  </a:txBody>
                  <a:tcPr/>
                </a:tc>
                <a:tc>
                  <a:txBody>
                    <a:bodyPr/>
                    <a:lstStyle/>
                    <a:p>
                      <a:r>
                        <a:rPr lang="en-US" sz="1400" dirty="0" smtClean="0"/>
                        <a:t>D3/A11</a:t>
                      </a:r>
                      <a:endParaRPr lang="en-US" sz="1400" dirty="0"/>
                    </a:p>
                  </a:txBody>
                  <a:tcPr/>
                </a:tc>
                <a:tc>
                  <a:txBody>
                    <a:bodyPr/>
                    <a:lstStyle/>
                    <a:p>
                      <a:r>
                        <a:rPr lang="en-US" sz="1400" dirty="0" smtClean="0"/>
                        <a:t>D2/A10</a:t>
                      </a:r>
                      <a:endParaRPr lang="en-US" sz="1400" dirty="0"/>
                    </a:p>
                  </a:txBody>
                  <a:tcPr/>
                </a:tc>
                <a:tc>
                  <a:txBody>
                    <a:bodyPr/>
                    <a:lstStyle/>
                    <a:p>
                      <a:r>
                        <a:rPr lang="en-US" sz="1400" dirty="0" smtClean="0"/>
                        <a:t>D1/A9</a:t>
                      </a:r>
                      <a:endParaRPr lang="en-US" sz="1400" dirty="0"/>
                    </a:p>
                  </a:txBody>
                  <a:tcPr/>
                </a:tc>
                <a:tc>
                  <a:txBody>
                    <a:bodyPr/>
                    <a:lstStyle/>
                    <a:p>
                      <a:r>
                        <a:rPr lang="en-US" sz="1400" dirty="0" smtClean="0"/>
                        <a:t>D0/A8</a:t>
                      </a:r>
                      <a:endParaRPr lang="en-US" sz="1400" dirty="0"/>
                    </a:p>
                  </a:txBody>
                  <a:tcPr/>
                </a:tc>
              </a:tr>
              <a:tr h="370840">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solidFill>
                            <a:srgbClr val="FF0000"/>
                          </a:solidFill>
                        </a:rPr>
                        <a:t>1</a:t>
                      </a:r>
                      <a:endParaRPr lang="en-US" sz="1400" dirty="0">
                        <a:solidFill>
                          <a:srgbClr val="FF0000"/>
                        </a:solidFill>
                      </a:endParaRPr>
                    </a:p>
                  </a:txBody>
                  <a:tcPr/>
                </a:tc>
                <a:tc>
                  <a:txBody>
                    <a:bodyPr/>
                    <a:lstStyle/>
                    <a:p>
                      <a:r>
                        <a:rPr lang="en-US" sz="1400" dirty="0" smtClean="0">
                          <a:solidFill>
                            <a:srgbClr val="FF0000"/>
                          </a:solidFill>
                        </a:rPr>
                        <a:t>0</a:t>
                      </a:r>
                      <a:endParaRPr lang="en-US" sz="1400" dirty="0">
                        <a:solidFill>
                          <a:srgbClr val="FF0000"/>
                        </a:solidFill>
                      </a:endParaRPr>
                    </a:p>
                  </a:txBody>
                  <a:tcPr/>
                </a:tc>
                <a:tc>
                  <a:txBody>
                    <a:bodyPr/>
                    <a:lstStyle/>
                    <a:p>
                      <a:r>
                        <a:rPr lang="en-US" sz="1400" dirty="0" smtClean="0">
                          <a:solidFill>
                            <a:srgbClr val="FF0000"/>
                          </a:solidFill>
                        </a:rPr>
                        <a:t>0</a:t>
                      </a:r>
                      <a:endParaRPr lang="en-US" sz="1400" dirty="0">
                        <a:solidFill>
                          <a:srgbClr val="FF0000"/>
                        </a:solidFill>
                      </a:endParaRPr>
                    </a:p>
                  </a:txBody>
                  <a:tcPr/>
                </a:tc>
                <a:tc>
                  <a:txBody>
                    <a:bodyPr/>
                    <a:lstStyle/>
                    <a:p>
                      <a:r>
                        <a:rPr lang="en-US" sz="1400" b="1" dirty="0" smtClean="0">
                          <a:solidFill>
                            <a:srgbClr val="7030A0"/>
                          </a:solidFill>
                        </a:rPr>
                        <a:t>0</a:t>
                      </a:r>
                      <a:endParaRPr lang="en-US" sz="1400" b="1" dirty="0">
                        <a:solidFill>
                          <a:srgbClr val="7030A0"/>
                        </a:solidFill>
                      </a:endParaRPr>
                    </a:p>
                  </a:txBody>
                  <a:tcPr/>
                </a:tc>
                <a:tc>
                  <a:txBody>
                    <a:bodyPr/>
                    <a:lstStyle/>
                    <a:p>
                      <a:r>
                        <a:rPr lang="en-US" sz="1400" b="1" dirty="0" smtClean="0">
                          <a:solidFill>
                            <a:srgbClr val="7030A0"/>
                          </a:solidFill>
                        </a:rPr>
                        <a:t>0</a:t>
                      </a:r>
                      <a:endParaRPr lang="en-US" sz="1400" b="1" dirty="0">
                        <a:solidFill>
                          <a:srgbClr val="7030A0"/>
                        </a:solidFill>
                      </a:endParaRPr>
                    </a:p>
                  </a:txBody>
                  <a:tcPr/>
                </a:tc>
                <a:tc>
                  <a:txBody>
                    <a:bodyPr/>
                    <a:lstStyle/>
                    <a:p>
                      <a:r>
                        <a:rPr lang="en-US" sz="1400" b="1" dirty="0" smtClean="0">
                          <a:solidFill>
                            <a:srgbClr val="7030A0"/>
                          </a:solidFill>
                        </a:rPr>
                        <a:t>0</a:t>
                      </a:r>
                      <a:endParaRPr lang="en-US" sz="1400" b="1" dirty="0">
                        <a:solidFill>
                          <a:srgbClr val="7030A0"/>
                        </a:solidFill>
                      </a:endParaRPr>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Control word</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295400"/>
            <a:ext cx="8229600" cy="4525963"/>
          </a:xfrm>
        </p:spPr>
        <p:txBody>
          <a:bodyPr/>
          <a:lstStyle/>
          <a:p>
            <a:r>
              <a:rPr lang="en-US" dirty="0" smtClean="0"/>
              <a:t>Counter 1   (74H)</a:t>
            </a:r>
          </a:p>
          <a:p>
            <a:endParaRPr lang="en-US" dirty="0" smtClean="0"/>
          </a:p>
          <a:p>
            <a:endParaRPr lang="en-US" dirty="0" smtClean="0"/>
          </a:p>
          <a:p>
            <a:r>
              <a:rPr lang="en-US" dirty="0" smtClean="0"/>
              <a:t>Counter 2  (94H)</a:t>
            </a:r>
            <a:endParaRPr lang="en-US" dirty="0"/>
          </a:p>
        </p:txBody>
      </p:sp>
      <p:graphicFrame>
        <p:nvGraphicFramePr>
          <p:cNvPr id="4" name="Content Placeholder 3"/>
          <p:cNvGraphicFramePr>
            <a:graphicFrameLocks/>
          </p:cNvGraphicFramePr>
          <p:nvPr/>
        </p:nvGraphicFramePr>
        <p:xfrm>
          <a:off x="609600" y="1828800"/>
          <a:ext cx="8229600" cy="1188720"/>
        </p:xfrm>
        <a:graphic>
          <a:graphicData uri="http://schemas.openxmlformats.org/drawingml/2006/table">
            <a:tbl>
              <a:tblPr firstRow="1" bandRow="1">
                <a:tableStyleId>{21E4AEA4-8DFA-4A89-87EB-49C32662AFE0}</a:tableStyleId>
              </a:tblPr>
              <a:tblGrid>
                <a:gridCol w="838200"/>
                <a:gridCol w="990600"/>
                <a:gridCol w="1257300"/>
                <a:gridCol w="1028700"/>
                <a:gridCol w="1028700"/>
                <a:gridCol w="1028700"/>
                <a:gridCol w="1028700"/>
                <a:gridCol w="1028700"/>
              </a:tblGrid>
              <a:tr h="370840">
                <a:tc>
                  <a:txBody>
                    <a:bodyPr/>
                    <a:lstStyle/>
                    <a:p>
                      <a:r>
                        <a:rPr lang="en-US" sz="2000" dirty="0" smtClean="0"/>
                        <a:t>D7</a:t>
                      </a:r>
                      <a:endParaRPr lang="en-US" sz="2000" b="1" dirty="0"/>
                    </a:p>
                  </a:txBody>
                  <a:tcPr/>
                </a:tc>
                <a:tc>
                  <a:txBody>
                    <a:bodyPr/>
                    <a:lstStyle/>
                    <a:p>
                      <a:r>
                        <a:rPr lang="en-US" sz="2000" dirty="0" smtClean="0"/>
                        <a:t>D6</a:t>
                      </a:r>
                      <a:endParaRPr lang="en-US" sz="2000" b="1" dirty="0"/>
                    </a:p>
                  </a:txBody>
                  <a:tcPr/>
                </a:tc>
                <a:tc>
                  <a:txBody>
                    <a:bodyPr/>
                    <a:lstStyle/>
                    <a:p>
                      <a:r>
                        <a:rPr lang="en-US" sz="2000" dirty="0" smtClean="0"/>
                        <a:t>D5</a:t>
                      </a:r>
                      <a:endParaRPr lang="en-US" sz="2000" b="1" dirty="0"/>
                    </a:p>
                  </a:txBody>
                  <a:tcPr/>
                </a:tc>
                <a:tc>
                  <a:txBody>
                    <a:bodyPr/>
                    <a:lstStyle/>
                    <a:p>
                      <a:r>
                        <a:rPr lang="en-US" sz="2000" dirty="0" smtClean="0"/>
                        <a:t>D4</a:t>
                      </a:r>
                      <a:endParaRPr lang="en-US" sz="2000" b="1" dirty="0"/>
                    </a:p>
                  </a:txBody>
                  <a:tcPr/>
                </a:tc>
                <a:tc>
                  <a:txBody>
                    <a:bodyPr/>
                    <a:lstStyle/>
                    <a:p>
                      <a:r>
                        <a:rPr lang="en-US" sz="2000" dirty="0" smtClean="0"/>
                        <a:t>D3</a:t>
                      </a:r>
                      <a:endParaRPr lang="en-US" sz="2000" b="1" dirty="0"/>
                    </a:p>
                  </a:txBody>
                  <a:tcPr/>
                </a:tc>
                <a:tc>
                  <a:txBody>
                    <a:bodyPr/>
                    <a:lstStyle/>
                    <a:p>
                      <a:r>
                        <a:rPr lang="en-US" sz="2000" dirty="0" smtClean="0"/>
                        <a:t>D2</a:t>
                      </a:r>
                      <a:endParaRPr lang="en-US" sz="2000" b="1" dirty="0"/>
                    </a:p>
                  </a:txBody>
                  <a:tcPr/>
                </a:tc>
                <a:tc>
                  <a:txBody>
                    <a:bodyPr/>
                    <a:lstStyle/>
                    <a:p>
                      <a:r>
                        <a:rPr lang="en-US" sz="2000" dirty="0" smtClean="0"/>
                        <a:t>D1</a:t>
                      </a:r>
                      <a:endParaRPr lang="en-US" sz="2000" b="1" dirty="0"/>
                    </a:p>
                  </a:txBody>
                  <a:tcPr/>
                </a:tc>
                <a:tc>
                  <a:txBody>
                    <a:bodyPr/>
                    <a:lstStyle/>
                    <a:p>
                      <a:r>
                        <a:rPr lang="en-US" sz="2000" dirty="0" smtClean="0"/>
                        <a:t>D0</a:t>
                      </a:r>
                      <a:endParaRPr lang="en-US" sz="2000" b="1" dirty="0"/>
                    </a:p>
                  </a:txBody>
                  <a:tcPr/>
                </a:tc>
              </a:tr>
              <a:tr h="370840">
                <a:tc>
                  <a:txBody>
                    <a:bodyPr/>
                    <a:lstStyle/>
                    <a:p>
                      <a:r>
                        <a:rPr lang="en-US" sz="2000" dirty="0" smtClean="0"/>
                        <a:t>SC1</a:t>
                      </a:r>
                      <a:endParaRPr lang="en-US" sz="2000" b="1" dirty="0"/>
                    </a:p>
                  </a:txBody>
                  <a:tcPr/>
                </a:tc>
                <a:tc>
                  <a:txBody>
                    <a:bodyPr/>
                    <a:lstStyle/>
                    <a:p>
                      <a:r>
                        <a:rPr lang="en-US" sz="2000" dirty="0" smtClean="0"/>
                        <a:t>SC2</a:t>
                      </a:r>
                      <a:endParaRPr lang="en-US" sz="2000" b="1" dirty="0"/>
                    </a:p>
                  </a:txBody>
                  <a:tcPr/>
                </a:tc>
                <a:tc>
                  <a:txBody>
                    <a:bodyPr/>
                    <a:lstStyle/>
                    <a:p>
                      <a:r>
                        <a:rPr lang="en-US" sz="2000" dirty="0" smtClean="0"/>
                        <a:t>RW1</a:t>
                      </a:r>
                      <a:endParaRPr lang="en-US" sz="2000" b="1" dirty="0"/>
                    </a:p>
                  </a:txBody>
                  <a:tcPr/>
                </a:tc>
                <a:tc>
                  <a:txBody>
                    <a:bodyPr/>
                    <a:lstStyle/>
                    <a:p>
                      <a:r>
                        <a:rPr lang="en-US" sz="2000" dirty="0" smtClean="0"/>
                        <a:t>RW0</a:t>
                      </a:r>
                      <a:endParaRPr lang="en-US" sz="2000" b="1" dirty="0"/>
                    </a:p>
                  </a:txBody>
                  <a:tcPr/>
                </a:tc>
                <a:tc>
                  <a:txBody>
                    <a:bodyPr/>
                    <a:lstStyle/>
                    <a:p>
                      <a:r>
                        <a:rPr lang="en-US" sz="2000" dirty="0" smtClean="0"/>
                        <a:t>M2</a:t>
                      </a:r>
                      <a:endParaRPr lang="en-US" sz="2000" b="1" dirty="0"/>
                    </a:p>
                  </a:txBody>
                  <a:tcPr/>
                </a:tc>
                <a:tc>
                  <a:txBody>
                    <a:bodyPr/>
                    <a:lstStyle/>
                    <a:p>
                      <a:r>
                        <a:rPr lang="en-US" sz="2000" dirty="0" smtClean="0"/>
                        <a:t>M1</a:t>
                      </a:r>
                      <a:endParaRPr lang="en-US" sz="2000" b="1" dirty="0"/>
                    </a:p>
                  </a:txBody>
                  <a:tcPr/>
                </a:tc>
                <a:tc>
                  <a:txBody>
                    <a:bodyPr/>
                    <a:lstStyle/>
                    <a:p>
                      <a:r>
                        <a:rPr lang="en-US" sz="2000" dirty="0" smtClean="0"/>
                        <a:t>M0</a:t>
                      </a:r>
                      <a:endParaRPr lang="en-US" sz="2000" b="1" dirty="0"/>
                    </a:p>
                  </a:txBody>
                  <a:tcPr/>
                </a:tc>
                <a:tc>
                  <a:txBody>
                    <a:bodyPr/>
                    <a:lstStyle/>
                    <a:p>
                      <a:r>
                        <a:rPr lang="en-US" sz="2000" dirty="0" smtClean="0"/>
                        <a:t>BCD</a:t>
                      </a:r>
                      <a:endParaRPr lang="en-US" sz="2000" b="1" dirty="0"/>
                    </a:p>
                  </a:txBody>
                  <a:tcPr/>
                </a:tc>
              </a:tr>
              <a:tr h="370840">
                <a:tc gridSpan="2">
                  <a:txBody>
                    <a:bodyPr/>
                    <a:lstStyle/>
                    <a:p>
                      <a:r>
                        <a:rPr lang="en-US" sz="2000" dirty="0" smtClean="0"/>
                        <a:t>01</a:t>
                      </a:r>
                      <a:endParaRPr lang="en-US" sz="2000" b="1" dirty="0"/>
                    </a:p>
                  </a:txBody>
                  <a:tcPr/>
                </a:tc>
                <a:tc hMerge="1">
                  <a:txBody>
                    <a:bodyPr/>
                    <a:lstStyle/>
                    <a:p>
                      <a:endParaRPr lang="en-US" dirty="0"/>
                    </a:p>
                  </a:txBody>
                  <a:tcPr/>
                </a:tc>
                <a:tc gridSpan="2">
                  <a:txBody>
                    <a:bodyPr/>
                    <a:lstStyle/>
                    <a:p>
                      <a:r>
                        <a:rPr lang="en-US" sz="2000" dirty="0" smtClean="0"/>
                        <a:t>Load 16 bit  (11)</a:t>
                      </a:r>
                      <a:endParaRPr lang="en-US" sz="2000" b="1" dirty="0"/>
                    </a:p>
                  </a:txBody>
                  <a:tcPr/>
                </a:tc>
                <a:tc hMerge="1">
                  <a:txBody>
                    <a:bodyPr/>
                    <a:lstStyle/>
                    <a:p>
                      <a:endParaRPr lang="en-US" dirty="0"/>
                    </a:p>
                  </a:txBody>
                  <a:tcPr/>
                </a:tc>
                <a:tc gridSpan="3">
                  <a:txBody>
                    <a:bodyPr/>
                    <a:lstStyle/>
                    <a:p>
                      <a:r>
                        <a:rPr lang="en-US" sz="2000" dirty="0" smtClean="0"/>
                        <a:t>010 (mode 2)</a:t>
                      </a:r>
                      <a:endParaRPr lang="en-US" sz="2000" b="1" dirty="0"/>
                    </a:p>
                  </a:txBody>
                  <a:tcPr/>
                </a:tc>
                <a:tc hMerge="1">
                  <a:txBody>
                    <a:bodyPr/>
                    <a:lstStyle/>
                    <a:p>
                      <a:endParaRPr lang="en-US" dirty="0"/>
                    </a:p>
                  </a:txBody>
                  <a:tcPr/>
                </a:tc>
                <a:tc hMerge="1">
                  <a:txBody>
                    <a:bodyPr/>
                    <a:lstStyle/>
                    <a:p>
                      <a:endParaRPr lang="en-US" dirty="0"/>
                    </a:p>
                  </a:txBody>
                  <a:tcPr/>
                </a:tc>
                <a:tc>
                  <a:txBody>
                    <a:bodyPr/>
                    <a:lstStyle/>
                    <a:p>
                      <a:r>
                        <a:rPr lang="en-US" sz="2000" dirty="0" smtClean="0"/>
                        <a:t>0</a:t>
                      </a:r>
                      <a:endParaRPr lang="en-US" sz="2000" b="1" dirty="0"/>
                    </a:p>
                  </a:txBody>
                  <a:tcPr/>
                </a:tc>
              </a:tr>
            </a:tbl>
          </a:graphicData>
        </a:graphic>
      </p:graphicFrame>
      <p:graphicFrame>
        <p:nvGraphicFramePr>
          <p:cNvPr id="5" name="Content Placeholder 3"/>
          <p:cNvGraphicFramePr>
            <a:graphicFrameLocks/>
          </p:cNvGraphicFramePr>
          <p:nvPr/>
        </p:nvGraphicFramePr>
        <p:xfrm>
          <a:off x="685800" y="3581400"/>
          <a:ext cx="8229600" cy="1188720"/>
        </p:xfrm>
        <a:graphic>
          <a:graphicData uri="http://schemas.openxmlformats.org/drawingml/2006/table">
            <a:tbl>
              <a:tblPr firstRow="1" bandRow="1">
                <a:tableStyleId>{21E4AEA4-8DFA-4A89-87EB-49C32662AFE0}</a:tableStyleId>
              </a:tblPr>
              <a:tblGrid>
                <a:gridCol w="838200"/>
                <a:gridCol w="990600"/>
                <a:gridCol w="1257300"/>
                <a:gridCol w="1028700"/>
                <a:gridCol w="1028700"/>
                <a:gridCol w="1028700"/>
                <a:gridCol w="1028700"/>
                <a:gridCol w="1028700"/>
              </a:tblGrid>
              <a:tr h="370840">
                <a:tc>
                  <a:txBody>
                    <a:bodyPr/>
                    <a:lstStyle/>
                    <a:p>
                      <a:r>
                        <a:rPr lang="en-US" sz="2000" dirty="0" smtClean="0"/>
                        <a:t>D7</a:t>
                      </a:r>
                      <a:endParaRPr lang="en-US" sz="2000" b="1" dirty="0"/>
                    </a:p>
                  </a:txBody>
                  <a:tcPr/>
                </a:tc>
                <a:tc>
                  <a:txBody>
                    <a:bodyPr/>
                    <a:lstStyle/>
                    <a:p>
                      <a:r>
                        <a:rPr lang="en-US" sz="2000" dirty="0" smtClean="0"/>
                        <a:t>D6</a:t>
                      </a:r>
                      <a:endParaRPr lang="en-US" sz="2000" b="1" dirty="0"/>
                    </a:p>
                  </a:txBody>
                  <a:tcPr/>
                </a:tc>
                <a:tc>
                  <a:txBody>
                    <a:bodyPr/>
                    <a:lstStyle/>
                    <a:p>
                      <a:r>
                        <a:rPr lang="en-US" sz="2000" dirty="0" smtClean="0"/>
                        <a:t>D5</a:t>
                      </a:r>
                      <a:endParaRPr lang="en-US" sz="2000" b="1" dirty="0"/>
                    </a:p>
                  </a:txBody>
                  <a:tcPr/>
                </a:tc>
                <a:tc>
                  <a:txBody>
                    <a:bodyPr/>
                    <a:lstStyle/>
                    <a:p>
                      <a:r>
                        <a:rPr lang="en-US" sz="2000" dirty="0" smtClean="0"/>
                        <a:t>D4</a:t>
                      </a:r>
                      <a:endParaRPr lang="en-US" sz="2000" b="1" dirty="0"/>
                    </a:p>
                  </a:txBody>
                  <a:tcPr/>
                </a:tc>
                <a:tc>
                  <a:txBody>
                    <a:bodyPr/>
                    <a:lstStyle/>
                    <a:p>
                      <a:r>
                        <a:rPr lang="en-US" sz="2000" dirty="0" smtClean="0"/>
                        <a:t>D3</a:t>
                      </a:r>
                      <a:endParaRPr lang="en-US" sz="2000" b="1" dirty="0"/>
                    </a:p>
                  </a:txBody>
                  <a:tcPr/>
                </a:tc>
                <a:tc>
                  <a:txBody>
                    <a:bodyPr/>
                    <a:lstStyle/>
                    <a:p>
                      <a:r>
                        <a:rPr lang="en-US" sz="2000" dirty="0" smtClean="0"/>
                        <a:t>D2</a:t>
                      </a:r>
                      <a:endParaRPr lang="en-US" sz="2000" b="1" dirty="0"/>
                    </a:p>
                  </a:txBody>
                  <a:tcPr/>
                </a:tc>
                <a:tc>
                  <a:txBody>
                    <a:bodyPr/>
                    <a:lstStyle/>
                    <a:p>
                      <a:r>
                        <a:rPr lang="en-US" sz="2000" dirty="0" smtClean="0"/>
                        <a:t>D1</a:t>
                      </a:r>
                      <a:endParaRPr lang="en-US" sz="2000" b="1" dirty="0"/>
                    </a:p>
                  </a:txBody>
                  <a:tcPr/>
                </a:tc>
                <a:tc>
                  <a:txBody>
                    <a:bodyPr/>
                    <a:lstStyle/>
                    <a:p>
                      <a:r>
                        <a:rPr lang="en-US" sz="2000" dirty="0" smtClean="0"/>
                        <a:t>D0</a:t>
                      </a:r>
                      <a:endParaRPr lang="en-US" sz="2000" b="1" dirty="0"/>
                    </a:p>
                  </a:txBody>
                  <a:tcPr/>
                </a:tc>
              </a:tr>
              <a:tr h="370840">
                <a:tc>
                  <a:txBody>
                    <a:bodyPr/>
                    <a:lstStyle/>
                    <a:p>
                      <a:r>
                        <a:rPr lang="en-US" sz="2000" dirty="0" smtClean="0"/>
                        <a:t>SC1</a:t>
                      </a:r>
                      <a:endParaRPr lang="en-US" sz="2000" b="1" dirty="0"/>
                    </a:p>
                  </a:txBody>
                  <a:tcPr/>
                </a:tc>
                <a:tc>
                  <a:txBody>
                    <a:bodyPr/>
                    <a:lstStyle/>
                    <a:p>
                      <a:r>
                        <a:rPr lang="en-US" sz="2000" dirty="0" smtClean="0"/>
                        <a:t>SC2</a:t>
                      </a:r>
                      <a:endParaRPr lang="en-US" sz="2000" b="1" dirty="0"/>
                    </a:p>
                  </a:txBody>
                  <a:tcPr/>
                </a:tc>
                <a:tc>
                  <a:txBody>
                    <a:bodyPr/>
                    <a:lstStyle/>
                    <a:p>
                      <a:r>
                        <a:rPr lang="en-US" sz="2000" dirty="0" smtClean="0"/>
                        <a:t>RW1</a:t>
                      </a:r>
                      <a:endParaRPr lang="en-US" sz="2000" b="1" dirty="0"/>
                    </a:p>
                  </a:txBody>
                  <a:tcPr/>
                </a:tc>
                <a:tc>
                  <a:txBody>
                    <a:bodyPr/>
                    <a:lstStyle/>
                    <a:p>
                      <a:r>
                        <a:rPr lang="en-US" sz="2000" dirty="0" smtClean="0"/>
                        <a:t>RW0</a:t>
                      </a:r>
                      <a:endParaRPr lang="en-US" sz="2000" b="1" dirty="0"/>
                    </a:p>
                  </a:txBody>
                  <a:tcPr/>
                </a:tc>
                <a:tc>
                  <a:txBody>
                    <a:bodyPr/>
                    <a:lstStyle/>
                    <a:p>
                      <a:r>
                        <a:rPr lang="en-US" sz="2000" dirty="0" smtClean="0"/>
                        <a:t>M2</a:t>
                      </a:r>
                      <a:endParaRPr lang="en-US" sz="2000" b="1" dirty="0"/>
                    </a:p>
                  </a:txBody>
                  <a:tcPr/>
                </a:tc>
                <a:tc>
                  <a:txBody>
                    <a:bodyPr/>
                    <a:lstStyle/>
                    <a:p>
                      <a:r>
                        <a:rPr lang="en-US" sz="2000" dirty="0" smtClean="0"/>
                        <a:t>M1</a:t>
                      </a:r>
                      <a:endParaRPr lang="en-US" sz="2000" b="1" dirty="0"/>
                    </a:p>
                  </a:txBody>
                  <a:tcPr/>
                </a:tc>
                <a:tc>
                  <a:txBody>
                    <a:bodyPr/>
                    <a:lstStyle/>
                    <a:p>
                      <a:r>
                        <a:rPr lang="en-US" sz="2000" dirty="0" smtClean="0"/>
                        <a:t>M0</a:t>
                      </a:r>
                      <a:endParaRPr lang="en-US" sz="2000" b="1" dirty="0"/>
                    </a:p>
                  </a:txBody>
                  <a:tcPr/>
                </a:tc>
                <a:tc>
                  <a:txBody>
                    <a:bodyPr/>
                    <a:lstStyle/>
                    <a:p>
                      <a:r>
                        <a:rPr lang="en-US" sz="2000" dirty="0" smtClean="0"/>
                        <a:t>BCD</a:t>
                      </a:r>
                      <a:endParaRPr lang="en-US" sz="2000" b="1" dirty="0"/>
                    </a:p>
                  </a:txBody>
                  <a:tcPr/>
                </a:tc>
              </a:tr>
              <a:tr h="370840">
                <a:tc gridSpan="2">
                  <a:txBody>
                    <a:bodyPr/>
                    <a:lstStyle/>
                    <a:p>
                      <a:r>
                        <a:rPr lang="en-US" sz="2000" dirty="0" smtClean="0"/>
                        <a:t>10</a:t>
                      </a:r>
                      <a:endParaRPr lang="en-US" sz="2000" b="1" dirty="0"/>
                    </a:p>
                  </a:txBody>
                  <a:tcPr/>
                </a:tc>
                <a:tc hMerge="1">
                  <a:txBody>
                    <a:bodyPr/>
                    <a:lstStyle/>
                    <a:p>
                      <a:endParaRPr lang="en-US" dirty="0"/>
                    </a:p>
                  </a:txBody>
                  <a:tcPr/>
                </a:tc>
                <a:tc gridSpan="2">
                  <a:txBody>
                    <a:bodyPr/>
                    <a:lstStyle/>
                    <a:p>
                      <a:r>
                        <a:rPr lang="en-US" sz="2000" dirty="0" smtClean="0"/>
                        <a:t>Load 8 bit  (01)</a:t>
                      </a:r>
                      <a:endParaRPr lang="en-US" sz="2000" b="1" dirty="0"/>
                    </a:p>
                  </a:txBody>
                  <a:tcPr/>
                </a:tc>
                <a:tc hMerge="1">
                  <a:txBody>
                    <a:bodyPr/>
                    <a:lstStyle/>
                    <a:p>
                      <a:endParaRPr lang="en-US" dirty="0"/>
                    </a:p>
                  </a:txBody>
                  <a:tcPr/>
                </a:tc>
                <a:tc gridSpan="3">
                  <a:txBody>
                    <a:bodyPr/>
                    <a:lstStyle/>
                    <a:p>
                      <a:r>
                        <a:rPr lang="en-US" sz="2000" dirty="0" smtClean="0"/>
                        <a:t>010 (mode 2)</a:t>
                      </a:r>
                      <a:endParaRPr lang="en-US" sz="2000" b="1" dirty="0"/>
                    </a:p>
                  </a:txBody>
                  <a:tcPr/>
                </a:tc>
                <a:tc hMerge="1">
                  <a:txBody>
                    <a:bodyPr/>
                    <a:lstStyle/>
                    <a:p>
                      <a:endParaRPr lang="en-US" dirty="0"/>
                    </a:p>
                  </a:txBody>
                  <a:tcPr/>
                </a:tc>
                <a:tc hMerge="1">
                  <a:txBody>
                    <a:bodyPr/>
                    <a:lstStyle/>
                    <a:p>
                      <a:endParaRPr lang="en-US" dirty="0"/>
                    </a:p>
                  </a:txBody>
                  <a:tcPr/>
                </a:tc>
                <a:tc>
                  <a:txBody>
                    <a:bodyPr/>
                    <a:lstStyle/>
                    <a:p>
                      <a:r>
                        <a:rPr lang="en-US" sz="2000" dirty="0" smtClean="0"/>
                        <a:t>0</a:t>
                      </a:r>
                      <a:endParaRPr lang="en-US" sz="2000" b="1" dirty="0"/>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Outline</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143000"/>
            <a:ext cx="8229600" cy="5334000"/>
          </a:xfrm>
        </p:spPr>
        <p:txBody>
          <a:bodyPr>
            <a:normAutofit lnSpcReduction="10000"/>
          </a:bodyPr>
          <a:lstStyle/>
          <a:p>
            <a:r>
              <a:rPr lang="en-US" dirty="0" smtClean="0"/>
              <a:t>Peripheral communications </a:t>
            </a:r>
          </a:p>
          <a:p>
            <a:r>
              <a:rPr lang="en-US" dirty="0" smtClean="0"/>
              <a:t>DAC</a:t>
            </a:r>
          </a:p>
          <a:p>
            <a:pPr lvl="1"/>
            <a:r>
              <a:rPr lang="en-US" dirty="0" smtClean="0"/>
              <a:t>Properties</a:t>
            </a:r>
          </a:p>
          <a:p>
            <a:pPr lvl="1"/>
            <a:r>
              <a:rPr lang="en-US" dirty="0" smtClean="0"/>
              <a:t>Generic Model</a:t>
            </a:r>
          </a:p>
          <a:p>
            <a:pPr lvl="1"/>
            <a:r>
              <a:rPr lang="en-US" dirty="0" smtClean="0"/>
              <a:t>Interfacing</a:t>
            </a:r>
          </a:p>
          <a:p>
            <a:r>
              <a:rPr lang="en-US" dirty="0" smtClean="0"/>
              <a:t>ADC</a:t>
            </a:r>
          </a:p>
          <a:p>
            <a:pPr lvl="1"/>
            <a:r>
              <a:rPr lang="en-US" dirty="0" smtClean="0"/>
              <a:t>Properties</a:t>
            </a:r>
          </a:p>
          <a:p>
            <a:pPr lvl="1"/>
            <a:r>
              <a:rPr lang="en-US" dirty="0" smtClean="0"/>
              <a:t>Generic Model</a:t>
            </a:r>
          </a:p>
          <a:p>
            <a:pPr lvl="1"/>
            <a:r>
              <a:rPr lang="en-US" dirty="0" smtClean="0"/>
              <a:t>Interfacing</a:t>
            </a:r>
          </a:p>
          <a:p>
            <a:r>
              <a:rPr lang="en-US" dirty="0" smtClean="0"/>
              <a:t>Display</a:t>
            </a:r>
          </a:p>
          <a:p>
            <a:endParaRPr 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Digital to Analog Converter</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p>
            <a:r>
              <a:rPr lang="en-US" dirty="0" smtClean="0"/>
              <a:t>Used for play sound in speaker</a:t>
            </a:r>
          </a:p>
          <a:p>
            <a:r>
              <a:rPr lang="en-US" dirty="0" smtClean="0"/>
              <a:t>Used by AC97 (Audio codec)</a:t>
            </a:r>
          </a:p>
          <a:p>
            <a:r>
              <a:rPr lang="en-US" dirty="0" smtClean="0"/>
              <a:t>MP3 Sound store digital format in HDD</a:t>
            </a:r>
          </a:p>
          <a:p>
            <a:pPr marL="342900" lvl="1" indent="-342900">
              <a:buFont typeface="Arial" pitchFamily="34" charset="0"/>
              <a:buChar char="•"/>
            </a:pPr>
            <a:r>
              <a:rPr lang="en-US" sz="3200" dirty="0" smtClean="0"/>
              <a:t>Slow as compared to processor/MPU</a:t>
            </a:r>
          </a:p>
          <a:p>
            <a:pPr marL="342900" lvl="1" indent="-342900">
              <a:buFont typeface="Arial" pitchFamily="34" charset="0"/>
              <a:buChar char="•"/>
            </a:pPr>
            <a:r>
              <a:rPr lang="en-US" sz="3200" dirty="0" smtClean="0"/>
              <a:t>Parameters</a:t>
            </a:r>
          </a:p>
          <a:p>
            <a:pPr marL="742950" lvl="2" indent="-342900"/>
            <a:r>
              <a:rPr lang="en-US" dirty="0" smtClean="0"/>
              <a:t>Resolution (8 bit/16 bit)</a:t>
            </a:r>
          </a:p>
          <a:p>
            <a:pPr marL="742950" lvl="2" indent="-342900"/>
            <a:r>
              <a:rPr lang="en-US" dirty="0" smtClean="0"/>
              <a:t>Settling time (1micro sec)</a:t>
            </a:r>
          </a:p>
          <a:p>
            <a:endParaRPr lang="en-US" dirty="0" smtClean="0"/>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D/A converter</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228600" y="4267200"/>
            <a:ext cx="8763000" cy="2209800"/>
          </a:xfrm>
        </p:spPr>
        <p:txBody>
          <a:bodyPr/>
          <a:lstStyle/>
          <a:p>
            <a:r>
              <a:rPr lang="en-US" dirty="0" err="1" smtClean="0"/>
              <a:t>FullScaleOutput</a:t>
            </a:r>
            <a:r>
              <a:rPr lang="en-US" dirty="0" smtClean="0"/>
              <a:t>=(</a:t>
            </a:r>
            <a:r>
              <a:rPr lang="en-US" dirty="0" err="1" smtClean="0"/>
              <a:t>FullScaleValue</a:t>
            </a:r>
            <a:r>
              <a:rPr lang="en-US" dirty="0" smtClean="0"/>
              <a:t> – 1LSBValue)</a:t>
            </a:r>
          </a:p>
          <a:p>
            <a:r>
              <a:rPr lang="en-US" dirty="0" smtClean="0"/>
              <a:t>1MSB Value=1/2 * FSV</a:t>
            </a:r>
            <a:endParaRPr lang="en-US" dirty="0"/>
          </a:p>
        </p:txBody>
      </p:sp>
      <p:sp>
        <p:nvSpPr>
          <p:cNvPr id="4" name="Rectangle 3"/>
          <p:cNvSpPr/>
          <p:nvPr/>
        </p:nvSpPr>
        <p:spPr>
          <a:xfrm>
            <a:off x="2209800" y="1828800"/>
            <a:ext cx="1600200" cy="1600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dirty="0" smtClean="0">
                <a:solidFill>
                  <a:srgbClr val="FFFF00"/>
                </a:solidFill>
              </a:rPr>
              <a:t>Digital </a:t>
            </a:r>
          </a:p>
          <a:p>
            <a:pPr algn="ctr"/>
            <a:r>
              <a:rPr lang="en-US" sz="2400" b="1" dirty="0" smtClean="0">
                <a:solidFill>
                  <a:srgbClr val="FFFF00"/>
                </a:solidFill>
              </a:rPr>
              <a:t>to </a:t>
            </a:r>
          </a:p>
          <a:p>
            <a:pPr algn="ctr"/>
            <a:r>
              <a:rPr lang="en-US" sz="2400" b="1" dirty="0" smtClean="0">
                <a:solidFill>
                  <a:srgbClr val="FFFF00"/>
                </a:solidFill>
              </a:rPr>
              <a:t>Analog </a:t>
            </a:r>
          </a:p>
          <a:p>
            <a:pPr algn="ctr"/>
            <a:r>
              <a:rPr lang="en-US" sz="2400" b="1" dirty="0" smtClean="0">
                <a:solidFill>
                  <a:srgbClr val="FFFF00"/>
                </a:solidFill>
              </a:rPr>
              <a:t>Converter </a:t>
            </a:r>
            <a:endParaRPr lang="en-US" sz="2400" b="1" dirty="0">
              <a:solidFill>
                <a:srgbClr val="FFFF00"/>
              </a:solidFill>
            </a:endParaRPr>
          </a:p>
        </p:txBody>
      </p:sp>
      <p:cxnSp>
        <p:nvCxnSpPr>
          <p:cNvPr id="6" name="Straight Connector 5"/>
          <p:cNvCxnSpPr/>
          <p:nvPr/>
        </p:nvCxnSpPr>
        <p:spPr>
          <a:xfrm>
            <a:off x="1219200" y="2133600"/>
            <a:ext cx="990600" cy="1588"/>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1219200" y="2589212"/>
            <a:ext cx="990600" cy="1588"/>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1219200" y="3046412"/>
            <a:ext cx="990600" cy="1588"/>
          </a:xfrm>
          <a:prstGeom prst="line">
            <a:avLst/>
          </a:prstGeom>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838200" y="2819400"/>
            <a:ext cx="457200" cy="369332"/>
          </a:xfrm>
          <a:prstGeom prst="rect">
            <a:avLst/>
          </a:prstGeom>
          <a:noFill/>
        </p:spPr>
        <p:txBody>
          <a:bodyPr wrap="square" rtlCol="0">
            <a:spAutoFit/>
          </a:bodyPr>
          <a:lstStyle/>
          <a:p>
            <a:r>
              <a:rPr lang="en-US" dirty="0" smtClean="0"/>
              <a:t>D</a:t>
            </a:r>
            <a:r>
              <a:rPr lang="en-US" baseline="-25000" dirty="0" smtClean="0"/>
              <a:t>0</a:t>
            </a:r>
            <a:endParaRPr lang="en-US" baseline="-25000" dirty="0"/>
          </a:p>
        </p:txBody>
      </p:sp>
      <p:sp>
        <p:nvSpPr>
          <p:cNvPr id="11" name="TextBox 10"/>
          <p:cNvSpPr txBox="1"/>
          <p:nvPr/>
        </p:nvSpPr>
        <p:spPr>
          <a:xfrm>
            <a:off x="838200" y="2362200"/>
            <a:ext cx="457200" cy="369332"/>
          </a:xfrm>
          <a:prstGeom prst="rect">
            <a:avLst/>
          </a:prstGeom>
          <a:noFill/>
        </p:spPr>
        <p:txBody>
          <a:bodyPr wrap="square" rtlCol="0">
            <a:spAutoFit/>
          </a:bodyPr>
          <a:lstStyle/>
          <a:p>
            <a:r>
              <a:rPr lang="en-US" dirty="0" smtClean="0"/>
              <a:t>D</a:t>
            </a:r>
            <a:r>
              <a:rPr lang="en-US" baseline="-25000" dirty="0" smtClean="0"/>
              <a:t>1</a:t>
            </a:r>
            <a:endParaRPr lang="en-US" baseline="-25000" dirty="0"/>
          </a:p>
        </p:txBody>
      </p:sp>
      <p:sp>
        <p:nvSpPr>
          <p:cNvPr id="12" name="TextBox 11"/>
          <p:cNvSpPr txBox="1"/>
          <p:nvPr/>
        </p:nvSpPr>
        <p:spPr>
          <a:xfrm>
            <a:off x="838200" y="1905000"/>
            <a:ext cx="457200" cy="369332"/>
          </a:xfrm>
          <a:prstGeom prst="rect">
            <a:avLst/>
          </a:prstGeom>
          <a:noFill/>
        </p:spPr>
        <p:txBody>
          <a:bodyPr wrap="square" rtlCol="0">
            <a:spAutoFit/>
          </a:bodyPr>
          <a:lstStyle/>
          <a:p>
            <a:r>
              <a:rPr lang="en-US" dirty="0" smtClean="0"/>
              <a:t>D</a:t>
            </a:r>
            <a:r>
              <a:rPr lang="en-US" baseline="-25000" dirty="0" smtClean="0"/>
              <a:t>2</a:t>
            </a:r>
            <a:endParaRPr lang="en-US" baseline="-25000" dirty="0"/>
          </a:p>
        </p:txBody>
      </p:sp>
      <p:cxnSp>
        <p:nvCxnSpPr>
          <p:cNvPr id="16" name="Straight Arrow Connector 15"/>
          <p:cNvCxnSpPr/>
          <p:nvPr/>
        </p:nvCxnSpPr>
        <p:spPr>
          <a:xfrm>
            <a:off x="3810000" y="2286000"/>
            <a:ext cx="6858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962400" y="2514600"/>
            <a:ext cx="990600" cy="646331"/>
          </a:xfrm>
          <a:prstGeom prst="rect">
            <a:avLst/>
          </a:prstGeom>
          <a:noFill/>
        </p:spPr>
        <p:txBody>
          <a:bodyPr wrap="square" rtlCol="0">
            <a:spAutoFit/>
          </a:bodyPr>
          <a:lstStyle/>
          <a:p>
            <a:r>
              <a:rPr lang="en-US" dirty="0" smtClean="0"/>
              <a:t>Analog Output</a:t>
            </a:r>
            <a:endParaRPr lang="en-US" dirty="0"/>
          </a:p>
        </p:txBody>
      </p:sp>
      <p:sp>
        <p:nvSpPr>
          <p:cNvPr id="19" name="TextBox 18"/>
          <p:cNvSpPr txBox="1"/>
          <p:nvPr/>
        </p:nvSpPr>
        <p:spPr>
          <a:xfrm>
            <a:off x="4267200" y="1981200"/>
            <a:ext cx="457200" cy="369332"/>
          </a:xfrm>
          <a:prstGeom prst="rect">
            <a:avLst/>
          </a:prstGeom>
          <a:noFill/>
        </p:spPr>
        <p:txBody>
          <a:bodyPr wrap="square" rtlCol="0">
            <a:spAutoFit/>
          </a:bodyPr>
          <a:lstStyle/>
          <a:p>
            <a:r>
              <a:rPr lang="en-US" dirty="0" smtClean="0"/>
              <a:t>V</a:t>
            </a:r>
            <a:r>
              <a:rPr lang="en-US" baseline="-25000" dirty="0" smtClean="0"/>
              <a:t>o</a:t>
            </a:r>
            <a:endParaRPr lang="en-US" baseline="-25000" dirty="0"/>
          </a:p>
        </p:txBody>
      </p:sp>
      <p:grpSp>
        <p:nvGrpSpPr>
          <p:cNvPr id="5" name="Group 83"/>
          <p:cNvGrpSpPr/>
          <p:nvPr/>
        </p:nvGrpSpPr>
        <p:grpSpPr>
          <a:xfrm>
            <a:off x="5486400" y="1143000"/>
            <a:ext cx="2743200" cy="2438400"/>
            <a:chOff x="5791200" y="1371600"/>
            <a:chExt cx="3048000" cy="3048000"/>
          </a:xfrm>
        </p:grpSpPr>
        <p:sp>
          <p:nvSpPr>
            <p:cNvPr id="20" name="Rectangle 19"/>
            <p:cNvSpPr/>
            <p:nvPr/>
          </p:nvSpPr>
          <p:spPr>
            <a:xfrm>
              <a:off x="5791200" y="1371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Rectangle 20"/>
            <p:cNvSpPr/>
            <p:nvPr/>
          </p:nvSpPr>
          <p:spPr>
            <a:xfrm>
              <a:off x="6172200" y="1371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2" name="Rectangle 21"/>
            <p:cNvSpPr/>
            <p:nvPr/>
          </p:nvSpPr>
          <p:spPr>
            <a:xfrm>
              <a:off x="6553200" y="1371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Rectangle 22"/>
            <p:cNvSpPr/>
            <p:nvPr/>
          </p:nvSpPr>
          <p:spPr>
            <a:xfrm>
              <a:off x="6934200" y="1371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4" name="Rectangle 23"/>
            <p:cNvSpPr/>
            <p:nvPr/>
          </p:nvSpPr>
          <p:spPr>
            <a:xfrm>
              <a:off x="7315200" y="1371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5" name="Rectangle 24"/>
            <p:cNvSpPr/>
            <p:nvPr/>
          </p:nvSpPr>
          <p:spPr>
            <a:xfrm>
              <a:off x="7696200" y="1371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6" name="Rectangle 25"/>
            <p:cNvSpPr/>
            <p:nvPr/>
          </p:nvSpPr>
          <p:spPr>
            <a:xfrm>
              <a:off x="8077200" y="1371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7" name="Rectangle 26"/>
            <p:cNvSpPr/>
            <p:nvPr/>
          </p:nvSpPr>
          <p:spPr>
            <a:xfrm>
              <a:off x="8458200" y="1371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8" name="Rectangle 27"/>
            <p:cNvSpPr/>
            <p:nvPr/>
          </p:nvSpPr>
          <p:spPr>
            <a:xfrm>
              <a:off x="5791200" y="1752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9" name="Rectangle 28"/>
            <p:cNvSpPr/>
            <p:nvPr/>
          </p:nvSpPr>
          <p:spPr>
            <a:xfrm>
              <a:off x="6172200" y="1752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0" name="Rectangle 29"/>
            <p:cNvSpPr/>
            <p:nvPr/>
          </p:nvSpPr>
          <p:spPr>
            <a:xfrm>
              <a:off x="6553200" y="1752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Rectangle 30"/>
            <p:cNvSpPr/>
            <p:nvPr/>
          </p:nvSpPr>
          <p:spPr>
            <a:xfrm>
              <a:off x="6934200" y="1752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2" name="Rectangle 31"/>
            <p:cNvSpPr/>
            <p:nvPr/>
          </p:nvSpPr>
          <p:spPr>
            <a:xfrm>
              <a:off x="7315200" y="1752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3" name="Rectangle 32"/>
            <p:cNvSpPr/>
            <p:nvPr/>
          </p:nvSpPr>
          <p:spPr>
            <a:xfrm>
              <a:off x="7696200" y="1752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4" name="Rectangle 33"/>
            <p:cNvSpPr/>
            <p:nvPr/>
          </p:nvSpPr>
          <p:spPr>
            <a:xfrm>
              <a:off x="8077200" y="1752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Rectangle 34"/>
            <p:cNvSpPr/>
            <p:nvPr/>
          </p:nvSpPr>
          <p:spPr>
            <a:xfrm>
              <a:off x="8458200" y="1752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6" name="Rectangle 35"/>
            <p:cNvSpPr/>
            <p:nvPr/>
          </p:nvSpPr>
          <p:spPr>
            <a:xfrm>
              <a:off x="5791200" y="2133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Rectangle 36"/>
            <p:cNvSpPr/>
            <p:nvPr/>
          </p:nvSpPr>
          <p:spPr>
            <a:xfrm>
              <a:off x="6172200" y="2133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8" name="Rectangle 37"/>
            <p:cNvSpPr/>
            <p:nvPr/>
          </p:nvSpPr>
          <p:spPr>
            <a:xfrm>
              <a:off x="6553200" y="2133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9" name="Rectangle 38"/>
            <p:cNvSpPr/>
            <p:nvPr/>
          </p:nvSpPr>
          <p:spPr>
            <a:xfrm>
              <a:off x="6934200" y="2133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0" name="Rectangle 39"/>
            <p:cNvSpPr/>
            <p:nvPr/>
          </p:nvSpPr>
          <p:spPr>
            <a:xfrm>
              <a:off x="7315200" y="2133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1" name="Rectangle 40"/>
            <p:cNvSpPr/>
            <p:nvPr/>
          </p:nvSpPr>
          <p:spPr>
            <a:xfrm>
              <a:off x="7696200" y="2133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2" name="Rectangle 41"/>
            <p:cNvSpPr/>
            <p:nvPr/>
          </p:nvSpPr>
          <p:spPr>
            <a:xfrm>
              <a:off x="8077200" y="2133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3" name="Rectangle 42"/>
            <p:cNvSpPr/>
            <p:nvPr/>
          </p:nvSpPr>
          <p:spPr>
            <a:xfrm>
              <a:off x="8458200" y="2133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4" name="Rectangle 43"/>
            <p:cNvSpPr/>
            <p:nvPr/>
          </p:nvSpPr>
          <p:spPr>
            <a:xfrm>
              <a:off x="5791200" y="2514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5" name="Rectangle 44"/>
            <p:cNvSpPr/>
            <p:nvPr/>
          </p:nvSpPr>
          <p:spPr>
            <a:xfrm>
              <a:off x="6172200" y="2514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6" name="Rectangle 45"/>
            <p:cNvSpPr/>
            <p:nvPr/>
          </p:nvSpPr>
          <p:spPr>
            <a:xfrm>
              <a:off x="6553200" y="2514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7" name="Rectangle 46"/>
            <p:cNvSpPr/>
            <p:nvPr/>
          </p:nvSpPr>
          <p:spPr>
            <a:xfrm>
              <a:off x="6934200" y="2514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8" name="Rectangle 47"/>
            <p:cNvSpPr/>
            <p:nvPr/>
          </p:nvSpPr>
          <p:spPr>
            <a:xfrm>
              <a:off x="7315200" y="2514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9" name="Rectangle 48"/>
            <p:cNvSpPr/>
            <p:nvPr/>
          </p:nvSpPr>
          <p:spPr>
            <a:xfrm>
              <a:off x="7696200" y="2514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0" name="Rectangle 49"/>
            <p:cNvSpPr/>
            <p:nvPr/>
          </p:nvSpPr>
          <p:spPr>
            <a:xfrm>
              <a:off x="8077200" y="2514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1" name="Rectangle 50"/>
            <p:cNvSpPr/>
            <p:nvPr/>
          </p:nvSpPr>
          <p:spPr>
            <a:xfrm>
              <a:off x="8458200" y="2514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2" name="Rectangle 51"/>
            <p:cNvSpPr/>
            <p:nvPr/>
          </p:nvSpPr>
          <p:spPr>
            <a:xfrm>
              <a:off x="5791200" y="2895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3" name="Rectangle 52"/>
            <p:cNvSpPr/>
            <p:nvPr/>
          </p:nvSpPr>
          <p:spPr>
            <a:xfrm>
              <a:off x="6172200" y="2895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4" name="Rectangle 53"/>
            <p:cNvSpPr/>
            <p:nvPr/>
          </p:nvSpPr>
          <p:spPr>
            <a:xfrm>
              <a:off x="6553200" y="2895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5" name="Rectangle 54"/>
            <p:cNvSpPr/>
            <p:nvPr/>
          </p:nvSpPr>
          <p:spPr>
            <a:xfrm>
              <a:off x="6934200" y="2895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6" name="Rectangle 55"/>
            <p:cNvSpPr/>
            <p:nvPr/>
          </p:nvSpPr>
          <p:spPr>
            <a:xfrm>
              <a:off x="7315200" y="2895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7" name="Rectangle 56"/>
            <p:cNvSpPr/>
            <p:nvPr/>
          </p:nvSpPr>
          <p:spPr>
            <a:xfrm>
              <a:off x="7696200" y="2895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8" name="Rectangle 57"/>
            <p:cNvSpPr/>
            <p:nvPr/>
          </p:nvSpPr>
          <p:spPr>
            <a:xfrm>
              <a:off x="8077200" y="2895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9" name="Rectangle 58"/>
            <p:cNvSpPr/>
            <p:nvPr/>
          </p:nvSpPr>
          <p:spPr>
            <a:xfrm>
              <a:off x="8458200" y="2895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0" name="Rectangle 59"/>
            <p:cNvSpPr/>
            <p:nvPr/>
          </p:nvSpPr>
          <p:spPr>
            <a:xfrm>
              <a:off x="5791200" y="3276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1" name="Rectangle 60"/>
            <p:cNvSpPr/>
            <p:nvPr/>
          </p:nvSpPr>
          <p:spPr>
            <a:xfrm>
              <a:off x="6172200" y="3276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2" name="Rectangle 61"/>
            <p:cNvSpPr/>
            <p:nvPr/>
          </p:nvSpPr>
          <p:spPr>
            <a:xfrm>
              <a:off x="6553200" y="3276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3" name="Rectangle 62"/>
            <p:cNvSpPr/>
            <p:nvPr/>
          </p:nvSpPr>
          <p:spPr>
            <a:xfrm>
              <a:off x="6934200" y="3276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4" name="Rectangle 63"/>
            <p:cNvSpPr/>
            <p:nvPr/>
          </p:nvSpPr>
          <p:spPr>
            <a:xfrm>
              <a:off x="7315200" y="3276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5" name="Rectangle 64"/>
            <p:cNvSpPr/>
            <p:nvPr/>
          </p:nvSpPr>
          <p:spPr>
            <a:xfrm>
              <a:off x="7696200" y="3276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6" name="Rectangle 65"/>
            <p:cNvSpPr/>
            <p:nvPr/>
          </p:nvSpPr>
          <p:spPr>
            <a:xfrm>
              <a:off x="8077200" y="3276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7" name="Rectangle 66"/>
            <p:cNvSpPr/>
            <p:nvPr/>
          </p:nvSpPr>
          <p:spPr>
            <a:xfrm>
              <a:off x="8458200" y="3276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8" name="Rectangle 67"/>
            <p:cNvSpPr/>
            <p:nvPr/>
          </p:nvSpPr>
          <p:spPr>
            <a:xfrm>
              <a:off x="5791200" y="3657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9" name="Rectangle 68"/>
            <p:cNvSpPr/>
            <p:nvPr/>
          </p:nvSpPr>
          <p:spPr>
            <a:xfrm>
              <a:off x="6172200" y="3657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0" name="Rectangle 69"/>
            <p:cNvSpPr/>
            <p:nvPr/>
          </p:nvSpPr>
          <p:spPr>
            <a:xfrm>
              <a:off x="6553200" y="3657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1" name="Rectangle 70"/>
            <p:cNvSpPr/>
            <p:nvPr/>
          </p:nvSpPr>
          <p:spPr>
            <a:xfrm>
              <a:off x="6934200" y="3657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2" name="Rectangle 71"/>
            <p:cNvSpPr/>
            <p:nvPr/>
          </p:nvSpPr>
          <p:spPr>
            <a:xfrm>
              <a:off x="7315200" y="3657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3" name="Rectangle 72"/>
            <p:cNvSpPr/>
            <p:nvPr/>
          </p:nvSpPr>
          <p:spPr>
            <a:xfrm>
              <a:off x="7696200" y="3657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4" name="Rectangle 73"/>
            <p:cNvSpPr/>
            <p:nvPr/>
          </p:nvSpPr>
          <p:spPr>
            <a:xfrm>
              <a:off x="8077200" y="3657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5" name="Rectangle 74"/>
            <p:cNvSpPr/>
            <p:nvPr/>
          </p:nvSpPr>
          <p:spPr>
            <a:xfrm>
              <a:off x="8458200" y="3657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6" name="Rectangle 75"/>
            <p:cNvSpPr/>
            <p:nvPr/>
          </p:nvSpPr>
          <p:spPr>
            <a:xfrm>
              <a:off x="5791200" y="4038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7" name="Rectangle 76"/>
            <p:cNvSpPr/>
            <p:nvPr/>
          </p:nvSpPr>
          <p:spPr>
            <a:xfrm>
              <a:off x="6172200" y="4038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8" name="Rectangle 77"/>
            <p:cNvSpPr/>
            <p:nvPr/>
          </p:nvSpPr>
          <p:spPr>
            <a:xfrm>
              <a:off x="6553200" y="4038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9" name="Rectangle 78"/>
            <p:cNvSpPr/>
            <p:nvPr/>
          </p:nvSpPr>
          <p:spPr>
            <a:xfrm>
              <a:off x="6934200" y="4038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80" name="Rectangle 79"/>
            <p:cNvSpPr/>
            <p:nvPr/>
          </p:nvSpPr>
          <p:spPr>
            <a:xfrm>
              <a:off x="7315200" y="4038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1" name="Rectangle 80"/>
            <p:cNvSpPr/>
            <p:nvPr/>
          </p:nvSpPr>
          <p:spPr>
            <a:xfrm>
              <a:off x="7696200" y="4038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82" name="Rectangle 81"/>
            <p:cNvSpPr/>
            <p:nvPr/>
          </p:nvSpPr>
          <p:spPr>
            <a:xfrm>
              <a:off x="8077200" y="4038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3" name="Rectangle 82"/>
            <p:cNvSpPr/>
            <p:nvPr/>
          </p:nvSpPr>
          <p:spPr>
            <a:xfrm>
              <a:off x="8458200" y="4038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sp>
        <p:nvSpPr>
          <p:cNvPr id="85" name="TextBox 84"/>
          <p:cNvSpPr txBox="1"/>
          <p:nvPr/>
        </p:nvSpPr>
        <p:spPr>
          <a:xfrm>
            <a:off x="6324600" y="3962400"/>
            <a:ext cx="1752600" cy="369332"/>
          </a:xfrm>
          <a:prstGeom prst="rect">
            <a:avLst/>
          </a:prstGeom>
          <a:noFill/>
        </p:spPr>
        <p:txBody>
          <a:bodyPr wrap="square" rtlCol="0">
            <a:spAutoFit/>
          </a:bodyPr>
          <a:lstStyle/>
          <a:p>
            <a:r>
              <a:rPr lang="en-US" dirty="0" smtClean="0"/>
              <a:t>Digital Inputs</a:t>
            </a:r>
            <a:endParaRPr lang="en-US" dirty="0"/>
          </a:p>
        </p:txBody>
      </p:sp>
      <p:sp>
        <p:nvSpPr>
          <p:cNvPr id="86" name="TextBox 85"/>
          <p:cNvSpPr txBox="1"/>
          <p:nvPr/>
        </p:nvSpPr>
        <p:spPr>
          <a:xfrm rot="16200000">
            <a:off x="4185166" y="2291834"/>
            <a:ext cx="1752600" cy="369332"/>
          </a:xfrm>
          <a:prstGeom prst="rect">
            <a:avLst/>
          </a:prstGeom>
          <a:noFill/>
        </p:spPr>
        <p:txBody>
          <a:bodyPr wrap="square" rtlCol="0">
            <a:spAutoFit/>
          </a:bodyPr>
          <a:lstStyle/>
          <a:p>
            <a:r>
              <a:rPr lang="en-US" dirty="0" smtClean="0"/>
              <a:t>Analog output</a:t>
            </a:r>
            <a:endParaRPr lang="en-US" dirty="0"/>
          </a:p>
        </p:txBody>
      </p:sp>
      <p:cxnSp>
        <p:nvCxnSpPr>
          <p:cNvPr id="88" name="Straight Arrow Connector 87"/>
          <p:cNvCxnSpPr/>
          <p:nvPr/>
        </p:nvCxnSpPr>
        <p:spPr>
          <a:xfrm rot="5400000" flipH="1" flipV="1">
            <a:off x="3848894" y="2247900"/>
            <a:ext cx="2667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0" name="Straight Arrow Connector 89"/>
          <p:cNvCxnSpPr/>
          <p:nvPr/>
        </p:nvCxnSpPr>
        <p:spPr>
          <a:xfrm>
            <a:off x="5334000" y="3886200"/>
            <a:ext cx="3200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2" name="Straight Connector 91"/>
          <p:cNvCxnSpPr/>
          <p:nvPr/>
        </p:nvCxnSpPr>
        <p:spPr>
          <a:xfrm flipV="1">
            <a:off x="5486400" y="1143000"/>
            <a:ext cx="2743200" cy="2438400"/>
          </a:xfrm>
          <a:prstGeom prst="line">
            <a:avLst/>
          </a:prstGeom>
        </p:spPr>
        <p:style>
          <a:lnRef idx="2">
            <a:schemeClr val="dk1"/>
          </a:lnRef>
          <a:fillRef idx="0">
            <a:schemeClr val="dk1"/>
          </a:fillRef>
          <a:effectRef idx="1">
            <a:schemeClr val="dk1"/>
          </a:effectRef>
          <a:fontRef idx="minor">
            <a:schemeClr val="tx1"/>
          </a:fontRef>
        </p:style>
      </p:cxnSp>
      <p:cxnSp>
        <p:nvCxnSpPr>
          <p:cNvPr id="95" name="Straight Connector 94"/>
          <p:cNvCxnSpPr/>
          <p:nvPr/>
        </p:nvCxnSpPr>
        <p:spPr>
          <a:xfrm rot="5400000">
            <a:off x="5867400" y="3276600"/>
            <a:ext cx="6096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97" name="Straight Connector 96"/>
          <p:cNvCxnSpPr/>
          <p:nvPr/>
        </p:nvCxnSpPr>
        <p:spPr>
          <a:xfrm rot="5400000">
            <a:off x="5639594" y="3429000"/>
            <a:ext cx="304006" cy="794"/>
          </a:xfrm>
          <a:prstGeom prst="line">
            <a:avLst/>
          </a:prstGeom>
        </p:spPr>
        <p:style>
          <a:lnRef idx="3">
            <a:schemeClr val="accent2"/>
          </a:lnRef>
          <a:fillRef idx="0">
            <a:schemeClr val="accent2"/>
          </a:fillRef>
          <a:effectRef idx="2">
            <a:schemeClr val="accent2"/>
          </a:effectRef>
          <a:fontRef idx="minor">
            <a:schemeClr val="tx1"/>
          </a:fontRef>
        </p:style>
      </p:cxnSp>
      <p:cxnSp>
        <p:nvCxnSpPr>
          <p:cNvPr id="100" name="Straight Connector 99"/>
          <p:cNvCxnSpPr/>
          <p:nvPr/>
        </p:nvCxnSpPr>
        <p:spPr>
          <a:xfrm rot="5400000">
            <a:off x="6019800" y="3124200"/>
            <a:ext cx="9144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01" name="Straight Connector 100"/>
          <p:cNvCxnSpPr/>
          <p:nvPr/>
        </p:nvCxnSpPr>
        <p:spPr>
          <a:xfrm rot="5400000">
            <a:off x="6247606" y="2971006"/>
            <a:ext cx="12192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02" name="Straight Connector 101"/>
          <p:cNvCxnSpPr/>
          <p:nvPr/>
        </p:nvCxnSpPr>
        <p:spPr>
          <a:xfrm rot="5400000">
            <a:off x="6400800" y="2819400"/>
            <a:ext cx="15240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03" name="Straight Connector 102"/>
          <p:cNvCxnSpPr/>
          <p:nvPr/>
        </p:nvCxnSpPr>
        <p:spPr>
          <a:xfrm rot="5400000">
            <a:off x="6628606" y="2666206"/>
            <a:ext cx="18288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05" name="Straight Connector 104"/>
          <p:cNvCxnSpPr/>
          <p:nvPr/>
        </p:nvCxnSpPr>
        <p:spPr>
          <a:xfrm rot="5400000">
            <a:off x="6781800" y="2514600"/>
            <a:ext cx="21336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12" name="TextBox 111"/>
          <p:cNvSpPr txBox="1"/>
          <p:nvPr/>
        </p:nvSpPr>
        <p:spPr>
          <a:xfrm>
            <a:off x="5257800" y="3581400"/>
            <a:ext cx="457200" cy="276999"/>
          </a:xfrm>
          <a:prstGeom prst="rect">
            <a:avLst/>
          </a:prstGeom>
          <a:noFill/>
        </p:spPr>
        <p:txBody>
          <a:bodyPr wrap="square" rtlCol="0">
            <a:spAutoFit/>
          </a:bodyPr>
          <a:lstStyle/>
          <a:p>
            <a:r>
              <a:rPr lang="en-US" sz="1200" b="1" dirty="0" smtClean="0"/>
              <a:t>000</a:t>
            </a:r>
            <a:endParaRPr lang="en-US" sz="1200" b="1" dirty="0"/>
          </a:p>
        </p:txBody>
      </p:sp>
      <p:sp>
        <p:nvSpPr>
          <p:cNvPr id="113" name="TextBox 112"/>
          <p:cNvSpPr txBox="1"/>
          <p:nvPr/>
        </p:nvSpPr>
        <p:spPr>
          <a:xfrm>
            <a:off x="5562600" y="3581400"/>
            <a:ext cx="457200" cy="276999"/>
          </a:xfrm>
          <a:prstGeom prst="rect">
            <a:avLst/>
          </a:prstGeom>
          <a:noFill/>
        </p:spPr>
        <p:txBody>
          <a:bodyPr wrap="square" rtlCol="0">
            <a:spAutoFit/>
          </a:bodyPr>
          <a:lstStyle/>
          <a:p>
            <a:r>
              <a:rPr lang="en-US" sz="1200" b="1" dirty="0" smtClean="0"/>
              <a:t>001</a:t>
            </a:r>
            <a:endParaRPr lang="en-US" sz="1200" b="1" dirty="0"/>
          </a:p>
        </p:txBody>
      </p:sp>
      <p:sp>
        <p:nvSpPr>
          <p:cNvPr id="114" name="TextBox 113"/>
          <p:cNvSpPr txBox="1"/>
          <p:nvPr/>
        </p:nvSpPr>
        <p:spPr>
          <a:xfrm>
            <a:off x="6324600" y="3581400"/>
            <a:ext cx="457200" cy="276999"/>
          </a:xfrm>
          <a:prstGeom prst="rect">
            <a:avLst/>
          </a:prstGeom>
          <a:noFill/>
        </p:spPr>
        <p:txBody>
          <a:bodyPr wrap="square" rtlCol="0">
            <a:spAutoFit/>
          </a:bodyPr>
          <a:lstStyle/>
          <a:p>
            <a:r>
              <a:rPr lang="en-US" sz="1200" b="1" dirty="0" smtClean="0"/>
              <a:t>011</a:t>
            </a:r>
            <a:endParaRPr lang="en-US" sz="1200" b="1" dirty="0"/>
          </a:p>
        </p:txBody>
      </p:sp>
      <p:sp>
        <p:nvSpPr>
          <p:cNvPr id="115" name="TextBox 114"/>
          <p:cNvSpPr txBox="1"/>
          <p:nvPr/>
        </p:nvSpPr>
        <p:spPr>
          <a:xfrm>
            <a:off x="5943600" y="3581400"/>
            <a:ext cx="457200" cy="276999"/>
          </a:xfrm>
          <a:prstGeom prst="rect">
            <a:avLst/>
          </a:prstGeom>
          <a:noFill/>
        </p:spPr>
        <p:txBody>
          <a:bodyPr wrap="square" rtlCol="0">
            <a:spAutoFit/>
          </a:bodyPr>
          <a:lstStyle/>
          <a:p>
            <a:r>
              <a:rPr lang="en-US" sz="1200" b="1" dirty="0" smtClean="0"/>
              <a:t>010</a:t>
            </a:r>
            <a:endParaRPr lang="en-US" sz="1200" b="1" dirty="0"/>
          </a:p>
        </p:txBody>
      </p:sp>
      <p:sp>
        <p:nvSpPr>
          <p:cNvPr id="116" name="TextBox 115"/>
          <p:cNvSpPr txBox="1"/>
          <p:nvPr/>
        </p:nvSpPr>
        <p:spPr>
          <a:xfrm>
            <a:off x="6629400" y="3581400"/>
            <a:ext cx="457200" cy="276999"/>
          </a:xfrm>
          <a:prstGeom prst="rect">
            <a:avLst/>
          </a:prstGeom>
          <a:noFill/>
        </p:spPr>
        <p:txBody>
          <a:bodyPr wrap="square" rtlCol="0">
            <a:spAutoFit/>
          </a:bodyPr>
          <a:lstStyle/>
          <a:p>
            <a:r>
              <a:rPr lang="en-US" sz="1200" b="1" dirty="0" smtClean="0"/>
              <a:t>100</a:t>
            </a:r>
            <a:endParaRPr lang="en-US" sz="1200" b="1" dirty="0"/>
          </a:p>
        </p:txBody>
      </p:sp>
      <p:sp>
        <p:nvSpPr>
          <p:cNvPr id="117" name="TextBox 116"/>
          <p:cNvSpPr txBox="1"/>
          <p:nvPr/>
        </p:nvSpPr>
        <p:spPr>
          <a:xfrm>
            <a:off x="6934200" y="3581400"/>
            <a:ext cx="457200" cy="276999"/>
          </a:xfrm>
          <a:prstGeom prst="rect">
            <a:avLst/>
          </a:prstGeom>
          <a:noFill/>
        </p:spPr>
        <p:txBody>
          <a:bodyPr wrap="square" rtlCol="0">
            <a:spAutoFit/>
          </a:bodyPr>
          <a:lstStyle/>
          <a:p>
            <a:r>
              <a:rPr lang="en-US" sz="1200" b="1" dirty="0" smtClean="0"/>
              <a:t>101</a:t>
            </a:r>
            <a:endParaRPr lang="en-US" sz="1200" b="1" dirty="0"/>
          </a:p>
        </p:txBody>
      </p:sp>
      <p:sp>
        <p:nvSpPr>
          <p:cNvPr id="118" name="TextBox 117"/>
          <p:cNvSpPr txBox="1"/>
          <p:nvPr/>
        </p:nvSpPr>
        <p:spPr>
          <a:xfrm>
            <a:off x="7696200" y="3581400"/>
            <a:ext cx="457200" cy="276999"/>
          </a:xfrm>
          <a:prstGeom prst="rect">
            <a:avLst/>
          </a:prstGeom>
          <a:noFill/>
        </p:spPr>
        <p:txBody>
          <a:bodyPr wrap="square" rtlCol="0">
            <a:spAutoFit/>
          </a:bodyPr>
          <a:lstStyle/>
          <a:p>
            <a:r>
              <a:rPr lang="en-US" sz="1200" b="1" dirty="0" smtClean="0"/>
              <a:t>111</a:t>
            </a:r>
            <a:endParaRPr lang="en-US" sz="1200" b="1" dirty="0"/>
          </a:p>
        </p:txBody>
      </p:sp>
      <p:sp>
        <p:nvSpPr>
          <p:cNvPr id="119" name="TextBox 118"/>
          <p:cNvSpPr txBox="1"/>
          <p:nvPr/>
        </p:nvSpPr>
        <p:spPr>
          <a:xfrm>
            <a:off x="7315200" y="3581400"/>
            <a:ext cx="457200" cy="276999"/>
          </a:xfrm>
          <a:prstGeom prst="rect">
            <a:avLst/>
          </a:prstGeom>
          <a:noFill/>
        </p:spPr>
        <p:txBody>
          <a:bodyPr wrap="square" rtlCol="0">
            <a:spAutoFit/>
          </a:bodyPr>
          <a:lstStyle/>
          <a:p>
            <a:r>
              <a:rPr lang="en-US" sz="1200" b="1" dirty="0" smtClean="0"/>
              <a:t>110</a:t>
            </a:r>
            <a:endParaRPr lang="en-US" sz="1200" b="1" dirty="0"/>
          </a:p>
        </p:txBody>
      </p:sp>
      <p:cxnSp>
        <p:nvCxnSpPr>
          <p:cNvPr id="121" name="Straight Connector 120"/>
          <p:cNvCxnSpPr/>
          <p:nvPr/>
        </p:nvCxnSpPr>
        <p:spPr>
          <a:xfrm rot="5400000">
            <a:off x="6705600" y="2209800"/>
            <a:ext cx="304800" cy="1588"/>
          </a:xfrm>
          <a:prstGeom prst="line">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122" name="TextBox 121"/>
          <p:cNvSpPr txBox="1"/>
          <p:nvPr/>
        </p:nvSpPr>
        <p:spPr>
          <a:xfrm>
            <a:off x="6248400" y="1905000"/>
            <a:ext cx="533400" cy="369332"/>
          </a:xfrm>
          <a:prstGeom prst="rect">
            <a:avLst/>
          </a:prstGeom>
          <a:noFill/>
        </p:spPr>
        <p:txBody>
          <a:bodyPr wrap="square" rtlCol="0">
            <a:spAutoFit/>
          </a:bodyPr>
          <a:lstStyle/>
          <a:p>
            <a:r>
              <a:rPr lang="en-US" b="1" dirty="0" smtClean="0"/>
              <a:t>LSB</a:t>
            </a:r>
            <a:endParaRPr lang="en-US" b="1" dirty="0"/>
          </a:p>
        </p:txBody>
      </p:sp>
      <p:sp>
        <p:nvSpPr>
          <p:cNvPr id="123" name="TextBox 122"/>
          <p:cNvSpPr txBox="1"/>
          <p:nvPr/>
        </p:nvSpPr>
        <p:spPr>
          <a:xfrm>
            <a:off x="5334000" y="838200"/>
            <a:ext cx="533400" cy="369332"/>
          </a:xfrm>
          <a:prstGeom prst="rect">
            <a:avLst/>
          </a:prstGeom>
          <a:noFill/>
        </p:spPr>
        <p:txBody>
          <a:bodyPr wrap="square" rtlCol="0">
            <a:spAutoFit/>
          </a:bodyPr>
          <a:lstStyle/>
          <a:p>
            <a:r>
              <a:rPr lang="en-US" dirty="0" smtClean="0"/>
              <a:t>FS</a:t>
            </a:r>
            <a:endParaRPr lang="en-US" dirty="0"/>
          </a:p>
        </p:txBody>
      </p:sp>
      <p:sp>
        <p:nvSpPr>
          <p:cNvPr id="125" name="TextBox 124"/>
          <p:cNvSpPr txBox="1"/>
          <p:nvPr/>
        </p:nvSpPr>
        <p:spPr>
          <a:xfrm>
            <a:off x="5257800" y="3352800"/>
            <a:ext cx="301686" cy="369332"/>
          </a:xfrm>
          <a:prstGeom prst="rect">
            <a:avLst/>
          </a:prstGeom>
          <a:noFill/>
        </p:spPr>
        <p:txBody>
          <a:bodyPr wrap="none" rtlCol="0">
            <a:spAutoFit/>
          </a:bodyPr>
          <a:lstStyle/>
          <a:p>
            <a:r>
              <a:rPr lang="en-US" dirty="0" smtClean="0"/>
              <a:t>0</a:t>
            </a:r>
            <a:endParaRPr lang="en-US" dirty="0"/>
          </a:p>
        </p:txBody>
      </p:sp>
      <p:sp>
        <p:nvSpPr>
          <p:cNvPr id="126" name="TextBox 125"/>
          <p:cNvSpPr txBox="1"/>
          <p:nvPr/>
        </p:nvSpPr>
        <p:spPr>
          <a:xfrm>
            <a:off x="5257800" y="3059668"/>
            <a:ext cx="301686" cy="369332"/>
          </a:xfrm>
          <a:prstGeom prst="rect">
            <a:avLst/>
          </a:prstGeom>
          <a:noFill/>
        </p:spPr>
        <p:txBody>
          <a:bodyPr wrap="none" rtlCol="0">
            <a:spAutoFit/>
          </a:bodyPr>
          <a:lstStyle/>
          <a:p>
            <a:r>
              <a:rPr lang="en-US" dirty="0" smtClean="0"/>
              <a:t>1</a:t>
            </a:r>
            <a:endParaRPr lang="en-US" dirty="0"/>
          </a:p>
        </p:txBody>
      </p:sp>
      <p:sp>
        <p:nvSpPr>
          <p:cNvPr id="127" name="TextBox 126"/>
          <p:cNvSpPr txBox="1"/>
          <p:nvPr/>
        </p:nvSpPr>
        <p:spPr>
          <a:xfrm>
            <a:off x="5257800" y="2754868"/>
            <a:ext cx="301686" cy="369332"/>
          </a:xfrm>
          <a:prstGeom prst="rect">
            <a:avLst/>
          </a:prstGeom>
          <a:noFill/>
        </p:spPr>
        <p:txBody>
          <a:bodyPr wrap="none" rtlCol="0">
            <a:spAutoFit/>
          </a:bodyPr>
          <a:lstStyle/>
          <a:p>
            <a:r>
              <a:rPr lang="en-US" dirty="0" smtClean="0"/>
              <a:t>2</a:t>
            </a:r>
            <a:endParaRPr lang="en-US" dirty="0"/>
          </a:p>
        </p:txBody>
      </p:sp>
      <p:sp>
        <p:nvSpPr>
          <p:cNvPr id="128" name="TextBox 127"/>
          <p:cNvSpPr txBox="1"/>
          <p:nvPr/>
        </p:nvSpPr>
        <p:spPr>
          <a:xfrm>
            <a:off x="5257800" y="2526268"/>
            <a:ext cx="301686" cy="369332"/>
          </a:xfrm>
          <a:prstGeom prst="rect">
            <a:avLst/>
          </a:prstGeom>
          <a:noFill/>
        </p:spPr>
        <p:txBody>
          <a:bodyPr wrap="none" rtlCol="0">
            <a:spAutoFit/>
          </a:bodyPr>
          <a:lstStyle/>
          <a:p>
            <a:r>
              <a:rPr lang="en-US" dirty="0" smtClean="0"/>
              <a:t>3</a:t>
            </a:r>
            <a:endParaRPr lang="en-US" dirty="0"/>
          </a:p>
        </p:txBody>
      </p:sp>
      <p:sp>
        <p:nvSpPr>
          <p:cNvPr id="129" name="TextBox 128"/>
          <p:cNvSpPr txBox="1"/>
          <p:nvPr/>
        </p:nvSpPr>
        <p:spPr>
          <a:xfrm>
            <a:off x="5257800" y="2209800"/>
            <a:ext cx="301686" cy="369332"/>
          </a:xfrm>
          <a:prstGeom prst="rect">
            <a:avLst/>
          </a:prstGeom>
          <a:noFill/>
        </p:spPr>
        <p:txBody>
          <a:bodyPr wrap="none" rtlCol="0">
            <a:spAutoFit/>
          </a:bodyPr>
          <a:lstStyle/>
          <a:p>
            <a:r>
              <a:rPr lang="en-US" dirty="0" smtClean="0"/>
              <a:t>4</a:t>
            </a:r>
            <a:endParaRPr lang="en-US" dirty="0"/>
          </a:p>
        </p:txBody>
      </p:sp>
      <p:sp>
        <p:nvSpPr>
          <p:cNvPr id="130" name="TextBox 129"/>
          <p:cNvSpPr txBox="1"/>
          <p:nvPr/>
        </p:nvSpPr>
        <p:spPr>
          <a:xfrm>
            <a:off x="5260914" y="1916668"/>
            <a:ext cx="301686" cy="369332"/>
          </a:xfrm>
          <a:prstGeom prst="rect">
            <a:avLst/>
          </a:prstGeom>
          <a:noFill/>
        </p:spPr>
        <p:txBody>
          <a:bodyPr wrap="none" rtlCol="0">
            <a:spAutoFit/>
          </a:bodyPr>
          <a:lstStyle/>
          <a:p>
            <a:r>
              <a:rPr lang="en-US" dirty="0" smtClean="0"/>
              <a:t>5</a:t>
            </a:r>
            <a:endParaRPr lang="en-US" dirty="0"/>
          </a:p>
        </p:txBody>
      </p:sp>
      <p:sp>
        <p:nvSpPr>
          <p:cNvPr id="131" name="TextBox 130"/>
          <p:cNvSpPr txBox="1"/>
          <p:nvPr/>
        </p:nvSpPr>
        <p:spPr>
          <a:xfrm>
            <a:off x="5260914" y="1600200"/>
            <a:ext cx="301686" cy="369332"/>
          </a:xfrm>
          <a:prstGeom prst="rect">
            <a:avLst/>
          </a:prstGeom>
          <a:noFill/>
        </p:spPr>
        <p:txBody>
          <a:bodyPr wrap="none" rtlCol="0">
            <a:spAutoFit/>
          </a:bodyPr>
          <a:lstStyle/>
          <a:p>
            <a:r>
              <a:rPr lang="en-US" dirty="0" smtClean="0"/>
              <a:t>6</a:t>
            </a:r>
            <a:endParaRPr lang="en-US" dirty="0"/>
          </a:p>
        </p:txBody>
      </p:sp>
      <p:sp>
        <p:nvSpPr>
          <p:cNvPr id="132" name="TextBox 131"/>
          <p:cNvSpPr txBox="1"/>
          <p:nvPr/>
        </p:nvSpPr>
        <p:spPr>
          <a:xfrm>
            <a:off x="5260914" y="1295400"/>
            <a:ext cx="301686" cy="369332"/>
          </a:xfrm>
          <a:prstGeom prst="rect">
            <a:avLst/>
          </a:prstGeom>
          <a:noFill/>
        </p:spPr>
        <p:txBody>
          <a:bodyPr wrap="none" rtlCol="0">
            <a:spAutoFit/>
          </a:bodyPr>
          <a:lstStyle/>
          <a:p>
            <a:r>
              <a:rPr lang="en-US" dirty="0" smtClean="0"/>
              <a:t>7</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Circuit Realization </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 name="Content Placeholder 3" descr="basic_d2a_summer.gif"/>
          <p:cNvPicPr>
            <a:picLocks noGrp="1" noChangeAspect="1"/>
          </p:cNvPicPr>
          <p:nvPr>
            <p:ph idx="1"/>
          </p:nvPr>
        </p:nvPicPr>
        <p:blipFill>
          <a:blip r:embed="rId2"/>
          <a:stretch>
            <a:fillRect/>
          </a:stretch>
        </p:blipFill>
        <p:spPr>
          <a:xfrm>
            <a:off x="1143000" y="1371600"/>
            <a:ext cx="7086600" cy="3429000"/>
          </a:xfrm>
        </p:spPr>
      </p:pic>
      <p:sp>
        <p:nvSpPr>
          <p:cNvPr id="5" name="TextBox 4"/>
          <p:cNvSpPr txBox="1"/>
          <p:nvPr/>
        </p:nvSpPr>
        <p:spPr>
          <a:xfrm>
            <a:off x="4876800" y="1600200"/>
            <a:ext cx="609600" cy="38100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4K</a:t>
            </a:r>
            <a:endParaRPr lang="en-US" b="1" dirty="0"/>
          </a:p>
        </p:txBody>
      </p:sp>
      <p:sp>
        <p:nvSpPr>
          <p:cNvPr id="6" name="TextBox 5"/>
          <p:cNvSpPr txBox="1"/>
          <p:nvPr/>
        </p:nvSpPr>
        <p:spPr>
          <a:xfrm>
            <a:off x="2895600" y="1600200"/>
            <a:ext cx="838200" cy="38100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2.5K</a:t>
            </a:r>
            <a:endParaRPr lang="en-US" b="1" dirty="0"/>
          </a:p>
        </p:txBody>
      </p:sp>
      <p:sp>
        <p:nvSpPr>
          <p:cNvPr id="7" name="TextBox 6"/>
          <p:cNvSpPr txBox="1"/>
          <p:nvPr/>
        </p:nvSpPr>
        <p:spPr>
          <a:xfrm>
            <a:off x="2971800" y="2362200"/>
            <a:ext cx="838200" cy="38100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5K</a:t>
            </a:r>
            <a:endParaRPr lang="en-US" b="1" dirty="0"/>
          </a:p>
        </p:txBody>
      </p:sp>
      <p:sp>
        <p:nvSpPr>
          <p:cNvPr id="8" name="TextBox 7"/>
          <p:cNvSpPr txBox="1"/>
          <p:nvPr/>
        </p:nvSpPr>
        <p:spPr>
          <a:xfrm>
            <a:off x="2971800" y="3048000"/>
            <a:ext cx="838200" cy="38100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10K</a:t>
            </a:r>
            <a:endParaRPr lang="en-US" b="1" dirty="0"/>
          </a:p>
        </p:txBody>
      </p:sp>
      <p:sp>
        <p:nvSpPr>
          <p:cNvPr id="9" name="TextBox 8"/>
          <p:cNvSpPr txBox="1"/>
          <p:nvPr/>
        </p:nvSpPr>
        <p:spPr>
          <a:xfrm>
            <a:off x="2971800" y="3810000"/>
            <a:ext cx="838200" cy="38100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20K</a:t>
            </a:r>
            <a:endParaRPr lang="en-US" b="1" dirty="0"/>
          </a:p>
        </p:txBody>
      </p:sp>
      <p:sp>
        <p:nvSpPr>
          <p:cNvPr id="10" name="TextBox 9"/>
          <p:cNvSpPr txBox="1"/>
          <p:nvPr/>
        </p:nvSpPr>
        <p:spPr>
          <a:xfrm>
            <a:off x="1447800" y="1828800"/>
            <a:ext cx="838200" cy="38100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D</a:t>
            </a:r>
            <a:r>
              <a:rPr lang="en-US" b="1" baseline="-25000" dirty="0" smtClean="0"/>
              <a:t>3</a:t>
            </a:r>
            <a:r>
              <a:rPr lang="en-US" b="1" dirty="0" smtClean="0"/>
              <a:t>=8</a:t>
            </a:r>
            <a:endParaRPr lang="en-US" b="1" dirty="0"/>
          </a:p>
        </p:txBody>
      </p:sp>
      <p:sp>
        <p:nvSpPr>
          <p:cNvPr id="11" name="TextBox 10"/>
          <p:cNvSpPr txBox="1"/>
          <p:nvPr/>
        </p:nvSpPr>
        <p:spPr>
          <a:xfrm>
            <a:off x="1447800" y="2590800"/>
            <a:ext cx="838200" cy="38100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D</a:t>
            </a:r>
            <a:r>
              <a:rPr lang="en-US" b="1" baseline="-25000" dirty="0" smtClean="0"/>
              <a:t>2</a:t>
            </a:r>
            <a:r>
              <a:rPr lang="en-US" b="1" dirty="0" smtClean="0"/>
              <a:t>=4</a:t>
            </a:r>
            <a:endParaRPr lang="en-US" b="1" dirty="0"/>
          </a:p>
        </p:txBody>
      </p:sp>
      <p:sp>
        <p:nvSpPr>
          <p:cNvPr id="12" name="TextBox 11"/>
          <p:cNvSpPr txBox="1"/>
          <p:nvPr/>
        </p:nvSpPr>
        <p:spPr>
          <a:xfrm>
            <a:off x="1371600" y="3352800"/>
            <a:ext cx="838200" cy="38100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D</a:t>
            </a:r>
            <a:r>
              <a:rPr lang="en-US" b="1" baseline="-25000" dirty="0" smtClean="0"/>
              <a:t>1</a:t>
            </a:r>
            <a:r>
              <a:rPr lang="en-US" b="1" dirty="0" smtClean="0"/>
              <a:t>=2</a:t>
            </a:r>
            <a:endParaRPr lang="en-US" b="1" dirty="0"/>
          </a:p>
        </p:txBody>
      </p:sp>
      <p:sp>
        <p:nvSpPr>
          <p:cNvPr id="13" name="TextBox 12"/>
          <p:cNvSpPr txBox="1"/>
          <p:nvPr/>
        </p:nvSpPr>
        <p:spPr>
          <a:xfrm>
            <a:off x="1371600" y="4114800"/>
            <a:ext cx="838200" cy="38100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D</a:t>
            </a:r>
            <a:r>
              <a:rPr lang="en-US" b="1" baseline="-25000" dirty="0" smtClean="0"/>
              <a:t>0</a:t>
            </a:r>
            <a:r>
              <a:rPr lang="en-US" b="1" dirty="0" smtClean="0"/>
              <a:t>=1</a:t>
            </a:r>
            <a:endParaRPr lang="en-US" b="1" dirty="0"/>
          </a:p>
        </p:txBody>
      </p:sp>
      <p:sp>
        <p:nvSpPr>
          <p:cNvPr id="14" name="TextBox 13"/>
          <p:cNvSpPr txBox="1"/>
          <p:nvPr/>
        </p:nvSpPr>
        <p:spPr>
          <a:xfrm>
            <a:off x="6629400" y="2678668"/>
            <a:ext cx="91440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err="1" smtClean="0"/>
              <a:t>V</a:t>
            </a:r>
            <a:r>
              <a:rPr lang="en-US" b="1" baseline="-25000" dirty="0" err="1" smtClean="0"/>
              <a:t>out</a:t>
            </a:r>
            <a:endParaRPr lang="en-US" b="1" baseline="-25000" dirty="0"/>
          </a:p>
        </p:txBody>
      </p:sp>
      <p:sp>
        <p:nvSpPr>
          <p:cNvPr id="15" name="Content Placeholder 2"/>
          <p:cNvSpPr txBox="1">
            <a:spLocks/>
          </p:cNvSpPr>
          <p:nvPr/>
        </p:nvSpPr>
        <p:spPr>
          <a:xfrm>
            <a:off x="304800" y="4648200"/>
            <a:ext cx="8534400" cy="1905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Vo=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Vref</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/R * (</a:t>
            </a:r>
            <a:r>
              <a:rPr kumimoji="0" lang="en-US" sz="2800" b="0" i="0" u="none" strike="noStrike" kern="1200" cap="none" spc="0" normalizeH="0" noProof="0" dirty="0" smtClean="0">
                <a:ln>
                  <a:noFill/>
                </a:ln>
                <a:solidFill>
                  <a:schemeClr val="tx1"/>
                </a:solidFill>
                <a:effectLst/>
                <a:uLnTx/>
                <a:uFillTx/>
                <a:latin typeface="+mn-lt"/>
                <a:ea typeface="+mn-ea"/>
                <a:cs typeface="+mn-cs"/>
              </a:rPr>
              <a:t> A</a:t>
            </a:r>
            <a:r>
              <a:rPr kumimoji="0" lang="en-US" sz="28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800" b="0" i="0" u="none" strike="noStrike" kern="1200" cap="none" spc="0" normalizeH="0" noProof="0" dirty="0" smtClean="0">
                <a:ln>
                  <a:noFill/>
                </a:ln>
                <a:solidFill>
                  <a:schemeClr val="tx1"/>
                </a:solidFill>
                <a:effectLst/>
                <a:uLnTx/>
                <a:uFillTx/>
                <a:latin typeface="+mn-lt"/>
                <a:ea typeface="+mn-ea"/>
                <a:cs typeface="+mn-cs"/>
              </a:rPr>
              <a:t>/2+ A</a:t>
            </a:r>
            <a:r>
              <a:rPr kumimoji="0" lang="en-US" sz="28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800" b="0" i="0" u="none" strike="noStrike" kern="1200" cap="none" spc="0" normalizeH="0" noProof="0" dirty="0" smtClean="0">
                <a:ln>
                  <a:noFill/>
                </a:ln>
                <a:solidFill>
                  <a:schemeClr val="tx1"/>
                </a:solidFill>
                <a:effectLst/>
                <a:uLnTx/>
                <a:uFillTx/>
                <a:latin typeface="+mn-lt"/>
                <a:ea typeface="+mn-ea"/>
                <a:cs typeface="+mn-cs"/>
              </a:rPr>
              <a:t>/4+…A</a:t>
            </a:r>
            <a:r>
              <a:rPr kumimoji="0" lang="en-US" sz="2800" b="0" i="0" u="none" strike="noStrike" kern="1200" cap="none" spc="0" normalizeH="0" baseline="-25000" noProof="0" dirty="0" smtClean="0">
                <a:ln>
                  <a:noFill/>
                </a:ln>
                <a:solidFill>
                  <a:schemeClr val="tx1"/>
                </a:solidFill>
                <a:effectLst/>
                <a:uLnTx/>
                <a:uFillTx/>
                <a:latin typeface="+mn-lt"/>
                <a:ea typeface="+mn-ea"/>
                <a:cs typeface="+mn-cs"/>
              </a:rPr>
              <a:t>n</a:t>
            </a:r>
            <a:r>
              <a:rPr kumimoji="0" lang="en-US" sz="2800" b="0" i="0" u="none" strike="noStrike" kern="1200" cap="none" spc="0" normalizeH="0" noProof="0" dirty="0" smtClean="0">
                <a:ln>
                  <a:noFill/>
                </a:ln>
                <a:solidFill>
                  <a:schemeClr val="tx1"/>
                </a:solidFill>
                <a:effectLst/>
                <a:uLnTx/>
                <a:uFillTx/>
                <a:latin typeface="+mn-lt"/>
                <a:ea typeface="+mn-ea"/>
                <a:cs typeface="+mn-cs"/>
              </a:rPr>
              <a:t>/2</a:t>
            </a:r>
            <a:r>
              <a:rPr kumimoji="0" lang="en-US" sz="2800" b="0" i="0" u="none" strike="noStrike" kern="1200" cap="none" spc="0" normalizeH="0" baseline="30000" noProof="0" dirty="0" smtClean="0">
                <a:ln>
                  <a:noFill/>
                </a:ln>
                <a:solidFill>
                  <a:schemeClr val="tx1"/>
                </a:solidFill>
                <a:effectLst/>
                <a:uLnTx/>
                <a:uFillTx/>
                <a:latin typeface="+mn-lt"/>
                <a:ea typeface="+mn-ea"/>
                <a:cs typeface="+mn-cs"/>
              </a:rPr>
              <a:t>n</a:t>
            </a:r>
            <a:r>
              <a:rPr kumimoji="0" lang="en-US" sz="2800" b="0" i="0" u="none" strike="noStrike" kern="1200" cap="none" spc="0" normalizeH="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t>Vo  is proportional to</a:t>
            </a:r>
            <a:r>
              <a:rPr kumimoji="0" lang="en-US" sz="2800" b="0" i="0" u="none" strike="noStrike" kern="1200" cap="none" spc="0" normalizeH="0" noProof="0" dirty="0" smtClean="0">
                <a:ln>
                  <a:noFill/>
                </a:ln>
                <a:solidFill>
                  <a:schemeClr val="tx1"/>
                </a:solidFill>
                <a:effectLst/>
                <a:uLnTx/>
                <a:uFillTx/>
                <a:latin typeface="+mn-lt"/>
                <a:ea typeface="+mn-ea"/>
                <a:cs typeface="+mn-cs"/>
              </a:rPr>
              <a:t> values of Data Bits Value</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ko-KR"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DAC </a:t>
            </a:r>
            <a:r>
              <a:rPr lang="en-US" altLang="ko-KR"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R-2R </a:t>
            </a:r>
            <a:r>
              <a:rPr lang="en-US" altLang="ko-KR"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ladder network</a:t>
            </a:r>
          </a:p>
        </p:txBody>
      </p:sp>
      <p:sp>
        <p:nvSpPr>
          <p:cNvPr id="38915" name="Rectangle 3"/>
          <p:cNvSpPr>
            <a:spLocks noGrp="1" noChangeArrowheads="1"/>
          </p:cNvSpPr>
          <p:nvPr>
            <p:ph type="body" sz="half" idx="1"/>
          </p:nvPr>
        </p:nvSpPr>
        <p:spPr>
          <a:xfrm>
            <a:off x="457200" y="1447800"/>
            <a:ext cx="4038600" cy="4525963"/>
          </a:xfrm>
        </p:spPr>
        <p:txBody>
          <a:bodyPr/>
          <a:lstStyle/>
          <a:p>
            <a:r>
              <a:rPr lang="en-US" altLang="ko-KR" sz="2400" dirty="0"/>
              <a:t>Resistive Ladder Network</a:t>
            </a:r>
          </a:p>
        </p:txBody>
      </p:sp>
      <p:sp>
        <p:nvSpPr>
          <p:cNvPr id="38916" name="Rectangle 4"/>
          <p:cNvSpPr>
            <a:spLocks noGrp="1" noChangeArrowheads="1"/>
          </p:cNvSpPr>
          <p:nvPr>
            <p:ph type="body" sz="half" idx="2"/>
          </p:nvPr>
        </p:nvSpPr>
        <p:spPr>
          <a:xfrm>
            <a:off x="4572000" y="1524000"/>
            <a:ext cx="4038600" cy="4525963"/>
          </a:xfrm>
        </p:spPr>
        <p:txBody>
          <a:bodyPr/>
          <a:lstStyle/>
          <a:p>
            <a:r>
              <a:rPr lang="en-US" altLang="ko-KR" sz="2400" dirty="0"/>
              <a:t>Require </a:t>
            </a:r>
            <a:r>
              <a:rPr lang="en-US" altLang="ko-KR" sz="2400" dirty="0" smtClean="0"/>
              <a:t>two type Resistor</a:t>
            </a:r>
            <a:endParaRPr lang="en-US" altLang="ko-KR" sz="2400" dirty="0"/>
          </a:p>
          <a:p>
            <a:r>
              <a:rPr lang="en-US" altLang="ko-KR" sz="2400" dirty="0"/>
              <a:t>But small value</a:t>
            </a:r>
          </a:p>
          <a:p>
            <a:pPr lvl="1"/>
            <a:r>
              <a:rPr lang="en-US" altLang="ko-KR" sz="2200" dirty="0"/>
              <a:t>5K</a:t>
            </a:r>
            <a:r>
              <a:rPr lang="en-US" altLang="ko-KR" sz="2200" dirty="0">
                <a:sym typeface="Symbol" pitchFamily="18" charset="2"/>
              </a:rPr>
              <a:t> and </a:t>
            </a:r>
            <a:r>
              <a:rPr lang="en-US" altLang="ko-KR" sz="2200" dirty="0"/>
              <a:t>10K</a:t>
            </a:r>
            <a:r>
              <a:rPr lang="en-US" altLang="ko-KR" sz="2200" dirty="0">
                <a:sym typeface="Symbol" pitchFamily="18" charset="2"/>
              </a:rPr>
              <a:t></a:t>
            </a:r>
          </a:p>
          <a:p>
            <a:pPr lvl="1"/>
            <a:endParaRPr lang="en-US" altLang="ko-KR" sz="2200" dirty="0">
              <a:sym typeface="Symbol" pitchFamily="18" charset="2"/>
            </a:endParaRPr>
          </a:p>
          <a:p>
            <a:endParaRPr lang="en-US" altLang="ko-KR" sz="2200" dirty="0">
              <a:sym typeface="Symbol" pitchFamily="18" charset="2"/>
            </a:endParaRPr>
          </a:p>
        </p:txBody>
      </p:sp>
      <p:pic>
        <p:nvPicPr>
          <p:cNvPr id="1027" name="Picture 3"/>
          <p:cNvPicPr>
            <a:picLocks noChangeAspect="1" noChangeArrowheads="1"/>
          </p:cNvPicPr>
          <p:nvPr/>
        </p:nvPicPr>
        <p:blipFill>
          <a:blip r:embed="rId2"/>
          <a:srcRect/>
          <a:stretch>
            <a:fillRect/>
          </a:stretch>
        </p:blipFill>
        <p:spPr bwMode="auto">
          <a:xfrm>
            <a:off x="838200" y="2057400"/>
            <a:ext cx="3352800" cy="4414838"/>
          </a:xfrm>
          <a:prstGeom prst="rect">
            <a:avLst/>
          </a:prstGeom>
          <a:noFill/>
          <a:ln w="9525">
            <a:noFill/>
            <a:miter lim="800000"/>
            <a:headEnd/>
            <a:tailEnd/>
          </a:ln>
          <a:effectLst/>
        </p:spPr>
      </p:pic>
      <p:grpSp>
        <p:nvGrpSpPr>
          <p:cNvPr id="2" name="Group 12"/>
          <p:cNvGrpSpPr/>
          <p:nvPr/>
        </p:nvGrpSpPr>
        <p:grpSpPr>
          <a:xfrm>
            <a:off x="914400" y="4876800"/>
            <a:ext cx="2209800" cy="1371600"/>
            <a:chOff x="914400" y="4876800"/>
            <a:chExt cx="2209800" cy="1371600"/>
          </a:xfrm>
        </p:grpSpPr>
        <p:sp>
          <p:nvSpPr>
            <p:cNvPr id="38920" name="Text Box 8"/>
            <p:cNvSpPr txBox="1">
              <a:spLocks noChangeArrowheads="1"/>
            </p:cNvSpPr>
            <p:nvPr/>
          </p:nvSpPr>
          <p:spPr bwMode="auto">
            <a:xfrm>
              <a:off x="2195512" y="5715000"/>
              <a:ext cx="928688" cy="304800"/>
            </a:xfrm>
            <a:prstGeom prst="rect">
              <a:avLst/>
            </a:prstGeom>
            <a:noFill/>
            <a:ln w="12700" cap="sq">
              <a:noFill/>
              <a:miter lim="800000"/>
              <a:headEnd type="none" w="sm" len="sm"/>
              <a:tailEnd type="none" w="sm" len="sm"/>
            </a:ln>
            <a:effectLst/>
          </p:spPr>
          <p:txBody>
            <a:bodyPr wrap="none">
              <a:spAutoFit/>
            </a:bodyPr>
            <a:lstStyle/>
            <a:p>
              <a:r>
                <a:rPr lang="ko-KR" altLang="en-US" sz="1400" b="1" dirty="0"/>
                <a:t>2</a:t>
              </a:r>
              <a:r>
                <a:rPr lang="en-US" altLang="ko-KR" sz="1400" b="1" dirty="0"/>
                <a:t>R||2R=R</a:t>
              </a:r>
            </a:p>
          </p:txBody>
        </p:sp>
        <p:sp>
          <p:nvSpPr>
            <p:cNvPr id="38921" name="Rectangle 9"/>
            <p:cNvSpPr>
              <a:spLocks noChangeArrowheads="1"/>
            </p:cNvSpPr>
            <p:nvPr/>
          </p:nvSpPr>
          <p:spPr bwMode="auto">
            <a:xfrm>
              <a:off x="914400" y="4876800"/>
              <a:ext cx="1295400" cy="1371600"/>
            </a:xfrm>
            <a:prstGeom prst="rect">
              <a:avLst/>
            </a:prstGeom>
            <a:noFill/>
            <a:ln w="12700" cap="sq">
              <a:solidFill>
                <a:schemeClr val="hlink"/>
              </a:solidFill>
              <a:miter lim="800000"/>
              <a:headEnd type="none" w="sm" len="sm"/>
              <a:tailEnd type="none" w="sm" len="sm"/>
            </a:ln>
            <a:effectLst/>
          </p:spPr>
          <p:txBody>
            <a:bodyPr wrap="none" anchor="ctr"/>
            <a:lstStyle/>
            <a:p>
              <a:endParaRPr lang="en-US"/>
            </a:p>
          </p:txBody>
        </p:sp>
        <p:sp>
          <p:nvSpPr>
            <p:cNvPr id="38922" name="Text Box 10"/>
            <p:cNvSpPr txBox="1">
              <a:spLocks noChangeArrowheads="1"/>
            </p:cNvSpPr>
            <p:nvPr/>
          </p:nvSpPr>
          <p:spPr bwMode="auto">
            <a:xfrm>
              <a:off x="2195513" y="4953000"/>
              <a:ext cx="862012" cy="304800"/>
            </a:xfrm>
            <a:prstGeom prst="rect">
              <a:avLst/>
            </a:prstGeom>
            <a:noFill/>
            <a:ln w="12700" cap="sq">
              <a:noFill/>
              <a:miter lim="800000"/>
              <a:headEnd type="none" w="sm" len="sm"/>
              <a:tailEnd type="none" w="sm" len="sm"/>
            </a:ln>
            <a:effectLst/>
          </p:spPr>
          <p:txBody>
            <a:bodyPr wrap="none">
              <a:spAutoFit/>
            </a:bodyPr>
            <a:lstStyle/>
            <a:p>
              <a:r>
                <a:rPr lang="en-US" altLang="ko-KR" sz="1400" b="1">
                  <a:solidFill>
                    <a:schemeClr val="hlink"/>
                  </a:solidFill>
                </a:rPr>
                <a:t>R+R=2R</a:t>
              </a:r>
            </a:p>
          </p:txBody>
        </p:sp>
        <p:sp>
          <p:nvSpPr>
            <p:cNvPr id="38919" name="Rectangle 7"/>
            <p:cNvSpPr>
              <a:spLocks noChangeArrowheads="1"/>
            </p:cNvSpPr>
            <p:nvPr/>
          </p:nvSpPr>
          <p:spPr bwMode="auto">
            <a:xfrm>
              <a:off x="1066800" y="5334000"/>
              <a:ext cx="1066800" cy="838200"/>
            </a:xfrm>
            <a:prstGeom prst="rect">
              <a:avLst/>
            </a:prstGeom>
            <a:noFill/>
            <a:ln w="12700" cap="sq">
              <a:solidFill>
                <a:schemeClr val="tx1"/>
              </a:solidFill>
              <a:miter lim="800000"/>
              <a:headEnd type="none" w="sm" len="sm"/>
              <a:tailEnd type="none" w="sm" len="sm"/>
            </a:ln>
            <a:effectLst/>
          </p:spPr>
          <p:txBody>
            <a:bodyPr wrap="none" anchor="ctr"/>
            <a:lstStyle/>
            <a:p>
              <a:endParaRPr lang="en-US"/>
            </a:p>
          </p:txBody>
        </p:sp>
      </p:grpSp>
      <p:sp>
        <p:nvSpPr>
          <p:cNvPr id="14" name="TextBox 13"/>
          <p:cNvSpPr txBox="1"/>
          <p:nvPr/>
        </p:nvSpPr>
        <p:spPr>
          <a:xfrm>
            <a:off x="1828800" y="2971800"/>
            <a:ext cx="228600" cy="338554"/>
          </a:xfrm>
          <a:prstGeom prst="rect">
            <a:avLst/>
          </a:prstGeom>
          <a:solidFill>
            <a:schemeClr val="bg1"/>
          </a:solidFill>
        </p:spPr>
        <p:txBody>
          <a:bodyPr wrap="square" rtlCol="0">
            <a:spAutoFit/>
          </a:bodyPr>
          <a:lstStyle/>
          <a:p>
            <a:r>
              <a:rPr lang="en-US" sz="1600" b="1" dirty="0" smtClean="0"/>
              <a:t>R</a:t>
            </a:r>
            <a:endParaRPr lang="en-US" sz="1600" b="1" dirty="0"/>
          </a:p>
        </p:txBody>
      </p:sp>
      <p:sp>
        <p:nvSpPr>
          <p:cNvPr id="20" name="TextBox 19"/>
          <p:cNvSpPr txBox="1"/>
          <p:nvPr/>
        </p:nvSpPr>
        <p:spPr>
          <a:xfrm>
            <a:off x="1143000" y="2286000"/>
            <a:ext cx="457200" cy="338554"/>
          </a:xfrm>
          <a:prstGeom prst="rect">
            <a:avLst/>
          </a:prstGeom>
          <a:solidFill>
            <a:schemeClr val="bg1"/>
          </a:solidFill>
        </p:spPr>
        <p:txBody>
          <a:bodyPr wrap="square" rtlCol="0">
            <a:spAutoFit/>
          </a:bodyPr>
          <a:lstStyle/>
          <a:p>
            <a:r>
              <a:rPr lang="en-US" sz="1600" b="1" dirty="0" smtClean="0"/>
              <a:t>2R</a:t>
            </a:r>
            <a:endParaRPr lang="en-US" sz="1600" b="1" dirty="0"/>
          </a:p>
        </p:txBody>
      </p:sp>
      <p:sp>
        <p:nvSpPr>
          <p:cNvPr id="23" name="TextBox 22"/>
          <p:cNvSpPr txBox="1"/>
          <p:nvPr/>
        </p:nvSpPr>
        <p:spPr>
          <a:xfrm>
            <a:off x="1066800" y="3242846"/>
            <a:ext cx="457200" cy="338554"/>
          </a:xfrm>
          <a:prstGeom prst="rect">
            <a:avLst/>
          </a:prstGeom>
          <a:solidFill>
            <a:schemeClr val="bg1"/>
          </a:solidFill>
        </p:spPr>
        <p:txBody>
          <a:bodyPr wrap="square" rtlCol="0">
            <a:spAutoFit/>
          </a:bodyPr>
          <a:lstStyle/>
          <a:p>
            <a:r>
              <a:rPr lang="en-US" sz="1600" b="1" dirty="0" smtClean="0"/>
              <a:t>2R</a:t>
            </a:r>
            <a:endParaRPr lang="en-US" sz="1600" b="1" dirty="0"/>
          </a:p>
        </p:txBody>
      </p:sp>
      <p:sp>
        <p:nvSpPr>
          <p:cNvPr id="24" name="TextBox 23"/>
          <p:cNvSpPr txBox="1"/>
          <p:nvPr/>
        </p:nvSpPr>
        <p:spPr>
          <a:xfrm>
            <a:off x="1066800" y="4191000"/>
            <a:ext cx="457200" cy="338554"/>
          </a:xfrm>
          <a:prstGeom prst="rect">
            <a:avLst/>
          </a:prstGeom>
          <a:solidFill>
            <a:schemeClr val="bg1"/>
          </a:solidFill>
        </p:spPr>
        <p:txBody>
          <a:bodyPr wrap="square" rtlCol="0">
            <a:spAutoFit/>
          </a:bodyPr>
          <a:lstStyle/>
          <a:p>
            <a:r>
              <a:rPr lang="en-US" sz="1600" b="1" dirty="0" smtClean="0"/>
              <a:t>2R</a:t>
            </a:r>
            <a:endParaRPr lang="en-US" sz="1600" b="1" dirty="0"/>
          </a:p>
        </p:txBody>
      </p:sp>
      <p:sp>
        <p:nvSpPr>
          <p:cNvPr id="27" name="TextBox 26"/>
          <p:cNvSpPr txBox="1"/>
          <p:nvPr/>
        </p:nvSpPr>
        <p:spPr>
          <a:xfrm>
            <a:off x="1143000" y="5147846"/>
            <a:ext cx="457200" cy="338554"/>
          </a:xfrm>
          <a:prstGeom prst="rect">
            <a:avLst/>
          </a:prstGeom>
          <a:solidFill>
            <a:schemeClr val="bg1"/>
          </a:solidFill>
        </p:spPr>
        <p:txBody>
          <a:bodyPr wrap="square" rtlCol="0">
            <a:spAutoFit/>
          </a:bodyPr>
          <a:lstStyle/>
          <a:p>
            <a:r>
              <a:rPr lang="en-US" sz="1600" b="1" dirty="0" smtClean="0"/>
              <a:t>2R</a:t>
            </a:r>
            <a:endParaRPr lang="en-US" sz="1600" b="1" dirty="0"/>
          </a:p>
        </p:txBody>
      </p:sp>
      <p:sp>
        <p:nvSpPr>
          <p:cNvPr id="30" name="TextBox 29"/>
          <p:cNvSpPr txBox="1"/>
          <p:nvPr/>
        </p:nvSpPr>
        <p:spPr>
          <a:xfrm>
            <a:off x="2743200" y="1828800"/>
            <a:ext cx="304800" cy="338554"/>
          </a:xfrm>
          <a:prstGeom prst="rect">
            <a:avLst/>
          </a:prstGeom>
          <a:solidFill>
            <a:schemeClr val="bg1"/>
          </a:solidFill>
        </p:spPr>
        <p:txBody>
          <a:bodyPr wrap="square" rtlCol="0">
            <a:spAutoFit/>
          </a:bodyPr>
          <a:lstStyle/>
          <a:p>
            <a:r>
              <a:rPr lang="en-US" sz="1600" b="1" dirty="0" smtClean="0"/>
              <a:t>R</a:t>
            </a:r>
            <a:endParaRPr lang="en-US" sz="1600" b="1" dirty="0"/>
          </a:p>
        </p:txBody>
      </p:sp>
      <p:sp>
        <p:nvSpPr>
          <p:cNvPr id="32" name="TextBox 31"/>
          <p:cNvSpPr txBox="1"/>
          <p:nvPr/>
        </p:nvSpPr>
        <p:spPr>
          <a:xfrm>
            <a:off x="3810000" y="2743200"/>
            <a:ext cx="609600" cy="338554"/>
          </a:xfrm>
          <a:prstGeom prst="rect">
            <a:avLst/>
          </a:prstGeom>
          <a:solidFill>
            <a:schemeClr val="bg1"/>
          </a:solidFill>
        </p:spPr>
        <p:txBody>
          <a:bodyPr wrap="square" rtlCol="0">
            <a:spAutoFit/>
          </a:bodyPr>
          <a:lstStyle/>
          <a:p>
            <a:r>
              <a:rPr lang="en-US" sz="1600" b="1" dirty="0" err="1" smtClean="0"/>
              <a:t>Vout</a:t>
            </a:r>
            <a:endParaRPr lang="en-US" sz="1600" b="1" dirty="0"/>
          </a:p>
        </p:txBody>
      </p:sp>
      <p:sp>
        <p:nvSpPr>
          <p:cNvPr id="33" name="TextBox 32"/>
          <p:cNvSpPr txBox="1"/>
          <p:nvPr/>
        </p:nvSpPr>
        <p:spPr>
          <a:xfrm>
            <a:off x="1828800" y="3962400"/>
            <a:ext cx="228600" cy="338554"/>
          </a:xfrm>
          <a:prstGeom prst="rect">
            <a:avLst/>
          </a:prstGeom>
          <a:solidFill>
            <a:schemeClr val="bg1"/>
          </a:solidFill>
        </p:spPr>
        <p:txBody>
          <a:bodyPr wrap="square" rtlCol="0">
            <a:spAutoFit/>
          </a:bodyPr>
          <a:lstStyle/>
          <a:p>
            <a:r>
              <a:rPr lang="en-US" sz="1600" b="1" dirty="0" smtClean="0"/>
              <a:t>R</a:t>
            </a:r>
            <a:endParaRPr lang="en-US" sz="1600" b="1" dirty="0"/>
          </a:p>
        </p:txBody>
      </p:sp>
      <p:sp>
        <p:nvSpPr>
          <p:cNvPr id="34" name="TextBox 33"/>
          <p:cNvSpPr txBox="1"/>
          <p:nvPr/>
        </p:nvSpPr>
        <p:spPr>
          <a:xfrm>
            <a:off x="1905000" y="4953000"/>
            <a:ext cx="228600" cy="338554"/>
          </a:xfrm>
          <a:prstGeom prst="rect">
            <a:avLst/>
          </a:prstGeom>
          <a:solidFill>
            <a:schemeClr val="bg1"/>
          </a:solidFill>
        </p:spPr>
        <p:txBody>
          <a:bodyPr wrap="square" rtlCol="0">
            <a:spAutoFit/>
          </a:bodyPr>
          <a:lstStyle/>
          <a:p>
            <a:r>
              <a:rPr lang="en-US" sz="1600" b="1" dirty="0" smtClean="0"/>
              <a:t>R</a:t>
            </a:r>
            <a:endParaRPr lang="en-US" sz="1600" b="1" dirty="0"/>
          </a:p>
        </p:txBody>
      </p:sp>
      <p:sp>
        <p:nvSpPr>
          <p:cNvPr id="35" name="TextBox 34"/>
          <p:cNvSpPr txBox="1"/>
          <p:nvPr/>
        </p:nvSpPr>
        <p:spPr>
          <a:xfrm>
            <a:off x="2514600" y="2819400"/>
            <a:ext cx="304800" cy="369332"/>
          </a:xfrm>
          <a:prstGeom prst="rect">
            <a:avLst/>
          </a:prstGeom>
          <a:noFill/>
        </p:spPr>
        <p:txBody>
          <a:bodyPr wrap="square" rtlCol="0">
            <a:spAutoFit/>
          </a:bodyPr>
          <a:lstStyle/>
          <a:p>
            <a:r>
              <a:rPr lang="en-US" b="1" dirty="0" smtClean="0"/>
              <a:t>+</a:t>
            </a:r>
            <a:endParaRPr lang="en-US" b="1" dirty="0"/>
          </a:p>
        </p:txBody>
      </p:sp>
      <p:sp>
        <p:nvSpPr>
          <p:cNvPr id="36" name="Rectangle 35"/>
          <p:cNvSpPr/>
          <p:nvPr/>
        </p:nvSpPr>
        <p:spPr>
          <a:xfrm>
            <a:off x="3962400" y="3962400"/>
            <a:ext cx="2057400" cy="381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4000" dirty="0" smtClean="0"/>
              <a:t> Resistor </a:t>
            </a:r>
            <a:endParaRPr lang="en-US" sz="4000" dirty="0"/>
          </a:p>
        </p:txBody>
      </p:sp>
      <p:sp>
        <p:nvSpPr>
          <p:cNvPr id="37" name="Rectangle 36"/>
          <p:cNvSpPr/>
          <p:nvPr/>
        </p:nvSpPr>
        <p:spPr>
          <a:xfrm>
            <a:off x="381000" y="2286000"/>
            <a:ext cx="457200" cy="3505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dirty="0" smtClean="0"/>
              <a:t>R</a:t>
            </a:r>
          </a:p>
          <a:p>
            <a:pPr algn="ctr"/>
            <a:r>
              <a:rPr lang="en-US" sz="2400" b="1" dirty="0" smtClean="0"/>
              <a:t>E</a:t>
            </a:r>
          </a:p>
          <a:p>
            <a:pPr algn="ctr"/>
            <a:r>
              <a:rPr lang="en-US" sz="2400" b="1" dirty="0" smtClean="0"/>
              <a:t>G</a:t>
            </a:r>
          </a:p>
          <a:p>
            <a:pPr algn="ctr"/>
            <a:r>
              <a:rPr lang="en-US" sz="2400" b="1" dirty="0" smtClean="0"/>
              <a:t>I</a:t>
            </a:r>
          </a:p>
          <a:p>
            <a:pPr algn="ctr"/>
            <a:r>
              <a:rPr lang="en-US" sz="2400" b="1" dirty="0" smtClean="0"/>
              <a:t>S</a:t>
            </a:r>
          </a:p>
          <a:p>
            <a:pPr algn="ctr"/>
            <a:r>
              <a:rPr lang="en-US" sz="2400" b="1" dirty="0" smtClean="0"/>
              <a:t>T</a:t>
            </a:r>
          </a:p>
          <a:p>
            <a:pPr algn="ctr"/>
            <a:r>
              <a:rPr lang="en-US" sz="2400" b="1" dirty="0" smtClean="0"/>
              <a:t>E</a:t>
            </a:r>
          </a:p>
          <a:p>
            <a:pPr algn="ctr"/>
            <a:r>
              <a:rPr lang="en-US" sz="2400" b="1" dirty="0" smtClean="0"/>
              <a:t>R</a:t>
            </a:r>
            <a:endParaRPr lang="en-US" sz="2400" b="1" dirty="0"/>
          </a:p>
        </p:txBody>
      </p:sp>
      <p:cxnSp>
        <p:nvCxnSpPr>
          <p:cNvPr id="39" name="Straight Arrow Connector 38"/>
          <p:cNvCxnSpPr>
            <a:stCxn id="36" idx="1"/>
            <a:endCxn id="33" idx="3"/>
          </p:cNvCxnSpPr>
          <p:nvPr/>
        </p:nvCxnSpPr>
        <p:spPr>
          <a:xfrm rot="10800000">
            <a:off x="2057400" y="4131678"/>
            <a:ext cx="1905000" cy="2122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Output Glitches</a:t>
            </a:r>
          </a:p>
        </p:txBody>
      </p:sp>
      <p:sp>
        <p:nvSpPr>
          <p:cNvPr id="700419" name="Rectangle 3"/>
          <p:cNvSpPr>
            <a:spLocks noGrp="1" noChangeArrowheads="1"/>
          </p:cNvSpPr>
          <p:nvPr>
            <p:ph type="body" sz="half" idx="1"/>
          </p:nvPr>
        </p:nvSpPr>
        <p:spPr>
          <a:xfrm>
            <a:off x="228600" y="4876800"/>
            <a:ext cx="8455025" cy="1752600"/>
          </a:xfrm>
          <a:noFill/>
          <a:ln/>
        </p:spPr>
        <p:txBody>
          <a:bodyPr>
            <a:normAutofit/>
          </a:bodyPr>
          <a:lstStyle/>
          <a:p>
            <a:pPr marL="688975" defTabSz="911225">
              <a:spcAft>
                <a:spcPct val="20000"/>
              </a:spcAft>
            </a:pPr>
            <a:r>
              <a:rPr lang="en-US" sz="2400" dirty="0"/>
              <a:t>Glitches cause waveform distortion, spurs and elevated noise floors</a:t>
            </a:r>
          </a:p>
          <a:p>
            <a:pPr marL="688975" defTabSz="911225">
              <a:spcAft>
                <a:spcPct val="20000"/>
              </a:spcAft>
            </a:pPr>
            <a:r>
              <a:rPr lang="en-US" sz="2400" dirty="0"/>
              <a:t>High-speed DAC output is often followed by a de-</a:t>
            </a:r>
            <a:r>
              <a:rPr lang="en-US" sz="2400" dirty="0" err="1"/>
              <a:t>glitching</a:t>
            </a:r>
            <a:r>
              <a:rPr lang="en-US" sz="2400" dirty="0"/>
              <a:t> </a:t>
            </a:r>
            <a:r>
              <a:rPr lang="en-US" sz="2400" dirty="0" smtClean="0"/>
              <a:t>SHA (Hold Buffer)</a:t>
            </a:r>
            <a:endParaRPr lang="en-US" sz="2400" dirty="0"/>
          </a:p>
        </p:txBody>
      </p:sp>
      <p:sp>
        <p:nvSpPr>
          <p:cNvPr id="700425" name="Text Box 9"/>
          <p:cNvSpPr txBox="1">
            <a:spLocks noChangeArrowheads="1"/>
          </p:cNvSpPr>
          <p:nvPr/>
        </p:nvSpPr>
        <p:spPr bwMode="auto">
          <a:xfrm>
            <a:off x="5410200" y="1827213"/>
            <a:ext cx="3581399" cy="3198812"/>
          </a:xfrm>
          <a:prstGeom prst="rect">
            <a:avLst/>
          </a:prstGeom>
          <a:noFill/>
          <a:ln w="9525">
            <a:noFill/>
            <a:miter lim="800000"/>
            <a:headEnd/>
            <a:tailEnd/>
          </a:ln>
          <a:effectLst/>
        </p:spPr>
        <p:txBody>
          <a:bodyPr/>
          <a:lstStyle/>
          <a:p>
            <a:pPr marL="228600" indent="-228600">
              <a:spcBef>
                <a:spcPct val="20000"/>
              </a:spcBef>
              <a:spcAft>
                <a:spcPct val="20000"/>
              </a:spcAft>
              <a:buFontTx/>
              <a:buChar char="•"/>
            </a:pPr>
            <a:r>
              <a:rPr lang="en-US" dirty="0"/>
              <a:t>Cause: Signal and clock skew in circuits</a:t>
            </a:r>
          </a:p>
          <a:p>
            <a:pPr marL="228600" indent="-228600">
              <a:spcBef>
                <a:spcPct val="20000"/>
              </a:spcBef>
              <a:spcAft>
                <a:spcPct val="20000"/>
              </a:spcAft>
              <a:buFontTx/>
              <a:buChar char="•"/>
            </a:pPr>
            <a:r>
              <a:rPr lang="en-US" dirty="0"/>
              <a:t>Especially severe at MSB transition where all bits are switching –</a:t>
            </a:r>
          </a:p>
          <a:p>
            <a:pPr marL="228600" indent="-228600">
              <a:spcBef>
                <a:spcPct val="20000"/>
              </a:spcBef>
              <a:spcAft>
                <a:spcPct val="20000"/>
              </a:spcAft>
            </a:pPr>
            <a:r>
              <a:rPr lang="en-US" dirty="0"/>
              <a:t>	0111…111 </a:t>
            </a:r>
            <a:r>
              <a:rPr lang="en-US" dirty="0">
                <a:cs typeface="Arial" pitchFamily="34" charset="0"/>
              </a:rPr>
              <a:t>→</a:t>
            </a:r>
          </a:p>
          <a:p>
            <a:pPr marL="228600" indent="-228600">
              <a:spcBef>
                <a:spcPct val="20000"/>
              </a:spcBef>
              <a:spcAft>
                <a:spcPct val="20000"/>
              </a:spcAft>
            </a:pPr>
            <a:r>
              <a:rPr lang="en-US" dirty="0">
                <a:cs typeface="Arial" pitchFamily="34" charset="0"/>
              </a:rPr>
              <a:t>	1000…000</a:t>
            </a:r>
          </a:p>
        </p:txBody>
      </p:sp>
      <p:pic>
        <p:nvPicPr>
          <p:cNvPr id="700426" name="Picture 10"/>
          <p:cNvPicPr>
            <a:picLocks noChangeAspect="1" noChangeArrowheads="1"/>
          </p:cNvPicPr>
          <p:nvPr/>
        </p:nvPicPr>
        <p:blipFill>
          <a:blip r:embed="rId2"/>
          <a:srcRect/>
          <a:stretch>
            <a:fillRect/>
          </a:stretch>
        </p:blipFill>
        <p:spPr bwMode="auto">
          <a:xfrm>
            <a:off x="533400" y="1524000"/>
            <a:ext cx="4743432" cy="31067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Performance of DAC</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Content Placeholder 5"/>
          <p:cNvSpPr>
            <a:spLocks noGrp="1"/>
          </p:cNvSpPr>
          <p:nvPr>
            <p:ph idx="1"/>
          </p:nvPr>
        </p:nvSpPr>
        <p:spPr/>
        <p:txBody>
          <a:bodyPr/>
          <a:lstStyle/>
          <a:p>
            <a:r>
              <a:rPr lang="en-US" dirty="0" smtClean="0"/>
              <a:t>Resolution</a:t>
            </a:r>
          </a:p>
          <a:p>
            <a:r>
              <a:rPr lang="en-US" dirty="0" smtClean="0"/>
              <a:t>Reference Voltages</a:t>
            </a:r>
          </a:p>
          <a:p>
            <a:r>
              <a:rPr lang="en-US" dirty="0" smtClean="0"/>
              <a:t>Settling Time</a:t>
            </a:r>
          </a:p>
          <a:p>
            <a:r>
              <a:rPr lang="en-US" dirty="0" smtClean="0"/>
              <a:t>Linearity</a:t>
            </a:r>
          </a:p>
          <a:p>
            <a:r>
              <a:rPr lang="en-US" dirty="0" smtClean="0"/>
              <a:t>Speed</a:t>
            </a:r>
          </a:p>
          <a:p>
            <a:r>
              <a:rPr lang="en-US" dirty="0" smtClean="0"/>
              <a:t>Errors</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Resolution</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p>
            <a:pPr>
              <a:lnSpc>
                <a:spcPct val="90000"/>
              </a:lnSpc>
            </a:pPr>
            <a:r>
              <a:rPr lang="en-US" dirty="0" smtClean="0"/>
              <a:t>Amount of variance in output voltage for every change of the LSB in the digital input.</a:t>
            </a:r>
          </a:p>
          <a:p>
            <a:pPr>
              <a:lnSpc>
                <a:spcPct val="90000"/>
              </a:lnSpc>
            </a:pPr>
            <a:r>
              <a:rPr lang="en-US" dirty="0" smtClean="0"/>
              <a:t>How closely can we approximate the desired output signal(Higher Res. = finer detail=smaller Voltage divisions)</a:t>
            </a:r>
          </a:p>
          <a:p>
            <a:pPr>
              <a:lnSpc>
                <a:spcPct val="90000"/>
              </a:lnSpc>
            </a:pPr>
            <a:r>
              <a:rPr lang="en-US" dirty="0" smtClean="0"/>
              <a:t>A common DAC has a 8 - 12 bit Resolution</a:t>
            </a:r>
          </a:p>
          <a:p>
            <a:endParaRPr lang="en-US" dirty="0"/>
          </a:p>
        </p:txBody>
      </p:sp>
      <p:graphicFrame>
        <p:nvGraphicFramePr>
          <p:cNvPr id="57346" name="Object 2"/>
          <p:cNvGraphicFramePr>
            <a:graphicFrameLocks noChangeAspect="1"/>
          </p:cNvGraphicFramePr>
          <p:nvPr/>
        </p:nvGraphicFramePr>
        <p:xfrm>
          <a:off x="1905000" y="5105400"/>
          <a:ext cx="3927475" cy="1014413"/>
        </p:xfrm>
        <a:graphic>
          <a:graphicData uri="http://schemas.openxmlformats.org/presentationml/2006/ole">
            <mc:AlternateContent xmlns:mc="http://schemas.openxmlformats.org/markup-compatibility/2006">
              <mc:Choice xmlns:v="urn:schemas-microsoft-com:vml" Requires="v">
                <p:oleObj spid="_x0000_s241667" name="Microsoft Equation 3.0" r:id="rId3" imgW="1523880" imgH="393480" progId="Equation.3">
                  <p:embed/>
                </p:oleObj>
              </mc:Choice>
              <mc:Fallback>
                <p:oleObj name="Microsoft Equation 3.0" r:id="rId3" imgW="152388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5105400"/>
                        <a:ext cx="3927475" cy="1014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 Box 5"/>
          <p:cNvSpPr txBox="1">
            <a:spLocks noChangeArrowheads="1"/>
          </p:cNvSpPr>
          <p:nvPr/>
        </p:nvSpPr>
        <p:spPr bwMode="auto">
          <a:xfrm>
            <a:off x="6248400" y="5410200"/>
            <a:ext cx="2743200" cy="461665"/>
          </a:xfrm>
          <a:prstGeom prst="rect">
            <a:avLst/>
          </a:prstGeom>
          <a:noFill/>
          <a:ln w="9525">
            <a:noFill/>
            <a:miter lim="800000"/>
            <a:headEnd/>
            <a:tailEnd/>
          </a:ln>
          <a:effectLst/>
        </p:spPr>
        <p:txBody>
          <a:bodyPr wrap="square">
            <a:spAutoFit/>
          </a:bodyPr>
          <a:lstStyle/>
          <a:p>
            <a:pPr>
              <a:spcBef>
                <a:spcPct val="50000"/>
              </a:spcBef>
            </a:pPr>
            <a:r>
              <a:rPr lang="en-US" sz="2400" b="1" dirty="0"/>
              <a:t>N = Number of bits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ChangeArrowheads="1"/>
          </p:cNvSpPr>
          <p:nvPr/>
        </p:nvSpPr>
        <p:spPr bwMode="auto">
          <a:xfrm>
            <a:off x="5305425" y="2209800"/>
            <a:ext cx="3838575" cy="681038"/>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accent2"/>
              </a:buClr>
              <a:buFont typeface="Wingdings" pitchFamily="2" charset="2"/>
              <a:buNone/>
            </a:pPr>
            <a:r>
              <a:rPr lang="en-US" b="1" u="sng">
                <a:latin typeface="Times New Roman" pitchFamily="18" charset="0"/>
              </a:rPr>
              <a:t>Better Resolution(3 bit)</a:t>
            </a:r>
          </a:p>
        </p:txBody>
      </p:sp>
      <p:sp>
        <p:nvSpPr>
          <p:cNvPr id="75780" name="Text Box 4"/>
          <p:cNvSpPr txBox="1">
            <a:spLocks noChangeArrowheads="1"/>
          </p:cNvSpPr>
          <p:nvPr/>
        </p:nvSpPr>
        <p:spPr bwMode="auto">
          <a:xfrm>
            <a:off x="762000" y="2209800"/>
            <a:ext cx="3276600" cy="369332"/>
          </a:xfrm>
          <a:prstGeom prst="rect">
            <a:avLst/>
          </a:prstGeom>
          <a:noFill/>
          <a:ln w="9525">
            <a:noFill/>
            <a:miter lim="800000"/>
            <a:headEnd/>
            <a:tailEnd/>
          </a:ln>
          <a:effectLst/>
        </p:spPr>
        <p:txBody>
          <a:bodyPr>
            <a:spAutoFit/>
          </a:bodyPr>
          <a:lstStyle/>
          <a:p>
            <a:pPr>
              <a:spcBef>
                <a:spcPct val="50000"/>
              </a:spcBef>
            </a:pPr>
            <a:r>
              <a:rPr lang="en-US" b="1" u="sng" dirty="0">
                <a:latin typeface="Times New Roman" pitchFamily="18" charset="0"/>
              </a:rPr>
              <a:t>Poor Resolution(1 bit)</a:t>
            </a:r>
          </a:p>
        </p:txBody>
      </p:sp>
      <p:grpSp>
        <p:nvGrpSpPr>
          <p:cNvPr id="2" name="Group 5"/>
          <p:cNvGrpSpPr>
            <a:grpSpLocks/>
          </p:cNvGrpSpPr>
          <p:nvPr/>
        </p:nvGrpSpPr>
        <p:grpSpPr bwMode="auto">
          <a:xfrm>
            <a:off x="228600" y="2819400"/>
            <a:ext cx="4343400" cy="4038600"/>
            <a:chOff x="144" y="1776"/>
            <a:chExt cx="2736" cy="2544"/>
          </a:xfrm>
        </p:grpSpPr>
        <p:sp>
          <p:nvSpPr>
            <p:cNvPr id="75782" name="Line 6"/>
            <p:cNvSpPr>
              <a:spLocks noChangeShapeType="1"/>
            </p:cNvSpPr>
            <p:nvPr/>
          </p:nvSpPr>
          <p:spPr bwMode="auto">
            <a:xfrm flipV="1">
              <a:off x="480" y="1968"/>
              <a:ext cx="0" cy="1968"/>
            </a:xfrm>
            <a:prstGeom prst="line">
              <a:avLst/>
            </a:prstGeom>
            <a:noFill/>
            <a:ln w="9525">
              <a:solidFill>
                <a:schemeClr val="tx1"/>
              </a:solidFill>
              <a:round/>
              <a:headEnd/>
              <a:tailEnd type="triangle" w="med" len="med"/>
            </a:ln>
            <a:effectLst/>
          </p:spPr>
          <p:txBody>
            <a:bodyPr wrap="none"/>
            <a:lstStyle/>
            <a:p>
              <a:endParaRPr lang="en-US" b="1"/>
            </a:p>
          </p:txBody>
        </p:sp>
        <p:sp>
          <p:nvSpPr>
            <p:cNvPr id="75783" name="Line 7"/>
            <p:cNvSpPr>
              <a:spLocks noChangeShapeType="1"/>
            </p:cNvSpPr>
            <p:nvPr/>
          </p:nvSpPr>
          <p:spPr bwMode="auto">
            <a:xfrm>
              <a:off x="336" y="3696"/>
              <a:ext cx="2256" cy="0"/>
            </a:xfrm>
            <a:prstGeom prst="line">
              <a:avLst/>
            </a:prstGeom>
            <a:noFill/>
            <a:ln w="9525">
              <a:solidFill>
                <a:schemeClr val="tx1"/>
              </a:solidFill>
              <a:round/>
              <a:headEnd/>
              <a:tailEnd type="triangle" w="med" len="med"/>
            </a:ln>
            <a:effectLst/>
          </p:spPr>
          <p:txBody>
            <a:bodyPr wrap="none"/>
            <a:lstStyle/>
            <a:p>
              <a:endParaRPr lang="en-US" b="1"/>
            </a:p>
          </p:txBody>
        </p:sp>
        <p:sp>
          <p:nvSpPr>
            <p:cNvPr id="75784" name="Text Box 8"/>
            <p:cNvSpPr txBox="1">
              <a:spLocks noChangeArrowheads="1"/>
            </p:cNvSpPr>
            <p:nvPr/>
          </p:nvSpPr>
          <p:spPr bwMode="auto">
            <a:xfrm>
              <a:off x="240" y="1776"/>
              <a:ext cx="480" cy="233"/>
            </a:xfrm>
            <a:prstGeom prst="rect">
              <a:avLst/>
            </a:prstGeom>
            <a:noFill/>
            <a:ln w="9525">
              <a:noFill/>
              <a:miter lim="800000"/>
              <a:headEnd/>
              <a:tailEnd/>
            </a:ln>
            <a:effectLst/>
          </p:spPr>
          <p:txBody>
            <a:bodyPr>
              <a:spAutoFit/>
            </a:bodyPr>
            <a:lstStyle/>
            <a:p>
              <a:pPr eaLnBrk="1" hangingPunct="1">
                <a:spcBef>
                  <a:spcPct val="50000"/>
                </a:spcBef>
              </a:pPr>
              <a:r>
                <a:rPr lang="en-US" b="1">
                  <a:latin typeface="Times New Roman" pitchFamily="18" charset="0"/>
                </a:rPr>
                <a:t>V</a:t>
              </a:r>
              <a:r>
                <a:rPr lang="en-US" sz="1800" b="1">
                  <a:latin typeface="Times New Roman" pitchFamily="18" charset="0"/>
                </a:rPr>
                <a:t>out</a:t>
              </a:r>
              <a:endParaRPr lang="en-US" b="1">
                <a:latin typeface="Times New Roman" pitchFamily="18" charset="0"/>
              </a:endParaRPr>
            </a:p>
          </p:txBody>
        </p:sp>
        <p:sp>
          <p:nvSpPr>
            <p:cNvPr id="75785" name="Freeform 9"/>
            <p:cNvSpPr>
              <a:spLocks/>
            </p:cNvSpPr>
            <p:nvPr/>
          </p:nvSpPr>
          <p:spPr bwMode="auto">
            <a:xfrm>
              <a:off x="480" y="2448"/>
              <a:ext cx="2064" cy="1248"/>
            </a:xfrm>
            <a:custGeom>
              <a:avLst/>
              <a:gdLst/>
              <a:ahLst/>
              <a:cxnLst>
                <a:cxn ang="0">
                  <a:pos x="0" y="1248"/>
                </a:cxn>
                <a:cxn ang="0">
                  <a:pos x="1008" y="0"/>
                </a:cxn>
                <a:cxn ang="0">
                  <a:pos x="2064" y="1248"/>
                </a:cxn>
              </a:cxnLst>
              <a:rect l="0" t="0" r="r" b="b"/>
              <a:pathLst>
                <a:path w="2064" h="1248">
                  <a:moveTo>
                    <a:pt x="0" y="1248"/>
                  </a:moveTo>
                  <a:cubicBezTo>
                    <a:pt x="332" y="624"/>
                    <a:pt x="664" y="0"/>
                    <a:pt x="1008" y="0"/>
                  </a:cubicBezTo>
                  <a:cubicBezTo>
                    <a:pt x="1352" y="0"/>
                    <a:pt x="1708" y="624"/>
                    <a:pt x="2064" y="1248"/>
                  </a:cubicBezTo>
                </a:path>
              </a:pathLst>
            </a:custGeom>
            <a:noFill/>
            <a:ln w="9525" cap="flat">
              <a:solidFill>
                <a:schemeClr val="tx1"/>
              </a:solidFill>
              <a:prstDash val="dash"/>
              <a:round/>
              <a:headEnd/>
              <a:tailEnd/>
            </a:ln>
            <a:effectLst/>
          </p:spPr>
          <p:txBody>
            <a:bodyPr wrap="none"/>
            <a:lstStyle/>
            <a:p>
              <a:endParaRPr lang="en-US" b="1"/>
            </a:p>
          </p:txBody>
        </p:sp>
        <p:sp>
          <p:nvSpPr>
            <p:cNvPr id="75786" name="Freeform 10"/>
            <p:cNvSpPr>
              <a:spLocks/>
            </p:cNvSpPr>
            <p:nvPr/>
          </p:nvSpPr>
          <p:spPr bwMode="auto">
            <a:xfrm>
              <a:off x="480" y="2592"/>
              <a:ext cx="2064" cy="1104"/>
            </a:xfrm>
            <a:custGeom>
              <a:avLst/>
              <a:gdLst/>
              <a:ahLst/>
              <a:cxnLst>
                <a:cxn ang="0">
                  <a:pos x="0" y="1104"/>
                </a:cxn>
                <a:cxn ang="0">
                  <a:pos x="720" y="1104"/>
                </a:cxn>
                <a:cxn ang="0">
                  <a:pos x="720" y="0"/>
                </a:cxn>
                <a:cxn ang="0">
                  <a:pos x="1296" y="0"/>
                </a:cxn>
                <a:cxn ang="0">
                  <a:pos x="1296" y="1104"/>
                </a:cxn>
                <a:cxn ang="0">
                  <a:pos x="2064" y="1104"/>
                </a:cxn>
              </a:cxnLst>
              <a:rect l="0" t="0" r="r" b="b"/>
              <a:pathLst>
                <a:path w="2064" h="1104">
                  <a:moveTo>
                    <a:pt x="0" y="1104"/>
                  </a:moveTo>
                  <a:lnTo>
                    <a:pt x="720" y="1104"/>
                  </a:lnTo>
                  <a:lnTo>
                    <a:pt x="720" y="0"/>
                  </a:lnTo>
                  <a:lnTo>
                    <a:pt x="1296" y="0"/>
                  </a:lnTo>
                  <a:lnTo>
                    <a:pt x="1296" y="1104"/>
                  </a:lnTo>
                  <a:lnTo>
                    <a:pt x="2064" y="1104"/>
                  </a:lnTo>
                </a:path>
              </a:pathLst>
            </a:custGeom>
            <a:noFill/>
            <a:ln w="25400">
              <a:solidFill>
                <a:srgbClr val="000000"/>
              </a:solidFill>
              <a:round/>
              <a:headEnd/>
              <a:tailEnd/>
            </a:ln>
            <a:effectLst/>
          </p:spPr>
          <p:txBody>
            <a:bodyPr wrap="none"/>
            <a:lstStyle/>
            <a:p>
              <a:endParaRPr lang="en-US" b="1"/>
            </a:p>
          </p:txBody>
        </p:sp>
        <p:sp>
          <p:nvSpPr>
            <p:cNvPr id="75787" name="Text Box 11"/>
            <p:cNvSpPr txBox="1">
              <a:spLocks noChangeArrowheads="1"/>
            </p:cNvSpPr>
            <p:nvPr/>
          </p:nvSpPr>
          <p:spPr bwMode="auto">
            <a:xfrm>
              <a:off x="1488" y="2064"/>
              <a:ext cx="1296" cy="404"/>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Times New Roman" pitchFamily="18" charset="0"/>
                </a:rPr>
                <a:t>Desired Analog signal</a:t>
              </a:r>
            </a:p>
          </p:txBody>
        </p:sp>
        <p:sp>
          <p:nvSpPr>
            <p:cNvPr id="75788" name="Line 12"/>
            <p:cNvSpPr>
              <a:spLocks noChangeShapeType="1"/>
            </p:cNvSpPr>
            <p:nvPr/>
          </p:nvSpPr>
          <p:spPr bwMode="auto">
            <a:xfrm flipH="1">
              <a:off x="1920" y="2400"/>
              <a:ext cx="48" cy="288"/>
            </a:xfrm>
            <a:prstGeom prst="line">
              <a:avLst/>
            </a:prstGeom>
            <a:noFill/>
            <a:ln w="9525">
              <a:solidFill>
                <a:schemeClr val="tx1"/>
              </a:solidFill>
              <a:round/>
              <a:headEnd/>
              <a:tailEnd type="triangle" w="med" len="med"/>
            </a:ln>
            <a:effectLst/>
          </p:spPr>
          <p:txBody>
            <a:bodyPr wrap="none"/>
            <a:lstStyle/>
            <a:p>
              <a:endParaRPr lang="en-US" b="1"/>
            </a:p>
          </p:txBody>
        </p:sp>
        <p:sp>
          <p:nvSpPr>
            <p:cNvPr id="75789" name="Text Box 13"/>
            <p:cNvSpPr txBox="1">
              <a:spLocks noChangeArrowheads="1"/>
            </p:cNvSpPr>
            <p:nvPr/>
          </p:nvSpPr>
          <p:spPr bwMode="auto">
            <a:xfrm>
              <a:off x="672" y="3878"/>
              <a:ext cx="1200" cy="442"/>
            </a:xfrm>
            <a:prstGeom prst="rect">
              <a:avLst/>
            </a:prstGeom>
            <a:noFill/>
            <a:ln w="9525">
              <a:noFill/>
              <a:miter lim="800000"/>
              <a:headEnd/>
              <a:tailEnd/>
            </a:ln>
            <a:effectLst/>
          </p:spPr>
          <p:txBody>
            <a:bodyPr>
              <a:spAutoFit/>
            </a:bodyPr>
            <a:lstStyle/>
            <a:p>
              <a:pPr eaLnBrk="1" hangingPunct="1">
                <a:spcBef>
                  <a:spcPct val="50000"/>
                </a:spcBef>
              </a:pPr>
              <a:r>
                <a:rPr lang="en-US" sz="2000" b="1">
                  <a:solidFill>
                    <a:srgbClr val="FF0000"/>
                  </a:solidFill>
                  <a:latin typeface="Times New Roman" pitchFamily="18" charset="0"/>
                </a:rPr>
                <a:t>Approximate output</a:t>
              </a:r>
            </a:p>
          </p:txBody>
        </p:sp>
        <p:sp>
          <p:nvSpPr>
            <p:cNvPr id="75790" name="Line 14"/>
            <p:cNvSpPr>
              <a:spLocks noChangeShapeType="1"/>
            </p:cNvSpPr>
            <p:nvPr/>
          </p:nvSpPr>
          <p:spPr bwMode="auto">
            <a:xfrm flipH="1" flipV="1">
              <a:off x="1008" y="3408"/>
              <a:ext cx="144" cy="528"/>
            </a:xfrm>
            <a:prstGeom prst="line">
              <a:avLst/>
            </a:prstGeom>
            <a:noFill/>
            <a:ln w="9525">
              <a:solidFill>
                <a:srgbClr val="FF0000"/>
              </a:solidFill>
              <a:round/>
              <a:headEnd/>
              <a:tailEnd type="triangle" w="med" len="med"/>
            </a:ln>
            <a:effectLst/>
          </p:spPr>
          <p:txBody>
            <a:bodyPr wrap="none"/>
            <a:lstStyle/>
            <a:p>
              <a:endParaRPr lang="en-US" b="1"/>
            </a:p>
          </p:txBody>
        </p:sp>
        <p:sp>
          <p:nvSpPr>
            <p:cNvPr id="75791" name="Line 15"/>
            <p:cNvSpPr>
              <a:spLocks noChangeShapeType="1"/>
            </p:cNvSpPr>
            <p:nvPr/>
          </p:nvSpPr>
          <p:spPr bwMode="auto">
            <a:xfrm>
              <a:off x="384" y="2640"/>
              <a:ext cx="0" cy="1056"/>
            </a:xfrm>
            <a:prstGeom prst="line">
              <a:avLst/>
            </a:prstGeom>
            <a:noFill/>
            <a:ln w="9525">
              <a:solidFill>
                <a:schemeClr val="tx1"/>
              </a:solidFill>
              <a:round/>
              <a:headEnd type="triangle" w="med" len="med"/>
              <a:tailEnd type="triangle" w="med" len="med"/>
            </a:ln>
            <a:effectLst/>
          </p:spPr>
          <p:txBody>
            <a:bodyPr wrap="none"/>
            <a:lstStyle/>
            <a:p>
              <a:endParaRPr lang="en-US" b="1"/>
            </a:p>
          </p:txBody>
        </p:sp>
        <p:sp>
          <p:nvSpPr>
            <p:cNvPr id="75792" name="Text Box 16"/>
            <p:cNvSpPr txBox="1">
              <a:spLocks noChangeArrowheads="1"/>
            </p:cNvSpPr>
            <p:nvPr/>
          </p:nvSpPr>
          <p:spPr bwMode="auto">
            <a:xfrm rot="16200000">
              <a:off x="-460" y="2764"/>
              <a:ext cx="1440"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Times New Roman" pitchFamily="18" charset="0"/>
                </a:rPr>
                <a:t>2 Volt. Levels</a:t>
              </a:r>
            </a:p>
          </p:txBody>
        </p:sp>
        <p:sp>
          <p:nvSpPr>
            <p:cNvPr id="75793" name="Line 17"/>
            <p:cNvSpPr>
              <a:spLocks noChangeShapeType="1"/>
            </p:cNvSpPr>
            <p:nvPr/>
          </p:nvSpPr>
          <p:spPr bwMode="auto">
            <a:xfrm flipH="1">
              <a:off x="432" y="2592"/>
              <a:ext cx="768" cy="0"/>
            </a:xfrm>
            <a:prstGeom prst="line">
              <a:avLst/>
            </a:prstGeom>
            <a:noFill/>
            <a:ln w="9525">
              <a:solidFill>
                <a:schemeClr val="tx1"/>
              </a:solidFill>
              <a:prstDash val="sysDot"/>
              <a:round/>
              <a:headEnd/>
              <a:tailEnd/>
            </a:ln>
            <a:effectLst/>
          </p:spPr>
          <p:txBody>
            <a:bodyPr wrap="none"/>
            <a:lstStyle/>
            <a:p>
              <a:endParaRPr lang="en-US" b="1"/>
            </a:p>
          </p:txBody>
        </p:sp>
        <p:sp>
          <p:nvSpPr>
            <p:cNvPr id="75794" name="Freeform 18"/>
            <p:cNvSpPr>
              <a:spLocks/>
            </p:cNvSpPr>
            <p:nvPr/>
          </p:nvSpPr>
          <p:spPr bwMode="auto">
            <a:xfrm>
              <a:off x="864" y="2592"/>
              <a:ext cx="1344" cy="1104"/>
            </a:xfrm>
            <a:custGeom>
              <a:avLst/>
              <a:gdLst/>
              <a:ahLst/>
              <a:cxnLst>
                <a:cxn ang="0">
                  <a:pos x="0" y="1104"/>
                </a:cxn>
                <a:cxn ang="0">
                  <a:pos x="624" y="0"/>
                </a:cxn>
                <a:cxn ang="0">
                  <a:pos x="1344" y="1104"/>
                </a:cxn>
              </a:cxnLst>
              <a:rect l="0" t="0" r="r" b="b"/>
              <a:pathLst>
                <a:path w="1344" h="1104">
                  <a:moveTo>
                    <a:pt x="0" y="1104"/>
                  </a:moveTo>
                  <a:lnTo>
                    <a:pt x="624" y="0"/>
                  </a:lnTo>
                  <a:lnTo>
                    <a:pt x="1344" y="1104"/>
                  </a:lnTo>
                </a:path>
              </a:pathLst>
            </a:custGeom>
            <a:noFill/>
            <a:ln w="9525">
              <a:solidFill>
                <a:srgbClr val="FF0000"/>
              </a:solidFill>
              <a:round/>
              <a:headEnd/>
              <a:tailEnd/>
            </a:ln>
            <a:effectLst/>
          </p:spPr>
          <p:txBody>
            <a:bodyPr wrap="none"/>
            <a:lstStyle/>
            <a:p>
              <a:endParaRPr lang="en-US" b="1"/>
            </a:p>
          </p:txBody>
        </p:sp>
        <p:sp>
          <p:nvSpPr>
            <p:cNvPr id="75795" name="Text Box 19"/>
            <p:cNvSpPr txBox="1">
              <a:spLocks noChangeArrowheads="1"/>
            </p:cNvSpPr>
            <p:nvPr/>
          </p:nvSpPr>
          <p:spPr bwMode="auto">
            <a:xfrm>
              <a:off x="1920" y="3792"/>
              <a:ext cx="960" cy="231"/>
            </a:xfrm>
            <a:prstGeom prst="rect">
              <a:avLst/>
            </a:prstGeom>
            <a:noFill/>
            <a:ln w="9525">
              <a:noFill/>
              <a:miter lim="800000"/>
              <a:headEnd/>
              <a:tailEnd/>
            </a:ln>
            <a:effectLst/>
          </p:spPr>
          <p:txBody>
            <a:bodyPr>
              <a:spAutoFit/>
            </a:bodyPr>
            <a:lstStyle/>
            <a:p>
              <a:pPr eaLnBrk="1" hangingPunct="1">
                <a:spcBef>
                  <a:spcPct val="50000"/>
                </a:spcBef>
              </a:pPr>
              <a:r>
                <a:rPr lang="en-US" sz="1800" b="1">
                  <a:solidFill>
                    <a:srgbClr val="000000"/>
                  </a:solidFill>
                  <a:latin typeface="Times New Roman" pitchFamily="18" charset="0"/>
                </a:rPr>
                <a:t>Digital Input</a:t>
              </a:r>
            </a:p>
          </p:txBody>
        </p:sp>
        <p:sp>
          <p:nvSpPr>
            <p:cNvPr id="75796" name="Text Box 20"/>
            <p:cNvSpPr txBox="1">
              <a:spLocks noChangeArrowheads="1"/>
            </p:cNvSpPr>
            <p:nvPr/>
          </p:nvSpPr>
          <p:spPr bwMode="auto">
            <a:xfrm>
              <a:off x="790" y="3673"/>
              <a:ext cx="432" cy="212"/>
            </a:xfrm>
            <a:prstGeom prst="rect">
              <a:avLst/>
            </a:prstGeom>
            <a:noFill/>
            <a:ln w="9525">
              <a:noFill/>
              <a:miter lim="800000"/>
              <a:headEnd/>
              <a:tailEnd/>
            </a:ln>
            <a:effectLst/>
          </p:spPr>
          <p:txBody>
            <a:bodyPr>
              <a:spAutoFit/>
            </a:bodyPr>
            <a:lstStyle/>
            <a:p>
              <a:pPr>
                <a:spcBef>
                  <a:spcPct val="50000"/>
                </a:spcBef>
              </a:pPr>
              <a:r>
                <a:rPr lang="en-US" sz="1600" b="1"/>
                <a:t>0</a:t>
              </a:r>
            </a:p>
          </p:txBody>
        </p:sp>
        <p:sp>
          <p:nvSpPr>
            <p:cNvPr id="75797" name="Text Box 21"/>
            <p:cNvSpPr txBox="1">
              <a:spLocks noChangeArrowheads="1"/>
            </p:cNvSpPr>
            <p:nvPr/>
          </p:nvSpPr>
          <p:spPr bwMode="auto">
            <a:xfrm>
              <a:off x="2112" y="3648"/>
              <a:ext cx="432" cy="212"/>
            </a:xfrm>
            <a:prstGeom prst="rect">
              <a:avLst/>
            </a:prstGeom>
            <a:noFill/>
            <a:ln w="9525">
              <a:noFill/>
              <a:miter lim="800000"/>
              <a:headEnd/>
              <a:tailEnd/>
            </a:ln>
            <a:effectLst/>
          </p:spPr>
          <p:txBody>
            <a:bodyPr>
              <a:spAutoFit/>
            </a:bodyPr>
            <a:lstStyle/>
            <a:p>
              <a:pPr>
                <a:spcBef>
                  <a:spcPct val="50000"/>
                </a:spcBef>
              </a:pPr>
              <a:r>
                <a:rPr lang="en-US" sz="1600" b="1"/>
                <a:t>0</a:t>
              </a:r>
            </a:p>
          </p:txBody>
        </p:sp>
        <p:sp>
          <p:nvSpPr>
            <p:cNvPr id="75798" name="Text Box 22"/>
            <p:cNvSpPr txBox="1">
              <a:spLocks noChangeArrowheads="1"/>
            </p:cNvSpPr>
            <p:nvPr/>
          </p:nvSpPr>
          <p:spPr bwMode="auto">
            <a:xfrm>
              <a:off x="1392" y="2688"/>
              <a:ext cx="432" cy="212"/>
            </a:xfrm>
            <a:prstGeom prst="rect">
              <a:avLst/>
            </a:prstGeom>
            <a:noFill/>
            <a:ln w="9525">
              <a:noFill/>
              <a:miter lim="800000"/>
              <a:headEnd/>
              <a:tailEnd/>
            </a:ln>
            <a:effectLst/>
          </p:spPr>
          <p:txBody>
            <a:bodyPr>
              <a:spAutoFit/>
            </a:bodyPr>
            <a:lstStyle/>
            <a:p>
              <a:pPr>
                <a:spcBef>
                  <a:spcPct val="50000"/>
                </a:spcBef>
              </a:pPr>
              <a:r>
                <a:rPr lang="en-US" sz="1600" b="1"/>
                <a:t>1</a:t>
              </a:r>
            </a:p>
          </p:txBody>
        </p:sp>
      </p:grpSp>
      <p:grpSp>
        <p:nvGrpSpPr>
          <p:cNvPr id="3" name="Group 23"/>
          <p:cNvGrpSpPr>
            <a:grpSpLocks/>
          </p:cNvGrpSpPr>
          <p:nvPr/>
        </p:nvGrpSpPr>
        <p:grpSpPr bwMode="auto">
          <a:xfrm>
            <a:off x="4575175" y="2819400"/>
            <a:ext cx="4721225" cy="3910013"/>
            <a:chOff x="2882" y="1776"/>
            <a:chExt cx="2974" cy="2463"/>
          </a:xfrm>
        </p:grpSpPr>
        <p:sp>
          <p:nvSpPr>
            <p:cNvPr id="75800" name="Text Box 24"/>
            <p:cNvSpPr txBox="1">
              <a:spLocks noChangeArrowheads="1"/>
            </p:cNvSpPr>
            <p:nvPr/>
          </p:nvSpPr>
          <p:spPr bwMode="auto">
            <a:xfrm>
              <a:off x="4800" y="3744"/>
              <a:ext cx="1056" cy="231"/>
            </a:xfrm>
            <a:prstGeom prst="rect">
              <a:avLst/>
            </a:prstGeom>
            <a:noFill/>
            <a:ln w="9525">
              <a:noFill/>
              <a:miter lim="800000"/>
              <a:headEnd/>
              <a:tailEnd/>
            </a:ln>
            <a:effectLst/>
          </p:spPr>
          <p:txBody>
            <a:bodyPr>
              <a:spAutoFit/>
            </a:bodyPr>
            <a:lstStyle/>
            <a:p>
              <a:pPr eaLnBrk="1" hangingPunct="1">
                <a:spcBef>
                  <a:spcPct val="50000"/>
                </a:spcBef>
              </a:pPr>
              <a:r>
                <a:rPr lang="en-US" sz="1800" b="1">
                  <a:solidFill>
                    <a:srgbClr val="000000"/>
                  </a:solidFill>
                  <a:latin typeface="Times New Roman" pitchFamily="18" charset="0"/>
                </a:rPr>
                <a:t>Digital Input</a:t>
              </a:r>
            </a:p>
          </p:txBody>
        </p:sp>
        <p:sp>
          <p:nvSpPr>
            <p:cNvPr id="75801" name="Line 25"/>
            <p:cNvSpPr>
              <a:spLocks noChangeShapeType="1"/>
            </p:cNvSpPr>
            <p:nvPr/>
          </p:nvSpPr>
          <p:spPr bwMode="auto">
            <a:xfrm flipV="1">
              <a:off x="3246" y="1968"/>
              <a:ext cx="0" cy="1968"/>
            </a:xfrm>
            <a:prstGeom prst="line">
              <a:avLst/>
            </a:prstGeom>
            <a:noFill/>
            <a:ln w="9525">
              <a:solidFill>
                <a:schemeClr val="tx1"/>
              </a:solidFill>
              <a:round/>
              <a:headEnd/>
              <a:tailEnd type="triangle" w="med" len="med"/>
            </a:ln>
            <a:effectLst/>
          </p:spPr>
          <p:txBody>
            <a:bodyPr wrap="none"/>
            <a:lstStyle/>
            <a:p>
              <a:endParaRPr lang="en-US" b="1"/>
            </a:p>
          </p:txBody>
        </p:sp>
        <p:sp>
          <p:nvSpPr>
            <p:cNvPr id="75802" name="Line 26"/>
            <p:cNvSpPr>
              <a:spLocks noChangeShapeType="1"/>
            </p:cNvSpPr>
            <p:nvPr/>
          </p:nvSpPr>
          <p:spPr bwMode="auto">
            <a:xfrm>
              <a:off x="3089" y="3696"/>
              <a:ext cx="2527" cy="0"/>
            </a:xfrm>
            <a:prstGeom prst="line">
              <a:avLst/>
            </a:prstGeom>
            <a:noFill/>
            <a:ln w="9525">
              <a:solidFill>
                <a:schemeClr val="tx1"/>
              </a:solidFill>
              <a:round/>
              <a:headEnd/>
              <a:tailEnd type="triangle" w="med" len="med"/>
            </a:ln>
            <a:effectLst/>
          </p:spPr>
          <p:txBody>
            <a:bodyPr wrap="none"/>
            <a:lstStyle/>
            <a:p>
              <a:endParaRPr lang="en-US" b="1"/>
            </a:p>
          </p:txBody>
        </p:sp>
        <p:sp>
          <p:nvSpPr>
            <p:cNvPr id="75803" name="Text Box 27"/>
            <p:cNvSpPr txBox="1">
              <a:spLocks noChangeArrowheads="1"/>
            </p:cNvSpPr>
            <p:nvPr/>
          </p:nvSpPr>
          <p:spPr bwMode="auto">
            <a:xfrm>
              <a:off x="2985" y="1776"/>
              <a:ext cx="523" cy="233"/>
            </a:xfrm>
            <a:prstGeom prst="rect">
              <a:avLst/>
            </a:prstGeom>
            <a:noFill/>
            <a:ln w="9525">
              <a:noFill/>
              <a:miter lim="800000"/>
              <a:headEnd/>
              <a:tailEnd/>
            </a:ln>
            <a:effectLst/>
          </p:spPr>
          <p:txBody>
            <a:bodyPr>
              <a:spAutoFit/>
            </a:bodyPr>
            <a:lstStyle/>
            <a:p>
              <a:pPr eaLnBrk="1" hangingPunct="1">
                <a:spcBef>
                  <a:spcPct val="50000"/>
                </a:spcBef>
              </a:pPr>
              <a:r>
                <a:rPr lang="en-US" b="1">
                  <a:latin typeface="Times New Roman" pitchFamily="18" charset="0"/>
                </a:rPr>
                <a:t>V</a:t>
              </a:r>
              <a:r>
                <a:rPr lang="en-US" sz="1800" b="1">
                  <a:latin typeface="Times New Roman" pitchFamily="18" charset="0"/>
                </a:rPr>
                <a:t>out</a:t>
              </a:r>
              <a:endParaRPr lang="en-US" b="1">
                <a:latin typeface="Times New Roman" pitchFamily="18" charset="0"/>
              </a:endParaRPr>
            </a:p>
          </p:txBody>
        </p:sp>
        <p:sp>
          <p:nvSpPr>
            <p:cNvPr id="75804" name="Freeform 28"/>
            <p:cNvSpPr>
              <a:spLocks/>
            </p:cNvSpPr>
            <p:nvPr/>
          </p:nvSpPr>
          <p:spPr bwMode="auto">
            <a:xfrm>
              <a:off x="3246" y="2448"/>
              <a:ext cx="2252" cy="1248"/>
            </a:xfrm>
            <a:custGeom>
              <a:avLst/>
              <a:gdLst/>
              <a:ahLst/>
              <a:cxnLst>
                <a:cxn ang="0">
                  <a:pos x="0" y="1248"/>
                </a:cxn>
                <a:cxn ang="0">
                  <a:pos x="1008" y="0"/>
                </a:cxn>
                <a:cxn ang="0">
                  <a:pos x="2064" y="1248"/>
                </a:cxn>
              </a:cxnLst>
              <a:rect l="0" t="0" r="r" b="b"/>
              <a:pathLst>
                <a:path w="2064" h="1248">
                  <a:moveTo>
                    <a:pt x="0" y="1248"/>
                  </a:moveTo>
                  <a:cubicBezTo>
                    <a:pt x="332" y="624"/>
                    <a:pt x="664" y="0"/>
                    <a:pt x="1008" y="0"/>
                  </a:cubicBezTo>
                  <a:cubicBezTo>
                    <a:pt x="1352" y="0"/>
                    <a:pt x="1708" y="624"/>
                    <a:pt x="2064" y="1248"/>
                  </a:cubicBezTo>
                </a:path>
              </a:pathLst>
            </a:custGeom>
            <a:noFill/>
            <a:ln w="9525" cap="flat">
              <a:solidFill>
                <a:schemeClr val="tx1"/>
              </a:solidFill>
              <a:prstDash val="dash"/>
              <a:round/>
              <a:headEnd/>
              <a:tailEnd/>
            </a:ln>
            <a:effectLst/>
          </p:spPr>
          <p:txBody>
            <a:bodyPr wrap="none"/>
            <a:lstStyle/>
            <a:p>
              <a:endParaRPr lang="en-US" b="1"/>
            </a:p>
          </p:txBody>
        </p:sp>
        <p:sp>
          <p:nvSpPr>
            <p:cNvPr id="75805" name="Text Box 29"/>
            <p:cNvSpPr txBox="1">
              <a:spLocks noChangeArrowheads="1"/>
            </p:cNvSpPr>
            <p:nvPr/>
          </p:nvSpPr>
          <p:spPr bwMode="auto">
            <a:xfrm>
              <a:off x="4346" y="2064"/>
              <a:ext cx="1414" cy="407"/>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Times New Roman" pitchFamily="18" charset="0"/>
                </a:rPr>
                <a:t>Desired Analog signal</a:t>
              </a:r>
            </a:p>
          </p:txBody>
        </p:sp>
        <p:sp>
          <p:nvSpPr>
            <p:cNvPr id="75806" name="Line 30"/>
            <p:cNvSpPr>
              <a:spLocks noChangeShapeType="1"/>
            </p:cNvSpPr>
            <p:nvPr/>
          </p:nvSpPr>
          <p:spPr bwMode="auto">
            <a:xfrm flipH="1">
              <a:off x="4817" y="2400"/>
              <a:ext cx="53" cy="288"/>
            </a:xfrm>
            <a:prstGeom prst="line">
              <a:avLst/>
            </a:prstGeom>
            <a:noFill/>
            <a:ln w="9525">
              <a:solidFill>
                <a:schemeClr val="tx1"/>
              </a:solidFill>
              <a:round/>
              <a:headEnd/>
              <a:tailEnd type="triangle" w="med" len="med"/>
            </a:ln>
            <a:effectLst/>
          </p:spPr>
          <p:txBody>
            <a:bodyPr wrap="none"/>
            <a:lstStyle/>
            <a:p>
              <a:endParaRPr lang="en-US" b="1"/>
            </a:p>
          </p:txBody>
        </p:sp>
        <p:sp>
          <p:nvSpPr>
            <p:cNvPr id="75807" name="Text Box 31"/>
            <p:cNvSpPr txBox="1">
              <a:spLocks noChangeArrowheads="1"/>
            </p:cNvSpPr>
            <p:nvPr/>
          </p:nvSpPr>
          <p:spPr bwMode="auto">
            <a:xfrm>
              <a:off x="3518" y="3797"/>
              <a:ext cx="1309" cy="442"/>
            </a:xfrm>
            <a:prstGeom prst="rect">
              <a:avLst/>
            </a:prstGeom>
            <a:noFill/>
            <a:ln w="9525">
              <a:noFill/>
              <a:miter lim="800000"/>
              <a:headEnd/>
              <a:tailEnd/>
            </a:ln>
            <a:effectLst/>
          </p:spPr>
          <p:txBody>
            <a:bodyPr>
              <a:spAutoFit/>
            </a:bodyPr>
            <a:lstStyle/>
            <a:p>
              <a:pPr eaLnBrk="1" hangingPunct="1">
                <a:spcBef>
                  <a:spcPct val="50000"/>
                </a:spcBef>
              </a:pPr>
              <a:r>
                <a:rPr lang="en-US" sz="2000" b="1">
                  <a:solidFill>
                    <a:srgbClr val="FF0000"/>
                  </a:solidFill>
                  <a:latin typeface="Times New Roman" pitchFamily="18" charset="0"/>
                </a:rPr>
                <a:t>Approximate output</a:t>
              </a:r>
            </a:p>
          </p:txBody>
        </p:sp>
        <p:sp>
          <p:nvSpPr>
            <p:cNvPr id="75808" name="Line 32"/>
            <p:cNvSpPr>
              <a:spLocks noChangeShapeType="1"/>
            </p:cNvSpPr>
            <p:nvPr/>
          </p:nvSpPr>
          <p:spPr bwMode="auto">
            <a:xfrm flipV="1">
              <a:off x="3937" y="2708"/>
              <a:ext cx="97" cy="1099"/>
            </a:xfrm>
            <a:prstGeom prst="line">
              <a:avLst/>
            </a:prstGeom>
            <a:noFill/>
            <a:ln w="9525">
              <a:solidFill>
                <a:srgbClr val="FF0000"/>
              </a:solidFill>
              <a:round/>
              <a:headEnd/>
              <a:tailEnd type="triangle" w="med" len="med"/>
            </a:ln>
            <a:effectLst/>
          </p:spPr>
          <p:txBody>
            <a:bodyPr wrap="none"/>
            <a:lstStyle/>
            <a:p>
              <a:endParaRPr lang="en-US" b="1"/>
            </a:p>
          </p:txBody>
        </p:sp>
        <p:sp>
          <p:nvSpPr>
            <p:cNvPr id="75809" name="Line 33"/>
            <p:cNvSpPr>
              <a:spLocks noChangeShapeType="1"/>
            </p:cNvSpPr>
            <p:nvPr/>
          </p:nvSpPr>
          <p:spPr bwMode="auto">
            <a:xfrm flipH="1">
              <a:off x="3142" y="2457"/>
              <a:ext cx="5" cy="1239"/>
            </a:xfrm>
            <a:prstGeom prst="line">
              <a:avLst/>
            </a:prstGeom>
            <a:noFill/>
            <a:ln w="9525">
              <a:solidFill>
                <a:schemeClr val="tx1"/>
              </a:solidFill>
              <a:round/>
              <a:headEnd type="triangle" w="med" len="med"/>
              <a:tailEnd type="triangle" w="med" len="med"/>
            </a:ln>
            <a:effectLst/>
          </p:spPr>
          <p:txBody>
            <a:bodyPr wrap="none"/>
            <a:lstStyle/>
            <a:p>
              <a:endParaRPr lang="en-US" b="1"/>
            </a:p>
          </p:txBody>
        </p:sp>
        <p:sp>
          <p:nvSpPr>
            <p:cNvPr id="75810" name="Text Box 34"/>
            <p:cNvSpPr txBox="1">
              <a:spLocks noChangeArrowheads="1"/>
            </p:cNvSpPr>
            <p:nvPr/>
          </p:nvSpPr>
          <p:spPr bwMode="auto">
            <a:xfrm rot="16200000">
              <a:off x="2278" y="2762"/>
              <a:ext cx="1440"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Times New Roman" pitchFamily="18" charset="0"/>
                </a:rPr>
                <a:t>8 Volt. Levels</a:t>
              </a:r>
            </a:p>
          </p:txBody>
        </p:sp>
        <p:sp>
          <p:nvSpPr>
            <p:cNvPr id="75811" name="Line 35"/>
            <p:cNvSpPr>
              <a:spLocks noChangeShapeType="1"/>
            </p:cNvSpPr>
            <p:nvPr/>
          </p:nvSpPr>
          <p:spPr bwMode="auto">
            <a:xfrm flipV="1">
              <a:off x="3204" y="3518"/>
              <a:ext cx="271" cy="1"/>
            </a:xfrm>
            <a:prstGeom prst="line">
              <a:avLst/>
            </a:prstGeom>
            <a:noFill/>
            <a:ln w="9525">
              <a:solidFill>
                <a:schemeClr val="tx1"/>
              </a:solidFill>
              <a:prstDash val="sysDot"/>
              <a:round/>
              <a:headEnd/>
              <a:tailEnd/>
            </a:ln>
            <a:effectLst/>
          </p:spPr>
          <p:txBody>
            <a:bodyPr wrap="none"/>
            <a:lstStyle/>
            <a:p>
              <a:endParaRPr lang="en-US" b="1"/>
            </a:p>
          </p:txBody>
        </p:sp>
        <p:sp>
          <p:nvSpPr>
            <p:cNvPr id="75812" name="Line 36"/>
            <p:cNvSpPr>
              <a:spLocks noChangeShapeType="1"/>
            </p:cNvSpPr>
            <p:nvPr/>
          </p:nvSpPr>
          <p:spPr bwMode="auto">
            <a:xfrm>
              <a:off x="3194" y="3213"/>
              <a:ext cx="491" cy="0"/>
            </a:xfrm>
            <a:prstGeom prst="line">
              <a:avLst/>
            </a:prstGeom>
            <a:noFill/>
            <a:ln w="9525">
              <a:solidFill>
                <a:schemeClr val="tx1"/>
              </a:solidFill>
              <a:prstDash val="sysDot"/>
              <a:round/>
              <a:headEnd/>
              <a:tailEnd/>
            </a:ln>
            <a:effectLst/>
          </p:spPr>
          <p:txBody>
            <a:bodyPr wrap="none"/>
            <a:lstStyle/>
            <a:p>
              <a:endParaRPr lang="en-US" b="1"/>
            </a:p>
          </p:txBody>
        </p:sp>
        <p:sp>
          <p:nvSpPr>
            <p:cNvPr id="75813" name="Line 37"/>
            <p:cNvSpPr>
              <a:spLocks noChangeShapeType="1"/>
            </p:cNvSpPr>
            <p:nvPr/>
          </p:nvSpPr>
          <p:spPr bwMode="auto">
            <a:xfrm>
              <a:off x="3194" y="3021"/>
              <a:ext cx="609" cy="0"/>
            </a:xfrm>
            <a:prstGeom prst="line">
              <a:avLst/>
            </a:prstGeom>
            <a:noFill/>
            <a:ln w="9525">
              <a:solidFill>
                <a:schemeClr val="tx1"/>
              </a:solidFill>
              <a:prstDash val="sysDot"/>
              <a:round/>
              <a:headEnd/>
              <a:tailEnd/>
            </a:ln>
            <a:effectLst/>
          </p:spPr>
          <p:txBody>
            <a:bodyPr wrap="none"/>
            <a:lstStyle/>
            <a:p>
              <a:endParaRPr lang="en-US" b="1"/>
            </a:p>
          </p:txBody>
        </p:sp>
        <p:sp>
          <p:nvSpPr>
            <p:cNvPr id="75814" name="Line 38"/>
            <p:cNvSpPr>
              <a:spLocks noChangeShapeType="1"/>
            </p:cNvSpPr>
            <p:nvPr/>
          </p:nvSpPr>
          <p:spPr bwMode="auto">
            <a:xfrm>
              <a:off x="3191" y="2832"/>
              <a:ext cx="785" cy="0"/>
            </a:xfrm>
            <a:prstGeom prst="line">
              <a:avLst/>
            </a:prstGeom>
            <a:noFill/>
            <a:ln w="9525">
              <a:solidFill>
                <a:schemeClr val="tx1"/>
              </a:solidFill>
              <a:prstDash val="sysDot"/>
              <a:round/>
              <a:headEnd/>
              <a:tailEnd/>
            </a:ln>
            <a:effectLst/>
          </p:spPr>
          <p:txBody>
            <a:bodyPr wrap="none"/>
            <a:lstStyle/>
            <a:p>
              <a:endParaRPr lang="en-US" b="1"/>
            </a:p>
          </p:txBody>
        </p:sp>
        <p:sp>
          <p:nvSpPr>
            <p:cNvPr id="75815" name="Line 39"/>
            <p:cNvSpPr>
              <a:spLocks noChangeShapeType="1"/>
            </p:cNvSpPr>
            <p:nvPr/>
          </p:nvSpPr>
          <p:spPr bwMode="auto">
            <a:xfrm>
              <a:off x="3194" y="2649"/>
              <a:ext cx="838" cy="0"/>
            </a:xfrm>
            <a:prstGeom prst="line">
              <a:avLst/>
            </a:prstGeom>
            <a:noFill/>
            <a:ln w="9525">
              <a:solidFill>
                <a:schemeClr val="tx1"/>
              </a:solidFill>
              <a:prstDash val="sysDot"/>
              <a:round/>
              <a:headEnd/>
              <a:tailEnd/>
            </a:ln>
            <a:effectLst/>
          </p:spPr>
          <p:txBody>
            <a:bodyPr wrap="none"/>
            <a:lstStyle/>
            <a:p>
              <a:endParaRPr lang="en-US" b="1"/>
            </a:p>
          </p:txBody>
        </p:sp>
        <p:sp>
          <p:nvSpPr>
            <p:cNvPr id="75816" name="Line 40"/>
            <p:cNvSpPr>
              <a:spLocks noChangeShapeType="1"/>
            </p:cNvSpPr>
            <p:nvPr/>
          </p:nvSpPr>
          <p:spPr bwMode="auto">
            <a:xfrm flipV="1">
              <a:off x="3204" y="3375"/>
              <a:ext cx="351" cy="0"/>
            </a:xfrm>
            <a:prstGeom prst="line">
              <a:avLst/>
            </a:prstGeom>
            <a:noFill/>
            <a:ln w="9525">
              <a:solidFill>
                <a:schemeClr val="tx1"/>
              </a:solidFill>
              <a:prstDash val="sysDot"/>
              <a:round/>
              <a:headEnd/>
              <a:tailEnd/>
            </a:ln>
            <a:effectLst/>
          </p:spPr>
          <p:txBody>
            <a:bodyPr wrap="none"/>
            <a:lstStyle/>
            <a:p>
              <a:endParaRPr lang="en-US" b="1"/>
            </a:p>
          </p:txBody>
        </p:sp>
        <p:sp>
          <p:nvSpPr>
            <p:cNvPr id="75817" name="Freeform 41"/>
            <p:cNvSpPr>
              <a:spLocks/>
            </p:cNvSpPr>
            <p:nvPr/>
          </p:nvSpPr>
          <p:spPr bwMode="auto">
            <a:xfrm>
              <a:off x="3256" y="2475"/>
              <a:ext cx="2259" cy="1236"/>
            </a:xfrm>
            <a:custGeom>
              <a:avLst/>
              <a:gdLst/>
              <a:ahLst/>
              <a:cxnLst>
                <a:cxn ang="0">
                  <a:pos x="0" y="1236"/>
                </a:cxn>
                <a:cxn ang="0">
                  <a:pos x="96" y="1236"/>
                </a:cxn>
                <a:cxn ang="0">
                  <a:pos x="96" y="1044"/>
                </a:cxn>
                <a:cxn ang="0">
                  <a:pos x="192" y="1044"/>
                </a:cxn>
                <a:cxn ang="0">
                  <a:pos x="192" y="900"/>
                </a:cxn>
                <a:cxn ang="0">
                  <a:pos x="261" y="891"/>
                </a:cxn>
                <a:cxn ang="0">
                  <a:pos x="261" y="738"/>
                </a:cxn>
                <a:cxn ang="0">
                  <a:pos x="378" y="729"/>
                </a:cxn>
                <a:cxn ang="0">
                  <a:pos x="378" y="540"/>
                </a:cxn>
                <a:cxn ang="0">
                  <a:pos x="495" y="540"/>
                </a:cxn>
                <a:cxn ang="0">
                  <a:pos x="495" y="369"/>
                </a:cxn>
                <a:cxn ang="0">
                  <a:pos x="657" y="351"/>
                </a:cxn>
                <a:cxn ang="0">
                  <a:pos x="666" y="162"/>
                </a:cxn>
                <a:cxn ang="0">
                  <a:pos x="864" y="153"/>
                </a:cxn>
                <a:cxn ang="0">
                  <a:pos x="864" y="0"/>
                </a:cxn>
                <a:cxn ang="0">
                  <a:pos x="1107" y="0"/>
                </a:cxn>
                <a:cxn ang="0">
                  <a:pos x="1104" y="132"/>
                </a:cxn>
                <a:cxn ang="0">
                  <a:pos x="1344" y="132"/>
                </a:cxn>
                <a:cxn ang="0">
                  <a:pos x="1341" y="360"/>
                </a:cxn>
                <a:cxn ang="0">
                  <a:pos x="1503" y="360"/>
                </a:cxn>
                <a:cxn ang="0">
                  <a:pos x="1503" y="540"/>
                </a:cxn>
                <a:cxn ang="0">
                  <a:pos x="1638" y="540"/>
                </a:cxn>
                <a:cxn ang="0">
                  <a:pos x="1638" y="711"/>
                </a:cxn>
                <a:cxn ang="0">
                  <a:pos x="1776" y="708"/>
                </a:cxn>
                <a:cxn ang="0">
                  <a:pos x="1773" y="900"/>
                </a:cxn>
                <a:cxn ang="0">
                  <a:pos x="1863" y="900"/>
                </a:cxn>
                <a:cxn ang="0">
                  <a:pos x="1863" y="1071"/>
                </a:cxn>
                <a:cxn ang="0">
                  <a:pos x="1980" y="1071"/>
                </a:cxn>
                <a:cxn ang="0">
                  <a:pos x="1980" y="1224"/>
                </a:cxn>
                <a:cxn ang="0">
                  <a:pos x="2070" y="1215"/>
                </a:cxn>
              </a:cxnLst>
              <a:rect l="0" t="0" r="r" b="b"/>
              <a:pathLst>
                <a:path w="2070" h="1236">
                  <a:moveTo>
                    <a:pt x="0" y="1236"/>
                  </a:moveTo>
                  <a:lnTo>
                    <a:pt x="96" y="1236"/>
                  </a:lnTo>
                  <a:lnTo>
                    <a:pt x="96" y="1044"/>
                  </a:lnTo>
                  <a:lnTo>
                    <a:pt x="192" y="1044"/>
                  </a:lnTo>
                  <a:lnTo>
                    <a:pt x="192" y="900"/>
                  </a:lnTo>
                  <a:lnTo>
                    <a:pt x="261" y="891"/>
                  </a:lnTo>
                  <a:lnTo>
                    <a:pt x="261" y="738"/>
                  </a:lnTo>
                  <a:lnTo>
                    <a:pt x="378" y="729"/>
                  </a:lnTo>
                  <a:lnTo>
                    <a:pt x="378" y="540"/>
                  </a:lnTo>
                  <a:lnTo>
                    <a:pt x="495" y="540"/>
                  </a:lnTo>
                  <a:lnTo>
                    <a:pt x="495" y="369"/>
                  </a:lnTo>
                  <a:lnTo>
                    <a:pt x="657" y="351"/>
                  </a:lnTo>
                  <a:lnTo>
                    <a:pt x="666" y="162"/>
                  </a:lnTo>
                  <a:lnTo>
                    <a:pt x="864" y="153"/>
                  </a:lnTo>
                  <a:lnTo>
                    <a:pt x="864" y="0"/>
                  </a:lnTo>
                  <a:lnTo>
                    <a:pt x="1107" y="0"/>
                  </a:lnTo>
                  <a:lnTo>
                    <a:pt x="1104" y="132"/>
                  </a:lnTo>
                  <a:lnTo>
                    <a:pt x="1344" y="132"/>
                  </a:lnTo>
                  <a:lnTo>
                    <a:pt x="1341" y="360"/>
                  </a:lnTo>
                  <a:lnTo>
                    <a:pt x="1503" y="360"/>
                  </a:lnTo>
                  <a:lnTo>
                    <a:pt x="1503" y="540"/>
                  </a:lnTo>
                  <a:lnTo>
                    <a:pt x="1638" y="540"/>
                  </a:lnTo>
                  <a:lnTo>
                    <a:pt x="1638" y="711"/>
                  </a:lnTo>
                  <a:lnTo>
                    <a:pt x="1776" y="708"/>
                  </a:lnTo>
                  <a:lnTo>
                    <a:pt x="1773" y="900"/>
                  </a:lnTo>
                  <a:lnTo>
                    <a:pt x="1863" y="900"/>
                  </a:lnTo>
                  <a:lnTo>
                    <a:pt x="1863" y="1071"/>
                  </a:lnTo>
                  <a:lnTo>
                    <a:pt x="1980" y="1071"/>
                  </a:lnTo>
                  <a:lnTo>
                    <a:pt x="1980" y="1224"/>
                  </a:lnTo>
                  <a:lnTo>
                    <a:pt x="2070" y="1215"/>
                  </a:lnTo>
                </a:path>
              </a:pathLst>
            </a:custGeom>
            <a:noFill/>
            <a:ln w="25400">
              <a:solidFill>
                <a:srgbClr val="000000"/>
              </a:solidFill>
              <a:round/>
              <a:headEnd/>
              <a:tailEnd/>
            </a:ln>
            <a:effectLst/>
          </p:spPr>
          <p:txBody>
            <a:bodyPr wrap="none"/>
            <a:lstStyle/>
            <a:p>
              <a:endParaRPr lang="en-US" b="1"/>
            </a:p>
          </p:txBody>
        </p:sp>
        <p:sp>
          <p:nvSpPr>
            <p:cNvPr id="75818" name="Freeform 42"/>
            <p:cNvSpPr>
              <a:spLocks/>
            </p:cNvSpPr>
            <p:nvPr/>
          </p:nvSpPr>
          <p:spPr bwMode="auto">
            <a:xfrm>
              <a:off x="3305" y="2475"/>
              <a:ext cx="2151" cy="1224"/>
            </a:xfrm>
            <a:custGeom>
              <a:avLst/>
              <a:gdLst/>
              <a:ahLst/>
              <a:cxnLst>
                <a:cxn ang="0">
                  <a:pos x="0" y="1224"/>
                </a:cxn>
                <a:cxn ang="0">
                  <a:pos x="90" y="1044"/>
                </a:cxn>
                <a:cxn ang="0">
                  <a:pos x="189" y="900"/>
                </a:cxn>
                <a:cxn ang="0">
                  <a:pos x="279" y="738"/>
                </a:cxn>
                <a:cxn ang="0">
                  <a:pos x="396" y="540"/>
                </a:cxn>
                <a:cxn ang="0">
                  <a:pos x="522" y="351"/>
                </a:cxn>
                <a:cxn ang="0">
                  <a:pos x="720" y="162"/>
                </a:cxn>
                <a:cxn ang="0">
                  <a:pos x="918" y="0"/>
                </a:cxn>
                <a:cxn ang="0">
                  <a:pos x="1206" y="135"/>
                </a:cxn>
                <a:cxn ang="0">
                  <a:pos x="1377" y="351"/>
                </a:cxn>
                <a:cxn ang="0">
                  <a:pos x="1530" y="531"/>
                </a:cxn>
                <a:cxn ang="0">
                  <a:pos x="1656" y="711"/>
                </a:cxn>
                <a:cxn ang="0">
                  <a:pos x="1773" y="900"/>
                </a:cxn>
                <a:cxn ang="0">
                  <a:pos x="1881" y="1062"/>
                </a:cxn>
                <a:cxn ang="0">
                  <a:pos x="1971" y="1215"/>
                </a:cxn>
              </a:cxnLst>
              <a:rect l="0" t="0" r="r" b="b"/>
              <a:pathLst>
                <a:path w="1971" h="1224">
                  <a:moveTo>
                    <a:pt x="0" y="1224"/>
                  </a:moveTo>
                  <a:lnTo>
                    <a:pt x="90" y="1044"/>
                  </a:lnTo>
                  <a:lnTo>
                    <a:pt x="189" y="900"/>
                  </a:lnTo>
                  <a:lnTo>
                    <a:pt x="279" y="738"/>
                  </a:lnTo>
                  <a:lnTo>
                    <a:pt x="396" y="540"/>
                  </a:lnTo>
                  <a:lnTo>
                    <a:pt x="522" y="351"/>
                  </a:lnTo>
                  <a:lnTo>
                    <a:pt x="720" y="162"/>
                  </a:lnTo>
                  <a:lnTo>
                    <a:pt x="918" y="0"/>
                  </a:lnTo>
                  <a:lnTo>
                    <a:pt x="1206" y="135"/>
                  </a:lnTo>
                  <a:lnTo>
                    <a:pt x="1377" y="351"/>
                  </a:lnTo>
                  <a:lnTo>
                    <a:pt x="1530" y="531"/>
                  </a:lnTo>
                  <a:lnTo>
                    <a:pt x="1656" y="711"/>
                  </a:lnTo>
                  <a:lnTo>
                    <a:pt x="1773" y="900"/>
                  </a:lnTo>
                  <a:lnTo>
                    <a:pt x="1881" y="1062"/>
                  </a:lnTo>
                  <a:lnTo>
                    <a:pt x="1971" y="1215"/>
                  </a:lnTo>
                </a:path>
              </a:pathLst>
            </a:custGeom>
            <a:noFill/>
            <a:ln w="9525">
              <a:solidFill>
                <a:srgbClr val="FF0000"/>
              </a:solidFill>
              <a:round/>
              <a:headEnd/>
              <a:tailEnd/>
            </a:ln>
            <a:effectLst/>
          </p:spPr>
          <p:txBody>
            <a:bodyPr wrap="none"/>
            <a:lstStyle/>
            <a:p>
              <a:endParaRPr lang="en-US" b="1"/>
            </a:p>
          </p:txBody>
        </p:sp>
        <p:sp>
          <p:nvSpPr>
            <p:cNvPr id="75819" name="Line 43"/>
            <p:cNvSpPr>
              <a:spLocks noChangeShapeType="1"/>
            </p:cNvSpPr>
            <p:nvPr/>
          </p:nvSpPr>
          <p:spPr bwMode="auto">
            <a:xfrm>
              <a:off x="3204" y="2463"/>
              <a:ext cx="1047" cy="0"/>
            </a:xfrm>
            <a:prstGeom prst="line">
              <a:avLst/>
            </a:prstGeom>
            <a:noFill/>
            <a:ln w="9525">
              <a:solidFill>
                <a:schemeClr val="tx1"/>
              </a:solidFill>
              <a:prstDash val="sysDot"/>
              <a:round/>
              <a:headEnd/>
              <a:tailEnd/>
            </a:ln>
            <a:effectLst/>
          </p:spPr>
          <p:txBody>
            <a:bodyPr wrap="none"/>
            <a:lstStyle/>
            <a:p>
              <a:endParaRPr lang="en-US" b="1"/>
            </a:p>
          </p:txBody>
        </p:sp>
        <p:sp>
          <p:nvSpPr>
            <p:cNvPr id="75820" name="Text Box 44"/>
            <p:cNvSpPr txBox="1">
              <a:spLocks noChangeArrowheads="1"/>
            </p:cNvSpPr>
            <p:nvPr/>
          </p:nvSpPr>
          <p:spPr bwMode="auto">
            <a:xfrm>
              <a:off x="3204" y="3711"/>
              <a:ext cx="252" cy="144"/>
            </a:xfrm>
            <a:prstGeom prst="rect">
              <a:avLst/>
            </a:prstGeom>
            <a:noFill/>
            <a:ln w="9525">
              <a:noFill/>
              <a:miter lim="800000"/>
              <a:headEnd/>
              <a:tailEnd/>
            </a:ln>
            <a:effectLst/>
          </p:spPr>
          <p:txBody>
            <a:bodyPr>
              <a:spAutoFit/>
            </a:bodyPr>
            <a:lstStyle/>
            <a:p>
              <a:pPr>
                <a:spcBef>
                  <a:spcPct val="50000"/>
                </a:spcBef>
              </a:pPr>
              <a:r>
                <a:rPr lang="en-US" sz="900" b="1"/>
                <a:t>000</a:t>
              </a:r>
            </a:p>
          </p:txBody>
        </p:sp>
        <p:sp>
          <p:nvSpPr>
            <p:cNvPr id="75821" name="Text Box 45"/>
            <p:cNvSpPr txBox="1">
              <a:spLocks noChangeArrowheads="1"/>
            </p:cNvSpPr>
            <p:nvPr/>
          </p:nvSpPr>
          <p:spPr bwMode="auto">
            <a:xfrm>
              <a:off x="3360" y="3504"/>
              <a:ext cx="252" cy="144"/>
            </a:xfrm>
            <a:prstGeom prst="rect">
              <a:avLst/>
            </a:prstGeom>
            <a:noFill/>
            <a:ln w="9525">
              <a:noFill/>
              <a:miter lim="800000"/>
              <a:headEnd/>
              <a:tailEnd/>
            </a:ln>
            <a:effectLst/>
          </p:spPr>
          <p:txBody>
            <a:bodyPr>
              <a:spAutoFit/>
            </a:bodyPr>
            <a:lstStyle/>
            <a:p>
              <a:pPr>
                <a:spcBef>
                  <a:spcPct val="50000"/>
                </a:spcBef>
              </a:pPr>
              <a:r>
                <a:rPr lang="en-US" sz="900" b="1"/>
                <a:t>001</a:t>
              </a:r>
            </a:p>
          </p:txBody>
        </p:sp>
        <p:sp>
          <p:nvSpPr>
            <p:cNvPr id="75822" name="Text Box 46"/>
            <p:cNvSpPr txBox="1">
              <a:spLocks noChangeArrowheads="1"/>
            </p:cNvSpPr>
            <p:nvPr/>
          </p:nvSpPr>
          <p:spPr bwMode="auto">
            <a:xfrm>
              <a:off x="3456" y="3360"/>
              <a:ext cx="252" cy="144"/>
            </a:xfrm>
            <a:prstGeom prst="rect">
              <a:avLst/>
            </a:prstGeom>
            <a:noFill/>
            <a:ln w="9525">
              <a:noFill/>
              <a:miter lim="800000"/>
              <a:headEnd/>
              <a:tailEnd/>
            </a:ln>
            <a:effectLst/>
          </p:spPr>
          <p:txBody>
            <a:bodyPr>
              <a:spAutoFit/>
            </a:bodyPr>
            <a:lstStyle/>
            <a:p>
              <a:pPr>
                <a:spcBef>
                  <a:spcPct val="50000"/>
                </a:spcBef>
              </a:pPr>
              <a:r>
                <a:rPr lang="en-US" sz="900" b="1"/>
                <a:t>010</a:t>
              </a:r>
            </a:p>
          </p:txBody>
        </p:sp>
        <p:sp>
          <p:nvSpPr>
            <p:cNvPr id="75823" name="Text Box 47"/>
            <p:cNvSpPr txBox="1">
              <a:spLocks noChangeArrowheads="1"/>
            </p:cNvSpPr>
            <p:nvPr/>
          </p:nvSpPr>
          <p:spPr bwMode="auto">
            <a:xfrm>
              <a:off x="3552" y="3183"/>
              <a:ext cx="252" cy="144"/>
            </a:xfrm>
            <a:prstGeom prst="rect">
              <a:avLst/>
            </a:prstGeom>
            <a:noFill/>
            <a:ln w="9525">
              <a:noFill/>
              <a:miter lim="800000"/>
              <a:headEnd/>
              <a:tailEnd/>
            </a:ln>
            <a:effectLst/>
          </p:spPr>
          <p:txBody>
            <a:bodyPr>
              <a:spAutoFit/>
            </a:bodyPr>
            <a:lstStyle/>
            <a:p>
              <a:pPr>
                <a:spcBef>
                  <a:spcPct val="50000"/>
                </a:spcBef>
              </a:pPr>
              <a:r>
                <a:rPr lang="en-US" sz="900" b="1"/>
                <a:t>011</a:t>
              </a:r>
            </a:p>
          </p:txBody>
        </p:sp>
        <p:sp>
          <p:nvSpPr>
            <p:cNvPr id="75824" name="Text Box 48"/>
            <p:cNvSpPr txBox="1">
              <a:spLocks noChangeArrowheads="1"/>
            </p:cNvSpPr>
            <p:nvPr/>
          </p:nvSpPr>
          <p:spPr bwMode="auto">
            <a:xfrm>
              <a:off x="3704" y="3000"/>
              <a:ext cx="252" cy="144"/>
            </a:xfrm>
            <a:prstGeom prst="rect">
              <a:avLst/>
            </a:prstGeom>
            <a:noFill/>
            <a:ln w="9525">
              <a:noFill/>
              <a:miter lim="800000"/>
              <a:headEnd/>
              <a:tailEnd/>
            </a:ln>
            <a:effectLst/>
          </p:spPr>
          <p:txBody>
            <a:bodyPr>
              <a:spAutoFit/>
            </a:bodyPr>
            <a:lstStyle/>
            <a:p>
              <a:pPr>
                <a:spcBef>
                  <a:spcPct val="50000"/>
                </a:spcBef>
              </a:pPr>
              <a:r>
                <a:rPr lang="en-US" sz="900" b="1"/>
                <a:t>100</a:t>
              </a:r>
            </a:p>
          </p:txBody>
        </p:sp>
        <p:sp>
          <p:nvSpPr>
            <p:cNvPr id="75825" name="Text Box 49"/>
            <p:cNvSpPr txBox="1">
              <a:spLocks noChangeArrowheads="1"/>
            </p:cNvSpPr>
            <p:nvPr/>
          </p:nvSpPr>
          <p:spPr bwMode="auto">
            <a:xfrm>
              <a:off x="3800" y="2816"/>
              <a:ext cx="252" cy="144"/>
            </a:xfrm>
            <a:prstGeom prst="rect">
              <a:avLst/>
            </a:prstGeom>
            <a:noFill/>
            <a:ln w="9525">
              <a:noFill/>
              <a:miter lim="800000"/>
              <a:headEnd/>
              <a:tailEnd/>
            </a:ln>
            <a:effectLst/>
          </p:spPr>
          <p:txBody>
            <a:bodyPr>
              <a:spAutoFit/>
            </a:bodyPr>
            <a:lstStyle/>
            <a:p>
              <a:pPr>
                <a:spcBef>
                  <a:spcPct val="50000"/>
                </a:spcBef>
              </a:pPr>
              <a:r>
                <a:rPr lang="en-US" sz="900" b="1"/>
                <a:t>101</a:t>
              </a:r>
            </a:p>
          </p:txBody>
        </p:sp>
        <p:sp>
          <p:nvSpPr>
            <p:cNvPr id="75826" name="Text Box 50"/>
            <p:cNvSpPr txBox="1">
              <a:spLocks noChangeArrowheads="1"/>
            </p:cNvSpPr>
            <p:nvPr/>
          </p:nvSpPr>
          <p:spPr bwMode="auto">
            <a:xfrm>
              <a:off x="4024" y="2623"/>
              <a:ext cx="252" cy="144"/>
            </a:xfrm>
            <a:prstGeom prst="rect">
              <a:avLst/>
            </a:prstGeom>
            <a:noFill/>
            <a:ln w="9525">
              <a:noFill/>
              <a:miter lim="800000"/>
              <a:headEnd/>
              <a:tailEnd/>
            </a:ln>
            <a:effectLst/>
          </p:spPr>
          <p:txBody>
            <a:bodyPr>
              <a:spAutoFit/>
            </a:bodyPr>
            <a:lstStyle/>
            <a:p>
              <a:pPr>
                <a:spcBef>
                  <a:spcPct val="50000"/>
                </a:spcBef>
              </a:pPr>
              <a:r>
                <a:rPr lang="en-US" sz="900" b="1"/>
                <a:t>110</a:t>
              </a:r>
            </a:p>
          </p:txBody>
        </p:sp>
        <p:sp>
          <p:nvSpPr>
            <p:cNvPr id="75827" name="Text Box 51"/>
            <p:cNvSpPr txBox="1">
              <a:spLocks noChangeArrowheads="1"/>
            </p:cNvSpPr>
            <p:nvPr/>
          </p:nvSpPr>
          <p:spPr bwMode="auto">
            <a:xfrm>
              <a:off x="4208" y="2477"/>
              <a:ext cx="252" cy="144"/>
            </a:xfrm>
            <a:prstGeom prst="rect">
              <a:avLst/>
            </a:prstGeom>
            <a:noFill/>
            <a:ln w="9525">
              <a:noFill/>
              <a:miter lim="800000"/>
              <a:headEnd/>
              <a:tailEnd/>
            </a:ln>
            <a:effectLst/>
          </p:spPr>
          <p:txBody>
            <a:bodyPr>
              <a:spAutoFit/>
            </a:bodyPr>
            <a:lstStyle/>
            <a:p>
              <a:pPr>
                <a:spcBef>
                  <a:spcPct val="50000"/>
                </a:spcBef>
              </a:pPr>
              <a:r>
                <a:rPr lang="en-US" sz="900" b="1"/>
                <a:t>111</a:t>
              </a:r>
            </a:p>
          </p:txBody>
        </p:sp>
        <p:sp>
          <p:nvSpPr>
            <p:cNvPr id="75828" name="Text Box 52"/>
            <p:cNvSpPr txBox="1">
              <a:spLocks noChangeArrowheads="1"/>
            </p:cNvSpPr>
            <p:nvPr/>
          </p:nvSpPr>
          <p:spPr bwMode="auto">
            <a:xfrm>
              <a:off x="4416" y="2592"/>
              <a:ext cx="252" cy="144"/>
            </a:xfrm>
            <a:prstGeom prst="rect">
              <a:avLst/>
            </a:prstGeom>
            <a:noFill/>
            <a:ln w="9525">
              <a:noFill/>
              <a:miter lim="800000"/>
              <a:headEnd/>
              <a:tailEnd/>
            </a:ln>
            <a:effectLst/>
          </p:spPr>
          <p:txBody>
            <a:bodyPr>
              <a:spAutoFit/>
            </a:bodyPr>
            <a:lstStyle/>
            <a:p>
              <a:pPr>
                <a:spcBef>
                  <a:spcPct val="50000"/>
                </a:spcBef>
              </a:pPr>
              <a:r>
                <a:rPr lang="en-US" sz="900" b="1"/>
                <a:t>110</a:t>
              </a:r>
            </a:p>
          </p:txBody>
        </p:sp>
        <p:sp>
          <p:nvSpPr>
            <p:cNvPr id="75829" name="Text Box 53"/>
            <p:cNvSpPr txBox="1">
              <a:spLocks noChangeArrowheads="1"/>
            </p:cNvSpPr>
            <p:nvPr/>
          </p:nvSpPr>
          <p:spPr bwMode="auto">
            <a:xfrm>
              <a:off x="4624" y="2815"/>
              <a:ext cx="252" cy="144"/>
            </a:xfrm>
            <a:prstGeom prst="rect">
              <a:avLst/>
            </a:prstGeom>
            <a:noFill/>
            <a:ln w="9525">
              <a:noFill/>
              <a:miter lim="800000"/>
              <a:headEnd/>
              <a:tailEnd/>
            </a:ln>
            <a:effectLst/>
          </p:spPr>
          <p:txBody>
            <a:bodyPr>
              <a:spAutoFit/>
            </a:bodyPr>
            <a:lstStyle/>
            <a:p>
              <a:pPr>
                <a:spcBef>
                  <a:spcPct val="50000"/>
                </a:spcBef>
              </a:pPr>
              <a:r>
                <a:rPr lang="en-US" sz="900" b="1"/>
                <a:t>101</a:t>
              </a:r>
            </a:p>
          </p:txBody>
        </p:sp>
        <p:sp>
          <p:nvSpPr>
            <p:cNvPr id="75830" name="Text Box 54"/>
            <p:cNvSpPr txBox="1">
              <a:spLocks noChangeArrowheads="1"/>
            </p:cNvSpPr>
            <p:nvPr/>
          </p:nvSpPr>
          <p:spPr bwMode="auto">
            <a:xfrm>
              <a:off x="4800" y="2999"/>
              <a:ext cx="252" cy="144"/>
            </a:xfrm>
            <a:prstGeom prst="rect">
              <a:avLst/>
            </a:prstGeom>
            <a:noFill/>
            <a:ln w="9525">
              <a:noFill/>
              <a:miter lim="800000"/>
              <a:headEnd/>
              <a:tailEnd/>
            </a:ln>
            <a:effectLst/>
          </p:spPr>
          <p:txBody>
            <a:bodyPr>
              <a:spAutoFit/>
            </a:bodyPr>
            <a:lstStyle/>
            <a:p>
              <a:pPr>
                <a:spcBef>
                  <a:spcPct val="50000"/>
                </a:spcBef>
              </a:pPr>
              <a:r>
                <a:rPr lang="en-US" sz="900" b="1"/>
                <a:t>100</a:t>
              </a:r>
            </a:p>
          </p:txBody>
        </p:sp>
        <p:sp>
          <p:nvSpPr>
            <p:cNvPr id="75831" name="Text Box 55"/>
            <p:cNvSpPr txBox="1">
              <a:spLocks noChangeArrowheads="1"/>
            </p:cNvSpPr>
            <p:nvPr/>
          </p:nvSpPr>
          <p:spPr bwMode="auto">
            <a:xfrm>
              <a:off x="4940" y="3154"/>
              <a:ext cx="252" cy="144"/>
            </a:xfrm>
            <a:prstGeom prst="rect">
              <a:avLst/>
            </a:prstGeom>
            <a:noFill/>
            <a:ln w="9525">
              <a:noFill/>
              <a:miter lim="800000"/>
              <a:headEnd/>
              <a:tailEnd/>
            </a:ln>
            <a:effectLst/>
          </p:spPr>
          <p:txBody>
            <a:bodyPr>
              <a:spAutoFit/>
            </a:bodyPr>
            <a:lstStyle/>
            <a:p>
              <a:pPr>
                <a:spcBef>
                  <a:spcPct val="50000"/>
                </a:spcBef>
              </a:pPr>
              <a:r>
                <a:rPr lang="en-US" sz="900" b="1"/>
                <a:t>011</a:t>
              </a:r>
            </a:p>
          </p:txBody>
        </p:sp>
        <p:sp>
          <p:nvSpPr>
            <p:cNvPr id="75832" name="Text Box 56"/>
            <p:cNvSpPr txBox="1">
              <a:spLocks noChangeArrowheads="1"/>
            </p:cNvSpPr>
            <p:nvPr/>
          </p:nvSpPr>
          <p:spPr bwMode="auto">
            <a:xfrm>
              <a:off x="5071" y="3352"/>
              <a:ext cx="252" cy="144"/>
            </a:xfrm>
            <a:prstGeom prst="rect">
              <a:avLst/>
            </a:prstGeom>
            <a:noFill/>
            <a:ln w="9525">
              <a:noFill/>
              <a:miter lim="800000"/>
              <a:headEnd/>
              <a:tailEnd/>
            </a:ln>
            <a:effectLst/>
          </p:spPr>
          <p:txBody>
            <a:bodyPr>
              <a:spAutoFit/>
            </a:bodyPr>
            <a:lstStyle/>
            <a:p>
              <a:pPr>
                <a:spcBef>
                  <a:spcPct val="50000"/>
                </a:spcBef>
              </a:pPr>
              <a:r>
                <a:rPr lang="en-US" sz="900" b="1"/>
                <a:t>010</a:t>
              </a:r>
            </a:p>
          </p:txBody>
        </p:sp>
        <p:sp>
          <p:nvSpPr>
            <p:cNvPr id="75833" name="Text Box 57"/>
            <p:cNvSpPr txBox="1">
              <a:spLocks noChangeArrowheads="1"/>
            </p:cNvSpPr>
            <p:nvPr/>
          </p:nvSpPr>
          <p:spPr bwMode="auto">
            <a:xfrm>
              <a:off x="5200" y="3522"/>
              <a:ext cx="252" cy="144"/>
            </a:xfrm>
            <a:prstGeom prst="rect">
              <a:avLst/>
            </a:prstGeom>
            <a:noFill/>
            <a:ln w="9525">
              <a:noFill/>
              <a:miter lim="800000"/>
              <a:headEnd/>
              <a:tailEnd/>
            </a:ln>
            <a:effectLst/>
          </p:spPr>
          <p:txBody>
            <a:bodyPr>
              <a:spAutoFit/>
            </a:bodyPr>
            <a:lstStyle/>
            <a:p>
              <a:pPr>
                <a:spcBef>
                  <a:spcPct val="50000"/>
                </a:spcBef>
              </a:pPr>
              <a:r>
                <a:rPr lang="en-US" sz="900" b="1"/>
                <a:t>001</a:t>
              </a:r>
            </a:p>
          </p:txBody>
        </p:sp>
        <p:sp>
          <p:nvSpPr>
            <p:cNvPr id="75834" name="Text Box 58"/>
            <p:cNvSpPr txBox="1">
              <a:spLocks noChangeArrowheads="1"/>
            </p:cNvSpPr>
            <p:nvPr/>
          </p:nvSpPr>
          <p:spPr bwMode="auto">
            <a:xfrm>
              <a:off x="5376" y="3673"/>
              <a:ext cx="252" cy="144"/>
            </a:xfrm>
            <a:prstGeom prst="rect">
              <a:avLst/>
            </a:prstGeom>
            <a:noFill/>
            <a:ln w="9525">
              <a:noFill/>
              <a:miter lim="800000"/>
              <a:headEnd/>
              <a:tailEnd/>
            </a:ln>
            <a:effectLst/>
          </p:spPr>
          <p:txBody>
            <a:bodyPr>
              <a:spAutoFit/>
            </a:bodyPr>
            <a:lstStyle/>
            <a:p>
              <a:pPr>
                <a:spcBef>
                  <a:spcPct val="50000"/>
                </a:spcBef>
              </a:pPr>
              <a:r>
                <a:rPr lang="en-US" sz="900" b="1"/>
                <a:t>000</a:t>
              </a:r>
            </a:p>
          </p:txBody>
        </p:sp>
      </p:grpSp>
      <p:sp>
        <p:nvSpPr>
          <p:cNvPr id="60" name="Title 1"/>
          <p:cNvSpPr txBox="1">
            <a:spLocks/>
          </p:cNvSpPr>
          <p:nvPr/>
        </p:nvSpPr>
        <p:spPr>
          <a:xfrm>
            <a:off x="304800" y="152400"/>
            <a:ext cx="8229600" cy="1143000"/>
          </a:xfrm>
          <a:prstGeom prst="rect">
            <a:avLst/>
          </a:prstGeom>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mj-lt"/>
                <a:ea typeface="+mj-ea"/>
                <a:cs typeface="+mj-cs"/>
              </a:rPr>
              <a:t>Resolution</a:t>
            </a:r>
            <a:endParaRPr kumimoji="0" lang="en-US" sz="4400" b="1" i="0" u="sng" strike="noStrike" kern="1200"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8155 Block Diagram</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5" name="Picture 4" descr="pin8155.png"/>
          <p:cNvPicPr>
            <a:picLocks noChangeAspect="1"/>
          </p:cNvPicPr>
          <p:nvPr/>
        </p:nvPicPr>
        <p:blipFill>
          <a:blip r:embed="rId3"/>
          <a:stretch>
            <a:fillRect/>
          </a:stretch>
        </p:blipFill>
        <p:spPr>
          <a:xfrm>
            <a:off x="0" y="1600200"/>
            <a:ext cx="2590800" cy="5105400"/>
          </a:xfrm>
          <a:prstGeom prst="rect">
            <a:avLst/>
          </a:prstGeom>
        </p:spPr>
      </p:pic>
      <p:sp>
        <p:nvSpPr>
          <p:cNvPr id="6" name="Rectangle 5"/>
          <p:cNvSpPr/>
          <p:nvPr/>
        </p:nvSpPr>
        <p:spPr>
          <a:xfrm>
            <a:off x="5029200" y="3505200"/>
            <a:ext cx="1143000" cy="13716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smtClean="0">
                <a:solidFill>
                  <a:schemeClr val="tx1"/>
                </a:solidFill>
              </a:rPr>
              <a:t>3 to 8 Decoder</a:t>
            </a:r>
            <a:endParaRPr lang="en-US" b="1" dirty="0">
              <a:solidFill>
                <a:schemeClr val="tx1"/>
              </a:solidFill>
            </a:endParaRPr>
          </a:p>
        </p:txBody>
      </p:sp>
      <p:sp>
        <p:nvSpPr>
          <p:cNvPr id="7" name="Rectangle 6"/>
          <p:cNvSpPr/>
          <p:nvPr/>
        </p:nvSpPr>
        <p:spPr>
          <a:xfrm>
            <a:off x="5105400" y="2590800"/>
            <a:ext cx="838200"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dirty="0" smtClean="0">
                <a:solidFill>
                  <a:schemeClr val="tx1"/>
                </a:solidFill>
              </a:rPr>
              <a:t>RAM</a:t>
            </a:r>
            <a:endParaRPr lang="en-US" sz="2000" dirty="0">
              <a:solidFill>
                <a:schemeClr val="tx1"/>
              </a:solidFill>
            </a:endParaRPr>
          </a:p>
        </p:txBody>
      </p:sp>
      <p:sp>
        <p:nvSpPr>
          <p:cNvPr id="8" name="Rectangle 7"/>
          <p:cNvSpPr/>
          <p:nvPr/>
        </p:nvSpPr>
        <p:spPr>
          <a:xfrm>
            <a:off x="3657600" y="1676400"/>
            <a:ext cx="609600" cy="685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Control</a:t>
            </a:r>
            <a:endParaRPr lang="en-US" dirty="0"/>
          </a:p>
        </p:txBody>
      </p:sp>
      <p:sp>
        <p:nvSpPr>
          <p:cNvPr id="9" name="Rectangle 8"/>
          <p:cNvSpPr/>
          <p:nvPr/>
        </p:nvSpPr>
        <p:spPr>
          <a:xfrm>
            <a:off x="7162800" y="1676400"/>
            <a:ext cx="914400" cy="685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CWR</a:t>
            </a:r>
            <a:endParaRPr lang="en-US" dirty="0"/>
          </a:p>
        </p:txBody>
      </p:sp>
      <p:sp>
        <p:nvSpPr>
          <p:cNvPr id="10" name="Rectangle 9"/>
          <p:cNvSpPr/>
          <p:nvPr/>
        </p:nvSpPr>
        <p:spPr>
          <a:xfrm>
            <a:off x="7162800" y="2590800"/>
            <a:ext cx="838200" cy="68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Port</a:t>
            </a:r>
          </a:p>
          <a:p>
            <a:pPr algn="ctr"/>
            <a:r>
              <a:rPr lang="en-US" dirty="0" smtClean="0"/>
              <a:t>A</a:t>
            </a:r>
            <a:endParaRPr lang="en-US" dirty="0"/>
          </a:p>
        </p:txBody>
      </p:sp>
      <p:sp>
        <p:nvSpPr>
          <p:cNvPr id="12" name="Rectangle 11"/>
          <p:cNvSpPr/>
          <p:nvPr/>
        </p:nvSpPr>
        <p:spPr>
          <a:xfrm>
            <a:off x="7162800" y="3505200"/>
            <a:ext cx="838200" cy="68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Port</a:t>
            </a:r>
          </a:p>
          <a:p>
            <a:pPr algn="ctr"/>
            <a:r>
              <a:rPr lang="en-US" dirty="0" smtClean="0"/>
              <a:t>B</a:t>
            </a:r>
            <a:endParaRPr lang="en-US" dirty="0"/>
          </a:p>
        </p:txBody>
      </p:sp>
      <p:sp>
        <p:nvSpPr>
          <p:cNvPr id="13" name="Rectangle 12"/>
          <p:cNvSpPr/>
          <p:nvPr/>
        </p:nvSpPr>
        <p:spPr>
          <a:xfrm>
            <a:off x="7162800" y="4419600"/>
            <a:ext cx="838200" cy="68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Port</a:t>
            </a:r>
          </a:p>
          <a:p>
            <a:pPr algn="ctr"/>
            <a:r>
              <a:rPr lang="en-US" dirty="0" smtClean="0"/>
              <a:t>C</a:t>
            </a:r>
            <a:endParaRPr lang="en-US" dirty="0"/>
          </a:p>
        </p:txBody>
      </p:sp>
      <p:sp>
        <p:nvSpPr>
          <p:cNvPr id="14" name="Rectangle 13"/>
          <p:cNvSpPr/>
          <p:nvPr/>
        </p:nvSpPr>
        <p:spPr>
          <a:xfrm>
            <a:off x="7162800" y="5334000"/>
            <a:ext cx="838200" cy="68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Timer</a:t>
            </a:r>
          </a:p>
          <a:p>
            <a:pPr algn="ctr"/>
            <a:r>
              <a:rPr lang="en-US" sz="1200" dirty="0" smtClean="0"/>
              <a:t>MSB    LSB</a:t>
            </a:r>
            <a:endParaRPr lang="en-US" sz="1200" dirty="0"/>
          </a:p>
        </p:txBody>
      </p:sp>
      <p:sp>
        <p:nvSpPr>
          <p:cNvPr id="15" name="Rectangle 14"/>
          <p:cNvSpPr/>
          <p:nvPr/>
        </p:nvSpPr>
        <p:spPr>
          <a:xfrm>
            <a:off x="3657600" y="2590800"/>
            <a:ext cx="6096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Latch</a:t>
            </a:r>
            <a:endParaRPr lang="en-US" sz="1400" dirty="0"/>
          </a:p>
        </p:txBody>
      </p:sp>
      <p:sp>
        <p:nvSpPr>
          <p:cNvPr id="16" name="TextBox 15"/>
          <p:cNvSpPr txBox="1"/>
          <p:nvPr/>
        </p:nvSpPr>
        <p:spPr>
          <a:xfrm>
            <a:off x="2590800" y="6019800"/>
            <a:ext cx="1828800" cy="369332"/>
          </a:xfrm>
          <a:prstGeom prst="rect">
            <a:avLst/>
          </a:prstGeom>
          <a:noFill/>
        </p:spPr>
        <p:txBody>
          <a:bodyPr wrap="square" rtlCol="0">
            <a:spAutoFit/>
          </a:bodyPr>
          <a:lstStyle/>
          <a:p>
            <a:r>
              <a:rPr lang="en-US" b="1" dirty="0" smtClean="0"/>
              <a:t>Clock for timer</a:t>
            </a:r>
            <a:endParaRPr lang="en-US" b="1" dirty="0"/>
          </a:p>
        </p:txBody>
      </p:sp>
      <p:cxnSp>
        <p:nvCxnSpPr>
          <p:cNvPr id="18" name="Straight Arrow Connector 17"/>
          <p:cNvCxnSpPr/>
          <p:nvPr/>
        </p:nvCxnSpPr>
        <p:spPr>
          <a:xfrm>
            <a:off x="3429000" y="5943600"/>
            <a:ext cx="3733800" cy="1588"/>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172200" y="4572000"/>
            <a:ext cx="228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172200" y="4724400"/>
            <a:ext cx="76200" cy="1588"/>
          </a:xfrm>
          <a:prstGeom prst="line">
            <a:avLst/>
          </a:prstGeom>
        </p:spPr>
        <p:style>
          <a:lnRef idx="2">
            <a:schemeClr val="dk1"/>
          </a:lnRef>
          <a:fillRef idx="0">
            <a:schemeClr val="dk1"/>
          </a:fillRef>
          <a:effectRef idx="1">
            <a:schemeClr val="dk1"/>
          </a:effectRef>
          <a:fontRef idx="minor">
            <a:schemeClr val="tx1"/>
          </a:fontRef>
        </p:style>
      </p:cxnSp>
      <p:cxnSp>
        <p:nvCxnSpPr>
          <p:cNvPr id="28" name="Elbow Connector 27"/>
          <p:cNvCxnSpPr/>
          <p:nvPr/>
        </p:nvCxnSpPr>
        <p:spPr>
          <a:xfrm rot="16200000" flipH="1">
            <a:off x="6134100" y="4838700"/>
            <a:ext cx="1447800" cy="914400"/>
          </a:xfrm>
          <a:prstGeom prst="bentConnector3">
            <a:avLst>
              <a:gd name="adj1" fmla="val 10749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5372100" y="5600700"/>
            <a:ext cx="1752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6248400" y="6096000"/>
            <a:ext cx="1600200" cy="381000"/>
          </a:xfrm>
          <a:prstGeom prst="bentConnector3">
            <a:avLst>
              <a:gd name="adj1" fmla="val 9835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001000" y="5486400"/>
            <a:ext cx="6858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Left-Right Arrow 48"/>
          <p:cNvSpPr/>
          <p:nvPr/>
        </p:nvSpPr>
        <p:spPr>
          <a:xfrm>
            <a:off x="8001000" y="2819400"/>
            <a:ext cx="838200" cy="1524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50" name="Left-Right Arrow 49"/>
          <p:cNvSpPr/>
          <p:nvPr/>
        </p:nvSpPr>
        <p:spPr>
          <a:xfrm>
            <a:off x="8001000" y="3810000"/>
            <a:ext cx="838200" cy="1524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51" name="Left-Right Arrow 50"/>
          <p:cNvSpPr/>
          <p:nvPr/>
        </p:nvSpPr>
        <p:spPr>
          <a:xfrm>
            <a:off x="8001000" y="4724400"/>
            <a:ext cx="838200" cy="1524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52" name="TextBox 51"/>
          <p:cNvSpPr txBox="1"/>
          <p:nvPr/>
        </p:nvSpPr>
        <p:spPr>
          <a:xfrm>
            <a:off x="8001000" y="3048000"/>
            <a:ext cx="990600" cy="369332"/>
          </a:xfrm>
          <a:prstGeom prst="rect">
            <a:avLst/>
          </a:prstGeom>
          <a:noFill/>
        </p:spPr>
        <p:txBody>
          <a:bodyPr wrap="square" rtlCol="0">
            <a:spAutoFit/>
          </a:bodyPr>
          <a:lstStyle/>
          <a:p>
            <a:r>
              <a:rPr lang="en-US" dirty="0" smtClean="0"/>
              <a:t>PA0-PA7</a:t>
            </a:r>
            <a:endParaRPr lang="en-US" dirty="0"/>
          </a:p>
        </p:txBody>
      </p:sp>
      <p:sp>
        <p:nvSpPr>
          <p:cNvPr id="53" name="TextBox 52"/>
          <p:cNvSpPr txBox="1"/>
          <p:nvPr/>
        </p:nvSpPr>
        <p:spPr>
          <a:xfrm>
            <a:off x="8001000" y="3897868"/>
            <a:ext cx="990600" cy="369332"/>
          </a:xfrm>
          <a:prstGeom prst="rect">
            <a:avLst/>
          </a:prstGeom>
          <a:noFill/>
        </p:spPr>
        <p:txBody>
          <a:bodyPr wrap="square" rtlCol="0">
            <a:spAutoFit/>
          </a:bodyPr>
          <a:lstStyle/>
          <a:p>
            <a:r>
              <a:rPr lang="en-US" dirty="0" smtClean="0"/>
              <a:t>PB0-PB7</a:t>
            </a:r>
            <a:endParaRPr lang="en-US" dirty="0"/>
          </a:p>
        </p:txBody>
      </p:sp>
      <p:sp>
        <p:nvSpPr>
          <p:cNvPr id="54" name="TextBox 53"/>
          <p:cNvSpPr txBox="1"/>
          <p:nvPr/>
        </p:nvSpPr>
        <p:spPr>
          <a:xfrm>
            <a:off x="8001000" y="4800600"/>
            <a:ext cx="990600" cy="369332"/>
          </a:xfrm>
          <a:prstGeom prst="rect">
            <a:avLst/>
          </a:prstGeom>
          <a:noFill/>
        </p:spPr>
        <p:txBody>
          <a:bodyPr wrap="square" rtlCol="0">
            <a:spAutoFit/>
          </a:bodyPr>
          <a:lstStyle/>
          <a:p>
            <a:r>
              <a:rPr lang="en-US" dirty="0" smtClean="0"/>
              <a:t>PC0-PC5</a:t>
            </a:r>
            <a:endParaRPr lang="en-US" dirty="0"/>
          </a:p>
        </p:txBody>
      </p:sp>
      <p:sp>
        <p:nvSpPr>
          <p:cNvPr id="55" name="TextBox 54"/>
          <p:cNvSpPr txBox="1"/>
          <p:nvPr/>
        </p:nvSpPr>
        <p:spPr>
          <a:xfrm>
            <a:off x="8077200" y="5791200"/>
            <a:ext cx="914400" cy="646331"/>
          </a:xfrm>
          <a:prstGeom prst="rect">
            <a:avLst/>
          </a:prstGeom>
          <a:noFill/>
        </p:spPr>
        <p:txBody>
          <a:bodyPr wrap="square" rtlCol="0">
            <a:spAutoFit/>
          </a:bodyPr>
          <a:lstStyle/>
          <a:p>
            <a:r>
              <a:rPr lang="en-US" dirty="0" smtClean="0"/>
              <a:t>Timer Out</a:t>
            </a:r>
            <a:endParaRPr lang="en-US" dirty="0"/>
          </a:p>
        </p:txBody>
      </p:sp>
      <p:sp>
        <p:nvSpPr>
          <p:cNvPr id="56" name="TextBox 55"/>
          <p:cNvSpPr txBox="1"/>
          <p:nvPr/>
        </p:nvSpPr>
        <p:spPr>
          <a:xfrm>
            <a:off x="2362200" y="1600200"/>
            <a:ext cx="1066800" cy="923330"/>
          </a:xfrm>
          <a:prstGeom prst="rect">
            <a:avLst/>
          </a:prstGeom>
          <a:noFill/>
        </p:spPr>
        <p:txBody>
          <a:bodyPr wrap="square" rtlCol="0">
            <a:spAutoFit/>
          </a:bodyPr>
          <a:lstStyle/>
          <a:p>
            <a:r>
              <a:rPr lang="en-US" dirty="0" smtClean="0"/>
              <a:t>Reset in</a:t>
            </a:r>
          </a:p>
          <a:p>
            <a:r>
              <a:rPr lang="en-US" dirty="0" smtClean="0"/>
              <a:t>RD</a:t>
            </a:r>
          </a:p>
          <a:p>
            <a:r>
              <a:rPr lang="en-US" dirty="0" smtClean="0"/>
              <a:t>WR</a:t>
            </a:r>
            <a:endParaRPr lang="en-US" dirty="0"/>
          </a:p>
        </p:txBody>
      </p:sp>
      <p:cxnSp>
        <p:nvCxnSpPr>
          <p:cNvPr id="58" name="Straight Connector 57"/>
          <p:cNvCxnSpPr/>
          <p:nvPr/>
        </p:nvCxnSpPr>
        <p:spPr>
          <a:xfrm>
            <a:off x="2514600" y="1905000"/>
            <a:ext cx="152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2209800"/>
            <a:ext cx="381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352800" y="1752600"/>
            <a:ext cx="3048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895600" y="2057400"/>
            <a:ext cx="7620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895600" y="2284412"/>
            <a:ext cx="7620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hape 65"/>
          <p:cNvCxnSpPr>
            <a:endCxn id="7" idx="0"/>
          </p:cNvCxnSpPr>
          <p:nvPr/>
        </p:nvCxnSpPr>
        <p:spPr>
          <a:xfrm>
            <a:off x="4267200" y="2209800"/>
            <a:ext cx="1257300" cy="381000"/>
          </a:xfrm>
          <a:prstGeom prst="bentConnector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267200" y="2667000"/>
            <a:ext cx="8382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Right Arrow 68"/>
          <p:cNvSpPr/>
          <p:nvPr/>
        </p:nvSpPr>
        <p:spPr>
          <a:xfrm>
            <a:off x="4267200" y="3048000"/>
            <a:ext cx="838200" cy="228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71" name="Elbow Connector 70"/>
          <p:cNvCxnSpPr/>
          <p:nvPr/>
        </p:nvCxnSpPr>
        <p:spPr>
          <a:xfrm rot="16200000" flipH="1">
            <a:off x="4572000" y="3505200"/>
            <a:ext cx="762000" cy="152400"/>
          </a:xfrm>
          <a:prstGeom prst="bentConnector3">
            <a:avLst>
              <a:gd name="adj1" fmla="val 9923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Elbow Connector 72"/>
          <p:cNvCxnSpPr>
            <a:endCxn id="6" idx="1"/>
          </p:cNvCxnSpPr>
          <p:nvPr/>
        </p:nvCxnSpPr>
        <p:spPr>
          <a:xfrm rot="16200000" flipH="1">
            <a:off x="4381500" y="3543300"/>
            <a:ext cx="990600" cy="304800"/>
          </a:xfrm>
          <a:prstGeom prst="bentConnector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Elbow Connector 72"/>
          <p:cNvCxnSpPr/>
          <p:nvPr/>
        </p:nvCxnSpPr>
        <p:spPr>
          <a:xfrm rot="16200000" flipH="1">
            <a:off x="4191000" y="3657600"/>
            <a:ext cx="1295401" cy="381000"/>
          </a:xfrm>
          <a:prstGeom prst="bentConnector3">
            <a:avLst>
              <a:gd name="adj1" fmla="val 100679"/>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648200" y="4495800"/>
            <a:ext cx="381000" cy="307777"/>
          </a:xfrm>
          <a:prstGeom prst="rect">
            <a:avLst/>
          </a:prstGeom>
          <a:noFill/>
        </p:spPr>
        <p:txBody>
          <a:bodyPr wrap="square" rtlCol="0">
            <a:spAutoFit/>
          </a:bodyPr>
          <a:lstStyle/>
          <a:p>
            <a:r>
              <a:rPr lang="en-US" sz="1400" dirty="0" smtClean="0"/>
              <a:t>A0</a:t>
            </a:r>
            <a:endParaRPr lang="en-US" sz="1400" dirty="0"/>
          </a:p>
        </p:txBody>
      </p:sp>
      <p:sp>
        <p:nvSpPr>
          <p:cNvPr id="82" name="TextBox 81"/>
          <p:cNvSpPr txBox="1"/>
          <p:nvPr/>
        </p:nvSpPr>
        <p:spPr>
          <a:xfrm>
            <a:off x="4648200" y="4191000"/>
            <a:ext cx="381000" cy="307777"/>
          </a:xfrm>
          <a:prstGeom prst="rect">
            <a:avLst/>
          </a:prstGeom>
          <a:noFill/>
        </p:spPr>
        <p:txBody>
          <a:bodyPr wrap="square" rtlCol="0">
            <a:spAutoFit/>
          </a:bodyPr>
          <a:lstStyle/>
          <a:p>
            <a:r>
              <a:rPr lang="en-US" sz="1400" dirty="0" smtClean="0"/>
              <a:t>A1</a:t>
            </a:r>
            <a:endParaRPr lang="en-US" sz="1400" dirty="0"/>
          </a:p>
        </p:txBody>
      </p:sp>
      <p:sp>
        <p:nvSpPr>
          <p:cNvPr id="83" name="TextBox 82"/>
          <p:cNvSpPr txBox="1"/>
          <p:nvPr/>
        </p:nvSpPr>
        <p:spPr>
          <a:xfrm>
            <a:off x="4724400" y="3886200"/>
            <a:ext cx="381000" cy="307777"/>
          </a:xfrm>
          <a:prstGeom prst="rect">
            <a:avLst/>
          </a:prstGeom>
          <a:noFill/>
        </p:spPr>
        <p:txBody>
          <a:bodyPr wrap="square" rtlCol="0">
            <a:spAutoFit/>
          </a:bodyPr>
          <a:lstStyle/>
          <a:p>
            <a:r>
              <a:rPr lang="en-US" sz="1400" dirty="0" smtClean="0"/>
              <a:t>A2</a:t>
            </a:r>
            <a:endParaRPr lang="en-US" sz="1400" dirty="0"/>
          </a:p>
        </p:txBody>
      </p:sp>
      <p:cxnSp>
        <p:nvCxnSpPr>
          <p:cNvPr id="85" name="Straight Arrow Connector 84"/>
          <p:cNvCxnSpPr/>
          <p:nvPr/>
        </p:nvCxnSpPr>
        <p:spPr>
          <a:xfrm>
            <a:off x="2971800" y="2743200"/>
            <a:ext cx="6858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3124200" y="2971800"/>
            <a:ext cx="5334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hape 90"/>
          <p:cNvCxnSpPr>
            <a:endCxn id="15" idx="2"/>
          </p:cNvCxnSpPr>
          <p:nvPr/>
        </p:nvCxnSpPr>
        <p:spPr>
          <a:xfrm flipV="1">
            <a:off x="3124200" y="3276600"/>
            <a:ext cx="838200" cy="381000"/>
          </a:xfrm>
          <a:prstGeom prst="bentConnector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590800" y="3505200"/>
            <a:ext cx="533400" cy="369332"/>
          </a:xfrm>
          <a:prstGeom prst="rect">
            <a:avLst/>
          </a:prstGeom>
          <a:noFill/>
        </p:spPr>
        <p:txBody>
          <a:bodyPr wrap="square" rtlCol="0">
            <a:spAutoFit/>
          </a:bodyPr>
          <a:lstStyle/>
          <a:p>
            <a:r>
              <a:rPr lang="en-US" dirty="0" smtClean="0"/>
              <a:t>ALE</a:t>
            </a:r>
            <a:endParaRPr lang="en-US" dirty="0"/>
          </a:p>
        </p:txBody>
      </p:sp>
      <p:sp>
        <p:nvSpPr>
          <p:cNvPr id="93" name="TextBox 92"/>
          <p:cNvSpPr txBox="1"/>
          <p:nvPr/>
        </p:nvSpPr>
        <p:spPr>
          <a:xfrm>
            <a:off x="2514600" y="2514600"/>
            <a:ext cx="457200" cy="369332"/>
          </a:xfrm>
          <a:prstGeom prst="rect">
            <a:avLst/>
          </a:prstGeom>
          <a:noFill/>
        </p:spPr>
        <p:txBody>
          <a:bodyPr wrap="square" rtlCol="0">
            <a:spAutoFit/>
          </a:bodyPr>
          <a:lstStyle/>
          <a:p>
            <a:r>
              <a:rPr lang="en-US" dirty="0" smtClean="0"/>
              <a:t>CE</a:t>
            </a:r>
            <a:endParaRPr lang="en-US" dirty="0"/>
          </a:p>
        </p:txBody>
      </p:sp>
      <p:sp>
        <p:nvSpPr>
          <p:cNvPr id="94" name="TextBox 93"/>
          <p:cNvSpPr txBox="1"/>
          <p:nvPr/>
        </p:nvSpPr>
        <p:spPr>
          <a:xfrm>
            <a:off x="2438400" y="2743200"/>
            <a:ext cx="685800" cy="369332"/>
          </a:xfrm>
          <a:prstGeom prst="rect">
            <a:avLst/>
          </a:prstGeom>
          <a:noFill/>
        </p:spPr>
        <p:txBody>
          <a:bodyPr wrap="square" rtlCol="0">
            <a:spAutoFit/>
          </a:bodyPr>
          <a:lstStyle/>
          <a:p>
            <a:r>
              <a:rPr lang="en-US" dirty="0" smtClean="0"/>
              <a:t>IO/M</a:t>
            </a:r>
            <a:endParaRPr lang="en-US" dirty="0"/>
          </a:p>
        </p:txBody>
      </p:sp>
      <p:sp>
        <p:nvSpPr>
          <p:cNvPr id="95" name="Left-Right Arrow 94"/>
          <p:cNvSpPr/>
          <p:nvPr/>
        </p:nvSpPr>
        <p:spPr>
          <a:xfrm>
            <a:off x="3048000" y="3048000"/>
            <a:ext cx="609600" cy="152400"/>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6" name="Rectangle 95"/>
          <p:cNvSpPr/>
          <p:nvPr/>
        </p:nvSpPr>
        <p:spPr>
          <a:xfrm>
            <a:off x="3429000" y="3124200"/>
            <a:ext cx="76200" cy="2590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7" name="Right Arrow 96"/>
          <p:cNvSpPr/>
          <p:nvPr/>
        </p:nvSpPr>
        <p:spPr>
          <a:xfrm>
            <a:off x="3429000" y="5638800"/>
            <a:ext cx="37338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8" name="Rectangle 97"/>
          <p:cNvSpPr/>
          <p:nvPr/>
        </p:nvSpPr>
        <p:spPr>
          <a:xfrm>
            <a:off x="6934200" y="1981200"/>
            <a:ext cx="76200" cy="3733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9" name="Right Arrow 98"/>
          <p:cNvSpPr/>
          <p:nvPr/>
        </p:nvSpPr>
        <p:spPr>
          <a:xfrm>
            <a:off x="6934200" y="1905000"/>
            <a:ext cx="2286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0" name="Right Arrow 99"/>
          <p:cNvSpPr/>
          <p:nvPr/>
        </p:nvSpPr>
        <p:spPr>
          <a:xfrm>
            <a:off x="6934200" y="3733800"/>
            <a:ext cx="2286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1" name="Right Arrow 100"/>
          <p:cNvSpPr/>
          <p:nvPr/>
        </p:nvSpPr>
        <p:spPr>
          <a:xfrm>
            <a:off x="6934200" y="4648200"/>
            <a:ext cx="2286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2" name="Left-Right Arrow 101"/>
          <p:cNvSpPr/>
          <p:nvPr/>
        </p:nvSpPr>
        <p:spPr>
          <a:xfrm>
            <a:off x="5943600" y="2895600"/>
            <a:ext cx="1219200" cy="152400"/>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08" name="Straight Connector 107"/>
          <p:cNvCxnSpPr/>
          <p:nvPr/>
        </p:nvCxnSpPr>
        <p:spPr>
          <a:xfrm>
            <a:off x="6172200" y="3581400"/>
            <a:ext cx="228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172200" y="3810000"/>
            <a:ext cx="304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6172200" y="4038600"/>
            <a:ext cx="990600" cy="1588"/>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Elbow Connector 128"/>
          <p:cNvCxnSpPr>
            <a:endCxn id="13" idx="0"/>
          </p:cNvCxnSpPr>
          <p:nvPr/>
        </p:nvCxnSpPr>
        <p:spPr>
          <a:xfrm>
            <a:off x="6172200" y="4267200"/>
            <a:ext cx="1409700" cy="152400"/>
          </a:xfrm>
          <a:prstGeom prst="bentConnector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4343400" y="2286000"/>
            <a:ext cx="533400" cy="276999"/>
          </a:xfrm>
          <a:prstGeom prst="rect">
            <a:avLst/>
          </a:prstGeom>
          <a:noFill/>
        </p:spPr>
        <p:txBody>
          <a:bodyPr wrap="square" rtlCol="0">
            <a:spAutoFit/>
          </a:bodyPr>
          <a:lstStyle/>
          <a:p>
            <a:r>
              <a:rPr lang="en-US" sz="1200" dirty="0" smtClean="0"/>
              <a:t>IO/M</a:t>
            </a:r>
            <a:endParaRPr lang="en-US" sz="1200" dirty="0"/>
          </a:p>
        </p:txBody>
      </p:sp>
      <p:sp>
        <p:nvSpPr>
          <p:cNvPr id="134" name="TextBox 133"/>
          <p:cNvSpPr txBox="1"/>
          <p:nvPr/>
        </p:nvSpPr>
        <p:spPr>
          <a:xfrm>
            <a:off x="2362200" y="3121223"/>
            <a:ext cx="990600" cy="307777"/>
          </a:xfrm>
          <a:prstGeom prst="rect">
            <a:avLst/>
          </a:prstGeom>
          <a:noFill/>
        </p:spPr>
        <p:txBody>
          <a:bodyPr wrap="square" rtlCol="0">
            <a:spAutoFit/>
          </a:bodyPr>
          <a:lstStyle/>
          <a:p>
            <a:r>
              <a:rPr lang="en-US" sz="1400" b="1" dirty="0" smtClean="0"/>
              <a:t>AD0-AD7</a:t>
            </a:r>
            <a:endParaRPr lang="en-US" sz="1400" b="1" dirty="0"/>
          </a:p>
        </p:txBody>
      </p:sp>
      <p:sp>
        <p:nvSpPr>
          <p:cNvPr id="135" name="TextBox 134"/>
          <p:cNvSpPr txBox="1"/>
          <p:nvPr/>
        </p:nvSpPr>
        <p:spPr>
          <a:xfrm>
            <a:off x="4267200" y="2743200"/>
            <a:ext cx="838200" cy="369332"/>
          </a:xfrm>
          <a:prstGeom prst="rect">
            <a:avLst/>
          </a:prstGeom>
          <a:noFill/>
        </p:spPr>
        <p:txBody>
          <a:bodyPr wrap="square" rtlCol="0">
            <a:spAutoFit/>
          </a:bodyPr>
          <a:lstStyle/>
          <a:p>
            <a:r>
              <a:rPr lang="en-US" dirty="0" smtClean="0"/>
              <a:t>A0-A7</a:t>
            </a:r>
            <a:endParaRPr lang="en-US" dirty="0"/>
          </a:p>
        </p:txBody>
      </p:sp>
      <p:sp>
        <p:nvSpPr>
          <p:cNvPr id="136" name="TextBox 135"/>
          <p:cNvSpPr txBox="1"/>
          <p:nvPr/>
        </p:nvSpPr>
        <p:spPr>
          <a:xfrm>
            <a:off x="3657600" y="4114800"/>
            <a:ext cx="762000" cy="338554"/>
          </a:xfrm>
          <a:prstGeom prst="rect">
            <a:avLst/>
          </a:prstGeom>
          <a:noFill/>
        </p:spPr>
        <p:txBody>
          <a:bodyPr wrap="square" rtlCol="0">
            <a:spAutoFit/>
          </a:bodyPr>
          <a:lstStyle/>
          <a:p>
            <a:r>
              <a:rPr lang="en-US" sz="1600" dirty="0" smtClean="0"/>
              <a:t>D7-D0</a:t>
            </a:r>
            <a:endParaRPr lang="en-US" sz="1600" dirty="0"/>
          </a:p>
        </p:txBody>
      </p:sp>
      <p:cxnSp>
        <p:nvCxnSpPr>
          <p:cNvPr id="138" name="Elbow Connector 137"/>
          <p:cNvCxnSpPr/>
          <p:nvPr/>
        </p:nvCxnSpPr>
        <p:spPr>
          <a:xfrm rot="5400000" flipH="1" flipV="1">
            <a:off x="6096000" y="2514600"/>
            <a:ext cx="1371600" cy="762000"/>
          </a:xfrm>
          <a:prstGeom prst="bentConnector3">
            <a:avLst>
              <a:gd name="adj1" fmla="val 100427"/>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Elbow Connector 140"/>
          <p:cNvCxnSpPr/>
          <p:nvPr/>
        </p:nvCxnSpPr>
        <p:spPr>
          <a:xfrm rot="5400000" flipH="1" flipV="1">
            <a:off x="6477000" y="3124200"/>
            <a:ext cx="685800" cy="685800"/>
          </a:xfrm>
          <a:prstGeom prst="bentConnector3">
            <a:avLst>
              <a:gd name="adj1" fmla="val 97863"/>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2514600" y="2819400"/>
            <a:ext cx="533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4419600" y="2360612"/>
            <a:ext cx="381000" cy="1588"/>
          </a:xfrm>
          <a:prstGeom prst="line">
            <a:avLst/>
          </a:prstGeom>
        </p:spPr>
        <p:style>
          <a:lnRef idx="2">
            <a:schemeClr val="dk1"/>
          </a:lnRef>
          <a:fillRef idx="0">
            <a:schemeClr val="dk1"/>
          </a:fillRef>
          <a:effectRef idx="1">
            <a:schemeClr val="dk1"/>
          </a:effectRef>
          <a:fontRef idx="minor">
            <a:schemeClr val="tx1"/>
          </a:fontRef>
        </p:style>
      </p:cxnSp>
      <p:sp>
        <p:nvSpPr>
          <p:cNvPr id="150" name="Rectangle 149"/>
          <p:cNvSpPr/>
          <p:nvPr/>
        </p:nvSpPr>
        <p:spPr>
          <a:xfrm>
            <a:off x="1219200" y="1905000"/>
            <a:ext cx="762000" cy="4800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8155</a:t>
            </a:r>
            <a:endParaRPr lang="en-US" dirty="0"/>
          </a:p>
        </p:txBody>
      </p:sp>
      <p:sp>
        <p:nvSpPr>
          <p:cNvPr id="154" name="TextBox 153"/>
          <p:cNvSpPr txBox="1"/>
          <p:nvPr/>
        </p:nvSpPr>
        <p:spPr>
          <a:xfrm>
            <a:off x="6324600" y="1828800"/>
            <a:ext cx="685800" cy="369332"/>
          </a:xfrm>
          <a:prstGeom prst="rect">
            <a:avLst/>
          </a:prstGeom>
          <a:noFill/>
        </p:spPr>
        <p:txBody>
          <a:bodyPr wrap="square" rtlCol="0">
            <a:spAutoFit/>
          </a:bodyPr>
          <a:lstStyle/>
          <a:p>
            <a:r>
              <a:rPr lang="en-US" dirty="0" smtClean="0"/>
              <a:t>20H</a:t>
            </a:r>
            <a:endParaRPr lang="en-US" dirty="0"/>
          </a:p>
        </p:txBody>
      </p:sp>
      <p:sp>
        <p:nvSpPr>
          <p:cNvPr id="156" name="TextBox 155"/>
          <p:cNvSpPr txBox="1"/>
          <p:nvPr/>
        </p:nvSpPr>
        <p:spPr>
          <a:xfrm>
            <a:off x="6400800" y="3135868"/>
            <a:ext cx="685800" cy="369332"/>
          </a:xfrm>
          <a:prstGeom prst="rect">
            <a:avLst/>
          </a:prstGeom>
          <a:noFill/>
        </p:spPr>
        <p:txBody>
          <a:bodyPr wrap="square" rtlCol="0">
            <a:spAutoFit/>
          </a:bodyPr>
          <a:lstStyle/>
          <a:p>
            <a:r>
              <a:rPr lang="en-US" dirty="0" smtClean="0"/>
              <a:t>21H</a:t>
            </a:r>
            <a:endParaRPr lang="en-US" dirty="0"/>
          </a:p>
        </p:txBody>
      </p:sp>
      <p:sp>
        <p:nvSpPr>
          <p:cNvPr id="157" name="TextBox 156"/>
          <p:cNvSpPr txBox="1"/>
          <p:nvPr/>
        </p:nvSpPr>
        <p:spPr>
          <a:xfrm>
            <a:off x="6400800" y="3745468"/>
            <a:ext cx="685800" cy="369332"/>
          </a:xfrm>
          <a:prstGeom prst="rect">
            <a:avLst/>
          </a:prstGeom>
          <a:noFill/>
        </p:spPr>
        <p:txBody>
          <a:bodyPr wrap="square" rtlCol="0">
            <a:spAutoFit/>
          </a:bodyPr>
          <a:lstStyle/>
          <a:p>
            <a:r>
              <a:rPr lang="en-US" dirty="0" smtClean="0"/>
              <a:t>22H</a:t>
            </a:r>
            <a:endParaRPr lang="en-US" dirty="0"/>
          </a:p>
        </p:txBody>
      </p:sp>
      <p:sp>
        <p:nvSpPr>
          <p:cNvPr id="158" name="TextBox 157"/>
          <p:cNvSpPr txBox="1"/>
          <p:nvPr/>
        </p:nvSpPr>
        <p:spPr>
          <a:xfrm>
            <a:off x="6400800" y="4202668"/>
            <a:ext cx="685800" cy="369332"/>
          </a:xfrm>
          <a:prstGeom prst="rect">
            <a:avLst/>
          </a:prstGeom>
          <a:noFill/>
        </p:spPr>
        <p:txBody>
          <a:bodyPr wrap="square" rtlCol="0">
            <a:spAutoFit/>
          </a:bodyPr>
          <a:lstStyle/>
          <a:p>
            <a:r>
              <a:rPr lang="en-US" dirty="0" smtClean="0"/>
              <a:t>23H</a:t>
            </a:r>
            <a:endParaRPr lang="en-US" dirty="0"/>
          </a:p>
        </p:txBody>
      </p:sp>
      <p:sp>
        <p:nvSpPr>
          <p:cNvPr id="159" name="TextBox 158"/>
          <p:cNvSpPr txBox="1"/>
          <p:nvPr/>
        </p:nvSpPr>
        <p:spPr>
          <a:xfrm>
            <a:off x="6400800" y="6107668"/>
            <a:ext cx="685800" cy="369332"/>
          </a:xfrm>
          <a:prstGeom prst="rect">
            <a:avLst/>
          </a:prstGeom>
          <a:noFill/>
        </p:spPr>
        <p:txBody>
          <a:bodyPr wrap="square" rtlCol="0">
            <a:spAutoFit/>
          </a:bodyPr>
          <a:lstStyle/>
          <a:p>
            <a:r>
              <a:rPr lang="en-US" dirty="0" smtClean="0"/>
              <a:t>24H</a:t>
            </a:r>
            <a:endParaRPr lang="en-US" dirty="0"/>
          </a:p>
        </p:txBody>
      </p:sp>
      <p:sp>
        <p:nvSpPr>
          <p:cNvPr id="160" name="TextBox 159"/>
          <p:cNvSpPr txBox="1"/>
          <p:nvPr/>
        </p:nvSpPr>
        <p:spPr>
          <a:xfrm>
            <a:off x="6400800" y="6412468"/>
            <a:ext cx="685800" cy="369332"/>
          </a:xfrm>
          <a:prstGeom prst="rect">
            <a:avLst/>
          </a:prstGeom>
          <a:noFill/>
        </p:spPr>
        <p:txBody>
          <a:bodyPr wrap="square" rtlCol="0">
            <a:spAutoFit/>
          </a:bodyPr>
          <a:lstStyle/>
          <a:p>
            <a:r>
              <a:rPr lang="en-US" dirty="0" smtClean="0"/>
              <a:t>25H</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title"/>
          </p:nvPr>
        </p:nvSpPr>
        <p:spPr>
          <a:noFill/>
          <a:ln/>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Reference </a:t>
            </a:r>
            <a:r>
              <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Voltage</a:t>
            </a:r>
          </a:p>
        </p:txBody>
      </p:sp>
      <p:sp>
        <p:nvSpPr>
          <p:cNvPr id="76802" name="Rectangle 2"/>
          <p:cNvSpPr>
            <a:spLocks noGrp="1" noChangeArrowheads="1"/>
          </p:cNvSpPr>
          <p:nvPr>
            <p:ph idx="1"/>
          </p:nvPr>
        </p:nvSpPr>
        <p:spPr/>
        <p:txBody>
          <a:bodyPr/>
          <a:lstStyle/>
          <a:p>
            <a:r>
              <a:rPr lang="en-US" dirty="0" smtClean="0"/>
              <a:t>A </a:t>
            </a:r>
            <a:r>
              <a:rPr lang="en-US" dirty="0"/>
              <a:t>specified voltage used to determine how each digital input will be assigned to each voltage division.</a:t>
            </a:r>
          </a:p>
          <a:p>
            <a:r>
              <a:rPr lang="en-US" dirty="0"/>
              <a:t>Types:</a:t>
            </a:r>
          </a:p>
          <a:p>
            <a:pPr lvl="1"/>
            <a:r>
              <a:rPr lang="en-US" u="sng" dirty="0"/>
              <a:t>Non-multiplier:</a:t>
            </a:r>
            <a:r>
              <a:rPr lang="en-US" dirty="0"/>
              <a:t> internal, fixed, and defined by manufacturer</a:t>
            </a:r>
          </a:p>
          <a:p>
            <a:pPr lvl="1"/>
            <a:r>
              <a:rPr lang="en-US" u="sng" dirty="0"/>
              <a:t>Multiplier:</a:t>
            </a:r>
            <a:r>
              <a:rPr lang="en-US" dirty="0"/>
              <a:t> external, variable, user specified</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p:txBody>
          <a:bodyPr/>
          <a:lstStyle/>
          <a:p>
            <a:r>
              <a:rPr lang="en-US" u="sng"/>
              <a:t>Settling Time:</a:t>
            </a:r>
            <a:r>
              <a:rPr lang="en-US"/>
              <a:t>  The time required for the input signal voltage to settle to  the expected output voltage(within +/- V</a:t>
            </a:r>
            <a:r>
              <a:rPr lang="en-US" sz="2000"/>
              <a:t>LSB</a:t>
            </a:r>
            <a:r>
              <a:rPr lang="en-US" sz="2800"/>
              <a:t>).</a:t>
            </a:r>
            <a:endParaRPr lang="en-US" sz="2800" u="sng"/>
          </a:p>
          <a:p>
            <a:r>
              <a:rPr lang="en-US"/>
              <a:t>Any change in the input state will not be reflected in the output state immediately. There is a time lag, between the two events.</a:t>
            </a:r>
          </a:p>
          <a:p>
            <a:endParaRPr lang="en-US"/>
          </a:p>
        </p:txBody>
      </p:sp>
      <p:sp>
        <p:nvSpPr>
          <p:cNvPr id="78851" name="Rectangle 3"/>
          <p:cNvSpPr>
            <a:spLocks noGrp="1" noChangeArrowheads="1"/>
          </p:cNvSpPr>
          <p:nvPr>
            <p:ph type="title"/>
          </p:nvPr>
        </p:nvSpPr>
        <p:spPr>
          <a:xfrm>
            <a:off x="914400" y="304800"/>
            <a:ext cx="7175500" cy="990600"/>
          </a:xfrm>
          <a:noFill/>
          <a:ln/>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Settling </a:t>
            </a:r>
            <a:r>
              <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Time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914400" y="381000"/>
            <a:ext cx="7175500" cy="990600"/>
          </a:xfrm>
          <a:noFill/>
          <a:ln/>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Settling </a:t>
            </a:r>
            <a:r>
              <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Time</a:t>
            </a:r>
          </a:p>
        </p:txBody>
      </p:sp>
      <p:grpSp>
        <p:nvGrpSpPr>
          <p:cNvPr id="2" name="Group 3"/>
          <p:cNvGrpSpPr>
            <a:grpSpLocks/>
          </p:cNvGrpSpPr>
          <p:nvPr/>
        </p:nvGrpSpPr>
        <p:grpSpPr bwMode="auto">
          <a:xfrm>
            <a:off x="381000" y="1981200"/>
            <a:ext cx="8763000" cy="4495800"/>
            <a:chOff x="240" y="1200"/>
            <a:chExt cx="5520" cy="2832"/>
          </a:xfrm>
        </p:grpSpPr>
        <p:sp>
          <p:nvSpPr>
            <p:cNvPr id="79876" name="Line 4"/>
            <p:cNvSpPr>
              <a:spLocks noChangeShapeType="1"/>
            </p:cNvSpPr>
            <p:nvPr/>
          </p:nvSpPr>
          <p:spPr bwMode="auto">
            <a:xfrm flipV="1">
              <a:off x="1536" y="1440"/>
              <a:ext cx="0" cy="2592"/>
            </a:xfrm>
            <a:prstGeom prst="line">
              <a:avLst/>
            </a:prstGeom>
            <a:noFill/>
            <a:ln w="9525">
              <a:solidFill>
                <a:schemeClr val="tx1"/>
              </a:solidFill>
              <a:round/>
              <a:headEnd/>
              <a:tailEnd type="triangle" w="med" len="med"/>
            </a:ln>
            <a:effectLst/>
          </p:spPr>
          <p:txBody>
            <a:bodyPr wrap="none"/>
            <a:lstStyle/>
            <a:p>
              <a:endParaRPr lang="en-US" b="1"/>
            </a:p>
          </p:txBody>
        </p:sp>
        <p:sp>
          <p:nvSpPr>
            <p:cNvPr id="79877" name="Line 5"/>
            <p:cNvSpPr>
              <a:spLocks noChangeShapeType="1"/>
            </p:cNvSpPr>
            <p:nvPr/>
          </p:nvSpPr>
          <p:spPr bwMode="auto">
            <a:xfrm>
              <a:off x="1344" y="3648"/>
              <a:ext cx="3984" cy="0"/>
            </a:xfrm>
            <a:prstGeom prst="line">
              <a:avLst/>
            </a:prstGeom>
            <a:noFill/>
            <a:ln w="9525">
              <a:solidFill>
                <a:schemeClr val="tx1"/>
              </a:solidFill>
              <a:round/>
              <a:headEnd/>
              <a:tailEnd type="triangle" w="med" len="med"/>
            </a:ln>
            <a:effectLst/>
          </p:spPr>
          <p:txBody>
            <a:bodyPr wrap="none"/>
            <a:lstStyle/>
            <a:p>
              <a:endParaRPr lang="en-US" b="1"/>
            </a:p>
          </p:txBody>
        </p:sp>
        <p:sp>
          <p:nvSpPr>
            <p:cNvPr id="79878" name="Line 6"/>
            <p:cNvSpPr>
              <a:spLocks noChangeShapeType="1"/>
            </p:cNvSpPr>
            <p:nvPr/>
          </p:nvSpPr>
          <p:spPr bwMode="auto">
            <a:xfrm>
              <a:off x="1017" y="2160"/>
              <a:ext cx="4167" cy="0"/>
            </a:xfrm>
            <a:prstGeom prst="line">
              <a:avLst/>
            </a:prstGeom>
            <a:noFill/>
            <a:ln w="25400">
              <a:solidFill>
                <a:srgbClr val="000000"/>
              </a:solidFill>
              <a:round/>
              <a:headEnd/>
              <a:tailEnd/>
            </a:ln>
            <a:effectLst/>
          </p:spPr>
          <p:txBody>
            <a:bodyPr wrap="none"/>
            <a:lstStyle/>
            <a:p>
              <a:endParaRPr lang="en-US" b="1"/>
            </a:p>
          </p:txBody>
        </p:sp>
        <p:sp>
          <p:nvSpPr>
            <p:cNvPr id="79879" name="Text Box 7"/>
            <p:cNvSpPr txBox="1">
              <a:spLocks noChangeArrowheads="1"/>
            </p:cNvSpPr>
            <p:nvPr/>
          </p:nvSpPr>
          <p:spPr bwMode="auto">
            <a:xfrm>
              <a:off x="720" y="1200"/>
              <a:ext cx="1728" cy="250"/>
            </a:xfrm>
            <a:prstGeom prst="rect">
              <a:avLst/>
            </a:prstGeom>
            <a:noFill/>
            <a:ln w="9525">
              <a:noFill/>
              <a:miter lim="800000"/>
              <a:headEnd/>
              <a:tailEnd/>
            </a:ln>
            <a:effectLst/>
          </p:spPr>
          <p:txBody>
            <a:bodyPr>
              <a:spAutoFit/>
            </a:bodyPr>
            <a:lstStyle/>
            <a:p>
              <a:pPr eaLnBrk="1" hangingPunct="1">
                <a:spcBef>
                  <a:spcPct val="50000"/>
                </a:spcBef>
              </a:pPr>
              <a:r>
                <a:rPr lang="en-US" sz="2000" b="1">
                  <a:latin typeface="Times New Roman" pitchFamily="18" charset="0"/>
                </a:rPr>
                <a:t>Analog Output Voltage</a:t>
              </a:r>
            </a:p>
          </p:txBody>
        </p:sp>
        <p:sp>
          <p:nvSpPr>
            <p:cNvPr id="79880" name="Text Box 8"/>
            <p:cNvSpPr txBox="1">
              <a:spLocks noChangeArrowheads="1"/>
            </p:cNvSpPr>
            <p:nvPr/>
          </p:nvSpPr>
          <p:spPr bwMode="auto">
            <a:xfrm>
              <a:off x="240" y="1968"/>
              <a:ext cx="768" cy="420"/>
            </a:xfrm>
            <a:prstGeom prst="rect">
              <a:avLst/>
            </a:prstGeom>
            <a:noFill/>
            <a:ln w="25400">
              <a:solidFill>
                <a:srgbClr val="000000"/>
              </a:solidFill>
              <a:miter lim="800000"/>
              <a:headEnd/>
              <a:tailEnd/>
            </a:ln>
            <a:effectLst/>
          </p:spPr>
          <p:txBody>
            <a:bodyPr>
              <a:spAutoFit/>
            </a:bodyPr>
            <a:lstStyle/>
            <a:p>
              <a:pPr eaLnBrk="1" hangingPunct="1">
                <a:spcBef>
                  <a:spcPct val="50000"/>
                </a:spcBef>
              </a:pPr>
              <a:r>
                <a:rPr lang="en-US" sz="1800" b="1">
                  <a:solidFill>
                    <a:srgbClr val="000000"/>
                  </a:solidFill>
                  <a:latin typeface="Times New Roman" pitchFamily="18" charset="0"/>
                </a:rPr>
                <a:t>Expected Voltage</a:t>
              </a:r>
            </a:p>
          </p:txBody>
        </p:sp>
        <p:sp>
          <p:nvSpPr>
            <p:cNvPr id="79881" name="Line 9"/>
            <p:cNvSpPr>
              <a:spLocks noChangeShapeType="1"/>
            </p:cNvSpPr>
            <p:nvPr/>
          </p:nvSpPr>
          <p:spPr bwMode="auto">
            <a:xfrm>
              <a:off x="1152" y="1824"/>
              <a:ext cx="4032" cy="0"/>
            </a:xfrm>
            <a:prstGeom prst="line">
              <a:avLst/>
            </a:prstGeom>
            <a:noFill/>
            <a:ln w="9525">
              <a:solidFill>
                <a:schemeClr val="tx1"/>
              </a:solidFill>
              <a:prstDash val="dash"/>
              <a:round/>
              <a:headEnd/>
              <a:tailEnd/>
            </a:ln>
            <a:effectLst/>
          </p:spPr>
          <p:txBody>
            <a:bodyPr wrap="none"/>
            <a:lstStyle/>
            <a:p>
              <a:endParaRPr lang="en-US" b="1"/>
            </a:p>
          </p:txBody>
        </p:sp>
        <p:sp>
          <p:nvSpPr>
            <p:cNvPr id="79882" name="Line 10"/>
            <p:cNvSpPr>
              <a:spLocks noChangeShapeType="1"/>
            </p:cNvSpPr>
            <p:nvPr/>
          </p:nvSpPr>
          <p:spPr bwMode="auto">
            <a:xfrm>
              <a:off x="1161" y="2493"/>
              <a:ext cx="4032" cy="0"/>
            </a:xfrm>
            <a:prstGeom prst="line">
              <a:avLst/>
            </a:prstGeom>
            <a:noFill/>
            <a:ln w="9525">
              <a:solidFill>
                <a:schemeClr val="tx1"/>
              </a:solidFill>
              <a:prstDash val="dash"/>
              <a:round/>
              <a:headEnd/>
              <a:tailEnd/>
            </a:ln>
            <a:effectLst/>
          </p:spPr>
          <p:txBody>
            <a:bodyPr wrap="none"/>
            <a:lstStyle/>
            <a:p>
              <a:endParaRPr lang="en-US" b="1"/>
            </a:p>
          </p:txBody>
        </p:sp>
        <p:sp>
          <p:nvSpPr>
            <p:cNvPr id="79883" name="Line 11"/>
            <p:cNvSpPr>
              <a:spLocks noChangeShapeType="1"/>
            </p:cNvSpPr>
            <p:nvPr/>
          </p:nvSpPr>
          <p:spPr bwMode="auto">
            <a:xfrm>
              <a:off x="1440" y="1824"/>
              <a:ext cx="0" cy="336"/>
            </a:xfrm>
            <a:prstGeom prst="line">
              <a:avLst/>
            </a:prstGeom>
            <a:noFill/>
            <a:ln w="9525">
              <a:solidFill>
                <a:schemeClr val="tx1"/>
              </a:solidFill>
              <a:round/>
              <a:headEnd type="triangle" w="med" len="med"/>
              <a:tailEnd type="triangle" w="med" len="med"/>
            </a:ln>
            <a:effectLst/>
          </p:spPr>
          <p:txBody>
            <a:bodyPr wrap="none"/>
            <a:lstStyle/>
            <a:p>
              <a:endParaRPr lang="en-US" b="1"/>
            </a:p>
          </p:txBody>
        </p:sp>
        <p:sp>
          <p:nvSpPr>
            <p:cNvPr id="79884" name="Line 12"/>
            <p:cNvSpPr>
              <a:spLocks noChangeShapeType="1"/>
            </p:cNvSpPr>
            <p:nvPr/>
          </p:nvSpPr>
          <p:spPr bwMode="auto">
            <a:xfrm>
              <a:off x="1440" y="2160"/>
              <a:ext cx="0" cy="336"/>
            </a:xfrm>
            <a:prstGeom prst="line">
              <a:avLst/>
            </a:prstGeom>
            <a:noFill/>
            <a:ln w="9525">
              <a:solidFill>
                <a:schemeClr val="tx1"/>
              </a:solidFill>
              <a:round/>
              <a:headEnd type="triangle" w="med" len="med"/>
              <a:tailEnd type="triangle" w="med" len="med"/>
            </a:ln>
            <a:effectLst/>
          </p:spPr>
          <p:txBody>
            <a:bodyPr wrap="none"/>
            <a:lstStyle/>
            <a:p>
              <a:endParaRPr lang="en-US" b="1"/>
            </a:p>
          </p:txBody>
        </p:sp>
        <p:sp>
          <p:nvSpPr>
            <p:cNvPr id="79885" name="Freeform 13"/>
            <p:cNvSpPr>
              <a:spLocks/>
            </p:cNvSpPr>
            <p:nvPr/>
          </p:nvSpPr>
          <p:spPr bwMode="auto">
            <a:xfrm>
              <a:off x="1536" y="1312"/>
              <a:ext cx="3840" cy="2336"/>
            </a:xfrm>
            <a:custGeom>
              <a:avLst/>
              <a:gdLst/>
              <a:ahLst/>
              <a:cxnLst>
                <a:cxn ang="0">
                  <a:pos x="0" y="2336"/>
                </a:cxn>
                <a:cxn ang="0">
                  <a:pos x="816" y="176"/>
                </a:cxn>
                <a:cxn ang="0">
                  <a:pos x="1920" y="1280"/>
                </a:cxn>
                <a:cxn ang="0">
                  <a:pos x="2832" y="656"/>
                </a:cxn>
                <a:cxn ang="0">
                  <a:pos x="3456" y="944"/>
                </a:cxn>
                <a:cxn ang="0">
                  <a:pos x="3840" y="848"/>
                </a:cxn>
              </a:cxnLst>
              <a:rect l="0" t="0" r="r" b="b"/>
              <a:pathLst>
                <a:path w="3840" h="2336">
                  <a:moveTo>
                    <a:pt x="0" y="2336"/>
                  </a:moveTo>
                  <a:cubicBezTo>
                    <a:pt x="248" y="1344"/>
                    <a:pt x="496" y="352"/>
                    <a:pt x="816" y="176"/>
                  </a:cubicBezTo>
                  <a:cubicBezTo>
                    <a:pt x="1136" y="0"/>
                    <a:pt x="1584" y="1200"/>
                    <a:pt x="1920" y="1280"/>
                  </a:cubicBezTo>
                  <a:cubicBezTo>
                    <a:pt x="2256" y="1360"/>
                    <a:pt x="2576" y="712"/>
                    <a:pt x="2832" y="656"/>
                  </a:cubicBezTo>
                  <a:cubicBezTo>
                    <a:pt x="3088" y="600"/>
                    <a:pt x="3288" y="912"/>
                    <a:pt x="3456" y="944"/>
                  </a:cubicBezTo>
                  <a:cubicBezTo>
                    <a:pt x="3624" y="976"/>
                    <a:pt x="3732" y="912"/>
                    <a:pt x="3840" y="848"/>
                  </a:cubicBezTo>
                </a:path>
              </a:pathLst>
            </a:custGeom>
            <a:noFill/>
            <a:ln w="9525">
              <a:solidFill>
                <a:srgbClr val="000000"/>
              </a:solidFill>
              <a:round/>
              <a:headEnd/>
              <a:tailEnd/>
            </a:ln>
            <a:effectLst/>
          </p:spPr>
          <p:txBody>
            <a:bodyPr wrap="none"/>
            <a:lstStyle/>
            <a:p>
              <a:endParaRPr lang="en-US" b="1"/>
            </a:p>
          </p:txBody>
        </p:sp>
        <p:sp>
          <p:nvSpPr>
            <p:cNvPr id="79886" name="Line 14"/>
            <p:cNvSpPr>
              <a:spLocks noChangeShapeType="1"/>
            </p:cNvSpPr>
            <p:nvPr/>
          </p:nvSpPr>
          <p:spPr bwMode="auto">
            <a:xfrm>
              <a:off x="3744" y="2496"/>
              <a:ext cx="0" cy="1296"/>
            </a:xfrm>
            <a:prstGeom prst="line">
              <a:avLst/>
            </a:prstGeom>
            <a:noFill/>
            <a:ln w="9525">
              <a:solidFill>
                <a:schemeClr val="tx1"/>
              </a:solidFill>
              <a:round/>
              <a:headEnd type="oval" w="med" len="med"/>
              <a:tailEnd/>
            </a:ln>
            <a:effectLst/>
          </p:spPr>
          <p:txBody>
            <a:bodyPr wrap="none"/>
            <a:lstStyle/>
            <a:p>
              <a:endParaRPr lang="en-US" b="1"/>
            </a:p>
          </p:txBody>
        </p:sp>
        <p:sp>
          <p:nvSpPr>
            <p:cNvPr id="79887" name="Text Box 15"/>
            <p:cNvSpPr txBox="1">
              <a:spLocks noChangeArrowheads="1"/>
            </p:cNvSpPr>
            <p:nvPr/>
          </p:nvSpPr>
          <p:spPr bwMode="auto">
            <a:xfrm>
              <a:off x="1008" y="1872"/>
              <a:ext cx="672"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Times New Roman" pitchFamily="18" charset="0"/>
                </a:rPr>
                <a:t>+V</a:t>
              </a:r>
              <a:r>
                <a:rPr lang="en-US" sz="1000" b="1">
                  <a:latin typeface="Times New Roman" pitchFamily="18" charset="0"/>
                </a:rPr>
                <a:t>LSB</a:t>
              </a:r>
              <a:endParaRPr lang="en-US" sz="1800" b="1">
                <a:latin typeface="Times New Roman" pitchFamily="18" charset="0"/>
              </a:endParaRPr>
            </a:p>
          </p:txBody>
        </p:sp>
        <p:sp>
          <p:nvSpPr>
            <p:cNvPr id="79888" name="Text Box 16"/>
            <p:cNvSpPr txBox="1">
              <a:spLocks noChangeArrowheads="1"/>
            </p:cNvSpPr>
            <p:nvPr/>
          </p:nvSpPr>
          <p:spPr bwMode="auto">
            <a:xfrm>
              <a:off x="1008" y="2208"/>
              <a:ext cx="672"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Times New Roman" pitchFamily="18" charset="0"/>
                </a:rPr>
                <a:t>-V</a:t>
              </a:r>
              <a:r>
                <a:rPr lang="en-US" sz="1000" b="1">
                  <a:latin typeface="Times New Roman" pitchFamily="18" charset="0"/>
                </a:rPr>
                <a:t>LSB</a:t>
              </a:r>
              <a:endParaRPr lang="en-US" sz="1800" b="1">
                <a:latin typeface="Times New Roman" pitchFamily="18" charset="0"/>
              </a:endParaRPr>
            </a:p>
          </p:txBody>
        </p:sp>
        <p:sp>
          <p:nvSpPr>
            <p:cNvPr id="79889" name="Line 17"/>
            <p:cNvSpPr>
              <a:spLocks noChangeShapeType="1"/>
            </p:cNvSpPr>
            <p:nvPr/>
          </p:nvSpPr>
          <p:spPr bwMode="auto">
            <a:xfrm>
              <a:off x="1536" y="3744"/>
              <a:ext cx="2208" cy="0"/>
            </a:xfrm>
            <a:prstGeom prst="line">
              <a:avLst/>
            </a:prstGeom>
            <a:noFill/>
            <a:ln w="9525">
              <a:solidFill>
                <a:schemeClr val="tx1"/>
              </a:solidFill>
              <a:round/>
              <a:headEnd type="triangle" w="med" len="med"/>
              <a:tailEnd type="triangle" w="med" len="med"/>
            </a:ln>
            <a:effectLst/>
          </p:spPr>
          <p:txBody>
            <a:bodyPr wrap="none"/>
            <a:lstStyle/>
            <a:p>
              <a:endParaRPr lang="en-US" b="1"/>
            </a:p>
          </p:txBody>
        </p:sp>
        <p:sp>
          <p:nvSpPr>
            <p:cNvPr id="79890" name="Text Box 18"/>
            <p:cNvSpPr txBox="1">
              <a:spLocks noChangeArrowheads="1"/>
            </p:cNvSpPr>
            <p:nvPr/>
          </p:nvSpPr>
          <p:spPr bwMode="auto">
            <a:xfrm>
              <a:off x="2160" y="3744"/>
              <a:ext cx="1344" cy="250"/>
            </a:xfrm>
            <a:prstGeom prst="rect">
              <a:avLst/>
            </a:prstGeom>
            <a:noFill/>
            <a:ln w="9525">
              <a:noFill/>
              <a:miter lim="800000"/>
              <a:headEnd/>
              <a:tailEnd/>
            </a:ln>
            <a:effectLst/>
          </p:spPr>
          <p:txBody>
            <a:bodyPr>
              <a:spAutoFit/>
            </a:bodyPr>
            <a:lstStyle/>
            <a:p>
              <a:pPr eaLnBrk="1" hangingPunct="1">
                <a:spcBef>
                  <a:spcPct val="50000"/>
                </a:spcBef>
              </a:pPr>
              <a:r>
                <a:rPr lang="en-US" sz="2000" b="1">
                  <a:latin typeface="Times New Roman" pitchFamily="18" charset="0"/>
                </a:rPr>
                <a:t>Settling time</a:t>
              </a:r>
            </a:p>
          </p:txBody>
        </p:sp>
        <p:sp>
          <p:nvSpPr>
            <p:cNvPr id="79891" name="Text Box 19"/>
            <p:cNvSpPr txBox="1">
              <a:spLocks noChangeArrowheads="1"/>
            </p:cNvSpPr>
            <p:nvPr/>
          </p:nvSpPr>
          <p:spPr bwMode="auto">
            <a:xfrm>
              <a:off x="5040" y="3648"/>
              <a:ext cx="720" cy="250"/>
            </a:xfrm>
            <a:prstGeom prst="rect">
              <a:avLst/>
            </a:prstGeom>
            <a:noFill/>
            <a:ln w="9525">
              <a:noFill/>
              <a:miter lim="800000"/>
              <a:headEnd/>
              <a:tailEnd/>
            </a:ln>
            <a:effectLst/>
          </p:spPr>
          <p:txBody>
            <a:bodyPr>
              <a:spAutoFit/>
            </a:bodyPr>
            <a:lstStyle/>
            <a:p>
              <a:pPr eaLnBrk="1" hangingPunct="1">
                <a:spcBef>
                  <a:spcPct val="50000"/>
                </a:spcBef>
              </a:pPr>
              <a:r>
                <a:rPr lang="en-US" sz="2000" b="1">
                  <a:latin typeface="Times New Roman" pitchFamily="18" charset="0"/>
                </a:rPr>
                <a:t>Time</a:t>
              </a: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
          <p:cNvSpPr>
            <a:spLocks noGrp="1"/>
          </p:cNvSpPr>
          <p:nvPr>
            <p:ph type="sldNum" sz="quarter" idx="11"/>
          </p:nvPr>
        </p:nvSpPr>
        <p:spPr/>
        <p:txBody>
          <a:bodyPr/>
          <a:lstStyle/>
          <a:p>
            <a:fld id="{3EB96500-4055-45FA-AAB7-9AFB5133ABEC}" type="slidenum">
              <a:rPr lang="en-US"/>
              <a:pPr/>
              <a:t>63</a:t>
            </a:fld>
            <a:endParaRPr lang="en-US"/>
          </a:p>
        </p:txBody>
      </p:sp>
      <p:sp>
        <p:nvSpPr>
          <p:cNvPr id="81922" name="Rectangle 2"/>
          <p:cNvSpPr>
            <a:spLocks noGrp="1" noChangeArrowheads="1"/>
          </p:cNvSpPr>
          <p:nvPr>
            <p:ph type="title"/>
          </p:nvPr>
        </p:nvSpPr>
        <p:spPr>
          <a:xfrm>
            <a:off x="457200" y="533400"/>
            <a:ext cx="7175500" cy="990600"/>
          </a:xfrm>
          <a:noFill/>
          <a:ln/>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Linearity</a:t>
            </a:r>
            <a:endParaRPr lang="en-US" sz="5400"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2" name="Group 3"/>
          <p:cNvGrpSpPr>
            <a:grpSpLocks/>
          </p:cNvGrpSpPr>
          <p:nvPr/>
        </p:nvGrpSpPr>
        <p:grpSpPr bwMode="auto">
          <a:xfrm>
            <a:off x="152400" y="2209800"/>
            <a:ext cx="4572000" cy="4267200"/>
            <a:chOff x="96" y="1392"/>
            <a:chExt cx="2880" cy="2688"/>
          </a:xfrm>
        </p:grpSpPr>
        <p:sp>
          <p:nvSpPr>
            <p:cNvPr id="81924" name="Text Box 4"/>
            <p:cNvSpPr txBox="1">
              <a:spLocks noChangeArrowheads="1"/>
            </p:cNvSpPr>
            <p:nvPr/>
          </p:nvSpPr>
          <p:spPr bwMode="auto">
            <a:xfrm>
              <a:off x="336" y="1392"/>
              <a:ext cx="1776" cy="288"/>
            </a:xfrm>
            <a:prstGeom prst="rect">
              <a:avLst/>
            </a:prstGeom>
            <a:noFill/>
            <a:ln w="9525">
              <a:noFill/>
              <a:miter lim="800000"/>
              <a:headEnd/>
              <a:tailEnd/>
            </a:ln>
            <a:effectLst/>
          </p:spPr>
          <p:txBody>
            <a:bodyPr>
              <a:spAutoFit/>
            </a:bodyPr>
            <a:lstStyle/>
            <a:p>
              <a:pPr eaLnBrk="1" hangingPunct="1">
                <a:spcBef>
                  <a:spcPct val="50000"/>
                </a:spcBef>
              </a:pPr>
              <a:r>
                <a:rPr lang="en-US" u="sng">
                  <a:latin typeface="Times New Roman" pitchFamily="18" charset="0"/>
                </a:rPr>
                <a:t>Linearity(Ideal Case)</a:t>
              </a:r>
            </a:p>
          </p:txBody>
        </p:sp>
        <p:sp>
          <p:nvSpPr>
            <p:cNvPr id="81925" name="Line 5"/>
            <p:cNvSpPr>
              <a:spLocks noChangeShapeType="1"/>
            </p:cNvSpPr>
            <p:nvPr/>
          </p:nvSpPr>
          <p:spPr bwMode="auto">
            <a:xfrm flipV="1">
              <a:off x="336" y="1776"/>
              <a:ext cx="0" cy="1968"/>
            </a:xfrm>
            <a:prstGeom prst="line">
              <a:avLst/>
            </a:prstGeom>
            <a:noFill/>
            <a:ln w="9525">
              <a:solidFill>
                <a:schemeClr val="tx1"/>
              </a:solidFill>
              <a:round/>
              <a:headEnd/>
              <a:tailEnd type="triangle" w="med" len="med"/>
            </a:ln>
            <a:effectLst/>
          </p:spPr>
          <p:txBody>
            <a:bodyPr wrap="none"/>
            <a:lstStyle/>
            <a:p>
              <a:endParaRPr lang="en-US"/>
            </a:p>
          </p:txBody>
        </p:sp>
        <p:sp>
          <p:nvSpPr>
            <p:cNvPr id="81926" name="Line 6"/>
            <p:cNvSpPr>
              <a:spLocks noChangeShapeType="1"/>
            </p:cNvSpPr>
            <p:nvPr/>
          </p:nvSpPr>
          <p:spPr bwMode="auto">
            <a:xfrm>
              <a:off x="192" y="3504"/>
              <a:ext cx="2208" cy="0"/>
            </a:xfrm>
            <a:prstGeom prst="line">
              <a:avLst/>
            </a:prstGeom>
            <a:noFill/>
            <a:ln w="9525">
              <a:solidFill>
                <a:schemeClr val="tx1"/>
              </a:solidFill>
              <a:round/>
              <a:headEnd/>
              <a:tailEnd type="triangle" w="med" len="med"/>
            </a:ln>
            <a:effectLst/>
          </p:spPr>
          <p:txBody>
            <a:bodyPr wrap="none"/>
            <a:lstStyle/>
            <a:p>
              <a:endParaRPr lang="en-US"/>
            </a:p>
          </p:txBody>
        </p:sp>
        <p:sp>
          <p:nvSpPr>
            <p:cNvPr id="81927" name="Line 7"/>
            <p:cNvSpPr>
              <a:spLocks noChangeShapeType="1"/>
            </p:cNvSpPr>
            <p:nvPr/>
          </p:nvSpPr>
          <p:spPr bwMode="auto">
            <a:xfrm flipV="1">
              <a:off x="336" y="2064"/>
              <a:ext cx="1824" cy="1440"/>
            </a:xfrm>
            <a:prstGeom prst="line">
              <a:avLst/>
            </a:prstGeom>
            <a:noFill/>
            <a:ln w="9525">
              <a:solidFill>
                <a:srgbClr val="FF0000"/>
              </a:solidFill>
              <a:prstDash val="dash"/>
              <a:round/>
              <a:headEnd/>
              <a:tailEnd/>
            </a:ln>
            <a:effectLst/>
          </p:spPr>
          <p:txBody>
            <a:bodyPr wrap="none"/>
            <a:lstStyle/>
            <a:p>
              <a:endParaRPr lang="en-US"/>
            </a:p>
          </p:txBody>
        </p:sp>
        <p:sp>
          <p:nvSpPr>
            <p:cNvPr id="81928" name="Line 8"/>
            <p:cNvSpPr>
              <a:spLocks noChangeShapeType="1"/>
            </p:cNvSpPr>
            <p:nvPr/>
          </p:nvSpPr>
          <p:spPr bwMode="auto">
            <a:xfrm flipV="1">
              <a:off x="528" y="3360"/>
              <a:ext cx="0" cy="144"/>
            </a:xfrm>
            <a:prstGeom prst="line">
              <a:avLst/>
            </a:prstGeom>
            <a:noFill/>
            <a:ln w="9525">
              <a:solidFill>
                <a:srgbClr val="000000"/>
              </a:solidFill>
              <a:round/>
              <a:headEnd/>
              <a:tailEnd type="oval" w="med" len="med"/>
            </a:ln>
            <a:effectLst/>
          </p:spPr>
          <p:txBody>
            <a:bodyPr wrap="none"/>
            <a:lstStyle/>
            <a:p>
              <a:endParaRPr lang="en-US"/>
            </a:p>
          </p:txBody>
        </p:sp>
        <p:sp>
          <p:nvSpPr>
            <p:cNvPr id="81929" name="Line 9"/>
            <p:cNvSpPr>
              <a:spLocks noChangeShapeType="1"/>
            </p:cNvSpPr>
            <p:nvPr/>
          </p:nvSpPr>
          <p:spPr bwMode="auto">
            <a:xfrm flipV="1">
              <a:off x="1200" y="2832"/>
              <a:ext cx="0" cy="672"/>
            </a:xfrm>
            <a:prstGeom prst="line">
              <a:avLst/>
            </a:prstGeom>
            <a:noFill/>
            <a:ln w="9525">
              <a:solidFill>
                <a:srgbClr val="000000"/>
              </a:solidFill>
              <a:round/>
              <a:headEnd/>
              <a:tailEnd type="oval" w="med" len="med"/>
            </a:ln>
            <a:effectLst/>
          </p:spPr>
          <p:txBody>
            <a:bodyPr wrap="none"/>
            <a:lstStyle/>
            <a:p>
              <a:endParaRPr lang="en-US"/>
            </a:p>
          </p:txBody>
        </p:sp>
        <p:sp>
          <p:nvSpPr>
            <p:cNvPr id="81930" name="Line 10"/>
            <p:cNvSpPr>
              <a:spLocks noChangeShapeType="1"/>
            </p:cNvSpPr>
            <p:nvPr/>
          </p:nvSpPr>
          <p:spPr bwMode="auto">
            <a:xfrm flipV="1">
              <a:off x="1536" y="2544"/>
              <a:ext cx="0" cy="960"/>
            </a:xfrm>
            <a:prstGeom prst="line">
              <a:avLst/>
            </a:prstGeom>
            <a:noFill/>
            <a:ln w="9525">
              <a:solidFill>
                <a:srgbClr val="000000"/>
              </a:solidFill>
              <a:round/>
              <a:headEnd/>
              <a:tailEnd type="oval" w="med" len="med"/>
            </a:ln>
            <a:effectLst/>
          </p:spPr>
          <p:txBody>
            <a:bodyPr wrap="none"/>
            <a:lstStyle/>
            <a:p>
              <a:endParaRPr lang="en-US"/>
            </a:p>
          </p:txBody>
        </p:sp>
        <p:sp>
          <p:nvSpPr>
            <p:cNvPr id="81931" name="Line 11"/>
            <p:cNvSpPr>
              <a:spLocks noChangeShapeType="1"/>
            </p:cNvSpPr>
            <p:nvPr/>
          </p:nvSpPr>
          <p:spPr bwMode="auto">
            <a:xfrm flipV="1">
              <a:off x="864" y="3072"/>
              <a:ext cx="0" cy="432"/>
            </a:xfrm>
            <a:prstGeom prst="line">
              <a:avLst/>
            </a:prstGeom>
            <a:noFill/>
            <a:ln w="9525">
              <a:solidFill>
                <a:srgbClr val="000000"/>
              </a:solidFill>
              <a:round/>
              <a:headEnd/>
              <a:tailEnd type="oval" w="med" len="med"/>
            </a:ln>
            <a:effectLst/>
          </p:spPr>
          <p:txBody>
            <a:bodyPr wrap="none"/>
            <a:lstStyle/>
            <a:p>
              <a:endParaRPr lang="en-US"/>
            </a:p>
          </p:txBody>
        </p:sp>
        <p:sp>
          <p:nvSpPr>
            <p:cNvPr id="81932" name="Freeform 12"/>
            <p:cNvSpPr>
              <a:spLocks/>
            </p:cNvSpPr>
            <p:nvPr/>
          </p:nvSpPr>
          <p:spPr bwMode="auto">
            <a:xfrm>
              <a:off x="399" y="2298"/>
              <a:ext cx="1665" cy="1197"/>
            </a:xfrm>
            <a:custGeom>
              <a:avLst/>
              <a:gdLst/>
              <a:ahLst/>
              <a:cxnLst>
                <a:cxn ang="0">
                  <a:pos x="0" y="1197"/>
                </a:cxn>
                <a:cxn ang="0">
                  <a:pos x="0" y="1062"/>
                </a:cxn>
                <a:cxn ang="0">
                  <a:pos x="315" y="1062"/>
                </a:cxn>
                <a:cxn ang="0">
                  <a:pos x="315" y="792"/>
                </a:cxn>
                <a:cxn ang="0">
                  <a:pos x="639" y="792"/>
                </a:cxn>
                <a:cxn ang="0">
                  <a:pos x="639" y="549"/>
                </a:cxn>
                <a:cxn ang="0">
                  <a:pos x="972" y="549"/>
                </a:cxn>
                <a:cxn ang="0">
                  <a:pos x="972" y="261"/>
                </a:cxn>
                <a:cxn ang="0">
                  <a:pos x="1314" y="252"/>
                </a:cxn>
                <a:cxn ang="0">
                  <a:pos x="1314" y="0"/>
                </a:cxn>
                <a:cxn ang="0">
                  <a:pos x="1665" y="0"/>
                </a:cxn>
              </a:cxnLst>
              <a:rect l="0" t="0" r="r" b="b"/>
              <a:pathLst>
                <a:path w="1665" h="1197">
                  <a:moveTo>
                    <a:pt x="0" y="1197"/>
                  </a:moveTo>
                  <a:lnTo>
                    <a:pt x="0" y="1062"/>
                  </a:lnTo>
                  <a:lnTo>
                    <a:pt x="315" y="1062"/>
                  </a:lnTo>
                  <a:lnTo>
                    <a:pt x="315" y="792"/>
                  </a:lnTo>
                  <a:lnTo>
                    <a:pt x="639" y="792"/>
                  </a:lnTo>
                  <a:lnTo>
                    <a:pt x="639" y="549"/>
                  </a:lnTo>
                  <a:lnTo>
                    <a:pt x="972" y="549"/>
                  </a:lnTo>
                  <a:lnTo>
                    <a:pt x="972" y="261"/>
                  </a:lnTo>
                  <a:lnTo>
                    <a:pt x="1314" y="252"/>
                  </a:lnTo>
                  <a:lnTo>
                    <a:pt x="1314" y="0"/>
                  </a:lnTo>
                  <a:lnTo>
                    <a:pt x="1665" y="0"/>
                  </a:lnTo>
                </a:path>
              </a:pathLst>
            </a:custGeom>
            <a:noFill/>
            <a:ln w="25400">
              <a:solidFill>
                <a:srgbClr val="000000"/>
              </a:solidFill>
              <a:round/>
              <a:headEnd/>
              <a:tailEnd/>
            </a:ln>
            <a:effectLst/>
          </p:spPr>
          <p:txBody>
            <a:bodyPr wrap="none"/>
            <a:lstStyle/>
            <a:p>
              <a:endParaRPr lang="en-US"/>
            </a:p>
          </p:txBody>
        </p:sp>
        <p:sp>
          <p:nvSpPr>
            <p:cNvPr id="81933" name="Line 13"/>
            <p:cNvSpPr>
              <a:spLocks noChangeShapeType="1"/>
            </p:cNvSpPr>
            <p:nvPr/>
          </p:nvSpPr>
          <p:spPr bwMode="auto">
            <a:xfrm>
              <a:off x="1872" y="2295"/>
              <a:ext cx="0" cy="1209"/>
            </a:xfrm>
            <a:prstGeom prst="line">
              <a:avLst/>
            </a:prstGeom>
            <a:noFill/>
            <a:ln w="9525">
              <a:solidFill>
                <a:srgbClr val="000000"/>
              </a:solidFill>
              <a:round/>
              <a:headEnd type="oval" w="med" len="med"/>
              <a:tailEnd/>
            </a:ln>
            <a:effectLst/>
          </p:spPr>
          <p:txBody>
            <a:bodyPr wrap="none"/>
            <a:lstStyle/>
            <a:p>
              <a:endParaRPr lang="en-US"/>
            </a:p>
          </p:txBody>
        </p:sp>
        <p:sp>
          <p:nvSpPr>
            <p:cNvPr id="81934" name="Text Box 14"/>
            <p:cNvSpPr txBox="1">
              <a:spLocks noChangeArrowheads="1"/>
            </p:cNvSpPr>
            <p:nvPr/>
          </p:nvSpPr>
          <p:spPr bwMode="auto">
            <a:xfrm>
              <a:off x="1680" y="3504"/>
              <a:ext cx="1152" cy="231"/>
            </a:xfrm>
            <a:prstGeom prst="rect">
              <a:avLst/>
            </a:prstGeom>
            <a:noFill/>
            <a:ln w="9525">
              <a:noFill/>
              <a:miter lim="800000"/>
              <a:headEnd/>
              <a:tailEnd/>
            </a:ln>
            <a:effectLst/>
          </p:spPr>
          <p:txBody>
            <a:bodyPr>
              <a:spAutoFit/>
            </a:bodyPr>
            <a:lstStyle/>
            <a:p>
              <a:pPr eaLnBrk="1" hangingPunct="1">
                <a:spcBef>
                  <a:spcPct val="50000"/>
                </a:spcBef>
              </a:pPr>
              <a:r>
                <a:rPr lang="en-US" sz="1800">
                  <a:latin typeface="Times New Roman" pitchFamily="18" charset="0"/>
                </a:rPr>
                <a:t>Digital Input</a:t>
              </a:r>
            </a:p>
          </p:txBody>
        </p:sp>
        <p:sp>
          <p:nvSpPr>
            <p:cNvPr id="81935" name="Text Box 15"/>
            <p:cNvSpPr txBox="1">
              <a:spLocks noChangeArrowheads="1"/>
            </p:cNvSpPr>
            <p:nvPr/>
          </p:nvSpPr>
          <p:spPr bwMode="auto">
            <a:xfrm>
              <a:off x="480" y="3792"/>
              <a:ext cx="1776" cy="288"/>
            </a:xfrm>
            <a:prstGeom prst="rect">
              <a:avLst/>
            </a:prstGeom>
            <a:noFill/>
            <a:ln w="9525">
              <a:noFill/>
              <a:miter lim="800000"/>
              <a:headEnd/>
              <a:tailEnd/>
            </a:ln>
            <a:effectLst/>
          </p:spPr>
          <p:txBody>
            <a:bodyPr>
              <a:spAutoFit/>
            </a:bodyPr>
            <a:lstStyle/>
            <a:p>
              <a:pPr eaLnBrk="1" hangingPunct="1">
                <a:spcBef>
                  <a:spcPct val="50000"/>
                </a:spcBef>
              </a:pPr>
              <a:r>
                <a:rPr lang="en-US" b="1">
                  <a:latin typeface="Times New Roman" pitchFamily="18" charset="0"/>
                </a:rPr>
                <a:t>Perfect Agreement </a:t>
              </a:r>
            </a:p>
          </p:txBody>
        </p:sp>
        <p:sp>
          <p:nvSpPr>
            <p:cNvPr id="81936" name="Text Box 16"/>
            <p:cNvSpPr txBox="1">
              <a:spLocks noChangeArrowheads="1"/>
            </p:cNvSpPr>
            <p:nvPr/>
          </p:nvSpPr>
          <p:spPr bwMode="auto">
            <a:xfrm>
              <a:off x="1008" y="1872"/>
              <a:ext cx="1968" cy="231"/>
            </a:xfrm>
            <a:prstGeom prst="rect">
              <a:avLst/>
            </a:prstGeom>
            <a:noFill/>
            <a:ln w="9525">
              <a:noFill/>
              <a:miter lim="800000"/>
              <a:headEnd/>
              <a:tailEnd/>
            </a:ln>
            <a:effectLst/>
          </p:spPr>
          <p:txBody>
            <a:bodyPr>
              <a:spAutoFit/>
            </a:bodyPr>
            <a:lstStyle/>
            <a:p>
              <a:pPr eaLnBrk="1" hangingPunct="1">
                <a:spcBef>
                  <a:spcPct val="50000"/>
                </a:spcBef>
              </a:pPr>
              <a:r>
                <a:rPr lang="en-US" sz="1800">
                  <a:solidFill>
                    <a:schemeClr val="tx2"/>
                  </a:solidFill>
                  <a:latin typeface="Times New Roman" pitchFamily="18" charset="0"/>
                </a:rPr>
                <a:t>Desired/</a:t>
              </a:r>
              <a:r>
                <a:rPr lang="en-US" sz="1800">
                  <a:solidFill>
                    <a:srgbClr val="FF0000"/>
                  </a:solidFill>
                  <a:latin typeface="Times New Roman" pitchFamily="18" charset="0"/>
                </a:rPr>
                <a:t>Approximate Output</a:t>
              </a:r>
            </a:p>
          </p:txBody>
        </p:sp>
        <p:sp>
          <p:nvSpPr>
            <p:cNvPr id="81937" name="Text Box 17"/>
            <p:cNvSpPr txBox="1">
              <a:spLocks noChangeArrowheads="1"/>
            </p:cNvSpPr>
            <p:nvPr/>
          </p:nvSpPr>
          <p:spPr bwMode="auto">
            <a:xfrm rot="16200000">
              <a:off x="-580" y="2356"/>
              <a:ext cx="1584" cy="231"/>
            </a:xfrm>
            <a:prstGeom prst="rect">
              <a:avLst/>
            </a:prstGeom>
            <a:noFill/>
            <a:ln w="9525">
              <a:noFill/>
              <a:miter lim="800000"/>
              <a:headEnd/>
              <a:tailEnd/>
            </a:ln>
            <a:effectLst/>
          </p:spPr>
          <p:txBody>
            <a:bodyPr>
              <a:spAutoFit/>
            </a:bodyPr>
            <a:lstStyle/>
            <a:p>
              <a:pPr eaLnBrk="1" hangingPunct="1">
                <a:spcBef>
                  <a:spcPct val="50000"/>
                </a:spcBef>
              </a:pPr>
              <a:r>
                <a:rPr lang="en-US" sz="1800">
                  <a:latin typeface="Times New Roman" pitchFamily="18" charset="0"/>
                </a:rPr>
                <a:t>Analog Output Voltage</a:t>
              </a:r>
            </a:p>
          </p:txBody>
        </p:sp>
      </p:grpSp>
      <p:grpSp>
        <p:nvGrpSpPr>
          <p:cNvPr id="3" name="Group 18"/>
          <p:cNvGrpSpPr>
            <a:grpSpLocks/>
          </p:cNvGrpSpPr>
          <p:nvPr/>
        </p:nvGrpSpPr>
        <p:grpSpPr bwMode="auto">
          <a:xfrm>
            <a:off x="4495800" y="2209800"/>
            <a:ext cx="4419600" cy="4191000"/>
            <a:chOff x="2832" y="1392"/>
            <a:chExt cx="2784" cy="2640"/>
          </a:xfrm>
        </p:grpSpPr>
        <p:sp>
          <p:nvSpPr>
            <p:cNvPr id="81939" name="Text Box 19"/>
            <p:cNvSpPr txBox="1">
              <a:spLocks noChangeArrowheads="1"/>
            </p:cNvSpPr>
            <p:nvPr/>
          </p:nvSpPr>
          <p:spPr bwMode="auto">
            <a:xfrm>
              <a:off x="2976" y="1392"/>
              <a:ext cx="2400" cy="288"/>
            </a:xfrm>
            <a:prstGeom prst="rect">
              <a:avLst/>
            </a:prstGeom>
            <a:noFill/>
            <a:ln w="9525">
              <a:noFill/>
              <a:miter lim="800000"/>
              <a:headEnd/>
              <a:tailEnd/>
            </a:ln>
            <a:effectLst/>
          </p:spPr>
          <p:txBody>
            <a:bodyPr>
              <a:spAutoFit/>
            </a:bodyPr>
            <a:lstStyle/>
            <a:p>
              <a:pPr eaLnBrk="1" hangingPunct="1">
                <a:spcBef>
                  <a:spcPct val="50000"/>
                </a:spcBef>
              </a:pPr>
              <a:r>
                <a:rPr lang="en-US" u="sng">
                  <a:latin typeface="Times New Roman" pitchFamily="18" charset="0"/>
                </a:rPr>
                <a:t>NON-Linearity(Real World)</a:t>
              </a:r>
            </a:p>
          </p:txBody>
        </p:sp>
        <p:sp>
          <p:nvSpPr>
            <p:cNvPr id="81940" name="Line 20"/>
            <p:cNvSpPr>
              <a:spLocks noChangeShapeType="1"/>
            </p:cNvSpPr>
            <p:nvPr/>
          </p:nvSpPr>
          <p:spPr bwMode="auto">
            <a:xfrm flipV="1">
              <a:off x="3072" y="1776"/>
              <a:ext cx="0" cy="1968"/>
            </a:xfrm>
            <a:prstGeom prst="line">
              <a:avLst/>
            </a:prstGeom>
            <a:noFill/>
            <a:ln w="9525">
              <a:solidFill>
                <a:schemeClr val="tx1"/>
              </a:solidFill>
              <a:round/>
              <a:headEnd/>
              <a:tailEnd type="triangle" w="med" len="med"/>
            </a:ln>
            <a:effectLst/>
          </p:spPr>
          <p:txBody>
            <a:bodyPr wrap="none"/>
            <a:lstStyle/>
            <a:p>
              <a:endParaRPr lang="en-US"/>
            </a:p>
          </p:txBody>
        </p:sp>
        <p:sp>
          <p:nvSpPr>
            <p:cNvPr id="81941" name="Line 21"/>
            <p:cNvSpPr>
              <a:spLocks noChangeShapeType="1"/>
            </p:cNvSpPr>
            <p:nvPr/>
          </p:nvSpPr>
          <p:spPr bwMode="auto">
            <a:xfrm>
              <a:off x="2928" y="3504"/>
              <a:ext cx="2208" cy="0"/>
            </a:xfrm>
            <a:prstGeom prst="line">
              <a:avLst/>
            </a:prstGeom>
            <a:noFill/>
            <a:ln w="9525">
              <a:solidFill>
                <a:schemeClr val="tx1"/>
              </a:solidFill>
              <a:round/>
              <a:headEnd/>
              <a:tailEnd type="triangle" w="med" len="med"/>
            </a:ln>
            <a:effectLst/>
          </p:spPr>
          <p:txBody>
            <a:bodyPr wrap="none"/>
            <a:lstStyle/>
            <a:p>
              <a:endParaRPr lang="en-US"/>
            </a:p>
          </p:txBody>
        </p:sp>
        <p:sp>
          <p:nvSpPr>
            <p:cNvPr id="81942" name="Line 22"/>
            <p:cNvSpPr>
              <a:spLocks noChangeShapeType="1"/>
            </p:cNvSpPr>
            <p:nvPr/>
          </p:nvSpPr>
          <p:spPr bwMode="auto">
            <a:xfrm flipV="1">
              <a:off x="3072" y="2064"/>
              <a:ext cx="1824" cy="1440"/>
            </a:xfrm>
            <a:prstGeom prst="line">
              <a:avLst/>
            </a:prstGeom>
            <a:noFill/>
            <a:ln w="9525">
              <a:solidFill>
                <a:srgbClr val="000000"/>
              </a:solidFill>
              <a:prstDash val="dash"/>
              <a:round/>
              <a:headEnd/>
              <a:tailEnd/>
            </a:ln>
            <a:effectLst/>
          </p:spPr>
          <p:txBody>
            <a:bodyPr wrap="none"/>
            <a:lstStyle/>
            <a:p>
              <a:endParaRPr lang="en-US"/>
            </a:p>
          </p:txBody>
        </p:sp>
        <p:sp>
          <p:nvSpPr>
            <p:cNvPr id="81943" name="Line 23"/>
            <p:cNvSpPr>
              <a:spLocks noChangeShapeType="1"/>
            </p:cNvSpPr>
            <p:nvPr/>
          </p:nvSpPr>
          <p:spPr bwMode="auto">
            <a:xfrm flipV="1">
              <a:off x="3264" y="3360"/>
              <a:ext cx="0" cy="144"/>
            </a:xfrm>
            <a:prstGeom prst="line">
              <a:avLst/>
            </a:prstGeom>
            <a:noFill/>
            <a:ln w="9525">
              <a:solidFill>
                <a:srgbClr val="000000"/>
              </a:solidFill>
              <a:round/>
              <a:headEnd/>
              <a:tailEnd type="oval" w="med" len="med"/>
            </a:ln>
            <a:effectLst/>
          </p:spPr>
          <p:txBody>
            <a:bodyPr wrap="none"/>
            <a:lstStyle/>
            <a:p>
              <a:endParaRPr lang="en-US"/>
            </a:p>
          </p:txBody>
        </p:sp>
        <p:sp>
          <p:nvSpPr>
            <p:cNvPr id="81944" name="Line 24"/>
            <p:cNvSpPr>
              <a:spLocks noChangeShapeType="1"/>
            </p:cNvSpPr>
            <p:nvPr/>
          </p:nvSpPr>
          <p:spPr bwMode="auto">
            <a:xfrm flipV="1">
              <a:off x="3936" y="2976"/>
              <a:ext cx="0" cy="528"/>
            </a:xfrm>
            <a:prstGeom prst="line">
              <a:avLst/>
            </a:prstGeom>
            <a:noFill/>
            <a:ln w="9525">
              <a:solidFill>
                <a:srgbClr val="000000"/>
              </a:solidFill>
              <a:round/>
              <a:headEnd/>
              <a:tailEnd type="oval" w="med" len="med"/>
            </a:ln>
            <a:effectLst/>
          </p:spPr>
          <p:txBody>
            <a:bodyPr wrap="none"/>
            <a:lstStyle/>
            <a:p>
              <a:endParaRPr lang="en-US"/>
            </a:p>
          </p:txBody>
        </p:sp>
        <p:sp>
          <p:nvSpPr>
            <p:cNvPr id="81945" name="Line 25"/>
            <p:cNvSpPr>
              <a:spLocks noChangeShapeType="1"/>
            </p:cNvSpPr>
            <p:nvPr/>
          </p:nvSpPr>
          <p:spPr bwMode="auto">
            <a:xfrm flipV="1">
              <a:off x="4272" y="2688"/>
              <a:ext cx="0" cy="816"/>
            </a:xfrm>
            <a:prstGeom prst="line">
              <a:avLst/>
            </a:prstGeom>
            <a:noFill/>
            <a:ln w="9525">
              <a:solidFill>
                <a:srgbClr val="000000"/>
              </a:solidFill>
              <a:round/>
              <a:headEnd/>
              <a:tailEnd type="oval" w="med" len="med"/>
            </a:ln>
            <a:effectLst/>
          </p:spPr>
          <p:txBody>
            <a:bodyPr wrap="none"/>
            <a:lstStyle/>
            <a:p>
              <a:endParaRPr lang="en-US"/>
            </a:p>
          </p:txBody>
        </p:sp>
        <p:sp>
          <p:nvSpPr>
            <p:cNvPr id="81946" name="Line 26"/>
            <p:cNvSpPr>
              <a:spLocks noChangeShapeType="1"/>
            </p:cNvSpPr>
            <p:nvPr/>
          </p:nvSpPr>
          <p:spPr bwMode="auto">
            <a:xfrm flipV="1">
              <a:off x="3600" y="2880"/>
              <a:ext cx="0" cy="624"/>
            </a:xfrm>
            <a:prstGeom prst="line">
              <a:avLst/>
            </a:prstGeom>
            <a:noFill/>
            <a:ln w="9525">
              <a:solidFill>
                <a:srgbClr val="000000"/>
              </a:solidFill>
              <a:round/>
              <a:headEnd/>
              <a:tailEnd type="oval" w="med" len="med"/>
            </a:ln>
            <a:effectLst/>
          </p:spPr>
          <p:txBody>
            <a:bodyPr wrap="none"/>
            <a:lstStyle/>
            <a:p>
              <a:endParaRPr lang="en-US"/>
            </a:p>
          </p:txBody>
        </p:sp>
        <p:sp>
          <p:nvSpPr>
            <p:cNvPr id="81947" name="Line 27"/>
            <p:cNvSpPr>
              <a:spLocks noChangeShapeType="1"/>
            </p:cNvSpPr>
            <p:nvPr/>
          </p:nvSpPr>
          <p:spPr bwMode="auto">
            <a:xfrm>
              <a:off x="4608" y="2295"/>
              <a:ext cx="0" cy="1209"/>
            </a:xfrm>
            <a:prstGeom prst="line">
              <a:avLst/>
            </a:prstGeom>
            <a:noFill/>
            <a:ln w="9525">
              <a:solidFill>
                <a:srgbClr val="000000"/>
              </a:solidFill>
              <a:round/>
              <a:headEnd type="oval" w="med" len="med"/>
              <a:tailEnd/>
            </a:ln>
            <a:effectLst/>
          </p:spPr>
          <p:txBody>
            <a:bodyPr wrap="none"/>
            <a:lstStyle/>
            <a:p>
              <a:endParaRPr lang="en-US"/>
            </a:p>
          </p:txBody>
        </p:sp>
        <p:sp>
          <p:nvSpPr>
            <p:cNvPr id="81948" name="Text Box 28"/>
            <p:cNvSpPr txBox="1">
              <a:spLocks noChangeArrowheads="1"/>
            </p:cNvSpPr>
            <p:nvPr/>
          </p:nvSpPr>
          <p:spPr bwMode="auto">
            <a:xfrm rot="16200000">
              <a:off x="2156" y="2308"/>
              <a:ext cx="1584" cy="231"/>
            </a:xfrm>
            <a:prstGeom prst="rect">
              <a:avLst/>
            </a:prstGeom>
            <a:noFill/>
            <a:ln w="9525">
              <a:noFill/>
              <a:miter lim="800000"/>
              <a:headEnd/>
              <a:tailEnd/>
            </a:ln>
            <a:effectLst/>
          </p:spPr>
          <p:txBody>
            <a:bodyPr>
              <a:spAutoFit/>
            </a:bodyPr>
            <a:lstStyle/>
            <a:p>
              <a:pPr eaLnBrk="1" hangingPunct="1">
                <a:spcBef>
                  <a:spcPct val="50000"/>
                </a:spcBef>
              </a:pPr>
              <a:r>
                <a:rPr lang="en-US" sz="1800">
                  <a:latin typeface="Times New Roman" pitchFamily="18" charset="0"/>
                </a:rPr>
                <a:t>Analog Output Voltage</a:t>
              </a:r>
            </a:p>
          </p:txBody>
        </p:sp>
        <p:sp>
          <p:nvSpPr>
            <p:cNvPr id="81949" name="Text Box 29"/>
            <p:cNvSpPr txBox="1">
              <a:spLocks noChangeArrowheads="1"/>
            </p:cNvSpPr>
            <p:nvPr/>
          </p:nvSpPr>
          <p:spPr bwMode="auto">
            <a:xfrm>
              <a:off x="4416" y="3504"/>
              <a:ext cx="1152" cy="231"/>
            </a:xfrm>
            <a:prstGeom prst="rect">
              <a:avLst/>
            </a:prstGeom>
            <a:noFill/>
            <a:ln w="9525">
              <a:noFill/>
              <a:miter lim="800000"/>
              <a:headEnd/>
              <a:tailEnd/>
            </a:ln>
            <a:effectLst/>
          </p:spPr>
          <p:txBody>
            <a:bodyPr>
              <a:spAutoFit/>
            </a:bodyPr>
            <a:lstStyle/>
            <a:p>
              <a:pPr eaLnBrk="1" hangingPunct="1">
                <a:spcBef>
                  <a:spcPct val="50000"/>
                </a:spcBef>
              </a:pPr>
              <a:r>
                <a:rPr lang="en-US" sz="1800">
                  <a:latin typeface="Times New Roman" pitchFamily="18" charset="0"/>
                </a:rPr>
                <a:t>Digital Input</a:t>
              </a:r>
            </a:p>
          </p:txBody>
        </p:sp>
        <p:sp>
          <p:nvSpPr>
            <p:cNvPr id="81950" name="Freeform 30"/>
            <p:cNvSpPr>
              <a:spLocks/>
            </p:cNvSpPr>
            <p:nvPr/>
          </p:nvSpPr>
          <p:spPr bwMode="auto">
            <a:xfrm>
              <a:off x="3120" y="2304"/>
              <a:ext cx="1680" cy="1200"/>
            </a:xfrm>
            <a:custGeom>
              <a:avLst/>
              <a:gdLst/>
              <a:ahLst/>
              <a:cxnLst>
                <a:cxn ang="0">
                  <a:pos x="0" y="1200"/>
                </a:cxn>
                <a:cxn ang="0">
                  <a:pos x="0" y="1056"/>
                </a:cxn>
                <a:cxn ang="0">
                  <a:pos x="288" y="1056"/>
                </a:cxn>
                <a:cxn ang="0">
                  <a:pos x="288" y="576"/>
                </a:cxn>
                <a:cxn ang="0">
                  <a:pos x="624" y="576"/>
                </a:cxn>
                <a:cxn ang="0">
                  <a:pos x="624" y="672"/>
                </a:cxn>
                <a:cxn ang="0">
                  <a:pos x="1008" y="672"/>
                </a:cxn>
                <a:cxn ang="0">
                  <a:pos x="1008" y="384"/>
                </a:cxn>
                <a:cxn ang="0">
                  <a:pos x="1344" y="384"/>
                </a:cxn>
                <a:cxn ang="0">
                  <a:pos x="1344" y="0"/>
                </a:cxn>
                <a:cxn ang="0">
                  <a:pos x="1680" y="0"/>
                </a:cxn>
              </a:cxnLst>
              <a:rect l="0" t="0" r="r" b="b"/>
              <a:pathLst>
                <a:path w="1680" h="1200">
                  <a:moveTo>
                    <a:pt x="0" y="1200"/>
                  </a:moveTo>
                  <a:lnTo>
                    <a:pt x="0" y="1056"/>
                  </a:lnTo>
                  <a:lnTo>
                    <a:pt x="288" y="1056"/>
                  </a:lnTo>
                  <a:lnTo>
                    <a:pt x="288" y="576"/>
                  </a:lnTo>
                  <a:lnTo>
                    <a:pt x="624" y="576"/>
                  </a:lnTo>
                  <a:lnTo>
                    <a:pt x="624" y="672"/>
                  </a:lnTo>
                  <a:lnTo>
                    <a:pt x="1008" y="672"/>
                  </a:lnTo>
                  <a:lnTo>
                    <a:pt x="1008" y="384"/>
                  </a:lnTo>
                  <a:lnTo>
                    <a:pt x="1344" y="384"/>
                  </a:lnTo>
                  <a:lnTo>
                    <a:pt x="1344" y="0"/>
                  </a:lnTo>
                  <a:lnTo>
                    <a:pt x="1680" y="0"/>
                  </a:lnTo>
                </a:path>
              </a:pathLst>
            </a:custGeom>
            <a:noFill/>
            <a:ln w="25400">
              <a:solidFill>
                <a:srgbClr val="000000"/>
              </a:solidFill>
              <a:round/>
              <a:headEnd/>
              <a:tailEnd/>
            </a:ln>
            <a:effectLst/>
          </p:spPr>
          <p:txBody>
            <a:bodyPr wrap="none"/>
            <a:lstStyle/>
            <a:p>
              <a:endParaRPr lang="en-US"/>
            </a:p>
          </p:txBody>
        </p:sp>
        <p:sp>
          <p:nvSpPr>
            <p:cNvPr id="81951" name="Text Box 31"/>
            <p:cNvSpPr txBox="1">
              <a:spLocks noChangeArrowheads="1"/>
            </p:cNvSpPr>
            <p:nvPr/>
          </p:nvSpPr>
          <p:spPr bwMode="auto">
            <a:xfrm>
              <a:off x="4416" y="1824"/>
              <a:ext cx="1008" cy="231"/>
            </a:xfrm>
            <a:prstGeom prst="rect">
              <a:avLst/>
            </a:prstGeom>
            <a:noFill/>
            <a:ln w="9525">
              <a:noFill/>
              <a:miter lim="800000"/>
              <a:headEnd/>
              <a:tailEnd/>
            </a:ln>
            <a:effectLst/>
          </p:spPr>
          <p:txBody>
            <a:bodyPr>
              <a:spAutoFit/>
            </a:bodyPr>
            <a:lstStyle/>
            <a:p>
              <a:pPr eaLnBrk="1" hangingPunct="1">
                <a:spcBef>
                  <a:spcPct val="50000"/>
                </a:spcBef>
              </a:pPr>
              <a:r>
                <a:rPr lang="en-US" sz="1800">
                  <a:latin typeface="Times New Roman" pitchFamily="18" charset="0"/>
                </a:rPr>
                <a:t>Desired Output</a:t>
              </a:r>
            </a:p>
          </p:txBody>
        </p:sp>
        <p:sp>
          <p:nvSpPr>
            <p:cNvPr id="81952" name="Text Box 32"/>
            <p:cNvSpPr txBox="1">
              <a:spLocks noChangeArrowheads="1"/>
            </p:cNvSpPr>
            <p:nvPr/>
          </p:nvSpPr>
          <p:spPr bwMode="auto">
            <a:xfrm>
              <a:off x="3408" y="3744"/>
              <a:ext cx="2016" cy="288"/>
            </a:xfrm>
            <a:prstGeom prst="rect">
              <a:avLst/>
            </a:prstGeom>
            <a:noFill/>
            <a:ln w="9525">
              <a:noFill/>
              <a:miter lim="800000"/>
              <a:headEnd/>
              <a:tailEnd/>
            </a:ln>
            <a:effectLst/>
          </p:spPr>
          <p:txBody>
            <a:bodyPr>
              <a:spAutoFit/>
            </a:bodyPr>
            <a:lstStyle/>
            <a:p>
              <a:pPr eaLnBrk="1" hangingPunct="1">
                <a:spcBef>
                  <a:spcPct val="50000"/>
                </a:spcBef>
              </a:pPr>
              <a:r>
                <a:rPr lang="en-US" b="1">
                  <a:latin typeface="Times New Roman" pitchFamily="18" charset="0"/>
                </a:rPr>
                <a:t>Miss-alignment</a:t>
              </a:r>
            </a:p>
          </p:txBody>
        </p:sp>
        <p:sp>
          <p:nvSpPr>
            <p:cNvPr id="81953" name="Freeform 33"/>
            <p:cNvSpPr>
              <a:spLocks/>
            </p:cNvSpPr>
            <p:nvPr/>
          </p:nvSpPr>
          <p:spPr bwMode="auto">
            <a:xfrm>
              <a:off x="3072" y="2304"/>
              <a:ext cx="1536" cy="1200"/>
            </a:xfrm>
            <a:custGeom>
              <a:avLst/>
              <a:gdLst/>
              <a:ahLst/>
              <a:cxnLst>
                <a:cxn ang="0">
                  <a:pos x="0" y="1200"/>
                </a:cxn>
                <a:cxn ang="0">
                  <a:pos x="192" y="1056"/>
                </a:cxn>
                <a:cxn ang="0">
                  <a:pos x="528" y="576"/>
                </a:cxn>
                <a:cxn ang="0">
                  <a:pos x="864" y="672"/>
                </a:cxn>
                <a:cxn ang="0">
                  <a:pos x="1200" y="384"/>
                </a:cxn>
                <a:cxn ang="0">
                  <a:pos x="1536" y="0"/>
                </a:cxn>
              </a:cxnLst>
              <a:rect l="0" t="0" r="r" b="b"/>
              <a:pathLst>
                <a:path w="1536" h="1200">
                  <a:moveTo>
                    <a:pt x="0" y="1200"/>
                  </a:moveTo>
                  <a:lnTo>
                    <a:pt x="192" y="1056"/>
                  </a:lnTo>
                  <a:lnTo>
                    <a:pt x="528" y="576"/>
                  </a:lnTo>
                  <a:lnTo>
                    <a:pt x="864" y="672"/>
                  </a:lnTo>
                  <a:lnTo>
                    <a:pt x="1200" y="384"/>
                  </a:lnTo>
                  <a:lnTo>
                    <a:pt x="1536" y="0"/>
                  </a:lnTo>
                </a:path>
              </a:pathLst>
            </a:custGeom>
            <a:noFill/>
            <a:ln w="9525">
              <a:solidFill>
                <a:srgbClr val="FF0000"/>
              </a:solidFill>
              <a:round/>
              <a:headEnd/>
              <a:tailEnd/>
            </a:ln>
            <a:effectLst/>
          </p:spPr>
          <p:txBody>
            <a:bodyPr wrap="none"/>
            <a:lstStyle/>
            <a:p>
              <a:endParaRPr lang="en-US"/>
            </a:p>
          </p:txBody>
        </p:sp>
        <p:sp>
          <p:nvSpPr>
            <p:cNvPr id="81954" name="Text Box 34"/>
            <p:cNvSpPr txBox="1">
              <a:spLocks noChangeArrowheads="1"/>
            </p:cNvSpPr>
            <p:nvPr/>
          </p:nvSpPr>
          <p:spPr bwMode="auto">
            <a:xfrm>
              <a:off x="4560" y="2304"/>
              <a:ext cx="1056" cy="366"/>
            </a:xfrm>
            <a:prstGeom prst="rect">
              <a:avLst/>
            </a:prstGeom>
            <a:noFill/>
            <a:ln w="9525">
              <a:noFill/>
              <a:miter lim="800000"/>
              <a:headEnd/>
              <a:tailEnd/>
            </a:ln>
            <a:effectLst/>
          </p:spPr>
          <p:txBody>
            <a:bodyPr>
              <a:spAutoFit/>
            </a:bodyPr>
            <a:lstStyle/>
            <a:p>
              <a:pPr>
                <a:spcBef>
                  <a:spcPct val="50000"/>
                </a:spcBef>
              </a:pPr>
              <a:r>
                <a:rPr lang="en-US" sz="1600">
                  <a:solidFill>
                    <a:srgbClr val="FF0000"/>
                  </a:solidFill>
                </a:rPr>
                <a:t>Approximate output</a:t>
              </a: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xfrm>
            <a:off x="457200" y="1676400"/>
            <a:ext cx="8229600" cy="1066800"/>
          </a:xfrm>
        </p:spPr>
        <p:txBody>
          <a:bodyPr/>
          <a:lstStyle/>
          <a:p>
            <a:r>
              <a:rPr lang="en-US" dirty="0"/>
              <a:t>Gain Error: Difference in slope of the ideal curve and the actual DAC output</a:t>
            </a:r>
            <a:endParaRPr lang="en-US" u="sng" dirty="0"/>
          </a:p>
        </p:txBody>
      </p:sp>
      <p:sp>
        <p:nvSpPr>
          <p:cNvPr id="87043" name="Rectangle 3"/>
          <p:cNvSpPr>
            <a:spLocks noGrp="1" noChangeArrowheads="1"/>
          </p:cNvSpPr>
          <p:nvPr>
            <p:ph type="title"/>
          </p:nvPr>
        </p:nvSpPr>
        <p:spPr>
          <a:xfrm>
            <a:off x="457200" y="609600"/>
            <a:ext cx="8229600" cy="990600"/>
          </a:xfrm>
          <a:noFill/>
          <a:ln/>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Errors  </a:t>
            </a:r>
            <a:r>
              <a:rPr lang="en-US" sz="4800"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Gain</a:t>
            </a:r>
          </a:p>
        </p:txBody>
      </p:sp>
      <p:sp>
        <p:nvSpPr>
          <p:cNvPr id="87044" name="Text Box 4"/>
          <p:cNvSpPr txBox="1">
            <a:spLocks noChangeArrowheads="1"/>
          </p:cNvSpPr>
          <p:nvPr/>
        </p:nvSpPr>
        <p:spPr bwMode="auto">
          <a:xfrm>
            <a:off x="457200" y="3352800"/>
            <a:ext cx="2667000" cy="671513"/>
          </a:xfrm>
          <a:prstGeom prst="rect">
            <a:avLst/>
          </a:prstGeom>
          <a:noFill/>
          <a:ln w="9525">
            <a:noFill/>
            <a:miter lim="800000"/>
            <a:headEnd/>
            <a:tailEnd/>
          </a:ln>
          <a:effectLst/>
        </p:spPr>
        <p:txBody>
          <a:bodyPr>
            <a:spAutoFit/>
          </a:bodyPr>
          <a:lstStyle/>
          <a:p>
            <a:pPr>
              <a:spcBef>
                <a:spcPct val="50000"/>
              </a:spcBef>
            </a:pPr>
            <a:r>
              <a:rPr lang="en-US" sz="2000" b="1" u="sng" dirty="0">
                <a:solidFill>
                  <a:srgbClr val="002060"/>
                </a:solidFill>
              </a:rPr>
              <a:t>High</a:t>
            </a:r>
            <a:r>
              <a:rPr lang="en-US" sz="1800" b="1" u="sng" dirty="0">
                <a:solidFill>
                  <a:srgbClr val="002060"/>
                </a:solidFill>
              </a:rPr>
              <a:t> Gain Error:</a:t>
            </a:r>
            <a:r>
              <a:rPr lang="en-US" sz="1800" b="1" dirty="0">
                <a:solidFill>
                  <a:srgbClr val="002060"/>
                </a:solidFill>
              </a:rPr>
              <a:t> Actual slope greater than ideal</a:t>
            </a:r>
          </a:p>
        </p:txBody>
      </p:sp>
      <p:sp>
        <p:nvSpPr>
          <p:cNvPr id="87045" name="Text Box 5"/>
          <p:cNvSpPr txBox="1">
            <a:spLocks noChangeArrowheads="1"/>
          </p:cNvSpPr>
          <p:nvPr/>
        </p:nvSpPr>
        <p:spPr bwMode="auto">
          <a:xfrm>
            <a:off x="457200" y="4572000"/>
            <a:ext cx="2667000" cy="671513"/>
          </a:xfrm>
          <a:prstGeom prst="rect">
            <a:avLst/>
          </a:prstGeom>
          <a:noFill/>
          <a:ln w="9525">
            <a:noFill/>
            <a:miter lim="800000"/>
            <a:headEnd/>
            <a:tailEnd/>
          </a:ln>
          <a:effectLst/>
        </p:spPr>
        <p:txBody>
          <a:bodyPr>
            <a:spAutoFit/>
          </a:bodyPr>
          <a:lstStyle/>
          <a:p>
            <a:pPr>
              <a:spcBef>
                <a:spcPct val="50000"/>
              </a:spcBef>
            </a:pPr>
            <a:r>
              <a:rPr lang="en-US" sz="2000" b="1" u="sng" dirty="0">
                <a:solidFill>
                  <a:srgbClr val="C00000"/>
                </a:solidFill>
              </a:rPr>
              <a:t>Low</a:t>
            </a:r>
            <a:r>
              <a:rPr lang="en-US" sz="1800" b="1" u="sng" dirty="0">
                <a:solidFill>
                  <a:srgbClr val="C00000"/>
                </a:solidFill>
              </a:rPr>
              <a:t> Gain Error:</a:t>
            </a:r>
            <a:r>
              <a:rPr lang="en-US" sz="1800" b="1" dirty="0">
                <a:solidFill>
                  <a:srgbClr val="C00000"/>
                </a:solidFill>
              </a:rPr>
              <a:t> Actual slope less than ideal</a:t>
            </a:r>
          </a:p>
        </p:txBody>
      </p:sp>
      <p:grpSp>
        <p:nvGrpSpPr>
          <p:cNvPr id="2" name="Group 6"/>
          <p:cNvGrpSpPr>
            <a:grpSpLocks/>
          </p:cNvGrpSpPr>
          <p:nvPr/>
        </p:nvGrpSpPr>
        <p:grpSpPr bwMode="auto">
          <a:xfrm>
            <a:off x="3352800" y="2667000"/>
            <a:ext cx="5029200" cy="3657600"/>
            <a:chOff x="2112" y="1680"/>
            <a:chExt cx="3168" cy="2304"/>
          </a:xfrm>
        </p:grpSpPr>
        <p:sp>
          <p:nvSpPr>
            <p:cNvPr id="87047" name="Line 7"/>
            <p:cNvSpPr>
              <a:spLocks noChangeShapeType="1"/>
            </p:cNvSpPr>
            <p:nvPr/>
          </p:nvSpPr>
          <p:spPr bwMode="auto">
            <a:xfrm flipV="1">
              <a:off x="2400" y="2016"/>
              <a:ext cx="0" cy="1968"/>
            </a:xfrm>
            <a:prstGeom prst="line">
              <a:avLst/>
            </a:prstGeom>
            <a:noFill/>
            <a:ln w="9525">
              <a:solidFill>
                <a:schemeClr val="tx1"/>
              </a:solidFill>
              <a:round/>
              <a:headEnd/>
              <a:tailEnd type="triangle" w="med" len="med"/>
            </a:ln>
            <a:effectLst/>
          </p:spPr>
          <p:txBody>
            <a:bodyPr wrap="none"/>
            <a:lstStyle/>
            <a:p>
              <a:endParaRPr lang="en-US" b="1"/>
            </a:p>
          </p:txBody>
        </p:sp>
        <p:sp>
          <p:nvSpPr>
            <p:cNvPr id="87048" name="Line 8"/>
            <p:cNvSpPr>
              <a:spLocks noChangeShapeType="1"/>
            </p:cNvSpPr>
            <p:nvPr/>
          </p:nvSpPr>
          <p:spPr bwMode="auto">
            <a:xfrm>
              <a:off x="2256" y="3744"/>
              <a:ext cx="2208" cy="0"/>
            </a:xfrm>
            <a:prstGeom prst="line">
              <a:avLst/>
            </a:prstGeom>
            <a:noFill/>
            <a:ln w="9525">
              <a:solidFill>
                <a:schemeClr val="tx1"/>
              </a:solidFill>
              <a:round/>
              <a:headEnd/>
              <a:tailEnd type="triangle" w="med" len="med"/>
            </a:ln>
            <a:effectLst/>
          </p:spPr>
          <p:txBody>
            <a:bodyPr wrap="none"/>
            <a:lstStyle/>
            <a:p>
              <a:endParaRPr lang="en-US" b="1"/>
            </a:p>
          </p:txBody>
        </p:sp>
        <p:sp>
          <p:nvSpPr>
            <p:cNvPr id="87049" name="Line 9"/>
            <p:cNvSpPr>
              <a:spLocks noChangeShapeType="1"/>
            </p:cNvSpPr>
            <p:nvPr/>
          </p:nvSpPr>
          <p:spPr bwMode="auto">
            <a:xfrm flipV="1">
              <a:off x="2400" y="2304"/>
              <a:ext cx="1824" cy="1440"/>
            </a:xfrm>
            <a:prstGeom prst="line">
              <a:avLst/>
            </a:prstGeom>
            <a:noFill/>
            <a:ln w="9525">
              <a:solidFill>
                <a:srgbClr val="000000"/>
              </a:solidFill>
              <a:prstDash val="dash"/>
              <a:round/>
              <a:headEnd/>
              <a:tailEnd/>
            </a:ln>
            <a:effectLst/>
          </p:spPr>
          <p:txBody>
            <a:bodyPr wrap="none"/>
            <a:lstStyle/>
            <a:p>
              <a:endParaRPr lang="en-US" b="1"/>
            </a:p>
          </p:txBody>
        </p:sp>
        <p:sp>
          <p:nvSpPr>
            <p:cNvPr id="87050" name="Freeform 10"/>
            <p:cNvSpPr>
              <a:spLocks/>
            </p:cNvSpPr>
            <p:nvPr/>
          </p:nvSpPr>
          <p:spPr bwMode="auto">
            <a:xfrm>
              <a:off x="2463" y="2544"/>
              <a:ext cx="1665" cy="1191"/>
            </a:xfrm>
            <a:custGeom>
              <a:avLst/>
              <a:gdLst/>
              <a:ahLst/>
              <a:cxnLst>
                <a:cxn ang="0">
                  <a:pos x="0" y="1197"/>
                </a:cxn>
                <a:cxn ang="0">
                  <a:pos x="0" y="1062"/>
                </a:cxn>
                <a:cxn ang="0">
                  <a:pos x="315" y="1062"/>
                </a:cxn>
                <a:cxn ang="0">
                  <a:pos x="315" y="792"/>
                </a:cxn>
                <a:cxn ang="0">
                  <a:pos x="639" y="792"/>
                </a:cxn>
                <a:cxn ang="0">
                  <a:pos x="639" y="549"/>
                </a:cxn>
                <a:cxn ang="0">
                  <a:pos x="972" y="549"/>
                </a:cxn>
                <a:cxn ang="0">
                  <a:pos x="972" y="261"/>
                </a:cxn>
                <a:cxn ang="0">
                  <a:pos x="1314" y="252"/>
                </a:cxn>
                <a:cxn ang="0">
                  <a:pos x="1314" y="0"/>
                </a:cxn>
                <a:cxn ang="0">
                  <a:pos x="1665" y="0"/>
                </a:cxn>
              </a:cxnLst>
              <a:rect l="0" t="0" r="r" b="b"/>
              <a:pathLst>
                <a:path w="1665" h="1197">
                  <a:moveTo>
                    <a:pt x="0" y="1197"/>
                  </a:moveTo>
                  <a:lnTo>
                    <a:pt x="0" y="1062"/>
                  </a:lnTo>
                  <a:lnTo>
                    <a:pt x="315" y="1062"/>
                  </a:lnTo>
                  <a:lnTo>
                    <a:pt x="315" y="792"/>
                  </a:lnTo>
                  <a:lnTo>
                    <a:pt x="639" y="792"/>
                  </a:lnTo>
                  <a:lnTo>
                    <a:pt x="639" y="549"/>
                  </a:lnTo>
                  <a:lnTo>
                    <a:pt x="972" y="549"/>
                  </a:lnTo>
                  <a:lnTo>
                    <a:pt x="972" y="261"/>
                  </a:lnTo>
                  <a:lnTo>
                    <a:pt x="1314" y="252"/>
                  </a:lnTo>
                  <a:lnTo>
                    <a:pt x="1314" y="0"/>
                  </a:lnTo>
                  <a:lnTo>
                    <a:pt x="1665" y="0"/>
                  </a:lnTo>
                </a:path>
              </a:pathLst>
            </a:custGeom>
            <a:noFill/>
            <a:ln w="25400">
              <a:solidFill>
                <a:srgbClr val="000000"/>
              </a:solidFill>
              <a:round/>
              <a:headEnd/>
              <a:tailEnd/>
            </a:ln>
            <a:effectLst/>
          </p:spPr>
          <p:txBody>
            <a:bodyPr wrap="none"/>
            <a:lstStyle/>
            <a:p>
              <a:endParaRPr lang="en-US" b="1"/>
            </a:p>
          </p:txBody>
        </p:sp>
        <p:sp>
          <p:nvSpPr>
            <p:cNvPr id="87051" name="Text Box 11"/>
            <p:cNvSpPr txBox="1">
              <a:spLocks noChangeArrowheads="1"/>
            </p:cNvSpPr>
            <p:nvPr/>
          </p:nvSpPr>
          <p:spPr bwMode="auto">
            <a:xfrm>
              <a:off x="3744" y="3744"/>
              <a:ext cx="1152"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Times New Roman" pitchFamily="18" charset="0"/>
                </a:rPr>
                <a:t>Digital Input</a:t>
              </a:r>
            </a:p>
          </p:txBody>
        </p:sp>
        <p:sp>
          <p:nvSpPr>
            <p:cNvPr id="87052" name="Text Box 12"/>
            <p:cNvSpPr txBox="1">
              <a:spLocks noChangeArrowheads="1"/>
            </p:cNvSpPr>
            <p:nvPr/>
          </p:nvSpPr>
          <p:spPr bwMode="auto">
            <a:xfrm>
              <a:off x="3840" y="2112"/>
              <a:ext cx="1440" cy="231"/>
            </a:xfrm>
            <a:prstGeom prst="rect">
              <a:avLst/>
            </a:prstGeom>
            <a:noFill/>
            <a:ln w="9525">
              <a:noFill/>
              <a:miter lim="800000"/>
              <a:headEnd/>
              <a:tailEnd/>
            </a:ln>
            <a:effectLst/>
          </p:spPr>
          <p:txBody>
            <a:bodyPr>
              <a:spAutoFit/>
            </a:bodyPr>
            <a:lstStyle/>
            <a:p>
              <a:pPr eaLnBrk="1" hangingPunct="1">
                <a:spcBef>
                  <a:spcPct val="50000"/>
                </a:spcBef>
              </a:pPr>
              <a:r>
                <a:rPr lang="en-US" sz="1800" b="1">
                  <a:solidFill>
                    <a:schemeClr val="tx2"/>
                  </a:solidFill>
                  <a:latin typeface="Times New Roman" pitchFamily="18" charset="0"/>
                </a:rPr>
                <a:t>Desired/Ideal Output</a:t>
              </a:r>
              <a:endParaRPr lang="en-US" sz="1800" b="1">
                <a:solidFill>
                  <a:srgbClr val="FF0000"/>
                </a:solidFill>
                <a:latin typeface="Times New Roman" pitchFamily="18" charset="0"/>
              </a:endParaRPr>
            </a:p>
          </p:txBody>
        </p:sp>
        <p:sp>
          <p:nvSpPr>
            <p:cNvPr id="87053" name="Text Box 13"/>
            <p:cNvSpPr txBox="1">
              <a:spLocks noChangeArrowheads="1"/>
            </p:cNvSpPr>
            <p:nvPr/>
          </p:nvSpPr>
          <p:spPr bwMode="auto">
            <a:xfrm rot="16200000">
              <a:off x="1436" y="2836"/>
              <a:ext cx="1584" cy="231"/>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Times New Roman" pitchFamily="18" charset="0"/>
                </a:rPr>
                <a:t>Analog Output Voltage</a:t>
              </a:r>
            </a:p>
          </p:txBody>
        </p:sp>
        <p:sp>
          <p:nvSpPr>
            <p:cNvPr id="87054" name="Freeform 14"/>
            <p:cNvSpPr>
              <a:spLocks/>
            </p:cNvSpPr>
            <p:nvPr/>
          </p:nvSpPr>
          <p:spPr bwMode="auto">
            <a:xfrm>
              <a:off x="2448" y="2064"/>
              <a:ext cx="1008" cy="1677"/>
            </a:xfrm>
            <a:custGeom>
              <a:avLst/>
              <a:gdLst/>
              <a:ahLst/>
              <a:cxnLst>
                <a:cxn ang="0">
                  <a:pos x="0" y="1197"/>
                </a:cxn>
                <a:cxn ang="0">
                  <a:pos x="0" y="1062"/>
                </a:cxn>
                <a:cxn ang="0">
                  <a:pos x="315" y="1062"/>
                </a:cxn>
                <a:cxn ang="0">
                  <a:pos x="315" y="792"/>
                </a:cxn>
                <a:cxn ang="0">
                  <a:pos x="639" y="792"/>
                </a:cxn>
                <a:cxn ang="0">
                  <a:pos x="639" y="549"/>
                </a:cxn>
                <a:cxn ang="0">
                  <a:pos x="972" y="549"/>
                </a:cxn>
                <a:cxn ang="0">
                  <a:pos x="972" y="261"/>
                </a:cxn>
                <a:cxn ang="0">
                  <a:pos x="1314" y="252"/>
                </a:cxn>
                <a:cxn ang="0">
                  <a:pos x="1314" y="0"/>
                </a:cxn>
                <a:cxn ang="0">
                  <a:pos x="1665" y="0"/>
                </a:cxn>
              </a:cxnLst>
              <a:rect l="0" t="0" r="r" b="b"/>
              <a:pathLst>
                <a:path w="1665" h="1197">
                  <a:moveTo>
                    <a:pt x="0" y="1197"/>
                  </a:moveTo>
                  <a:lnTo>
                    <a:pt x="0" y="1062"/>
                  </a:lnTo>
                  <a:lnTo>
                    <a:pt x="315" y="1062"/>
                  </a:lnTo>
                  <a:lnTo>
                    <a:pt x="315" y="792"/>
                  </a:lnTo>
                  <a:lnTo>
                    <a:pt x="639" y="792"/>
                  </a:lnTo>
                  <a:lnTo>
                    <a:pt x="639" y="549"/>
                  </a:lnTo>
                  <a:lnTo>
                    <a:pt x="972" y="549"/>
                  </a:lnTo>
                  <a:lnTo>
                    <a:pt x="972" y="261"/>
                  </a:lnTo>
                  <a:lnTo>
                    <a:pt x="1314" y="252"/>
                  </a:lnTo>
                  <a:lnTo>
                    <a:pt x="1314" y="0"/>
                  </a:lnTo>
                  <a:lnTo>
                    <a:pt x="1665" y="0"/>
                  </a:lnTo>
                </a:path>
              </a:pathLst>
            </a:custGeom>
            <a:ln>
              <a:headEnd/>
              <a:tailEnd/>
            </a:ln>
          </p:spPr>
          <p:style>
            <a:lnRef idx="2">
              <a:schemeClr val="accent1"/>
            </a:lnRef>
            <a:fillRef idx="0">
              <a:schemeClr val="accent1"/>
            </a:fillRef>
            <a:effectRef idx="1">
              <a:schemeClr val="accent1"/>
            </a:effectRef>
            <a:fontRef idx="minor">
              <a:schemeClr val="tx1"/>
            </a:fontRef>
          </p:style>
          <p:txBody>
            <a:bodyPr wrap="none"/>
            <a:lstStyle/>
            <a:p>
              <a:endParaRPr lang="en-US" b="1"/>
            </a:p>
          </p:txBody>
        </p:sp>
        <p:sp>
          <p:nvSpPr>
            <p:cNvPr id="87055" name="Freeform 15"/>
            <p:cNvSpPr>
              <a:spLocks/>
            </p:cNvSpPr>
            <p:nvPr/>
          </p:nvSpPr>
          <p:spPr bwMode="auto">
            <a:xfrm>
              <a:off x="2448" y="3120"/>
              <a:ext cx="1968" cy="615"/>
            </a:xfrm>
            <a:custGeom>
              <a:avLst/>
              <a:gdLst/>
              <a:ahLst/>
              <a:cxnLst>
                <a:cxn ang="0">
                  <a:pos x="0" y="1197"/>
                </a:cxn>
                <a:cxn ang="0">
                  <a:pos x="0" y="1062"/>
                </a:cxn>
                <a:cxn ang="0">
                  <a:pos x="315" y="1062"/>
                </a:cxn>
                <a:cxn ang="0">
                  <a:pos x="315" y="792"/>
                </a:cxn>
                <a:cxn ang="0">
                  <a:pos x="639" y="792"/>
                </a:cxn>
                <a:cxn ang="0">
                  <a:pos x="639" y="549"/>
                </a:cxn>
                <a:cxn ang="0">
                  <a:pos x="972" y="549"/>
                </a:cxn>
                <a:cxn ang="0">
                  <a:pos x="972" y="261"/>
                </a:cxn>
                <a:cxn ang="0">
                  <a:pos x="1314" y="252"/>
                </a:cxn>
                <a:cxn ang="0">
                  <a:pos x="1314" y="0"/>
                </a:cxn>
                <a:cxn ang="0">
                  <a:pos x="1665" y="0"/>
                </a:cxn>
              </a:cxnLst>
              <a:rect l="0" t="0" r="r" b="b"/>
              <a:pathLst>
                <a:path w="1665" h="1197">
                  <a:moveTo>
                    <a:pt x="0" y="1197"/>
                  </a:moveTo>
                  <a:lnTo>
                    <a:pt x="0" y="1062"/>
                  </a:lnTo>
                  <a:lnTo>
                    <a:pt x="315" y="1062"/>
                  </a:lnTo>
                  <a:lnTo>
                    <a:pt x="315" y="792"/>
                  </a:lnTo>
                  <a:lnTo>
                    <a:pt x="639" y="792"/>
                  </a:lnTo>
                  <a:lnTo>
                    <a:pt x="639" y="549"/>
                  </a:lnTo>
                  <a:lnTo>
                    <a:pt x="972" y="549"/>
                  </a:lnTo>
                  <a:lnTo>
                    <a:pt x="972" y="261"/>
                  </a:lnTo>
                  <a:lnTo>
                    <a:pt x="1314" y="252"/>
                  </a:lnTo>
                  <a:lnTo>
                    <a:pt x="1314" y="0"/>
                  </a:lnTo>
                  <a:lnTo>
                    <a:pt x="1665" y="0"/>
                  </a:lnTo>
                </a:path>
              </a:pathLst>
            </a:custGeom>
            <a:noFill/>
            <a:ln w="25400">
              <a:solidFill>
                <a:srgbClr val="FF0000"/>
              </a:solidFill>
              <a:round/>
              <a:headEnd/>
              <a:tailEnd/>
            </a:ln>
            <a:effectLst/>
          </p:spPr>
          <p:txBody>
            <a:bodyPr wrap="none"/>
            <a:lstStyle/>
            <a:p>
              <a:endParaRPr lang="en-US" b="1"/>
            </a:p>
          </p:txBody>
        </p:sp>
        <p:sp>
          <p:nvSpPr>
            <p:cNvPr id="87056" name="Line 16"/>
            <p:cNvSpPr>
              <a:spLocks noChangeShapeType="1"/>
            </p:cNvSpPr>
            <p:nvPr/>
          </p:nvSpPr>
          <p:spPr bwMode="auto">
            <a:xfrm flipV="1">
              <a:off x="2400" y="3024"/>
              <a:ext cx="2112" cy="720"/>
            </a:xfrm>
            <a:prstGeom prst="line">
              <a:avLst/>
            </a:prstGeom>
            <a:noFill/>
            <a:ln w="9525">
              <a:solidFill>
                <a:srgbClr val="FF0000"/>
              </a:solidFill>
              <a:prstDash val="dash"/>
              <a:round/>
              <a:headEnd/>
              <a:tailEnd/>
            </a:ln>
            <a:effectLst/>
          </p:spPr>
          <p:txBody>
            <a:bodyPr wrap="none"/>
            <a:lstStyle/>
            <a:p>
              <a:endParaRPr lang="en-US" b="1"/>
            </a:p>
          </p:txBody>
        </p:sp>
        <p:sp>
          <p:nvSpPr>
            <p:cNvPr id="87057" name="Line 17"/>
            <p:cNvSpPr>
              <a:spLocks noChangeShapeType="1"/>
            </p:cNvSpPr>
            <p:nvPr/>
          </p:nvSpPr>
          <p:spPr bwMode="auto">
            <a:xfrm flipV="1">
              <a:off x="2400" y="1824"/>
              <a:ext cx="1104" cy="1920"/>
            </a:xfrm>
            <a:prstGeom prst="line">
              <a:avLst/>
            </a:prstGeom>
            <a:ln>
              <a:prstDash val="sysDash"/>
              <a:headEnd/>
              <a:tailEnd/>
            </a:ln>
          </p:spPr>
          <p:style>
            <a:lnRef idx="2">
              <a:schemeClr val="accent1"/>
            </a:lnRef>
            <a:fillRef idx="0">
              <a:schemeClr val="accent1"/>
            </a:fillRef>
            <a:effectRef idx="1">
              <a:schemeClr val="accent1"/>
            </a:effectRef>
            <a:fontRef idx="minor">
              <a:schemeClr val="tx1"/>
            </a:fontRef>
          </p:style>
          <p:txBody>
            <a:bodyPr wrap="none"/>
            <a:lstStyle/>
            <a:p>
              <a:endParaRPr lang="en-US" b="1"/>
            </a:p>
          </p:txBody>
        </p:sp>
        <p:sp>
          <p:nvSpPr>
            <p:cNvPr id="87058" name="Text Box 18"/>
            <p:cNvSpPr txBox="1">
              <a:spLocks noChangeArrowheads="1"/>
            </p:cNvSpPr>
            <p:nvPr/>
          </p:nvSpPr>
          <p:spPr bwMode="auto">
            <a:xfrm>
              <a:off x="4512" y="2880"/>
              <a:ext cx="768" cy="212"/>
            </a:xfrm>
            <a:prstGeom prst="rect">
              <a:avLst/>
            </a:prstGeom>
            <a:noFill/>
            <a:ln w="9525">
              <a:noFill/>
              <a:miter lim="800000"/>
              <a:headEnd/>
              <a:tailEnd/>
            </a:ln>
            <a:effectLst/>
          </p:spPr>
          <p:txBody>
            <a:bodyPr>
              <a:spAutoFit/>
            </a:bodyPr>
            <a:lstStyle/>
            <a:p>
              <a:pPr>
                <a:spcBef>
                  <a:spcPct val="50000"/>
                </a:spcBef>
              </a:pPr>
              <a:r>
                <a:rPr lang="en-US" sz="1600" b="1">
                  <a:solidFill>
                    <a:srgbClr val="FF0000"/>
                  </a:solidFill>
                </a:rPr>
                <a:t>Low Gain</a:t>
              </a:r>
            </a:p>
          </p:txBody>
        </p:sp>
        <p:sp>
          <p:nvSpPr>
            <p:cNvPr id="87059" name="Text Box 19"/>
            <p:cNvSpPr txBox="1">
              <a:spLocks noChangeArrowheads="1"/>
            </p:cNvSpPr>
            <p:nvPr/>
          </p:nvSpPr>
          <p:spPr bwMode="auto">
            <a:xfrm>
              <a:off x="3456" y="1680"/>
              <a:ext cx="768" cy="212"/>
            </a:xfrm>
            <a:prstGeom prst="rect">
              <a:avLst/>
            </a:prstGeom>
            <a:noFill/>
            <a:ln w="9525">
              <a:noFill/>
              <a:miter lim="800000"/>
              <a:headEnd/>
              <a:tailEnd/>
            </a:ln>
            <a:effectLst/>
          </p:spPr>
          <p:txBody>
            <a:bodyPr>
              <a:spAutoFit/>
            </a:bodyPr>
            <a:lstStyle/>
            <a:p>
              <a:pPr>
                <a:spcBef>
                  <a:spcPct val="50000"/>
                </a:spcBef>
              </a:pPr>
              <a:r>
                <a:rPr lang="en-US" sz="1600" b="1" dirty="0">
                  <a:solidFill>
                    <a:srgbClr val="002060"/>
                  </a:solidFill>
                </a:rPr>
                <a:t>High Gain</a:t>
              </a: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p:txBody>
          <a:bodyPr/>
          <a:lstStyle/>
          <a:p>
            <a:r>
              <a:rPr lang="en-US" dirty="0" smtClean="0"/>
              <a:t>Rate </a:t>
            </a:r>
            <a:r>
              <a:rPr lang="en-US" dirty="0"/>
              <a:t>of conversion of a single digital input to its analog equivalent</a:t>
            </a:r>
          </a:p>
          <a:p>
            <a:r>
              <a:rPr lang="en-US" dirty="0"/>
              <a:t>Conversion Rate </a:t>
            </a:r>
          </a:p>
          <a:p>
            <a:pPr lvl="1"/>
            <a:r>
              <a:rPr lang="en-US" dirty="0"/>
              <a:t>Depends on clock speed of input signal</a:t>
            </a:r>
          </a:p>
          <a:p>
            <a:pPr lvl="1"/>
            <a:r>
              <a:rPr lang="en-US" dirty="0"/>
              <a:t>Depends on settling time of converter</a:t>
            </a:r>
          </a:p>
        </p:txBody>
      </p:sp>
      <p:sp>
        <p:nvSpPr>
          <p:cNvPr id="82947" name="Rectangle 3"/>
          <p:cNvSpPr>
            <a:spLocks noGrp="1" noChangeArrowheads="1"/>
          </p:cNvSpPr>
          <p:nvPr>
            <p:ph type="title"/>
          </p:nvPr>
        </p:nvSpPr>
        <p:spPr>
          <a:xfrm>
            <a:off x="457200" y="609600"/>
            <a:ext cx="7175500" cy="990600"/>
          </a:xfrm>
          <a:noFill/>
          <a:ln/>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Speed</a:t>
            </a:r>
            <a:endParaRPr lang="en-US" sz="5400"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xfrm>
            <a:off x="457200" y="1981200"/>
            <a:ext cx="8229600" cy="1981200"/>
          </a:xfrm>
        </p:spPr>
        <p:txBody>
          <a:bodyPr/>
          <a:lstStyle/>
          <a:p>
            <a:pPr>
              <a:lnSpc>
                <a:spcPct val="90000"/>
              </a:lnSpc>
            </a:pPr>
            <a:r>
              <a:rPr lang="en-US"/>
              <a:t>Used when a continuous analog signal is required.</a:t>
            </a:r>
          </a:p>
          <a:p>
            <a:pPr>
              <a:lnSpc>
                <a:spcPct val="90000"/>
              </a:lnSpc>
            </a:pPr>
            <a:r>
              <a:rPr lang="en-US"/>
              <a:t>Signal from DAC can be smoothed by a Low pass filter</a:t>
            </a:r>
          </a:p>
        </p:txBody>
      </p:sp>
      <p:sp>
        <p:nvSpPr>
          <p:cNvPr id="91139" name="Rectangle 3"/>
          <p:cNvSpPr>
            <a:spLocks noGrp="1" noChangeArrowheads="1"/>
          </p:cNvSpPr>
          <p:nvPr>
            <p:ph type="title"/>
          </p:nvPr>
        </p:nvSpPr>
        <p:spPr>
          <a:xfrm>
            <a:off x="457200" y="609600"/>
            <a:ext cx="8229600" cy="990600"/>
          </a:xfrm>
          <a:noFill/>
          <a:ln/>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Generic Used: Audio player</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91140" name="Line 4"/>
          <p:cNvSpPr>
            <a:spLocks noChangeShapeType="1"/>
          </p:cNvSpPr>
          <p:nvPr/>
        </p:nvSpPr>
        <p:spPr bwMode="auto">
          <a:xfrm>
            <a:off x="1828800" y="4800600"/>
            <a:ext cx="990600" cy="0"/>
          </a:xfrm>
          <a:prstGeom prst="line">
            <a:avLst/>
          </a:prstGeom>
          <a:noFill/>
          <a:ln w="9525">
            <a:solidFill>
              <a:schemeClr val="tx1"/>
            </a:solidFill>
            <a:round/>
            <a:headEnd/>
            <a:tailEnd type="triangle" w="med" len="med"/>
          </a:ln>
          <a:effectLst/>
        </p:spPr>
        <p:txBody>
          <a:bodyPr wrap="none"/>
          <a:lstStyle/>
          <a:p>
            <a:endParaRPr lang="en-US" b="1"/>
          </a:p>
        </p:txBody>
      </p:sp>
      <p:sp>
        <p:nvSpPr>
          <p:cNvPr id="91141" name="Line 5"/>
          <p:cNvSpPr>
            <a:spLocks noChangeShapeType="1"/>
          </p:cNvSpPr>
          <p:nvPr/>
        </p:nvSpPr>
        <p:spPr bwMode="auto">
          <a:xfrm>
            <a:off x="1828800" y="4953000"/>
            <a:ext cx="990600" cy="0"/>
          </a:xfrm>
          <a:prstGeom prst="line">
            <a:avLst/>
          </a:prstGeom>
          <a:noFill/>
          <a:ln w="9525">
            <a:solidFill>
              <a:schemeClr val="tx1"/>
            </a:solidFill>
            <a:round/>
            <a:headEnd/>
            <a:tailEnd type="triangle" w="med" len="med"/>
          </a:ln>
          <a:effectLst/>
        </p:spPr>
        <p:txBody>
          <a:bodyPr wrap="none"/>
          <a:lstStyle/>
          <a:p>
            <a:endParaRPr lang="en-US" b="1"/>
          </a:p>
        </p:txBody>
      </p:sp>
      <p:sp>
        <p:nvSpPr>
          <p:cNvPr id="91142" name="Line 6"/>
          <p:cNvSpPr>
            <a:spLocks noChangeShapeType="1"/>
          </p:cNvSpPr>
          <p:nvPr/>
        </p:nvSpPr>
        <p:spPr bwMode="auto">
          <a:xfrm>
            <a:off x="1828800" y="5105400"/>
            <a:ext cx="990600" cy="0"/>
          </a:xfrm>
          <a:prstGeom prst="line">
            <a:avLst/>
          </a:prstGeom>
          <a:noFill/>
          <a:ln w="9525">
            <a:solidFill>
              <a:schemeClr val="tx1"/>
            </a:solidFill>
            <a:round/>
            <a:headEnd/>
            <a:tailEnd type="triangle" w="med" len="med"/>
          </a:ln>
          <a:effectLst/>
        </p:spPr>
        <p:txBody>
          <a:bodyPr wrap="none"/>
          <a:lstStyle/>
          <a:p>
            <a:endParaRPr lang="en-US" b="1"/>
          </a:p>
        </p:txBody>
      </p:sp>
      <p:sp>
        <p:nvSpPr>
          <p:cNvPr id="91143" name="Line 7"/>
          <p:cNvSpPr>
            <a:spLocks noChangeShapeType="1"/>
          </p:cNvSpPr>
          <p:nvPr/>
        </p:nvSpPr>
        <p:spPr bwMode="auto">
          <a:xfrm>
            <a:off x="1828800" y="5257800"/>
            <a:ext cx="990600" cy="0"/>
          </a:xfrm>
          <a:prstGeom prst="line">
            <a:avLst/>
          </a:prstGeom>
          <a:noFill/>
          <a:ln w="9525">
            <a:solidFill>
              <a:schemeClr val="tx1"/>
            </a:solidFill>
            <a:round/>
            <a:headEnd/>
            <a:tailEnd type="triangle" w="med" len="med"/>
          </a:ln>
          <a:effectLst/>
        </p:spPr>
        <p:txBody>
          <a:bodyPr wrap="none"/>
          <a:lstStyle/>
          <a:p>
            <a:endParaRPr lang="en-US" b="1"/>
          </a:p>
        </p:txBody>
      </p:sp>
      <p:sp>
        <p:nvSpPr>
          <p:cNvPr id="91144" name="Line 8"/>
          <p:cNvSpPr>
            <a:spLocks noChangeShapeType="1"/>
          </p:cNvSpPr>
          <p:nvPr/>
        </p:nvSpPr>
        <p:spPr bwMode="auto">
          <a:xfrm>
            <a:off x="1828800" y="5715000"/>
            <a:ext cx="990600" cy="0"/>
          </a:xfrm>
          <a:prstGeom prst="line">
            <a:avLst/>
          </a:prstGeom>
          <a:noFill/>
          <a:ln w="9525">
            <a:solidFill>
              <a:schemeClr val="tx1"/>
            </a:solidFill>
            <a:round/>
            <a:headEnd/>
            <a:tailEnd type="triangle" w="med" len="med"/>
          </a:ln>
          <a:effectLst/>
        </p:spPr>
        <p:txBody>
          <a:bodyPr wrap="none"/>
          <a:lstStyle/>
          <a:p>
            <a:endParaRPr lang="en-US" b="1"/>
          </a:p>
        </p:txBody>
      </p:sp>
      <p:sp>
        <p:nvSpPr>
          <p:cNvPr id="91145" name="Line 9"/>
          <p:cNvSpPr>
            <a:spLocks noChangeShapeType="1"/>
          </p:cNvSpPr>
          <p:nvPr/>
        </p:nvSpPr>
        <p:spPr bwMode="auto">
          <a:xfrm>
            <a:off x="1828800" y="5867400"/>
            <a:ext cx="990600" cy="0"/>
          </a:xfrm>
          <a:prstGeom prst="line">
            <a:avLst/>
          </a:prstGeom>
          <a:noFill/>
          <a:ln w="9525">
            <a:solidFill>
              <a:schemeClr val="tx1"/>
            </a:solidFill>
            <a:round/>
            <a:headEnd/>
            <a:tailEnd type="triangle" w="med" len="med"/>
          </a:ln>
          <a:effectLst/>
        </p:spPr>
        <p:txBody>
          <a:bodyPr wrap="none"/>
          <a:lstStyle/>
          <a:p>
            <a:endParaRPr lang="en-US" b="1"/>
          </a:p>
        </p:txBody>
      </p:sp>
      <p:sp>
        <p:nvSpPr>
          <p:cNvPr id="91146" name="Line 10"/>
          <p:cNvSpPr>
            <a:spLocks noChangeShapeType="1"/>
          </p:cNvSpPr>
          <p:nvPr/>
        </p:nvSpPr>
        <p:spPr bwMode="auto">
          <a:xfrm>
            <a:off x="2590800" y="5257800"/>
            <a:ext cx="0" cy="457200"/>
          </a:xfrm>
          <a:prstGeom prst="line">
            <a:avLst/>
          </a:prstGeom>
          <a:noFill/>
          <a:ln w="9525">
            <a:solidFill>
              <a:schemeClr val="tx1"/>
            </a:solidFill>
            <a:prstDash val="sysDot"/>
            <a:round/>
            <a:headEnd/>
            <a:tailEnd/>
          </a:ln>
          <a:effectLst/>
        </p:spPr>
        <p:txBody>
          <a:bodyPr wrap="none"/>
          <a:lstStyle/>
          <a:p>
            <a:endParaRPr lang="en-US" b="1"/>
          </a:p>
        </p:txBody>
      </p:sp>
      <p:sp>
        <p:nvSpPr>
          <p:cNvPr id="91147" name="Line 11"/>
          <p:cNvSpPr>
            <a:spLocks noChangeShapeType="1"/>
          </p:cNvSpPr>
          <p:nvPr/>
        </p:nvSpPr>
        <p:spPr bwMode="auto">
          <a:xfrm>
            <a:off x="2057400" y="5257800"/>
            <a:ext cx="0" cy="457200"/>
          </a:xfrm>
          <a:prstGeom prst="line">
            <a:avLst/>
          </a:prstGeom>
          <a:noFill/>
          <a:ln w="9525">
            <a:solidFill>
              <a:schemeClr val="tx1"/>
            </a:solidFill>
            <a:prstDash val="sysDot"/>
            <a:round/>
            <a:headEnd/>
            <a:tailEnd/>
          </a:ln>
          <a:effectLst/>
        </p:spPr>
        <p:txBody>
          <a:bodyPr wrap="none"/>
          <a:lstStyle/>
          <a:p>
            <a:endParaRPr lang="en-US" b="1"/>
          </a:p>
        </p:txBody>
      </p:sp>
      <p:sp>
        <p:nvSpPr>
          <p:cNvPr id="91148" name="Text Box 12"/>
          <p:cNvSpPr txBox="1">
            <a:spLocks noChangeArrowheads="1"/>
          </p:cNvSpPr>
          <p:nvPr/>
        </p:nvSpPr>
        <p:spPr bwMode="auto">
          <a:xfrm>
            <a:off x="1905000" y="4495800"/>
            <a:ext cx="762000" cy="304800"/>
          </a:xfrm>
          <a:prstGeom prst="rect">
            <a:avLst/>
          </a:prstGeom>
          <a:noFill/>
          <a:ln w="9525">
            <a:noFill/>
            <a:miter lim="800000"/>
            <a:headEnd/>
            <a:tailEnd/>
          </a:ln>
          <a:effectLst/>
        </p:spPr>
        <p:txBody>
          <a:bodyPr>
            <a:spAutoFit/>
          </a:bodyPr>
          <a:lstStyle/>
          <a:p>
            <a:pPr>
              <a:spcBef>
                <a:spcPct val="50000"/>
              </a:spcBef>
            </a:pPr>
            <a:r>
              <a:rPr lang="en-US" sz="1400" b="1"/>
              <a:t>0 bit</a:t>
            </a:r>
          </a:p>
        </p:txBody>
      </p:sp>
      <p:sp>
        <p:nvSpPr>
          <p:cNvPr id="91149" name="Text Box 13"/>
          <p:cNvSpPr txBox="1">
            <a:spLocks noChangeArrowheads="1"/>
          </p:cNvSpPr>
          <p:nvPr/>
        </p:nvSpPr>
        <p:spPr bwMode="auto">
          <a:xfrm>
            <a:off x="1981200" y="5867400"/>
            <a:ext cx="762000" cy="304800"/>
          </a:xfrm>
          <a:prstGeom prst="rect">
            <a:avLst/>
          </a:prstGeom>
          <a:noFill/>
          <a:ln w="9525">
            <a:noFill/>
            <a:miter lim="800000"/>
            <a:headEnd/>
            <a:tailEnd/>
          </a:ln>
          <a:effectLst/>
        </p:spPr>
        <p:txBody>
          <a:bodyPr>
            <a:spAutoFit/>
          </a:bodyPr>
          <a:lstStyle/>
          <a:p>
            <a:pPr>
              <a:spcBef>
                <a:spcPct val="50000"/>
              </a:spcBef>
            </a:pPr>
            <a:r>
              <a:rPr lang="en-US" sz="1400" b="1"/>
              <a:t>n</a:t>
            </a:r>
            <a:r>
              <a:rPr lang="en-US" sz="1400" b="1" baseline="30000"/>
              <a:t>th</a:t>
            </a:r>
            <a:r>
              <a:rPr lang="en-US" sz="1400" b="1"/>
              <a:t> bit</a:t>
            </a:r>
          </a:p>
        </p:txBody>
      </p:sp>
      <p:sp>
        <p:nvSpPr>
          <p:cNvPr id="91150" name="Rectangle 14"/>
          <p:cNvSpPr>
            <a:spLocks noChangeArrowheads="1"/>
          </p:cNvSpPr>
          <p:nvPr/>
        </p:nvSpPr>
        <p:spPr bwMode="auto">
          <a:xfrm>
            <a:off x="2819400" y="4343400"/>
            <a:ext cx="1143000" cy="1981200"/>
          </a:xfrm>
          <a:prstGeom prst="rect">
            <a:avLst/>
          </a:prstGeom>
          <a:noFill/>
          <a:ln w="9525">
            <a:solidFill>
              <a:schemeClr val="tx1"/>
            </a:solidFill>
            <a:miter lim="800000"/>
            <a:headEnd/>
            <a:tailEnd/>
          </a:ln>
          <a:effectLst/>
        </p:spPr>
        <p:txBody>
          <a:bodyPr wrap="none" anchor="ctr"/>
          <a:lstStyle/>
          <a:p>
            <a:pPr algn="ctr"/>
            <a:r>
              <a:rPr lang="en-US" sz="1800" b="1"/>
              <a:t>n bit DAC</a:t>
            </a:r>
          </a:p>
        </p:txBody>
      </p:sp>
      <p:sp>
        <p:nvSpPr>
          <p:cNvPr id="91151" name="AutoShape 15"/>
          <p:cNvSpPr>
            <a:spLocks noChangeArrowheads="1"/>
          </p:cNvSpPr>
          <p:nvPr/>
        </p:nvSpPr>
        <p:spPr bwMode="auto">
          <a:xfrm>
            <a:off x="228600" y="4724400"/>
            <a:ext cx="1371600" cy="1371600"/>
          </a:xfrm>
          <a:prstGeom prst="flowChartPunchedTape">
            <a:avLst/>
          </a:prstGeom>
          <a:noFill/>
          <a:ln w="9525">
            <a:solidFill>
              <a:schemeClr val="tx1"/>
            </a:solidFill>
            <a:miter lim="800000"/>
            <a:headEnd/>
            <a:tailEnd/>
          </a:ln>
          <a:effectLst/>
        </p:spPr>
        <p:txBody>
          <a:bodyPr wrap="none" anchor="ctr"/>
          <a:lstStyle/>
          <a:p>
            <a:r>
              <a:rPr lang="en-US" sz="800" b="1"/>
              <a:t>011010010101010100101</a:t>
            </a:r>
          </a:p>
          <a:p>
            <a:r>
              <a:rPr lang="en-US" sz="800" b="1"/>
              <a:t>101010101011111100101</a:t>
            </a:r>
          </a:p>
          <a:p>
            <a:r>
              <a:rPr lang="en-US" sz="800" b="1"/>
              <a:t>000010101010111110011</a:t>
            </a:r>
          </a:p>
          <a:p>
            <a:r>
              <a:rPr lang="en-US" sz="800" b="1"/>
              <a:t>010101010101010101010</a:t>
            </a:r>
          </a:p>
          <a:p>
            <a:r>
              <a:rPr lang="en-US" sz="800" b="1"/>
              <a:t>111010101011110011000</a:t>
            </a:r>
          </a:p>
          <a:p>
            <a:r>
              <a:rPr lang="en-US" sz="800" b="1"/>
              <a:t>100101010101010001111</a:t>
            </a:r>
          </a:p>
        </p:txBody>
      </p:sp>
      <p:sp>
        <p:nvSpPr>
          <p:cNvPr id="91152" name="Text Box 16"/>
          <p:cNvSpPr txBox="1">
            <a:spLocks noChangeArrowheads="1"/>
          </p:cNvSpPr>
          <p:nvPr/>
        </p:nvSpPr>
        <p:spPr bwMode="auto">
          <a:xfrm>
            <a:off x="152400" y="4267200"/>
            <a:ext cx="1447800" cy="366713"/>
          </a:xfrm>
          <a:prstGeom prst="rect">
            <a:avLst/>
          </a:prstGeom>
          <a:noFill/>
          <a:ln w="9525">
            <a:noFill/>
            <a:miter lim="800000"/>
            <a:headEnd/>
            <a:tailEnd/>
          </a:ln>
          <a:effectLst/>
        </p:spPr>
        <p:txBody>
          <a:bodyPr>
            <a:spAutoFit/>
          </a:bodyPr>
          <a:lstStyle/>
          <a:p>
            <a:pPr algn="ctr">
              <a:spcBef>
                <a:spcPct val="50000"/>
              </a:spcBef>
            </a:pPr>
            <a:r>
              <a:rPr lang="en-US" sz="1800" b="1"/>
              <a:t>Digital Input</a:t>
            </a:r>
          </a:p>
        </p:txBody>
      </p:sp>
      <p:sp>
        <p:nvSpPr>
          <p:cNvPr id="91153" name="Line 17"/>
          <p:cNvSpPr>
            <a:spLocks noChangeShapeType="1"/>
          </p:cNvSpPr>
          <p:nvPr/>
        </p:nvSpPr>
        <p:spPr bwMode="auto">
          <a:xfrm>
            <a:off x="3962400" y="5334000"/>
            <a:ext cx="457200" cy="0"/>
          </a:xfrm>
          <a:prstGeom prst="line">
            <a:avLst/>
          </a:prstGeom>
          <a:noFill/>
          <a:ln w="9525">
            <a:solidFill>
              <a:schemeClr val="tx1"/>
            </a:solidFill>
            <a:round/>
            <a:headEnd/>
            <a:tailEnd type="triangle" w="med" len="med"/>
          </a:ln>
          <a:effectLst/>
        </p:spPr>
        <p:txBody>
          <a:bodyPr wrap="none" anchor="ctr"/>
          <a:lstStyle/>
          <a:p>
            <a:endParaRPr lang="en-US" b="1"/>
          </a:p>
        </p:txBody>
      </p:sp>
      <p:sp>
        <p:nvSpPr>
          <p:cNvPr id="91154" name="Freeform 18"/>
          <p:cNvSpPr>
            <a:spLocks/>
          </p:cNvSpPr>
          <p:nvPr/>
        </p:nvSpPr>
        <p:spPr bwMode="auto">
          <a:xfrm>
            <a:off x="4343400" y="4800600"/>
            <a:ext cx="1333500" cy="1066800"/>
          </a:xfrm>
          <a:custGeom>
            <a:avLst/>
            <a:gdLst/>
            <a:ahLst/>
            <a:cxnLst>
              <a:cxn ang="0">
                <a:pos x="0" y="669"/>
              </a:cxn>
              <a:cxn ang="0">
                <a:pos x="27" y="669"/>
              </a:cxn>
              <a:cxn ang="0">
                <a:pos x="27" y="573"/>
              </a:cxn>
              <a:cxn ang="0">
                <a:pos x="51" y="573"/>
              </a:cxn>
              <a:cxn ang="0">
                <a:pos x="51" y="477"/>
              </a:cxn>
              <a:cxn ang="0">
                <a:pos x="75" y="477"/>
              </a:cxn>
              <a:cxn ang="0">
                <a:pos x="75" y="402"/>
              </a:cxn>
              <a:cxn ang="0">
                <a:pos x="99" y="402"/>
              </a:cxn>
              <a:cxn ang="0">
                <a:pos x="99" y="315"/>
              </a:cxn>
              <a:cxn ang="0">
                <a:pos x="126" y="315"/>
              </a:cxn>
              <a:cxn ang="0">
                <a:pos x="126" y="228"/>
              </a:cxn>
              <a:cxn ang="0">
                <a:pos x="159" y="222"/>
              </a:cxn>
              <a:cxn ang="0">
                <a:pos x="159" y="144"/>
              </a:cxn>
              <a:cxn ang="0">
                <a:pos x="186" y="144"/>
              </a:cxn>
              <a:cxn ang="0">
                <a:pos x="186" y="93"/>
              </a:cxn>
              <a:cxn ang="0">
                <a:pos x="210" y="93"/>
              </a:cxn>
              <a:cxn ang="0">
                <a:pos x="210" y="54"/>
              </a:cxn>
              <a:cxn ang="0">
                <a:pos x="234" y="51"/>
              </a:cxn>
              <a:cxn ang="0">
                <a:pos x="234" y="21"/>
              </a:cxn>
              <a:cxn ang="0">
                <a:pos x="255" y="24"/>
              </a:cxn>
              <a:cxn ang="0">
                <a:pos x="261" y="0"/>
              </a:cxn>
              <a:cxn ang="0">
                <a:pos x="285" y="3"/>
              </a:cxn>
              <a:cxn ang="0">
                <a:pos x="291" y="21"/>
              </a:cxn>
              <a:cxn ang="0">
                <a:pos x="330" y="21"/>
              </a:cxn>
              <a:cxn ang="0">
                <a:pos x="333" y="51"/>
              </a:cxn>
              <a:cxn ang="0">
                <a:pos x="357" y="51"/>
              </a:cxn>
              <a:cxn ang="0">
                <a:pos x="360" y="93"/>
              </a:cxn>
              <a:cxn ang="0">
                <a:pos x="384" y="90"/>
              </a:cxn>
              <a:cxn ang="0">
                <a:pos x="390" y="165"/>
              </a:cxn>
              <a:cxn ang="0">
                <a:pos x="420" y="162"/>
              </a:cxn>
              <a:cxn ang="0">
                <a:pos x="423" y="231"/>
              </a:cxn>
              <a:cxn ang="0">
                <a:pos x="450" y="231"/>
              </a:cxn>
              <a:cxn ang="0">
                <a:pos x="453" y="291"/>
              </a:cxn>
              <a:cxn ang="0">
                <a:pos x="480" y="291"/>
              </a:cxn>
              <a:cxn ang="0">
                <a:pos x="480" y="351"/>
              </a:cxn>
              <a:cxn ang="0">
                <a:pos x="507" y="351"/>
              </a:cxn>
              <a:cxn ang="0">
                <a:pos x="507" y="411"/>
              </a:cxn>
              <a:cxn ang="0">
                <a:pos x="528" y="408"/>
              </a:cxn>
              <a:cxn ang="0">
                <a:pos x="531" y="477"/>
              </a:cxn>
              <a:cxn ang="0">
                <a:pos x="555" y="474"/>
              </a:cxn>
              <a:cxn ang="0">
                <a:pos x="555" y="525"/>
              </a:cxn>
              <a:cxn ang="0">
                <a:pos x="579" y="525"/>
              </a:cxn>
              <a:cxn ang="0">
                <a:pos x="579" y="573"/>
              </a:cxn>
              <a:cxn ang="0">
                <a:pos x="603" y="570"/>
              </a:cxn>
              <a:cxn ang="0">
                <a:pos x="606" y="612"/>
              </a:cxn>
              <a:cxn ang="0">
                <a:pos x="627" y="612"/>
              </a:cxn>
              <a:cxn ang="0">
                <a:pos x="630" y="651"/>
              </a:cxn>
              <a:cxn ang="0">
                <a:pos x="651" y="651"/>
              </a:cxn>
              <a:cxn ang="0">
                <a:pos x="651" y="672"/>
              </a:cxn>
              <a:cxn ang="0">
                <a:pos x="684" y="669"/>
              </a:cxn>
              <a:cxn ang="0">
                <a:pos x="744" y="666"/>
              </a:cxn>
              <a:cxn ang="0">
                <a:pos x="741" y="627"/>
              </a:cxn>
              <a:cxn ang="0">
                <a:pos x="768" y="618"/>
              </a:cxn>
              <a:cxn ang="0">
                <a:pos x="765" y="564"/>
              </a:cxn>
              <a:cxn ang="0">
                <a:pos x="789" y="567"/>
              </a:cxn>
              <a:cxn ang="0">
                <a:pos x="789" y="468"/>
              </a:cxn>
              <a:cxn ang="0">
                <a:pos x="813" y="468"/>
              </a:cxn>
              <a:cxn ang="0">
                <a:pos x="813" y="312"/>
              </a:cxn>
              <a:cxn ang="0">
                <a:pos x="840" y="312"/>
              </a:cxn>
              <a:cxn ang="0">
                <a:pos x="840" y="75"/>
              </a:cxn>
              <a:cxn ang="0">
                <a:pos x="816" y="93"/>
              </a:cxn>
            </a:cxnLst>
            <a:rect l="0" t="0" r="r" b="b"/>
            <a:pathLst>
              <a:path w="840" h="672">
                <a:moveTo>
                  <a:pt x="0" y="669"/>
                </a:moveTo>
                <a:lnTo>
                  <a:pt x="27" y="669"/>
                </a:lnTo>
                <a:lnTo>
                  <a:pt x="27" y="573"/>
                </a:lnTo>
                <a:lnTo>
                  <a:pt x="51" y="573"/>
                </a:lnTo>
                <a:lnTo>
                  <a:pt x="51" y="477"/>
                </a:lnTo>
                <a:lnTo>
                  <a:pt x="75" y="477"/>
                </a:lnTo>
                <a:lnTo>
                  <a:pt x="75" y="402"/>
                </a:lnTo>
                <a:lnTo>
                  <a:pt x="99" y="402"/>
                </a:lnTo>
                <a:lnTo>
                  <a:pt x="99" y="315"/>
                </a:lnTo>
                <a:lnTo>
                  <a:pt x="126" y="315"/>
                </a:lnTo>
                <a:lnTo>
                  <a:pt x="126" y="228"/>
                </a:lnTo>
                <a:lnTo>
                  <a:pt x="159" y="222"/>
                </a:lnTo>
                <a:lnTo>
                  <a:pt x="159" y="144"/>
                </a:lnTo>
                <a:lnTo>
                  <a:pt x="186" y="144"/>
                </a:lnTo>
                <a:lnTo>
                  <a:pt x="186" y="93"/>
                </a:lnTo>
                <a:lnTo>
                  <a:pt x="210" y="93"/>
                </a:lnTo>
                <a:lnTo>
                  <a:pt x="210" y="54"/>
                </a:lnTo>
                <a:lnTo>
                  <a:pt x="234" y="51"/>
                </a:lnTo>
                <a:lnTo>
                  <a:pt x="234" y="21"/>
                </a:lnTo>
                <a:lnTo>
                  <a:pt x="255" y="24"/>
                </a:lnTo>
                <a:lnTo>
                  <a:pt x="261" y="0"/>
                </a:lnTo>
                <a:lnTo>
                  <a:pt x="285" y="3"/>
                </a:lnTo>
                <a:lnTo>
                  <a:pt x="291" y="21"/>
                </a:lnTo>
                <a:lnTo>
                  <a:pt x="330" y="21"/>
                </a:lnTo>
                <a:lnTo>
                  <a:pt x="333" y="51"/>
                </a:lnTo>
                <a:lnTo>
                  <a:pt x="357" y="51"/>
                </a:lnTo>
                <a:lnTo>
                  <a:pt x="360" y="93"/>
                </a:lnTo>
                <a:lnTo>
                  <a:pt x="384" y="90"/>
                </a:lnTo>
                <a:lnTo>
                  <a:pt x="390" y="165"/>
                </a:lnTo>
                <a:lnTo>
                  <a:pt x="420" y="162"/>
                </a:lnTo>
                <a:lnTo>
                  <a:pt x="423" y="231"/>
                </a:lnTo>
                <a:lnTo>
                  <a:pt x="450" y="231"/>
                </a:lnTo>
                <a:lnTo>
                  <a:pt x="453" y="291"/>
                </a:lnTo>
                <a:lnTo>
                  <a:pt x="480" y="291"/>
                </a:lnTo>
                <a:lnTo>
                  <a:pt x="480" y="351"/>
                </a:lnTo>
                <a:lnTo>
                  <a:pt x="507" y="351"/>
                </a:lnTo>
                <a:lnTo>
                  <a:pt x="507" y="411"/>
                </a:lnTo>
                <a:lnTo>
                  <a:pt x="528" y="408"/>
                </a:lnTo>
                <a:lnTo>
                  <a:pt x="531" y="477"/>
                </a:lnTo>
                <a:lnTo>
                  <a:pt x="555" y="474"/>
                </a:lnTo>
                <a:lnTo>
                  <a:pt x="555" y="525"/>
                </a:lnTo>
                <a:lnTo>
                  <a:pt x="579" y="525"/>
                </a:lnTo>
                <a:lnTo>
                  <a:pt x="579" y="573"/>
                </a:lnTo>
                <a:lnTo>
                  <a:pt x="603" y="570"/>
                </a:lnTo>
                <a:lnTo>
                  <a:pt x="606" y="612"/>
                </a:lnTo>
                <a:lnTo>
                  <a:pt x="627" y="612"/>
                </a:lnTo>
                <a:lnTo>
                  <a:pt x="630" y="651"/>
                </a:lnTo>
                <a:lnTo>
                  <a:pt x="651" y="651"/>
                </a:lnTo>
                <a:lnTo>
                  <a:pt x="651" y="672"/>
                </a:lnTo>
                <a:lnTo>
                  <a:pt x="684" y="669"/>
                </a:lnTo>
                <a:lnTo>
                  <a:pt x="744" y="666"/>
                </a:lnTo>
                <a:lnTo>
                  <a:pt x="741" y="627"/>
                </a:lnTo>
                <a:lnTo>
                  <a:pt x="768" y="618"/>
                </a:lnTo>
                <a:lnTo>
                  <a:pt x="765" y="564"/>
                </a:lnTo>
                <a:lnTo>
                  <a:pt x="789" y="567"/>
                </a:lnTo>
                <a:lnTo>
                  <a:pt x="789" y="468"/>
                </a:lnTo>
                <a:lnTo>
                  <a:pt x="813" y="468"/>
                </a:lnTo>
                <a:lnTo>
                  <a:pt x="813" y="312"/>
                </a:lnTo>
                <a:lnTo>
                  <a:pt x="840" y="312"/>
                </a:lnTo>
                <a:lnTo>
                  <a:pt x="840" y="75"/>
                </a:lnTo>
                <a:lnTo>
                  <a:pt x="816" y="93"/>
                </a:lnTo>
              </a:path>
            </a:pathLst>
          </a:custGeom>
          <a:noFill/>
          <a:ln w="9525" cap="flat" cmpd="sng">
            <a:solidFill>
              <a:schemeClr val="tx1"/>
            </a:solidFill>
            <a:prstDash val="solid"/>
            <a:round/>
            <a:headEnd/>
            <a:tailEnd/>
          </a:ln>
          <a:effectLst/>
        </p:spPr>
        <p:txBody>
          <a:bodyPr wrap="none" anchor="ctr"/>
          <a:lstStyle/>
          <a:p>
            <a:endParaRPr lang="en-US" b="1"/>
          </a:p>
        </p:txBody>
      </p:sp>
      <p:sp>
        <p:nvSpPr>
          <p:cNvPr id="91155" name="Freeform 19"/>
          <p:cNvSpPr>
            <a:spLocks/>
          </p:cNvSpPr>
          <p:nvPr/>
        </p:nvSpPr>
        <p:spPr bwMode="auto">
          <a:xfrm>
            <a:off x="7620000" y="4800600"/>
            <a:ext cx="1328738" cy="1109663"/>
          </a:xfrm>
          <a:custGeom>
            <a:avLst/>
            <a:gdLst/>
            <a:ahLst/>
            <a:cxnLst>
              <a:cxn ang="0">
                <a:pos x="0" y="679"/>
              </a:cxn>
              <a:cxn ang="0">
                <a:pos x="273" y="1"/>
              </a:cxn>
              <a:cxn ang="0">
                <a:pos x="702" y="685"/>
              </a:cxn>
              <a:cxn ang="0">
                <a:pos x="837" y="82"/>
              </a:cxn>
            </a:cxnLst>
            <a:rect l="0" t="0" r="r" b="b"/>
            <a:pathLst>
              <a:path w="837" h="699">
                <a:moveTo>
                  <a:pt x="0" y="679"/>
                </a:moveTo>
                <a:cubicBezTo>
                  <a:pt x="78" y="339"/>
                  <a:pt x="156" y="0"/>
                  <a:pt x="273" y="1"/>
                </a:cubicBezTo>
                <a:cubicBezTo>
                  <a:pt x="390" y="2"/>
                  <a:pt x="608" y="671"/>
                  <a:pt x="702" y="685"/>
                </a:cubicBezTo>
                <a:cubicBezTo>
                  <a:pt x="796" y="699"/>
                  <a:pt x="816" y="390"/>
                  <a:pt x="837" y="82"/>
                </a:cubicBezTo>
              </a:path>
            </a:pathLst>
          </a:custGeom>
          <a:noFill/>
          <a:ln w="9525" cap="flat" cmpd="sng">
            <a:solidFill>
              <a:schemeClr val="tx1"/>
            </a:solidFill>
            <a:prstDash val="solid"/>
            <a:round/>
            <a:headEnd/>
            <a:tailEnd/>
          </a:ln>
          <a:effectLst/>
        </p:spPr>
        <p:txBody>
          <a:bodyPr wrap="none" anchor="ctr"/>
          <a:lstStyle/>
          <a:p>
            <a:endParaRPr lang="en-US" b="1"/>
          </a:p>
        </p:txBody>
      </p:sp>
      <p:sp>
        <p:nvSpPr>
          <p:cNvPr id="91156" name="Line 20"/>
          <p:cNvSpPr>
            <a:spLocks noChangeShapeType="1"/>
          </p:cNvSpPr>
          <p:nvPr/>
        </p:nvSpPr>
        <p:spPr bwMode="auto">
          <a:xfrm>
            <a:off x="5791200" y="5334000"/>
            <a:ext cx="533400" cy="0"/>
          </a:xfrm>
          <a:prstGeom prst="line">
            <a:avLst/>
          </a:prstGeom>
          <a:noFill/>
          <a:ln w="9525">
            <a:solidFill>
              <a:schemeClr val="tx1"/>
            </a:solidFill>
            <a:round/>
            <a:headEnd/>
            <a:tailEnd type="triangle" w="med" len="med"/>
          </a:ln>
          <a:effectLst/>
        </p:spPr>
        <p:txBody>
          <a:bodyPr wrap="none" anchor="ctr"/>
          <a:lstStyle/>
          <a:p>
            <a:endParaRPr lang="en-US" b="1"/>
          </a:p>
        </p:txBody>
      </p:sp>
      <p:sp>
        <p:nvSpPr>
          <p:cNvPr id="91157" name="Text Box 21" descr="Light upward diagonal"/>
          <p:cNvSpPr txBox="1">
            <a:spLocks noChangeArrowheads="1"/>
          </p:cNvSpPr>
          <p:nvPr/>
        </p:nvSpPr>
        <p:spPr bwMode="auto">
          <a:xfrm>
            <a:off x="6324600" y="5181600"/>
            <a:ext cx="838200" cy="376238"/>
          </a:xfrm>
          <a:prstGeom prst="rect">
            <a:avLst/>
          </a:prstGeom>
          <a:pattFill prst="ltUpDiag">
            <a:fgClr>
              <a:srgbClr val="C0C0C0"/>
            </a:fgClr>
            <a:bgClr>
              <a:srgbClr val="FFFFFF"/>
            </a:bgClr>
          </a:pattFill>
          <a:ln w="9525">
            <a:solidFill>
              <a:schemeClr val="tx1"/>
            </a:solidFill>
            <a:miter lim="800000"/>
            <a:headEnd/>
            <a:tailEnd/>
          </a:ln>
          <a:effectLst/>
        </p:spPr>
        <p:txBody>
          <a:bodyPr>
            <a:spAutoFit/>
          </a:bodyPr>
          <a:lstStyle/>
          <a:p>
            <a:pPr algn="ctr">
              <a:spcBef>
                <a:spcPct val="50000"/>
              </a:spcBef>
            </a:pPr>
            <a:r>
              <a:rPr lang="en-US" sz="1800" b="1"/>
              <a:t>Filter</a:t>
            </a:r>
          </a:p>
        </p:txBody>
      </p:sp>
      <p:sp>
        <p:nvSpPr>
          <p:cNvPr id="91158" name="Line 22"/>
          <p:cNvSpPr>
            <a:spLocks noChangeShapeType="1"/>
          </p:cNvSpPr>
          <p:nvPr/>
        </p:nvSpPr>
        <p:spPr bwMode="auto">
          <a:xfrm>
            <a:off x="7162800" y="5334000"/>
            <a:ext cx="381000" cy="0"/>
          </a:xfrm>
          <a:prstGeom prst="line">
            <a:avLst/>
          </a:prstGeom>
          <a:noFill/>
          <a:ln w="9525">
            <a:solidFill>
              <a:schemeClr val="tx1"/>
            </a:solidFill>
            <a:round/>
            <a:headEnd/>
            <a:tailEnd type="triangle" w="med" len="med"/>
          </a:ln>
          <a:effectLst/>
        </p:spPr>
        <p:txBody>
          <a:bodyPr wrap="none" anchor="ctr"/>
          <a:lstStyle/>
          <a:p>
            <a:endParaRPr lang="en-US" b="1"/>
          </a:p>
        </p:txBody>
      </p:sp>
      <p:sp>
        <p:nvSpPr>
          <p:cNvPr id="91159" name="Text Box 23"/>
          <p:cNvSpPr txBox="1">
            <a:spLocks noChangeArrowheads="1"/>
          </p:cNvSpPr>
          <p:nvPr/>
        </p:nvSpPr>
        <p:spPr bwMode="auto">
          <a:xfrm>
            <a:off x="4114800" y="4114800"/>
            <a:ext cx="1828800" cy="523220"/>
          </a:xfrm>
          <a:prstGeom prst="rect">
            <a:avLst/>
          </a:prstGeom>
          <a:noFill/>
          <a:ln w="9525">
            <a:noFill/>
            <a:miter lim="800000"/>
            <a:headEnd/>
            <a:tailEnd/>
          </a:ln>
          <a:effectLst/>
        </p:spPr>
        <p:txBody>
          <a:bodyPr>
            <a:spAutoFit/>
          </a:bodyPr>
          <a:lstStyle/>
          <a:p>
            <a:pPr algn="ctr">
              <a:spcBef>
                <a:spcPct val="50000"/>
              </a:spcBef>
            </a:pPr>
            <a:r>
              <a:rPr lang="en-US" sz="1400" b="1"/>
              <a:t>Piece-wise Continuous Output</a:t>
            </a:r>
          </a:p>
        </p:txBody>
      </p:sp>
      <p:sp>
        <p:nvSpPr>
          <p:cNvPr id="91160" name="Text Box 24"/>
          <p:cNvSpPr txBox="1">
            <a:spLocks noChangeArrowheads="1"/>
          </p:cNvSpPr>
          <p:nvPr/>
        </p:nvSpPr>
        <p:spPr bwMode="auto">
          <a:xfrm>
            <a:off x="7315200" y="4114800"/>
            <a:ext cx="1828800" cy="523220"/>
          </a:xfrm>
          <a:prstGeom prst="rect">
            <a:avLst/>
          </a:prstGeom>
          <a:noFill/>
          <a:ln w="9525">
            <a:noFill/>
            <a:miter lim="800000"/>
            <a:headEnd/>
            <a:tailEnd/>
          </a:ln>
          <a:effectLst/>
        </p:spPr>
        <p:txBody>
          <a:bodyPr>
            <a:spAutoFit/>
          </a:bodyPr>
          <a:lstStyle/>
          <a:p>
            <a:pPr algn="ctr">
              <a:spcBef>
                <a:spcPct val="50000"/>
              </a:spcBef>
            </a:pPr>
            <a:r>
              <a:rPr lang="en-US" sz="1400" b="1"/>
              <a:t>Analog    Continuous Output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ko-KR"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Interfacing 8-bitDAC with 8085</a:t>
            </a:r>
            <a:endParaRPr lang="en-US" altLang="ko-KR"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Content Placeholder 6"/>
          <p:cNvSpPr>
            <a:spLocks noGrp="1"/>
          </p:cNvSpPr>
          <p:nvPr>
            <p:ph idx="1"/>
          </p:nvPr>
        </p:nvSpPr>
        <p:spPr/>
        <p:txBody>
          <a:bodyPr/>
          <a:lstStyle/>
          <a:p>
            <a:r>
              <a:rPr lang="en-US" dirty="0" smtClean="0"/>
              <a:t>Design an output port with Address FFH to interface 1408 DAC</a:t>
            </a:r>
          </a:p>
          <a:p>
            <a:r>
              <a:rPr lang="en-US" dirty="0" smtClean="0"/>
              <a:t>Write a program to generate a continuous RAMP waveform</a:t>
            </a:r>
          </a:p>
          <a:p>
            <a:endParaRPr lang="en-US" dirty="0"/>
          </a:p>
        </p:txBody>
      </p:sp>
      <p:cxnSp>
        <p:nvCxnSpPr>
          <p:cNvPr id="11" name="Straight Connector 10"/>
          <p:cNvCxnSpPr/>
          <p:nvPr/>
        </p:nvCxnSpPr>
        <p:spPr>
          <a:xfrm rot="5400000">
            <a:off x="1980406" y="4876800"/>
            <a:ext cx="2439194" cy="794"/>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a:off x="3200400" y="6096000"/>
            <a:ext cx="4800600" cy="1588"/>
          </a:xfrm>
          <a:prstGeom prst="line">
            <a:avLst/>
          </a:prstGeom>
        </p:spPr>
        <p:style>
          <a:lnRef idx="3">
            <a:schemeClr val="accent2"/>
          </a:lnRef>
          <a:fillRef idx="0">
            <a:schemeClr val="accent2"/>
          </a:fillRef>
          <a:effectRef idx="2">
            <a:schemeClr val="accent2"/>
          </a:effectRef>
          <a:fontRef idx="minor">
            <a:schemeClr val="tx1"/>
          </a:fontRef>
        </p:style>
      </p:cxnSp>
      <p:grpSp>
        <p:nvGrpSpPr>
          <p:cNvPr id="2" name="Group 28"/>
          <p:cNvGrpSpPr/>
          <p:nvPr/>
        </p:nvGrpSpPr>
        <p:grpSpPr>
          <a:xfrm>
            <a:off x="3200400" y="4114800"/>
            <a:ext cx="4572000" cy="1981994"/>
            <a:chOff x="3200400" y="5410200"/>
            <a:chExt cx="2057400" cy="686594"/>
          </a:xfrm>
        </p:grpSpPr>
        <p:cxnSp>
          <p:nvCxnSpPr>
            <p:cNvPr id="20" name="Straight Connector 19"/>
            <p:cNvCxnSpPr/>
            <p:nvPr/>
          </p:nvCxnSpPr>
          <p:spPr>
            <a:xfrm rot="5400000" flipH="1" flipV="1">
              <a:off x="3200400" y="5410200"/>
              <a:ext cx="685800" cy="6858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a:off x="3542506" y="5753100"/>
              <a:ext cx="686594" cy="79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flipH="1" flipV="1">
              <a:off x="3886200" y="5410200"/>
              <a:ext cx="685800" cy="6858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rot="5400000">
              <a:off x="4228306" y="5753100"/>
              <a:ext cx="686594" cy="79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5400000" flipH="1" flipV="1">
              <a:off x="4572000" y="5410200"/>
              <a:ext cx="685800" cy="6858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5400000">
              <a:off x="4914106" y="5753100"/>
              <a:ext cx="686594" cy="794"/>
            </a:xfrm>
            <a:prstGeom prst="line">
              <a:avLst/>
            </a:prstGeom>
          </p:spPr>
          <p:style>
            <a:lnRef idx="1">
              <a:schemeClr val="dk1"/>
            </a:lnRef>
            <a:fillRef idx="0">
              <a:schemeClr val="dk1"/>
            </a:fillRef>
            <a:effectRef idx="0">
              <a:schemeClr val="dk1"/>
            </a:effectRef>
            <a:fontRef idx="minor">
              <a:schemeClr val="tx1"/>
            </a:fontRef>
          </p:style>
        </p:cxnSp>
      </p:grpSp>
      <p:sp>
        <p:nvSpPr>
          <p:cNvPr id="31" name="TextBox 30"/>
          <p:cNvSpPr txBox="1"/>
          <p:nvPr/>
        </p:nvSpPr>
        <p:spPr>
          <a:xfrm>
            <a:off x="5486400" y="6324600"/>
            <a:ext cx="3200400" cy="461665"/>
          </a:xfrm>
          <a:prstGeom prst="rect">
            <a:avLst/>
          </a:prstGeom>
          <a:noFill/>
        </p:spPr>
        <p:txBody>
          <a:bodyPr wrap="square" rtlCol="0">
            <a:spAutoFit/>
          </a:bodyPr>
          <a:lstStyle/>
          <a:p>
            <a:r>
              <a:rPr lang="en-US" sz="2400" b="1" dirty="0" smtClean="0"/>
              <a:t>Time </a:t>
            </a:r>
            <a:endParaRPr lang="en-US" sz="2400" b="1" dirty="0"/>
          </a:p>
        </p:txBody>
      </p:sp>
      <p:sp>
        <p:nvSpPr>
          <p:cNvPr id="33" name="TextBox 32"/>
          <p:cNvSpPr txBox="1"/>
          <p:nvPr/>
        </p:nvSpPr>
        <p:spPr>
          <a:xfrm>
            <a:off x="1752600" y="4495800"/>
            <a:ext cx="1143000" cy="461665"/>
          </a:xfrm>
          <a:prstGeom prst="rect">
            <a:avLst/>
          </a:prstGeom>
          <a:noFill/>
        </p:spPr>
        <p:txBody>
          <a:bodyPr wrap="square" rtlCol="0">
            <a:spAutoFit/>
          </a:bodyPr>
          <a:lstStyle/>
          <a:p>
            <a:r>
              <a:rPr lang="en-US" sz="2400" b="1" dirty="0" smtClean="0"/>
              <a:t>Output</a:t>
            </a:r>
            <a:endParaRPr lang="en-US" sz="2400" b="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Interfacing Diagram</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3" name="Group 35"/>
          <p:cNvGrpSpPr/>
          <p:nvPr/>
        </p:nvGrpSpPr>
        <p:grpSpPr>
          <a:xfrm>
            <a:off x="533400" y="1524000"/>
            <a:ext cx="2362200" cy="4495800"/>
            <a:chOff x="533400" y="1219200"/>
            <a:chExt cx="3733800" cy="4343400"/>
          </a:xfrm>
        </p:grpSpPr>
        <p:sp>
          <p:nvSpPr>
            <p:cNvPr id="4" name="Text Box 4"/>
            <p:cNvSpPr txBox="1">
              <a:spLocks noChangeArrowheads="1"/>
            </p:cNvSpPr>
            <p:nvPr/>
          </p:nvSpPr>
          <p:spPr bwMode="auto">
            <a:xfrm>
              <a:off x="974726" y="1412875"/>
              <a:ext cx="291994" cy="607267"/>
            </a:xfrm>
            <a:prstGeom prst="rect">
              <a:avLst/>
            </a:prstGeom>
            <a:noFill/>
            <a:ln w="9525">
              <a:noFill/>
              <a:miter lim="800000"/>
              <a:headEnd/>
              <a:tailEnd/>
            </a:ln>
            <a:effectLst/>
          </p:spPr>
          <p:txBody>
            <a:bodyPr wrap="none">
              <a:spAutoFit/>
            </a:bodyPr>
            <a:lstStyle/>
            <a:p>
              <a:endParaRPr lang="en-AU" sz="1200" b="0">
                <a:latin typeface="Times New Roman" pitchFamily="18" charset="0"/>
              </a:endParaRPr>
            </a:p>
          </p:txBody>
        </p:sp>
        <p:sp>
          <p:nvSpPr>
            <p:cNvPr id="5" name="Rectangle 6"/>
            <p:cNvSpPr>
              <a:spLocks noChangeArrowheads="1"/>
            </p:cNvSpPr>
            <p:nvPr/>
          </p:nvSpPr>
          <p:spPr bwMode="auto">
            <a:xfrm>
              <a:off x="1066800" y="1447800"/>
              <a:ext cx="914400" cy="381000"/>
            </a:xfrm>
            <a:prstGeom prst="rect">
              <a:avLst/>
            </a:prstGeom>
            <a:solidFill>
              <a:schemeClr val="bg1"/>
            </a:solidFill>
            <a:ln w="9525">
              <a:solidFill>
                <a:schemeClr val="bg1"/>
              </a:solidFill>
              <a:miter lim="800000"/>
              <a:headEnd/>
              <a:tailEnd/>
            </a:ln>
            <a:effectLst/>
          </p:spPr>
          <p:txBody>
            <a:bodyPr wrap="none" anchor="ctr"/>
            <a:lstStyle/>
            <a:p>
              <a:endParaRPr lang="en-US" sz="1200"/>
            </a:p>
          </p:txBody>
        </p:sp>
        <p:sp>
          <p:nvSpPr>
            <p:cNvPr id="9" name="Rectangle 5"/>
            <p:cNvSpPr>
              <a:spLocks noChangeArrowheads="1"/>
            </p:cNvSpPr>
            <p:nvPr/>
          </p:nvSpPr>
          <p:spPr bwMode="auto">
            <a:xfrm>
              <a:off x="1042987" y="3825240"/>
              <a:ext cx="1019175" cy="482600"/>
            </a:xfrm>
            <a:prstGeom prst="rect">
              <a:avLst/>
            </a:prstGeom>
            <a:solidFill>
              <a:schemeClr val="bg1"/>
            </a:solidFill>
            <a:ln w="9525">
              <a:solidFill>
                <a:schemeClr val="bg1"/>
              </a:solidFill>
              <a:miter lim="800000"/>
              <a:headEnd/>
              <a:tailEnd/>
            </a:ln>
            <a:effectLst/>
          </p:spPr>
          <p:txBody>
            <a:bodyPr wrap="none" anchor="ctr"/>
            <a:lstStyle/>
            <a:p>
              <a:endParaRPr lang="en-US" sz="1200"/>
            </a:p>
          </p:txBody>
        </p:sp>
        <p:grpSp>
          <p:nvGrpSpPr>
            <p:cNvPr id="6" name="Group 9"/>
            <p:cNvGrpSpPr/>
            <p:nvPr/>
          </p:nvGrpSpPr>
          <p:grpSpPr>
            <a:xfrm>
              <a:off x="533400" y="1219200"/>
              <a:ext cx="1358900" cy="4343400"/>
              <a:chOff x="152400" y="2895600"/>
              <a:chExt cx="1219200" cy="2819400"/>
            </a:xfrm>
          </p:grpSpPr>
          <p:sp>
            <p:nvSpPr>
              <p:cNvPr id="11" name="Rectangle 10"/>
              <p:cNvSpPr/>
              <p:nvPr/>
            </p:nvSpPr>
            <p:spPr>
              <a:xfrm>
                <a:off x="152400" y="2895600"/>
                <a:ext cx="1066800" cy="2819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8085</a:t>
                </a:r>
              </a:p>
              <a:p>
                <a:pPr algn="ctr"/>
                <a:r>
                  <a:rPr lang="en-US" sz="1200" dirty="0" smtClean="0"/>
                  <a:t>MPU</a:t>
                </a:r>
                <a:endParaRPr lang="en-US" sz="1200" dirty="0"/>
              </a:p>
            </p:txBody>
          </p:sp>
          <p:sp>
            <p:nvSpPr>
              <p:cNvPr id="12" name="TextBox 11"/>
              <p:cNvSpPr txBox="1"/>
              <p:nvPr/>
            </p:nvSpPr>
            <p:spPr>
              <a:xfrm>
                <a:off x="838200" y="2895600"/>
                <a:ext cx="533400" cy="394191"/>
              </a:xfrm>
              <a:prstGeom prst="rect">
                <a:avLst/>
              </a:prstGeom>
              <a:noFill/>
            </p:spPr>
            <p:txBody>
              <a:bodyPr wrap="square" rtlCol="0">
                <a:spAutoFit/>
              </a:bodyPr>
              <a:lstStyle/>
              <a:p>
                <a:r>
                  <a:rPr lang="en-US" sz="1200" dirty="0" smtClean="0"/>
                  <a:t>A</a:t>
                </a:r>
                <a:r>
                  <a:rPr lang="en-US" sz="1200" baseline="-25000" dirty="0" smtClean="0"/>
                  <a:t>15</a:t>
                </a:r>
                <a:endParaRPr lang="en-US" sz="1200" baseline="-25000" dirty="0"/>
              </a:p>
            </p:txBody>
          </p:sp>
          <p:sp>
            <p:nvSpPr>
              <p:cNvPr id="13" name="TextBox 12"/>
              <p:cNvSpPr txBox="1"/>
              <p:nvPr/>
            </p:nvSpPr>
            <p:spPr>
              <a:xfrm>
                <a:off x="838200" y="3124200"/>
                <a:ext cx="533400" cy="394191"/>
              </a:xfrm>
              <a:prstGeom prst="rect">
                <a:avLst/>
              </a:prstGeom>
              <a:noFill/>
            </p:spPr>
            <p:txBody>
              <a:bodyPr wrap="square" rtlCol="0">
                <a:spAutoFit/>
              </a:bodyPr>
              <a:lstStyle/>
              <a:p>
                <a:r>
                  <a:rPr lang="en-US" sz="1200" dirty="0" smtClean="0"/>
                  <a:t>A</a:t>
                </a:r>
                <a:r>
                  <a:rPr lang="en-US" sz="1200" baseline="-25000" dirty="0" smtClean="0"/>
                  <a:t>0</a:t>
                </a:r>
                <a:endParaRPr lang="en-US" sz="1200" baseline="-25000" dirty="0"/>
              </a:p>
            </p:txBody>
          </p:sp>
          <p:sp>
            <p:nvSpPr>
              <p:cNvPr id="14" name="TextBox 13"/>
              <p:cNvSpPr txBox="1"/>
              <p:nvPr/>
            </p:nvSpPr>
            <p:spPr>
              <a:xfrm>
                <a:off x="762000" y="5105399"/>
                <a:ext cx="533400" cy="306593"/>
              </a:xfrm>
              <a:prstGeom prst="rect">
                <a:avLst/>
              </a:prstGeom>
              <a:noFill/>
            </p:spPr>
            <p:txBody>
              <a:bodyPr wrap="square" rtlCol="0">
                <a:spAutoFit/>
              </a:bodyPr>
              <a:lstStyle/>
              <a:p>
                <a:r>
                  <a:rPr lang="en-US" sz="1200" baseline="-25000" dirty="0" smtClean="0"/>
                  <a:t>D0</a:t>
                </a:r>
                <a:endParaRPr lang="en-US" sz="1200" baseline="-25000" dirty="0"/>
              </a:p>
            </p:txBody>
          </p:sp>
          <p:sp>
            <p:nvSpPr>
              <p:cNvPr id="15" name="TextBox 14"/>
              <p:cNvSpPr txBox="1"/>
              <p:nvPr/>
            </p:nvSpPr>
            <p:spPr>
              <a:xfrm>
                <a:off x="762000" y="4876801"/>
                <a:ext cx="533400" cy="306593"/>
              </a:xfrm>
              <a:prstGeom prst="rect">
                <a:avLst/>
              </a:prstGeom>
              <a:noFill/>
            </p:spPr>
            <p:txBody>
              <a:bodyPr wrap="square" rtlCol="0">
                <a:spAutoFit/>
              </a:bodyPr>
              <a:lstStyle/>
              <a:p>
                <a:r>
                  <a:rPr lang="en-US" sz="1200" baseline="-25000" dirty="0" smtClean="0"/>
                  <a:t>D7</a:t>
                </a:r>
                <a:endParaRPr lang="en-US" sz="1200" baseline="-25000" dirty="0"/>
              </a:p>
            </p:txBody>
          </p:sp>
        </p:grpSp>
        <p:sp>
          <p:nvSpPr>
            <p:cNvPr id="16" name="Right Arrow 15"/>
            <p:cNvSpPr/>
            <p:nvPr/>
          </p:nvSpPr>
          <p:spPr>
            <a:xfrm>
              <a:off x="1722438" y="1315720"/>
              <a:ext cx="2544762" cy="57912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b="1" dirty="0" smtClean="0">
                  <a:solidFill>
                    <a:schemeClr val="tx1"/>
                  </a:solidFill>
                </a:rPr>
                <a:t>         Address Bus (16bit)</a:t>
              </a:r>
              <a:endParaRPr lang="en-US" sz="1100" b="1" dirty="0">
                <a:solidFill>
                  <a:schemeClr val="tx1"/>
                </a:solidFill>
              </a:endParaRPr>
            </a:p>
          </p:txBody>
        </p:sp>
        <p:sp>
          <p:nvSpPr>
            <p:cNvPr id="19" name="Right Arrow 18"/>
            <p:cNvSpPr/>
            <p:nvPr/>
          </p:nvSpPr>
          <p:spPr>
            <a:xfrm>
              <a:off x="1689894" y="4404360"/>
              <a:ext cx="2348706" cy="482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1100" dirty="0" smtClean="0"/>
                <a:t>          </a:t>
              </a:r>
              <a:r>
                <a:rPr lang="en-US" sz="1100" b="1" dirty="0" smtClean="0">
                  <a:solidFill>
                    <a:schemeClr val="tx1"/>
                  </a:solidFill>
                </a:rPr>
                <a:t>Data Bus (8bit)   </a:t>
              </a:r>
              <a:endParaRPr lang="en-US" sz="1100" b="1" dirty="0">
                <a:solidFill>
                  <a:schemeClr val="tx1"/>
                </a:solidFill>
              </a:endParaRPr>
            </a:p>
          </p:txBody>
        </p:sp>
      </p:grpSp>
      <p:grpSp>
        <p:nvGrpSpPr>
          <p:cNvPr id="7" name="Group 89"/>
          <p:cNvGrpSpPr/>
          <p:nvPr/>
        </p:nvGrpSpPr>
        <p:grpSpPr>
          <a:xfrm>
            <a:off x="3200400" y="1524000"/>
            <a:ext cx="1905000" cy="1981200"/>
            <a:chOff x="2819400" y="4419600"/>
            <a:chExt cx="1905000" cy="1981200"/>
          </a:xfrm>
        </p:grpSpPr>
        <p:grpSp>
          <p:nvGrpSpPr>
            <p:cNvPr id="8" name="Group 56"/>
            <p:cNvGrpSpPr/>
            <p:nvPr/>
          </p:nvGrpSpPr>
          <p:grpSpPr>
            <a:xfrm>
              <a:off x="3124200" y="4572000"/>
              <a:ext cx="1600200" cy="1828800"/>
              <a:chOff x="2971800" y="2514600"/>
              <a:chExt cx="2286000" cy="1828800"/>
            </a:xfrm>
          </p:grpSpPr>
          <p:sp>
            <p:nvSpPr>
              <p:cNvPr id="33" name="Flowchart: Delay 32"/>
              <p:cNvSpPr/>
              <p:nvPr/>
            </p:nvSpPr>
            <p:spPr>
              <a:xfrm>
                <a:off x="3505200" y="2971800"/>
                <a:ext cx="381000" cy="685800"/>
              </a:xfrm>
              <a:prstGeom prst="flowChartDelay">
                <a:avLst/>
              </a:prstGeom>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4" name="Flowchart: Connector 33"/>
              <p:cNvSpPr/>
              <p:nvPr/>
            </p:nvSpPr>
            <p:spPr>
              <a:xfrm>
                <a:off x="3886200" y="3200400"/>
                <a:ext cx="228600" cy="152400"/>
              </a:xfrm>
              <a:prstGeom prst="flowChartConnector">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rot="5400000">
                <a:off x="2705100" y="3314700"/>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971800" y="2514600"/>
                <a:ext cx="5334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971800" y="2741612"/>
                <a:ext cx="5334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71800" y="2971800"/>
                <a:ext cx="5334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971800" y="3198812"/>
                <a:ext cx="5334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71800" y="3429000"/>
                <a:ext cx="5334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971800" y="3656012"/>
                <a:ext cx="5334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971800" y="3886200"/>
                <a:ext cx="5334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971800" y="4113212"/>
                <a:ext cx="5334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4" idx="6"/>
              </p:cNvCxnSpPr>
              <p:nvPr/>
            </p:nvCxnSpPr>
            <p:spPr>
              <a:xfrm>
                <a:off x="4114800" y="3276600"/>
                <a:ext cx="533400" cy="1588"/>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0" name="Group 53"/>
              <p:cNvGrpSpPr/>
              <p:nvPr/>
            </p:nvGrpSpPr>
            <p:grpSpPr>
              <a:xfrm>
                <a:off x="4648200" y="3200400"/>
                <a:ext cx="609600" cy="685800"/>
                <a:chOff x="5562600" y="2057400"/>
                <a:chExt cx="1219200" cy="1524000"/>
              </a:xfrm>
            </p:grpSpPr>
            <p:sp>
              <p:nvSpPr>
                <p:cNvPr id="35" name="Flowchart: Delay 34"/>
                <p:cNvSpPr/>
                <p:nvPr/>
              </p:nvSpPr>
              <p:spPr>
                <a:xfrm>
                  <a:off x="5867400" y="2057400"/>
                  <a:ext cx="914400" cy="1524000"/>
                </a:xfrm>
                <a:prstGeom prst="flowChartDelay">
                  <a:avLst/>
                </a:prstGeom>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2" name="Flowchart: Connector 51"/>
                <p:cNvSpPr/>
                <p:nvPr/>
              </p:nvSpPr>
              <p:spPr>
                <a:xfrm>
                  <a:off x="5562600" y="2133600"/>
                  <a:ext cx="304800" cy="304800"/>
                </a:xfrm>
                <a:prstGeom prst="flowChartConnector">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5562600" y="3200400"/>
                  <a:ext cx="304800" cy="304800"/>
                </a:xfrm>
                <a:prstGeom prst="flowChartConnector">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6" name="Shape 55"/>
              <p:cNvCxnSpPr>
                <a:stCxn id="53" idx="2"/>
              </p:cNvCxnSpPr>
              <p:nvPr/>
            </p:nvCxnSpPr>
            <p:spPr>
              <a:xfrm rot="10800000" flipV="1">
                <a:off x="4267200" y="3783330"/>
                <a:ext cx="381000" cy="560070"/>
              </a:xfrm>
              <a:prstGeom prst="bentConnector2">
                <a:avLst/>
              </a:prstGeom>
              <a:ln w="254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2819400" y="4419600"/>
              <a:ext cx="381000" cy="1815882"/>
            </a:xfrm>
            <a:prstGeom prst="rect">
              <a:avLst/>
            </a:prstGeom>
            <a:noFill/>
          </p:spPr>
          <p:txBody>
            <a:bodyPr wrap="square" rtlCol="0">
              <a:spAutoFit/>
            </a:bodyPr>
            <a:lstStyle/>
            <a:p>
              <a:r>
                <a:rPr lang="en-US" sz="1400" dirty="0" smtClean="0"/>
                <a:t>A</a:t>
              </a:r>
              <a:r>
                <a:rPr lang="en-US" sz="1400" baseline="-25000" dirty="0" smtClean="0"/>
                <a:t>7</a:t>
              </a:r>
            </a:p>
            <a:p>
              <a:r>
                <a:rPr lang="en-US" sz="1400" dirty="0" smtClean="0"/>
                <a:t>A</a:t>
              </a:r>
              <a:r>
                <a:rPr lang="en-US" sz="1400" baseline="-25000" dirty="0" smtClean="0"/>
                <a:t>6</a:t>
              </a:r>
            </a:p>
            <a:p>
              <a:r>
                <a:rPr lang="en-US" sz="1400" dirty="0" smtClean="0"/>
                <a:t>A</a:t>
              </a:r>
              <a:r>
                <a:rPr lang="en-US" sz="1400" baseline="-25000" dirty="0" smtClean="0"/>
                <a:t>5</a:t>
              </a:r>
            </a:p>
            <a:p>
              <a:r>
                <a:rPr lang="en-US" sz="1400" dirty="0" smtClean="0"/>
                <a:t>A</a:t>
              </a:r>
              <a:r>
                <a:rPr lang="en-US" sz="1400" baseline="-25000" dirty="0" smtClean="0"/>
                <a:t>4</a:t>
              </a:r>
            </a:p>
            <a:p>
              <a:r>
                <a:rPr lang="en-US" sz="1400" dirty="0" smtClean="0"/>
                <a:t>A</a:t>
              </a:r>
              <a:r>
                <a:rPr lang="en-US" sz="1400" baseline="-25000" dirty="0" smtClean="0"/>
                <a:t>3</a:t>
              </a:r>
            </a:p>
            <a:p>
              <a:r>
                <a:rPr lang="en-US" sz="1400" dirty="0" smtClean="0"/>
                <a:t>A</a:t>
              </a:r>
              <a:r>
                <a:rPr lang="en-US" sz="1400" baseline="-25000" dirty="0" smtClean="0"/>
                <a:t>2</a:t>
              </a:r>
            </a:p>
            <a:p>
              <a:r>
                <a:rPr lang="en-US" sz="1400" dirty="0" smtClean="0"/>
                <a:t>A</a:t>
              </a:r>
              <a:r>
                <a:rPr lang="en-US" sz="1400" baseline="-25000" dirty="0" smtClean="0"/>
                <a:t>1</a:t>
              </a:r>
            </a:p>
            <a:p>
              <a:r>
                <a:rPr lang="en-US" sz="1400" dirty="0" smtClean="0"/>
                <a:t>A</a:t>
              </a:r>
              <a:r>
                <a:rPr lang="en-US" sz="1400" baseline="-25000" dirty="0" smtClean="0"/>
                <a:t>0</a:t>
              </a:r>
              <a:endParaRPr lang="en-US" sz="1400" baseline="-25000" dirty="0"/>
            </a:p>
          </p:txBody>
        </p:sp>
      </p:grpSp>
      <p:cxnSp>
        <p:nvCxnSpPr>
          <p:cNvPr id="81" name="Shape 80"/>
          <p:cNvCxnSpPr>
            <a:stCxn id="35" idx="3"/>
            <a:endCxn id="60" idx="0"/>
          </p:cNvCxnSpPr>
          <p:nvPr/>
        </p:nvCxnSpPr>
        <p:spPr>
          <a:xfrm>
            <a:off x="5105400" y="2705100"/>
            <a:ext cx="647700" cy="1257300"/>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17" name="Group 90"/>
          <p:cNvGrpSpPr/>
          <p:nvPr/>
        </p:nvGrpSpPr>
        <p:grpSpPr>
          <a:xfrm>
            <a:off x="4267200" y="3962400"/>
            <a:ext cx="4419600" cy="1905000"/>
            <a:chOff x="3200400" y="1828800"/>
            <a:chExt cx="4419600" cy="1905000"/>
          </a:xfrm>
        </p:grpSpPr>
        <p:sp>
          <p:nvSpPr>
            <p:cNvPr id="60" name="Rectangle 59"/>
            <p:cNvSpPr/>
            <p:nvPr/>
          </p:nvSpPr>
          <p:spPr>
            <a:xfrm>
              <a:off x="4114800" y="1828800"/>
              <a:ext cx="1143000" cy="1905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74LS373</a:t>
              </a:r>
            </a:p>
            <a:p>
              <a:pPr algn="ctr"/>
              <a:r>
                <a:rPr lang="en-US" dirty="0" smtClean="0"/>
                <a:t>Latches</a:t>
              </a:r>
              <a:endParaRPr lang="en-US" dirty="0"/>
            </a:p>
          </p:txBody>
        </p:sp>
        <p:sp>
          <p:nvSpPr>
            <p:cNvPr id="61" name="Rectangle 60"/>
            <p:cNvSpPr/>
            <p:nvPr/>
          </p:nvSpPr>
          <p:spPr>
            <a:xfrm>
              <a:off x="5791200" y="1828800"/>
              <a:ext cx="1143000" cy="1905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1408</a:t>
              </a:r>
              <a:endParaRPr lang="en-US" dirty="0"/>
            </a:p>
          </p:txBody>
        </p:sp>
        <p:cxnSp>
          <p:nvCxnSpPr>
            <p:cNvPr id="63" name="Straight Connector 62"/>
            <p:cNvCxnSpPr/>
            <p:nvPr/>
          </p:nvCxnSpPr>
          <p:spPr>
            <a:xfrm>
              <a:off x="3581400" y="1905000"/>
              <a:ext cx="5334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3581400" y="2132012"/>
              <a:ext cx="5334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3581400" y="2360612"/>
              <a:ext cx="5334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Straight Connector 65"/>
            <p:cNvCxnSpPr/>
            <p:nvPr/>
          </p:nvCxnSpPr>
          <p:spPr>
            <a:xfrm>
              <a:off x="3581400" y="2589212"/>
              <a:ext cx="5334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67" name="Straight Connector 66"/>
            <p:cNvCxnSpPr/>
            <p:nvPr/>
          </p:nvCxnSpPr>
          <p:spPr>
            <a:xfrm>
              <a:off x="3581400" y="2819400"/>
              <a:ext cx="5334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68" name="Straight Connector 67"/>
            <p:cNvCxnSpPr/>
            <p:nvPr/>
          </p:nvCxnSpPr>
          <p:spPr>
            <a:xfrm>
              <a:off x="3581400" y="3046412"/>
              <a:ext cx="5334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Straight Connector 68"/>
            <p:cNvCxnSpPr/>
            <p:nvPr/>
          </p:nvCxnSpPr>
          <p:spPr>
            <a:xfrm>
              <a:off x="3581400" y="3275012"/>
              <a:ext cx="5334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70" name="Straight Connector 69"/>
            <p:cNvCxnSpPr/>
            <p:nvPr/>
          </p:nvCxnSpPr>
          <p:spPr>
            <a:xfrm>
              <a:off x="3581400" y="3503612"/>
              <a:ext cx="5334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Straight Connector 70"/>
            <p:cNvCxnSpPr/>
            <p:nvPr/>
          </p:nvCxnSpPr>
          <p:spPr>
            <a:xfrm>
              <a:off x="5257800" y="1981200"/>
              <a:ext cx="5334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72" name="Straight Connector 71"/>
            <p:cNvCxnSpPr/>
            <p:nvPr/>
          </p:nvCxnSpPr>
          <p:spPr>
            <a:xfrm>
              <a:off x="5257800" y="2208212"/>
              <a:ext cx="5334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73" name="Straight Connector 72"/>
            <p:cNvCxnSpPr/>
            <p:nvPr/>
          </p:nvCxnSpPr>
          <p:spPr>
            <a:xfrm>
              <a:off x="5257800" y="2436812"/>
              <a:ext cx="5334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74" name="Straight Connector 73"/>
            <p:cNvCxnSpPr/>
            <p:nvPr/>
          </p:nvCxnSpPr>
          <p:spPr>
            <a:xfrm>
              <a:off x="5257800" y="2665412"/>
              <a:ext cx="5334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75" name="Straight Connector 74"/>
            <p:cNvCxnSpPr/>
            <p:nvPr/>
          </p:nvCxnSpPr>
          <p:spPr>
            <a:xfrm>
              <a:off x="5257800" y="2895600"/>
              <a:ext cx="5334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76" name="Straight Connector 75"/>
            <p:cNvCxnSpPr/>
            <p:nvPr/>
          </p:nvCxnSpPr>
          <p:spPr>
            <a:xfrm>
              <a:off x="5257800" y="3122612"/>
              <a:ext cx="5334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77" name="Straight Connector 76"/>
            <p:cNvCxnSpPr/>
            <p:nvPr/>
          </p:nvCxnSpPr>
          <p:spPr>
            <a:xfrm>
              <a:off x="5257800" y="3351212"/>
              <a:ext cx="5334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78" name="Straight Connector 77"/>
            <p:cNvCxnSpPr/>
            <p:nvPr/>
          </p:nvCxnSpPr>
          <p:spPr>
            <a:xfrm>
              <a:off x="5257800" y="3579812"/>
              <a:ext cx="533400" cy="1588"/>
            </a:xfrm>
            <a:prstGeom prst="line">
              <a:avLst/>
            </a:prstGeom>
          </p:spPr>
          <p:style>
            <a:lnRef idx="3">
              <a:schemeClr val="accent4"/>
            </a:lnRef>
            <a:fillRef idx="0">
              <a:schemeClr val="accent4"/>
            </a:fillRef>
            <a:effectRef idx="2">
              <a:schemeClr val="accent4"/>
            </a:effectRef>
            <a:fontRef idx="minor">
              <a:schemeClr val="tx1"/>
            </a:fontRef>
          </p:style>
        </p:cxnSp>
        <p:sp>
          <p:nvSpPr>
            <p:cNvPr id="82" name="TextBox 81"/>
            <p:cNvSpPr txBox="1"/>
            <p:nvPr/>
          </p:nvSpPr>
          <p:spPr>
            <a:xfrm>
              <a:off x="4495800" y="1905000"/>
              <a:ext cx="457200" cy="369332"/>
            </a:xfrm>
            <a:prstGeom prst="rect">
              <a:avLst/>
            </a:prstGeom>
            <a:noFill/>
          </p:spPr>
          <p:txBody>
            <a:bodyPr wrap="square" rtlCol="0">
              <a:spAutoFit/>
            </a:bodyPr>
            <a:lstStyle/>
            <a:p>
              <a:r>
                <a:rPr lang="en-US" dirty="0" smtClean="0"/>
                <a:t>LE</a:t>
              </a:r>
              <a:endParaRPr lang="en-US" dirty="0"/>
            </a:p>
          </p:txBody>
        </p:sp>
        <p:cxnSp>
          <p:nvCxnSpPr>
            <p:cNvPr id="88" name="Straight Arrow Connector 87"/>
            <p:cNvCxnSpPr/>
            <p:nvPr/>
          </p:nvCxnSpPr>
          <p:spPr>
            <a:xfrm>
              <a:off x="6934200" y="2286000"/>
              <a:ext cx="685800" cy="1588"/>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89" name="TextBox 88"/>
            <p:cNvSpPr txBox="1"/>
            <p:nvPr/>
          </p:nvSpPr>
          <p:spPr>
            <a:xfrm>
              <a:off x="3200400" y="1828800"/>
              <a:ext cx="381000" cy="1815882"/>
            </a:xfrm>
            <a:prstGeom prst="rect">
              <a:avLst/>
            </a:prstGeom>
            <a:noFill/>
          </p:spPr>
          <p:txBody>
            <a:bodyPr wrap="square" rtlCol="0">
              <a:spAutoFit/>
            </a:bodyPr>
            <a:lstStyle/>
            <a:p>
              <a:r>
                <a:rPr lang="en-US" sz="1400" dirty="0" smtClean="0"/>
                <a:t>D</a:t>
              </a:r>
              <a:r>
                <a:rPr lang="en-US" sz="1400" baseline="-25000" dirty="0" smtClean="0"/>
                <a:t>7</a:t>
              </a:r>
            </a:p>
            <a:p>
              <a:r>
                <a:rPr lang="en-US" sz="1400" dirty="0" smtClean="0"/>
                <a:t>D</a:t>
              </a:r>
              <a:r>
                <a:rPr lang="en-US" sz="1400" baseline="-25000" dirty="0" smtClean="0"/>
                <a:t>6</a:t>
              </a:r>
            </a:p>
            <a:p>
              <a:r>
                <a:rPr lang="en-US" sz="1400" dirty="0" smtClean="0"/>
                <a:t>D</a:t>
              </a:r>
              <a:r>
                <a:rPr lang="en-US" sz="1400" baseline="-25000" dirty="0" smtClean="0"/>
                <a:t>5</a:t>
              </a:r>
            </a:p>
            <a:p>
              <a:r>
                <a:rPr lang="en-US" sz="1400" dirty="0" smtClean="0"/>
                <a:t>D</a:t>
              </a:r>
              <a:r>
                <a:rPr lang="en-US" sz="1400" baseline="-25000" dirty="0" smtClean="0"/>
                <a:t>4</a:t>
              </a:r>
            </a:p>
            <a:p>
              <a:r>
                <a:rPr lang="en-US" sz="1400" dirty="0" smtClean="0"/>
                <a:t>D</a:t>
              </a:r>
              <a:r>
                <a:rPr lang="en-US" sz="1400" baseline="-25000" dirty="0" smtClean="0"/>
                <a:t>3</a:t>
              </a:r>
            </a:p>
            <a:p>
              <a:r>
                <a:rPr lang="en-US" sz="1400" dirty="0" smtClean="0"/>
                <a:t>D</a:t>
              </a:r>
              <a:r>
                <a:rPr lang="en-US" sz="1400" baseline="-25000" dirty="0" smtClean="0"/>
                <a:t>2</a:t>
              </a:r>
            </a:p>
            <a:p>
              <a:r>
                <a:rPr lang="en-US" sz="1400" dirty="0" smtClean="0"/>
                <a:t>D</a:t>
              </a:r>
              <a:r>
                <a:rPr lang="en-US" sz="1400" baseline="-25000" dirty="0" smtClean="0"/>
                <a:t>1</a:t>
              </a:r>
            </a:p>
            <a:p>
              <a:r>
                <a:rPr lang="en-US" sz="1400" dirty="0" smtClean="0"/>
                <a:t>D</a:t>
              </a:r>
              <a:r>
                <a:rPr lang="en-US" sz="1400" baseline="-25000" dirty="0" smtClean="0"/>
                <a:t>0</a:t>
              </a:r>
              <a:endParaRPr lang="en-US" sz="1400" baseline="-25000" dirty="0"/>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Program to generate continuous </a:t>
            </a:r>
            <a:b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RAMP waveform</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447800"/>
            <a:ext cx="8229600" cy="4525963"/>
          </a:xfrm>
        </p:spPr>
        <p:style>
          <a:lnRef idx="1">
            <a:schemeClr val="accent3"/>
          </a:lnRef>
          <a:fillRef idx="2">
            <a:schemeClr val="accent3"/>
          </a:fillRef>
          <a:effectRef idx="1">
            <a:schemeClr val="accent3"/>
          </a:effectRef>
          <a:fontRef idx="minor">
            <a:schemeClr val="dk1"/>
          </a:fontRef>
        </p:style>
        <p:txBody>
          <a:bodyPr>
            <a:normAutofit/>
          </a:bodyPr>
          <a:lstStyle/>
          <a:p>
            <a:pPr lvl="1">
              <a:buNone/>
            </a:pPr>
            <a:r>
              <a:rPr lang="en-US" dirty="0" smtClean="0"/>
              <a:t>			MVI 	A, 00H	; Load Acc with first I/P</a:t>
            </a:r>
          </a:p>
          <a:p>
            <a:pPr lvl="1">
              <a:buNone/>
            </a:pPr>
            <a:r>
              <a:rPr lang="en-US" dirty="0" smtClean="0"/>
              <a:t>DTOA:	OUT 	FFH		; Output to DAC</a:t>
            </a:r>
          </a:p>
          <a:p>
            <a:pPr lvl="1">
              <a:buNone/>
            </a:pPr>
            <a:r>
              <a:rPr lang="en-US" dirty="0" smtClean="0"/>
              <a:t>			MVI	B, COUNT	; Setup Reg. for Delay</a:t>
            </a:r>
          </a:p>
          <a:p>
            <a:pPr lvl="1">
              <a:buNone/>
            </a:pPr>
            <a:r>
              <a:rPr lang="en-US" dirty="0" smtClean="0"/>
              <a:t>			DCR	B</a:t>
            </a:r>
          </a:p>
          <a:p>
            <a:pPr lvl="1">
              <a:buNone/>
            </a:pPr>
            <a:r>
              <a:rPr lang="en-US" dirty="0" smtClean="0"/>
              <a:t>			JNZ	DELAY</a:t>
            </a:r>
          </a:p>
          <a:p>
            <a:pPr lvl="1">
              <a:buNone/>
            </a:pPr>
            <a:r>
              <a:rPr lang="en-US" dirty="0" smtClean="0"/>
              <a:t>			INR	A		; Next Input</a:t>
            </a:r>
          </a:p>
          <a:p>
            <a:pPr lvl="1">
              <a:buNone/>
            </a:pPr>
            <a:r>
              <a:rPr lang="en-US" dirty="0" smtClean="0"/>
              <a:t>			JMP	DTOA		; Go back to Output</a:t>
            </a:r>
          </a:p>
          <a:p>
            <a:pPr lvl="1">
              <a:buNone/>
            </a:pPr>
            <a:r>
              <a:rPr lang="en-US" dirty="0" smtClean="0"/>
              <a:t>			</a:t>
            </a:r>
            <a:endParaRPr lang="en-US" dirty="0"/>
          </a:p>
        </p:txBody>
      </p:sp>
      <p:sp>
        <p:nvSpPr>
          <p:cNvPr id="4" name="Rectangle 3"/>
          <p:cNvSpPr/>
          <p:nvPr/>
        </p:nvSpPr>
        <p:spPr>
          <a:xfrm>
            <a:off x="457200" y="5486400"/>
            <a:ext cx="82296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b="1" dirty="0" smtClean="0"/>
              <a:t>Slope of RAMP can be varied by changing Delay </a:t>
            </a:r>
            <a:endParaRPr lang="en-US" sz="28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Control word (command </a:t>
            </a:r>
            <a:r>
              <a:rPr lang="en-US" b="1" u="sng"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reg</a:t>
            </a:r>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format</a:t>
            </a:r>
            <a:b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304800" y="1676400"/>
            <a:ext cx="8534400" cy="4525963"/>
          </a:xfrm>
        </p:spPr>
        <p:txBody>
          <a:bodyPr>
            <a:normAutofit/>
          </a:bodyPr>
          <a:lstStyle/>
          <a:p>
            <a:r>
              <a:rPr lang="en-US" sz="2400" dirty="0" smtClean="0"/>
              <a:t>D0, D1: mode for PA and PB, 0=IN, 1=OUT</a:t>
            </a:r>
          </a:p>
          <a:p>
            <a:r>
              <a:rPr lang="en-US" sz="2400" dirty="0" smtClean="0"/>
              <a:t>D2, D3: mode for PC </a:t>
            </a:r>
          </a:p>
          <a:p>
            <a:r>
              <a:rPr lang="en-US" sz="2400" dirty="0" smtClean="0"/>
              <a:t>D4, D5: interrupt EN for PA and PB, 0=disable 1=enable </a:t>
            </a:r>
          </a:p>
          <a:p>
            <a:r>
              <a:rPr lang="en-US" sz="2400" dirty="0" smtClean="0"/>
              <a:t>D6, D7: Timer command: </a:t>
            </a:r>
          </a:p>
          <a:p>
            <a:pPr lvl="1"/>
            <a:r>
              <a:rPr lang="en-US" sz="2000" dirty="0" smtClean="0"/>
              <a:t>00: No effect </a:t>
            </a:r>
          </a:p>
          <a:p>
            <a:pPr lvl="1"/>
            <a:r>
              <a:rPr lang="en-US" sz="2000" dirty="0" smtClean="0"/>
              <a:t>01: Stop if running else no effect </a:t>
            </a:r>
          </a:p>
          <a:p>
            <a:pPr lvl="1"/>
            <a:r>
              <a:rPr lang="en-US" sz="2000" dirty="0" smtClean="0"/>
              <a:t>10: Stop after terminal count (TC) if running, else no effect </a:t>
            </a:r>
          </a:p>
          <a:p>
            <a:pPr lvl="1"/>
            <a:r>
              <a:rPr lang="en-US" sz="2000" dirty="0" smtClean="0"/>
              <a:t>11: Start if not running, reload at TC if running. </a:t>
            </a:r>
          </a:p>
          <a:p>
            <a:r>
              <a:rPr lang="en-US" sz="2400" dirty="0" smtClean="0"/>
              <a:t>Port C bits</a:t>
            </a:r>
          </a:p>
          <a:p>
            <a:pPr>
              <a:buNone/>
            </a:pPr>
            <a:r>
              <a:rPr lang="en-US" sz="2400" dirty="0" smtClean="0"/>
              <a:t>      (D2, D3)</a:t>
            </a:r>
            <a:endParaRPr lang="en-US" sz="2400" dirty="0"/>
          </a:p>
        </p:txBody>
      </p:sp>
      <p:graphicFrame>
        <p:nvGraphicFramePr>
          <p:cNvPr id="5" name="Table 4"/>
          <p:cNvGraphicFramePr>
            <a:graphicFrameLocks noGrp="1"/>
          </p:cNvGraphicFramePr>
          <p:nvPr/>
        </p:nvGraphicFramePr>
        <p:xfrm>
          <a:off x="990600" y="914400"/>
          <a:ext cx="7162800" cy="762000"/>
        </p:xfrm>
        <a:graphic>
          <a:graphicData uri="http://schemas.openxmlformats.org/drawingml/2006/table">
            <a:tbl>
              <a:tblPr firstRow="1" bandRow="1">
                <a:tableStyleId>{5DA37D80-6434-44D0-A028-1B22A696006F}</a:tableStyleId>
              </a:tblPr>
              <a:tblGrid>
                <a:gridCol w="895350"/>
                <a:gridCol w="1065893"/>
                <a:gridCol w="724807"/>
                <a:gridCol w="895350"/>
                <a:gridCol w="895350"/>
                <a:gridCol w="895350"/>
                <a:gridCol w="895350"/>
                <a:gridCol w="895350"/>
              </a:tblGrid>
              <a:tr h="381000">
                <a:tc>
                  <a:txBody>
                    <a:bodyPr/>
                    <a:lstStyle/>
                    <a:p>
                      <a:r>
                        <a:rPr lang="en-US" dirty="0" smtClean="0"/>
                        <a:t>D7</a:t>
                      </a:r>
                      <a:endParaRPr lang="en-US" dirty="0"/>
                    </a:p>
                  </a:txBody>
                  <a:tcPr/>
                </a:tc>
                <a:tc>
                  <a:txBody>
                    <a:bodyPr/>
                    <a:lstStyle/>
                    <a:p>
                      <a:r>
                        <a:rPr lang="en-US" dirty="0" smtClean="0"/>
                        <a:t>D6</a:t>
                      </a:r>
                      <a:endParaRPr lang="en-US" dirty="0"/>
                    </a:p>
                  </a:txBody>
                  <a:tcPr/>
                </a:tc>
                <a:tc>
                  <a:txBody>
                    <a:bodyPr/>
                    <a:lstStyle/>
                    <a:p>
                      <a:r>
                        <a:rPr lang="en-US" dirty="0" smtClean="0"/>
                        <a:t>D5</a:t>
                      </a:r>
                      <a:endParaRPr lang="en-US" dirty="0"/>
                    </a:p>
                  </a:txBody>
                  <a:tcPr/>
                </a:tc>
                <a:tc>
                  <a:txBody>
                    <a:bodyPr/>
                    <a:lstStyle/>
                    <a:p>
                      <a:r>
                        <a:rPr lang="en-US" dirty="0" smtClean="0"/>
                        <a:t>D4</a:t>
                      </a:r>
                      <a:endParaRPr lang="en-US" dirty="0"/>
                    </a:p>
                  </a:txBody>
                  <a:tcPr/>
                </a:tc>
                <a:tc>
                  <a:txBody>
                    <a:bodyPr/>
                    <a:lstStyle/>
                    <a:p>
                      <a:r>
                        <a:rPr lang="en-US" dirty="0" smtClean="0"/>
                        <a:t>D3</a:t>
                      </a:r>
                      <a:endParaRPr lang="en-US" dirty="0"/>
                    </a:p>
                  </a:txBody>
                  <a:tcPr/>
                </a:tc>
                <a:tc>
                  <a:txBody>
                    <a:bodyPr/>
                    <a:lstStyle/>
                    <a:p>
                      <a:r>
                        <a:rPr lang="en-US" dirty="0" smtClean="0"/>
                        <a:t>D2</a:t>
                      </a:r>
                      <a:endParaRPr lang="en-US" dirty="0"/>
                    </a:p>
                  </a:txBody>
                  <a:tcPr/>
                </a:tc>
                <a:tc>
                  <a:txBody>
                    <a:bodyPr/>
                    <a:lstStyle/>
                    <a:p>
                      <a:r>
                        <a:rPr lang="en-US" dirty="0" smtClean="0"/>
                        <a:t>D1</a:t>
                      </a:r>
                      <a:endParaRPr lang="en-US" dirty="0"/>
                    </a:p>
                  </a:txBody>
                  <a:tcPr/>
                </a:tc>
                <a:tc>
                  <a:txBody>
                    <a:bodyPr/>
                    <a:lstStyle/>
                    <a:p>
                      <a:r>
                        <a:rPr lang="en-US" dirty="0" smtClean="0"/>
                        <a:t>D0</a:t>
                      </a:r>
                      <a:endParaRPr lang="en-US" dirty="0"/>
                    </a:p>
                  </a:txBody>
                  <a:tcPr/>
                </a:tc>
              </a:tr>
              <a:tr h="381000">
                <a:tc gridSpan="2">
                  <a:txBody>
                    <a:bodyPr/>
                    <a:lstStyle/>
                    <a:p>
                      <a:r>
                        <a:rPr lang="en-US" dirty="0" smtClean="0"/>
                        <a:t>Timer Command </a:t>
                      </a:r>
                      <a:endParaRPr lang="en-US" dirty="0"/>
                    </a:p>
                  </a:txBody>
                  <a:tcPr/>
                </a:tc>
                <a:tc hMerge="1">
                  <a:txBody>
                    <a:bodyPr/>
                    <a:lstStyle/>
                    <a:p>
                      <a:endParaRPr lang="en-US" dirty="0"/>
                    </a:p>
                  </a:txBody>
                  <a:tcPr/>
                </a:tc>
                <a:tc>
                  <a:txBody>
                    <a:bodyPr/>
                    <a:lstStyle/>
                    <a:p>
                      <a:r>
                        <a:rPr lang="en-US" dirty="0" smtClean="0"/>
                        <a:t>IEB</a:t>
                      </a:r>
                      <a:endParaRPr lang="en-US" dirty="0"/>
                    </a:p>
                  </a:txBody>
                  <a:tcPr/>
                </a:tc>
                <a:tc>
                  <a:txBody>
                    <a:bodyPr/>
                    <a:lstStyle/>
                    <a:p>
                      <a:r>
                        <a:rPr lang="en-US" dirty="0" smtClean="0"/>
                        <a:t>IEA</a:t>
                      </a:r>
                      <a:endParaRPr lang="en-US" dirty="0"/>
                    </a:p>
                  </a:txBody>
                  <a:tcPr/>
                </a:tc>
                <a:tc gridSpan="2">
                  <a:txBody>
                    <a:bodyPr/>
                    <a:lstStyle/>
                    <a:p>
                      <a:pPr algn="ctr"/>
                      <a:r>
                        <a:rPr lang="en-US" dirty="0" smtClean="0"/>
                        <a:t>PC</a:t>
                      </a:r>
                      <a:endParaRPr lang="en-US" dirty="0"/>
                    </a:p>
                  </a:txBody>
                  <a:tcPr/>
                </a:tc>
                <a:tc hMerge="1">
                  <a:txBody>
                    <a:bodyPr/>
                    <a:lstStyle/>
                    <a:p>
                      <a:endParaRPr lang="en-US" dirty="0"/>
                    </a:p>
                  </a:txBody>
                  <a:tcPr/>
                </a:tc>
                <a:tc>
                  <a:txBody>
                    <a:bodyPr/>
                    <a:lstStyle/>
                    <a:p>
                      <a:r>
                        <a:rPr lang="en-US" dirty="0" smtClean="0"/>
                        <a:t>PB</a:t>
                      </a:r>
                      <a:endParaRPr lang="en-US" dirty="0"/>
                    </a:p>
                  </a:txBody>
                  <a:tcPr/>
                </a:tc>
                <a:tc>
                  <a:txBody>
                    <a:bodyPr/>
                    <a:lstStyle/>
                    <a:p>
                      <a:r>
                        <a:rPr lang="en-US" dirty="0" smtClean="0"/>
                        <a:t>PA</a:t>
                      </a:r>
                      <a:endParaRPr lang="en-US" dirty="0"/>
                    </a:p>
                  </a:txBody>
                  <a:tcPr/>
                </a:tc>
              </a:tr>
            </a:tbl>
          </a:graphicData>
        </a:graphic>
      </p:graphicFrame>
      <p:graphicFrame>
        <p:nvGraphicFramePr>
          <p:cNvPr id="6" name="Table 5"/>
          <p:cNvGraphicFramePr>
            <a:graphicFrameLocks noGrp="1"/>
          </p:cNvGraphicFramePr>
          <p:nvPr/>
        </p:nvGraphicFramePr>
        <p:xfrm>
          <a:off x="2286000" y="4927600"/>
          <a:ext cx="6705600" cy="1854200"/>
        </p:xfrm>
        <a:graphic>
          <a:graphicData uri="http://schemas.openxmlformats.org/drawingml/2006/table">
            <a:tbl>
              <a:tblPr firstRow="1" bandRow="1">
                <a:tableStyleId>{5DA37D80-6434-44D0-A028-1B22A696006F}</a:tableStyleId>
              </a:tblPr>
              <a:tblGrid>
                <a:gridCol w="533400"/>
                <a:gridCol w="457200"/>
                <a:gridCol w="533400"/>
                <a:gridCol w="838200"/>
                <a:gridCol w="762000"/>
                <a:gridCol w="990600"/>
                <a:gridCol w="838200"/>
                <a:gridCol w="838200"/>
                <a:gridCol w="914400"/>
              </a:tblGrid>
              <a:tr h="370840">
                <a:tc>
                  <a:txBody>
                    <a:bodyPr/>
                    <a:lstStyle/>
                    <a:p>
                      <a:r>
                        <a:rPr lang="en-US" dirty="0" smtClean="0"/>
                        <a:t>ALT</a:t>
                      </a:r>
                      <a:endParaRPr lang="en-US" dirty="0"/>
                    </a:p>
                  </a:txBody>
                  <a:tcPr/>
                </a:tc>
                <a:tc>
                  <a:txBody>
                    <a:bodyPr/>
                    <a:lstStyle/>
                    <a:p>
                      <a:r>
                        <a:rPr lang="en-US" dirty="0" smtClean="0"/>
                        <a:t>D3</a:t>
                      </a:r>
                      <a:endParaRPr lang="en-US" dirty="0"/>
                    </a:p>
                  </a:txBody>
                  <a:tcPr/>
                </a:tc>
                <a:tc>
                  <a:txBody>
                    <a:bodyPr/>
                    <a:lstStyle/>
                    <a:p>
                      <a:r>
                        <a:rPr lang="en-US" dirty="0" smtClean="0"/>
                        <a:t>D2</a:t>
                      </a:r>
                      <a:endParaRPr lang="en-US" dirty="0"/>
                    </a:p>
                  </a:txBody>
                  <a:tcPr/>
                </a:tc>
                <a:tc>
                  <a:txBody>
                    <a:bodyPr/>
                    <a:lstStyle/>
                    <a:p>
                      <a:r>
                        <a:rPr lang="en-US" dirty="0" smtClean="0"/>
                        <a:t>PC5</a:t>
                      </a:r>
                      <a:endParaRPr lang="en-US" dirty="0"/>
                    </a:p>
                  </a:txBody>
                  <a:tcPr/>
                </a:tc>
                <a:tc>
                  <a:txBody>
                    <a:bodyPr/>
                    <a:lstStyle/>
                    <a:p>
                      <a:r>
                        <a:rPr lang="en-US" dirty="0" smtClean="0"/>
                        <a:t>PC4</a:t>
                      </a:r>
                      <a:endParaRPr lang="en-US" dirty="0"/>
                    </a:p>
                  </a:txBody>
                  <a:tcPr/>
                </a:tc>
                <a:tc>
                  <a:txBody>
                    <a:bodyPr/>
                    <a:lstStyle/>
                    <a:p>
                      <a:r>
                        <a:rPr lang="en-US" dirty="0" smtClean="0"/>
                        <a:t>PC3</a:t>
                      </a:r>
                      <a:endParaRPr lang="en-US" dirty="0"/>
                    </a:p>
                  </a:txBody>
                  <a:tcPr/>
                </a:tc>
                <a:tc>
                  <a:txBody>
                    <a:bodyPr/>
                    <a:lstStyle/>
                    <a:p>
                      <a:r>
                        <a:rPr lang="en-US" dirty="0" smtClean="0"/>
                        <a:t>PC2</a:t>
                      </a:r>
                      <a:endParaRPr lang="en-US" dirty="0"/>
                    </a:p>
                  </a:txBody>
                  <a:tcPr/>
                </a:tc>
                <a:tc>
                  <a:txBody>
                    <a:bodyPr/>
                    <a:lstStyle/>
                    <a:p>
                      <a:r>
                        <a:rPr lang="en-US" dirty="0" smtClean="0"/>
                        <a:t>PC1</a:t>
                      </a:r>
                      <a:endParaRPr lang="en-US" dirty="0"/>
                    </a:p>
                  </a:txBody>
                  <a:tcPr/>
                </a:tc>
                <a:tc>
                  <a:txBody>
                    <a:bodyPr/>
                    <a:lstStyle/>
                    <a:p>
                      <a:r>
                        <a:rPr lang="en-US" dirty="0" smtClean="0"/>
                        <a:t>PC0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IN</a:t>
                      </a:r>
                      <a:endParaRPr lang="en-US" dirty="0"/>
                    </a:p>
                  </a:txBody>
                  <a:tcPr/>
                </a:tc>
                <a:tc>
                  <a:txBody>
                    <a:bodyPr/>
                    <a:lstStyle/>
                    <a:p>
                      <a:r>
                        <a:rPr lang="en-US" dirty="0" smtClean="0"/>
                        <a:t>IN</a:t>
                      </a:r>
                      <a:endParaRPr lang="en-US" dirty="0"/>
                    </a:p>
                  </a:txBody>
                  <a:tcPr/>
                </a:tc>
                <a:tc>
                  <a:txBody>
                    <a:bodyPr/>
                    <a:lstStyle/>
                    <a:p>
                      <a:r>
                        <a:rPr lang="en-US" dirty="0" smtClean="0"/>
                        <a:t>IN</a:t>
                      </a:r>
                      <a:endParaRPr lang="en-US" dirty="0"/>
                    </a:p>
                  </a:txBody>
                  <a:tcPr/>
                </a:tc>
                <a:tc>
                  <a:txBody>
                    <a:bodyPr/>
                    <a:lstStyle/>
                    <a:p>
                      <a:r>
                        <a:rPr lang="en-US" dirty="0" smtClean="0"/>
                        <a:t>IN</a:t>
                      </a:r>
                      <a:endParaRPr lang="en-US" dirty="0"/>
                    </a:p>
                  </a:txBody>
                  <a:tcPr/>
                </a:tc>
                <a:tc>
                  <a:txBody>
                    <a:bodyPr/>
                    <a:lstStyle/>
                    <a:p>
                      <a:r>
                        <a:rPr lang="en-US" dirty="0" smtClean="0"/>
                        <a:t>IN</a:t>
                      </a:r>
                      <a:endParaRPr lang="en-US" dirty="0"/>
                    </a:p>
                  </a:txBody>
                  <a:tcPr/>
                </a:tc>
                <a:tc>
                  <a:txBody>
                    <a:bodyPr/>
                    <a:lstStyle/>
                    <a:p>
                      <a:r>
                        <a:rPr lang="en-US" dirty="0" smtClean="0"/>
                        <a:t>IN</a:t>
                      </a:r>
                      <a:endParaRPr lang="en-US" dirty="0"/>
                    </a:p>
                  </a:txBody>
                  <a:tcPr/>
                </a:tc>
              </a:tr>
              <a:tr h="370840">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OUT</a:t>
                      </a:r>
                      <a:endParaRPr lang="en-US" dirty="0"/>
                    </a:p>
                  </a:txBody>
                  <a:tcPr/>
                </a:tc>
                <a:tc>
                  <a:txBody>
                    <a:bodyPr/>
                    <a:lstStyle/>
                    <a:p>
                      <a:r>
                        <a:rPr lang="en-US" dirty="0" smtClean="0"/>
                        <a:t>OUT</a:t>
                      </a:r>
                      <a:endParaRPr lang="en-US" dirty="0"/>
                    </a:p>
                  </a:txBody>
                  <a:tcPr/>
                </a:tc>
                <a:tc>
                  <a:txBody>
                    <a:bodyPr/>
                    <a:lstStyle/>
                    <a:p>
                      <a:r>
                        <a:rPr lang="en-US" dirty="0" smtClean="0"/>
                        <a:t>OUT</a:t>
                      </a:r>
                      <a:endParaRPr lang="en-US" dirty="0"/>
                    </a:p>
                  </a:txBody>
                  <a:tcPr/>
                </a:tc>
                <a:tc>
                  <a:txBody>
                    <a:bodyPr/>
                    <a:lstStyle/>
                    <a:p>
                      <a:r>
                        <a:rPr lang="en-US" dirty="0" smtClean="0"/>
                        <a:t>OUT</a:t>
                      </a:r>
                      <a:endParaRPr lang="en-US" dirty="0"/>
                    </a:p>
                  </a:txBody>
                  <a:tcPr/>
                </a:tc>
                <a:tc>
                  <a:txBody>
                    <a:bodyPr/>
                    <a:lstStyle/>
                    <a:p>
                      <a:r>
                        <a:rPr lang="en-US" dirty="0" smtClean="0"/>
                        <a:t>OUT</a:t>
                      </a:r>
                      <a:endParaRPr lang="en-US" dirty="0"/>
                    </a:p>
                  </a:txBody>
                  <a:tcPr/>
                </a:tc>
                <a:tc>
                  <a:txBody>
                    <a:bodyPr/>
                    <a:lstStyle/>
                    <a:p>
                      <a:r>
                        <a:rPr lang="en-US" dirty="0" smtClean="0"/>
                        <a:t>OUT</a:t>
                      </a:r>
                      <a:endParaRPr lang="en-US" dirty="0"/>
                    </a:p>
                  </a:txBody>
                  <a:tcPr/>
                </a:tc>
              </a:tr>
              <a:tr h="370840">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OUT</a:t>
                      </a:r>
                      <a:endParaRPr lang="en-US" dirty="0"/>
                    </a:p>
                  </a:txBody>
                  <a:tcPr/>
                </a:tc>
                <a:tc>
                  <a:txBody>
                    <a:bodyPr/>
                    <a:lstStyle/>
                    <a:p>
                      <a:r>
                        <a:rPr lang="en-US" dirty="0" smtClean="0"/>
                        <a:t>OUT</a:t>
                      </a:r>
                      <a:endParaRPr lang="en-US" dirty="0"/>
                    </a:p>
                  </a:txBody>
                  <a:tcPr/>
                </a:tc>
                <a:tc>
                  <a:txBody>
                    <a:bodyPr/>
                    <a:lstStyle/>
                    <a:p>
                      <a:r>
                        <a:rPr lang="en-US" dirty="0" smtClean="0"/>
                        <a:t>OUT</a:t>
                      </a:r>
                      <a:endParaRPr lang="en-US" dirty="0"/>
                    </a:p>
                  </a:txBody>
                  <a:tcPr/>
                </a:tc>
                <a:tc>
                  <a:txBody>
                    <a:bodyPr/>
                    <a:lstStyle/>
                    <a:p>
                      <a:r>
                        <a:rPr lang="en-US" dirty="0" smtClean="0"/>
                        <a:t>STB</a:t>
                      </a:r>
                      <a:r>
                        <a:rPr lang="en-US" baseline="-25000" dirty="0" smtClean="0"/>
                        <a:t>A</a:t>
                      </a:r>
                      <a:endParaRPr lang="en-US" baseline="-25000" dirty="0"/>
                    </a:p>
                  </a:txBody>
                  <a:tcPr/>
                </a:tc>
                <a:tc>
                  <a:txBody>
                    <a:bodyPr/>
                    <a:lstStyle/>
                    <a:p>
                      <a:r>
                        <a:rPr lang="en-US" dirty="0" smtClean="0"/>
                        <a:t>BF</a:t>
                      </a:r>
                      <a:r>
                        <a:rPr lang="en-US" baseline="-25000" dirty="0" smtClean="0"/>
                        <a:t>A</a:t>
                      </a:r>
                      <a:endParaRPr lang="en-US" baseline="-25000" dirty="0"/>
                    </a:p>
                  </a:txBody>
                  <a:tcPr/>
                </a:tc>
                <a:tc>
                  <a:txBody>
                    <a:bodyPr/>
                    <a:lstStyle/>
                    <a:p>
                      <a:r>
                        <a:rPr lang="en-US" dirty="0" smtClean="0"/>
                        <a:t>INTR</a:t>
                      </a:r>
                      <a:r>
                        <a:rPr lang="en-US" baseline="-25000" dirty="0" smtClean="0"/>
                        <a:t>A</a:t>
                      </a:r>
                      <a:endParaRPr lang="en-US" baseline="-25000" dirty="0"/>
                    </a:p>
                  </a:txBody>
                  <a:tcPr/>
                </a:tc>
              </a:tr>
              <a:tr h="370840">
                <a:tc>
                  <a:txBody>
                    <a:bodyPr/>
                    <a:lstStyle/>
                    <a:p>
                      <a:r>
                        <a:rPr lang="en-US" dirty="0" smtClean="0"/>
                        <a:t>4</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STB</a:t>
                      </a:r>
                      <a:r>
                        <a:rPr lang="en-US" baseline="-25000" dirty="0" smtClean="0"/>
                        <a:t>B</a:t>
                      </a:r>
                      <a:endParaRPr lang="en-US" baseline="-25000" dirty="0"/>
                    </a:p>
                  </a:txBody>
                  <a:tcPr/>
                </a:tc>
                <a:tc>
                  <a:txBody>
                    <a:bodyPr/>
                    <a:lstStyle/>
                    <a:p>
                      <a:r>
                        <a:rPr lang="en-US" dirty="0" smtClean="0"/>
                        <a:t>BF</a:t>
                      </a:r>
                      <a:r>
                        <a:rPr lang="en-US" baseline="-25000" dirty="0" smtClean="0"/>
                        <a:t>B</a:t>
                      </a:r>
                      <a:endParaRPr lang="en-US" baseline="-25000" dirty="0"/>
                    </a:p>
                  </a:txBody>
                  <a:tcPr/>
                </a:tc>
                <a:tc>
                  <a:txBody>
                    <a:bodyPr/>
                    <a:lstStyle/>
                    <a:p>
                      <a:r>
                        <a:rPr lang="en-US" dirty="0" smtClean="0"/>
                        <a:t>INTR</a:t>
                      </a:r>
                      <a:r>
                        <a:rPr lang="en-US" baseline="-25000" dirty="0" smtClean="0"/>
                        <a:t>B</a:t>
                      </a:r>
                      <a:endParaRPr lang="en-US" baseline="-25000" dirty="0"/>
                    </a:p>
                  </a:txBody>
                  <a:tcPr/>
                </a:tc>
                <a:tc>
                  <a:txBody>
                    <a:bodyPr/>
                    <a:lstStyle/>
                    <a:p>
                      <a:r>
                        <a:rPr lang="en-US" dirty="0" smtClean="0"/>
                        <a:t>STB</a:t>
                      </a:r>
                      <a:r>
                        <a:rPr lang="en-US" baseline="-25000" dirty="0" smtClean="0"/>
                        <a:t>A</a:t>
                      </a:r>
                      <a:endParaRPr lang="en-US" baseline="-25000" dirty="0"/>
                    </a:p>
                  </a:txBody>
                  <a:tcPr/>
                </a:tc>
                <a:tc>
                  <a:txBody>
                    <a:bodyPr/>
                    <a:lstStyle/>
                    <a:p>
                      <a:r>
                        <a:rPr lang="en-US" dirty="0" smtClean="0"/>
                        <a:t>BF</a:t>
                      </a:r>
                      <a:r>
                        <a:rPr lang="en-US" baseline="-25000" dirty="0" smtClean="0"/>
                        <a:t>A</a:t>
                      </a:r>
                      <a:endParaRPr lang="en-US" baseline="-25000" dirty="0"/>
                    </a:p>
                  </a:txBody>
                  <a:tcPr/>
                </a:tc>
                <a:tc>
                  <a:txBody>
                    <a:bodyPr/>
                    <a:lstStyle/>
                    <a:p>
                      <a:r>
                        <a:rPr lang="en-US" dirty="0" smtClean="0"/>
                        <a:t>INTR</a:t>
                      </a:r>
                      <a:r>
                        <a:rPr lang="en-US" baseline="-25000" dirty="0" smtClean="0"/>
                        <a:t>A</a:t>
                      </a:r>
                      <a:endParaRPr lang="en-US" baseline="-25000" dirty="0"/>
                    </a:p>
                  </a:txBody>
                  <a:tcPr/>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Analog to Digital Conversion </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4495800"/>
            <a:ext cx="8229600" cy="1630363"/>
          </a:xfrm>
        </p:spPr>
        <p:txBody>
          <a:bodyPr/>
          <a:lstStyle/>
          <a:p>
            <a:r>
              <a:rPr lang="en-US" dirty="0" smtClean="0"/>
              <a:t>ADC are slower then DAC</a:t>
            </a:r>
          </a:p>
          <a:p>
            <a:r>
              <a:rPr lang="en-US" dirty="0" smtClean="0"/>
              <a:t>Interfaced using Status Check </a:t>
            </a:r>
            <a:endParaRPr lang="en-US" dirty="0"/>
          </a:p>
        </p:txBody>
      </p:sp>
      <p:sp>
        <p:nvSpPr>
          <p:cNvPr id="4" name="Rectangle 3"/>
          <p:cNvSpPr/>
          <p:nvPr/>
        </p:nvSpPr>
        <p:spPr>
          <a:xfrm>
            <a:off x="1676400" y="1828800"/>
            <a:ext cx="1600200" cy="1600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dirty="0" smtClean="0">
                <a:solidFill>
                  <a:srgbClr val="FFFF00"/>
                </a:solidFill>
              </a:rPr>
              <a:t>Analog to Analog </a:t>
            </a:r>
          </a:p>
          <a:p>
            <a:pPr algn="ctr"/>
            <a:r>
              <a:rPr lang="en-US" sz="2400" b="1" dirty="0" smtClean="0">
                <a:solidFill>
                  <a:srgbClr val="FFFF00"/>
                </a:solidFill>
              </a:rPr>
              <a:t>Converter </a:t>
            </a:r>
            <a:endParaRPr lang="en-US" sz="2400" b="1" dirty="0">
              <a:solidFill>
                <a:srgbClr val="FFFF00"/>
              </a:solidFill>
            </a:endParaRPr>
          </a:p>
        </p:txBody>
      </p:sp>
      <p:cxnSp>
        <p:nvCxnSpPr>
          <p:cNvPr id="5" name="Straight Connector 4"/>
          <p:cNvCxnSpPr/>
          <p:nvPr/>
        </p:nvCxnSpPr>
        <p:spPr>
          <a:xfrm>
            <a:off x="3276600" y="2057400"/>
            <a:ext cx="609600" cy="1588"/>
          </a:xfrm>
          <a:prstGeom prst="line">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a:off x="3276600" y="2513012"/>
            <a:ext cx="609600" cy="1588"/>
          </a:xfrm>
          <a:prstGeom prst="line">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3276600" y="2970212"/>
            <a:ext cx="609600" cy="1588"/>
          </a:xfrm>
          <a:prstGeom prst="line">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810000" y="2895600"/>
            <a:ext cx="457200" cy="369332"/>
          </a:xfrm>
          <a:prstGeom prst="rect">
            <a:avLst/>
          </a:prstGeom>
          <a:noFill/>
        </p:spPr>
        <p:txBody>
          <a:bodyPr wrap="square" rtlCol="0">
            <a:spAutoFit/>
          </a:bodyPr>
          <a:lstStyle/>
          <a:p>
            <a:r>
              <a:rPr lang="en-US" dirty="0" smtClean="0"/>
              <a:t>D</a:t>
            </a:r>
            <a:r>
              <a:rPr lang="en-US" baseline="-25000" dirty="0" smtClean="0"/>
              <a:t>0</a:t>
            </a:r>
            <a:endParaRPr lang="en-US" baseline="-25000" dirty="0"/>
          </a:p>
        </p:txBody>
      </p:sp>
      <p:sp>
        <p:nvSpPr>
          <p:cNvPr id="9" name="TextBox 8"/>
          <p:cNvSpPr txBox="1"/>
          <p:nvPr/>
        </p:nvSpPr>
        <p:spPr>
          <a:xfrm>
            <a:off x="3810000" y="2438400"/>
            <a:ext cx="457200" cy="369332"/>
          </a:xfrm>
          <a:prstGeom prst="rect">
            <a:avLst/>
          </a:prstGeom>
          <a:noFill/>
        </p:spPr>
        <p:txBody>
          <a:bodyPr wrap="square" rtlCol="0">
            <a:spAutoFit/>
          </a:bodyPr>
          <a:lstStyle/>
          <a:p>
            <a:r>
              <a:rPr lang="en-US" dirty="0" smtClean="0"/>
              <a:t>D</a:t>
            </a:r>
            <a:r>
              <a:rPr lang="en-US" baseline="-25000" dirty="0" smtClean="0"/>
              <a:t>1</a:t>
            </a:r>
            <a:endParaRPr lang="en-US" baseline="-25000" dirty="0"/>
          </a:p>
        </p:txBody>
      </p:sp>
      <p:sp>
        <p:nvSpPr>
          <p:cNvPr id="10" name="TextBox 9"/>
          <p:cNvSpPr txBox="1"/>
          <p:nvPr/>
        </p:nvSpPr>
        <p:spPr>
          <a:xfrm>
            <a:off x="3810000" y="1981200"/>
            <a:ext cx="457200" cy="369332"/>
          </a:xfrm>
          <a:prstGeom prst="rect">
            <a:avLst/>
          </a:prstGeom>
          <a:noFill/>
        </p:spPr>
        <p:txBody>
          <a:bodyPr wrap="square" rtlCol="0">
            <a:spAutoFit/>
          </a:bodyPr>
          <a:lstStyle/>
          <a:p>
            <a:r>
              <a:rPr lang="en-US" dirty="0" smtClean="0"/>
              <a:t>D</a:t>
            </a:r>
            <a:r>
              <a:rPr lang="en-US" baseline="-25000" dirty="0" smtClean="0"/>
              <a:t>2</a:t>
            </a:r>
            <a:endParaRPr lang="en-US" baseline="-25000" dirty="0"/>
          </a:p>
        </p:txBody>
      </p:sp>
      <p:cxnSp>
        <p:nvCxnSpPr>
          <p:cNvPr id="11" name="Straight Arrow Connector 10"/>
          <p:cNvCxnSpPr/>
          <p:nvPr/>
        </p:nvCxnSpPr>
        <p:spPr>
          <a:xfrm>
            <a:off x="990600" y="2286000"/>
            <a:ext cx="6858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304800" y="2514600"/>
            <a:ext cx="990600" cy="646331"/>
          </a:xfrm>
          <a:prstGeom prst="rect">
            <a:avLst/>
          </a:prstGeom>
          <a:noFill/>
        </p:spPr>
        <p:txBody>
          <a:bodyPr wrap="square" rtlCol="0">
            <a:spAutoFit/>
          </a:bodyPr>
          <a:lstStyle/>
          <a:p>
            <a:r>
              <a:rPr lang="en-US" dirty="0" smtClean="0"/>
              <a:t>Analog Input</a:t>
            </a:r>
            <a:endParaRPr lang="en-US" dirty="0"/>
          </a:p>
        </p:txBody>
      </p:sp>
      <p:sp>
        <p:nvSpPr>
          <p:cNvPr id="13" name="TextBox 12"/>
          <p:cNvSpPr txBox="1"/>
          <p:nvPr/>
        </p:nvSpPr>
        <p:spPr>
          <a:xfrm>
            <a:off x="609600" y="1981200"/>
            <a:ext cx="457200" cy="369332"/>
          </a:xfrm>
          <a:prstGeom prst="rect">
            <a:avLst/>
          </a:prstGeom>
          <a:noFill/>
        </p:spPr>
        <p:txBody>
          <a:bodyPr wrap="square" rtlCol="0">
            <a:spAutoFit/>
          </a:bodyPr>
          <a:lstStyle/>
          <a:p>
            <a:r>
              <a:rPr lang="en-US" dirty="0" smtClean="0"/>
              <a:t>Vi</a:t>
            </a:r>
            <a:endParaRPr lang="en-US" baseline="-25000" dirty="0"/>
          </a:p>
        </p:txBody>
      </p:sp>
      <p:grpSp>
        <p:nvGrpSpPr>
          <p:cNvPr id="14" name="Group 13"/>
          <p:cNvGrpSpPr/>
          <p:nvPr/>
        </p:nvGrpSpPr>
        <p:grpSpPr>
          <a:xfrm>
            <a:off x="5486400" y="1143000"/>
            <a:ext cx="2743200" cy="2438400"/>
            <a:chOff x="5791200" y="1371600"/>
            <a:chExt cx="3048000" cy="3048000"/>
          </a:xfrm>
        </p:grpSpPr>
        <p:sp>
          <p:nvSpPr>
            <p:cNvPr id="15" name="Rectangle 14"/>
            <p:cNvSpPr/>
            <p:nvPr/>
          </p:nvSpPr>
          <p:spPr>
            <a:xfrm>
              <a:off x="5791200" y="1371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Rectangle 15"/>
            <p:cNvSpPr/>
            <p:nvPr/>
          </p:nvSpPr>
          <p:spPr>
            <a:xfrm>
              <a:off x="6172200" y="1371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7" name="Rectangle 16"/>
            <p:cNvSpPr/>
            <p:nvPr/>
          </p:nvSpPr>
          <p:spPr>
            <a:xfrm>
              <a:off x="6553200" y="1371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Rectangle 17"/>
            <p:cNvSpPr/>
            <p:nvPr/>
          </p:nvSpPr>
          <p:spPr>
            <a:xfrm>
              <a:off x="6934200" y="1371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9" name="Rectangle 18"/>
            <p:cNvSpPr/>
            <p:nvPr/>
          </p:nvSpPr>
          <p:spPr>
            <a:xfrm>
              <a:off x="7315200" y="1371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Rectangle 19"/>
            <p:cNvSpPr/>
            <p:nvPr/>
          </p:nvSpPr>
          <p:spPr>
            <a:xfrm>
              <a:off x="7696200" y="1371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1" name="Rectangle 20"/>
            <p:cNvSpPr/>
            <p:nvPr/>
          </p:nvSpPr>
          <p:spPr>
            <a:xfrm>
              <a:off x="8077200" y="1371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Rectangle 21"/>
            <p:cNvSpPr/>
            <p:nvPr/>
          </p:nvSpPr>
          <p:spPr>
            <a:xfrm>
              <a:off x="8458200" y="1371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3" name="Rectangle 22"/>
            <p:cNvSpPr/>
            <p:nvPr/>
          </p:nvSpPr>
          <p:spPr>
            <a:xfrm>
              <a:off x="5791200" y="1752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Rectangle 23"/>
            <p:cNvSpPr/>
            <p:nvPr/>
          </p:nvSpPr>
          <p:spPr>
            <a:xfrm>
              <a:off x="6172200" y="1752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5" name="Rectangle 24"/>
            <p:cNvSpPr/>
            <p:nvPr/>
          </p:nvSpPr>
          <p:spPr>
            <a:xfrm>
              <a:off x="6553200" y="1752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6" name="Rectangle 25"/>
            <p:cNvSpPr/>
            <p:nvPr/>
          </p:nvSpPr>
          <p:spPr>
            <a:xfrm>
              <a:off x="6934200" y="1752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7" name="Rectangle 26"/>
            <p:cNvSpPr/>
            <p:nvPr/>
          </p:nvSpPr>
          <p:spPr>
            <a:xfrm>
              <a:off x="7315200" y="1752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8" name="Rectangle 27"/>
            <p:cNvSpPr/>
            <p:nvPr/>
          </p:nvSpPr>
          <p:spPr>
            <a:xfrm>
              <a:off x="7696200" y="1752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9" name="Rectangle 28"/>
            <p:cNvSpPr/>
            <p:nvPr/>
          </p:nvSpPr>
          <p:spPr>
            <a:xfrm>
              <a:off x="8077200" y="1752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0" name="Rectangle 29"/>
            <p:cNvSpPr/>
            <p:nvPr/>
          </p:nvSpPr>
          <p:spPr>
            <a:xfrm>
              <a:off x="8458200" y="1752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1" name="Rectangle 30"/>
            <p:cNvSpPr/>
            <p:nvPr/>
          </p:nvSpPr>
          <p:spPr>
            <a:xfrm>
              <a:off x="5791200" y="2133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2" name="Rectangle 31"/>
            <p:cNvSpPr/>
            <p:nvPr/>
          </p:nvSpPr>
          <p:spPr>
            <a:xfrm>
              <a:off x="6172200" y="2133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3" name="Rectangle 32"/>
            <p:cNvSpPr/>
            <p:nvPr/>
          </p:nvSpPr>
          <p:spPr>
            <a:xfrm>
              <a:off x="6553200" y="2133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4" name="Rectangle 33"/>
            <p:cNvSpPr/>
            <p:nvPr/>
          </p:nvSpPr>
          <p:spPr>
            <a:xfrm>
              <a:off x="6934200" y="2133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5" name="Rectangle 34"/>
            <p:cNvSpPr/>
            <p:nvPr/>
          </p:nvSpPr>
          <p:spPr>
            <a:xfrm>
              <a:off x="7315200" y="2133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6" name="Rectangle 35"/>
            <p:cNvSpPr/>
            <p:nvPr/>
          </p:nvSpPr>
          <p:spPr>
            <a:xfrm>
              <a:off x="7696200" y="2133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7" name="Rectangle 36"/>
            <p:cNvSpPr/>
            <p:nvPr/>
          </p:nvSpPr>
          <p:spPr>
            <a:xfrm>
              <a:off x="8077200" y="2133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8" name="Rectangle 37"/>
            <p:cNvSpPr/>
            <p:nvPr/>
          </p:nvSpPr>
          <p:spPr>
            <a:xfrm>
              <a:off x="8458200" y="2133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9" name="Rectangle 38"/>
            <p:cNvSpPr/>
            <p:nvPr/>
          </p:nvSpPr>
          <p:spPr>
            <a:xfrm>
              <a:off x="5791200" y="2514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0" name="Rectangle 39"/>
            <p:cNvSpPr/>
            <p:nvPr/>
          </p:nvSpPr>
          <p:spPr>
            <a:xfrm>
              <a:off x="6172200" y="2514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1" name="Rectangle 40"/>
            <p:cNvSpPr/>
            <p:nvPr/>
          </p:nvSpPr>
          <p:spPr>
            <a:xfrm>
              <a:off x="6553200" y="2514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2" name="Rectangle 41"/>
            <p:cNvSpPr/>
            <p:nvPr/>
          </p:nvSpPr>
          <p:spPr>
            <a:xfrm>
              <a:off x="6934200" y="2514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3" name="Rectangle 42"/>
            <p:cNvSpPr/>
            <p:nvPr/>
          </p:nvSpPr>
          <p:spPr>
            <a:xfrm>
              <a:off x="7315200" y="2514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4" name="Rectangle 43"/>
            <p:cNvSpPr/>
            <p:nvPr/>
          </p:nvSpPr>
          <p:spPr>
            <a:xfrm>
              <a:off x="7696200" y="2514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5" name="Rectangle 44"/>
            <p:cNvSpPr/>
            <p:nvPr/>
          </p:nvSpPr>
          <p:spPr>
            <a:xfrm>
              <a:off x="8077200" y="2514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6" name="Rectangle 45"/>
            <p:cNvSpPr/>
            <p:nvPr/>
          </p:nvSpPr>
          <p:spPr>
            <a:xfrm>
              <a:off x="8458200" y="2514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7" name="Rectangle 46"/>
            <p:cNvSpPr/>
            <p:nvPr/>
          </p:nvSpPr>
          <p:spPr>
            <a:xfrm>
              <a:off x="5791200" y="2895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8" name="Rectangle 47"/>
            <p:cNvSpPr/>
            <p:nvPr/>
          </p:nvSpPr>
          <p:spPr>
            <a:xfrm>
              <a:off x="6172200" y="2895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9" name="Rectangle 48"/>
            <p:cNvSpPr/>
            <p:nvPr/>
          </p:nvSpPr>
          <p:spPr>
            <a:xfrm>
              <a:off x="6553200" y="2895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0" name="Rectangle 49"/>
            <p:cNvSpPr/>
            <p:nvPr/>
          </p:nvSpPr>
          <p:spPr>
            <a:xfrm>
              <a:off x="6934200" y="2895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1" name="Rectangle 50"/>
            <p:cNvSpPr/>
            <p:nvPr/>
          </p:nvSpPr>
          <p:spPr>
            <a:xfrm>
              <a:off x="7315200" y="2895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2" name="Rectangle 51"/>
            <p:cNvSpPr/>
            <p:nvPr/>
          </p:nvSpPr>
          <p:spPr>
            <a:xfrm>
              <a:off x="7696200" y="2895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3" name="Rectangle 52"/>
            <p:cNvSpPr/>
            <p:nvPr/>
          </p:nvSpPr>
          <p:spPr>
            <a:xfrm>
              <a:off x="8077200" y="2895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4" name="Rectangle 53"/>
            <p:cNvSpPr/>
            <p:nvPr/>
          </p:nvSpPr>
          <p:spPr>
            <a:xfrm>
              <a:off x="8458200" y="2895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5" name="Rectangle 54"/>
            <p:cNvSpPr/>
            <p:nvPr/>
          </p:nvSpPr>
          <p:spPr>
            <a:xfrm>
              <a:off x="5791200" y="3276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6" name="Rectangle 55"/>
            <p:cNvSpPr/>
            <p:nvPr/>
          </p:nvSpPr>
          <p:spPr>
            <a:xfrm>
              <a:off x="6172200" y="3276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7" name="Rectangle 56"/>
            <p:cNvSpPr/>
            <p:nvPr/>
          </p:nvSpPr>
          <p:spPr>
            <a:xfrm>
              <a:off x="6553200" y="3276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8" name="Rectangle 57"/>
            <p:cNvSpPr/>
            <p:nvPr/>
          </p:nvSpPr>
          <p:spPr>
            <a:xfrm>
              <a:off x="6934200" y="3276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9" name="Rectangle 58"/>
            <p:cNvSpPr/>
            <p:nvPr/>
          </p:nvSpPr>
          <p:spPr>
            <a:xfrm>
              <a:off x="7315200" y="3276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0" name="Rectangle 59"/>
            <p:cNvSpPr/>
            <p:nvPr/>
          </p:nvSpPr>
          <p:spPr>
            <a:xfrm>
              <a:off x="7696200" y="3276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1" name="Rectangle 60"/>
            <p:cNvSpPr/>
            <p:nvPr/>
          </p:nvSpPr>
          <p:spPr>
            <a:xfrm>
              <a:off x="8077200" y="3276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2" name="Rectangle 61"/>
            <p:cNvSpPr/>
            <p:nvPr/>
          </p:nvSpPr>
          <p:spPr>
            <a:xfrm>
              <a:off x="8458200" y="3276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3" name="Rectangle 62"/>
            <p:cNvSpPr/>
            <p:nvPr/>
          </p:nvSpPr>
          <p:spPr>
            <a:xfrm>
              <a:off x="5791200" y="3657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4" name="Rectangle 63"/>
            <p:cNvSpPr/>
            <p:nvPr/>
          </p:nvSpPr>
          <p:spPr>
            <a:xfrm>
              <a:off x="6172200" y="3657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5" name="Rectangle 64"/>
            <p:cNvSpPr/>
            <p:nvPr/>
          </p:nvSpPr>
          <p:spPr>
            <a:xfrm>
              <a:off x="6553200" y="3657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6" name="Rectangle 65"/>
            <p:cNvSpPr/>
            <p:nvPr/>
          </p:nvSpPr>
          <p:spPr>
            <a:xfrm>
              <a:off x="6934200" y="3657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7" name="Rectangle 66"/>
            <p:cNvSpPr/>
            <p:nvPr/>
          </p:nvSpPr>
          <p:spPr>
            <a:xfrm>
              <a:off x="7315200" y="3657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8" name="Rectangle 67"/>
            <p:cNvSpPr/>
            <p:nvPr/>
          </p:nvSpPr>
          <p:spPr>
            <a:xfrm>
              <a:off x="7696200" y="3657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9" name="Rectangle 68"/>
            <p:cNvSpPr/>
            <p:nvPr/>
          </p:nvSpPr>
          <p:spPr>
            <a:xfrm>
              <a:off x="8077200" y="3657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0" name="Rectangle 69"/>
            <p:cNvSpPr/>
            <p:nvPr/>
          </p:nvSpPr>
          <p:spPr>
            <a:xfrm>
              <a:off x="8458200" y="3657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1" name="Rectangle 70"/>
            <p:cNvSpPr/>
            <p:nvPr/>
          </p:nvSpPr>
          <p:spPr>
            <a:xfrm>
              <a:off x="5791200" y="4038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2" name="Rectangle 71"/>
            <p:cNvSpPr/>
            <p:nvPr/>
          </p:nvSpPr>
          <p:spPr>
            <a:xfrm>
              <a:off x="6172200" y="4038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3" name="Rectangle 72"/>
            <p:cNvSpPr/>
            <p:nvPr/>
          </p:nvSpPr>
          <p:spPr>
            <a:xfrm>
              <a:off x="6553200" y="4038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4" name="Rectangle 73"/>
            <p:cNvSpPr/>
            <p:nvPr/>
          </p:nvSpPr>
          <p:spPr>
            <a:xfrm>
              <a:off x="6934200" y="4038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5" name="Rectangle 74"/>
            <p:cNvSpPr/>
            <p:nvPr/>
          </p:nvSpPr>
          <p:spPr>
            <a:xfrm>
              <a:off x="7315200" y="4038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6" name="Rectangle 75"/>
            <p:cNvSpPr/>
            <p:nvPr/>
          </p:nvSpPr>
          <p:spPr>
            <a:xfrm>
              <a:off x="7696200" y="4038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7" name="Rectangle 76"/>
            <p:cNvSpPr/>
            <p:nvPr/>
          </p:nvSpPr>
          <p:spPr>
            <a:xfrm>
              <a:off x="8077200" y="4038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8" name="Rectangle 77"/>
            <p:cNvSpPr/>
            <p:nvPr/>
          </p:nvSpPr>
          <p:spPr>
            <a:xfrm>
              <a:off x="8458200" y="4038600"/>
              <a:ext cx="3810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sp>
        <p:nvSpPr>
          <p:cNvPr id="79" name="TextBox 78"/>
          <p:cNvSpPr txBox="1"/>
          <p:nvPr/>
        </p:nvSpPr>
        <p:spPr>
          <a:xfrm>
            <a:off x="6172200" y="4038600"/>
            <a:ext cx="1752600" cy="369332"/>
          </a:xfrm>
          <a:prstGeom prst="rect">
            <a:avLst/>
          </a:prstGeom>
          <a:noFill/>
        </p:spPr>
        <p:txBody>
          <a:bodyPr wrap="square" rtlCol="0">
            <a:spAutoFit/>
          </a:bodyPr>
          <a:lstStyle/>
          <a:p>
            <a:r>
              <a:rPr lang="en-US" dirty="0" smtClean="0"/>
              <a:t>Analog Input </a:t>
            </a:r>
            <a:endParaRPr lang="en-US" dirty="0"/>
          </a:p>
        </p:txBody>
      </p:sp>
      <p:sp>
        <p:nvSpPr>
          <p:cNvPr id="80" name="TextBox 79"/>
          <p:cNvSpPr txBox="1"/>
          <p:nvPr/>
        </p:nvSpPr>
        <p:spPr>
          <a:xfrm rot="16200000">
            <a:off x="3423166" y="2291834"/>
            <a:ext cx="1752600" cy="369332"/>
          </a:xfrm>
          <a:prstGeom prst="rect">
            <a:avLst/>
          </a:prstGeom>
          <a:noFill/>
        </p:spPr>
        <p:txBody>
          <a:bodyPr wrap="square" rtlCol="0">
            <a:spAutoFit/>
          </a:bodyPr>
          <a:lstStyle/>
          <a:p>
            <a:r>
              <a:rPr lang="en-US" dirty="0" smtClean="0"/>
              <a:t>Digital  output</a:t>
            </a:r>
            <a:endParaRPr lang="en-US" dirty="0"/>
          </a:p>
        </p:txBody>
      </p:sp>
      <p:cxnSp>
        <p:nvCxnSpPr>
          <p:cNvPr id="81" name="Straight Arrow Connector 80"/>
          <p:cNvCxnSpPr/>
          <p:nvPr/>
        </p:nvCxnSpPr>
        <p:spPr>
          <a:xfrm rot="5400000" flipH="1" flipV="1">
            <a:off x="3848894" y="2247900"/>
            <a:ext cx="2667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2" name="Straight Arrow Connector 81"/>
          <p:cNvCxnSpPr/>
          <p:nvPr/>
        </p:nvCxnSpPr>
        <p:spPr>
          <a:xfrm>
            <a:off x="5334000" y="3732212"/>
            <a:ext cx="3200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flipV="1">
            <a:off x="5486400" y="1143000"/>
            <a:ext cx="2743200" cy="2438400"/>
          </a:xfrm>
          <a:prstGeom prst="line">
            <a:avLst/>
          </a:prstGeom>
        </p:spPr>
        <p:style>
          <a:lnRef idx="2">
            <a:schemeClr val="dk1"/>
          </a:lnRef>
          <a:fillRef idx="0">
            <a:schemeClr val="dk1"/>
          </a:fillRef>
          <a:effectRef idx="1">
            <a:schemeClr val="dk1"/>
          </a:effectRef>
          <a:fontRef idx="minor">
            <a:schemeClr val="tx1"/>
          </a:fontRef>
        </p:style>
      </p:cxnSp>
      <p:cxnSp>
        <p:nvCxnSpPr>
          <p:cNvPr id="84" name="Straight Connector 83"/>
          <p:cNvCxnSpPr/>
          <p:nvPr/>
        </p:nvCxnSpPr>
        <p:spPr>
          <a:xfrm rot="5400000">
            <a:off x="5867400" y="3276600"/>
            <a:ext cx="6096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85" name="Straight Connector 84"/>
          <p:cNvCxnSpPr/>
          <p:nvPr/>
        </p:nvCxnSpPr>
        <p:spPr>
          <a:xfrm rot="5400000">
            <a:off x="5638800" y="3429000"/>
            <a:ext cx="304006" cy="794"/>
          </a:xfrm>
          <a:prstGeom prst="line">
            <a:avLst/>
          </a:prstGeom>
        </p:spPr>
        <p:style>
          <a:lnRef idx="3">
            <a:schemeClr val="accent2"/>
          </a:lnRef>
          <a:fillRef idx="0">
            <a:schemeClr val="accent2"/>
          </a:fillRef>
          <a:effectRef idx="2">
            <a:schemeClr val="accent2"/>
          </a:effectRef>
          <a:fontRef idx="minor">
            <a:schemeClr val="tx1"/>
          </a:fontRef>
        </p:style>
      </p:cxnSp>
      <p:cxnSp>
        <p:nvCxnSpPr>
          <p:cNvPr id="86" name="Straight Connector 85"/>
          <p:cNvCxnSpPr/>
          <p:nvPr/>
        </p:nvCxnSpPr>
        <p:spPr>
          <a:xfrm rot="5400000">
            <a:off x="6019800" y="3124200"/>
            <a:ext cx="9144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87" name="Straight Connector 86"/>
          <p:cNvCxnSpPr/>
          <p:nvPr/>
        </p:nvCxnSpPr>
        <p:spPr>
          <a:xfrm rot="5400000">
            <a:off x="6247606" y="2971006"/>
            <a:ext cx="12192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88" name="Straight Connector 87"/>
          <p:cNvCxnSpPr/>
          <p:nvPr/>
        </p:nvCxnSpPr>
        <p:spPr>
          <a:xfrm rot="5400000">
            <a:off x="6400800" y="2819400"/>
            <a:ext cx="15240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89" name="Straight Connector 88"/>
          <p:cNvCxnSpPr/>
          <p:nvPr/>
        </p:nvCxnSpPr>
        <p:spPr>
          <a:xfrm rot="5400000">
            <a:off x="6628606" y="2666206"/>
            <a:ext cx="18288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90" name="Straight Connector 89"/>
          <p:cNvCxnSpPr/>
          <p:nvPr/>
        </p:nvCxnSpPr>
        <p:spPr>
          <a:xfrm rot="5400000">
            <a:off x="6781800" y="2514600"/>
            <a:ext cx="21336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00" name="TextBox 99"/>
          <p:cNvSpPr txBox="1"/>
          <p:nvPr/>
        </p:nvSpPr>
        <p:spPr>
          <a:xfrm>
            <a:off x="6248400" y="1905000"/>
            <a:ext cx="533400" cy="369332"/>
          </a:xfrm>
          <a:prstGeom prst="rect">
            <a:avLst/>
          </a:prstGeom>
          <a:noFill/>
        </p:spPr>
        <p:txBody>
          <a:bodyPr wrap="square" rtlCol="0">
            <a:spAutoFit/>
          </a:bodyPr>
          <a:lstStyle/>
          <a:p>
            <a:r>
              <a:rPr lang="en-US" b="1" dirty="0" smtClean="0"/>
              <a:t>LSB</a:t>
            </a:r>
            <a:endParaRPr lang="en-US" b="1" dirty="0"/>
          </a:p>
        </p:txBody>
      </p:sp>
      <p:sp>
        <p:nvSpPr>
          <p:cNvPr id="102" name="TextBox 101"/>
          <p:cNvSpPr txBox="1"/>
          <p:nvPr/>
        </p:nvSpPr>
        <p:spPr>
          <a:xfrm>
            <a:off x="4636532" y="3352800"/>
            <a:ext cx="535724" cy="369332"/>
          </a:xfrm>
          <a:prstGeom prst="rect">
            <a:avLst/>
          </a:prstGeom>
          <a:noFill/>
        </p:spPr>
        <p:txBody>
          <a:bodyPr wrap="none" rtlCol="0">
            <a:spAutoFit/>
          </a:bodyPr>
          <a:lstStyle/>
          <a:p>
            <a:r>
              <a:rPr lang="en-US" dirty="0" smtClean="0"/>
              <a:t>000</a:t>
            </a:r>
            <a:endParaRPr lang="en-US" dirty="0"/>
          </a:p>
        </p:txBody>
      </p:sp>
      <p:sp>
        <p:nvSpPr>
          <p:cNvPr id="103" name="TextBox 102"/>
          <p:cNvSpPr txBox="1"/>
          <p:nvPr/>
        </p:nvSpPr>
        <p:spPr>
          <a:xfrm>
            <a:off x="4636532" y="3059668"/>
            <a:ext cx="535724" cy="369332"/>
          </a:xfrm>
          <a:prstGeom prst="rect">
            <a:avLst/>
          </a:prstGeom>
          <a:noFill/>
        </p:spPr>
        <p:txBody>
          <a:bodyPr wrap="none" rtlCol="0">
            <a:spAutoFit/>
          </a:bodyPr>
          <a:lstStyle/>
          <a:p>
            <a:r>
              <a:rPr lang="en-US" dirty="0" smtClean="0"/>
              <a:t>001</a:t>
            </a:r>
            <a:endParaRPr lang="en-US" dirty="0"/>
          </a:p>
        </p:txBody>
      </p:sp>
      <p:sp>
        <p:nvSpPr>
          <p:cNvPr id="104" name="TextBox 103"/>
          <p:cNvSpPr txBox="1"/>
          <p:nvPr/>
        </p:nvSpPr>
        <p:spPr>
          <a:xfrm>
            <a:off x="4636532" y="2754868"/>
            <a:ext cx="535724" cy="369332"/>
          </a:xfrm>
          <a:prstGeom prst="rect">
            <a:avLst/>
          </a:prstGeom>
          <a:noFill/>
        </p:spPr>
        <p:txBody>
          <a:bodyPr wrap="none" rtlCol="0">
            <a:spAutoFit/>
          </a:bodyPr>
          <a:lstStyle/>
          <a:p>
            <a:r>
              <a:rPr lang="en-US" dirty="0" smtClean="0"/>
              <a:t>010</a:t>
            </a:r>
            <a:endParaRPr lang="en-US" dirty="0"/>
          </a:p>
        </p:txBody>
      </p:sp>
      <p:sp>
        <p:nvSpPr>
          <p:cNvPr id="105" name="TextBox 104"/>
          <p:cNvSpPr txBox="1"/>
          <p:nvPr/>
        </p:nvSpPr>
        <p:spPr>
          <a:xfrm>
            <a:off x="4636532" y="2526268"/>
            <a:ext cx="535724" cy="369332"/>
          </a:xfrm>
          <a:prstGeom prst="rect">
            <a:avLst/>
          </a:prstGeom>
          <a:noFill/>
        </p:spPr>
        <p:txBody>
          <a:bodyPr wrap="none" rtlCol="0">
            <a:spAutoFit/>
          </a:bodyPr>
          <a:lstStyle/>
          <a:p>
            <a:r>
              <a:rPr lang="en-US" dirty="0" smtClean="0"/>
              <a:t>011</a:t>
            </a:r>
            <a:endParaRPr lang="en-US" dirty="0"/>
          </a:p>
        </p:txBody>
      </p:sp>
      <p:sp>
        <p:nvSpPr>
          <p:cNvPr id="106" name="TextBox 105"/>
          <p:cNvSpPr txBox="1"/>
          <p:nvPr/>
        </p:nvSpPr>
        <p:spPr>
          <a:xfrm>
            <a:off x="4636532" y="2209800"/>
            <a:ext cx="535724" cy="369332"/>
          </a:xfrm>
          <a:prstGeom prst="rect">
            <a:avLst/>
          </a:prstGeom>
          <a:noFill/>
        </p:spPr>
        <p:txBody>
          <a:bodyPr wrap="none" rtlCol="0">
            <a:spAutoFit/>
          </a:bodyPr>
          <a:lstStyle/>
          <a:p>
            <a:r>
              <a:rPr lang="en-US" dirty="0" smtClean="0"/>
              <a:t>100</a:t>
            </a:r>
            <a:endParaRPr lang="en-US" dirty="0"/>
          </a:p>
        </p:txBody>
      </p:sp>
      <p:sp>
        <p:nvSpPr>
          <p:cNvPr id="107" name="TextBox 106"/>
          <p:cNvSpPr txBox="1"/>
          <p:nvPr/>
        </p:nvSpPr>
        <p:spPr>
          <a:xfrm>
            <a:off x="4639646" y="1916668"/>
            <a:ext cx="535724" cy="369332"/>
          </a:xfrm>
          <a:prstGeom prst="rect">
            <a:avLst/>
          </a:prstGeom>
          <a:noFill/>
        </p:spPr>
        <p:txBody>
          <a:bodyPr wrap="none" rtlCol="0">
            <a:spAutoFit/>
          </a:bodyPr>
          <a:lstStyle/>
          <a:p>
            <a:r>
              <a:rPr lang="en-US" dirty="0" smtClean="0"/>
              <a:t>101</a:t>
            </a:r>
            <a:endParaRPr lang="en-US" dirty="0"/>
          </a:p>
        </p:txBody>
      </p:sp>
      <p:sp>
        <p:nvSpPr>
          <p:cNvPr id="108" name="TextBox 107"/>
          <p:cNvSpPr txBox="1"/>
          <p:nvPr/>
        </p:nvSpPr>
        <p:spPr>
          <a:xfrm>
            <a:off x="4639646" y="1600200"/>
            <a:ext cx="535724" cy="369332"/>
          </a:xfrm>
          <a:prstGeom prst="rect">
            <a:avLst/>
          </a:prstGeom>
          <a:noFill/>
        </p:spPr>
        <p:txBody>
          <a:bodyPr wrap="none" rtlCol="0">
            <a:spAutoFit/>
          </a:bodyPr>
          <a:lstStyle/>
          <a:p>
            <a:r>
              <a:rPr lang="en-US" dirty="0" smtClean="0"/>
              <a:t>110</a:t>
            </a:r>
            <a:endParaRPr lang="en-US" dirty="0"/>
          </a:p>
        </p:txBody>
      </p:sp>
      <p:sp>
        <p:nvSpPr>
          <p:cNvPr id="109" name="TextBox 108"/>
          <p:cNvSpPr txBox="1"/>
          <p:nvPr/>
        </p:nvSpPr>
        <p:spPr>
          <a:xfrm>
            <a:off x="4639646" y="1295400"/>
            <a:ext cx="535724" cy="369332"/>
          </a:xfrm>
          <a:prstGeom prst="rect">
            <a:avLst/>
          </a:prstGeom>
          <a:noFill/>
        </p:spPr>
        <p:txBody>
          <a:bodyPr wrap="none" rtlCol="0">
            <a:spAutoFit/>
          </a:bodyPr>
          <a:lstStyle/>
          <a:p>
            <a:r>
              <a:rPr lang="en-US" dirty="0" smtClean="0"/>
              <a:t>111</a:t>
            </a:r>
            <a:endParaRPr lang="en-US" dirty="0"/>
          </a:p>
        </p:txBody>
      </p:sp>
      <p:sp>
        <p:nvSpPr>
          <p:cNvPr id="111" name="TextBox 110"/>
          <p:cNvSpPr txBox="1"/>
          <p:nvPr/>
        </p:nvSpPr>
        <p:spPr>
          <a:xfrm>
            <a:off x="5486400" y="3733800"/>
            <a:ext cx="2819400" cy="369332"/>
          </a:xfrm>
          <a:prstGeom prst="rect">
            <a:avLst/>
          </a:prstGeom>
          <a:noFill/>
        </p:spPr>
        <p:txBody>
          <a:bodyPr wrap="square" rtlCol="0">
            <a:spAutoFit/>
          </a:bodyPr>
          <a:lstStyle/>
          <a:p>
            <a:r>
              <a:rPr lang="en-US" dirty="0" smtClean="0"/>
              <a:t>0   1   2     3     4   5     6    7</a:t>
            </a:r>
            <a:endParaRPr lang="en-US" dirty="0"/>
          </a:p>
        </p:txBody>
      </p:sp>
      <p:cxnSp>
        <p:nvCxnSpPr>
          <p:cNvPr id="114" name="Straight Connector 113"/>
          <p:cNvCxnSpPr>
            <a:stCxn id="71" idx="2"/>
            <a:endCxn id="71" idx="0"/>
          </p:cNvCxnSpPr>
          <p:nvPr/>
        </p:nvCxnSpPr>
        <p:spPr>
          <a:xfrm rot="5400000" flipH="1">
            <a:off x="5505450" y="3429000"/>
            <a:ext cx="3048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116" name="Straight Connector 115"/>
          <p:cNvCxnSpPr>
            <a:stCxn id="71" idx="0"/>
            <a:endCxn id="72" idx="0"/>
          </p:cNvCxnSpPr>
          <p:nvPr/>
        </p:nvCxnSpPr>
        <p:spPr>
          <a:xfrm rot="5400000" flipH="1" flipV="1">
            <a:off x="5829300" y="3105150"/>
            <a:ext cx="1588" cy="342900"/>
          </a:xfrm>
          <a:prstGeom prst="line">
            <a:avLst/>
          </a:prstGeom>
        </p:spPr>
        <p:style>
          <a:lnRef idx="3">
            <a:schemeClr val="accent4"/>
          </a:lnRef>
          <a:fillRef idx="0">
            <a:schemeClr val="accent4"/>
          </a:fillRef>
          <a:effectRef idx="2">
            <a:schemeClr val="accent4"/>
          </a:effectRef>
          <a:fontRef idx="minor">
            <a:schemeClr val="tx1"/>
          </a:fontRef>
        </p:style>
      </p:cxnSp>
      <p:cxnSp>
        <p:nvCxnSpPr>
          <p:cNvPr id="120" name="Straight Connector 119"/>
          <p:cNvCxnSpPr/>
          <p:nvPr/>
        </p:nvCxnSpPr>
        <p:spPr>
          <a:xfrm rot="5400000" flipH="1">
            <a:off x="5810250" y="3123406"/>
            <a:ext cx="3048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121" name="Straight Connector 120"/>
          <p:cNvCxnSpPr/>
          <p:nvPr/>
        </p:nvCxnSpPr>
        <p:spPr>
          <a:xfrm rot="5400000" flipH="1" flipV="1">
            <a:off x="6134100" y="2799556"/>
            <a:ext cx="1588" cy="342900"/>
          </a:xfrm>
          <a:prstGeom prst="line">
            <a:avLst/>
          </a:prstGeom>
        </p:spPr>
        <p:style>
          <a:lnRef idx="3">
            <a:schemeClr val="accent4"/>
          </a:lnRef>
          <a:fillRef idx="0">
            <a:schemeClr val="accent4"/>
          </a:fillRef>
          <a:effectRef idx="2">
            <a:schemeClr val="accent4"/>
          </a:effectRef>
          <a:fontRef idx="minor">
            <a:schemeClr val="tx1"/>
          </a:fontRef>
        </p:style>
      </p:cxnSp>
      <p:cxnSp>
        <p:nvCxnSpPr>
          <p:cNvPr id="122" name="Straight Connector 121"/>
          <p:cNvCxnSpPr/>
          <p:nvPr/>
        </p:nvCxnSpPr>
        <p:spPr>
          <a:xfrm rot="5400000" flipH="1">
            <a:off x="6172994" y="2818606"/>
            <a:ext cx="3048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123" name="Straight Connector 122"/>
          <p:cNvCxnSpPr/>
          <p:nvPr/>
        </p:nvCxnSpPr>
        <p:spPr>
          <a:xfrm rot="5400000" flipH="1" flipV="1">
            <a:off x="6496844" y="2494756"/>
            <a:ext cx="1588" cy="342900"/>
          </a:xfrm>
          <a:prstGeom prst="line">
            <a:avLst/>
          </a:prstGeom>
        </p:spPr>
        <p:style>
          <a:lnRef idx="3">
            <a:schemeClr val="accent4"/>
          </a:lnRef>
          <a:fillRef idx="0">
            <a:schemeClr val="accent4"/>
          </a:fillRef>
          <a:effectRef idx="2">
            <a:schemeClr val="accent4"/>
          </a:effectRef>
          <a:fontRef idx="minor">
            <a:schemeClr val="tx1"/>
          </a:fontRef>
        </p:style>
      </p:cxnSp>
      <p:cxnSp>
        <p:nvCxnSpPr>
          <p:cNvPr id="124" name="Straight Connector 123"/>
          <p:cNvCxnSpPr/>
          <p:nvPr/>
        </p:nvCxnSpPr>
        <p:spPr>
          <a:xfrm rot="5400000" flipH="1">
            <a:off x="6514306" y="2515394"/>
            <a:ext cx="3048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125" name="Straight Connector 124"/>
          <p:cNvCxnSpPr/>
          <p:nvPr/>
        </p:nvCxnSpPr>
        <p:spPr>
          <a:xfrm rot="5400000" flipH="1" flipV="1">
            <a:off x="6838156" y="2191544"/>
            <a:ext cx="1588" cy="342900"/>
          </a:xfrm>
          <a:prstGeom prst="line">
            <a:avLst/>
          </a:prstGeom>
        </p:spPr>
        <p:style>
          <a:lnRef idx="3">
            <a:schemeClr val="accent4"/>
          </a:lnRef>
          <a:fillRef idx="0">
            <a:schemeClr val="accent4"/>
          </a:fillRef>
          <a:effectRef idx="2">
            <a:schemeClr val="accent4"/>
          </a:effectRef>
          <a:fontRef idx="minor">
            <a:schemeClr val="tx1"/>
          </a:fontRef>
        </p:style>
      </p:cxnSp>
      <p:cxnSp>
        <p:nvCxnSpPr>
          <p:cNvPr id="126" name="Straight Connector 125"/>
          <p:cNvCxnSpPr/>
          <p:nvPr/>
        </p:nvCxnSpPr>
        <p:spPr>
          <a:xfrm rot="5400000" flipH="1">
            <a:off x="6858794" y="2209006"/>
            <a:ext cx="3048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127" name="Straight Connector 126"/>
          <p:cNvCxnSpPr/>
          <p:nvPr/>
        </p:nvCxnSpPr>
        <p:spPr>
          <a:xfrm rot="5400000" flipH="1" flipV="1">
            <a:off x="7182644" y="1885156"/>
            <a:ext cx="1588" cy="342900"/>
          </a:xfrm>
          <a:prstGeom prst="line">
            <a:avLst/>
          </a:prstGeom>
        </p:spPr>
        <p:style>
          <a:lnRef idx="3">
            <a:schemeClr val="accent4"/>
          </a:lnRef>
          <a:fillRef idx="0">
            <a:schemeClr val="accent4"/>
          </a:fillRef>
          <a:effectRef idx="2">
            <a:schemeClr val="accent4"/>
          </a:effectRef>
          <a:fontRef idx="minor">
            <a:schemeClr val="tx1"/>
          </a:fontRef>
        </p:style>
      </p:cxnSp>
      <p:cxnSp>
        <p:nvCxnSpPr>
          <p:cNvPr id="128" name="Straight Connector 127"/>
          <p:cNvCxnSpPr/>
          <p:nvPr/>
        </p:nvCxnSpPr>
        <p:spPr>
          <a:xfrm rot="5400000" flipH="1">
            <a:off x="7239794" y="1905794"/>
            <a:ext cx="3048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129" name="Straight Connector 128"/>
          <p:cNvCxnSpPr/>
          <p:nvPr/>
        </p:nvCxnSpPr>
        <p:spPr>
          <a:xfrm rot="5400000" flipH="1" flipV="1">
            <a:off x="7563644" y="1581944"/>
            <a:ext cx="1588" cy="342900"/>
          </a:xfrm>
          <a:prstGeom prst="line">
            <a:avLst/>
          </a:prstGeom>
        </p:spPr>
        <p:style>
          <a:lnRef idx="3">
            <a:schemeClr val="accent4"/>
          </a:lnRef>
          <a:fillRef idx="0">
            <a:schemeClr val="accent4"/>
          </a:fillRef>
          <a:effectRef idx="2">
            <a:schemeClr val="accent4"/>
          </a:effectRef>
          <a:fontRef idx="minor">
            <a:schemeClr val="tx1"/>
          </a:fontRef>
        </p:style>
      </p:cxnSp>
      <p:cxnSp>
        <p:nvCxnSpPr>
          <p:cNvPr id="130" name="Straight Connector 129"/>
          <p:cNvCxnSpPr/>
          <p:nvPr/>
        </p:nvCxnSpPr>
        <p:spPr>
          <a:xfrm rot="5400000" flipH="1">
            <a:off x="7544594" y="1600994"/>
            <a:ext cx="3048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131" name="Straight Connector 130"/>
          <p:cNvCxnSpPr/>
          <p:nvPr/>
        </p:nvCxnSpPr>
        <p:spPr>
          <a:xfrm rot="5400000" flipH="1" flipV="1">
            <a:off x="7868444" y="1277144"/>
            <a:ext cx="1588" cy="342900"/>
          </a:xfrm>
          <a:prstGeom prst="line">
            <a:avLst/>
          </a:prstGeom>
        </p:spPr>
        <p:style>
          <a:lnRef idx="3">
            <a:schemeClr val="accent4"/>
          </a:lnRef>
          <a:fillRef idx="0">
            <a:schemeClr val="accent4"/>
          </a:fillRef>
          <a:effectRef idx="2">
            <a:schemeClr val="accent4"/>
          </a:effectRef>
          <a:fontRef idx="minor">
            <a:schemeClr val="tx1"/>
          </a:fontRef>
        </p:style>
      </p:cxnSp>
      <p:cxnSp>
        <p:nvCxnSpPr>
          <p:cNvPr id="133" name="Straight Arrow Connector 132"/>
          <p:cNvCxnSpPr>
            <a:stCxn id="42" idx="1"/>
            <a:endCxn id="43" idx="1"/>
          </p:cNvCxnSpPr>
          <p:nvPr/>
        </p:nvCxnSpPr>
        <p:spPr>
          <a:xfrm rot="10800000" flipH="1">
            <a:off x="6515100" y="2209800"/>
            <a:ext cx="342900" cy="1588"/>
          </a:xfrm>
          <a:prstGeom prst="straightConnector1">
            <a:avLst/>
          </a:prstGeom>
          <a:ln>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ko-KR"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Sampling Concepts</a:t>
            </a:r>
          </a:p>
        </p:txBody>
      </p:sp>
      <p:sp>
        <p:nvSpPr>
          <p:cNvPr id="32771" name="Rectangle 3"/>
          <p:cNvSpPr>
            <a:spLocks noGrp="1" noChangeArrowheads="1"/>
          </p:cNvSpPr>
          <p:nvPr>
            <p:ph type="body" sz="half" idx="1"/>
          </p:nvPr>
        </p:nvSpPr>
        <p:spPr>
          <a:xfrm>
            <a:off x="1028700" y="1066800"/>
            <a:ext cx="3867150" cy="4460875"/>
          </a:xfrm>
        </p:spPr>
        <p:txBody>
          <a:bodyPr/>
          <a:lstStyle/>
          <a:p>
            <a:r>
              <a:rPr lang="en-US" altLang="ko-KR" sz="2400"/>
              <a:t>Sampling</a:t>
            </a:r>
          </a:p>
        </p:txBody>
      </p:sp>
      <p:sp>
        <p:nvSpPr>
          <p:cNvPr id="32772" name="Rectangle 4"/>
          <p:cNvSpPr>
            <a:spLocks noGrp="1" noChangeArrowheads="1"/>
          </p:cNvSpPr>
          <p:nvPr>
            <p:ph type="body" sz="half" idx="2"/>
          </p:nvPr>
        </p:nvSpPr>
        <p:spPr>
          <a:xfrm>
            <a:off x="5048250" y="1066800"/>
            <a:ext cx="3867150" cy="4460875"/>
          </a:xfrm>
        </p:spPr>
        <p:txBody>
          <a:bodyPr/>
          <a:lstStyle/>
          <a:p>
            <a:r>
              <a:rPr lang="en-US" altLang="ko-KR" sz="2400"/>
              <a:t>Fourier Transform</a:t>
            </a:r>
          </a:p>
        </p:txBody>
      </p:sp>
      <p:graphicFrame>
        <p:nvGraphicFramePr>
          <p:cNvPr id="32773" name="Object 5"/>
          <p:cNvGraphicFramePr>
            <a:graphicFrameLocks noChangeAspect="1"/>
          </p:cNvGraphicFramePr>
          <p:nvPr/>
        </p:nvGraphicFramePr>
        <p:xfrm>
          <a:off x="381000" y="1371600"/>
          <a:ext cx="4343400" cy="5410200"/>
        </p:xfrm>
        <a:graphic>
          <a:graphicData uri="http://schemas.openxmlformats.org/presentationml/2006/ole">
            <mc:AlternateContent xmlns:mc="http://schemas.openxmlformats.org/markup-compatibility/2006">
              <mc:Choice xmlns:v="urn:schemas-microsoft-com:vml" Requires="v">
                <p:oleObj spid="_x0000_s242692" name="Photo Editor 사진" r:id="rId3" imgW="4734586" imgH="8449854" progId="">
                  <p:embed/>
                </p:oleObj>
              </mc:Choice>
              <mc:Fallback>
                <p:oleObj name="Photo Editor 사진" r:id="rId3" imgW="4734586" imgH="8449854"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71600"/>
                        <a:ext cx="4343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4" name="Object 6"/>
          <p:cNvGraphicFramePr>
            <a:graphicFrameLocks noChangeAspect="1"/>
          </p:cNvGraphicFramePr>
          <p:nvPr/>
        </p:nvGraphicFramePr>
        <p:xfrm>
          <a:off x="4800600" y="1447800"/>
          <a:ext cx="3657600" cy="5109028"/>
        </p:xfrm>
        <a:graphic>
          <a:graphicData uri="http://schemas.openxmlformats.org/presentationml/2006/ole">
            <mc:AlternateContent xmlns:mc="http://schemas.openxmlformats.org/markup-compatibility/2006">
              <mc:Choice xmlns:v="urn:schemas-microsoft-com:vml" Requires="v">
                <p:oleObj spid="_x0000_s242693" name="Photo Editor 사진" r:id="rId5" imgW="5742857" imgH="8028571" progId="">
                  <p:embed/>
                </p:oleObj>
              </mc:Choice>
              <mc:Fallback>
                <p:oleObj name="Photo Editor 사진" r:id="rId5" imgW="5742857" imgH="8028571"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447800"/>
                        <a:ext cx="3657600" cy="5109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ko-KR"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Interpolation </a:t>
            </a:r>
          </a:p>
        </p:txBody>
      </p:sp>
      <p:sp>
        <p:nvSpPr>
          <p:cNvPr id="35843" name="Rectangle 3"/>
          <p:cNvSpPr>
            <a:spLocks noGrp="1" noChangeArrowheads="1"/>
          </p:cNvSpPr>
          <p:nvPr>
            <p:ph type="body" sz="half" idx="1"/>
          </p:nvPr>
        </p:nvSpPr>
        <p:spPr/>
        <p:txBody>
          <a:bodyPr/>
          <a:lstStyle/>
          <a:p>
            <a:r>
              <a:rPr lang="en-US" altLang="ko-KR" sz="2400"/>
              <a:t>The process of reconstructing a signal from its values at discrete instants of time</a:t>
            </a:r>
          </a:p>
          <a:p>
            <a:pPr lvl="1"/>
            <a:r>
              <a:rPr lang="en-US" altLang="ko-KR" sz="2200"/>
              <a:t>Zero order hold 		or One Point</a:t>
            </a:r>
          </a:p>
          <a:p>
            <a:pPr lvl="1"/>
            <a:r>
              <a:rPr lang="en-US" altLang="ko-KR" sz="2200"/>
              <a:t>Linear 			or Two Point</a:t>
            </a:r>
          </a:p>
          <a:p>
            <a:pPr lvl="1"/>
            <a:r>
              <a:rPr lang="en-US" altLang="ko-KR" sz="2200"/>
              <a:t>Band limited 		or Low pass Filtering</a:t>
            </a:r>
          </a:p>
        </p:txBody>
      </p:sp>
      <p:graphicFrame>
        <p:nvGraphicFramePr>
          <p:cNvPr id="35845" name="Object 5"/>
          <p:cNvGraphicFramePr>
            <a:graphicFrameLocks noChangeAspect="1"/>
          </p:cNvGraphicFramePr>
          <p:nvPr/>
        </p:nvGraphicFramePr>
        <p:xfrm>
          <a:off x="4743450" y="1371600"/>
          <a:ext cx="4149725" cy="5105400"/>
        </p:xfrm>
        <a:graphic>
          <a:graphicData uri="http://schemas.openxmlformats.org/presentationml/2006/ole">
            <mc:AlternateContent xmlns:mc="http://schemas.openxmlformats.org/markup-compatibility/2006">
              <mc:Choice xmlns:v="urn:schemas-microsoft-com:vml" Requires="v">
                <p:oleObj spid="_x0000_s243715" name="Photo Editor 사진" r:id="rId3" imgW="4734586" imgH="6866667" progId="">
                  <p:embed/>
                </p:oleObj>
              </mc:Choice>
              <mc:Fallback>
                <p:oleObj name="Photo Editor 사진" r:id="rId3" imgW="4734586" imgH="6866667"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3450" y="1371600"/>
                        <a:ext cx="414972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ko-KR"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A/D Conversion Techniques</a:t>
            </a:r>
          </a:p>
        </p:txBody>
      </p:sp>
      <p:sp>
        <p:nvSpPr>
          <p:cNvPr id="34819" name="Rectangle 3"/>
          <p:cNvSpPr>
            <a:spLocks noGrp="1" noChangeArrowheads="1"/>
          </p:cNvSpPr>
          <p:nvPr>
            <p:ph type="body" idx="1"/>
          </p:nvPr>
        </p:nvSpPr>
        <p:spPr/>
        <p:txBody>
          <a:bodyPr>
            <a:normAutofit/>
          </a:bodyPr>
          <a:lstStyle/>
          <a:p>
            <a:pPr>
              <a:lnSpc>
                <a:spcPct val="90000"/>
              </a:lnSpc>
            </a:pPr>
            <a:r>
              <a:rPr lang="en-US" altLang="ko-KR" dirty="0"/>
              <a:t>Counter or Tracking ADC</a:t>
            </a:r>
          </a:p>
          <a:p>
            <a:pPr>
              <a:lnSpc>
                <a:spcPct val="90000"/>
              </a:lnSpc>
            </a:pPr>
            <a:r>
              <a:rPr lang="en-US" altLang="ko-KR" dirty="0"/>
              <a:t>Successive Approximation ADC</a:t>
            </a:r>
          </a:p>
          <a:p>
            <a:pPr lvl="1">
              <a:lnSpc>
                <a:spcPct val="90000"/>
              </a:lnSpc>
            </a:pPr>
            <a:r>
              <a:rPr lang="en-US" altLang="ko-KR" dirty="0"/>
              <a:t>Most Commonly Used</a:t>
            </a:r>
          </a:p>
          <a:p>
            <a:pPr>
              <a:lnSpc>
                <a:spcPct val="90000"/>
              </a:lnSpc>
            </a:pPr>
            <a:r>
              <a:rPr lang="en-US" altLang="ko-KR" dirty="0" smtClean="0"/>
              <a:t>Parallel </a:t>
            </a:r>
            <a:r>
              <a:rPr lang="en-US" altLang="ko-KR" dirty="0"/>
              <a:t>or Flash ADC</a:t>
            </a:r>
          </a:p>
          <a:p>
            <a:pPr lvl="1">
              <a:lnSpc>
                <a:spcPct val="90000"/>
              </a:lnSpc>
            </a:pPr>
            <a:r>
              <a:rPr lang="en-US" altLang="ko-KR" dirty="0"/>
              <a:t>Fast </a:t>
            </a:r>
            <a:r>
              <a:rPr lang="en-US" altLang="ko-KR" dirty="0" smtClean="0"/>
              <a:t>Conversion</a:t>
            </a:r>
            <a:endParaRPr lang="en-US" altLang="ko-K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ko-KR"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Counter Type ADC</a:t>
            </a:r>
          </a:p>
        </p:txBody>
      </p:sp>
      <p:sp>
        <p:nvSpPr>
          <p:cNvPr id="36867" name="Rectangle 3"/>
          <p:cNvSpPr>
            <a:spLocks noGrp="1" noChangeArrowheads="1"/>
          </p:cNvSpPr>
          <p:nvPr>
            <p:ph type="body" sz="half" idx="1"/>
          </p:nvPr>
        </p:nvSpPr>
        <p:spPr>
          <a:xfrm>
            <a:off x="1028700" y="1143000"/>
            <a:ext cx="3867150" cy="4460875"/>
          </a:xfrm>
        </p:spPr>
        <p:txBody>
          <a:bodyPr/>
          <a:lstStyle/>
          <a:p>
            <a:r>
              <a:rPr lang="en-US" altLang="ko-KR" sz="2000" dirty="0"/>
              <a:t>Block diagram</a:t>
            </a:r>
          </a:p>
          <a:p>
            <a:endParaRPr lang="en-US" altLang="ko-KR" sz="2000" dirty="0"/>
          </a:p>
          <a:p>
            <a:endParaRPr lang="en-US" altLang="ko-KR" sz="2000" dirty="0"/>
          </a:p>
          <a:p>
            <a:endParaRPr lang="en-US" altLang="ko-KR" sz="2000" dirty="0"/>
          </a:p>
          <a:p>
            <a:endParaRPr lang="en-US" altLang="ko-KR" sz="2000" dirty="0"/>
          </a:p>
          <a:p>
            <a:endParaRPr lang="en-US" altLang="ko-KR" sz="2000" dirty="0"/>
          </a:p>
          <a:p>
            <a:endParaRPr lang="en-US" altLang="ko-KR" sz="2000" dirty="0"/>
          </a:p>
          <a:p>
            <a:endParaRPr lang="en-US" altLang="ko-KR" sz="2000" dirty="0"/>
          </a:p>
          <a:p>
            <a:r>
              <a:rPr lang="en-US" altLang="ko-KR" sz="2000" dirty="0"/>
              <a:t>Waveform</a:t>
            </a:r>
          </a:p>
        </p:txBody>
      </p:sp>
      <p:sp>
        <p:nvSpPr>
          <p:cNvPr id="36868" name="Rectangle 4"/>
          <p:cNvSpPr>
            <a:spLocks noGrp="1" noChangeArrowheads="1"/>
          </p:cNvSpPr>
          <p:nvPr>
            <p:ph type="body" sz="half" idx="2"/>
          </p:nvPr>
        </p:nvSpPr>
        <p:spPr>
          <a:xfrm>
            <a:off x="4953000" y="1219200"/>
            <a:ext cx="4191000" cy="4994275"/>
          </a:xfrm>
        </p:spPr>
        <p:txBody>
          <a:bodyPr>
            <a:normAutofit/>
          </a:bodyPr>
          <a:lstStyle/>
          <a:p>
            <a:pPr>
              <a:lnSpc>
                <a:spcPct val="90000"/>
              </a:lnSpc>
            </a:pPr>
            <a:r>
              <a:rPr lang="en-US" altLang="ko-KR" sz="2000" dirty="0"/>
              <a:t>Operation</a:t>
            </a:r>
          </a:p>
          <a:p>
            <a:pPr lvl="1">
              <a:lnSpc>
                <a:spcPct val="90000"/>
              </a:lnSpc>
            </a:pPr>
            <a:r>
              <a:rPr lang="en-US" altLang="ko-KR" sz="2000" dirty="0"/>
              <a:t>Reset and Start Counter</a:t>
            </a:r>
          </a:p>
          <a:p>
            <a:pPr lvl="1">
              <a:lnSpc>
                <a:spcPct val="90000"/>
              </a:lnSpc>
            </a:pPr>
            <a:r>
              <a:rPr lang="en-US" altLang="ko-KR" sz="2000" dirty="0"/>
              <a:t>DAC convert Digital output of Counter to Analog signal</a:t>
            </a:r>
          </a:p>
          <a:p>
            <a:pPr lvl="1">
              <a:lnSpc>
                <a:spcPct val="90000"/>
              </a:lnSpc>
            </a:pPr>
            <a:r>
              <a:rPr lang="en-US" altLang="ko-KR" sz="2000" dirty="0"/>
              <a:t>Compare Analog input and Output of DAC</a:t>
            </a:r>
          </a:p>
          <a:p>
            <a:pPr lvl="2">
              <a:lnSpc>
                <a:spcPct val="90000"/>
              </a:lnSpc>
            </a:pPr>
            <a:r>
              <a:rPr lang="en-US" altLang="ko-KR" sz="1800" dirty="0"/>
              <a:t>Vi &lt; V</a:t>
            </a:r>
            <a:r>
              <a:rPr lang="en-US" altLang="ko-KR" sz="1800" baseline="-25000" dirty="0"/>
              <a:t>DAC</a:t>
            </a:r>
          </a:p>
          <a:p>
            <a:pPr lvl="3">
              <a:lnSpc>
                <a:spcPct val="90000"/>
              </a:lnSpc>
            </a:pPr>
            <a:r>
              <a:rPr lang="en-US" altLang="ko-KR" sz="1600" dirty="0"/>
              <a:t>Continue counting</a:t>
            </a:r>
          </a:p>
          <a:p>
            <a:pPr lvl="2">
              <a:lnSpc>
                <a:spcPct val="90000"/>
              </a:lnSpc>
            </a:pPr>
            <a:r>
              <a:rPr lang="en-US" altLang="ko-KR" sz="1800" dirty="0"/>
              <a:t>Vi = V</a:t>
            </a:r>
            <a:r>
              <a:rPr lang="en-US" altLang="ko-KR" sz="1800" baseline="-25000" dirty="0"/>
              <a:t>DAC</a:t>
            </a:r>
          </a:p>
          <a:p>
            <a:pPr lvl="3">
              <a:lnSpc>
                <a:spcPct val="90000"/>
              </a:lnSpc>
            </a:pPr>
            <a:r>
              <a:rPr lang="en-US" altLang="ko-KR" sz="1600" dirty="0"/>
              <a:t>Stop counting</a:t>
            </a:r>
          </a:p>
          <a:p>
            <a:pPr lvl="1">
              <a:lnSpc>
                <a:spcPct val="90000"/>
              </a:lnSpc>
            </a:pPr>
            <a:r>
              <a:rPr lang="en-US" altLang="ko-KR" sz="2000" dirty="0"/>
              <a:t>Digital Output = Output of Counter</a:t>
            </a:r>
          </a:p>
          <a:p>
            <a:pPr>
              <a:lnSpc>
                <a:spcPct val="90000"/>
              </a:lnSpc>
            </a:pPr>
            <a:r>
              <a:rPr lang="en-US" altLang="ko-KR" sz="2000" dirty="0"/>
              <a:t>Disadvantage</a:t>
            </a:r>
          </a:p>
          <a:p>
            <a:pPr lvl="1">
              <a:lnSpc>
                <a:spcPct val="90000"/>
              </a:lnSpc>
            </a:pPr>
            <a:r>
              <a:rPr lang="en-US" altLang="ko-KR" sz="2000" dirty="0"/>
              <a:t>Conversion time is varied</a:t>
            </a:r>
          </a:p>
          <a:p>
            <a:pPr lvl="2">
              <a:lnSpc>
                <a:spcPct val="90000"/>
              </a:lnSpc>
            </a:pPr>
            <a:r>
              <a:rPr lang="en-US" altLang="ko-KR" sz="1800" dirty="0"/>
              <a:t>2</a:t>
            </a:r>
            <a:r>
              <a:rPr lang="en-US" altLang="ko-KR" sz="1800" baseline="30000" dirty="0"/>
              <a:t>n</a:t>
            </a:r>
            <a:r>
              <a:rPr lang="en-US" altLang="ko-KR" sz="1800" dirty="0"/>
              <a:t> Clock Period for Full Scale input</a:t>
            </a:r>
          </a:p>
        </p:txBody>
      </p:sp>
      <p:graphicFrame>
        <p:nvGraphicFramePr>
          <p:cNvPr id="36870" name="Object 6"/>
          <p:cNvGraphicFramePr>
            <a:graphicFrameLocks noChangeAspect="1"/>
          </p:cNvGraphicFramePr>
          <p:nvPr/>
        </p:nvGraphicFramePr>
        <p:xfrm>
          <a:off x="685800" y="4405313"/>
          <a:ext cx="4038600" cy="2300287"/>
        </p:xfrm>
        <a:graphic>
          <a:graphicData uri="http://schemas.openxmlformats.org/presentationml/2006/ole">
            <mc:AlternateContent xmlns:mc="http://schemas.openxmlformats.org/markup-compatibility/2006">
              <mc:Choice xmlns:v="urn:schemas-microsoft-com:vml" Requires="v">
                <p:oleObj spid="_x0000_s244739" name="Photo Editor 사진" r:id="rId3" imgW="3200000" imgH="2476190" progId="">
                  <p:embed/>
                </p:oleObj>
              </mc:Choice>
              <mc:Fallback>
                <p:oleObj name="Photo Editor 사진" r:id="rId3" imgW="3200000" imgH="247619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405313"/>
                        <a:ext cx="4038600" cy="230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8"/>
          <p:cNvSpPr/>
          <p:nvPr/>
        </p:nvSpPr>
        <p:spPr>
          <a:xfrm>
            <a:off x="685800" y="1981200"/>
            <a:ext cx="9144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Clock</a:t>
            </a:r>
            <a:endParaRPr lang="en-US" dirty="0"/>
          </a:p>
        </p:txBody>
      </p:sp>
      <p:sp>
        <p:nvSpPr>
          <p:cNvPr id="10" name="Rectangle 9"/>
          <p:cNvSpPr/>
          <p:nvPr/>
        </p:nvSpPr>
        <p:spPr>
          <a:xfrm>
            <a:off x="1981200" y="1905000"/>
            <a:ext cx="91440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Control</a:t>
            </a:r>
          </a:p>
          <a:p>
            <a:pPr algn="ctr"/>
            <a:r>
              <a:rPr lang="en-US" sz="1400" dirty="0" smtClean="0"/>
              <a:t>Logic </a:t>
            </a:r>
            <a:endParaRPr lang="en-US" sz="1400" dirty="0"/>
          </a:p>
        </p:txBody>
      </p:sp>
      <p:sp>
        <p:nvSpPr>
          <p:cNvPr id="11" name="Rectangle 10"/>
          <p:cNvSpPr/>
          <p:nvPr/>
        </p:nvSpPr>
        <p:spPr>
          <a:xfrm>
            <a:off x="3276600" y="2057400"/>
            <a:ext cx="990600" cy="609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Counter</a:t>
            </a:r>
            <a:endParaRPr lang="en-US" dirty="0"/>
          </a:p>
        </p:txBody>
      </p:sp>
      <p:sp>
        <p:nvSpPr>
          <p:cNvPr id="14" name="Right Arrow 13"/>
          <p:cNvSpPr/>
          <p:nvPr/>
        </p:nvSpPr>
        <p:spPr>
          <a:xfrm>
            <a:off x="3810000" y="2819400"/>
            <a:ext cx="1066800" cy="2286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ectangle 14"/>
          <p:cNvSpPr/>
          <p:nvPr/>
        </p:nvSpPr>
        <p:spPr>
          <a:xfrm>
            <a:off x="3429000" y="3276600"/>
            <a:ext cx="9144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DAC</a:t>
            </a:r>
            <a:endParaRPr lang="en-US" dirty="0"/>
          </a:p>
        </p:txBody>
      </p:sp>
      <p:sp>
        <p:nvSpPr>
          <p:cNvPr id="16" name="Flowchart: Extract 15"/>
          <p:cNvSpPr/>
          <p:nvPr/>
        </p:nvSpPr>
        <p:spPr>
          <a:xfrm>
            <a:off x="2133600" y="2971800"/>
            <a:ext cx="685800" cy="685800"/>
          </a:xfrm>
          <a:prstGeom prst="flowChartExtra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Down Arrow 16"/>
          <p:cNvSpPr/>
          <p:nvPr/>
        </p:nvSpPr>
        <p:spPr>
          <a:xfrm>
            <a:off x="3733800" y="2667000"/>
            <a:ext cx="228600" cy="609600"/>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9" name="Elbow Connector 18"/>
          <p:cNvCxnSpPr>
            <a:stCxn id="15" idx="2"/>
          </p:cNvCxnSpPr>
          <p:nvPr/>
        </p:nvCxnSpPr>
        <p:spPr>
          <a:xfrm rot="5400000" flipH="1">
            <a:off x="3200400" y="3048000"/>
            <a:ext cx="76200" cy="1295400"/>
          </a:xfrm>
          <a:prstGeom prst="bentConnector4">
            <a:avLst>
              <a:gd name="adj1" fmla="val -300000"/>
              <a:gd name="adj2" fmla="val 98416"/>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24" name="Elbow Connector 23"/>
          <p:cNvCxnSpPr/>
          <p:nvPr/>
        </p:nvCxnSpPr>
        <p:spPr>
          <a:xfrm flipV="1">
            <a:off x="762000" y="3657600"/>
            <a:ext cx="1600200" cy="304800"/>
          </a:xfrm>
          <a:prstGeom prst="bentConnector3">
            <a:avLst>
              <a:gd name="adj1" fmla="val 98352"/>
            </a:avLst>
          </a:pr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31" name="Straight Arrow Connector 30"/>
          <p:cNvCxnSpPr/>
          <p:nvPr/>
        </p:nvCxnSpPr>
        <p:spPr>
          <a:xfrm rot="5400000" flipH="1" flipV="1">
            <a:off x="2286000" y="2819400"/>
            <a:ext cx="3048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10" idx="3"/>
          </p:cNvCxnSpPr>
          <p:nvPr/>
        </p:nvCxnSpPr>
        <p:spPr>
          <a:xfrm>
            <a:off x="2895600" y="2286000"/>
            <a:ext cx="381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9" idx="3"/>
            <a:endCxn id="10" idx="1"/>
          </p:cNvCxnSpPr>
          <p:nvPr/>
        </p:nvCxnSpPr>
        <p:spPr>
          <a:xfrm>
            <a:off x="1600200" y="2286000"/>
            <a:ext cx="381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304800" y="3581400"/>
            <a:ext cx="609600" cy="369332"/>
          </a:xfrm>
          <a:prstGeom prst="rect">
            <a:avLst/>
          </a:prstGeom>
          <a:noFill/>
        </p:spPr>
        <p:txBody>
          <a:bodyPr wrap="square" rtlCol="0">
            <a:spAutoFit/>
          </a:bodyPr>
          <a:lstStyle/>
          <a:p>
            <a:r>
              <a:rPr lang="en-US" dirty="0" smtClean="0"/>
              <a:t>V</a:t>
            </a:r>
            <a:r>
              <a:rPr lang="en-US" baseline="-25000" dirty="0" smtClean="0"/>
              <a:t>i</a:t>
            </a:r>
            <a:endParaRPr lang="en-US" baseline="-250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7"/>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ko-KR"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Successive Approximation ADC</a:t>
            </a:r>
          </a:p>
        </p:txBody>
      </p:sp>
      <p:sp>
        <p:nvSpPr>
          <p:cNvPr id="38920" name="Rectangle 8"/>
          <p:cNvSpPr>
            <a:spLocks noGrp="1" noChangeArrowheads="1"/>
          </p:cNvSpPr>
          <p:nvPr>
            <p:ph type="body" sz="half" idx="1"/>
          </p:nvPr>
        </p:nvSpPr>
        <p:spPr/>
        <p:txBody>
          <a:bodyPr/>
          <a:lstStyle/>
          <a:p>
            <a:r>
              <a:rPr lang="en-US" altLang="ko-KR" sz="2000"/>
              <a:t>Most Commonly used in medium to high speed Converters</a:t>
            </a:r>
          </a:p>
          <a:p>
            <a:r>
              <a:rPr lang="en-US" altLang="ko-KR" sz="2000"/>
              <a:t>Based on approximating the input signal with binary code and then successively revising this approximation until best approximation is achieved</a:t>
            </a:r>
          </a:p>
          <a:p>
            <a:r>
              <a:rPr lang="en-US" altLang="ko-KR" sz="2000"/>
              <a:t>SAR(Successive Approximation Register) holds the current binary value</a:t>
            </a:r>
          </a:p>
        </p:txBody>
      </p:sp>
      <p:sp>
        <p:nvSpPr>
          <p:cNvPr id="38921" name="Rectangle 9"/>
          <p:cNvSpPr>
            <a:spLocks noGrp="1" noChangeArrowheads="1"/>
          </p:cNvSpPr>
          <p:nvPr>
            <p:ph type="body" sz="half" idx="2"/>
          </p:nvPr>
        </p:nvSpPr>
        <p:spPr/>
        <p:txBody>
          <a:bodyPr/>
          <a:lstStyle/>
          <a:p>
            <a:r>
              <a:rPr lang="en-US" altLang="ko-KR" sz="2400"/>
              <a:t>Block Diagram</a:t>
            </a:r>
          </a:p>
          <a:p>
            <a:endParaRPr lang="en-US" altLang="ko-KR" sz="2400"/>
          </a:p>
          <a:p>
            <a:endParaRPr lang="en-US" altLang="ko-KR" sz="2400"/>
          </a:p>
          <a:p>
            <a:endParaRPr lang="en-US" altLang="ko-KR" sz="2400"/>
          </a:p>
          <a:p>
            <a:endParaRPr lang="en-US" altLang="ko-KR" sz="2400"/>
          </a:p>
          <a:p>
            <a:endParaRPr lang="en-US" altLang="ko-KR" sz="2400"/>
          </a:p>
          <a:p>
            <a:endParaRPr lang="en-US" altLang="ko-KR" sz="2400"/>
          </a:p>
          <a:p>
            <a:endParaRPr lang="en-US" altLang="ko-KR" sz="2400"/>
          </a:p>
          <a:p>
            <a:endParaRPr lang="ko-KR" altLang="ko-KR" sz="2400"/>
          </a:p>
        </p:txBody>
      </p:sp>
      <p:graphicFrame>
        <p:nvGraphicFramePr>
          <p:cNvPr id="38917" name="Object 5"/>
          <p:cNvGraphicFramePr>
            <a:graphicFrameLocks noChangeAspect="1"/>
          </p:cNvGraphicFramePr>
          <p:nvPr/>
        </p:nvGraphicFramePr>
        <p:xfrm>
          <a:off x="4953000" y="2449513"/>
          <a:ext cx="3886200" cy="2884487"/>
        </p:xfrm>
        <a:graphic>
          <a:graphicData uri="http://schemas.openxmlformats.org/presentationml/2006/ole">
            <mc:AlternateContent xmlns:mc="http://schemas.openxmlformats.org/markup-compatibility/2006">
              <mc:Choice xmlns:v="urn:schemas-microsoft-com:vml" Requires="v">
                <p:oleObj spid="_x0000_s245763" name="Photo Editor 사진" r:id="rId3" imgW="3839111" imgH="2847619" progId="">
                  <p:embed/>
                </p:oleObj>
              </mc:Choice>
              <mc:Fallback>
                <p:oleObj name="Photo Editor 사진" r:id="rId3" imgW="3839111" imgH="2847619"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449513"/>
                        <a:ext cx="3886200" cy="288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ko-KR"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Successive Approximation ADC</a:t>
            </a:r>
            <a:endParaRPr lang="ko-KR" alt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9939" name="Rectangle 3"/>
          <p:cNvSpPr>
            <a:spLocks noGrp="1" noChangeArrowheads="1"/>
          </p:cNvSpPr>
          <p:nvPr>
            <p:ph type="body" sz="half" idx="1"/>
          </p:nvPr>
        </p:nvSpPr>
        <p:spPr/>
        <p:txBody>
          <a:bodyPr/>
          <a:lstStyle/>
          <a:p>
            <a:r>
              <a:rPr lang="en-US" altLang="ko-KR" sz="2000"/>
              <a:t>Circuit waveform</a:t>
            </a:r>
          </a:p>
          <a:p>
            <a:endParaRPr lang="ko-KR" altLang="en-US" sz="2000"/>
          </a:p>
          <a:p>
            <a:endParaRPr lang="ko-KR" altLang="en-US" sz="2000"/>
          </a:p>
          <a:p>
            <a:endParaRPr lang="ko-KR" altLang="en-US" sz="2000"/>
          </a:p>
          <a:p>
            <a:endParaRPr lang="ko-KR" altLang="en-US" sz="2000"/>
          </a:p>
          <a:p>
            <a:endParaRPr lang="ko-KR" altLang="en-US" sz="2000"/>
          </a:p>
          <a:p>
            <a:endParaRPr lang="ko-KR" altLang="en-US" sz="2000"/>
          </a:p>
          <a:p>
            <a:r>
              <a:rPr lang="en-US" altLang="ko-KR" sz="2000"/>
              <a:t>Logic Flow</a:t>
            </a:r>
          </a:p>
        </p:txBody>
      </p:sp>
      <p:sp>
        <p:nvSpPr>
          <p:cNvPr id="39940" name="Rectangle 4"/>
          <p:cNvSpPr>
            <a:spLocks noGrp="1" noChangeArrowheads="1"/>
          </p:cNvSpPr>
          <p:nvPr>
            <p:ph type="body" sz="half" idx="2"/>
          </p:nvPr>
        </p:nvSpPr>
        <p:spPr/>
        <p:txBody>
          <a:bodyPr/>
          <a:lstStyle/>
          <a:p>
            <a:r>
              <a:rPr lang="en-US" altLang="ko-KR" sz="2400"/>
              <a:t>Conversion Time</a:t>
            </a:r>
          </a:p>
          <a:p>
            <a:pPr lvl="1"/>
            <a:r>
              <a:rPr lang="en-US" altLang="ko-KR" sz="2200"/>
              <a:t>n clock for n-bit ADC</a:t>
            </a:r>
          </a:p>
          <a:p>
            <a:pPr lvl="1"/>
            <a:r>
              <a:rPr lang="en-US" altLang="ko-KR" sz="2200"/>
              <a:t>Fixed conversion time</a:t>
            </a:r>
          </a:p>
          <a:p>
            <a:r>
              <a:rPr lang="en-US" altLang="ko-KR" sz="2400"/>
              <a:t>Serial Output is easily generated</a:t>
            </a:r>
          </a:p>
          <a:p>
            <a:pPr lvl="1"/>
            <a:r>
              <a:rPr lang="en-US" altLang="ko-KR" sz="2200"/>
              <a:t>Bit decision are made in serial order</a:t>
            </a:r>
          </a:p>
        </p:txBody>
      </p:sp>
      <p:graphicFrame>
        <p:nvGraphicFramePr>
          <p:cNvPr id="39941" name="Object 5"/>
          <p:cNvGraphicFramePr>
            <a:graphicFrameLocks noChangeAspect="1"/>
          </p:cNvGraphicFramePr>
          <p:nvPr/>
        </p:nvGraphicFramePr>
        <p:xfrm>
          <a:off x="1295400" y="1939925"/>
          <a:ext cx="3048000" cy="2403475"/>
        </p:xfrm>
        <a:graphic>
          <a:graphicData uri="http://schemas.openxmlformats.org/presentationml/2006/ole">
            <mc:AlternateContent xmlns:mc="http://schemas.openxmlformats.org/markup-compatibility/2006">
              <mc:Choice xmlns:v="urn:schemas-microsoft-com:vml" Requires="v">
                <p:oleObj spid="_x0000_s246788" name="Photo Editor 사진" r:id="rId3" imgW="3247619" imgH="2561905" progId="">
                  <p:embed/>
                </p:oleObj>
              </mc:Choice>
              <mc:Fallback>
                <p:oleObj name="Photo Editor 사진" r:id="rId3" imgW="3247619" imgH="2561905"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39925"/>
                        <a:ext cx="3048000"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2" name="Object 6"/>
          <p:cNvGraphicFramePr>
            <a:graphicFrameLocks noChangeAspect="1"/>
          </p:cNvGraphicFramePr>
          <p:nvPr/>
        </p:nvGraphicFramePr>
        <p:xfrm>
          <a:off x="1447800" y="4495800"/>
          <a:ext cx="2743200" cy="2128838"/>
        </p:xfrm>
        <a:graphic>
          <a:graphicData uri="http://schemas.openxmlformats.org/presentationml/2006/ole">
            <mc:AlternateContent xmlns:mc="http://schemas.openxmlformats.org/markup-compatibility/2006">
              <mc:Choice xmlns:v="urn:schemas-microsoft-com:vml" Requires="v">
                <p:oleObj spid="_x0000_s246789" name="Photo Editor 사진" r:id="rId5" imgW="2933333" imgH="2276793" progId="">
                  <p:embed/>
                </p:oleObj>
              </mc:Choice>
              <mc:Fallback>
                <p:oleObj name="Photo Editor 사진" r:id="rId5" imgW="2933333" imgH="2276793"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4495800"/>
                        <a:ext cx="2743200" cy="212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ko-KR"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Parallel or Flash ADC</a:t>
            </a:r>
          </a:p>
        </p:txBody>
      </p:sp>
      <p:sp>
        <p:nvSpPr>
          <p:cNvPr id="43011" name="Rectangle 3"/>
          <p:cNvSpPr>
            <a:spLocks noGrp="1" noChangeArrowheads="1"/>
          </p:cNvSpPr>
          <p:nvPr>
            <p:ph type="body" sz="half" idx="1"/>
          </p:nvPr>
        </p:nvSpPr>
        <p:spPr/>
        <p:txBody>
          <a:bodyPr/>
          <a:lstStyle/>
          <a:p>
            <a:pPr>
              <a:lnSpc>
                <a:spcPct val="90000"/>
              </a:lnSpc>
            </a:pPr>
            <a:r>
              <a:rPr lang="en-US" altLang="ko-KR" sz="2000" dirty="0"/>
              <a:t>Very High speed conversion</a:t>
            </a:r>
          </a:p>
          <a:p>
            <a:pPr lvl="1">
              <a:lnSpc>
                <a:spcPct val="90000"/>
              </a:lnSpc>
            </a:pPr>
            <a:r>
              <a:rPr lang="en-US" altLang="ko-KR" sz="2000" dirty="0"/>
              <a:t>Up to 100MHz for 8 bit resolution</a:t>
            </a:r>
          </a:p>
          <a:p>
            <a:pPr lvl="1">
              <a:lnSpc>
                <a:spcPct val="90000"/>
              </a:lnSpc>
            </a:pPr>
            <a:r>
              <a:rPr lang="en-US" altLang="ko-KR" sz="2000" dirty="0"/>
              <a:t>Video, Radar, Digital Oscilloscope</a:t>
            </a:r>
          </a:p>
          <a:p>
            <a:pPr>
              <a:lnSpc>
                <a:spcPct val="90000"/>
              </a:lnSpc>
            </a:pPr>
            <a:r>
              <a:rPr lang="en-US" altLang="ko-KR" sz="2000" dirty="0"/>
              <a:t>Single Step Conversion</a:t>
            </a:r>
          </a:p>
          <a:p>
            <a:pPr lvl="1">
              <a:lnSpc>
                <a:spcPct val="90000"/>
              </a:lnSpc>
            </a:pPr>
            <a:r>
              <a:rPr lang="en-US" altLang="ko-KR" sz="2000" dirty="0"/>
              <a:t>2</a:t>
            </a:r>
            <a:r>
              <a:rPr lang="en-US" altLang="ko-KR" sz="2000" baseline="30000" dirty="0"/>
              <a:t>n</a:t>
            </a:r>
            <a:r>
              <a:rPr lang="en-US" altLang="ko-KR" sz="2000" dirty="0"/>
              <a:t> –1 comparator</a:t>
            </a:r>
            <a:endParaRPr lang="ko-KR" altLang="en-US" sz="2000" dirty="0"/>
          </a:p>
          <a:p>
            <a:pPr lvl="1">
              <a:lnSpc>
                <a:spcPct val="90000"/>
              </a:lnSpc>
            </a:pPr>
            <a:r>
              <a:rPr lang="en-US" altLang="ko-KR" sz="2000" dirty="0"/>
              <a:t>Precision Resistive Network</a:t>
            </a:r>
          </a:p>
          <a:p>
            <a:pPr lvl="1">
              <a:lnSpc>
                <a:spcPct val="90000"/>
              </a:lnSpc>
            </a:pPr>
            <a:r>
              <a:rPr lang="en-US" altLang="ko-KR" sz="2000" dirty="0"/>
              <a:t>Encoder</a:t>
            </a:r>
          </a:p>
          <a:p>
            <a:pPr>
              <a:lnSpc>
                <a:spcPct val="90000"/>
              </a:lnSpc>
            </a:pPr>
            <a:r>
              <a:rPr lang="en-US" altLang="ko-KR" sz="2000" dirty="0"/>
              <a:t>Resolution is limited</a:t>
            </a:r>
          </a:p>
          <a:p>
            <a:pPr lvl="1">
              <a:lnSpc>
                <a:spcPct val="90000"/>
              </a:lnSpc>
            </a:pPr>
            <a:r>
              <a:rPr lang="en-US" altLang="ko-KR" sz="2000" dirty="0"/>
              <a:t>Large number of comparator in IC</a:t>
            </a:r>
          </a:p>
        </p:txBody>
      </p:sp>
      <p:graphicFrame>
        <p:nvGraphicFramePr>
          <p:cNvPr id="43013" name="Object 5"/>
          <p:cNvGraphicFramePr>
            <a:graphicFrameLocks noChangeAspect="1"/>
          </p:cNvGraphicFramePr>
          <p:nvPr/>
        </p:nvGraphicFramePr>
        <p:xfrm>
          <a:off x="4255774" y="1600200"/>
          <a:ext cx="4888226" cy="4800600"/>
        </p:xfrm>
        <a:graphic>
          <a:graphicData uri="http://schemas.openxmlformats.org/presentationml/2006/ole">
            <mc:AlternateContent xmlns:mc="http://schemas.openxmlformats.org/markup-compatibility/2006">
              <mc:Choice xmlns:v="urn:schemas-microsoft-com:vml" Requires="v">
                <p:oleObj spid="_x0000_s247811" name="Photo Editor 사진" r:id="rId3" imgW="4238095" imgH="4161905" progId="">
                  <p:embed/>
                </p:oleObj>
              </mc:Choice>
              <mc:Fallback>
                <p:oleObj name="Photo Editor 사진" r:id="rId3" imgW="4238095" imgH="4161905"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5774" y="1600200"/>
                        <a:ext cx="4888226"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Generic ADC </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2" name="Group 40"/>
          <p:cNvGrpSpPr/>
          <p:nvPr/>
        </p:nvGrpSpPr>
        <p:grpSpPr>
          <a:xfrm>
            <a:off x="381000" y="1828800"/>
            <a:ext cx="7620000" cy="4419600"/>
            <a:chOff x="381000" y="1828800"/>
            <a:chExt cx="7620000" cy="4419600"/>
          </a:xfrm>
        </p:grpSpPr>
        <p:sp>
          <p:nvSpPr>
            <p:cNvPr id="7" name="Rectangle 6"/>
            <p:cNvSpPr/>
            <p:nvPr/>
          </p:nvSpPr>
          <p:spPr>
            <a:xfrm>
              <a:off x="2362200" y="2057400"/>
              <a:ext cx="3886200" cy="304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600" dirty="0" smtClean="0"/>
                <a:t>A/D</a:t>
              </a:r>
            </a:p>
            <a:p>
              <a:pPr algn="ctr"/>
              <a:r>
                <a:rPr lang="en-US" sz="6600" dirty="0" smtClean="0"/>
                <a:t>Converter</a:t>
              </a:r>
              <a:endParaRPr lang="en-US" sz="6600" dirty="0"/>
            </a:p>
          </p:txBody>
        </p:sp>
        <p:cxnSp>
          <p:nvCxnSpPr>
            <p:cNvPr id="9" name="Straight Arrow Connector 8"/>
            <p:cNvCxnSpPr/>
            <p:nvPr/>
          </p:nvCxnSpPr>
          <p:spPr>
            <a:xfrm>
              <a:off x="838200" y="2514600"/>
              <a:ext cx="1524000" cy="1588"/>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10" name="Right Arrow 9"/>
            <p:cNvSpPr/>
            <p:nvPr/>
          </p:nvSpPr>
          <p:spPr>
            <a:xfrm>
              <a:off x="6248400" y="2514600"/>
              <a:ext cx="1752600" cy="9144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Digital O/P</a:t>
              </a:r>
              <a:endParaRPr lang="en-US" dirty="0"/>
            </a:p>
          </p:txBody>
        </p:sp>
        <p:cxnSp>
          <p:nvCxnSpPr>
            <p:cNvPr id="15" name="Elbow Connector 14"/>
            <p:cNvCxnSpPr/>
            <p:nvPr/>
          </p:nvCxnSpPr>
          <p:spPr>
            <a:xfrm>
              <a:off x="5562600" y="5105400"/>
              <a:ext cx="2057400" cy="838200"/>
            </a:xfrm>
            <a:prstGeom prst="bentConnector3">
              <a:avLst>
                <a:gd name="adj1" fmla="val 427"/>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29" name="Elbow Connector 28"/>
            <p:cNvCxnSpPr/>
            <p:nvPr/>
          </p:nvCxnSpPr>
          <p:spPr>
            <a:xfrm rot="5400000" flipH="1" flipV="1">
              <a:off x="1943100" y="5372100"/>
              <a:ext cx="1143000" cy="609600"/>
            </a:xfrm>
            <a:prstGeom prst="bentConnector3">
              <a:avLst>
                <a:gd name="adj1" fmla="val 4872"/>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32" name="TextBox 31"/>
            <p:cNvSpPr txBox="1"/>
            <p:nvPr/>
          </p:nvSpPr>
          <p:spPr>
            <a:xfrm>
              <a:off x="381000" y="1828800"/>
              <a:ext cx="990600" cy="369332"/>
            </a:xfrm>
            <a:prstGeom prst="rect">
              <a:avLst/>
            </a:prstGeom>
            <a:noFill/>
          </p:spPr>
          <p:txBody>
            <a:bodyPr wrap="square" rtlCol="0">
              <a:spAutoFit/>
            </a:bodyPr>
            <a:lstStyle/>
            <a:p>
              <a:r>
                <a:rPr lang="en-US" dirty="0" err="1" smtClean="0"/>
                <a:t>V</a:t>
              </a:r>
              <a:r>
                <a:rPr lang="en-US" baseline="-25000" dirty="0" err="1" smtClean="0"/>
                <a:t>input</a:t>
              </a:r>
              <a:endParaRPr lang="en-US" baseline="-25000" dirty="0"/>
            </a:p>
          </p:txBody>
        </p:sp>
        <p:sp>
          <p:nvSpPr>
            <p:cNvPr id="33" name="TextBox 32"/>
            <p:cNvSpPr txBox="1"/>
            <p:nvPr/>
          </p:nvSpPr>
          <p:spPr>
            <a:xfrm>
              <a:off x="1066800" y="5791200"/>
              <a:ext cx="1066800" cy="381000"/>
            </a:xfrm>
            <a:prstGeom prst="rect">
              <a:avLst/>
            </a:prstGeom>
            <a:noFill/>
          </p:spPr>
          <p:txBody>
            <a:bodyPr wrap="square" rtlCol="0">
              <a:spAutoFit/>
            </a:bodyPr>
            <a:lstStyle/>
            <a:p>
              <a:r>
                <a:rPr lang="en-US" dirty="0" smtClean="0"/>
                <a:t>Start</a:t>
              </a:r>
              <a:endParaRPr lang="en-US" dirty="0"/>
            </a:p>
          </p:txBody>
        </p:sp>
        <p:sp>
          <p:nvSpPr>
            <p:cNvPr id="34" name="TextBox 33"/>
            <p:cNvSpPr txBox="1"/>
            <p:nvPr/>
          </p:nvSpPr>
          <p:spPr>
            <a:xfrm>
              <a:off x="6400800" y="5410200"/>
              <a:ext cx="762000" cy="381000"/>
            </a:xfrm>
            <a:prstGeom prst="rect">
              <a:avLst/>
            </a:prstGeom>
            <a:noFill/>
          </p:spPr>
          <p:txBody>
            <a:bodyPr wrap="square" rtlCol="0">
              <a:spAutoFit/>
            </a:bodyPr>
            <a:lstStyle/>
            <a:p>
              <a:r>
                <a:rPr lang="en-US" dirty="0" smtClean="0"/>
                <a:t>Ready</a:t>
              </a:r>
              <a:endParaRPr lang="en-US" dirty="0"/>
            </a:p>
          </p:txBody>
        </p:sp>
        <p:sp>
          <p:nvSpPr>
            <p:cNvPr id="35" name="TextBox 34"/>
            <p:cNvSpPr txBox="1"/>
            <p:nvPr/>
          </p:nvSpPr>
          <p:spPr>
            <a:xfrm>
              <a:off x="2514600" y="4724400"/>
              <a:ext cx="1066800" cy="381000"/>
            </a:xfrm>
            <a:prstGeom prst="rect">
              <a:avLst/>
            </a:prstGeom>
            <a:noFill/>
          </p:spPr>
          <p:txBody>
            <a:bodyPr wrap="square" rtlCol="0">
              <a:spAutoFit/>
            </a:bodyPr>
            <a:lstStyle/>
            <a:p>
              <a:r>
                <a:rPr lang="en-US" dirty="0" smtClean="0"/>
                <a:t>START</a:t>
              </a:r>
              <a:endParaRPr lang="en-US" dirty="0"/>
            </a:p>
          </p:txBody>
        </p:sp>
        <p:sp>
          <p:nvSpPr>
            <p:cNvPr id="36" name="TextBox 35"/>
            <p:cNvSpPr txBox="1"/>
            <p:nvPr/>
          </p:nvSpPr>
          <p:spPr>
            <a:xfrm>
              <a:off x="5334000" y="4724400"/>
              <a:ext cx="762000" cy="381000"/>
            </a:xfrm>
            <a:prstGeom prst="rect">
              <a:avLst/>
            </a:prstGeom>
            <a:noFill/>
          </p:spPr>
          <p:txBody>
            <a:bodyPr wrap="square" rtlCol="0">
              <a:spAutoFit/>
            </a:bodyPr>
            <a:lstStyle/>
            <a:p>
              <a:r>
                <a:rPr lang="en-US" dirty="0" smtClean="0"/>
                <a:t>RD</a:t>
              </a:r>
              <a:endParaRPr lang="en-US" dirty="0"/>
            </a:p>
          </p:txBody>
        </p:sp>
        <p:cxnSp>
          <p:nvCxnSpPr>
            <p:cNvPr id="38" name="Straight Connector 37"/>
            <p:cNvCxnSpPr/>
            <p:nvPr/>
          </p:nvCxnSpPr>
          <p:spPr>
            <a:xfrm>
              <a:off x="2590800" y="4799012"/>
              <a:ext cx="533400" cy="1588"/>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5410200" y="4800600"/>
              <a:ext cx="304800" cy="1588"/>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Interface ADC  using  Status Check</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3" name="Group 4"/>
          <p:cNvGrpSpPr/>
          <p:nvPr/>
        </p:nvGrpSpPr>
        <p:grpSpPr>
          <a:xfrm>
            <a:off x="3886200" y="1524000"/>
            <a:ext cx="3103626" cy="2323519"/>
            <a:chOff x="381000" y="1317657"/>
            <a:chExt cx="6085541" cy="5195320"/>
          </a:xfrm>
        </p:grpSpPr>
        <p:sp>
          <p:nvSpPr>
            <p:cNvPr id="6" name="Rectangle 5"/>
            <p:cNvSpPr/>
            <p:nvPr/>
          </p:nvSpPr>
          <p:spPr>
            <a:xfrm>
              <a:off x="2362200" y="2169562"/>
              <a:ext cx="2351741" cy="29358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A/D</a:t>
              </a:r>
            </a:p>
            <a:p>
              <a:pPr algn="ctr"/>
              <a:r>
                <a:rPr lang="en-US" dirty="0" smtClean="0"/>
                <a:t>Converter</a:t>
              </a:r>
              <a:endParaRPr lang="en-US" dirty="0"/>
            </a:p>
          </p:txBody>
        </p:sp>
        <p:cxnSp>
          <p:nvCxnSpPr>
            <p:cNvPr id="7" name="Straight Arrow Connector 6"/>
            <p:cNvCxnSpPr/>
            <p:nvPr/>
          </p:nvCxnSpPr>
          <p:spPr>
            <a:xfrm>
              <a:off x="838200" y="2514600"/>
              <a:ext cx="1524000" cy="1588"/>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8" name="Right Arrow 7"/>
            <p:cNvSpPr/>
            <p:nvPr/>
          </p:nvSpPr>
          <p:spPr>
            <a:xfrm>
              <a:off x="4713941" y="2510324"/>
              <a:ext cx="1752600" cy="9144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t>Digital O/P</a:t>
              </a:r>
              <a:endParaRPr lang="en-US" sz="1000" dirty="0"/>
            </a:p>
          </p:txBody>
        </p:sp>
        <p:cxnSp>
          <p:nvCxnSpPr>
            <p:cNvPr id="9" name="Elbow Connector 8"/>
            <p:cNvCxnSpPr/>
            <p:nvPr/>
          </p:nvCxnSpPr>
          <p:spPr>
            <a:xfrm>
              <a:off x="4116294" y="5105400"/>
              <a:ext cx="2057400" cy="838200"/>
            </a:xfrm>
            <a:prstGeom prst="bentConnector3">
              <a:avLst>
                <a:gd name="adj1" fmla="val 427"/>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0" name="Elbow Connector 9"/>
            <p:cNvCxnSpPr/>
            <p:nvPr/>
          </p:nvCxnSpPr>
          <p:spPr>
            <a:xfrm rot="5400000" flipH="1" flipV="1">
              <a:off x="2218846" y="5658150"/>
              <a:ext cx="1153302" cy="47808"/>
            </a:xfrm>
            <a:prstGeom prst="bentConnector3">
              <a:avLst>
                <a:gd name="adj1" fmla="val 50000"/>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1" name="TextBox 10"/>
            <p:cNvSpPr txBox="1"/>
            <p:nvPr/>
          </p:nvSpPr>
          <p:spPr>
            <a:xfrm>
              <a:off x="381000" y="1317657"/>
              <a:ext cx="1792941" cy="756997"/>
            </a:xfrm>
            <a:prstGeom prst="rect">
              <a:avLst/>
            </a:prstGeom>
            <a:noFill/>
          </p:spPr>
          <p:txBody>
            <a:bodyPr wrap="square" rtlCol="0">
              <a:spAutoFit/>
            </a:bodyPr>
            <a:lstStyle/>
            <a:p>
              <a:r>
                <a:rPr lang="en-US" sz="1600" b="1" dirty="0" err="1" smtClean="0"/>
                <a:t>V</a:t>
              </a:r>
              <a:r>
                <a:rPr lang="en-US" sz="1600" b="1" baseline="-25000" dirty="0" err="1" smtClean="0"/>
                <a:t>input</a:t>
              </a:r>
              <a:endParaRPr lang="en-US" sz="1600" b="1" baseline="-25000" dirty="0"/>
            </a:p>
          </p:txBody>
        </p:sp>
        <p:sp>
          <p:nvSpPr>
            <p:cNvPr id="12" name="TextBox 11"/>
            <p:cNvSpPr txBox="1"/>
            <p:nvPr/>
          </p:nvSpPr>
          <p:spPr>
            <a:xfrm>
              <a:off x="1576294" y="5917943"/>
              <a:ext cx="1066800" cy="595034"/>
            </a:xfrm>
            <a:prstGeom prst="rect">
              <a:avLst/>
            </a:prstGeom>
            <a:noFill/>
          </p:spPr>
          <p:txBody>
            <a:bodyPr wrap="square" rtlCol="0">
              <a:spAutoFit/>
            </a:bodyPr>
            <a:lstStyle/>
            <a:p>
              <a:r>
                <a:rPr lang="en-US" sz="1000" dirty="0" smtClean="0"/>
                <a:t>Start</a:t>
              </a:r>
              <a:endParaRPr lang="en-US" sz="1000" dirty="0"/>
            </a:p>
          </p:txBody>
        </p:sp>
        <p:sp>
          <p:nvSpPr>
            <p:cNvPr id="13" name="TextBox 12"/>
            <p:cNvSpPr txBox="1"/>
            <p:nvPr/>
          </p:nvSpPr>
          <p:spPr>
            <a:xfrm>
              <a:off x="5012765" y="5410201"/>
              <a:ext cx="1253565" cy="550543"/>
            </a:xfrm>
            <a:prstGeom prst="rect">
              <a:avLst/>
            </a:prstGeom>
            <a:noFill/>
          </p:spPr>
          <p:txBody>
            <a:bodyPr wrap="square" rtlCol="0">
              <a:spAutoFit/>
            </a:bodyPr>
            <a:lstStyle/>
            <a:p>
              <a:r>
                <a:rPr lang="en-US" sz="1000" dirty="0" smtClean="0"/>
                <a:t>Ready</a:t>
              </a:r>
              <a:endParaRPr lang="en-US" sz="1000" dirty="0"/>
            </a:p>
          </p:txBody>
        </p:sp>
        <p:sp>
          <p:nvSpPr>
            <p:cNvPr id="14" name="TextBox 13"/>
            <p:cNvSpPr txBox="1"/>
            <p:nvPr/>
          </p:nvSpPr>
          <p:spPr>
            <a:xfrm>
              <a:off x="2514600" y="4724398"/>
              <a:ext cx="1066800" cy="595034"/>
            </a:xfrm>
            <a:prstGeom prst="rect">
              <a:avLst/>
            </a:prstGeom>
            <a:noFill/>
          </p:spPr>
          <p:txBody>
            <a:bodyPr wrap="square" rtlCol="0">
              <a:spAutoFit/>
            </a:bodyPr>
            <a:lstStyle/>
            <a:p>
              <a:r>
                <a:rPr lang="en-US" sz="1000" dirty="0" smtClean="0"/>
                <a:t>START</a:t>
              </a:r>
              <a:endParaRPr lang="en-US" sz="1000" dirty="0"/>
            </a:p>
          </p:txBody>
        </p:sp>
        <p:sp>
          <p:nvSpPr>
            <p:cNvPr id="15" name="TextBox 14"/>
            <p:cNvSpPr txBox="1"/>
            <p:nvPr/>
          </p:nvSpPr>
          <p:spPr>
            <a:xfrm>
              <a:off x="3817471" y="4724397"/>
              <a:ext cx="762000" cy="595034"/>
            </a:xfrm>
            <a:prstGeom prst="rect">
              <a:avLst/>
            </a:prstGeom>
            <a:noFill/>
          </p:spPr>
          <p:txBody>
            <a:bodyPr wrap="square" rtlCol="0">
              <a:spAutoFit/>
            </a:bodyPr>
            <a:lstStyle/>
            <a:p>
              <a:r>
                <a:rPr lang="en-US" sz="1000" dirty="0" smtClean="0"/>
                <a:t>RD</a:t>
              </a:r>
              <a:endParaRPr lang="en-US" sz="1000" dirty="0"/>
            </a:p>
          </p:txBody>
        </p:sp>
        <p:cxnSp>
          <p:nvCxnSpPr>
            <p:cNvPr id="16" name="Straight Connector 15"/>
            <p:cNvCxnSpPr/>
            <p:nvPr/>
          </p:nvCxnSpPr>
          <p:spPr>
            <a:xfrm>
              <a:off x="2590800" y="4799012"/>
              <a:ext cx="533400" cy="1588"/>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3966882" y="4800599"/>
              <a:ext cx="304800" cy="1588"/>
            </a:xfrm>
            <a:prstGeom prst="line">
              <a:avLst/>
            </a:prstGeom>
          </p:spPr>
          <p:style>
            <a:lnRef idx="2">
              <a:schemeClr val="dk1"/>
            </a:lnRef>
            <a:fillRef idx="0">
              <a:schemeClr val="dk1"/>
            </a:fillRef>
            <a:effectRef idx="1">
              <a:schemeClr val="dk1"/>
            </a:effectRef>
            <a:fontRef idx="minor">
              <a:schemeClr val="tx1"/>
            </a:fontRef>
          </p:style>
        </p:cxnSp>
      </p:grpSp>
      <p:sp>
        <p:nvSpPr>
          <p:cNvPr id="18" name="Rectangle 17"/>
          <p:cNvSpPr/>
          <p:nvPr/>
        </p:nvSpPr>
        <p:spPr>
          <a:xfrm>
            <a:off x="7010400" y="1828800"/>
            <a:ext cx="990600" cy="1066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Tri-State</a:t>
            </a:r>
          </a:p>
          <a:p>
            <a:pPr algn="ctr"/>
            <a:r>
              <a:rPr lang="en-US" dirty="0" smtClean="0"/>
              <a:t>Buffer </a:t>
            </a:r>
            <a:endParaRPr lang="en-US" dirty="0"/>
          </a:p>
        </p:txBody>
      </p:sp>
      <p:sp>
        <p:nvSpPr>
          <p:cNvPr id="19" name="Rectangle 18"/>
          <p:cNvSpPr/>
          <p:nvPr/>
        </p:nvSpPr>
        <p:spPr>
          <a:xfrm>
            <a:off x="6858000" y="3352800"/>
            <a:ext cx="6858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0" name="Isosceles Triangle 19"/>
          <p:cNvSpPr/>
          <p:nvPr/>
        </p:nvSpPr>
        <p:spPr>
          <a:xfrm rot="16200000" flipV="1">
            <a:off x="7086600" y="3505200"/>
            <a:ext cx="381000" cy="198118"/>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4" name="Group 20"/>
          <p:cNvGrpSpPr/>
          <p:nvPr/>
        </p:nvGrpSpPr>
        <p:grpSpPr>
          <a:xfrm>
            <a:off x="152400" y="1524000"/>
            <a:ext cx="2362200" cy="4495800"/>
            <a:chOff x="533400" y="1219200"/>
            <a:chExt cx="3733800" cy="4343400"/>
          </a:xfrm>
        </p:grpSpPr>
        <p:sp>
          <p:nvSpPr>
            <p:cNvPr id="22" name="Text Box 4"/>
            <p:cNvSpPr txBox="1">
              <a:spLocks noChangeArrowheads="1"/>
            </p:cNvSpPr>
            <p:nvPr/>
          </p:nvSpPr>
          <p:spPr bwMode="auto">
            <a:xfrm>
              <a:off x="974726" y="1412875"/>
              <a:ext cx="291994" cy="607267"/>
            </a:xfrm>
            <a:prstGeom prst="rect">
              <a:avLst/>
            </a:prstGeom>
            <a:noFill/>
            <a:ln w="9525">
              <a:noFill/>
              <a:miter lim="800000"/>
              <a:headEnd/>
              <a:tailEnd/>
            </a:ln>
            <a:effectLst/>
          </p:spPr>
          <p:txBody>
            <a:bodyPr wrap="none">
              <a:spAutoFit/>
            </a:bodyPr>
            <a:lstStyle/>
            <a:p>
              <a:endParaRPr lang="en-AU" sz="1200" b="0">
                <a:latin typeface="Times New Roman" pitchFamily="18" charset="0"/>
              </a:endParaRPr>
            </a:p>
          </p:txBody>
        </p:sp>
        <p:sp>
          <p:nvSpPr>
            <p:cNvPr id="23" name="Rectangle 6"/>
            <p:cNvSpPr>
              <a:spLocks noChangeArrowheads="1"/>
            </p:cNvSpPr>
            <p:nvPr/>
          </p:nvSpPr>
          <p:spPr bwMode="auto">
            <a:xfrm>
              <a:off x="1066800" y="1447800"/>
              <a:ext cx="914400" cy="381000"/>
            </a:xfrm>
            <a:prstGeom prst="rect">
              <a:avLst/>
            </a:prstGeom>
            <a:solidFill>
              <a:schemeClr val="bg1"/>
            </a:solidFill>
            <a:ln w="9525">
              <a:solidFill>
                <a:schemeClr val="bg1"/>
              </a:solidFill>
              <a:miter lim="800000"/>
              <a:headEnd/>
              <a:tailEnd/>
            </a:ln>
            <a:effectLst/>
          </p:spPr>
          <p:txBody>
            <a:bodyPr wrap="none" anchor="ctr"/>
            <a:lstStyle/>
            <a:p>
              <a:endParaRPr lang="en-US" sz="1200"/>
            </a:p>
          </p:txBody>
        </p:sp>
        <p:sp>
          <p:nvSpPr>
            <p:cNvPr id="24" name="Rectangle 5"/>
            <p:cNvSpPr>
              <a:spLocks noChangeArrowheads="1"/>
            </p:cNvSpPr>
            <p:nvPr/>
          </p:nvSpPr>
          <p:spPr bwMode="auto">
            <a:xfrm>
              <a:off x="1042987" y="3825240"/>
              <a:ext cx="1019175" cy="482600"/>
            </a:xfrm>
            <a:prstGeom prst="rect">
              <a:avLst/>
            </a:prstGeom>
            <a:solidFill>
              <a:schemeClr val="bg1"/>
            </a:solidFill>
            <a:ln w="9525">
              <a:solidFill>
                <a:schemeClr val="bg1"/>
              </a:solidFill>
              <a:miter lim="800000"/>
              <a:headEnd/>
              <a:tailEnd/>
            </a:ln>
            <a:effectLst/>
          </p:spPr>
          <p:txBody>
            <a:bodyPr wrap="none" anchor="ctr"/>
            <a:lstStyle/>
            <a:p>
              <a:endParaRPr lang="en-US" sz="1200"/>
            </a:p>
          </p:txBody>
        </p:sp>
        <p:grpSp>
          <p:nvGrpSpPr>
            <p:cNvPr id="5" name="Group 9"/>
            <p:cNvGrpSpPr/>
            <p:nvPr/>
          </p:nvGrpSpPr>
          <p:grpSpPr>
            <a:xfrm>
              <a:off x="533400" y="1219200"/>
              <a:ext cx="1358901" cy="4343400"/>
              <a:chOff x="152400" y="2895600"/>
              <a:chExt cx="1219200" cy="2819400"/>
            </a:xfrm>
          </p:grpSpPr>
          <p:sp>
            <p:nvSpPr>
              <p:cNvPr id="28" name="Rectangle 27"/>
              <p:cNvSpPr/>
              <p:nvPr/>
            </p:nvSpPr>
            <p:spPr>
              <a:xfrm>
                <a:off x="152400" y="2895600"/>
                <a:ext cx="1066800" cy="2819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8085</a:t>
                </a:r>
              </a:p>
              <a:p>
                <a:pPr algn="ctr"/>
                <a:r>
                  <a:rPr lang="en-US" sz="1200" dirty="0" smtClean="0"/>
                  <a:t>MPU</a:t>
                </a:r>
                <a:endParaRPr lang="en-US" sz="1200" dirty="0"/>
              </a:p>
            </p:txBody>
          </p:sp>
          <p:sp>
            <p:nvSpPr>
              <p:cNvPr id="29" name="TextBox 28"/>
              <p:cNvSpPr txBox="1"/>
              <p:nvPr/>
            </p:nvSpPr>
            <p:spPr>
              <a:xfrm>
                <a:off x="838200" y="2895600"/>
                <a:ext cx="533400" cy="394191"/>
              </a:xfrm>
              <a:prstGeom prst="rect">
                <a:avLst/>
              </a:prstGeom>
              <a:noFill/>
            </p:spPr>
            <p:txBody>
              <a:bodyPr wrap="square" rtlCol="0">
                <a:spAutoFit/>
              </a:bodyPr>
              <a:lstStyle/>
              <a:p>
                <a:r>
                  <a:rPr lang="en-US" sz="1200" dirty="0" smtClean="0"/>
                  <a:t>A</a:t>
                </a:r>
                <a:r>
                  <a:rPr lang="en-US" sz="1200" baseline="-25000" dirty="0" smtClean="0"/>
                  <a:t>15</a:t>
                </a:r>
                <a:endParaRPr lang="en-US" sz="1200" baseline="-25000" dirty="0"/>
              </a:p>
            </p:txBody>
          </p:sp>
          <p:sp>
            <p:nvSpPr>
              <p:cNvPr id="30" name="TextBox 29"/>
              <p:cNvSpPr txBox="1"/>
              <p:nvPr/>
            </p:nvSpPr>
            <p:spPr>
              <a:xfrm>
                <a:off x="838200" y="3124200"/>
                <a:ext cx="533400" cy="394191"/>
              </a:xfrm>
              <a:prstGeom prst="rect">
                <a:avLst/>
              </a:prstGeom>
              <a:noFill/>
            </p:spPr>
            <p:txBody>
              <a:bodyPr wrap="square" rtlCol="0">
                <a:spAutoFit/>
              </a:bodyPr>
              <a:lstStyle/>
              <a:p>
                <a:r>
                  <a:rPr lang="en-US" sz="1200" dirty="0" smtClean="0"/>
                  <a:t>A</a:t>
                </a:r>
                <a:r>
                  <a:rPr lang="en-US" sz="1200" baseline="-25000" dirty="0" smtClean="0"/>
                  <a:t>0</a:t>
                </a:r>
                <a:endParaRPr lang="en-US" sz="1200" baseline="-25000" dirty="0"/>
              </a:p>
            </p:txBody>
          </p:sp>
          <p:sp>
            <p:nvSpPr>
              <p:cNvPr id="31" name="TextBox 30"/>
              <p:cNvSpPr txBox="1"/>
              <p:nvPr/>
            </p:nvSpPr>
            <p:spPr>
              <a:xfrm>
                <a:off x="762000" y="5105399"/>
                <a:ext cx="533400" cy="306593"/>
              </a:xfrm>
              <a:prstGeom prst="rect">
                <a:avLst/>
              </a:prstGeom>
              <a:noFill/>
            </p:spPr>
            <p:txBody>
              <a:bodyPr wrap="square" rtlCol="0">
                <a:spAutoFit/>
              </a:bodyPr>
              <a:lstStyle/>
              <a:p>
                <a:r>
                  <a:rPr lang="en-US" sz="1200" baseline="-25000" dirty="0" smtClean="0"/>
                  <a:t>D0</a:t>
                </a:r>
                <a:endParaRPr lang="en-US" sz="1200" baseline="-25000" dirty="0"/>
              </a:p>
            </p:txBody>
          </p:sp>
          <p:sp>
            <p:nvSpPr>
              <p:cNvPr id="32" name="TextBox 31"/>
              <p:cNvSpPr txBox="1"/>
              <p:nvPr/>
            </p:nvSpPr>
            <p:spPr>
              <a:xfrm>
                <a:off x="762000" y="4876801"/>
                <a:ext cx="533400" cy="306593"/>
              </a:xfrm>
              <a:prstGeom prst="rect">
                <a:avLst/>
              </a:prstGeom>
              <a:noFill/>
            </p:spPr>
            <p:txBody>
              <a:bodyPr wrap="square" rtlCol="0">
                <a:spAutoFit/>
              </a:bodyPr>
              <a:lstStyle/>
              <a:p>
                <a:r>
                  <a:rPr lang="en-US" sz="1200" baseline="-25000" dirty="0" smtClean="0"/>
                  <a:t>D7</a:t>
                </a:r>
                <a:endParaRPr lang="en-US" sz="1200" baseline="-25000" dirty="0"/>
              </a:p>
            </p:txBody>
          </p:sp>
        </p:grpSp>
        <p:sp>
          <p:nvSpPr>
            <p:cNvPr id="26" name="Right Arrow 25"/>
            <p:cNvSpPr/>
            <p:nvPr/>
          </p:nvSpPr>
          <p:spPr>
            <a:xfrm>
              <a:off x="1722438" y="1315720"/>
              <a:ext cx="2544762" cy="57912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b="1" dirty="0" smtClean="0">
                  <a:solidFill>
                    <a:schemeClr val="tx1"/>
                  </a:solidFill>
                </a:rPr>
                <a:t>         Address Bus (16bit)</a:t>
              </a:r>
              <a:endParaRPr lang="en-US" sz="1100" b="1" dirty="0">
                <a:solidFill>
                  <a:schemeClr val="tx1"/>
                </a:solidFill>
              </a:endParaRPr>
            </a:p>
          </p:txBody>
        </p:sp>
        <p:sp>
          <p:nvSpPr>
            <p:cNvPr id="27" name="Right Arrow 26"/>
            <p:cNvSpPr/>
            <p:nvPr/>
          </p:nvSpPr>
          <p:spPr>
            <a:xfrm>
              <a:off x="1689894" y="4404360"/>
              <a:ext cx="2348706" cy="482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1100" dirty="0" smtClean="0"/>
                <a:t>          </a:t>
              </a:r>
              <a:r>
                <a:rPr lang="en-US" sz="1100" b="1" dirty="0" smtClean="0">
                  <a:solidFill>
                    <a:schemeClr val="tx1"/>
                  </a:solidFill>
                </a:rPr>
                <a:t>Data Bus (8bit)   </a:t>
              </a:r>
              <a:endParaRPr lang="en-US" sz="1100" b="1" dirty="0">
                <a:solidFill>
                  <a:schemeClr val="tx1"/>
                </a:solidFill>
              </a:endParaRPr>
            </a:p>
          </p:txBody>
        </p:sp>
      </p:grpSp>
      <p:sp>
        <p:nvSpPr>
          <p:cNvPr id="35" name="TextBox 34"/>
          <p:cNvSpPr txBox="1"/>
          <p:nvPr/>
        </p:nvSpPr>
        <p:spPr>
          <a:xfrm>
            <a:off x="1447800" y="3124200"/>
            <a:ext cx="381000" cy="1610697"/>
          </a:xfrm>
          <a:prstGeom prst="rect">
            <a:avLst/>
          </a:prstGeom>
          <a:noFill/>
        </p:spPr>
        <p:txBody>
          <a:bodyPr wrap="square" rtlCol="0">
            <a:spAutoFit/>
          </a:bodyPr>
          <a:lstStyle/>
          <a:p>
            <a:endParaRPr lang="en-US" sz="1600" baseline="-25000" dirty="0" smtClean="0"/>
          </a:p>
          <a:p>
            <a:r>
              <a:rPr lang="en-US" sz="1600" dirty="0" smtClean="0"/>
              <a:t>A</a:t>
            </a:r>
            <a:r>
              <a:rPr lang="en-US" sz="1600" baseline="-25000" dirty="0" smtClean="0"/>
              <a:t>6</a:t>
            </a:r>
          </a:p>
          <a:p>
            <a:r>
              <a:rPr lang="en-US" sz="1600" dirty="0" smtClean="0"/>
              <a:t>A</a:t>
            </a:r>
            <a:r>
              <a:rPr lang="en-US" sz="1600" baseline="-25000" dirty="0" smtClean="0"/>
              <a:t>5</a:t>
            </a:r>
          </a:p>
          <a:p>
            <a:r>
              <a:rPr lang="en-US" sz="1600" dirty="0" smtClean="0"/>
              <a:t>A</a:t>
            </a:r>
            <a:r>
              <a:rPr lang="en-US" sz="1600" baseline="-25000" dirty="0" smtClean="0"/>
              <a:t>4</a:t>
            </a:r>
          </a:p>
          <a:p>
            <a:r>
              <a:rPr lang="en-US" sz="1600" dirty="0" smtClean="0"/>
              <a:t>A</a:t>
            </a:r>
            <a:r>
              <a:rPr lang="en-US" sz="1600" baseline="-25000" dirty="0" smtClean="0"/>
              <a:t>3</a:t>
            </a:r>
          </a:p>
          <a:p>
            <a:endParaRPr lang="en-US" sz="1600" baseline="-25000" dirty="0" smtClean="0"/>
          </a:p>
          <a:p>
            <a:endParaRPr lang="en-US" sz="1600" baseline="-25000" dirty="0"/>
          </a:p>
        </p:txBody>
      </p:sp>
      <p:cxnSp>
        <p:nvCxnSpPr>
          <p:cNvPr id="54" name="Straight Arrow Connector 53"/>
          <p:cNvCxnSpPr/>
          <p:nvPr/>
        </p:nvCxnSpPr>
        <p:spPr>
          <a:xfrm>
            <a:off x="8001000" y="1981200"/>
            <a:ext cx="533400" cy="158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8001000" y="2665412"/>
            <a:ext cx="533400" cy="158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9" name="Shape 58"/>
          <p:cNvCxnSpPr>
            <a:stCxn id="19" idx="3"/>
          </p:cNvCxnSpPr>
          <p:nvPr/>
        </p:nvCxnSpPr>
        <p:spPr>
          <a:xfrm flipV="1">
            <a:off x="7543800" y="2667000"/>
            <a:ext cx="685800" cy="914400"/>
          </a:xfrm>
          <a:prstGeom prst="bentConnector2">
            <a:avLst/>
          </a:prstGeom>
        </p:spPr>
        <p:style>
          <a:lnRef idx="2">
            <a:schemeClr val="dk1"/>
          </a:lnRef>
          <a:fillRef idx="0">
            <a:schemeClr val="dk1"/>
          </a:fillRef>
          <a:effectRef idx="1">
            <a:schemeClr val="dk1"/>
          </a:effectRef>
          <a:fontRef idx="minor">
            <a:schemeClr val="tx1"/>
          </a:fontRef>
        </p:style>
      </p:cxnSp>
      <p:grpSp>
        <p:nvGrpSpPr>
          <p:cNvPr id="21" name="Group 96"/>
          <p:cNvGrpSpPr/>
          <p:nvPr/>
        </p:nvGrpSpPr>
        <p:grpSpPr>
          <a:xfrm>
            <a:off x="3581400" y="3886200"/>
            <a:ext cx="762000" cy="369332"/>
            <a:chOff x="3429000" y="6172200"/>
            <a:chExt cx="762000" cy="369332"/>
          </a:xfrm>
        </p:grpSpPr>
        <p:sp>
          <p:nvSpPr>
            <p:cNvPr id="60" name="TextBox 59"/>
            <p:cNvSpPr txBox="1"/>
            <p:nvPr/>
          </p:nvSpPr>
          <p:spPr>
            <a:xfrm>
              <a:off x="3429000" y="6172200"/>
              <a:ext cx="762000" cy="369332"/>
            </a:xfrm>
            <a:prstGeom prst="rect">
              <a:avLst/>
            </a:prstGeom>
            <a:noFill/>
          </p:spPr>
          <p:txBody>
            <a:bodyPr wrap="square" rtlCol="0">
              <a:spAutoFit/>
            </a:bodyPr>
            <a:lstStyle/>
            <a:p>
              <a:r>
                <a:rPr lang="en-US" dirty="0" smtClean="0"/>
                <a:t>IO/W</a:t>
              </a:r>
              <a:endParaRPr lang="en-US" dirty="0"/>
            </a:p>
          </p:txBody>
        </p:sp>
        <p:cxnSp>
          <p:nvCxnSpPr>
            <p:cNvPr id="62" name="Straight Connector 61"/>
            <p:cNvCxnSpPr/>
            <p:nvPr/>
          </p:nvCxnSpPr>
          <p:spPr>
            <a:xfrm>
              <a:off x="3505200" y="6246812"/>
              <a:ext cx="495300"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4" name="Shape 63"/>
          <p:cNvCxnSpPr>
            <a:stCxn id="50" idx="3"/>
          </p:cNvCxnSpPr>
          <p:nvPr/>
        </p:nvCxnSpPr>
        <p:spPr>
          <a:xfrm flipV="1">
            <a:off x="4800600" y="3733800"/>
            <a:ext cx="304800" cy="723900"/>
          </a:xfrm>
          <a:prstGeom prst="bentConnector2">
            <a:avLst/>
          </a:prstGeom>
        </p:spPr>
        <p:style>
          <a:lnRef idx="2">
            <a:schemeClr val="dk1"/>
          </a:lnRef>
          <a:fillRef idx="0">
            <a:schemeClr val="dk1"/>
          </a:fillRef>
          <a:effectRef idx="1">
            <a:schemeClr val="dk1"/>
          </a:effectRef>
          <a:fontRef idx="minor">
            <a:schemeClr val="tx1"/>
          </a:fontRef>
        </p:style>
      </p:cxnSp>
      <p:sp>
        <p:nvSpPr>
          <p:cNvPr id="85" name="Flowchart: Delay 84"/>
          <p:cNvSpPr/>
          <p:nvPr/>
        </p:nvSpPr>
        <p:spPr>
          <a:xfrm>
            <a:off x="2125980" y="3505200"/>
            <a:ext cx="266700" cy="685800"/>
          </a:xfrm>
          <a:prstGeom prst="flowChartDelay">
            <a:avLst/>
          </a:prstGeom>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86" name="Straight Connector 85"/>
          <p:cNvCxnSpPr/>
          <p:nvPr/>
        </p:nvCxnSpPr>
        <p:spPr>
          <a:xfrm>
            <a:off x="1752600" y="3429000"/>
            <a:ext cx="37338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752600" y="3732212"/>
            <a:ext cx="37338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752600" y="4037012"/>
            <a:ext cx="37338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752600" y="4341812"/>
            <a:ext cx="37338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0" name="Flowchart: Connector 89"/>
          <p:cNvSpPr/>
          <p:nvPr/>
        </p:nvSpPr>
        <p:spPr>
          <a:xfrm>
            <a:off x="1981200" y="3657600"/>
            <a:ext cx="106680" cy="137160"/>
          </a:xfrm>
          <a:prstGeom prst="flowChartConnector">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owchart: Connector 90"/>
          <p:cNvSpPr/>
          <p:nvPr/>
        </p:nvSpPr>
        <p:spPr>
          <a:xfrm>
            <a:off x="1981200" y="3977640"/>
            <a:ext cx="106680" cy="137160"/>
          </a:xfrm>
          <a:prstGeom prst="flowChartConnector">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Connector 91"/>
          <p:cNvSpPr/>
          <p:nvPr/>
        </p:nvSpPr>
        <p:spPr>
          <a:xfrm>
            <a:off x="1981200" y="4206240"/>
            <a:ext cx="106680" cy="137160"/>
          </a:xfrm>
          <a:prstGeom prst="flowChartConnector">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lowchart: Connector 92"/>
          <p:cNvSpPr/>
          <p:nvPr/>
        </p:nvSpPr>
        <p:spPr>
          <a:xfrm>
            <a:off x="1981200" y="3368040"/>
            <a:ext cx="106680" cy="137160"/>
          </a:xfrm>
          <a:prstGeom prst="flowChartConnector">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p:cNvCxnSpPr/>
          <p:nvPr/>
        </p:nvCxnSpPr>
        <p:spPr>
          <a:xfrm rot="5400000">
            <a:off x="1600200" y="3809206"/>
            <a:ext cx="1066006" cy="79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6" name="Flowchart: Connector 95"/>
          <p:cNvSpPr/>
          <p:nvPr/>
        </p:nvSpPr>
        <p:spPr>
          <a:xfrm>
            <a:off x="2407920" y="3810000"/>
            <a:ext cx="106680" cy="137160"/>
          </a:xfrm>
          <a:prstGeom prst="flowChartConnector">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98"/>
          <p:cNvGrpSpPr/>
          <p:nvPr/>
        </p:nvGrpSpPr>
        <p:grpSpPr>
          <a:xfrm>
            <a:off x="4373880" y="4114800"/>
            <a:ext cx="533400" cy="685800"/>
            <a:chOff x="4373880" y="4953000"/>
            <a:chExt cx="533400" cy="685800"/>
          </a:xfrm>
        </p:grpSpPr>
        <p:sp>
          <p:nvSpPr>
            <p:cNvPr id="50" name="Flowchart: Delay 49"/>
            <p:cNvSpPr/>
            <p:nvPr/>
          </p:nvSpPr>
          <p:spPr>
            <a:xfrm>
              <a:off x="4480560" y="4953000"/>
              <a:ext cx="320040" cy="685800"/>
            </a:xfrm>
            <a:prstGeom prst="flowChartDelay">
              <a:avLst/>
            </a:prstGeom>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1" name="Flowchart: Connector 50"/>
            <p:cNvSpPr/>
            <p:nvPr/>
          </p:nvSpPr>
          <p:spPr>
            <a:xfrm>
              <a:off x="4373880" y="4987290"/>
              <a:ext cx="106680" cy="137160"/>
            </a:xfrm>
            <a:prstGeom prst="flowChartConnector">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p:cNvSpPr/>
            <p:nvPr/>
          </p:nvSpPr>
          <p:spPr>
            <a:xfrm>
              <a:off x="4373880" y="5467350"/>
              <a:ext cx="106680" cy="137160"/>
            </a:xfrm>
            <a:prstGeom prst="flowChartConnector">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lowchart: Connector 97"/>
            <p:cNvSpPr/>
            <p:nvPr/>
          </p:nvSpPr>
          <p:spPr>
            <a:xfrm>
              <a:off x="4800600" y="5257800"/>
              <a:ext cx="106680" cy="137160"/>
            </a:xfrm>
            <a:prstGeom prst="flowChartConnector">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p:cNvSpPr/>
          <p:nvPr/>
        </p:nvSpPr>
        <p:spPr>
          <a:xfrm>
            <a:off x="2590800" y="4495800"/>
            <a:ext cx="1143000" cy="1828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smtClean="0"/>
          </a:p>
          <a:p>
            <a:pPr algn="ctr"/>
            <a:endParaRPr lang="en-US" dirty="0" smtClean="0"/>
          </a:p>
          <a:p>
            <a:pPr algn="ctr"/>
            <a:r>
              <a:rPr lang="en-US" dirty="0" smtClean="0"/>
              <a:t>74</a:t>
            </a:r>
          </a:p>
          <a:p>
            <a:pPr algn="ctr"/>
            <a:r>
              <a:rPr lang="en-US" dirty="0" smtClean="0"/>
              <a:t>LS</a:t>
            </a:r>
          </a:p>
          <a:p>
            <a:pPr algn="ctr"/>
            <a:r>
              <a:rPr lang="en-US" dirty="0" smtClean="0"/>
              <a:t>138</a:t>
            </a:r>
          </a:p>
          <a:p>
            <a:pPr algn="ctr"/>
            <a:endParaRPr lang="en-US" dirty="0"/>
          </a:p>
        </p:txBody>
      </p:sp>
      <p:sp>
        <p:nvSpPr>
          <p:cNvPr id="102" name="TextBox 101"/>
          <p:cNvSpPr txBox="1"/>
          <p:nvPr/>
        </p:nvSpPr>
        <p:spPr>
          <a:xfrm>
            <a:off x="2667000" y="4495800"/>
            <a:ext cx="457200" cy="369332"/>
          </a:xfrm>
          <a:prstGeom prst="rect">
            <a:avLst/>
          </a:prstGeom>
          <a:noFill/>
        </p:spPr>
        <p:txBody>
          <a:bodyPr wrap="square" rtlCol="0">
            <a:spAutoFit/>
          </a:bodyPr>
          <a:lstStyle/>
          <a:p>
            <a:r>
              <a:rPr lang="en-US" dirty="0" smtClean="0"/>
              <a:t>E1</a:t>
            </a:r>
            <a:endParaRPr lang="en-US" dirty="0"/>
          </a:p>
        </p:txBody>
      </p:sp>
      <p:sp>
        <p:nvSpPr>
          <p:cNvPr id="103" name="TextBox 102"/>
          <p:cNvSpPr txBox="1"/>
          <p:nvPr/>
        </p:nvSpPr>
        <p:spPr>
          <a:xfrm>
            <a:off x="2971800" y="4507468"/>
            <a:ext cx="457200" cy="369332"/>
          </a:xfrm>
          <a:prstGeom prst="rect">
            <a:avLst/>
          </a:prstGeom>
          <a:noFill/>
        </p:spPr>
        <p:txBody>
          <a:bodyPr wrap="square" rtlCol="0">
            <a:spAutoFit/>
          </a:bodyPr>
          <a:lstStyle/>
          <a:p>
            <a:r>
              <a:rPr lang="en-US" dirty="0" smtClean="0"/>
              <a:t>E2</a:t>
            </a:r>
            <a:endParaRPr lang="en-US" dirty="0"/>
          </a:p>
        </p:txBody>
      </p:sp>
      <p:sp>
        <p:nvSpPr>
          <p:cNvPr id="104" name="TextBox 103"/>
          <p:cNvSpPr txBox="1"/>
          <p:nvPr/>
        </p:nvSpPr>
        <p:spPr>
          <a:xfrm>
            <a:off x="3352800" y="4495800"/>
            <a:ext cx="457200" cy="369332"/>
          </a:xfrm>
          <a:prstGeom prst="rect">
            <a:avLst/>
          </a:prstGeom>
          <a:noFill/>
        </p:spPr>
        <p:txBody>
          <a:bodyPr wrap="square" rtlCol="0">
            <a:spAutoFit/>
          </a:bodyPr>
          <a:lstStyle/>
          <a:p>
            <a:r>
              <a:rPr lang="en-US" dirty="0" smtClean="0"/>
              <a:t>E3</a:t>
            </a:r>
            <a:endParaRPr lang="en-US" dirty="0"/>
          </a:p>
        </p:txBody>
      </p:sp>
      <p:cxnSp>
        <p:nvCxnSpPr>
          <p:cNvPr id="106" name="Straight Connector 105"/>
          <p:cNvCxnSpPr>
            <a:stCxn id="104" idx="0"/>
          </p:cNvCxnSpPr>
          <p:nvPr/>
        </p:nvCxnSpPr>
        <p:spPr>
          <a:xfrm rot="5400000" flipH="1" flipV="1">
            <a:off x="3086100" y="4000500"/>
            <a:ext cx="990600" cy="1588"/>
          </a:xfrm>
          <a:prstGeom prst="line">
            <a:avLst/>
          </a:prstGeom>
        </p:spPr>
        <p:style>
          <a:lnRef idx="2">
            <a:schemeClr val="dk1"/>
          </a:lnRef>
          <a:fillRef idx="0">
            <a:schemeClr val="dk1"/>
          </a:fillRef>
          <a:effectRef idx="1">
            <a:schemeClr val="dk1"/>
          </a:effectRef>
          <a:fontRef idx="minor">
            <a:schemeClr val="tx1"/>
          </a:fontRef>
        </p:style>
      </p:cxnSp>
      <p:sp>
        <p:nvSpPr>
          <p:cNvPr id="107" name="TextBox 106"/>
          <p:cNvSpPr txBox="1"/>
          <p:nvPr/>
        </p:nvSpPr>
        <p:spPr>
          <a:xfrm>
            <a:off x="3200400" y="3124200"/>
            <a:ext cx="609600" cy="369332"/>
          </a:xfrm>
          <a:prstGeom prst="rect">
            <a:avLst/>
          </a:prstGeom>
          <a:noFill/>
        </p:spPr>
        <p:txBody>
          <a:bodyPr wrap="square" rtlCol="0">
            <a:spAutoFit/>
          </a:bodyPr>
          <a:lstStyle/>
          <a:p>
            <a:r>
              <a:rPr lang="en-US" dirty="0" smtClean="0"/>
              <a:t>A</a:t>
            </a:r>
            <a:r>
              <a:rPr lang="en-US" baseline="-25000" dirty="0" smtClean="0"/>
              <a:t>7</a:t>
            </a:r>
            <a:endParaRPr lang="en-US" baseline="-25000" dirty="0"/>
          </a:p>
        </p:txBody>
      </p:sp>
      <p:cxnSp>
        <p:nvCxnSpPr>
          <p:cNvPr id="109" name="Shape 108"/>
          <p:cNvCxnSpPr>
            <a:stCxn id="96" idx="6"/>
            <a:endCxn id="102" idx="0"/>
          </p:cNvCxnSpPr>
          <p:nvPr/>
        </p:nvCxnSpPr>
        <p:spPr>
          <a:xfrm>
            <a:off x="2514600" y="3878580"/>
            <a:ext cx="381000" cy="617220"/>
          </a:xfrm>
          <a:prstGeom prst="bentConnector2">
            <a:avLst/>
          </a:prstGeom>
        </p:spPr>
        <p:style>
          <a:lnRef idx="2">
            <a:schemeClr val="dk1"/>
          </a:lnRef>
          <a:fillRef idx="0">
            <a:schemeClr val="dk1"/>
          </a:fillRef>
          <a:effectRef idx="1">
            <a:schemeClr val="dk1"/>
          </a:effectRef>
          <a:fontRef idx="minor">
            <a:schemeClr val="tx1"/>
          </a:fontRef>
        </p:style>
      </p:cxnSp>
      <p:cxnSp>
        <p:nvCxnSpPr>
          <p:cNvPr id="111" name="Elbow Connector 110"/>
          <p:cNvCxnSpPr>
            <a:endCxn id="103" idx="0"/>
          </p:cNvCxnSpPr>
          <p:nvPr/>
        </p:nvCxnSpPr>
        <p:spPr>
          <a:xfrm rot="16200000" flipH="1">
            <a:off x="2889766" y="4196834"/>
            <a:ext cx="316468" cy="3048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17" name="Straight Connector 116"/>
          <p:cNvCxnSpPr/>
          <p:nvPr/>
        </p:nvCxnSpPr>
        <p:spPr>
          <a:xfrm>
            <a:off x="3733800" y="5486400"/>
            <a:ext cx="1066800" cy="1588"/>
          </a:xfrm>
          <a:prstGeom prst="line">
            <a:avLst/>
          </a:prstGeom>
        </p:spPr>
        <p:style>
          <a:lnRef idx="2">
            <a:schemeClr val="dk1"/>
          </a:lnRef>
          <a:fillRef idx="0">
            <a:schemeClr val="dk1"/>
          </a:fillRef>
          <a:effectRef idx="1">
            <a:schemeClr val="dk1"/>
          </a:effectRef>
          <a:fontRef idx="minor">
            <a:schemeClr val="tx1"/>
          </a:fontRef>
        </p:style>
      </p:cxnSp>
      <p:cxnSp>
        <p:nvCxnSpPr>
          <p:cNvPr id="119" name="Elbow Connector 118"/>
          <p:cNvCxnSpPr>
            <a:endCxn id="128" idx="2"/>
          </p:cNvCxnSpPr>
          <p:nvPr/>
        </p:nvCxnSpPr>
        <p:spPr>
          <a:xfrm>
            <a:off x="3733800" y="6172200"/>
            <a:ext cx="1828800" cy="27813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nvGrpSpPr>
          <p:cNvPr id="33" name="Group 119"/>
          <p:cNvGrpSpPr/>
          <p:nvPr/>
        </p:nvGrpSpPr>
        <p:grpSpPr>
          <a:xfrm>
            <a:off x="4800600" y="5334000"/>
            <a:ext cx="533400" cy="685800"/>
            <a:chOff x="4373880" y="4953000"/>
            <a:chExt cx="533400" cy="685800"/>
          </a:xfrm>
        </p:grpSpPr>
        <p:sp>
          <p:nvSpPr>
            <p:cNvPr id="121" name="Flowchart: Delay 120"/>
            <p:cNvSpPr/>
            <p:nvPr/>
          </p:nvSpPr>
          <p:spPr>
            <a:xfrm>
              <a:off x="4480560" y="4953000"/>
              <a:ext cx="320040" cy="685800"/>
            </a:xfrm>
            <a:prstGeom prst="flowChartDelay">
              <a:avLst/>
            </a:prstGeom>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2" name="Flowchart: Connector 121"/>
            <p:cNvSpPr/>
            <p:nvPr/>
          </p:nvSpPr>
          <p:spPr>
            <a:xfrm>
              <a:off x="4373880" y="4987290"/>
              <a:ext cx="106680" cy="137160"/>
            </a:xfrm>
            <a:prstGeom prst="flowChartConnector">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lowchart: Connector 122"/>
            <p:cNvSpPr/>
            <p:nvPr/>
          </p:nvSpPr>
          <p:spPr>
            <a:xfrm>
              <a:off x="4373880" y="5467350"/>
              <a:ext cx="106680" cy="137160"/>
            </a:xfrm>
            <a:prstGeom prst="flowChartConnector">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lowchart: Connector 123"/>
            <p:cNvSpPr/>
            <p:nvPr/>
          </p:nvSpPr>
          <p:spPr>
            <a:xfrm>
              <a:off x="4800600" y="5257800"/>
              <a:ext cx="106680" cy="137160"/>
            </a:xfrm>
            <a:prstGeom prst="flowChartConnector">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124"/>
          <p:cNvGrpSpPr/>
          <p:nvPr/>
        </p:nvGrpSpPr>
        <p:grpSpPr>
          <a:xfrm>
            <a:off x="5562600" y="5867400"/>
            <a:ext cx="533400" cy="685800"/>
            <a:chOff x="4373880" y="4953000"/>
            <a:chExt cx="533400" cy="685800"/>
          </a:xfrm>
        </p:grpSpPr>
        <p:sp>
          <p:nvSpPr>
            <p:cNvPr id="126" name="Flowchart: Delay 125"/>
            <p:cNvSpPr/>
            <p:nvPr/>
          </p:nvSpPr>
          <p:spPr>
            <a:xfrm>
              <a:off x="4480560" y="4953000"/>
              <a:ext cx="320040" cy="685800"/>
            </a:xfrm>
            <a:prstGeom prst="flowChartDelay">
              <a:avLst/>
            </a:prstGeom>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7" name="Flowchart: Connector 126"/>
            <p:cNvSpPr/>
            <p:nvPr/>
          </p:nvSpPr>
          <p:spPr>
            <a:xfrm>
              <a:off x="4373880" y="4987290"/>
              <a:ext cx="106680" cy="137160"/>
            </a:xfrm>
            <a:prstGeom prst="flowChartConnector">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Connector 127"/>
            <p:cNvSpPr/>
            <p:nvPr/>
          </p:nvSpPr>
          <p:spPr>
            <a:xfrm>
              <a:off x="4373880" y="5467350"/>
              <a:ext cx="106680" cy="137160"/>
            </a:xfrm>
            <a:prstGeom prst="flowChartConnector">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lowchart: Connector 128"/>
            <p:cNvSpPr/>
            <p:nvPr/>
          </p:nvSpPr>
          <p:spPr>
            <a:xfrm>
              <a:off x="4800600" y="5257800"/>
              <a:ext cx="106680" cy="137160"/>
            </a:xfrm>
            <a:prstGeom prst="flowChartConnector">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130"/>
          <p:cNvGrpSpPr/>
          <p:nvPr/>
        </p:nvGrpSpPr>
        <p:grpSpPr>
          <a:xfrm>
            <a:off x="3886200" y="5562600"/>
            <a:ext cx="762000" cy="369332"/>
            <a:chOff x="3429000" y="6172200"/>
            <a:chExt cx="762000" cy="369332"/>
          </a:xfrm>
        </p:grpSpPr>
        <p:sp>
          <p:nvSpPr>
            <p:cNvPr id="132" name="TextBox 131"/>
            <p:cNvSpPr txBox="1"/>
            <p:nvPr/>
          </p:nvSpPr>
          <p:spPr>
            <a:xfrm>
              <a:off x="3429000" y="6172200"/>
              <a:ext cx="762000" cy="369332"/>
            </a:xfrm>
            <a:prstGeom prst="rect">
              <a:avLst/>
            </a:prstGeom>
            <a:noFill/>
          </p:spPr>
          <p:txBody>
            <a:bodyPr wrap="square" rtlCol="0">
              <a:spAutoFit/>
            </a:bodyPr>
            <a:lstStyle/>
            <a:p>
              <a:r>
                <a:rPr lang="en-US" dirty="0" smtClean="0"/>
                <a:t>IO/R</a:t>
              </a:r>
              <a:endParaRPr lang="en-US" dirty="0"/>
            </a:p>
          </p:txBody>
        </p:sp>
        <p:cxnSp>
          <p:nvCxnSpPr>
            <p:cNvPr id="133" name="Straight Connector 132"/>
            <p:cNvCxnSpPr/>
            <p:nvPr/>
          </p:nvCxnSpPr>
          <p:spPr>
            <a:xfrm>
              <a:off x="3505200" y="6246812"/>
              <a:ext cx="495300"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5" name="Straight Connector 134"/>
          <p:cNvCxnSpPr>
            <a:stCxn id="132" idx="2"/>
            <a:endCxn id="123" idx="2"/>
          </p:cNvCxnSpPr>
          <p:nvPr/>
        </p:nvCxnSpPr>
        <p:spPr>
          <a:xfrm rot="5400000" flipH="1" flipV="1">
            <a:off x="4526399" y="5657731"/>
            <a:ext cx="15002" cy="533400"/>
          </a:xfrm>
          <a:prstGeom prst="line">
            <a:avLst/>
          </a:prstGeom>
        </p:spPr>
        <p:style>
          <a:lnRef idx="2">
            <a:schemeClr val="dk1"/>
          </a:lnRef>
          <a:fillRef idx="0">
            <a:schemeClr val="dk1"/>
          </a:fillRef>
          <a:effectRef idx="1">
            <a:schemeClr val="dk1"/>
          </a:effectRef>
          <a:fontRef idx="minor">
            <a:schemeClr val="tx1"/>
          </a:fontRef>
        </p:style>
      </p:cxnSp>
      <p:cxnSp>
        <p:nvCxnSpPr>
          <p:cNvPr id="137" name="Elbow Connector 136"/>
          <p:cNvCxnSpPr>
            <a:endCxn id="127" idx="2"/>
          </p:cNvCxnSpPr>
          <p:nvPr/>
        </p:nvCxnSpPr>
        <p:spPr>
          <a:xfrm flipV="1">
            <a:off x="4419600" y="5970270"/>
            <a:ext cx="1143000" cy="125730"/>
          </a:xfrm>
          <a:prstGeom prst="bentConnector3">
            <a:avLst>
              <a:gd name="adj1" fmla="val 82222"/>
            </a:avLst>
          </a:prstGeom>
        </p:spPr>
        <p:style>
          <a:lnRef idx="2">
            <a:schemeClr val="dk1"/>
          </a:lnRef>
          <a:fillRef idx="0">
            <a:schemeClr val="dk1"/>
          </a:fillRef>
          <a:effectRef idx="1">
            <a:schemeClr val="dk1"/>
          </a:effectRef>
          <a:fontRef idx="minor">
            <a:schemeClr val="tx1"/>
          </a:fontRef>
        </p:style>
      </p:cxnSp>
      <p:cxnSp>
        <p:nvCxnSpPr>
          <p:cNvPr id="144" name="Straight Connector 143"/>
          <p:cNvCxnSpPr/>
          <p:nvPr/>
        </p:nvCxnSpPr>
        <p:spPr>
          <a:xfrm rot="5400000" flipH="1" flipV="1">
            <a:off x="4343400" y="6019800"/>
            <a:ext cx="152400" cy="1588"/>
          </a:xfrm>
          <a:prstGeom prst="line">
            <a:avLst/>
          </a:prstGeom>
        </p:spPr>
        <p:style>
          <a:lnRef idx="2">
            <a:schemeClr val="dk1"/>
          </a:lnRef>
          <a:fillRef idx="0">
            <a:schemeClr val="dk1"/>
          </a:fillRef>
          <a:effectRef idx="1">
            <a:schemeClr val="dk1"/>
          </a:effectRef>
          <a:fontRef idx="minor">
            <a:schemeClr val="tx1"/>
          </a:fontRef>
        </p:style>
      </p:cxnSp>
      <p:cxnSp>
        <p:nvCxnSpPr>
          <p:cNvPr id="146" name="Elbow Connector 145"/>
          <p:cNvCxnSpPr>
            <a:endCxn id="52" idx="2"/>
          </p:cNvCxnSpPr>
          <p:nvPr/>
        </p:nvCxnSpPr>
        <p:spPr>
          <a:xfrm flipV="1">
            <a:off x="3733800" y="4697730"/>
            <a:ext cx="640080" cy="25527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53" name="Straight Connector 152"/>
          <p:cNvCxnSpPr/>
          <p:nvPr/>
        </p:nvCxnSpPr>
        <p:spPr>
          <a:xfrm>
            <a:off x="3733800" y="4191000"/>
            <a:ext cx="685800" cy="1588"/>
          </a:xfrm>
          <a:prstGeom prst="line">
            <a:avLst/>
          </a:prstGeom>
        </p:spPr>
        <p:style>
          <a:lnRef idx="2">
            <a:schemeClr val="dk1"/>
          </a:lnRef>
          <a:fillRef idx="0">
            <a:schemeClr val="dk1"/>
          </a:fillRef>
          <a:effectRef idx="1">
            <a:schemeClr val="dk1"/>
          </a:effectRef>
          <a:fontRef idx="minor">
            <a:schemeClr val="tx1"/>
          </a:fontRef>
        </p:style>
      </p:cxnSp>
      <p:sp>
        <p:nvSpPr>
          <p:cNvPr id="155" name="TextBox 154"/>
          <p:cNvSpPr txBox="1"/>
          <p:nvPr/>
        </p:nvSpPr>
        <p:spPr>
          <a:xfrm>
            <a:off x="3429000" y="4724400"/>
            <a:ext cx="457200" cy="369332"/>
          </a:xfrm>
          <a:prstGeom prst="rect">
            <a:avLst/>
          </a:prstGeom>
          <a:noFill/>
        </p:spPr>
        <p:txBody>
          <a:bodyPr wrap="square" rtlCol="0">
            <a:spAutoFit/>
          </a:bodyPr>
          <a:lstStyle/>
          <a:p>
            <a:r>
              <a:rPr lang="en-US" dirty="0" smtClean="0"/>
              <a:t>o</a:t>
            </a:r>
            <a:r>
              <a:rPr lang="en-US" baseline="-25000" dirty="0" smtClean="0"/>
              <a:t>2</a:t>
            </a:r>
            <a:endParaRPr lang="en-US" baseline="-25000" dirty="0"/>
          </a:p>
        </p:txBody>
      </p:sp>
      <p:sp>
        <p:nvSpPr>
          <p:cNvPr id="156" name="TextBox 155"/>
          <p:cNvSpPr txBox="1"/>
          <p:nvPr/>
        </p:nvSpPr>
        <p:spPr>
          <a:xfrm>
            <a:off x="3352800" y="5269468"/>
            <a:ext cx="457200" cy="369332"/>
          </a:xfrm>
          <a:prstGeom prst="rect">
            <a:avLst/>
          </a:prstGeom>
          <a:noFill/>
        </p:spPr>
        <p:txBody>
          <a:bodyPr wrap="square" rtlCol="0">
            <a:spAutoFit/>
          </a:bodyPr>
          <a:lstStyle/>
          <a:p>
            <a:r>
              <a:rPr lang="en-US" dirty="0" smtClean="0"/>
              <a:t>o</a:t>
            </a:r>
            <a:r>
              <a:rPr lang="en-US" baseline="-25000" dirty="0" smtClean="0"/>
              <a:t>1</a:t>
            </a:r>
            <a:endParaRPr lang="en-US" baseline="-25000" dirty="0"/>
          </a:p>
        </p:txBody>
      </p:sp>
      <p:sp>
        <p:nvSpPr>
          <p:cNvPr id="157" name="TextBox 156"/>
          <p:cNvSpPr txBox="1"/>
          <p:nvPr/>
        </p:nvSpPr>
        <p:spPr>
          <a:xfrm>
            <a:off x="3429000" y="5879068"/>
            <a:ext cx="457200" cy="369332"/>
          </a:xfrm>
          <a:prstGeom prst="rect">
            <a:avLst/>
          </a:prstGeom>
          <a:noFill/>
        </p:spPr>
        <p:txBody>
          <a:bodyPr wrap="square" rtlCol="0">
            <a:spAutoFit/>
          </a:bodyPr>
          <a:lstStyle/>
          <a:p>
            <a:r>
              <a:rPr lang="en-US" dirty="0" smtClean="0"/>
              <a:t>o</a:t>
            </a:r>
            <a:r>
              <a:rPr lang="en-US" baseline="-25000" dirty="0" smtClean="0"/>
              <a:t>0</a:t>
            </a:r>
            <a:endParaRPr lang="en-US" baseline="-25000" dirty="0"/>
          </a:p>
        </p:txBody>
      </p:sp>
      <p:cxnSp>
        <p:nvCxnSpPr>
          <p:cNvPr id="160" name="Straight Connector 159"/>
          <p:cNvCxnSpPr/>
          <p:nvPr/>
        </p:nvCxnSpPr>
        <p:spPr>
          <a:xfrm>
            <a:off x="2743200" y="4572000"/>
            <a:ext cx="152400" cy="1588"/>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a:off x="3124200" y="4572000"/>
            <a:ext cx="152400" cy="1588"/>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a:off x="3505200" y="4572000"/>
            <a:ext cx="152400" cy="1588"/>
          </a:xfrm>
          <a:prstGeom prst="line">
            <a:avLst/>
          </a:prstGeom>
        </p:spPr>
        <p:style>
          <a:lnRef idx="2">
            <a:schemeClr val="dk1"/>
          </a:lnRef>
          <a:fillRef idx="0">
            <a:schemeClr val="dk1"/>
          </a:fillRef>
          <a:effectRef idx="1">
            <a:schemeClr val="dk1"/>
          </a:effectRef>
          <a:fontRef idx="minor">
            <a:schemeClr val="tx1"/>
          </a:fontRef>
        </p:style>
      </p:cxnSp>
      <p:cxnSp>
        <p:nvCxnSpPr>
          <p:cNvPr id="164" name="Shape 163"/>
          <p:cNvCxnSpPr>
            <a:stCxn id="124" idx="6"/>
          </p:cNvCxnSpPr>
          <p:nvPr/>
        </p:nvCxnSpPr>
        <p:spPr>
          <a:xfrm flipV="1">
            <a:off x="5334000" y="2895600"/>
            <a:ext cx="2438400" cy="281178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166" name="Elbow Connector 165"/>
          <p:cNvCxnSpPr>
            <a:stCxn id="129" idx="0"/>
            <a:endCxn id="19" idx="2"/>
          </p:cNvCxnSpPr>
          <p:nvPr/>
        </p:nvCxnSpPr>
        <p:spPr>
          <a:xfrm rot="5400000" flipH="1" flipV="1">
            <a:off x="5440680" y="4411980"/>
            <a:ext cx="2362200" cy="1158240"/>
          </a:xfrm>
          <a:prstGeom prst="bentConnector3">
            <a:avLst>
              <a:gd name="adj1" fmla="val -2688"/>
            </a:avLst>
          </a:prstGeom>
          <a:ln>
            <a:tailEnd type="arrow"/>
          </a:ln>
        </p:spPr>
        <p:style>
          <a:lnRef idx="2">
            <a:schemeClr val="dk1"/>
          </a:lnRef>
          <a:fillRef idx="0">
            <a:schemeClr val="dk1"/>
          </a:fillRef>
          <a:effectRef idx="1">
            <a:schemeClr val="dk1"/>
          </a:effectRef>
          <a:fontRef idx="minor">
            <a:schemeClr val="tx1"/>
          </a:fontRef>
        </p:style>
      </p:cxnSp>
      <p:sp>
        <p:nvSpPr>
          <p:cNvPr id="168" name="TextBox 167"/>
          <p:cNvSpPr txBox="1"/>
          <p:nvPr/>
        </p:nvSpPr>
        <p:spPr>
          <a:xfrm>
            <a:off x="5105400" y="4267200"/>
            <a:ext cx="685800" cy="369332"/>
          </a:xfrm>
          <a:prstGeom prst="rect">
            <a:avLst/>
          </a:prstGeom>
          <a:noFill/>
        </p:spPr>
        <p:txBody>
          <a:bodyPr wrap="square" rtlCol="0">
            <a:spAutoFit/>
          </a:bodyPr>
          <a:lstStyle/>
          <a:p>
            <a:r>
              <a:rPr lang="en-US" dirty="0" smtClean="0"/>
              <a:t>82H</a:t>
            </a:r>
            <a:endParaRPr lang="en-US" dirty="0"/>
          </a:p>
        </p:txBody>
      </p:sp>
      <p:sp>
        <p:nvSpPr>
          <p:cNvPr id="169" name="TextBox 168"/>
          <p:cNvSpPr txBox="1"/>
          <p:nvPr/>
        </p:nvSpPr>
        <p:spPr>
          <a:xfrm>
            <a:off x="5638800" y="5269468"/>
            <a:ext cx="685800" cy="369332"/>
          </a:xfrm>
          <a:prstGeom prst="rect">
            <a:avLst/>
          </a:prstGeom>
          <a:noFill/>
        </p:spPr>
        <p:txBody>
          <a:bodyPr wrap="square" rtlCol="0">
            <a:spAutoFit/>
          </a:bodyPr>
          <a:lstStyle/>
          <a:p>
            <a:r>
              <a:rPr lang="en-US" dirty="0" smtClean="0"/>
              <a:t>81H</a:t>
            </a:r>
            <a:endParaRPr lang="en-US" dirty="0"/>
          </a:p>
        </p:txBody>
      </p:sp>
      <p:sp>
        <p:nvSpPr>
          <p:cNvPr id="170" name="TextBox 169"/>
          <p:cNvSpPr txBox="1"/>
          <p:nvPr/>
        </p:nvSpPr>
        <p:spPr>
          <a:xfrm>
            <a:off x="6172200" y="5791200"/>
            <a:ext cx="685800" cy="369332"/>
          </a:xfrm>
          <a:prstGeom prst="rect">
            <a:avLst/>
          </a:prstGeom>
          <a:noFill/>
        </p:spPr>
        <p:txBody>
          <a:bodyPr wrap="square" rtlCol="0">
            <a:spAutoFit/>
          </a:bodyPr>
          <a:lstStyle/>
          <a:p>
            <a:r>
              <a:rPr lang="en-US" dirty="0" smtClean="0"/>
              <a:t>80H</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8155  Decode Registers</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p>
            <a:r>
              <a:rPr lang="en-US" dirty="0" smtClean="0"/>
              <a:t>Registers</a:t>
            </a:r>
            <a:endParaRPr lang="en-US" dirty="0"/>
          </a:p>
        </p:txBody>
      </p:sp>
      <p:graphicFrame>
        <p:nvGraphicFramePr>
          <p:cNvPr id="4" name="Table 3"/>
          <p:cNvGraphicFramePr>
            <a:graphicFrameLocks noGrp="1"/>
          </p:cNvGraphicFramePr>
          <p:nvPr/>
        </p:nvGraphicFramePr>
        <p:xfrm>
          <a:off x="1371600" y="2667001"/>
          <a:ext cx="6400801" cy="2824479"/>
        </p:xfrm>
        <a:graphic>
          <a:graphicData uri="http://schemas.openxmlformats.org/drawingml/2006/table">
            <a:tbl>
              <a:tblPr firstRow="1" bandRow="1">
                <a:tableStyleId>{5DA37D80-6434-44D0-A028-1B22A696006F}</a:tableStyleId>
              </a:tblPr>
              <a:tblGrid>
                <a:gridCol w="640080"/>
                <a:gridCol w="568960"/>
                <a:gridCol w="568960"/>
                <a:gridCol w="4622801"/>
              </a:tblGrid>
              <a:tr h="4034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A2</a:t>
                      </a:r>
                      <a:endParaRPr lang="en-US" dirty="0">
                        <a:solidFill>
                          <a:schemeClr val="tx1"/>
                        </a:solidFill>
                      </a:endParaRPr>
                    </a:p>
                  </a:txBody>
                  <a:tcPr/>
                </a:tc>
                <a:tc>
                  <a:txBody>
                    <a:bodyPr/>
                    <a:lstStyle/>
                    <a:p>
                      <a:r>
                        <a:rPr lang="en-US" dirty="0" smtClean="0">
                          <a:solidFill>
                            <a:schemeClr val="tx1"/>
                          </a:solidFill>
                        </a:rPr>
                        <a:t>A1</a:t>
                      </a:r>
                      <a:endParaRPr lang="en-US" dirty="0">
                        <a:solidFill>
                          <a:schemeClr val="tx1"/>
                        </a:solidFill>
                      </a:endParaRPr>
                    </a:p>
                  </a:txBody>
                  <a:tcPr/>
                </a:tc>
                <a:tc>
                  <a:txBody>
                    <a:bodyPr/>
                    <a:lstStyle/>
                    <a:p>
                      <a:r>
                        <a:rPr lang="en-US" dirty="0" smtClean="0">
                          <a:solidFill>
                            <a:schemeClr val="tx1"/>
                          </a:solidFill>
                        </a:rPr>
                        <a:t>A0</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Port  (ALE high, AD0=A0)</a:t>
                      </a:r>
                      <a:endParaRPr lang="en-US" dirty="0">
                        <a:solidFill>
                          <a:schemeClr val="tx1"/>
                        </a:solidFill>
                      </a:endParaRPr>
                    </a:p>
                  </a:txBody>
                  <a:tcPr/>
                </a:tc>
              </a:tr>
              <a:tr h="403497">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Command/Status Register</a:t>
                      </a:r>
                      <a:endParaRPr lang="en-US" dirty="0"/>
                    </a:p>
                  </a:txBody>
                  <a:tcPr/>
                </a:tc>
              </a:tr>
              <a:tr h="403497">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PA</a:t>
                      </a:r>
                      <a:endParaRPr lang="en-US" dirty="0"/>
                    </a:p>
                  </a:txBody>
                  <a:tcPr/>
                </a:tc>
              </a:tr>
              <a:tr h="403497">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PB</a:t>
                      </a:r>
                      <a:endParaRPr lang="en-US" dirty="0"/>
                    </a:p>
                  </a:txBody>
                  <a:tcPr/>
                </a:tc>
              </a:tr>
              <a:tr h="403497">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PC</a:t>
                      </a:r>
                      <a:endParaRPr lang="en-US" dirty="0"/>
                    </a:p>
                  </a:txBody>
                  <a:tcPr/>
                </a:tc>
              </a:tr>
              <a:tr h="403497">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Timer LSB</a:t>
                      </a:r>
                      <a:endParaRPr lang="en-US" dirty="0"/>
                    </a:p>
                  </a:txBody>
                  <a:tcPr/>
                </a:tc>
              </a:tr>
              <a:tr h="403497">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Timer MSB</a:t>
                      </a:r>
                      <a:endParaRPr lang="en-US" dirty="0"/>
                    </a:p>
                  </a:txBody>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Program  to Interface ADC</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normAutofit/>
          </a:bodyPr>
          <a:lstStyle/>
          <a:p>
            <a:pPr>
              <a:buNone/>
            </a:pPr>
            <a:r>
              <a:rPr lang="en-US" dirty="0" smtClean="0"/>
              <a:t>			OUT	82H   ; Start Conversion</a:t>
            </a:r>
          </a:p>
          <a:p>
            <a:pPr>
              <a:buNone/>
            </a:pPr>
            <a:r>
              <a:rPr lang="en-US" dirty="0" smtClean="0"/>
              <a:t>TEST:		IN 	80H  ;Read DR Status</a:t>
            </a:r>
          </a:p>
          <a:p>
            <a:pPr>
              <a:buNone/>
            </a:pPr>
            <a:r>
              <a:rPr lang="en-US" dirty="0" smtClean="0"/>
              <a:t>			RAR	    ; Rotate D</a:t>
            </a:r>
            <a:r>
              <a:rPr lang="en-US" baseline="-25000" dirty="0" smtClean="0"/>
              <a:t>o</a:t>
            </a:r>
            <a:r>
              <a:rPr lang="en-US" dirty="0" smtClean="0"/>
              <a:t> to carry </a:t>
            </a:r>
          </a:p>
          <a:p>
            <a:pPr>
              <a:buNone/>
            </a:pPr>
            <a:r>
              <a:rPr lang="en-US" dirty="0" smtClean="0"/>
              <a:t>			JC 	TEST  ; if Do==1 conv. done</a:t>
            </a:r>
          </a:p>
          <a:p>
            <a:pPr>
              <a:buNone/>
            </a:pPr>
            <a:r>
              <a:rPr lang="en-US" dirty="0" smtClean="0"/>
              <a:t>			IN	81H   ; Read the output</a:t>
            </a:r>
          </a:p>
          <a:p>
            <a:pPr>
              <a:buNone/>
            </a:pPr>
            <a:r>
              <a:rPr lang="en-US" dirty="0" smtClean="0"/>
              <a:t>			RET             ; Return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505930"/>
            <a:ext cx="8382000" cy="161827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Interrupt Controller</a:t>
            </a:r>
            <a:b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(8259)</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Rectangle 2"/>
          <p:cNvSpPr>
            <a:spLocks noGrp="1" noChangeArrowheads="1"/>
          </p:cNvSpPr>
          <p:nvPr>
            <p:ph type="title"/>
          </p:nvPr>
        </p:nvSpPr>
        <p:spPr/>
        <p:txBody>
          <a:bodyPr/>
          <a:lstStyle/>
          <a:p>
            <a:r>
              <a:rPr lang="en-US" dirty="0"/>
              <a:t>A Taxonomy of </a:t>
            </a:r>
            <a:r>
              <a:rPr lang="en-US" dirty="0" smtClean="0"/>
              <a:t>  </a:t>
            </a:r>
            <a:r>
              <a:rPr lang="en-US" dirty="0"/>
              <a:t>Interrupts</a:t>
            </a:r>
          </a:p>
        </p:txBody>
      </p:sp>
      <p:pic>
        <p:nvPicPr>
          <p:cNvPr id="1110022" name="Picture 6" descr="D:\My Documents\Books\arch_book\SLIDES\arch_book_slides\Chapter20\INTTYPES.gif"/>
          <p:cNvPicPr>
            <a:picLocks noGrp="1" noChangeAspect="1" noChangeArrowheads="1"/>
          </p:cNvPicPr>
          <p:nvPr>
            <p:ph idx="1"/>
          </p:nvPr>
        </p:nvPicPr>
        <p:blipFill>
          <a:blip r:embed="rId2"/>
          <a:srcRect/>
          <a:stretch>
            <a:fillRect/>
          </a:stretch>
        </p:blipFill>
        <p:spPr>
          <a:xfrm>
            <a:off x="685800" y="1905000"/>
            <a:ext cx="7772400" cy="3657600"/>
          </a:xfrm>
          <a:noFill/>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82563" y="90488"/>
            <a:ext cx="8915400" cy="1143000"/>
          </a:xfrm>
        </p:spPr>
        <p:txBody>
          <a:bodyPr/>
          <a:lstStyle/>
          <a:p>
            <a:pPr eaLnBrk="1" hangingPunct="1"/>
            <a:r>
              <a:rPr lang="en-US" altLang="en-US" sz="4000" b="1" dirty="0" smtClean="0">
                <a:solidFill>
                  <a:srgbClr val="C00000"/>
                </a:solidFill>
                <a:cs typeface="Times New Roman" pitchFamily="18" charset="0"/>
              </a:rPr>
              <a:t>The Purpose of Interrupts </a:t>
            </a:r>
          </a:p>
        </p:txBody>
      </p:sp>
      <p:sp>
        <p:nvSpPr>
          <p:cNvPr id="11267" name="Rectangle 3"/>
          <p:cNvSpPr>
            <a:spLocks noGrp="1" noChangeArrowheads="1"/>
          </p:cNvSpPr>
          <p:nvPr>
            <p:ph type="body" idx="1"/>
          </p:nvPr>
        </p:nvSpPr>
        <p:spPr>
          <a:xfrm>
            <a:off x="228600" y="1219200"/>
            <a:ext cx="8915400" cy="2667000"/>
          </a:xfrm>
        </p:spPr>
        <p:txBody>
          <a:bodyPr rtlCol="0">
            <a:normAutofit fontScale="92500" lnSpcReduction="10000"/>
          </a:bodyPr>
          <a:lstStyle/>
          <a:p>
            <a:pPr eaLnBrk="1" fontAlgn="auto" hangingPunct="1">
              <a:spcAft>
                <a:spcPts val="0"/>
              </a:spcAft>
              <a:defRPr/>
            </a:pPr>
            <a:r>
              <a:rPr lang="en-US" dirty="0">
                <a:cs typeface="Arial" charset="0"/>
              </a:rPr>
              <a:t>Interrupts are useful when interfacing I/O devices at relatively low data transfer rates, such as keyboard </a:t>
            </a:r>
            <a:r>
              <a:rPr lang="en-US" dirty="0" smtClean="0">
                <a:cs typeface="Arial" charset="0"/>
              </a:rPr>
              <a:t>inputs</a:t>
            </a:r>
            <a:endParaRPr lang="en-US" dirty="0">
              <a:cs typeface="Arial" charset="0"/>
            </a:endParaRPr>
          </a:p>
          <a:p>
            <a:pPr eaLnBrk="1" fontAlgn="auto" hangingPunct="1">
              <a:spcAft>
                <a:spcPts val="0"/>
              </a:spcAft>
              <a:defRPr/>
            </a:pPr>
            <a:r>
              <a:rPr lang="en-US" dirty="0">
                <a:cs typeface="Arial" charset="0"/>
              </a:rPr>
              <a:t>Interrupt processing allows the processor to execute other software while the keyboard operator is thinking about what to type next. </a:t>
            </a:r>
          </a:p>
        </p:txBody>
      </p:sp>
      <p:pic>
        <p:nvPicPr>
          <p:cNvPr id="4100" name="Picture 6" descr="FG12_001_0135026458"/>
          <p:cNvPicPr>
            <a:picLocks noChangeAspect="1" noChangeArrowheads="1"/>
          </p:cNvPicPr>
          <p:nvPr/>
        </p:nvPicPr>
        <p:blipFill>
          <a:blip r:embed="rId3"/>
          <a:srcRect/>
          <a:stretch>
            <a:fillRect/>
          </a:stretch>
        </p:blipFill>
        <p:spPr bwMode="auto">
          <a:xfrm>
            <a:off x="685800" y="4267200"/>
            <a:ext cx="7299325"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Grp="1" noChangeArrowheads="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Interrupt Vector Table</a:t>
            </a:r>
          </a:p>
        </p:txBody>
      </p:sp>
      <p:sp>
        <p:nvSpPr>
          <p:cNvPr id="4" name="TextBox 3"/>
          <p:cNvSpPr txBox="1"/>
          <p:nvPr/>
        </p:nvSpPr>
        <p:spPr>
          <a:xfrm>
            <a:off x="2286000" y="1295400"/>
            <a:ext cx="1143000" cy="5078313"/>
          </a:xfrm>
          <a:prstGeom prst="rect">
            <a:avLst/>
          </a:prstGeom>
          <a:noFill/>
        </p:spPr>
        <p:txBody>
          <a:bodyPr wrap="square" rtlCol="0">
            <a:spAutoFit/>
          </a:bodyPr>
          <a:lstStyle/>
          <a:p>
            <a:r>
              <a:rPr lang="en-US" b="1" dirty="0" smtClean="0"/>
              <a:t>03FF</a:t>
            </a:r>
          </a:p>
          <a:p>
            <a:r>
              <a:rPr lang="en-US" b="1" dirty="0" smtClean="0"/>
              <a:t>03FE</a:t>
            </a:r>
          </a:p>
          <a:p>
            <a:r>
              <a:rPr lang="en-US" b="1" dirty="0" smtClean="0"/>
              <a:t>03FD</a:t>
            </a:r>
          </a:p>
          <a:p>
            <a:r>
              <a:rPr lang="en-US" b="1" dirty="0" smtClean="0"/>
              <a:t>03FC</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r>
              <a:rPr lang="en-US" b="1" dirty="0" smtClean="0"/>
              <a:t>0007</a:t>
            </a:r>
          </a:p>
          <a:p>
            <a:r>
              <a:rPr lang="en-US" b="1" dirty="0" smtClean="0"/>
              <a:t>0006</a:t>
            </a:r>
          </a:p>
          <a:p>
            <a:r>
              <a:rPr lang="en-US" b="1" dirty="0" smtClean="0"/>
              <a:t>0005</a:t>
            </a:r>
          </a:p>
          <a:p>
            <a:r>
              <a:rPr lang="en-US" b="1" dirty="0" smtClean="0"/>
              <a:t>0004</a:t>
            </a:r>
          </a:p>
          <a:p>
            <a:r>
              <a:rPr lang="en-US" b="1" dirty="0" smtClean="0"/>
              <a:t>0003</a:t>
            </a:r>
          </a:p>
          <a:p>
            <a:r>
              <a:rPr lang="en-US" b="1" dirty="0" smtClean="0"/>
              <a:t>0002</a:t>
            </a:r>
          </a:p>
          <a:p>
            <a:r>
              <a:rPr lang="en-US" b="1" dirty="0" smtClean="0"/>
              <a:t>0001</a:t>
            </a:r>
          </a:p>
          <a:p>
            <a:r>
              <a:rPr lang="en-US" b="1" dirty="0" smtClean="0"/>
              <a:t>0000</a:t>
            </a:r>
            <a:endParaRPr lang="en-US" b="1" dirty="0"/>
          </a:p>
        </p:txBody>
      </p:sp>
      <p:sp>
        <p:nvSpPr>
          <p:cNvPr id="5" name="TextBox 4"/>
          <p:cNvSpPr txBox="1"/>
          <p:nvPr/>
        </p:nvSpPr>
        <p:spPr>
          <a:xfrm>
            <a:off x="6400800" y="1600200"/>
            <a:ext cx="1524000" cy="4247317"/>
          </a:xfrm>
          <a:prstGeom prst="rect">
            <a:avLst/>
          </a:prstGeom>
          <a:noFill/>
        </p:spPr>
        <p:txBody>
          <a:bodyPr wrap="square" rtlCol="0">
            <a:spAutoFit/>
          </a:bodyPr>
          <a:lstStyle/>
          <a:p>
            <a:r>
              <a:rPr lang="en-US" b="1" dirty="0" err="1" smtClean="0"/>
              <a:t>int</a:t>
            </a:r>
            <a:r>
              <a:rPr lang="en-US" b="1" dirty="0" smtClean="0"/>
              <a:t> type 255</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r>
              <a:rPr lang="en-US" b="1" dirty="0" err="1" smtClean="0"/>
              <a:t>Int</a:t>
            </a:r>
            <a:r>
              <a:rPr lang="en-US" b="1" dirty="0" smtClean="0"/>
              <a:t> type 0</a:t>
            </a:r>
          </a:p>
          <a:p>
            <a:endParaRPr lang="en-US" b="1" dirty="0" smtClean="0"/>
          </a:p>
          <a:p>
            <a:endParaRPr lang="en-US" b="1" dirty="0" smtClean="0"/>
          </a:p>
          <a:p>
            <a:r>
              <a:rPr lang="en-US" b="1" dirty="0" err="1" smtClean="0"/>
              <a:t>Int</a:t>
            </a:r>
            <a:r>
              <a:rPr lang="en-US" b="1" dirty="0" smtClean="0"/>
              <a:t> type 1</a:t>
            </a:r>
            <a:endParaRPr lang="en-US" b="1" dirty="0"/>
          </a:p>
        </p:txBody>
      </p:sp>
      <p:sp>
        <p:nvSpPr>
          <p:cNvPr id="6" name="TextBox 5"/>
          <p:cNvSpPr txBox="1"/>
          <p:nvPr/>
        </p:nvSpPr>
        <p:spPr>
          <a:xfrm>
            <a:off x="1752600" y="6488668"/>
            <a:ext cx="1706557" cy="369332"/>
          </a:xfrm>
          <a:prstGeom prst="rect">
            <a:avLst/>
          </a:prstGeom>
          <a:noFill/>
        </p:spPr>
        <p:txBody>
          <a:bodyPr wrap="none" rtlCol="0">
            <a:spAutoFit/>
          </a:bodyPr>
          <a:lstStyle/>
          <a:p>
            <a:r>
              <a:rPr lang="en-US" b="1" dirty="0" smtClean="0"/>
              <a:t>Memory in Hex </a:t>
            </a:r>
            <a:endParaRPr lang="en-US" b="1" dirty="0"/>
          </a:p>
        </p:txBody>
      </p:sp>
      <p:sp>
        <p:nvSpPr>
          <p:cNvPr id="12" name="Rectangle 11"/>
          <p:cNvSpPr/>
          <p:nvPr/>
        </p:nvSpPr>
        <p:spPr>
          <a:xfrm>
            <a:off x="3200400" y="1295400"/>
            <a:ext cx="2819400" cy="5105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a:p>
        </p:txBody>
      </p:sp>
      <p:sp>
        <p:nvSpPr>
          <p:cNvPr id="14" name="Rectangle 13"/>
          <p:cNvSpPr/>
          <p:nvPr/>
        </p:nvSpPr>
        <p:spPr>
          <a:xfrm>
            <a:off x="3200400" y="5791200"/>
            <a:ext cx="28194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IP High Byte</a:t>
            </a:r>
            <a:endParaRPr lang="en-US" b="1" dirty="0"/>
          </a:p>
        </p:txBody>
      </p:sp>
      <p:sp>
        <p:nvSpPr>
          <p:cNvPr id="15" name="Rectangle 14"/>
          <p:cNvSpPr/>
          <p:nvPr/>
        </p:nvSpPr>
        <p:spPr>
          <a:xfrm>
            <a:off x="3200400" y="6096000"/>
            <a:ext cx="28194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IP Low byte</a:t>
            </a:r>
            <a:endParaRPr lang="en-US" b="1" dirty="0"/>
          </a:p>
        </p:txBody>
      </p:sp>
      <p:sp>
        <p:nvSpPr>
          <p:cNvPr id="16" name="Rectangle 15"/>
          <p:cNvSpPr/>
          <p:nvPr/>
        </p:nvSpPr>
        <p:spPr>
          <a:xfrm>
            <a:off x="3200400" y="5181600"/>
            <a:ext cx="28194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IP High Byte</a:t>
            </a:r>
            <a:endParaRPr lang="en-US" b="1" dirty="0"/>
          </a:p>
        </p:txBody>
      </p:sp>
      <p:sp>
        <p:nvSpPr>
          <p:cNvPr id="17" name="Rectangle 16"/>
          <p:cNvSpPr/>
          <p:nvPr/>
        </p:nvSpPr>
        <p:spPr>
          <a:xfrm>
            <a:off x="3200400" y="5486400"/>
            <a:ext cx="28194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CS Low Byte</a:t>
            </a:r>
            <a:endParaRPr lang="en-US" b="1" dirty="0"/>
          </a:p>
        </p:txBody>
      </p:sp>
      <p:sp>
        <p:nvSpPr>
          <p:cNvPr id="22" name="Rectangle 21"/>
          <p:cNvSpPr/>
          <p:nvPr/>
        </p:nvSpPr>
        <p:spPr>
          <a:xfrm>
            <a:off x="3200400" y="4572000"/>
            <a:ext cx="28194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IP High Byte</a:t>
            </a:r>
            <a:endParaRPr lang="en-US" b="1" dirty="0"/>
          </a:p>
        </p:txBody>
      </p:sp>
      <p:sp>
        <p:nvSpPr>
          <p:cNvPr id="23" name="Rectangle 22"/>
          <p:cNvSpPr/>
          <p:nvPr/>
        </p:nvSpPr>
        <p:spPr>
          <a:xfrm>
            <a:off x="3200400" y="4876800"/>
            <a:ext cx="28194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IP Low byte</a:t>
            </a:r>
            <a:endParaRPr lang="en-US" b="1" dirty="0"/>
          </a:p>
        </p:txBody>
      </p:sp>
      <p:sp>
        <p:nvSpPr>
          <p:cNvPr id="24" name="Rectangle 23"/>
          <p:cNvSpPr/>
          <p:nvPr/>
        </p:nvSpPr>
        <p:spPr>
          <a:xfrm>
            <a:off x="3200400" y="3962400"/>
            <a:ext cx="28194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IP High Byte</a:t>
            </a:r>
            <a:endParaRPr lang="en-US" b="1" dirty="0"/>
          </a:p>
        </p:txBody>
      </p:sp>
      <p:sp>
        <p:nvSpPr>
          <p:cNvPr id="25" name="Rectangle 24"/>
          <p:cNvSpPr/>
          <p:nvPr/>
        </p:nvSpPr>
        <p:spPr>
          <a:xfrm>
            <a:off x="3200400" y="4267200"/>
            <a:ext cx="28194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CS Low Byte</a:t>
            </a:r>
            <a:endParaRPr lang="en-US" b="1" dirty="0"/>
          </a:p>
        </p:txBody>
      </p:sp>
      <p:sp>
        <p:nvSpPr>
          <p:cNvPr id="26" name="Rectangle 25"/>
          <p:cNvSpPr/>
          <p:nvPr/>
        </p:nvSpPr>
        <p:spPr>
          <a:xfrm>
            <a:off x="3200400" y="1905000"/>
            <a:ext cx="28194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IP High Byte</a:t>
            </a:r>
            <a:endParaRPr lang="en-US" b="1" dirty="0"/>
          </a:p>
        </p:txBody>
      </p:sp>
      <p:sp>
        <p:nvSpPr>
          <p:cNvPr id="27" name="Rectangle 26"/>
          <p:cNvSpPr/>
          <p:nvPr/>
        </p:nvSpPr>
        <p:spPr>
          <a:xfrm>
            <a:off x="3200400" y="2209800"/>
            <a:ext cx="28194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IP Low byte</a:t>
            </a:r>
            <a:endParaRPr lang="en-US" b="1" dirty="0"/>
          </a:p>
        </p:txBody>
      </p:sp>
      <p:sp>
        <p:nvSpPr>
          <p:cNvPr id="28" name="Rectangle 27"/>
          <p:cNvSpPr/>
          <p:nvPr/>
        </p:nvSpPr>
        <p:spPr>
          <a:xfrm>
            <a:off x="3200400" y="1295400"/>
            <a:ext cx="28194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IP High Byte</a:t>
            </a:r>
            <a:endParaRPr lang="en-US" b="1" dirty="0"/>
          </a:p>
        </p:txBody>
      </p:sp>
      <p:sp>
        <p:nvSpPr>
          <p:cNvPr id="29" name="Rectangle 28"/>
          <p:cNvSpPr/>
          <p:nvPr/>
        </p:nvSpPr>
        <p:spPr>
          <a:xfrm>
            <a:off x="3200400" y="1600200"/>
            <a:ext cx="28194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CS Low Byte</a:t>
            </a:r>
            <a:endParaRPr lang="en-US" b="1"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82563" y="90488"/>
            <a:ext cx="8915400" cy="1143000"/>
          </a:xfrm>
        </p:spPr>
        <p:txBody>
          <a:bodyPr/>
          <a:lstStyle/>
          <a:p>
            <a:pPr eaLnBrk="1" hangingPunct="1"/>
            <a:r>
              <a:rPr lang="en-US" altLang="en-US" sz="1800" b="1" smtClean="0">
                <a:cs typeface="Arial" pitchFamily="34" charset="0"/>
              </a:rPr>
              <a:t>Figure 12</a:t>
            </a:r>
            <a:r>
              <a:rPr lang="en-US" altLang="en-US" sz="1800" b="1" smtClean="0">
                <a:latin typeface="B Helvetica Bold"/>
                <a:cs typeface="Arial" pitchFamily="34" charset="0"/>
              </a:rPr>
              <a:t>–</a:t>
            </a:r>
            <a:r>
              <a:rPr lang="en-US" altLang="en-US" sz="1800" b="1" smtClean="0">
                <a:cs typeface="Arial" pitchFamily="34" charset="0"/>
              </a:rPr>
              <a:t>2</a:t>
            </a:r>
            <a:r>
              <a:rPr lang="en-US" altLang="en-US" sz="1800" smtClean="0">
                <a:cs typeface="Arial" pitchFamily="34" charset="0"/>
              </a:rPr>
              <a:t>  (a) The interrupt vector table for the microprocessor and (b) the contents of an interrupt vector.</a:t>
            </a:r>
            <a:r>
              <a:rPr lang="en-AU" altLang="en-US" sz="1800" smtClean="0">
                <a:latin typeface="Helvetica Condensed"/>
                <a:cs typeface="Times New Roman" pitchFamily="18" charset="0"/>
              </a:rPr>
              <a:t/>
            </a:r>
            <a:br>
              <a:rPr lang="en-AU" altLang="en-US" sz="1800" smtClean="0">
                <a:latin typeface="Helvetica Condensed"/>
                <a:cs typeface="Times New Roman" pitchFamily="18" charset="0"/>
              </a:rPr>
            </a:br>
            <a:endParaRPr lang="en-US" altLang="en-US" sz="1800" smtClean="0">
              <a:latin typeface="Helvetica Condensed"/>
              <a:cs typeface="Times New Roman" pitchFamily="18" charset="0"/>
            </a:endParaRPr>
          </a:p>
        </p:txBody>
      </p:sp>
      <p:pic>
        <p:nvPicPr>
          <p:cNvPr id="7171" name="Picture 6" descr="FG12_002_0135026458"/>
          <p:cNvPicPr>
            <a:picLocks noChangeAspect="1" noChangeArrowheads="1"/>
          </p:cNvPicPr>
          <p:nvPr/>
        </p:nvPicPr>
        <p:blipFill>
          <a:blip r:embed="rId2"/>
          <a:srcRect/>
          <a:stretch>
            <a:fillRect/>
          </a:stretch>
        </p:blipFill>
        <p:spPr bwMode="auto">
          <a:xfrm>
            <a:off x="90488" y="685800"/>
            <a:ext cx="3109912" cy="6019800"/>
          </a:xfrm>
          <a:prstGeom prst="rect">
            <a:avLst/>
          </a:prstGeom>
          <a:noFill/>
          <a:ln w="9525">
            <a:noFill/>
            <a:miter lim="800000"/>
            <a:headEnd/>
            <a:tailEnd/>
          </a:ln>
        </p:spPr>
      </p:pic>
      <p:sp>
        <p:nvSpPr>
          <p:cNvPr id="64520" name="Rectangle 8"/>
          <p:cNvSpPr>
            <a:spLocks noChangeArrowheads="1"/>
          </p:cNvSpPr>
          <p:nvPr/>
        </p:nvSpPr>
        <p:spPr bwMode="auto">
          <a:xfrm>
            <a:off x="990600" y="1219200"/>
            <a:ext cx="7875588" cy="3276600"/>
          </a:xfrm>
          <a:prstGeom prst="rect">
            <a:avLst/>
          </a:prstGeom>
          <a:noFill/>
          <a:ln w="9525">
            <a:noFill/>
            <a:miter lim="800000"/>
            <a:headEnd/>
            <a:tailEnd/>
          </a:ln>
        </p:spPr>
        <p:txBody>
          <a:bodyPr/>
          <a:lstStyle/>
          <a:p>
            <a:pPr marL="742950" lvl="1" indent="-285750">
              <a:spcBef>
                <a:spcPct val="20000"/>
              </a:spcBef>
              <a:buClr>
                <a:srgbClr val="0D4000"/>
              </a:buClr>
              <a:buFontTx/>
              <a:buChar char="–"/>
            </a:pPr>
            <a:r>
              <a:rPr lang="en-US" altLang="en-US" sz="2400">
                <a:latin typeface="Comic Sans MS" pitchFamily="66" charset="0"/>
              </a:rPr>
              <a:t>the first five interrupt vectors are identical</a:t>
            </a:r>
            <a:br>
              <a:rPr lang="en-US" altLang="en-US" sz="2400">
                <a:latin typeface="Comic Sans MS" pitchFamily="66" charset="0"/>
              </a:rPr>
            </a:br>
            <a:r>
              <a:rPr lang="en-US" altLang="en-US" sz="2400">
                <a:latin typeface="Comic Sans MS" pitchFamily="66" charset="0"/>
              </a:rPr>
              <a:t>in all Intel processors</a:t>
            </a:r>
          </a:p>
          <a:p>
            <a:pPr marL="742950" lvl="1" indent="-285750">
              <a:spcBef>
                <a:spcPct val="20000"/>
              </a:spcBef>
              <a:buClr>
                <a:srgbClr val="0D4000"/>
              </a:buClr>
              <a:buFontTx/>
              <a:buChar char="–"/>
            </a:pPr>
            <a:r>
              <a:rPr lang="en-US" altLang="en-US" sz="2400">
                <a:latin typeface="Comic Sans MS" pitchFamily="66" charset="0"/>
              </a:rPr>
              <a:t>Intel reserves the first 32 interrupt vectors</a:t>
            </a:r>
          </a:p>
          <a:p>
            <a:pPr marL="742950" lvl="1" indent="-285750">
              <a:spcBef>
                <a:spcPct val="20000"/>
              </a:spcBef>
              <a:buClr>
                <a:srgbClr val="0D4000"/>
              </a:buClr>
              <a:buFontTx/>
              <a:buChar char="–"/>
            </a:pPr>
            <a:r>
              <a:rPr lang="en-US" altLang="en-US" sz="2400">
                <a:latin typeface="Comic Sans MS" pitchFamily="66" charset="0"/>
              </a:rPr>
              <a:t>the last 224 vectors are user-available</a:t>
            </a:r>
          </a:p>
          <a:p>
            <a:pPr marL="742950" lvl="1" indent="-285750">
              <a:spcBef>
                <a:spcPct val="20000"/>
              </a:spcBef>
              <a:buClr>
                <a:srgbClr val="0D4000"/>
              </a:buClr>
              <a:buFontTx/>
              <a:buChar char="–"/>
            </a:pPr>
            <a:r>
              <a:rPr lang="en-US" altLang="en-US" sz="2400">
                <a:latin typeface="Comic Sans MS" pitchFamily="66" charset="0"/>
              </a:rPr>
              <a:t>each is four bytes long in real mode and contains the starting address of the interrupt service procedure. </a:t>
            </a:r>
          </a:p>
          <a:p>
            <a:pPr marL="742950" lvl="1" indent="-285750">
              <a:spcBef>
                <a:spcPct val="20000"/>
              </a:spcBef>
              <a:buClr>
                <a:srgbClr val="0D4000"/>
              </a:buClr>
              <a:buFontTx/>
              <a:buChar char="–"/>
            </a:pPr>
            <a:r>
              <a:rPr lang="en-US" altLang="en-US" sz="2400">
                <a:latin typeface="Comic Sans MS" pitchFamily="66" charset="0"/>
              </a:rPr>
              <a:t>the first two bytes contain the offset address</a:t>
            </a:r>
          </a:p>
          <a:p>
            <a:pPr marL="742950" lvl="1" indent="-285750">
              <a:spcBef>
                <a:spcPct val="20000"/>
              </a:spcBef>
              <a:buClr>
                <a:srgbClr val="0D4000"/>
              </a:buClr>
              <a:buFontTx/>
              <a:buChar char="–"/>
            </a:pPr>
            <a:r>
              <a:rPr lang="en-US" altLang="en-US" sz="2400">
                <a:latin typeface="Comic Sans MS" pitchFamily="66" charset="0"/>
              </a:rPr>
              <a:t>the last two contain the segment address</a:t>
            </a:r>
            <a:endParaRPr lang="en-US" altLang="en-US" sz="2400">
              <a:latin typeface="Comic Sans MS" pitchFamily="66"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2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452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452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452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452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45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itle 247"/>
          <p:cNvSpPr>
            <a:spLocks noGrp="1"/>
          </p:cNvSpPr>
          <p:nvPr>
            <p:ph type="title"/>
          </p:nvPr>
        </p:nvSpPr>
        <p:spPr/>
        <p:txBody>
          <a:bodyPr/>
          <a:lstStyle/>
          <a:p>
            <a:r>
              <a:rPr lang="en-US" b="1" dirty="0" smtClean="0">
                <a:solidFill>
                  <a:srgbClr val="C00000"/>
                </a:solidFill>
              </a:rPr>
              <a:t>Example</a:t>
            </a:r>
            <a:endParaRPr lang="en-US" b="1" dirty="0">
              <a:solidFill>
                <a:srgbClr val="C00000"/>
              </a:solidFill>
            </a:endParaRPr>
          </a:p>
        </p:txBody>
      </p:sp>
      <p:sp>
        <p:nvSpPr>
          <p:cNvPr id="249" name="Content Placeholder 2"/>
          <p:cNvSpPr>
            <a:spLocks noGrp="1"/>
          </p:cNvSpPr>
          <p:nvPr>
            <p:ph idx="1"/>
          </p:nvPr>
        </p:nvSpPr>
        <p:spPr>
          <a:xfrm>
            <a:off x="457200" y="1600200"/>
            <a:ext cx="8229600" cy="4525963"/>
          </a:xfrm>
        </p:spPr>
        <p:txBody>
          <a:bodyPr>
            <a:normAutofit lnSpcReduction="10000"/>
          </a:bodyPr>
          <a:lstStyle/>
          <a:p>
            <a:pPr>
              <a:buNone/>
            </a:pPr>
            <a:r>
              <a:rPr lang="en-US" dirty="0" smtClean="0"/>
              <a:t>	Question: A particular interrupt has a type number n=41H. If the corresponding ISR begins at address</a:t>
            </a:r>
          </a:p>
          <a:p>
            <a:pPr>
              <a:buNone/>
            </a:pPr>
            <a:r>
              <a:rPr lang="en-US" dirty="0" smtClean="0"/>
              <a:t>FE00:0500H, determine the locations in the vector table to store this address.</a:t>
            </a:r>
          </a:p>
          <a:p>
            <a:pPr>
              <a:buNone/>
            </a:pPr>
            <a:r>
              <a:rPr lang="en-US" dirty="0" smtClean="0"/>
              <a:t>Solution:  </a:t>
            </a:r>
            <a:r>
              <a:rPr lang="en-US" dirty="0" smtClean="0">
                <a:solidFill>
                  <a:srgbClr val="FF0000"/>
                </a:solidFill>
              </a:rPr>
              <a:t>The vector address is calculated by multiplying 41H by four. </a:t>
            </a:r>
          </a:p>
          <a:p>
            <a:pPr>
              <a:buNone/>
            </a:pPr>
            <a:endParaRPr lang="en-US" dirty="0" smtClean="0">
              <a:solidFill>
                <a:srgbClr val="FF0000"/>
              </a:solidFill>
            </a:endParaRPr>
          </a:p>
          <a:p>
            <a:pPr>
              <a:buNone/>
            </a:pPr>
            <a:r>
              <a:rPr lang="en-US" dirty="0" smtClean="0">
                <a:solidFill>
                  <a:srgbClr val="FF0000"/>
                </a:solidFill>
              </a:rPr>
              <a:t>00104:00; 00105:50; 00106:00; 00107:FE</a:t>
            </a: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9">
                                            <p:txEl>
                                              <p:pRg st="2" end="2"/>
                                            </p:txEl>
                                          </p:spTgt>
                                        </p:tgtEl>
                                        <p:attrNameLst>
                                          <p:attrName>style.visibility</p:attrName>
                                        </p:attrNameLst>
                                      </p:cBhvr>
                                      <p:to>
                                        <p:strVal val="visible"/>
                                      </p:to>
                                    </p:set>
                                    <p:animEffect transition="in" filter="blinds(horizontal)">
                                      <p:cBhvr>
                                        <p:cTn id="7" dur="500"/>
                                        <p:tgtEl>
                                          <p:spTgt spid="24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9">
                                            <p:txEl>
                                              <p:pRg st="4" end="4"/>
                                            </p:txEl>
                                          </p:spTgt>
                                        </p:tgtEl>
                                        <p:attrNameLst>
                                          <p:attrName>style.visibility</p:attrName>
                                        </p:attrNameLst>
                                      </p:cBhvr>
                                      <p:to>
                                        <p:strVal val="visible"/>
                                      </p:to>
                                    </p:set>
                                    <p:animEffect transition="in" filter="blinds(horizontal)">
                                      <p:cBhvr>
                                        <p:cTn id="10" dur="500"/>
                                        <p:tgtEl>
                                          <p:spTgt spid="2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4"/>
          <p:cNvSpPr>
            <a:spLocks noGrp="1" noChangeArrowheads="1"/>
          </p:cNvSpPr>
          <p:nvPr>
            <p:ph type="title"/>
          </p:nvPr>
        </p:nvSpPr>
        <p:spPr>
          <a:xfrm>
            <a:off x="70361" y="0"/>
            <a:ext cx="9006210" cy="990600"/>
          </a:xfrm>
          <a:noFill/>
          <a:ln/>
        </p:spPr>
        <p:txBody>
          <a:bodyPr>
            <a:normAutofit/>
          </a:bodyPr>
          <a:lstStyle/>
          <a:p>
            <a:r>
              <a:rPr lang="en-GB" dirty="0">
                <a:solidFill>
                  <a:srgbClr val="C00000"/>
                </a:solidFill>
              </a:rPr>
              <a:t>Interrupt Vector </a:t>
            </a:r>
            <a:r>
              <a:rPr lang="en-GB" dirty="0" smtClean="0">
                <a:solidFill>
                  <a:srgbClr val="C00000"/>
                </a:solidFill>
              </a:rPr>
              <a:t>Table (x86)</a:t>
            </a:r>
            <a:endParaRPr lang="en-GB" dirty="0">
              <a:solidFill>
                <a:srgbClr val="C00000"/>
              </a:solidFill>
            </a:endParaRPr>
          </a:p>
        </p:txBody>
      </p:sp>
      <p:sp>
        <p:nvSpPr>
          <p:cNvPr id="173061" name="Rectangle 5"/>
          <p:cNvSpPr>
            <a:spLocks noGrp="1" noChangeArrowheads="1"/>
          </p:cNvSpPr>
          <p:nvPr>
            <p:ph type="body" idx="1"/>
          </p:nvPr>
        </p:nvSpPr>
        <p:spPr>
          <a:xfrm>
            <a:off x="70361" y="533400"/>
            <a:ext cx="8935849" cy="5867400"/>
          </a:xfrm>
          <a:noFill/>
          <a:ln/>
        </p:spPr>
        <p:txBody>
          <a:bodyPr>
            <a:normAutofit/>
          </a:bodyPr>
          <a:lstStyle/>
          <a:p>
            <a:pPr marL="0" indent="0">
              <a:tabLst>
                <a:tab pos="1143000" algn="l"/>
              </a:tabLst>
            </a:pPr>
            <a:endParaRPr lang="en-GB" sz="1800" dirty="0" smtClean="0"/>
          </a:p>
          <a:p>
            <a:pPr marL="0" indent="0">
              <a:tabLst>
                <a:tab pos="1143000" algn="l"/>
              </a:tabLst>
            </a:pPr>
            <a:r>
              <a:rPr lang="en-GB" sz="1800" dirty="0" smtClean="0"/>
              <a:t>Using </a:t>
            </a:r>
            <a:r>
              <a:rPr lang="en-GB" sz="1800" dirty="0"/>
              <a:t>the Interrupt Vector Table shown below, determine the address of the ISR of a device with interrupt vector 42H. </a:t>
            </a:r>
          </a:p>
          <a:p>
            <a:pPr marL="0" indent="0">
              <a:tabLst>
                <a:tab pos="1143000" algn="l"/>
              </a:tabLst>
            </a:pPr>
            <a:r>
              <a:rPr lang="en-GB" sz="1800" dirty="0"/>
              <a:t>Answer: 	Address in table = 4 X 42H = 108H  </a:t>
            </a:r>
          </a:p>
          <a:p>
            <a:pPr marL="0" indent="0">
              <a:tabLst>
                <a:tab pos="1143000" algn="l"/>
              </a:tabLst>
            </a:pPr>
            <a:r>
              <a:rPr lang="en-GB" sz="1800" dirty="0"/>
              <a:t>	(Multiply by 4 since each entry is 4 bytes)</a:t>
            </a:r>
          </a:p>
          <a:p>
            <a:pPr marL="0" indent="0">
              <a:tabLst>
                <a:tab pos="1143000" algn="l"/>
              </a:tabLst>
            </a:pPr>
            <a:r>
              <a:rPr lang="en-GB" sz="1800" dirty="0"/>
              <a:t>	Offset Low = [108] = 2A, 	Offset High = [109] = 33</a:t>
            </a:r>
          </a:p>
          <a:p>
            <a:pPr marL="0" indent="0">
              <a:tabLst>
                <a:tab pos="1143000" algn="l"/>
              </a:tabLst>
            </a:pPr>
            <a:r>
              <a:rPr lang="en-GB" sz="1800" dirty="0"/>
              <a:t>	Segment Low = [10A] = 3C,	Segment High = [10B] = 4A</a:t>
            </a:r>
          </a:p>
          <a:p>
            <a:pPr marL="0" indent="0">
              <a:tabLst>
                <a:tab pos="1143000" algn="l"/>
              </a:tabLst>
            </a:pPr>
            <a:r>
              <a:rPr lang="en-GB" sz="1800" dirty="0"/>
              <a:t>	Address = 4A3C:332A = 4A3C0 + 332A = 4D6EAH</a:t>
            </a:r>
          </a:p>
        </p:txBody>
      </p:sp>
      <p:graphicFrame>
        <p:nvGraphicFramePr>
          <p:cNvPr id="173062" name="Object 6"/>
          <p:cNvGraphicFramePr>
            <a:graphicFrameLocks noChangeAspect="1"/>
          </p:cNvGraphicFramePr>
          <p:nvPr/>
        </p:nvGraphicFramePr>
        <p:xfrm>
          <a:off x="914693" y="3352800"/>
          <a:ext cx="7176823" cy="3030538"/>
        </p:xfrm>
        <a:graphic>
          <a:graphicData uri="http://schemas.openxmlformats.org/presentationml/2006/ole">
            <mc:AlternateContent xmlns:mc="http://schemas.openxmlformats.org/markup-compatibility/2006">
              <mc:Choice xmlns:v="urn:schemas-microsoft-com:vml" Requires="v">
                <p:oleObj spid="_x0000_s292867" name="VISIO" r:id="rId3" imgW="6438960" imgH="2511000" progId="Visio.Drawing.11">
                  <p:embed/>
                </p:oleObj>
              </mc:Choice>
              <mc:Fallback>
                <p:oleObj name="VISIO" r:id="rId3" imgW="6438960" imgH="251100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693" y="3352800"/>
                        <a:ext cx="7176823" cy="303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3063" name="Rectangle 7"/>
          <p:cNvSpPr>
            <a:spLocks noChangeArrowheads="1"/>
          </p:cNvSpPr>
          <p:nvPr/>
        </p:nvSpPr>
        <p:spPr bwMode="auto">
          <a:xfrm>
            <a:off x="4925271" y="4343400"/>
            <a:ext cx="1477581" cy="304800"/>
          </a:xfrm>
          <a:prstGeom prst="rect">
            <a:avLst/>
          </a:prstGeom>
          <a:noFill/>
          <a:ln w="19050">
            <a:solidFill>
              <a:srgbClr val="FF6600"/>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itle 247"/>
          <p:cNvSpPr>
            <a:spLocks noGrp="1"/>
          </p:cNvSpPr>
          <p:nvPr>
            <p:ph type="title"/>
          </p:nvPr>
        </p:nvSpPr>
        <p:spPr/>
        <p:txBody>
          <a:bodyPr/>
          <a:lstStyle/>
          <a:p>
            <a:r>
              <a:rPr lang="en-US" b="1" dirty="0" smtClean="0">
                <a:solidFill>
                  <a:srgbClr val="C00000"/>
                </a:solidFill>
              </a:rPr>
              <a:t>Interrupt Processing</a:t>
            </a:r>
            <a:endParaRPr lang="en-US" b="1" dirty="0">
              <a:solidFill>
                <a:srgbClr val="C00000"/>
              </a:solidFill>
            </a:endParaRPr>
          </a:p>
        </p:txBody>
      </p:sp>
      <p:pic>
        <p:nvPicPr>
          <p:cNvPr id="288770" name="Picture 2"/>
          <p:cNvPicPr>
            <a:picLocks noChangeAspect="1" noChangeArrowheads="1"/>
          </p:cNvPicPr>
          <p:nvPr/>
        </p:nvPicPr>
        <p:blipFill>
          <a:blip r:embed="rId2"/>
          <a:srcRect/>
          <a:stretch>
            <a:fillRect/>
          </a:stretch>
        </p:blipFill>
        <p:spPr bwMode="auto">
          <a:xfrm>
            <a:off x="685800" y="2819400"/>
            <a:ext cx="7477125" cy="3619500"/>
          </a:xfrm>
          <a:prstGeom prst="rect">
            <a:avLst/>
          </a:prstGeom>
          <a:noFill/>
          <a:ln w="9525">
            <a:noFill/>
            <a:miter lim="800000"/>
            <a:headEnd/>
            <a:tailEnd/>
          </a:ln>
          <a:effectLst/>
        </p:spPr>
      </p:pic>
      <p:sp>
        <p:nvSpPr>
          <p:cNvPr id="6" name="Title 247"/>
          <p:cNvSpPr txBox="1">
            <a:spLocks/>
          </p:cNvSpPr>
          <p:nvPr/>
        </p:nvSpPr>
        <p:spPr>
          <a:xfrm>
            <a:off x="457200" y="1295400"/>
            <a:ext cx="8229600" cy="1143000"/>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When interrupt occurs,</a:t>
            </a:r>
            <a:r>
              <a:rPr kumimoji="0" lang="en-US" sz="4400" b="0" i="0" u="none" strike="noStrike" kern="1200" cap="none" spc="0" normalizeH="0" noProof="0" dirty="0" smtClean="0">
                <a:ln>
                  <a:noFill/>
                </a:ln>
                <a:solidFill>
                  <a:schemeClr val="tx1"/>
                </a:solidFill>
                <a:effectLst/>
                <a:uLnTx/>
                <a:uFillTx/>
                <a:latin typeface="+mj-lt"/>
                <a:ea typeface="+mj-ea"/>
                <a:cs typeface="+mj-cs"/>
              </a:rPr>
              <a:t> normal processing is suspended while a special Interrupt  Service Routine  (ISR) is executed. Normal processing resumes when this routine is completed.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itle 247"/>
          <p:cNvSpPr>
            <a:spLocks noGrp="1"/>
          </p:cNvSpPr>
          <p:nvPr>
            <p:ph type="title"/>
          </p:nvPr>
        </p:nvSpPr>
        <p:spPr/>
        <p:txBody>
          <a:bodyPr/>
          <a:lstStyle/>
          <a:p>
            <a:r>
              <a:rPr lang="en-US" dirty="0" smtClean="0">
                <a:solidFill>
                  <a:srgbClr val="C00000"/>
                </a:solidFill>
              </a:rPr>
              <a:t>Interrupt Processing</a:t>
            </a:r>
            <a:endParaRPr lang="en-US" dirty="0">
              <a:solidFill>
                <a:srgbClr val="C00000"/>
              </a:solidFill>
            </a:endParaRPr>
          </a:p>
        </p:txBody>
      </p:sp>
      <p:pic>
        <p:nvPicPr>
          <p:cNvPr id="289794" name="Picture 2"/>
          <p:cNvPicPr>
            <a:picLocks noChangeAspect="1" noChangeArrowheads="1"/>
          </p:cNvPicPr>
          <p:nvPr/>
        </p:nvPicPr>
        <p:blipFill>
          <a:blip r:embed="rId2"/>
          <a:srcRect/>
          <a:stretch>
            <a:fillRect/>
          </a:stretch>
        </p:blipFill>
        <p:spPr bwMode="auto">
          <a:xfrm>
            <a:off x="609600" y="2362200"/>
            <a:ext cx="7762875" cy="3371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Interfacing  7 Segment LEDs to output port using 8155</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4191000" y="1676400"/>
            <a:ext cx="1524000" cy="441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8155</a:t>
            </a:r>
            <a:endParaRPr lang="en-US" dirty="0"/>
          </a:p>
        </p:txBody>
      </p:sp>
      <p:cxnSp>
        <p:nvCxnSpPr>
          <p:cNvPr id="6" name="Straight Connector 5"/>
          <p:cNvCxnSpPr/>
          <p:nvPr/>
        </p:nvCxnSpPr>
        <p:spPr>
          <a:xfrm>
            <a:off x="5715000" y="1828800"/>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5715000" y="20558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5715000" y="22844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5715000" y="25130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5715000" y="2895600"/>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5715000" y="31226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5715000" y="33512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5715000" y="35798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5715000" y="3962400"/>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5715000" y="41894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5715000" y="44180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5715000" y="46466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5715000" y="5029200"/>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5715000" y="52562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5715000" y="54848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5715000" y="5713412"/>
            <a:ext cx="914400" cy="1588"/>
          </a:xfrm>
          <a:prstGeom prst="line">
            <a:avLst/>
          </a:prstGeom>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5257800" y="1676400"/>
            <a:ext cx="609600" cy="2031325"/>
          </a:xfrm>
          <a:prstGeom prst="rect">
            <a:avLst/>
          </a:prstGeom>
          <a:noFill/>
        </p:spPr>
        <p:txBody>
          <a:bodyPr wrap="square" rtlCol="0">
            <a:spAutoFit/>
          </a:bodyPr>
          <a:lstStyle/>
          <a:p>
            <a:r>
              <a:rPr lang="en-US" sz="1400" dirty="0" smtClean="0"/>
              <a:t>PA7</a:t>
            </a:r>
          </a:p>
          <a:p>
            <a:r>
              <a:rPr lang="en-US" sz="1400" dirty="0" smtClean="0"/>
              <a:t>PA6</a:t>
            </a:r>
          </a:p>
          <a:p>
            <a:r>
              <a:rPr lang="en-US" sz="1400" dirty="0" smtClean="0"/>
              <a:t>PA5</a:t>
            </a:r>
          </a:p>
          <a:p>
            <a:r>
              <a:rPr lang="en-US" sz="1400" dirty="0" smtClean="0"/>
              <a:t>PA4</a:t>
            </a:r>
          </a:p>
          <a:p>
            <a:endParaRPr lang="en-US" sz="1400" dirty="0" smtClean="0"/>
          </a:p>
          <a:p>
            <a:r>
              <a:rPr lang="en-US" sz="1400" dirty="0" smtClean="0"/>
              <a:t>PA3</a:t>
            </a:r>
          </a:p>
          <a:p>
            <a:r>
              <a:rPr lang="en-US" sz="1400" dirty="0" smtClean="0"/>
              <a:t>PA2</a:t>
            </a:r>
          </a:p>
          <a:p>
            <a:r>
              <a:rPr lang="en-US" sz="1400" dirty="0" smtClean="0"/>
              <a:t>PA1</a:t>
            </a:r>
          </a:p>
          <a:p>
            <a:r>
              <a:rPr lang="en-US" sz="1400" dirty="0" smtClean="0"/>
              <a:t>PA0</a:t>
            </a:r>
            <a:endParaRPr lang="en-US" sz="1400" dirty="0"/>
          </a:p>
        </p:txBody>
      </p:sp>
      <p:sp>
        <p:nvSpPr>
          <p:cNvPr id="23" name="TextBox 22"/>
          <p:cNvSpPr txBox="1"/>
          <p:nvPr/>
        </p:nvSpPr>
        <p:spPr>
          <a:xfrm>
            <a:off x="5257800" y="3810000"/>
            <a:ext cx="609600" cy="2031325"/>
          </a:xfrm>
          <a:prstGeom prst="rect">
            <a:avLst/>
          </a:prstGeom>
          <a:noFill/>
        </p:spPr>
        <p:txBody>
          <a:bodyPr wrap="square" rtlCol="0">
            <a:spAutoFit/>
          </a:bodyPr>
          <a:lstStyle/>
          <a:p>
            <a:r>
              <a:rPr lang="en-US" sz="1400" dirty="0" smtClean="0"/>
              <a:t>PB7</a:t>
            </a:r>
          </a:p>
          <a:p>
            <a:r>
              <a:rPr lang="en-US" sz="1400" dirty="0" smtClean="0"/>
              <a:t>PB6</a:t>
            </a:r>
          </a:p>
          <a:p>
            <a:r>
              <a:rPr lang="en-US" sz="1400" dirty="0" smtClean="0"/>
              <a:t>PB5</a:t>
            </a:r>
          </a:p>
          <a:p>
            <a:r>
              <a:rPr lang="en-US" sz="1400" dirty="0" smtClean="0"/>
              <a:t>PB4</a:t>
            </a:r>
          </a:p>
          <a:p>
            <a:endParaRPr lang="en-US" sz="1400" dirty="0" smtClean="0"/>
          </a:p>
          <a:p>
            <a:r>
              <a:rPr lang="en-US" sz="1400" dirty="0" smtClean="0"/>
              <a:t>PB3</a:t>
            </a:r>
          </a:p>
          <a:p>
            <a:r>
              <a:rPr lang="en-US" sz="1400" dirty="0" smtClean="0"/>
              <a:t>PB2</a:t>
            </a:r>
          </a:p>
          <a:p>
            <a:r>
              <a:rPr lang="en-US" sz="1400" dirty="0" smtClean="0"/>
              <a:t>PB1</a:t>
            </a:r>
          </a:p>
          <a:p>
            <a:r>
              <a:rPr lang="en-US" sz="1400" dirty="0" smtClean="0"/>
              <a:t>PB0</a:t>
            </a:r>
            <a:endParaRPr lang="en-US" sz="1400" dirty="0"/>
          </a:p>
        </p:txBody>
      </p:sp>
      <p:cxnSp>
        <p:nvCxnSpPr>
          <p:cNvPr id="25" name="Straight Connector 24"/>
          <p:cNvCxnSpPr/>
          <p:nvPr/>
        </p:nvCxnSpPr>
        <p:spPr>
          <a:xfrm>
            <a:off x="3352800" y="2284412"/>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a:off x="3352800" y="1828800"/>
            <a:ext cx="838200" cy="1588"/>
          </a:xfrm>
          <a:prstGeom prst="line">
            <a:avLst/>
          </a:prstGeom>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895600" y="1676400"/>
            <a:ext cx="685800" cy="738664"/>
          </a:xfrm>
          <a:prstGeom prst="rect">
            <a:avLst/>
          </a:prstGeom>
          <a:noFill/>
        </p:spPr>
        <p:txBody>
          <a:bodyPr wrap="square" rtlCol="0">
            <a:spAutoFit/>
          </a:bodyPr>
          <a:lstStyle/>
          <a:p>
            <a:r>
              <a:rPr lang="en-US" sz="1400" dirty="0" smtClean="0"/>
              <a:t>AD7</a:t>
            </a:r>
          </a:p>
          <a:p>
            <a:r>
              <a:rPr lang="en-US" sz="1400" dirty="0" smtClean="0"/>
              <a:t>  to</a:t>
            </a:r>
          </a:p>
          <a:p>
            <a:r>
              <a:rPr lang="en-US" sz="1400" dirty="0" smtClean="0"/>
              <a:t>AD0</a:t>
            </a:r>
            <a:endParaRPr lang="en-US" sz="1400" dirty="0"/>
          </a:p>
        </p:txBody>
      </p:sp>
      <p:cxnSp>
        <p:nvCxnSpPr>
          <p:cNvPr id="29" name="Straight Connector 28"/>
          <p:cNvCxnSpPr/>
          <p:nvPr/>
        </p:nvCxnSpPr>
        <p:spPr>
          <a:xfrm>
            <a:off x="3276600" y="4800600"/>
            <a:ext cx="914400" cy="1588"/>
          </a:xfrm>
          <a:prstGeom prst="line">
            <a:avLst/>
          </a:prstGeom>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2438400" y="4648200"/>
            <a:ext cx="1371600" cy="1323439"/>
          </a:xfrm>
          <a:prstGeom prst="rect">
            <a:avLst/>
          </a:prstGeom>
          <a:noFill/>
        </p:spPr>
        <p:txBody>
          <a:bodyPr wrap="square" rtlCol="0">
            <a:spAutoFit/>
          </a:bodyPr>
          <a:lstStyle/>
          <a:p>
            <a:r>
              <a:rPr lang="en-US" sz="1600" dirty="0" smtClean="0"/>
              <a:t>IO/M</a:t>
            </a:r>
            <a:r>
              <a:rPr lang="en-US" sz="1600" baseline="30000" dirty="0" smtClean="0"/>
              <a:t>b</a:t>
            </a:r>
          </a:p>
          <a:p>
            <a:r>
              <a:rPr lang="en-US" sz="1600" dirty="0" smtClean="0"/>
              <a:t>ALE</a:t>
            </a:r>
          </a:p>
          <a:p>
            <a:r>
              <a:rPr lang="en-US" sz="1600" dirty="0" err="1" smtClean="0"/>
              <a:t>RD</a:t>
            </a:r>
            <a:r>
              <a:rPr lang="en-US" sz="1600" baseline="30000" dirty="0" err="1" smtClean="0"/>
              <a:t>b</a:t>
            </a:r>
            <a:endParaRPr lang="en-US" sz="1600" baseline="30000" dirty="0" smtClean="0"/>
          </a:p>
          <a:p>
            <a:r>
              <a:rPr lang="en-US" sz="1600" dirty="0" err="1" smtClean="0"/>
              <a:t>WR</a:t>
            </a:r>
            <a:r>
              <a:rPr lang="en-US" sz="1600" baseline="30000" dirty="0" err="1" smtClean="0"/>
              <a:t>b</a:t>
            </a:r>
            <a:endParaRPr lang="en-US" sz="1600" baseline="30000" dirty="0" smtClean="0"/>
          </a:p>
          <a:p>
            <a:r>
              <a:rPr lang="en-US" sz="1600" dirty="0" smtClean="0"/>
              <a:t>RESET OUT</a:t>
            </a:r>
            <a:endParaRPr lang="en-US" sz="1600" dirty="0"/>
          </a:p>
        </p:txBody>
      </p:sp>
      <p:sp>
        <p:nvSpPr>
          <p:cNvPr id="31" name="TextBox 30"/>
          <p:cNvSpPr txBox="1"/>
          <p:nvPr/>
        </p:nvSpPr>
        <p:spPr>
          <a:xfrm>
            <a:off x="4191000" y="4648200"/>
            <a:ext cx="1371600" cy="1323439"/>
          </a:xfrm>
          <a:prstGeom prst="rect">
            <a:avLst/>
          </a:prstGeom>
          <a:noFill/>
        </p:spPr>
        <p:txBody>
          <a:bodyPr wrap="square" rtlCol="0">
            <a:spAutoFit/>
          </a:bodyPr>
          <a:lstStyle/>
          <a:p>
            <a:r>
              <a:rPr lang="en-US" sz="1600" dirty="0" smtClean="0"/>
              <a:t>IO/M</a:t>
            </a:r>
            <a:r>
              <a:rPr lang="en-US" sz="1600" baseline="30000" dirty="0" smtClean="0"/>
              <a:t>b</a:t>
            </a:r>
          </a:p>
          <a:p>
            <a:r>
              <a:rPr lang="en-US" sz="1600" dirty="0" smtClean="0"/>
              <a:t>ALE</a:t>
            </a:r>
          </a:p>
          <a:p>
            <a:r>
              <a:rPr lang="en-US" sz="1600" dirty="0" err="1" smtClean="0"/>
              <a:t>RD</a:t>
            </a:r>
            <a:r>
              <a:rPr lang="en-US" sz="1600" baseline="30000" dirty="0" err="1" smtClean="0"/>
              <a:t>b</a:t>
            </a:r>
            <a:endParaRPr lang="en-US" sz="1600" baseline="30000" dirty="0" smtClean="0"/>
          </a:p>
          <a:p>
            <a:r>
              <a:rPr lang="en-US" sz="1600" dirty="0" err="1" smtClean="0"/>
              <a:t>WR</a:t>
            </a:r>
            <a:r>
              <a:rPr lang="en-US" sz="1600" baseline="30000" dirty="0" err="1" smtClean="0"/>
              <a:t>b</a:t>
            </a:r>
            <a:endParaRPr lang="en-US" sz="1600" baseline="30000" dirty="0" smtClean="0"/>
          </a:p>
          <a:p>
            <a:r>
              <a:rPr lang="en-US" sz="1600" dirty="0" smtClean="0"/>
              <a:t>RESET OUT</a:t>
            </a:r>
            <a:endParaRPr lang="en-US" sz="1600" dirty="0"/>
          </a:p>
        </p:txBody>
      </p:sp>
      <p:cxnSp>
        <p:nvCxnSpPr>
          <p:cNvPr id="32" name="Straight Connector 31"/>
          <p:cNvCxnSpPr/>
          <p:nvPr/>
        </p:nvCxnSpPr>
        <p:spPr>
          <a:xfrm>
            <a:off x="3276600" y="50276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3276600" y="5257800"/>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a:off x="3276600" y="5561012"/>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a:off x="3429000" y="5791200"/>
            <a:ext cx="762000" cy="1588"/>
          </a:xfrm>
          <a:prstGeom prst="line">
            <a:avLst/>
          </a:prstGeom>
        </p:spPr>
        <p:style>
          <a:lnRef idx="2">
            <a:schemeClr val="dk1"/>
          </a:lnRef>
          <a:fillRef idx="0">
            <a:schemeClr val="dk1"/>
          </a:fillRef>
          <a:effectRef idx="1">
            <a:schemeClr val="dk1"/>
          </a:effectRef>
          <a:fontRef idx="minor">
            <a:schemeClr val="tx1"/>
          </a:fontRef>
        </p:style>
      </p:cxnSp>
      <p:grpSp>
        <p:nvGrpSpPr>
          <p:cNvPr id="3" name="Group 75"/>
          <p:cNvGrpSpPr/>
          <p:nvPr/>
        </p:nvGrpSpPr>
        <p:grpSpPr>
          <a:xfrm>
            <a:off x="6629400" y="1600200"/>
            <a:ext cx="1981200" cy="1066800"/>
            <a:chOff x="4572000" y="1600200"/>
            <a:chExt cx="2079572" cy="1143000"/>
          </a:xfrm>
        </p:grpSpPr>
        <p:sp>
          <p:nvSpPr>
            <p:cNvPr id="37" name="Rectangle 36"/>
            <p:cNvSpPr/>
            <p:nvPr/>
          </p:nvSpPr>
          <p:spPr>
            <a:xfrm>
              <a:off x="4572000" y="1676400"/>
              <a:ext cx="838200" cy="1066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7 </a:t>
              </a:r>
              <a:r>
                <a:rPr lang="en-US" dirty="0" err="1" smtClean="0"/>
                <a:t>Seg</a:t>
              </a:r>
              <a:r>
                <a:rPr lang="en-US" dirty="0" smtClean="0"/>
                <a:t> LED</a:t>
              </a:r>
            </a:p>
            <a:p>
              <a:pPr algn="ctr"/>
              <a:r>
                <a:rPr lang="en-US" dirty="0" smtClean="0"/>
                <a:t>Driver</a:t>
              </a:r>
              <a:endParaRPr lang="en-US" dirty="0"/>
            </a:p>
          </p:txBody>
        </p:sp>
        <p:pic>
          <p:nvPicPr>
            <p:cNvPr id="40" name="Picture 39" descr="7-segments_Indicator.gif"/>
            <p:cNvPicPr>
              <a:picLocks noChangeAspect="1"/>
            </p:cNvPicPr>
            <p:nvPr/>
          </p:nvPicPr>
          <p:blipFill>
            <a:blip r:embed="rId2"/>
            <a:stretch>
              <a:fillRect/>
            </a:stretch>
          </p:blipFill>
          <p:spPr>
            <a:xfrm>
              <a:off x="5808375" y="1600200"/>
              <a:ext cx="843197" cy="1143000"/>
            </a:xfrm>
            <a:prstGeom prst="rect">
              <a:avLst/>
            </a:prstGeom>
          </p:spPr>
        </p:pic>
        <p:cxnSp>
          <p:nvCxnSpPr>
            <p:cNvPr id="42" name="Straight Connector 41"/>
            <p:cNvCxnSpPr/>
            <p:nvPr/>
          </p:nvCxnSpPr>
          <p:spPr>
            <a:xfrm>
              <a:off x="5410200" y="17510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410200" y="19034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410200" y="20558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410200" y="2206624"/>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410200" y="23606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410200" y="25130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410200" y="2665412"/>
              <a:ext cx="381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 name="Group 76"/>
          <p:cNvGrpSpPr/>
          <p:nvPr/>
        </p:nvGrpSpPr>
        <p:grpSpPr>
          <a:xfrm>
            <a:off x="6629400" y="2743200"/>
            <a:ext cx="1981200" cy="990600"/>
            <a:chOff x="4572000" y="2667000"/>
            <a:chExt cx="2079572" cy="1143000"/>
          </a:xfrm>
        </p:grpSpPr>
        <p:sp>
          <p:nvSpPr>
            <p:cNvPr id="49" name="Rectangle 48"/>
            <p:cNvSpPr/>
            <p:nvPr/>
          </p:nvSpPr>
          <p:spPr>
            <a:xfrm>
              <a:off x="4572000" y="2743200"/>
              <a:ext cx="838200" cy="1066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7 </a:t>
              </a:r>
              <a:r>
                <a:rPr lang="en-US" dirty="0" err="1" smtClean="0"/>
                <a:t>Seg</a:t>
              </a:r>
              <a:r>
                <a:rPr lang="en-US" dirty="0" smtClean="0"/>
                <a:t> LED</a:t>
              </a:r>
            </a:p>
            <a:p>
              <a:pPr algn="ctr"/>
              <a:r>
                <a:rPr lang="en-US" dirty="0" smtClean="0"/>
                <a:t>Driver</a:t>
              </a:r>
              <a:endParaRPr lang="en-US" dirty="0"/>
            </a:p>
          </p:txBody>
        </p:sp>
        <p:pic>
          <p:nvPicPr>
            <p:cNvPr id="50" name="Picture 49" descr="7-segments_Indicator.gif"/>
            <p:cNvPicPr>
              <a:picLocks noChangeAspect="1"/>
            </p:cNvPicPr>
            <p:nvPr/>
          </p:nvPicPr>
          <p:blipFill>
            <a:blip r:embed="rId2"/>
            <a:stretch>
              <a:fillRect/>
            </a:stretch>
          </p:blipFill>
          <p:spPr>
            <a:xfrm>
              <a:off x="5808375" y="2667000"/>
              <a:ext cx="843197" cy="1143000"/>
            </a:xfrm>
            <a:prstGeom prst="rect">
              <a:avLst/>
            </a:prstGeom>
          </p:spPr>
        </p:pic>
        <p:cxnSp>
          <p:nvCxnSpPr>
            <p:cNvPr id="51" name="Straight Connector 50"/>
            <p:cNvCxnSpPr/>
            <p:nvPr/>
          </p:nvCxnSpPr>
          <p:spPr>
            <a:xfrm>
              <a:off x="5410200" y="28178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410200" y="29702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410200" y="31226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410200" y="3273424"/>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410200" y="34274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410200" y="35798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410200" y="3732212"/>
              <a:ext cx="381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 name="Group 78"/>
          <p:cNvGrpSpPr/>
          <p:nvPr/>
        </p:nvGrpSpPr>
        <p:grpSpPr>
          <a:xfrm>
            <a:off x="6629400" y="3810000"/>
            <a:ext cx="1981200" cy="914400"/>
            <a:chOff x="4572000" y="3733800"/>
            <a:chExt cx="2079572" cy="1143000"/>
          </a:xfrm>
        </p:grpSpPr>
        <p:sp>
          <p:nvSpPr>
            <p:cNvPr id="58" name="Rectangle 57"/>
            <p:cNvSpPr/>
            <p:nvPr/>
          </p:nvSpPr>
          <p:spPr>
            <a:xfrm>
              <a:off x="4572000" y="3810000"/>
              <a:ext cx="838200" cy="1066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7 </a:t>
              </a:r>
              <a:r>
                <a:rPr lang="en-US" dirty="0" err="1" smtClean="0"/>
                <a:t>Seg</a:t>
              </a:r>
              <a:r>
                <a:rPr lang="en-US" dirty="0" smtClean="0"/>
                <a:t> LED</a:t>
              </a:r>
            </a:p>
            <a:p>
              <a:pPr algn="ctr"/>
              <a:r>
                <a:rPr lang="en-US" dirty="0" smtClean="0"/>
                <a:t>Driver</a:t>
              </a:r>
              <a:endParaRPr lang="en-US" dirty="0"/>
            </a:p>
          </p:txBody>
        </p:sp>
        <p:pic>
          <p:nvPicPr>
            <p:cNvPr id="59" name="Picture 58" descr="7-segments_Indicator.gif"/>
            <p:cNvPicPr>
              <a:picLocks noChangeAspect="1"/>
            </p:cNvPicPr>
            <p:nvPr/>
          </p:nvPicPr>
          <p:blipFill>
            <a:blip r:embed="rId2"/>
            <a:stretch>
              <a:fillRect/>
            </a:stretch>
          </p:blipFill>
          <p:spPr>
            <a:xfrm>
              <a:off x="5808375" y="3733800"/>
              <a:ext cx="843197" cy="1143000"/>
            </a:xfrm>
            <a:prstGeom prst="rect">
              <a:avLst/>
            </a:prstGeom>
          </p:spPr>
        </p:pic>
        <p:cxnSp>
          <p:nvCxnSpPr>
            <p:cNvPr id="60" name="Straight Connector 59"/>
            <p:cNvCxnSpPr/>
            <p:nvPr/>
          </p:nvCxnSpPr>
          <p:spPr>
            <a:xfrm>
              <a:off x="5410200" y="38846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410200" y="40370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410200" y="41894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410200" y="4340224"/>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410200" y="44942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410200" y="46466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410200" y="4799012"/>
              <a:ext cx="381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 79"/>
          <p:cNvGrpSpPr/>
          <p:nvPr/>
        </p:nvGrpSpPr>
        <p:grpSpPr>
          <a:xfrm>
            <a:off x="6629400" y="4800600"/>
            <a:ext cx="1981200" cy="1143000"/>
            <a:chOff x="4572000" y="4800600"/>
            <a:chExt cx="2079572" cy="1143000"/>
          </a:xfrm>
        </p:grpSpPr>
        <p:sp>
          <p:nvSpPr>
            <p:cNvPr id="67" name="Rectangle 66"/>
            <p:cNvSpPr/>
            <p:nvPr/>
          </p:nvSpPr>
          <p:spPr>
            <a:xfrm>
              <a:off x="4572000" y="4876800"/>
              <a:ext cx="838200" cy="1066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7 </a:t>
              </a:r>
              <a:r>
                <a:rPr lang="en-US" dirty="0" err="1" smtClean="0"/>
                <a:t>Seg</a:t>
              </a:r>
              <a:r>
                <a:rPr lang="en-US" dirty="0" smtClean="0"/>
                <a:t> LED</a:t>
              </a:r>
            </a:p>
            <a:p>
              <a:pPr algn="ctr"/>
              <a:r>
                <a:rPr lang="en-US" dirty="0" smtClean="0"/>
                <a:t>Driver</a:t>
              </a:r>
              <a:endParaRPr lang="en-US" dirty="0"/>
            </a:p>
          </p:txBody>
        </p:sp>
        <p:pic>
          <p:nvPicPr>
            <p:cNvPr id="68" name="Picture 67" descr="7-segments_Indicator.gif"/>
            <p:cNvPicPr>
              <a:picLocks noChangeAspect="1"/>
            </p:cNvPicPr>
            <p:nvPr/>
          </p:nvPicPr>
          <p:blipFill>
            <a:blip r:embed="rId2"/>
            <a:stretch>
              <a:fillRect/>
            </a:stretch>
          </p:blipFill>
          <p:spPr>
            <a:xfrm>
              <a:off x="5808375" y="4800600"/>
              <a:ext cx="843197" cy="1143000"/>
            </a:xfrm>
            <a:prstGeom prst="rect">
              <a:avLst/>
            </a:prstGeom>
          </p:spPr>
        </p:pic>
        <p:cxnSp>
          <p:nvCxnSpPr>
            <p:cNvPr id="69" name="Straight Connector 68"/>
            <p:cNvCxnSpPr/>
            <p:nvPr/>
          </p:nvCxnSpPr>
          <p:spPr>
            <a:xfrm>
              <a:off x="5410200" y="49514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410200" y="51038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410200" y="52562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410200" y="5407024"/>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410200" y="55610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410200" y="57134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410200" y="5865812"/>
              <a:ext cx="381000"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2" name="Straight Connector 81"/>
          <p:cNvCxnSpPr/>
          <p:nvPr/>
        </p:nvCxnSpPr>
        <p:spPr>
          <a:xfrm>
            <a:off x="3048000" y="2971800"/>
            <a:ext cx="1143000" cy="1588"/>
          </a:xfrm>
          <a:prstGeom prst="line">
            <a:avLst/>
          </a:prstGeom>
        </p:spPr>
        <p:style>
          <a:lnRef idx="2">
            <a:schemeClr val="dk1"/>
          </a:lnRef>
          <a:fillRef idx="0">
            <a:schemeClr val="dk1"/>
          </a:fillRef>
          <a:effectRef idx="1">
            <a:schemeClr val="dk1"/>
          </a:effectRef>
          <a:fontRef idx="minor">
            <a:schemeClr val="tx1"/>
          </a:fontRef>
        </p:style>
      </p:cxnSp>
      <p:sp>
        <p:nvSpPr>
          <p:cNvPr id="83" name="Oval 82"/>
          <p:cNvSpPr/>
          <p:nvPr/>
        </p:nvSpPr>
        <p:spPr>
          <a:xfrm>
            <a:off x="4191000" y="28956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114800" y="51816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4114800" y="54864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600200" y="2514600"/>
            <a:ext cx="1447800"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3 to 8 </a:t>
            </a:r>
          </a:p>
          <a:p>
            <a:pPr algn="ctr"/>
            <a:r>
              <a:rPr lang="en-US" dirty="0" smtClean="0"/>
              <a:t>Decoder</a:t>
            </a:r>
            <a:endParaRPr lang="en-US" dirty="0"/>
          </a:p>
        </p:txBody>
      </p:sp>
      <p:sp>
        <p:nvSpPr>
          <p:cNvPr id="87" name="TextBox 86"/>
          <p:cNvSpPr txBox="1"/>
          <p:nvPr/>
        </p:nvSpPr>
        <p:spPr>
          <a:xfrm>
            <a:off x="2743200" y="2819400"/>
            <a:ext cx="381000" cy="369332"/>
          </a:xfrm>
          <a:prstGeom prst="rect">
            <a:avLst/>
          </a:prstGeom>
          <a:noFill/>
        </p:spPr>
        <p:txBody>
          <a:bodyPr wrap="square" rtlCol="0">
            <a:spAutoFit/>
          </a:bodyPr>
          <a:lstStyle/>
          <a:p>
            <a:r>
              <a:rPr lang="en-US" dirty="0" smtClean="0"/>
              <a:t>0</a:t>
            </a:r>
            <a:r>
              <a:rPr lang="en-US" baseline="-25000" dirty="0" smtClean="0"/>
              <a:t>4</a:t>
            </a:r>
            <a:endParaRPr lang="en-US" baseline="-25000" dirty="0"/>
          </a:p>
        </p:txBody>
      </p:sp>
      <p:sp>
        <p:nvSpPr>
          <p:cNvPr id="88" name="TextBox 87"/>
          <p:cNvSpPr txBox="1"/>
          <p:nvPr/>
        </p:nvSpPr>
        <p:spPr>
          <a:xfrm>
            <a:off x="304800" y="2734270"/>
            <a:ext cx="914400" cy="923330"/>
          </a:xfrm>
          <a:prstGeom prst="rect">
            <a:avLst/>
          </a:prstGeom>
          <a:noFill/>
        </p:spPr>
        <p:txBody>
          <a:bodyPr wrap="square" rtlCol="0">
            <a:spAutoFit/>
          </a:bodyPr>
          <a:lstStyle/>
          <a:p>
            <a:r>
              <a:rPr lang="en-US" dirty="0" smtClean="0"/>
              <a:t>A13</a:t>
            </a:r>
          </a:p>
          <a:p>
            <a:r>
              <a:rPr lang="en-US" dirty="0" smtClean="0"/>
              <a:t>A12</a:t>
            </a:r>
          </a:p>
          <a:p>
            <a:r>
              <a:rPr lang="en-US" dirty="0" smtClean="0"/>
              <a:t>A11</a:t>
            </a:r>
            <a:endParaRPr lang="en-US" dirty="0"/>
          </a:p>
        </p:txBody>
      </p:sp>
      <p:cxnSp>
        <p:nvCxnSpPr>
          <p:cNvPr id="91" name="Straight Connector 90"/>
          <p:cNvCxnSpPr/>
          <p:nvPr/>
        </p:nvCxnSpPr>
        <p:spPr>
          <a:xfrm>
            <a:off x="914400" y="2895600"/>
            <a:ext cx="685800" cy="1588"/>
          </a:xfrm>
          <a:prstGeom prst="line">
            <a:avLst/>
          </a:prstGeom>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a:off x="914400" y="3198812"/>
            <a:ext cx="685800" cy="1588"/>
          </a:xfrm>
          <a:prstGeom prst="line">
            <a:avLst/>
          </a:prstGeom>
        </p:spPr>
        <p:style>
          <a:lnRef idx="2">
            <a:schemeClr val="dk1"/>
          </a:lnRef>
          <a:fillRef idx="0">
            <a:schemeClr val="dk1"/>
          </a:fillRef>
          <a:effectRef idx="1">
            <a:schemeClr val="dk1"/>
          </a:effectRef>
          <a:fontRef idx="minor">
            <a:schemeClr val="tx1"/>
          </a:fontRef>
        </p:style>
      </p:cxnSp>
      <p:cxnSp>
        <p:nvCxnSpPr>
          <p:cNvPr id="93" name="Straight Connector 92"/>
          <p:cNvCxnSpPr/>
          <p:nvPr/>
        </p:nvCxnSpPr>
        <p:spPr>
          <a:xfrm>
            <a:off x="914400" y="3503612"/>
            <a:ext cx="685800" cy="1588"/>
          </a:xfrm>
          <a:prstGeom prst="line">
            <a:avLst/>
          </a:prstGeom>
        </p:spPr>
        <p:style>
          <a:lnRef idx="2">
            <a:schemeClr val="dk1"/>
          </a:lnRef>
          <a:fillRef idx="0">
            <a:schemeClr val="dk1"/>
          </a:fillRef>
          <a:effectRef idx="1">
            <a:schemeClr val="dk1"/>
          </a:effectRef>
          <a:fontRef idx="minor">
            <a:schemeClr val="tx1"/>
          </a:fontRef>
        </p:style>
      </p:cxnSp>
      <p:cxnSp>
        <p:nvCxnSpPr>
          <p:cNvPr id="95" name="Elbow Connector 94"/>
          <p:cNvCxnSpPr/>
          <p:nvPr/>
        </p:nvCxnSpPr>
        <p:spPr>
          <a:xfrm>
            <a:off x="685800" y="1981200"/>
            <a:ext cx="1219200" cy="533400"/>
          </a:xfrm>
          <a:prstGeom prst="bentConnector3">
            <a:avLst>
              <a:gd name="adj1" fmla="val 99038"/>
            </a:avLst>
          </a:prstGeom>
        </p:spPr>
        <p:style>
          <a:lnRef idx="2">
            <a:schemeClr val="dk1"/>
          </a:lnRef>
          <a:fillRef idx="0">
            <a:schemeClr val="dk1"/>
          </a:fillRef>
          <a:effectRef idx="1">
            <a:schemeClr val="dk1"/>
          </a:effectRef>
          <a:fontRef idx="minor">
            <a:schemeClr val="tx1"/>
          </a:fontRef>
        </p:style>
      </p:cxnSp>
      <p:cxnSp>
        <p:nvCxnSpPr>
          <p:cNvPr id="97" name="Shape 96"/>
          <p:cNvCxnSpPr>
            <a:endCxn id="86" idx="0"/>
          </p:cNvCxnSpPr>
          <p:nvPr/>
        </p:nvCxnSpPr>
        <p:spPr>
          <a:xfrm>
            <a:off x="685800" y="1600200"/>
            <a:ext cx="1638300" cy="914400"/>
          </a:xfrm>
          <a:prstGeom prst="bentConnector2">
            <a:avLst/>
          </a:prstGeom>
        </p:spPr>
        <p:style>
          <a:lnRef idx="2">
            <a:schemeClr val="dk1"/>
          </a:lnRef>
          <a:fillRef idx="0">
            <a:schemeClr val="dk1"/>
          </a:fillRef>
          <a:effectRef idx="1">
            <a:schemeClr val="dk1"/>
          </a:effectRef>
          <a:fontRef idx="minor">
            <a:schemeClr val="tx1"/>
          </a:fontRef>
        </p:style>
      </p:cxnSp>
      <p:sp>
        <p:nvSpPr>
          <p:cNvPr id="102" name="TextBox 101"/>
          <p:cNvSpPr txBox="1"/>
          <p:nvPr/>
        </p:nvSpPr>
        <p:spPr>
          <a:xfrm>
            <a:off x="228600" y="1447800"/>
            <a:ext cx="762000" cy="646331"/>
          </a:xfrm>
          <a:prstGeom prst="rect">
            <a:avLst/>
          </a:prstGeom>
          <a:noFill/>
        </p:spPr>
        <p:txBody>
          <a:bodyPr wrap="square" rtlCol="0">
            <a:spAutoFit/>
          </a:bodyPr>
          <a:lstStyle/>
          <a:p>
            <a:r>
              <a:rPr lang="en-US" dirty="0" smtClean="0"/>
              <a:t>A15</a:t>
            </a:r>
          </a:p>
          <a:p>
            <a:r>
              <a:rPr lang="en-US" dirty="0" smtClean="0"/>
              <a:t>A14</a:t>
            </a:r>
            <a:endParaRPr lang="en-US" dirty="0"/>
          </a:p>
        </p:txBody>
      </p:sp>
      <p:sp>
        <p:nvSpPr>
          <p:cNvPr id="103" name="TextBox 102"/>
          <p:cNvSpPr txBox="1"/>
          <p:nvPr/>
        </p:nvSpPr>
        <p:spPr>
          <a:xfrm>
            <a:off x="1524000" y="2819400"/>
            <a:ext cx="381000" cy="738664"/>
          </a:xfrm>
          <a:prstGeom prst="rect">
            <a:avLst/>
          </a:prstGeom>
          <a:noFill/>
        </p:spPr>
        <p:txBody>
          <a:bodyPr wrap="square" rtlCol="0">
            <a:spAutoFit/>
          </a:bodyPr>
          <a:lstStyle/>
          <a:p>
            <a:r>
              <a:rPr lang="en-US" sz="1400" dirty="0" smtClean="0"/>
              <a:t>A2</a:t>
            </a:r>
          </a:p>
          <a:p>
            <a:r>
              <a:rPr lang="en-US" sz="1400" dirty="0" smtClean="0"/>
              <a:t>A1</a:t>
            </a:r>
          </a:p>
          <a:p>
            <a:r>
              <a:rPr lang="en-US" sz="1400" dirty="0" smtClean="0"/>
              <a:t>A0</a:t>
            </a:r>
            <a:endParaRPr lang="en-US" sz="1400" dirty="0"/>
          </a:p>
        </p:txBody>
      </p:sp>
      <p:cxnSp>
        <p:nvCxnSpPr>
          <p:cNvPr id="105" name="Straight Connector 104"/>
          <p:cNvCxnSpPr/>
          <p:nvPr/>
        </p:nvCxnSpPr>
        <p:spPr>
          <a:xfrm rot="5400000" flipH="1" flipV="1">
            <a:off x="2247900" y="2019300"/>
            <a:ext cx="990600" cy="1588"/>
          </a:xfrm>
          <a:prstGeom prst="line">
            <a:avLst/>
          </a:prstGeom>
        </p:spPr>
        <p:style>
          <a:lnRef idx="2">
            <a:schemeClr val="dk1"/>
          </a:lnRef>
          <a:fillRef idx="0">
            <a:schemeClr val="dk1"/>
          </a:fillRef>
          <a:effectRef idx="1">
            <a:schemeClr val="dk1"/>
          </a:effectRef>
          <a:fontRef idx="minor">
            <a:schemeClr val="tx1"/>
          </a:fontRef>
        </p:style>
      </p:cxnSp>
      <p:sp>
        <p:nvSpPr>
          <p:cNvPr id="106" name="TextBox 105"/>
          <p:cNvSpPr txBox="1"/>
          <p:nvPr/>
        </p:nvSpPr>
        <p:spPr>
          <a:xfrm>
            <a:off x="2362200" y="1371600"/>
            <a:ext cx="457200" cy="369332"/>
          </a:xfrm>
          <a:prstGeom prst="rect">
            <a:avLst/>
          </a:prstGeom>
          <a:noFill/>
        </p:spPr>
        <p:txBody>
          <a:bodyPr wrap="square" rtlCol="0">
            <a:spAutoFit/>
          </a:bodyPr>
          <a:lstStyle/>
          <a:p>
            <a:r>
              <a:rPr lang="en-US" dirty="0" smtClean="0"/>
              <a:t>5V</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82563" y="90488"/>
            <a:ext cx="8915400" cy="1143000"/>
          </a:xfrm>
        </p:spPr>
        <p:txBody>
          <a:bodyPr/>
          <a:lstStyle/>
          <a:p>
            <a:pPr eaLnBrk="1" hangingPunct="1"/>
            <a:r>
              <a:rPr lang="en-US" altLang="en-US" sz="1800" smtClean="0">
                <a:cs typeface="Arial" pitchFamily="34" charset="0"/>
              </a:rPr>
              <a:t> A simple method for generating interrupt vector type number FFH in response to INTR</a:t>
            </a:r>
            <a:r>
              <a:rPr lang="en-AU" altLang="en-US" sz="1800" smtClean="0">
                <a:latin typeface="Helvetica Condensed"/>
                <a:cs typeface="Times New Roman" pitchFamily="18" charset="0"/>
              </a:rPr>
              <a:t/>
            </a:r>
            <a:br>
              <a:rPr lang="en-AU" altLang="en-US" sz="1800" smtClean="0">
                <a:latin typeface="Helvetica Condensed"/>
                <a:cs typeface="Times New Roman" pitchFamily="18" charset="0"/>
              </a:rPr>
            </a:br>
            <a:endParaRPr lang="en-US" altLang="en-US" sz="1800" smtClean="0">
              <a:latin typeface="Helvetica Condensed"/>
              <a:cs typeface="Times New Roman" pitchFamily="18" charset="0"/>
            </a:endParaRPr>
          </a:p>
        </p:txBody>
      </p:sp>
      <p:pic>
        <p:nvPicPr>
          <p:cNvPr id="20483" name="Picture 6" descr="FG12_009_0135026458"/>
          <p:cNvPicPr>
            <a:picLocks noChangeAspect="1" noChangeArrowheads="1"/>
          </p:cNvPicPr>
          <p:nvPr/>
        </p:nvPicPr>
        <p:blipFill>
          <a:blip r:embed="rId2"/>
          <a:srcRect/>
          <a:stretch>
            <a:fillRect/>
          </a:stretch>
        </p:blipFill>
        <p:spPr bwMode="auto">
          <a:xfrm>
            <a:off x="1066800" y="1168400"/>
            <a:ext cx="6934200" cy="492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82563" y="90488"/>
            <a:ext cx="8915400" cy="1143000"/>
          </a:xfrm>
        </p:spPr>
        <p:txBody>
          <a:bodyPr/>
          <a:lstStyle/>
          <a:p>
            <a:pPr eaLnBrk="1" hangingPunct="1"/>
            <a:r>
              <a:rPr lang="en-US" altLang="en-US" sz="4000" b="1" i="1" dirty="0" smtClean="0">
                <a:solidFill>
                  <a:srgbClr val="C00000"/>
                </a:solidFill>
                <a:cs typeface="Arial" pitchFamily="34" charset="0"/>
              </a:rPr>
              <a:t>Using a Three-State Buffer for INTA</a:t>
            </a:r>
            <a:r>
              <a:rPr lang="en-US" altLang="en-US" sz="4000" b="1" dirty="0" smtClean="0">
                <a:solidFill>
                  <a:srgbClr val="C00000"/>
                </a:solidFill>
                <a:cs typeface="Times New Roman" pitchFamily="18" charset="0"/>
              </a:rPr>
              <a:t> </a:t>
            </a:r>
          </a:p>
        </p:txBody>
      </p:sp>
      <p:sp>
        <p:nvSpPr>
          <p:cNvPr id="119811" name="Rectangle 3"/>
          <p:cNvSpPr>
            <a:spLocks noGrp="1" noChangeArrowheads="1"/>
          </p:cNvSpPr>
          <p:nvPr>
            <p:ph type="body" idx="1"/>
          </p:nvPr>
        </p:nvSpPr>
        <p:spPr>
          <a:xfrm>
            <a:off x="182563" y="912813"/>
            <a:ext cx="8915400" cy="4800600"/>
          </a:xfrm>
        </p:spPr>
        <p:txBody>
          <a:bodyPr rtlCol="0">
            <a:normAutofit/>
          </a:bodyPr>
          <a:lstStyle/>
          <a:p>
            <a:pPr eaLnBrk="1" fontAlgn="auto" hangingPunct="1">
              <a:spcAft>
                <a:spcPts val="0"/>
              </a:spcAft>
              <a:defRPr/>
            </a:pPr>
            <a:r>
              <a:rPr lang="en-US" dirty="0" smtClean="0">
                <a:cs typeface="Arial" charset="0"/>
              </a:rPr>
              <a:t>Interrupt </a:t>
            </a:r>
            <a:r>
              <a:rPr lang="en-US" dirty="0">
                <a:cs typeface="Arial" charset="0"/>
              </a:rPr>
              <a:t>vector type number 80H is applied to the data bus (D</a:t>
            </a:r>
            <a:r>
              <a:rPr lang="en-US" baseline="-30000" dirty="0">
                <a:cs typeface="Arial" charset="0"/>
              </a:rPr>
              <a:t>0</a:t>
            </a:r>
            <a:r>
              <a:rPr lang="en-US" dirty="0">
                <a:cs typeface="Arial" charset="0"/>
              </a:rPr>
              <a:t>–D</a:t>
            </a:r>
            <a:r>
              <a:rPr lang="en-US" baseline="-30000" dirty="0">
                <a:cs typeface="Arial" charset="0"/>
              </a:rPr>
              <a:t>7</a:t>
            </a:r>
            <a:r>
              <a:rPr lang="en-US" dirty="0">
                <a:cs typeface="Arial" charset="0"/>
              </a:rPr>
              <a:t>) in response to an INTR. </a:t>
            </a:r>
          </a:p>
          <a:p>
            <a:pPr eaLnBrk="1" fontAlgn="auto" hangingPunct="1">
              <a:spcAft>
                <a:spcPts val="0"/>
              </a:spcAft>
              <a:defRPr/>
            </a:pPr>
            <a:r>
              <a:rPr lang="en-US" dirty="0">
                <a:cs typeface="Arial" charset="0"/>
              </a:rPr>
              <a:t>In response to INTR, the processor outputs the INTA to enable a 74ALS244 three-state octal buffer. </a:t>
            </a:r>
          </a:p>
          <a:p>
            <a:pPr eaLnBrk="1" fontAlgn="auto" hangingPunct="1">
              <a:spcAft>
                <a:spcPts val="0"/>
              </a:spcAft>
              <a:defRPr/>
            </a:pPr>
            <a:r>
              <a:rPr lang="en-US" dirty="0">
                <a:cs typeface="Arial" charset="0"/>
              </a:rPr>
              <a:t>The octal buffer applies the interrupt vector type number to the data bus in response. </a:t>
            </a:r>
          </a:p>
          <a:p>
            <a:pPr eaLnBrk="1" fontAlgn="auto" hangingPunct="1">
              <a:spcAft>
                <a:spcPts val="0"/>
              </a:spcAft>
              <a:defRPr/>
            </a:pPr>
            <a:r>
              <a:rPr lang="en-US" dirty="0">
                <a:cs typeface="Arial" charset="0"/>
              </a:rPr>
              <a:t>The vector type number is easily changed with DIP switches shown in this illustration.</a:t>
            </a:r>
            <a:endParaRPr lang="en-AU" dirty="0">
              <a:latin typeface="Times" pitchFamily="-80" charset="0"/>
              <a:cs typeface="Times New Roman" pitchFamily="-80" charset="0"/>
            </a:endParaRPr>
          </a:p>
        </p:txBody>
      </p:sp>
      <p:sp>
        <p:nvSpPr>
          <p:cNvPr id="21508" name="Line 4"/>
          <p:cNvSpPr>
            <a:spLocks noChangeShapeType="1"/>
          </p:cNvSpPr>
          <p:nvPr/>
        </p:nvSpPr>
        <p:spPr bwMode="auto">
          <a:xfrm>
            <a:off x="1420813" y="2667000"/>
            <a:ext cx="865187" cy="0"/>
          </a:xfrm>
          <a:prstGeom prst="line">
            <a:avLst/>
          </a:prstGeom>
          <a:noFill/>
          <a:ln w="25400">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82563" y="90488"/>
            <a:ext cx="8915400" cy="1143000"/>
          </a:xfrm>
        </p:spPr>
        <p:txBody>
          <a:bodyPr/>
          <a:lstStyle/>
          <a:p>
            <a:pPr eaLnBrk="1" hangingPunct="1"/>
            <a:r>
              <a:rPr lang="en-US" altLang="en-US" sz="2400" smtClean="0">
                <a:cs typeface="Arial" pitchFamily="34" charset="0"/>
              </a:rPr>
              <a:t>  A circuit that applies any interrupt vector type number in response to</a:t>
            </a:r>
            <a:br>
              <a:rPr lang="en-US" altLang="en-US" sz="2400" smtClean="0">
                <a:cs typeface="Arial" pitchFamily="34" charset="0"/>
              </a:rPr>
            </a:br>
            <a:r>
              <a:rPr lang="en-US" altLang="en-US" sz="2400" smtClean="0">
                <a:cs typeface="Arial" pitchFamily="34" charset="0"/>
              </a:rPr>
              <a:t>INTA. Here the circuit is applying type number 80H.</a:t>
            </a:r>
            <a:r>
              <a:rPr lang="en-AU" altLang="en-US" sz="1800" smtClean="0">
                <a:latin typeface="Helvetica" pitchFamily="-84" charset="0"/>
                <a:cs typeface="Times New Roman" pitchFamily="18" charset="0"/>
              </a:rPr>
              <a:t/>
            </a:r>
            <a:br>
              <a:rPr lang="en-AU" altLang="en-US" sz="1800" smtClean="0">
                <a:latin typeface="Helvetica" pitchFamily="-84" charset="0"/>
                <a:cs typeface="Times New Roman" pitchFamily="18" charset="0"/>
              </a:rPr>
            </a:br>
            <a:endParaRPr lang="en-US" altLang="en-US" sz="1800" smtClean="0">
              <a:latin typeface="Helvetica" pitchFamily="-84" charset="0"/>
              <a:cs typeface="Times New Roman" pitchFamily="18" charset="0"/>
            </a:endParaRPr>
          </a:p>
        </p:txBody>
      </p:sp>
      <p:sp>
        <p:nvSpPr>
          <p:cNvPr id="22531" name="Line 3"/>
          <p:cNvSpPr>
            <a:spLocks noChangeShapeType="1"/>
          </p:cNvSpPr>
          <p:nvPr/>
        </p:nvSpPr>
        <p:spPr bwMode="auto">
          <a:xfrm>
            <a:off x="1538288" y="568325"/>
            <a:ext cx="476250" cy="0"/>
          </a:xfrm>
          <a:prstGeom prst="line">
            <a:avLst/>
          </a:prstGeom>
          <a:noFill/>
          <a:ln w="19050">
            <a:solidFill>
              <a:schemeClr val="tx1"/>
            </a:solidFill>
            <a:round/>
            <a:headEnd/>
            <a:tailEnd/>
          </a:ln>
        </p:spPr>
        <p:txBody>
          <a:bodyPr/>
          <a:lstStyle/>
          <a:p>
            <a:endParaRPr lang="en-US"/>
          </a:p>
        </p:txBody>
      </p:sp>
      <p:pic>
        <p:nvPicPr>
          <p:cNvPr id="22532" name="Picture 7" descr="FG12_010_0135026458"/>
          <p:cNvPicPr>
            <a:picLocks noChangeAspect="1" noChangeArrowheads="1"/>
          </p:cNvPicPr>
          <p:nvPr/>
        </p:nvPicPr>
        <p:blipFill>
          <a:blip r:embed="rId3"/>
          <a:srcRect/>
          <a:stretch>
            <a:fillRect/>
          </a:stretch>
        </p:blipFill>
        <p:spPr bwMode="auto">
          <a:xfrm>
            <a:off x="762000" y="1168400"/>
            <a:ext cx="7772400" cy="568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28600" y="381000"/>
            <a:ext cx="8915400" cy="823913"/>
          </a:xfrm>
        </p:spPr>
        <p:txBody>
          <a:bodyPr rtlCol="0">
            <a:normAutofit fontScale="90000"/>
          </a:bodyPr>
          <a:lstStyle/>
          <a:p>
            <a:pPr eaLnBrk="1" fontAlgn="auto" hangingPunct="1">
              <a:spcAft>
                <a:spcPts val="0"/>
              </a:spcAft>
              <a:defRPr/>
            </a:pPr>
            <a:r>
              <a:rPr lang="en-US" sz="2700" dirty="0">
                <a:cs typeface="Arial" charset="0"/>
              </a:rPr>
              <a:t> </a:t>
            </a:r>
            <a:r>
              <a:rPr lang="en-US" sz="2700" dirty="0" smtClean="0">
                <a:solidFill>
                  <a:srgbClr val="FF0000"/>
                </a:solidFill>
                <a:cs typeface="Arial" charset="0"/>
              </a:rPr>
              <a:t>82C55 </a:t>
            </a:r>
            <a:r>
              <a:rPr lang="en-US" sz="2700" dirty="0">
                <a:solidFill>
                  <a:srgbClr val="FF0000"/>
                </a:solidFill>
                <a:cs typeface="Arial" charset="0"/>
              </a:rPr>
              <a:t>interfaced to a keyboard from the microprocessor system using interrupt vector 40H</a:t>
            </a:r>
            <a:r>
              <a:rPr lang="en-US" sz="1800" dirty="0">
                <a:cs typeface="Arial" charset="0"/>
              </a:rPr>
              <a:t>.</a:t>
            </a:r>
            <a:r>
              <a:rPr lang="en-AU" sz="1800" dirty="0">
                <a:latin typeface="Helvetica Condensed" pitchFamily="-80" charset="0"/>
                <a:cs typeface="Times New Roman" pitchFamily="-80" charset="0"/>
              </a:rPr>
              <a:t/>
            </a:r>
            <a:br>
              <a:rPr lang="en-AU" sz="1800" dirty="0">
                <a:latin typeface="Helvetica Condensed" pitchFamily="-80" charset="0"/>
                <a:cs typeface="Times New Roman" pitchFamily="-80" charset="0"/>
              </a:rPr>
            </a:br>
            <a:endParaRPr lang="en-US" sz="1800" dirty="0">
              <a:latin typeface="Helvetica Condensed" pitchFamily="-80" charset="0"/>
              <a:cs typeface="Times New Roman" pitchFamily="-80" charset="0"/>
            </a:endParaRPr>
          </a:p>
        </p:txBody>
      </p:sp>
      <p:pic>
        <p:nvPicPr>
          <p:cNvPr id="23555" name="Picture 6" descr="FG12_012_0135026458"/>
          <p:cNvPicPr>
            <a:picLocks noChangeAspect="1" noChangeArrowheads="1"/>
          </p:cNvPicPr>
          <p:nvPr/>
        </p:nvPicPr>
        <p:blipFill>
          <a:blip r:embed="rId2"/>
          <a:srcRect/>
          <a:stretch>
            <a:fillRect/>
          </a:stretch>
        </p:blipFill>
        <p:spPr bwMode="auto">
          <a:xfrm>
            <a:off x="1295400" y="1066800"/>
            <a:ext cx="6629400" cy="5400675"/>
          </a:xfrm>
          <a:prstGeom prst="rect">
            <a:avLst/>
          </a:prstGeom>
          <a:noFill/>
          <a:ln w="9525">
            <a:noFill/>
            <a:miter lim="800000"/>
            <a:headEnd/>
            <a:tailEnd/>
          </a:ln>
        </p:spPr>
      </p:pic>
      <p:sp>
        <p:nvSpPr>
          <p:cNvPr id="23556" name="Rectangle 3"/>
          <p:cNvSpPr>
            <a:spLocks noChangeArrowheads="1"/>
          </p:cNvSpPr>
          <p:nvPr/>
        </p:nvSpPr>
        <p:spPr bwMode="auto">
          <a:xfrm>
            <a:off x="4572000" y="5257800"/>
            <a:ext cx="4572000" cy="923925"/>
          </a:xfrm>
          <a:prstGeom prst="rect">
            <a:avLst/>
          </a:prstGeom>
          <a:noFill/>
          <a:ln w="9525">
            <a:noFill/>
            <a:miter lim="800000"/>
            <a:headEnd/>
            <a:tailEnd/>
          </a:ln>
        </p:spPr>
        <p:txBody>
          <a:bodyPr>
            <a:spAutoFit/>
          </a:bodyPr>
          <a:lstStyle/>
          <a:p>
            <a:r>
              <a:rPr lang="en-US" altLang="en-US">
                <a:latin typeface="Comic Sans MS" pitchFamily="66" charset="0"/>
              </a:rPr>
              <a:t>Every time a key is typed, 82C55 requests a type 40H interrupt through the INTR pin</a:t>
            </a:r>
            <a:endParaRPr lang="en-IN" altLang="en-US">
              <a:latin typeface="Comic Sans MS" pitchFamily="66"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6200" y="90488"/>
            <a:ext cx="9144000" cy="1143000"/>
          </a:xfrm>
        </p:spPr>
        <p:txBody>
          <a:bodyPr/>
          <a:lstStyle/>
          <a:p>
            <a:pPr eaLnBrk="1" hangingPunct="1"/>
            <a:r>
              <a:rPr lang="en-US" altLang="en-US" sz="4000" b="1" dirty="0" smtClean="0">
                <a:cs typeface="Times New Roman" pitchFamily="18" charset="0"/>
              </a:rPr>
              <a:t> </a:t>
            </a:r>
            <a:r>
              <a:rPr lang="en-US" altLang="en-US" sz="4000" b="1" dirty="0" smtClean="0">
                <a:solidFill>
                  <a:srgbClr val="C00000"/>
                </a:solidFill>
                <a:cs typeface="Times New Roman" pitchFamily="18" charset="0"/>
              </a:rPr>
              <a:t>EXPANDING THE INTERRUPT STRUCTURE </a:t>
            </a:r>
          </a:p>
        </p:txBody>
      </p:sp>
      <p:sp>
        <p:nvSpPr>
          <p:cNvPr id="120835" name="Rectangle 3"/>
          <p:cNvSpPr>
            <a:spLocks noGrp="1" noChangeArrowheads="1"/>
          </p:cNvSpPr>
          <p:nvPr>
            <p:ph type="body" idx="1"/>
          </p:nvPr>
        </p:nvSpPr>
        <p:spPr>
          <a:xfrm>
            <a:off x="182563" y="1519238"/>
            <a:ext cx="8961437" cy="4265612"/>
          </a:xfrm>
        </p:spPr>
        <p:txBody>
          <a:bodyPr rtlCol="0">
            <a:normAutofit fontScale="92500" lnSpcReduction="20000"/>
          </a:bodyPr>
          <a:lstStyle/>
          <a:p>
            <a:pPr eaLnBrk="1" fontAlgn="auto" hangingPunct="1">
              <a:spcAft>
                <a:spcPts val="0"/>
              </a:spcAft>
              <a:defRPr/>
            </a:pPr>
            <a:r>
              <a:rPr lang="en-US" dirty="0" smtClean="0">
                <a:cs typeface="Times New Roman" pitchFamily="-80" charset="0"/>
              </a:rPr>
              <a:t>The </a:t>
            </a:r>
            <a:r>
              <a:rPr lang="en-US" dirty="0">
                <a:cs typeface="Times New Roman" pitchFamily="-80" charset="0"/>
              </a:rPr>
              <a:t>common methods of expanding the interrupt </a:t>
            </a:r>
            <a:r>
              <a:rPr lang="en-US" dirty="0" smtClean="0">
                <a:cs typeface="Times New Roman" pitchFamily="-80" charset="0"/>
              </a:rPr>
              <a:t>structure of </a:t>
            </a:r>
            <a:r>
              <a:rPr lang="en-US" dirty="0">
                <a:cs typeface="Times New Roman" pitchFamily="-80" charset="0"/>
              </a:rPr>
              <a:t>the processor. </a:t>
            </a:r>
          </a:p>
          <a:p>
            <a:pPr eaLnBrk="1" fontAlgn="auto" hangingPunct="1">
              <a:spcAft>
                <a:spcPts val="0"/>
              </a:spcAft>
              <a:defRPr/>
            </a:pPr>
            <a:endParaRPr lang="en-US" dirty="0" smtClean="0">
              <a:cs typeface="Times New Roman" pitchFamily="-80" charset="0"/>
            </a:endParaRPr>
          </a:p>
          <a:p>
            <a:pPr lvl="1" eaLnBrk="1" fontAlgn="auto" hangingPunct="1">
              <a:spcAft>
                <a:spcPts val="0"/>
              </a:spcAft>
              <a:defRPr/>
            </a:pPr>
            <a:r>
              <a:rPr lang="en-US" dirty="0" smtClean="0">
                <a:cs typeface="Times New Roman" pitchFamily="-80" charset="0"/>
              </a:rPr>
              <a:t>Using the 74ALS244 to Expand Interrupts </a:t>
            </a:r>
          </a:p>
          <a:p>
            <a:pPr lvl="1" eaLnBrk="1" fontAlgn="auto" hangingPunct="1">
              <a:spcAft>
                <a:spcPts val="0"/>
              </a:spcAft>
              <a:defRPr/>
            </a:pPr>
            <a:r>
              <a:rPr lang="en-US" dirty="0" smtClean="0">
                <a:cs typeface="Times New Roman" pitchFamily="-80" charset="0"/>
              </a:rPr>
              <a:t>expand </a:t>
            </a:r>
            <a:r>
              <a:rPr lang="en-US" dirty="0">
                <a:cs typeface="Times New Roman" pitchFamily="-80" charset="0"/>
              </a:rPr>
              <a:t>the INTR input </a:t>
            </a:r>
            <a:r>
              <a:rPr lang="en-US" dirty="0" smtClean="0">
                <a:cs typeface="Times New Roman" pitchFamily="-80" charset="0"/>
              </a:rPr>
              <a:t>so it </a:t>
            </a:r>
            <a:r>
              <a:rPr lang="en-US" dirty="0">
                <a:cs typeface="Times New Roman" pitchFamily="-80" charset="0"/>
              </a:rPr>
              <a:t>accepts seven interrupt inputs. </a:t>
            </a:r>
          </a:p>
          <a:p>
            <a:pPr eaLnBrk="1" fontAlgn="auto" hangingPunct="1">
              <a:spcAft>
                <a:spcPts val="0"/>
              </a:spcAft>
              <a:defRPr/>
            </a:pPr>
            <a:endParaRPr lang="en-US" dirty="0" smtClean="0">
              <a:cs typeface="Times New Roman" pitchFamily="-80" charset="0"/>
            </a:endParaRPr>
          </a:p>
          <a:p>
            <a:pPr eaLnBrk="1" fontAlgn="auto" hangingPunct="1">
              <a:spcAft>
                <a:spcPts val="0"/>
              </a:spcAft>
              <a:defRPr/>
            </a:pPr>
            <a:r>
              <a:rPr lang="en-US" dirty="0" smtClean="0">
                <a:cs typeface="Arial" charset="0"/>
              </a:rPr>
              <a:t>The only hardware change is the addition of an eight-input NAND gate, which provides the INTR signal to the microprocessor when any of the IR inputs becomes active</a:t>
            </a:r>
            <a:endParaRPr lang="en-US" dirty="0">
              <a:cs typeface="Times New Roman" pitchFamily="-80" charset="0"/>
            </a:endParaRPr>
          </a:p>
        </p:txBody>
      </p:sp>
      <p:sp>
        <p:nvSpPr>
          <p:cNvPr id="24580" name="Line 4"/>
          <p:cNvSpPr>
            <a:spLocks noChangeShapeType="1"/>
          </p:cNvSpPr>
          <p:nvPr/>
        </p:nvSpPr>
        <p:spPr bwMode="auto">
          <a:xfrm>
            <a:off x="7924800" y="4800600"/>
            <a:ext cx="384175" cy="0"/>
          </a:xfrm>
          <a:prstGeom prst="line">
            <a:avLst/>
          </a:prstGeom>
          <a:noFill/>
          <a:ln w="25400">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2400" y="152400"/>
            <a:ext cx="8915400" cy="1143000"/>
          </a:xfrm>
        </p:spPr>
        <p:txBody>
          <a:bodyPr/>
          <a:lstStyle/>
          <a:p>
            <a:pPr eaLnBrk="1" hangingPunct="1"/>
            <a:r>
              <a:rPr lang="en-US" altLang="en-US" sz="2400" smtClean="0">
                <a:cs typeface="Arial" pitchFamily="34" charset="0"/>
              </a:rPr>
              <a:t>  Expanding the INTR input from one to seven interrupt request lines</a:t>
            </a:r>
            <a:r>
              <a:rPr lang="en-AU" altLang="en-US" sz="2400" smtClean="0">
                <a:latin typeface="Helvetica" pitchFamily="-84" charset="0"/>
                <a:cs typeface="Times New Roman" pitchFamily="18" charset="0"/>
              </a:rPr>
              <a:t/>
            </a:r>
            <a:br>
              <a:rPr lang="en-AU" altLang="en-US" sz="2400" smtClean="0">
                <a:latin typeface="Helvetica" pitchFamily="-84" charset="0"/>
                <a:cs typeface="Times New Roman" pitchFamily="18" charset="0"/>
              </a:rPr>
            </a:br>
            <a:endParaRPr lang="en-US" altLang="en-US" sz="2400" smtClean="0">
              <a:latin typeface="Helvetica" pitchFamily="-84" charset="0"/>
              <a:cs typeface="Times New Roman" pitchFamily="18" charset="0"/>
            </a:endParaRPr>
          </a:p>
        </p:txBody>
      </p:sp>
      <p:pic>
        <p:nvPicPr>
          <p:cNvPr id="25603" name="Picture 6" descr="FG12_013_0135026458"/>
          <p:cNvPicPr>
            <a:picLocks noChangeAspect="1" noChangeArrowheads="1"/>
          </p:cNvPicPr>
          <p:nvPr/>
        </p:nvPicPr>
        <p:blipFill>
          <a:blip r:embed="rId2"/>
          <a:srcRect/>
          <a:stretch>
            <a:fillRect/>
          </a:stretch>
        </p:blipFill>
        <p:spPr bwMode="auto">
          <a:xfrm>
            <a:off x="762000" y="990600"/>
            <a:ext cx="7967663"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2563" y="90488"/>
            <a:ext cx="8915400" cy="1143000"/>
          </a:xfrm>
        </p:spPr>
        <p:txBody>
          <a:bodyPr/>
          <a:lstStyle/>
          <a:p>
            <a:pPr eaLnBrk="1" hangingPunct="1"/>
            <a:r>
              <a:rPr lang="en-US" altLang="en-US" sz="4000" b="1" i="1" dirty="0" smtClean="0">
                <a:solidFill>
                  <a:srgbClr val="C00000"/>
                </a:solidFill>
                <a:cs typeface="Arial" pitchFamily="34" charset="0"/>
              </a:rPr>
              <a:t>Operation</a:t>
            </a:r>
            <a:r>
              <a:rPr lang="en-US" altLang="en-US" sz="4000" b="1" dirty="0" smtClean="0">
                <a:solidFill>
                  <a:srgbClr val="C00000"/>
                </a:solidFill>
                <a:cs typeface="Times New Roman" pitchFamily="18" charset="0"/>
              </a:rPr>
              <a:t> </a:t>
            </a:r>
          </a:p>
        </p:txBody>
      </p:sp>
      <p:sp>
        <p:nvSpPr>
          <p:cNvPr id="18435" name="Rectangle 3"/>
          <p:cNvSpPr>
            <a:spLocks noGrp="1" noChangeArrowheads="1"/>
          </p:cNvSpPr>
          <p:nvPr>
            <p:ph type="body" idx="1"/>
          </p:nvPr>
        </p:nvSpPr>
        <p:spPr>
          <a:xfrm>
            <a:off x="228600" y="1066800"/>
            <a:ext cx="8915400" cy="2209800"/>
          </a:xfrm>
        </p:spPr>
        <p:txBody>
          <a:bodyPr rtlCol="0">
            <a:normAutofit fontScale="85000" lnSpcReduction="20000"/>
          </a:bodyPr>
          <a:lstStyle/>
          <a:p>
            <a:pPr eaLnBrk="1" fontAlgn="auto" hangingPunct="1">
              <a:spcAft>
                <a:spcPts val="0"/>
              </a:spcAft>
              <a:defRPr/>
            </a:pPr>
            <a:r>
              <a:rPr lang="en-US" dirty="0">
                <a:cs typeface="Arial" charset="0"/>
              </a:rPr>
              <a:t>If any of the IR inputs becomes logic 0, the output of the NAND gate goes to logic 1 and requests an interrupt through the INTR input. </a:t>
            </a:r>
          </a:p>
          <a:p>
            <a:pPr eaLnBrk="1" fontAlgn="auto" hangingPunct="1">
              <a:spcAft>
                <a:spcPts val="0"/>
              </a:spcAft>
              <a:defRPr/>
            </a:pPr>
            <a:r>
              <a:rPr lang="en-US" dirty="0">
                <a:cs typeface="Arial" charset="0"/>
              </a:rPr>
              <a:t>The interrupt vector that is fetched during the  pulse depends on which interrupt request line becomes active. </a:t>
            </a:r>
          </a:p>
          <a:p>
            <a:pPr lvl="1" eaLnBrk="1" fontAlgn="auto" hangingPunct="1">
              <a:spcAft>
                <a:spcPts val="0"/>
              </a:spcAft>
              <a:defRPr/>
            </a:pPr>
            <a:r>
              <a:rPr lang="en-US" dirty="0" smtClean="0">
                <a:cs typeface="Arial" charset="0"/>
              </a:rPr>
              <a:t>the </a:t>
            </a:r>
            <a:r>
              <a:rPr lang="en-US" dirty="0">
                <a:cs typeface="Arial" charset="0"/>
              </a:rPr>
              <a:t>interrupt vectors </a:t>
            </a:r>
            <a:r>
              <a:rPr lang="en-US" dirty="0" smtClean="0">
                <a:cs typeface="Arial" charset="0"/>
              </a:rPr>
              <a:t>used by </a:t>
            </a:r>
            <a:r>
              <a:rPr lang="en-US" dirty="0">
                <a:cs typeface="Arial" charset="0"/>
              </a:rPr>
              <a:t>a single interrupt request </a:t>
            </a:r>
            <a:r>
              <a:rPr lang="en-US" dirty="0" smtClean="0">
                <a:cs typeface="Arial" charset="0"/>
              </a:rPr>
              <a:t>input </a:t>
            </a:r>
            <a:endParaRPr lang="en-US" dirty="0">
              <a:cs typeface="Times New Roman" pitchFamily="-80" charset="0"/>
            </a:endParaRPr>
          </a:p>
        </p:txBody>
      </p:sp>
      <p:sp>
        <p:nvSpPr>
          <p:cNvPr id="26628" name="Line 4"/>
          <p:cNvSpPr>
            <a:spLocks noChangeShapeType="1"/>
          </p:cNvSpPr>
          <p:nvPr/>
        </p:nvSpPr>
        <p:spPr bwMode="auto">
          <a:xfrm>
            <a:off x="2438400" y="1066800"/>
            <a:ext cx="384175" cy="0"/>
          </a:xfrm>
          <a:prstGeom prst="line">
            <a:avLst/>
          </a:prstGeom>
          <a:noFill/>
          <a:ln w="25400">
            <a:solidFill>
              <a:schemeClr val="tx1"/>
            </a:solidFill>
            <a:round/>
            <a:headEnd/>
            <a:tailEnd/>
          </a:ln>
        </p:spPr>
        <p:txBody>
          <a:bodyPr/>
          <a:lstStyle/>
          <a:p>
            <a:endParaRPr lang="en-US"/>
          </a:p>
        </p:txBody>
      </p:sp>
      <p:sp>
        <p:nvSpPr>
          <p:cNvPr id="5" name="Rectangle 4"/>
          <p:cNvSpPr>
            <a:spLocks noChangeArrowheads="1"/>
          </p:cNvSpPr>
          <p:nvPr/>
        </p:nvSpPr>
        <p:spPr bwMode="auto">
          <a:xfrm>
            <a:off x="304800" y="5943600"/>
            <a:ext cx="8458200" cy="646113"/>
          </a:xfrm>
          <a:prstGeom prst="rect">
            <a:avLst/>
          </a:prstGeom>
          <a:noFill/>
          <a:ln w="9525">
            <a:noFill/>
            <a:miter lim="800000"/>
            <a:headEnd/>
            <a:tailEnd/>
          </a:ln>
        </p:spPr>
        <p:txBody>
          <a:bodyPr>
            <a:spAutoFit/>
          </a:bodyPr>
          <a:lstStyle/>
          <a:p>
            <a:r>
              <a:rPr lang="en-US" altLang="en-US">
                <a:solidFill>
                  <a:srgbClr val="FF0000"/>
                </a:solidFill>
                <a:latin typeface="Comic Sans MS" pitchFamily="66" charset="0"/>
              </a:rPr>
              <a:t>What happens if two or more interrupt requests are active, a new interrupt vector is generated?</a:t>
            </a:r>
            <a:endParaRPr lang="en-IN" altLang="en-US">
              <a:solidFill>
                <a:srgbClr val="FF0000"/>
              </a:solidFill>
              <a:latin typeface="Comic Sans MS" pitchFamily="66" charset="0"/>
            </a:endParaRPr>
          </a:p>
        </p:txBody>
      </p:sp>
      <p:graphicFrame>
        <p:nvGraphicFramePr>
          <p:cNvPr id="6" name="Table 5"/>
          <p:cNvGraphicFramePr>
            <a:graphicFrameLocks noGrp="1"/>
          </p:cNvGraphicFramePr>
          <p:nvPr/>
        </p:nvGraphicFramePr>
        <p:xfrm>
          <a:off x="838200" y="2971800"/>
          <a:ext cx="7162800" cy="3043240"/>
        </p:xfrm>
        <a:graphic>
          <a:graphicData uri="http://schemas.openxmlformats.org/drawingml/2006/table">
            <a:tbl>
              <a:tblPr firstRow="1" bandRow="1">
                <a:tableStyleId>{5C22544A-7EE6-4342-B048-85BDC9FD1C3A}</a:tableStyleId>
              </a:tblPr>
              <a:tblGrid>
                <a:gridCol w="895350"/>
                <a:gridCol w="895350"/>
                <a:gridCol w="895350"/>
                <a:gridCol w="895350"/>
                <a:gridCol w="895350"/>
                <a:gridCol w="895350"/>
                <a:gridCol w="647700"/>
                <a:gridCol w="1143000"/>
              </a:tblGrid>
              <a:tr h="447087">
                <a:tc>
                  <a:txBody>
                    <a:bodyPr/>
                    <a:lstStyle/>
                    <a:p>
                      <a:r>
                        <a:rPr lang="en-US" sz="1800" dirty="0" smtClean="0"/>
                        <a:t>IR6</a:t>
                      </a:r>
                      <a:endParaRPr lang="en-IN" sz="1800" dirty="0"/>
                    </a:p>
                  </a:txBody>
                  <a:tcPr marT="45725" marB="45725"/>
                </a:tc>
                <a:tc>
                  <a:txBody>
                    <a:bodyPr/>
                    <a:lstStyle/>
                    <a:p>
                      <a:r>
                        <a:rPr lang="en-US" sz="1800" dirty="0" smtClean="0"/>
                        <a:t>IR5</a:t>
                      </a:r>
                      <a:endParaRPr lang="en-IN" sz="1800" dirty="0"/>
                    </a:p>
                  </a:txBody>
                  <a:tcPr marT="45725" marB="45725"/>
                </a:tc>
                <a:tc>
                  <a:txBody>
                    <a:bodyPr/>
                    <a:lstStyle/>
                    <a:p>
                      <a:r>
                        <a:rPr lang="en-US" sz="1800" dirty="0" smtClean="0"/>
                        <a:t>IR4</a:t>
                      </a:r>
                      <a:endParaRPr lang="en-IN" sz="1800" dirty="0"/>
                    </a:p>
                  </a:txBody>
                  <a:tcPr marT="45725" marB="45725"/>
                </a:tc>
                <a:tc>
                  <a:txBody>
                    <a:bodyPr/>
                    <a:lstStyle/>
                    <a:p>
                      <a:r>
                        <a:rPr lang="en-US" sz="1800" dirty="0" smtClean="0"/>
                        <a:t>IR3</a:t>
                      </a:r>
                      <a:endParaRPr lang="en-IN" sz="1800" dirty="0"/>
                    </a:p>
                  </a:txBody>
                  <a:tcPr marT="45725" marB="45725"/>
                </a:tc>
                <a:tc>
                  <a:txBody>
                    <a:bodyPr/>
                    <a:lstStyle/>
                    <a:p>
                      <a:r>
                        <a:rPr lang="en-US" sz="1800" dirty="0" smtClean="0"/>
                        <a:t>IR2</a:t>
                      </a:r>
                      <a:endParaRPr lang="en-IN" sz="1800" dirty="0"/>
                    </a:p>
                  </a:txBody>
                  <a:tcPr marT="45725" marB="45725"/>
                </a:tc>
                <a:tc>
                  <a:txBody>
                    <a:bodyPr/>
                    <a:lstStyle/>
                    <a:p>
                      <a:r>
                        <a:rPr lang="en-US" sz="1800" dirty="0" smtClean="0"/>
                        <a:t>IR1</a:t>
                      </a:r>
                      <a:endParaRPr lang="en-IN" sz="1800" dirty="0"/>
                    </a:p>
                  </a:txBody>
                  <a:tcPr marT="45725" marB="45725"/>
                </a:tc>
                <a:tc>
                  <a:txBody>
                    <a:bodyPr/>
                    <a:lstStyle/>
                    <a:p>
                      <a:r>
                        <a:rPr lang="en-US" sz="1800" dirty="0" smtClean="0"/>
                        <a:t>IR0</a:t>
                      </a:r>
                      <a:endParaRPr lang="en-IN" sz="1800" dirty="0"/>
                    </a:p>
                  </a:txBody>
                  <a:tcPr marT="45725" marB="45725"/>
                </a:tc>
                <a:tc>
                  <a:txBody>
                    <a:bodyPr/>
                    <a:lstStyle/>
                    <a:p>
                      <a:r>
                        <a:rPr lang="en-US" sz="1800" dirty="0" smtClean="0"/>
                        <a:t>Vector</a:t>
                      </a:r>
                      <a:endParaRPr lang="en-IN" sz="1800" dirty="0"/>
                    </a:p>
                  </a:txBody>
                  <a:tcPr marT="45725" marB="45725"/>
                </a:tc>
              </a:tr>
              <a:tr h="370879">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0</a:t>
                      </a:r>
                      <a:endParaRPr lang="en-IN" sz="1800" dirty="0"/>
                    </a:p>
                  </a:txBody>
                  <a:tcPr marT="45725" marB="45725"/>
                </a:tc>
                <a:tc>
                  <a:txBody>
                    <a:bodyPr/>
                    <a:lstStyle/>
                    <a:p>
                      <a:r>
                        <a:rPr lang="en-US" sz="1800" dirty="0" smtClean="0"/>
                        <a:t>FE h</a:t>
                      </a:r>
                      <a:endParaRPr lang="en-IN" sz="1800" dirty="0"/>
                    </a:p>
                  </a:txBody>
                  <a:tcPr marT="45725" marB="45725"/>
                </a:tc>
              </a:tr>
              <a:tr h="370879">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0</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FD h</a:t>
                      </a:r>
                      <a:endParaRPr lang="en-IN" sz="1800" dirty="0"/>
                    </a:p>
                  </a:txBody>
                  <a:tcPr marT="45725" marB="45725"/>
                </a:tc>
              </a:tr>
              <a:tr h="370879">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0</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FB h</a:t>
                      </a:r>
                      <a:endParaRPr lang="en-IN" sz="1800" dirty="0"/>
                    </a:p>
                  </a:txBody>
                  <a:tcPr marT="45725" marB="45725"/>
                </a:tc>
              </a:tr>
              <a:tr h="370879">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0</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F7 h</a:t>
                      </a:r>
                      <a:endParaRPr lang="en-IN" sz="1800" dirty="0"/>
                    </a:p>
                  </a:txBody>
                  <a:tcPr marT="45725" marB="45725"/>
                </a:tc>
              </a:tr>
              <a:tr h="370879">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0</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EF h</a:t>
                      </a:r>
                      <a:endParaRPr lang="en-IN" sz="1800" dirty="0"/>
                    </a:p>
                  </a:txBody>
                  <a:tcPr marT="45725" marB="45725"/>
                </a:tc>
              </a:tr>
              <a:tr h="370879">
                <a:tc>
                  <a:txBody>
                    <a:bodyPr/>
                    <a:lstStyle/>
                    <a:p>
                      <a:r>
                        <a:rPr lang="en-US" sz="1800" dirty="0" smtClean="0"/>
                        <a:t>1</a:t>
                      </a:r>
                      <a:endParaRPr lang="en-IN" sz="1800" dirty="0"/>
                    </a:p>
                  </a:txBody>
                  <a:tcPr marT="45725" marB="45725"/>
                </a:tc>
                <a:tc>
                  <a:txBody>
                    <a:bodyPr/>
                    <a:lstStyle/>
                    <a:p>
                      <a:r>
                        <a:rPr lang="en-US" sz="1800" dirty="0" smtClean="0"/>
                        <a:t>0</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DF h</a:t>
                      </a:r>
                      <a:endParaRPr lang="en-IN" sz="1800" dirty="0"/>
                    </a:p>
                  </a:txBody>
                  <a:tcPr marT="45725" marB="45725"/>
                </a:tc>
              </a:tr>
              <a:tr h="370879">
                <a:tc>
                  <a:txBody>
                    <a:bodyPr/>
                    <a:lstStyle/>
                    <a:p>
                      <a:r>
                        <a:rPr lang="en-US" sz="1800" dirty="0" smtClean="0"/>
                        <a:t>0</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1</a:t>
                      </a:r>
                      <a:endParaRPr lang="en-IN" sz="1800" dirty="0"/>
                    </a:p>
                  </a:txBody>
                  <a:tcPr marT="45725" marB="45725"/>
                </a:tc>
                <a:tc>
                  <a:txBody>
                    <a:bodyPr/>
                    <a:lstStyle/>
                    <a:p>
                      <a:r>
                        <a:rPr lang="en-US" sz="1800" dirty="0" smtClean="0"/>
                        <a:t>BF h</a:t>
                      </a:r>
                      <a:endParaRPr lang="en-IN" sz="1800" dirty="0"/>
                    </a:p>
                  </a:txBody>
                  <a:tcPr marT="45725" marB="45725"/>
                </a:tc>
              </a:tr>
            </a:tbl>
          </a:graphicData>
        </a:graphic>
      </p:graphicFrame>
      <p:cxnSp>
        <p:nvCxnSpPr>
          <p:cNvPr id="8" name="Straight Connector 7"/>
          <p:cNvCxnSpPr/>
          <p:nvPr/>
        </p:nvCxnSpPr>
        <p:spPr>
          <a:xfrm>
            <a:off x="914400" y="3046413"/>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30838" y="3019425"/>
            <a:ext cx="38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45013" y="3019425"/>
            <a:ext cx="38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643313" y="3019425"/>
            <a:ext cx="38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728913" y="3019425"/>
            <a:ext cx="38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28800" y="3013075"/>
            <a:ext cx="38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318250" y="3013075"/>
            <a:ext cx="38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Block Diagram of 8259</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3" name="Group 42"/>
          <p:cNvGrpSpPr/>
          <p:nvPr/>
        </p:nvGrpSpPr>
        <p:grpSpPr>
          <a:xfrm>
            <a:off x="1066800" y="1828800"/>
            <a:ext cx="6400801" cy="4211598"/>
            <a:chOff x="2286000" y="2362200"/>
            <a:chExt cx="6400801" cy="4211598"/>
          </a:xfrm>
        </p:grpSpPr>
        <p:sp>
          <p:nvSpPr>
            <p:cNvPr id="5" name="Rectangle 4"/>
            <p:cNvSpPr/>
            <p:nvPr/>
          </p:nvSpPr>
          <p:spPr>
            <a:xfrm>
              <a:off x="4572000" y="2477869"/>
              <a:ext cx="2286000" cy="3962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smtClean="0"/>
                <a:t>8259A </a:t>
              </a:r>
            </a:p>
            <a:p>
              <a:pPr algn="ctr"/>
              <a:r>
                <a:rPr lang="en-US" sz="2000" b="1" dirty="0" smtClean="0"/>
                <a:t>Programmable </a:t>
              </a:r>
            </a:p>
            <a:p>
              <a:pPr algn="ctr"/>
              <a:r>
                <a:rPr lang="en-US" sz="2000" b="1" dirty="0" smtClean="0"/>
                <a:t>Interrupt </a:t>
              </a:r>
            </a:p>
            <a:p>
              <a:pPr algn="ctr"/>
              <a:r>
                <a:rPr lang="en-US" sz="2000" b="1" dirty="0" smtClean="0"/>
                <a:t>Controller </a:t>
              </a:r>
              <a:endParaRPr lang="en-US" sz="2000" b="1" dirty="0"/>
            </a:p>
          </p:txBody>
        </p:sp>
        <p:cxnSp>
          <p:nvCxnSpPr>
            <p:cNvPr id="6" name="Straight Arrow Connector 5"/>
            <p:cNvCxnSpPr/>
            <p:nvPr/>
          </p:nvCxnSpPr>
          <p:spPr>
            <a:xfrm rot="10800000">
              <a:off x="2971800" y="5233887"/>
              <a:ext cx="1600200" cy="1588"/>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a:off x="2971800" y="3938488"/>
              <a:ext cx="1600200" cy="1588"/>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8" name="Left-Right Arrow 7"/>
            <p:cNvSpPr/>
            <p:nvPr/>
          </p:nvSpPr>
          <p:spPr>
            <a:xfrm>
              <a:off x="2971800" y="2362200"/>
              <a:ext cx="1600200" cy="6096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000" b="1"/>
            </a:p>
          </p:txBody>
        </p:sp>
        <p:cxnSp>
          <p:nvCxnSpPr>
            <p:cNvPr id="9" name="Straight Arrow Connector 8"/>
            <p:cNvCxnSpPr/>
            <p:nvPr/>
          </p:nvCxnSpPr>
          <p:spPr>
            <a:xfrm rot="10800000">
              <a:off x="6858000" y="2935069"/>
              <a:ext cx="838200" cy="1588"/>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7772400" y="2706469"/>
              <a:ext cx="914400" cy="400110"/>
            </a:xfrm>
            <a:prstGeom prst="rect">
              <a:avLst/>
            </a:prstGeom>
            <a:noFill/>
          </p:spPr>
          <p:txBody>
            <a:bodyPr wrap="square" rtlCol="0">
              <a:spAutoFit/>
            </a:bodyPr>
            <a:lstStyle/>
            <a:p>
              <a:r>
                <a:rPr lang="en-US" sz="2000" b="1" dirty="0" smtClean="0"/>
                <a:t>IRQ0</a:t>
              </a:r>
              <a:endParaRPr lang="en-US" sz="2000" b="1" dirty="0"/>
            </a:p>
          </p:txBody>
        </p:sp>
        <p:cxnSp>
          <p:nvCxnSpPr>
            <p:cNvPr id="11" name="Straight Arrow Connector 10"/>
            <p:cNvCxnSpPr/>
            <p:nvPr/>
          </p:nvCxnSpPr>
          <p:spPr>
            <a:xfrm rot="10800000">
              <a:off x="6858000" y="3403937"/>
              <a:ext cx="838200" cy="1588"/>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772400" y="3175337"/>
              <a:ext cx="914400" cy="400110"/>
            </a:xfrm>
            <a:prstGeom prst="rect">
              <a:avLst/>
            </a:prstGeom>
            <a:noFill/>
          </p:spPr>
          <p:txBody>
            <a:bodyPr wrap="square" rtlCol="0">
              <a:spAutoFit/>
            </a:bodyPr>
            <a:lstStyle/>
            <a:p>
              <a:r>
                <a:rPr lang="en-US" sz="2000" b="1" dirty="0" smtClean="0"/>
                <a:t>IRQ1</a:t>
              </a:r>
              <a:endParaRPr lang="en-US" sz="2000" b="1" dirty="0"/>
            </a:p>
          </p:txBody>
        </p:sp>
        <p:cxnSp>
          <p:nvCxnSpPr>
            <p:cNvPr id="13" name="Straight Arrow Connector 12"/>
            <p:cNvCxnSpPr/>
            <p:nvPr/>
          </p:nvCxnSpPr>
          <p:spPr>
            <a:xfrm rot="10800000">
              <a:off x="6858001" y="3861137"/>
              <a:ext cx="838200" cy="1588"/>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772400" y="3632537"/>
              <a:ext cx="914400" cy="400110"/>
            </a:xfrm>
            <a:prstGeom prst="rect">
              <a:avLst/>
            </a:prstGeom>
            <a:noFill/>
          </p:spPr>
          <p:txBody>
            <a:bodyPr wrap="square" rtlCol="0">
              <a:spAutoFit/>
            </a:bodyPr>
            <a:lstStyle/>
            <a:p>
              <a:r>
                <a:rPr lang="en-US" sz="2000" b="1" dirty="0" smtClean="0"/>
                <a:t>IRQ2</a:t>
              </a:r>
              <a:endParaRPr lang="en-US" sz="2000" b="1" dirty="0"/>
            </a:p>
          </p:txBody>
        </p:sp>
        <p:cxnSp>
          <p:nvCxnSpPr>
            <p:cNvPr id="15" name="Straight Arrow Connector 14"/>
            <p:cNvCxnSpPr/>
            <p:nvPr/>
          </p:nvCxnSpPr>
          <p:spPr>
            <a:xfrm rot="10800000">
              <a:off x="6858001" y="4230469"/>
              <a:ext cx="838200" cy="1588"/>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7772400" y="4001869"/>
              <a:ext cx="914400" cy="400110"/>
            </a:xfrm>
            <a:prstGeom prst="rect">
              <a:avLst/>
            </a:prstGeom>
            <a:noFill/>
          </p:spPr>
          <p:txBody>
            <a:bodyPr wrap="square" rtlCol="0">
              <a:spAutoFit/>
            </a:bodyPr>
            <a:lstStyle/>
            <a:p>
              <a:r>
                <a:rPr lang="en-US" sz="2000" b="1" dirty="0" smtClean="0"/>
                <a:t>IRQ3</a:t>
              </a:r>
              <a:endParaRPr lang="en-US" sz="2000" b="1" dirty="0"/>
            </a:p>
          </p:txBody>
        </p:sp>
        <p:cxnSp>
          <p:nvCxnSpPr>
            <p:cNvPr id="17" name="Straight Arrow Connector 16"/>
            <p:cNvCxnSpPr/>
            <p:nvPr/>
          </p:nvCxnSpPr>
          <p:spPr>
            <a:xfrm rot="10800000">
              <a:off x="6858001" y="4687669"/>
              <a:ext cx="838200" cy="1588"/>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7772401" y="4459069"/>
              <a:ext cx="914400" cy="400110"/>
            </a:xfrm>
            <a:prstGeom prst="rect">
              <a:avLst/>
            </a:prstGeom>
            <a:noFill/>
          </p:spPr>
          <p:txBody>
            <a:bodyPr wrap="square" rtlCol="0">
              <a:spAutoFit/>
            </a:bodyPr>
            <a:lstStyle/>
            <a:p>
              <a:r>
                <a:rPr lang="en-US" sz="2000" b="1" dirty="0" smtClean="0"/>
                <a:t>IRQ4</a:t>
              </a:r>
              <a:endParaRPr lang="en-US" sz="2000" b="1" dirty="0"/>
            </a:p>
          </p:txBody>
        </p:sp>
        <p:cxnSp>
          <p:nvCxnSpPr>
            <p:cNvPr id="19" name="Straight Arrow Connector 18"/>
            <p:cNvCxnSpPr/>
            <p:nvPr/>
          </p:nvCxnSpPr>
          <p:spPr>
            <a:xfrm rot="10800000">
              <a:off x="6858001" y="5156537"/>
              <a:ext cx="838200" cy="1588"/>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7772400" y="4927937"/>
              <a:ext cx="914400" cy="400110"/>
            </a:xfrm>
            <a:prstGeom prst="rect">
              <a:avLst/>
            </a:prstGeom>
            <a:noFill/>
          </p:spPr>
          <p:txBody>
            <a:bodyPr wrap="square" rtlCol="0">
              <a:spAutoFit/>
            </a:bodyPr>
            <a:lstStyle/>
            <a:p>
              <a:r>
                <a:rPr lang="en-US" sz="2000" b="1" dirty="0" smtClean="0"/>
                <a:t>IRQ5</a:t>
              </a:r>
              <a:endParaRPr lang="en-US" sz="2000" b="1" dirty="0"/>
            </a:p>
          </p:txBody>
        </p:sp>
        <p:cxnSp>
          <p:nvCxnSpPr>
            <p:cNvPr id="21" name="Straight Arrow Connector 20"/>
            <p:cNvCxnSpPr/>
            <p:nvPr/>
          </p:nvCxnSpPr>
          <p:spPr>
            <a:xfrm rot="10800000">
              <a:off x="6858001" y="5613737"/>
              <a:ext cx="838200" cy="1588"/>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7772401" y="5385137"/>
              <a:ext cx="914400" cy="400110"/>
            </a:xfrm>
            <a:prstGeom prst="rect">
              <a:avLst/>
            </a:prstGeom>
            <a:noFill/>
          </p:spPr>
          <p:txBody>
            <a:bodyPr wrap="square" rtlCol="0">
              <a:spAutoFit/>
            </a:bodyPr>
            <a:lstStyle/>
            <a:p>
              <a:r>
                <a:rPr lang="en-US" sz="2000" b="1" dirty="0" smtClean="0"/>
                <a:t>IRQ6</a:t>
              </a:r>
              <a:endParaRPr lang="en-US" sz="2000" b="1" dirty="0"/>
            </a:p>
          </p:txBody>
        </p:sp>
        <p:cxnSp>
          <p:nvCxnSpPr>
            <p:cNvPr id="23" name="Straight Arrow Connector 22"/>
            <p:cNvCxnSpPr/>
            <p:nvPr/>
          </p:nvCxnSpPr>
          <p:spPr>
            <a:xfrm rot="10800000">
              <a:off x="6858001" y="6070937"/>
              <a:ext cx="838200" cy="1588"/>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7772401" y="5842337"/>
              <a:ext cx="914400" cy="400110"/>
            </a:xfrm>
            <a:prstGeom prst="rect">
              <a:avLst/>
            </a:prstGeom>
            <a:noFill/>
          </p:spPr>
          <p:txBody>
            <a:bodyPr wrap="square" rtlCol="0">
              <a:spAutoFit/>
            </a:bodyPr>
            <a:lstStyle/>
            <a:p>
              <a:r>
                <a:rPr lang="en-US" sz="2000" b="1" dirty="0" smtClean="0"/>
                <a:t>IRQ7</a:t>
              </a:r>
              <a:endParaRPr lang="en-US" sz="2000" b="1" dirty="0"/>
            </a:p>
          </p:txBody>
        </p:sp>
        <p:sp>
          <p:nvSpPr>
            <p:cNvPr id="26" name="TextBox 25"/>
            <p:cNvSpPr txBox="1"/>
            <p:nvPr/>
          </p:nvSpPr>
          <p:spPr>
            <a:xfrm>
              <a:off x="3048000" y="3048000"/>
              <a:ext cx="1371600" cy="707886"/>
            </a:xfrm>
            <a:prstGeom prst="rect">
              <a:avLst/>
            </a:prstGeom>
            <a:noFill/>
          </p:spPr>
          <p:txBody>
            <a:bodyPr wrap="square" rtlCol="0">
              <a:spAutoFit/>
            </a:bodyPr>
            <a:lstStyle/>
            <a:p>
              <a:r>
                <a:rPr lang="en-US" sz="2000" b="1" dirty="0" smtClean="0"/>
                <a:t>8 bit</a:t>
              </a:r>
            </a:p>
            <a:p>
              <a:r>
                <a:rPr lang="en-US" sz="2000" b="1" dirty="0" smtClean="0"/>
                <a:t>Data Bus</a:t>
              </a:r>
              <a:endParaRPr lang="en-US" sz="2000" b="1" dirty="0"/>
            </a:p>
          </p:txBody>
        </p:sp>
        <p:sp>
          <p:nvSpPr>
            <p:cNvPr id="36" name="TextBox 35"/>
            <p:cNvSpPr txBox="1"/>
            <p:nvPr/>
          </p:nvSpPr>
          <p:spPr>
            <a:xfrm>
              <a:off x="2286000" y="3711476"/>
              <a:ext cx="1219200" cy="2862322"/>
            </a:xfrm>
            <a:prstGeom prst="rect">
              <a:avLst/>
            </a:prstGeom>
            <a:noFill/>
          </p:spPr>
          <p:txBody>
            <a:bodyPr wrap="square" rtlCol="0">
              <a:spAutoFit/>
            </a:bodyPr>
            <a:lstStyle/>
            <a:p>
              <a:r>
                <a:rPr lang="en-US" dirty="0" err="1" smtClean="0"/>
                <a:t>RD</a:t>
              </a:r>
              <a:r>
                <a:rPr lang="en-US" baseline="30000" dirty="0" err="1" smtClean="0"/>
                <a:t>b</a:t>
              </a:r>
              <a:endParaRPr lang="en-US" baseline="30000" dirty="0" smtClean="0"/>
            </a:p>
            <a:p>
              <a:r>
                <a:rPr lang="en-US" dirty="0" err="1" smtClean="0"/>
                <a:t>WR</a:t>
              </a:r>
              <a:r>
                <a:rPr lang="en-US" baseline="30000" dirty="0" err="1" smtClean="0"/>
                <a:t>b</a:t>
              </a:r>
              <a:endParaRPr lang="en-US" baseline="30000" dirty="0" smtClean="0"/>
            </a:p>
            <a:p>
              <a:r>
                <a:rPr lang="en-US" dirty="0" err="1" smtClean="0"/>
                <a:t>CS</a:t>
              </a:r>
              <a:r>
                <a:rPr lang="en-US" baseline="30000" dirty="0" err="1" smtClean="0"/>
                <a:t>b</a:t>
              </a:r>
              <a:endParaRPr lang="en-US" baseline="30000" dirty="0" smtClean="0"/>
            </a:p>
            <a:p>
              <a:r>
                <a:rPr lang="en-US" dirty="0" smtClean="0"/>
                <a:t>A0</a:t>
              </a:r>
            </a:p>
            <a:p>
              <a:endParaRPr lang="en-US" dirty="0" smtClean="0"/>
            </a:p>
            <a:p>
              <a:r>
                <a:rPr lang="en-US" dirty="0" smtClean="0"/>
                <a:t>INT</a:t>
              </a:r>
            </a:p>
            <a:p>
              <a:r>
                <a:rPr lang="en-US" dirty="0" err="1" smtClean="0"/>
                <a:t>INTA</a:t>
              </a:r>
              <a:r>
                <a:rPr lang="en-US" baseline="30000" dirty="0" err="1" smtClean="0"/>
                <a:t>b</a:t>
              </a:r>
              <a:endParaRPr lang="en-US" baseline="30000" dirty="0" smtClean="0"/>
            </a:p>
            <a:p>
              <a:endParaRPr lang="en-US" dirty="0" smtClean="0"/>
            </a:p>
            <a:p>
              <a:endParaRPr lang="en-US" dirty="0" smtClean="0"/>
            </a:p>
            <a:p>
              <a:r>
                <a:rPr lang="en-US" dirty="0" err="1" smtClean="0"/>
                <a:t>SP</a:t>
              </a:r>
              <a:r>
                <a:rPr lang="en-US" baseline="30000" dirty="0" err="1" smtClean="0"/>
                <a:t>b</a:t>
              </a:r>
              <a:r>
                <a:rPr lang="en-US" dirty="0" smtClean="0"/>
                <a:t>/</a:t>
              </a:r>
              <a:r>
                <a:rPr lang="en-US" dirty="0" err="1" smtClean="0"/>
                <a:t>EN</a:t>
              </a:r>
              <a:r>
                <a:rPr lang="en-US" baseline="30000" dirty="0" err="1" smtClean="0"/>
                <a:t>b</a:t>
              </a:r>
              <a:endParaRPr lang="en-US" baseline="30000" dirty="0"/>
            </a:p>
          </p:txBody>
        </p:sp>
        <p:cxnSp>
          <p:nvCxnSpPr>
            <p:cNvPr id="38" name="Straight Arrow Connector 37"/>
            <p:cNvCxnSpPr/>
            <p:nvPr/>
          </p:nvCxnSpPr>
          <p:spPr>
            <a:xfrm>
              <a:off x="2971800" y="4167088"/>
              <a:ext cx="1600200" cy="1588"/>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2971800" y="4395688"/>
              <a:ext cx="1600200" cy="1588"/>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a:off x="2971800" y="4624288"/>
              <a:ext cx="1600200" cy="1588"/>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2971800" y="5538688"/>
              <a:ext cx="1600200" cy="1588"/>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971800" y="6170612"/>
              <a:ext cx="1600200" cy="1588"/>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
          <p:cNvGrpSpPr/>
          <p:nvPr/>
        </p:nvGrpSpPr>
        <p:grpSpPr>
          <a:xfrm>
            <a:off x="304800" y="1295400"/>
            <a:ext cx="8382000" cy="5322332"/>
            <a:chOff x="1905000" y="1524000"/>
            <a:chExt cx="6248400" cy="5093732"/>
          </a:xfrm>
        </p:grpSpPr>
        <p:sp>
          <p:nvSpPr>
            <p:cNvPr id="4" name="Rectangle 3"/>
            <p:cNvSpPr/>
            <p:nvPr/>
          </p:nvSpPr>
          <p:spPr>
            <a:xfrm>
              <a:off x="3048000" y="2209800"/>
              <a:ext cx="3962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Control Logic</a:t>
              </a:r>
              <a:endParaRPr lang="en-US" b="1" dirty="0"/>
            </a:p>
          </p:txBody>
        </p:sp>
        <p:sp>
          <p:nvSpPr>
            <p:cNvPr id="6" name="Rectangle 5"/>
            <p:cNvSpPr/>
            <p:nvPr/>
          </p:nvSpPr>
          <p:spPr>
            <a:xfrm>
              <a:off x="2819400" y="3429000"/>
              <a:ext cx="1066800" cy="1295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Interrupt Service</a:t>
              </a:r>
            </a:p>
            <a:p>
              <a:pPr algn="ctr"/>
              <a:r>
                <a:rPr lang="en-US" b="1" dirty="0" smtClean="0"/>
                <a:t>Register </a:t>
              </a:r>
              <a:endParaRPr lang="en-US" b="1" dirty="0"/>
            </a:p>
          </p:txBody>
        </p:sp>
        <p:sp>
          <p:nvSpPr>
            <p:cNvPr id="7" name="Rectangle 6"/>
            <p:cNvSpPr/>
            <p:nvPr/>
          </p:nvSpPr>
          <p:spPr>
            <a:xfrm>
              <a:off x="4343400" y="3429000"/>
              <a:ext cx="1066800"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Priority Resolver </a:t>
              </a:r>
              <a:endParaRPr lang="en-US" b="1" dirty="0"/>
            </a:p>
          </p:txBody>
        </p:sp>
        <p:sp>
          <p:nvSpPr>
            <p:cNvPr id="8" name="Left-Right Arrow 7"/>
            <p:cNvSpPr/>
            <p:nvPr/>
          </p:nvSpPr>
          <p:spPr>
            <a:xfrm>
              <a:off x="3886200" y="3962400"/>
              <a:ext cx="457200" cy="2286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a:p>
          </p:txBody>
        </p:sp>
        <p:sp>
          <p:nvSpPr>
            <p:cNvPr id="9" name="Left Arrow 8"/>
            <p:cNvSpPr/>
            <p:nvPr/>
          </p:nvSpPr>
          <p:spPr>
            <a:xfrm>
              <a:off x="5410200" y="3962400"/>
              <a:ext cx="304800" cy="228600"/>
            </a:xfrm>
            <a:prstGeom prst="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a:p>
          </p:txBody>
        </p:sp>
        <p:sp>
          <p:nvSpPr>
            <p:cNvPr id="10" name="Rectangle 9"/>
            <p:cNvSpPr/>
            <p:nvPr/>
          </p:nvSpPr>
          <p:spPr>
            <a:xfrm>
              <a:off x="5715000" y="3429000"/>
              <a:ext cx="1143000" cy="1295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Interrupt Request </a:t>
              </a:r>
            </a:p>
            <a:p>
              <a:pPr algn="ctr"/>
              <a:r>
                <a:rPr lang="en-US" b="1" dirty="0" smtClean="0"/>
                <a:t>Register  </a:t>
              </a:r>
              <a:endParaRPr lang="en-US" b="1" dirty="0"/>
            </a:p>
          </p:txBody>
        </p:sp>
        <p:cxnSp>
          <p:nvCxnSpPr>
            <p:cNvPr id="12" name="Straight Arrow Connector 11"/>
            <p:cNvCxnSpPr/>
            <p:nvPr/>
          </p:nvCxnSpPr>
          <p:spPr>
            <a:xfrm rot="10800000">
              <a:off x="6858000" y="3581400"/>
              <a:ext cx="6096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7467600" y="3429000"/>
              <a:ext cx="685800" cy="1446550"/>
            </a:xfrm>
            <a:prstGeom prst="rect">
              <a:avLst/>
            </a:prstGeom>
            <a:noFill/>
          </p:spPr>
          <p:txBody>
            <a:bodyPr wrap="square" rtlCol="0">
              <a:spAutoFit/>
            </a:bodyPr>
            <a:lstStyle/>
            <a:p>
              <a:r>
                <a:rPr lang="en-US" sz="1100" b="1" dirty="0" smtClean="0"/>
                <a:t>IRQ0</a:t>
              </a:r>
            </a:p>
            <a:p>
              <a:r>
                <a:rPr lang="en-US" sz="1100" b="1" dirty="0" smtClean="0"/>
                <a:t>IRQ1</a:t>
              </a:r>
            </a:p>
            <a:p>
              <a:r>
                <a:rPr lang="en-US" sz="1100" b="1" dirty="0" smtClean="0"/>
                <a:t>IRQ2</a:t>
              </a:r>
            </a:p>
            <a:p>
              <a:r>
                <a:rPr lang="en-US" sz="1100" b="1" dirty="0" smtClean="0"/>
                <a:t>IRQ3</a:t>
              </a:r>
            </a:p>
            <a:p>
              <a:r>
                <a:rPr lang="en-US" sz="1100" b="1" dirty="0" smtClean="0"/>
                <a:t>IRQ4</a:t>
              </a:r>
            </a:p>
            <a:p>
              <a:r>
                <a:rPr lang="en-US" sz="1100" b="1" dirty="0" smtClean="0"/>
                <a:t>IRQ5</a:t>
              </a:r>
            </a:p>
            <a:p>
              <a:r>
                <a:rPr lang="en-US" sz="1100" b="1" dirty="0" smtClean="0"/>
                <a:t>IRQ6</a:t>
              </a:r>
            </a:p>
            <a:p>
              <a:r>
                <a:rPr lang="en-US" sz="1100" b="1" dirty="0" smtClean="0"/>
                <a:t>IRQ7</a:t>
              </a:r>
              <a:endParaRPr lang="en-US" sz="1100" b="1" dirty="0"/>
            </a:p>
          </p:txBody>
        </p:sp>
        <p:cxnSp>
          <p:nvCxnSpPr>
            <p:cNvPr id="14" name="Straight Arrow Connector 13"/>
            <p:cNvCxnSpPr/>
            <p:nvPr/>
          </p:nvCxnSpPr>
          <p:spPr>
            <a:xfrm rot="10800000">
              <a:off x="6858000" y="3733800"/>
              <a:ext cx="6096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rot="10800000">
              <a:off x="6858000" y="3886200"/>
              <a:ext cx="6096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rot="10800000">
              <a:off x="6858000" y="4037012"/>
              <a:ext cx="6096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rot="10800000">
              <a:off x="6858000" y="4189412"/>
              <a:ext cx="6096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rot="10800000">
              <a:off x="6858000" y="4341812"/>
              <a:ext cx="6096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rot="10800000">
              <a:off x="6858000" y="4494212"/>
              <a:ext cx="6096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rot="10800000">
              <a:off x="6858000" y="4646612"/>
              <a:ext cx="6096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24" name="Up Arrow 23"/>
            <p:cNvSpPr/>
            <p:nvPr/>
          </p:nvSpPr>
          <p:spPr>
            <a:xfrm>
              <a:off x="3200400" y="3200400"/>
              <a:ext cx="381000" cy="228600"/>
            </a:xfrm>
            <a:prstGeom prst="up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a:p>
          </p:txBody>
        </p:sp>
        <p:sp>
          <p:nvSpPr>
            <p:cNvPr id="25" name="Up Arrow 24"/>
            <p:cNvSpPr/>
            <p:nvPr/>
          </p:nvSpPr>
          <p:spPr>
            <a:xfrm>
              <a:off x="6172200" y="3200400"/>
              <a:ext cx="304800" cy="228600"/>
            </a:xfrm>
            <a:prstGeom prst="up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a:p>
          </p:txBody>
        </p:sp>
        <p:cxnSp>
          <p:nvCxnSpPr>
            <p:cNvPr id="27" name="Straight Arrow Connector 26"/>
            <p:cNvCxnSpPr/>
            <p:nvPr/>
          </p:nvCxnSpPr>
          <p:spPr>
            <a:xfrm rot="5400000">
              <a:off x="3390900" y="2019300"/>
              <a:ext cx="381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rot="5400000" flipH="1" flipV="1">
              <a:off x="5295900" y="2019300"/>
              <a:ext cx="3810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rot="5400000" flipH="1" flipV="1">
              <a:off x="4610100" y="4991100"/>
              <a:ext cx="532606" cy="794"/>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3" name="Straight Arrow Connector 32"/>
            <p:cNvCxnSpPr/>
            <p:nvPr/>
          </p:nvCxnSpPr>
          <p:spPr>
            <a:xfrm rot="5400000" flipH="1" flipV="1">
              <a:off x="5982494" y="4991100"/>
              <a:ext cx="5334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rot="5400000" flipH="1" flipV="1">
              <a:off x="3163094" y="4991100"/>
              <a:ext cx="5334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8" name="Left-Right Arrow 37"/>
            <p:cNvSpPr/>
            <p:nvPr/>
          </p:nvSpPr>
          <p:spPr>
            <a:xfrm>
              <a:off x="2438400" y="5257800"/>
              <a:ext cx="533400" cy="304800"/>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a:p>
          </p:txBody>
        </p:sp>
        <p:sp>
          <p:nvSpPr>
            <p:cNvPr id="39" name="Rectangle 38"/>
            <p:cNvSpPr/>
            <p:nvPr/>
          </p:nvSpPr>
          <p:spPr>
            <a:xfrm>
              <a:off x="2209800" y="2133600"/>
              <a:ext cx="228600" cy="4038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a:p>
          </p:txBody>
        </p:sp>
        <p:sp>
          <p:nvSpPr>
            <p:cNvPr id="40" name="Rectangle 39"/>
            <p:cNvSpPr/>
            <p:nvPr/>
          </p:nvSpPr>
          <p:spPr>
            <a:xfrm>
              <a:off x="2438400" y="3048000"/>
              <a:ext cx="4648200" cy="152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a:p>
          </p:txBody>
        </p:sp>
        <p:cxnSp>
          <p:nvCxnSpPr>
            <p:cNvPr id="46" name="Straight Arrow Connector 45"/>
            <p:cNvCxnSpPr/>
            <p:nvPr/>
          </p:nvCxnSpPr>
          <p:spPr>
            <a:xfrm rot="5400000" flipH="1" flipV="1">
              <a:off x="5753100" y="3086100"/>
              <a:ext cx="6858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rot="5400000" flipH="1" flipV="1">
              <a:off x="4686300" y="3086100"/>
              <a:ext cx="6858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52" name="Straight Arrow Connector 51"/>
            <p:cNvCxnSpPr/>
            <p:nvPr/>
          </p:nvCxnSpPr>
          <p:spPr>
            <a:xfrm rot="5400000">
              <a:off x="3313906" y="3086100"/>
              <a:ext cx="686594" cy="794"/>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3" name="Rectangle 52"/>
            <p:cNvSpPr/>
            <p:nvPr/>
          </p:nvSpPr>
          <p:spPr>
            <a:xfrm>
              <a:off x="2971800" y="5257800"/>
              <a:ext cx="411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Interrupt Mask Register</a:t>
              </a:r>
              <a:endParaRPr lang="en-US" b="1" dirty="0"/>
            </a:p>
          </p:txBody>
        </p:sp>
        <p:sp>
          <p:nvSpPr>
            <p:cNvPr id="54" name="TextBox 53"/>
            <p:cNvSpPr txBox="1"/>
            <p:nvPr/>
          </p:nvSpPr>
          <p:spPr>
            <a:xfrm>
              <a:off x="1905000" y="6248400"/>
              <a:ext cx="1752600" cy="369332"/>
            </a:xfrm>
            <a:prstGeom prst="rect">
              <a:avLst/>
            </a:prstGeom>
            <a:noFill/>
          </p:spPr>
          <p:txBody>
            <a:bodyPr wrap="square" rtlCol="0">
              <a:spAutoFit/>
            </a:bodyPr>
            <a:lstStyle/>
            <a:p>
              <a:r>
                <a:rPr lang="en-US" b="1" dirty="0" smtClean="0"/>
                <a:t>Internal Bus</a:t>
              </a:r>
              <a:endParaRPr lang="en-US" b="1" dirty="0"/>
            </a:p>
          </p:txBody>
        </p:sp>
        <p:sp>
          <p:nvSpPr>
            <p:cNvPr id="55" name="TextBox 54"/>
            <p:cNvSpPr txBox="1"/>
            <p:nvPr/>
          </p:nvSpPr>
          <p:spPr>
            <a:xfrm>
              <a:off x="3325091" y="1524000"/>
              <a:ext cx="1295400" cy="369332"/>
            </a:xfrm>
            <a:prstGeom prst="rect">
              <a:avLst/>
            </a:prstGeom>
            <a:noFill/>
          </p:spPr>
          <p:txBody>
            <a:bodyPr wrap="square" rtlCol="0">
              <a:spAutoFit/>
            </a:bodyPr>
            <a:lstStyle/>
            <a:p>
              <a:r>
                <a:rPr lang="en-US" b="1" dirty="0" err="1" smtClean="0"/>
                <a:t>INTA</a:t>
              </a:r>
              <a:r>
                <a:rPr lang="en-US" b="1" baseline="30000" dirty="0" err="1" smtClean="0"/>
                <a:t>b</a:t>
              </a:r>
              <a:endParaRPr lang="en-US" b="1" baseline="30000" dirty="0"/>
            </a:p>
          </p:txBody>
        </p:sp>
        <p:sp>
          <p:nvSpPr>
            <p:cNvPr id="56" name="TextBox 55"/>
            <p:cNvSpPr txBox="1"/>
            <p:nvPr/>
          </p:nvSpPr>
          <p:spPr>
            <a:xfrm>
              <a:off x="5313218" y="1524000"/>
              <a:ext cx="838200" cy="369332"/>
            </a:xfrm>
            <a:prstGeom prst="rect">
              <a:avLst/>
            </a:prstGeom>
            <a:noFill/>
          </p:spPr>
          <p:txBody>
            <a:bodyPr wrap="square" rtlCol="0">
              <a:spAutoFit/>
            </a:bodyPr>
            <a:lstStyle/>
            <a:p>
              <a:r>
                <a:rPr lang="en-US" b="1" dirty="0" smtClean="0"/>
                <a:t>INT</a:t>
              </a:r>
              <a:endParaRPr lang="en-US" b="1" dirty="0"/>
            </a:p>
          </p:txBody>
        </p:sp>
      </p:grpSp>
      <p:sp>
        <p:nvSpPr>
          <p:cNvPr id="58" name="Title 57"/>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Block Diagram Architecture of 8259</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b="1" dirty="0" smtClean="0">
                <a:solidFill>
                  <a:srgbClr val="C00000"/>
                </a:solidFill>
              </a:rPr>
              <a:t>Connecting a single 8259A controller</a:t>
            </a:r>
            <a:endParaRPr lang="en-US" b="1" dirty="0">
              <a:solidFill>
                <a:srgbClr val="C00000"/>
              </a:solidFill>
            </a:endParaRPr>
          </a:p>
        </p:txBody>
      </p:sp>
      <p:graphicFrame>
        <p:nvGraphicFramePr>
          <p:cNvPr id="294914" name="Object 2"/>
          <p:cNvGraphicFramePr>
            <a:graphicFrameLocks noChangeAspect="1"/>
          </p:cNvGraphicFramePr>
          <p:nvPr/>
        </p:nvGraphicFramePr>
        <p:xfrm>
          <a:off x="1295400" y="908050"/>
          <a:ext cx="5411788" cy="5949950"/>
        </p:xfrm>
        <a:graphic>
          <a:graphicData uri="http://schemas.openxmlformats.org/presentationml/2006/ole">
            <mc:AlternateContent xmlns:mc="http://schemas.openxmlformats.org/markup-compatibility/2006">
              <mc:Choice xmlns:v="urn:schemas-microsoft-com:vml" Requires="v">
                <p:oleObj spid="_x0000_s294915" name="Visio" r:id="rId3" imgW="6747213" imgH="7429230" progId="Visio.Drawing.11">
                  <p:embed/>
                </p:oleObj>
              </mc:Choice>
              <mc:Fallback>
                <p:oleObj name="Visio" r:id="rId3" imgW="6747213" imgH="742923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908050"/>
                        <a:ext cx="5411788" cy="594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b="1" dirty="0" smtClean="0"/>
        </a:defPPr>
      </a:lstStyle>
      <a:style>
        <a:lnRef idx="1">
          <a:schemeClr val="accent4"/>
        </a:lnRef>
        <a:fillRef idx="2">
          <a:schemeClr val="accent4"/>
        </a:fillRef>
        <a:effectRef idx="1">
          <a:schemeClr val="accent4"/>
        </a:effectRef>
        <a:fontRef idx="minor">
          <a:schemeClr val="dk1"/>
        </a:fontRef>
      </a:style>
    </a:spDef>
    <a:lnDef>
      <a:spPr>
        <a:ln>
          <a:headEnd type="none" w="med" len="med"/>
          <a:tailEnd type="none" w="med" len="med"/>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37881</TotalTime>
  <Words>7445</Words>
  <Application>Microsoft Office PowerPoint</Application>
  <PresentationFormat>On-screen Show (4:3)</PresentationFormat>
  <Paragraphs>2821</Paragraphs>
  <Slides>170</Slides>
  <Notes>19</Notes>
  <HiddenSlides>0</HiddenSlides>
  <MMClips>0</MMClips>
  <ScaleCrop>false</ScaleCrop>
  <HeadingPairs>
    <vt:vector size="6" baseType="variant">
      <vt:variant>
        <vt:lpstr>Theme</vt:lpstr>
      </vt:variant>
      <vt:variant>
        <vt:i4>4</vt:i4>
      </vt:variant>
      <vt:variant>
        <vt:lpstr>Embedded OLE Servers</vt:lpstr>
      </vt:variant>
      <vt:variant>
        <vt:i4>4</vt:i4>
      </vt:variant>
      <vt:variant>
        <vt:lpstr>Slide Titles</vt:lpstr>
      </vt:variant>
      <vt:variant>
        <vt:i4>170</vt:i4>
      </vt:variant>
    </vt:vector>
  </HeadingPairs>
  <TitlesOfParts>
    <vt:vector size="178" baseType="lpstr">
      <vt:lpstr>Office Theme</vt:lpstr>
      <vt:lpstr>1_Office Theme</vt:lpstr>
      <vt:lpstr>2_Office Theme</vt:lpstr>
      <vt:lpstr>3_Office Theme</vt:lpstr>
      <vt:lpstr>Microsoft Equation 3.0</vt:lpstr>
      <vt:lpstr>Photo Editor 사진</vt:lpstr>
      <vt:lpstr>VISIO</vt:lpstr>
      <vt:lpstr>Visio</vt:lpstr>
      <vt:lpstr>Peripheral Interface Device  8155 (I/O Interface &amp; Timer)</vt:lpstr>
      <vt:lpstr>Outline</vt:lpstr>
      <vt:lpstr>8155 Block Diagram</vt:lpstr>
      <vt:lpstr>Expanded Block Diagram</vt:lpstr>
      <vt:lpstr>Calculate Address of Port  of 8155</vt:lpstr>
      <vt:lpstr>8155 Block Diagram</vt:lpstr>
      <vt:lpstr>Control word (command reg) format </vt:lpstr>
      <vt:lpstr>8155  Decode Registers</vt:lpstr>
      <vt:lpstr>Interfacing  7 Segment LEDs to output port using 8155</vt:lpstr>
      <vt:lpstr>Interfacing LEDs Cntd..</vt:lpstr>
      <vt:lpstr>8155: Timers</vt:lpstr>
      <vt:lpstr>8155: Timer Modes Output</vt:lpstr>
      <vt:lpstr>Designing of Square Wave Generator Using 8155</vt:lpstr>
      <vt:lpstr>Square Wave Generator Cntd..</vt:lpstr>
      <vt:lpstr>Designing Interfacing Ckt Using 8155 to Read &amp; Display from ADC to LEDs</vt:lpstr>
      <vt:lpstr>Control, Status &amp; Timer</vt:lpstr>
      <vt:lpstr>Interface Diagram</vt:lpstr>
      <vt:lpstr>Interfacing Program</vt:lpstr>
      <vt:lpstr>8253/4 Programmable Interval Timer</vt:lpstr>
      <vt:lpstr>Hierarchy of I/O Control Devices</vt:lpstr>
      <vt:lpstr>Outline</vt:lpstr>
      <vt:lpstr>8254 Description</vt:lpstr>
      <vt:lpstr>8254 Description</vt:lpstr>
      <vt:lpstr>8254 Chip</vt:lpstr>
      <vt:lpstr>8155: Timer Modes Output</vt:lpstr>
      <vt:lpstr>8254: Brief</vt:lpstr>
      <vt:lpstr>The 8254 PIT</vt:lpstr>
      <vt:lpstr>8254 Block Diagram</vt:lpstr>
      <vt:lpstr>Control Logic</vt:lpstr>
      <vt:lpstr>Control Register</vt:lpstr>
      <vt:lpstr>Programming Counters</vt:lpstr>
      <vt:lpstr>Modes of 8254 Counter</vt:lpstr>
      <vt:lpstr>Mode 0: Interrupt on Terminal Count </vt:lpstr>
      <vt:lpstr>Mode 1: Hardware Retriggerable One Shot</vt:lpstr>
      <vt:lpstr>Mode 2: Rate Generator</vt:lpstr>
      <vt:lpstr>Write instruction to generate pulse every 50mcroS from Ctr0 </vt:lpstr>
      <vt:lpstr>Mode 3: Square wave generator</vt:lpstr>
      <vt:lpstr>Write instruction for 1KhZ square wave at Ctr 1</vt:lpstr>
      <vt:lpstr>Mode 4: Software Triggered Strobe</vt:lpstr>
      <vt:lpstr>Mode 5: Hardware Triggered Strobe</vt:lpstr>
      <vt:lpstr>Example</vt:lpstr>
      <vt:lpstr>Example  2</vt:lpstr>
      <vt:lpstr>8253 Decoding in PC</vt:lpstr>
      <vt:lpstr>PC Board</vt:lpstr>
      <vt:lpstr>Write a pgm to generate an interrupt every  1 Second</vt:lpstr>
      <vt:lpstr>Instruction to set up 1s interrupt</vt:lpstr>
      <vt:lpstr>Gate Setting of Counter </vt:lpstr>
      <vt:lpstr>Read-Back Command</vt:lpstr>
      <vt:lpstr>Read-Back Command</vt:lpstr>
      <vt:lpstr>Control word</vt:lpstr>
      <vt:lpstr>Outline</vt:lpstr>
      <vt:lpstr>Digital to Analog Converter</vt:lpstr>
      <vt:lpstr>D/A converter</vt:lpstr>
      <vt:lpstr>Circuit Realization </vt:lpstr>
      <vt:lpstr>Practical DAC : R-2R ladder network</vt:lpstr>
      <vt:lpstr>Output Glitches</vt:lpstr>
      <vt:lpstr>Performance of DAC</vt:lpstr>
      <vt:lpstr>Resolution</vt:lpstr>
      <vt:lpstr>PowerPoint Presentation</vt:lpstr>
      <vt:lpstr>Reference Voltage</vt:lpstr>
      <vt:lpstr>Settling Time</vt:lpstr>
      <vt:lpstr>Settling Time</vt:lpstr>
      <vt:lpstr>Linearity</vt:lpstr>
      <vt:lpstr>Errors  Gain</vt:lpstr>
      <vt:lpstr>Speed</vt:lpstr>
      <vt:lpstr>Generic Used: Audio player</vt:lpstr>
      <vt:lpstr> Interfacing 8-bitDAC with 8085</vt:lpstr>
      <vt:lpstr>Interfacing Diagram</vt:lpstr>
      <vt:lpstr>Program to generate continuous  RAMP waveform</vt:lpstr>
      <vt:lpstr>Analog to Digital Conversion </vt:lpstr>
      <vt:lpstr>Sampling Concepts</vt:lpstr>
      <vt:lpstr>Interpolation </vt:lpstr>
      <vt:lpstr>A/D Conversion Techniques</vt:lpstr>
      <vt:lpstr>Counter Type ADC</vt:lpstr>
      <vt:lpstr>Successive Approximation ADC</vt:lpstr>
      <vt:lpstr>Successive Approximation ADC</vt:lpstr>
      <vt:lpstr>Parallel or Flash ADC</vt:lpstr>
      <vt:lpstr>Generic ADC </vt:lpstr>
      <vt:lpstr>Interface ADC  using  Status Check</vt:lpstr>
      <vt:lpstr>Program  to Interface ADC</vt:lpstr>
      <vt:lpstr>Interrupt Controller (8259)</vt:lpstr>
      <vt:lpstr>A Taxonomy of   Interrupts</vt:lpstr>
      <vt:lpstr>The Purpose of Interrupts </vt:lpstr>
      <vt:lpstr>Interrupt Vector Table</vt:lpstr>
      <vt:lpstr>Figure 12–2  (a) The interrupt vector table for the microprocessor and (b) the contents of an interrupt vector. </vt:lpstr>
      <vt:lpstr>Example</vt:lpstr>
      <vt:lpstr>Interrupt Vector Table (x86)</vt:lpstr>
      <vt:lpstr>Interrupt Processing</vt:lpstr>
      <vt:lpstr>Interrupt Processing</vt:lpstr>
      <vt:lpstr> A simple method for generating interrupt vector type number FFH in response to INTR </vt:lpstr>
      <vt:lpstr>Using a Three-State Buffer for INTA </vt:lpstr>
      <vt:lpstr>  A circuit that applies any interrupt vector type number in response to INTA. Here the circuit is applying type number 80H. </vt:lpstr>
      <vt:lpstr> 82C55 interfaced to a keyboard from the microprocessor system using interrupt vector 40H. </vt:lpstr>
      <vt:lpstr> EXPANDING THE INTERRUPT STRUCTURE </vt:lpstr>
      <vt:lpstr>  Expanding the INTR input from one to seven interrupt request lines </vt:lpstr>
      <vt:lpstr>Operation </vt:lpstr>
      <vt:lpstr>Block Diagram of 8259</vt:lpstr>
      <vt:lpstr>Block Diagram Architecture of 8259</vt:lpstr>
      <vt:lpstr>Connecting a single 8259A controller</vt:lpstr>
      <vt:lpstr>Three internal registers</vt:lpstr>
      <vt:lpstr>PowerPoint Presentation</vt:lpstr>
      <vt:lpstr>PowerPoint Presentation</vt:lpstr>
      <vt:lpstr>Adding Interrupts to the Hardware</vt:lpstr>
      <vt:lpstr>Priority Modes</vt:lpstr>
      <vt:lpstr>Control Word (initialization)</vt:lpstr>
      <vt:lpstr>ICW1 &amp;  ICW2</vt:lpstr>
      <vt:lpstr>Masking and Prioritization</vt:lpstr>
      <vt:lpstr>Programming OCWs: OCW1, OCW2</vt:lpstr>
      <vt:lpstr>Example: Setting of control word</vt:lpstr>
      <vt:lpstr>Initialization words (ICW1 &amp; ICW2)</vt:lpstr>
      <vt:lpstr>Program to initialize</vt:lpstr>
      <vt:lpstr>Nested mode </vt:lpstr>
      <vt:lpstr>Nested Interrupt process</vt:lpstr>
      <vt:lpstr>Maskable Interrupt</vt:lpstr>
      <vt:lpstr>PowerPoint Presentation</vt:lpstr>
      <vt:lpstr>Outline</vt:lpstr>
      <vt:lpstr>Data Transfer DMA  mode</vt:lpstr>
      <vt:lpstr>Data Transfer : DMA</vt:lpstr>
      <vt:lpstr>Basic DMA Definitions </vt:lpstr>
      <vt:lpstr>PowerPoint Presentation</vt:lpstr>
      <vt:lpstr>  A circuit that generates system control signals in a DMA environment. </vt:lpstr>
      <vt:lpstr>PowerPoint Presentation</vt:lpstr>
      <vt:lpstr>DMA Controller</vt:lpstr>
      <vt:lpstr>DMA Controller</vt:lpstr>
      <vt:lpstr>DMA: HOLD and HOLDA</vt:lpstr>
      <vt:lpstr>Steps in a DMA operation</vt:lpstr>
      <vt:lpstr>8237 DMA Controller</vt:lpstr>
      <vt:lpstr>  The 8237A programmable DMA controller. (a) Block diagram and (b) pin-out. (Courtesy of Intel Corporation.) </vt:lpstr>
      <vt:lpstr>8237 DMA Controller</vt:lpstr>
      <vt:lpstr>DMA Controller with Internal Registers</vt:lpstr>
      <vt:lpstr>Figure 13–10  8237A-5 command and control port assignments. (Courtesy of Intel Corporation.) </vt:lpstr>
      <vt:lpstr>DMA interface to I/O Device</vt:lpstr>
      <vt:lpstr>8237 DMA channels </vt:lpstr>
      <vt:lpstr>Registers of 8237A</vt:lpstr>
      <vt:lpstr>DMA Registers</vt:lpstr>
      <vt:lpstr>Registers</vt:lpstr>
      <vt:lpstr>Type of Data Transfer using 8237 DMA</vt:lpstr>
      <vt:lpstr>PowerPoint Presentation</vt:lpstr>
      <vt:lpstr>Programming the 8237</vt:lpstr>
      <vt:lpstr>Transfer 1K of memory from/ to Floppy disk at CH3</vt:lpstr>
      <vt:lpstr>Program to transfer</vt:lpstr>
      <vt:lpstr>8251 USART</vt:lpstr>
      <vt:lpstr>Data Comm: Serial Vs Parallel </vt:lpstr>
      <vt:lpstr>Serial Communication: How ?</vt:lpstr>
      <vt:lpstr>Type of Serial Communication</vt:lpstr>
      <vt:lpstr>Type of Serial Communication</vt:lpstr>
      <vt:lpstr>Type of Serial Communication</vt:lpstr>
      <vt:lpstr>Simplex and Duplex Transmission</vt:lpstr>
      <vt:lpstr>Rate of transmission </vt:lpstr>
      <vt:lpstr>Error Check</vt:lpstr>
      <vt:lpstr>8251</vt:lpstr>
      <vt:lpstr>Pin details </vt:lpstr>
      <vt:lpstr>Architecture </vt:lpstr>
      <vt:lpstr>Arch - details</vt:lpstr>
      <vt:lpstr>Read/Write control logic</vt:lpstr>
      <vt:lpstr>Read/Write control logic</vt:lpstr>
      <vt:lpstr>Transmitter</vt:lpstr>
      <vt:lpstr>Receiver</vt:lpstr>
      <vt:lpstr>Receiver</vt:lpstr>
      <vt:lpstr>8251 mode register</vt:lpstr>
      <vt:lpstr>8251 command register</vt:lpstr>
      <vt:lpstr> 8251 status register</vt:lpstr>
      <vt:lpstr>Initializing the 8251</vt:lpstr>
      <vt:lpstr>8251 A Serial Communication Interface</vt:lpstr>
      <vt:lpstr>PowerPoint Presentation</vt:lpstr>
      <vt:lpstr>Summary: Format of the mode register</vt:lpstr>
      <vt:lpstr>Format of the control register</vt:lpstr>
      <vt:lpstr>Example 1</vt:lpstr>
      <vt:lpstr>8251 interfaced with 8085</vt:lpstr>
      <vt:lpstr>PowerPoint Presentation</vt:lpstr>
    </vt:vector>
  </TitlesOfParts>
  <Company>iitg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8085 Architecture  &amp;  Its Assembly language programming</dc:title>
  <dc:creator>asahu</dc:creator>
  <cp:lastModifiedBy>IITP</cp:lastModifiedBy>
  <cp:revision>467</cp:revision>
  <dcterms:created xsi:type="dcterms:W3CDTF">2010-08-03T12:41:21Z</dcterms:created>
  <dcterms:modified xsi:type="dcterms:W3CDTF">2018-09-17T10:06:52Z</dcterms:modified>
</cp:coreProperties>
</file>