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3" r:id="rId3"/>
    <p:sldMasterId id="2147483685" r:id="rId4"/>
    <p:sldMasterId id="2147483697" r:id="rId5"/>
    <p:sldMasterId id="2147483709" r:id="rId6"/>
    <p:sldMasterId id="2147483721" r:id="rId7"/>
    <p:sldMasterId id="2147483733" r:id="rId8"/>
    <p:sldMasterId id="2147483745" r:id="rId9"/>
    <p:sldMasterId id="2147483757" r:id="rId10"/>
    <p:sldMasterId id="2147483769" r:id="rId11"/>
  </p:sldMasterIdLst>
  <p:notesMasterIdLst>
    <p:notesMasterId r:id="rId70"/>
  </p:notesMasterIdLst>
  <p:handoutMasterIdLst>
    <p:handoutMasterId r:id="rId71"/>
  </p:handoutMasterIdLst>
  <p:sldIdLst>
    <p:sldId id="256" r:id="rId12"/>
    <p:sldId id="349" r:id="rId13"/>
    <p:sldId id="283" r:id="rId14"/>
    <p:sldId id="302" r:id="rId15"/>
    <p:sldId id="316" r:id="rId16"/>
    <p:sldId id="321" r:id="rId17"/>
    <p:sldId id="284" r:id="rId18"/>
    <p:sldId id="303" r:id="rId19"/>
    <p:sldId id="322" r:id="rId20"/>
    <p:sldId id="365" r:id="rId21"/>
    <p:sldId id="350" r:id="rId22"/>
    <p:sldId id="351" r:id="rId23"/>
    <p:sldId id="352" r:id="rId24"/>
    <p:sldId id="353" r:id="rId25"/>
    <p:sldId id="285" r:id="rId26"/>
    <p:sldId id="304" r:id="rId27"/>
    <p:sldId id="323" r:id="rId28"/>
    <p:sldId id="324" r:id="rId29"/>
    <p:sldId id="286" r:id="rId30"/>
    <p:sldId id="306" r:id="rId31"/>
    <p:sldId id="305" r:id="rId32"/>
    <p:sldId id="307" r:id="rId33"/>
    <p:sldId id="325" r:id="rId34"/>
    <p:sldId id="356" r:id="rId35"/>
    <p:sldId id="357" r:id="rId36"/>
    <p:sldId id="358" r:id="rId37"/>
    <p:sldId id="354" r:id="rId38"/>
    <p:sldId id="355" r:id="rId39"/>
    <p:sldId id="287" r:id="rId40"/>
    <p:sldId id="308" r:id="rId41"/>
    <p:sldId id="309" r:id="rId42"/>
    <p:sldId id="296" r:id="rId43"/>
    <p:sldId id="320" r:id="rId44"/>
    <p:sldId id="319" r:id="rId45"/>
    <p:sldId id="311" r:id="rId46"/>
    <p:sldId id="312" r:id="rId47"/>
    <p:sldId id="291" r:id="rId48"/>
    <p:sldId id="292" r:id="rId49"/>
    <p:sldId id="293" r:id="rId50"/>
    <p:sldId id="294" r:id="rId51"/>
    <p:sldId id="310" r:id="rId52"/>
    <p:sldId id="315" r:id="rId53"/>
    <p:sldId id="336" r:id="rId54"/>
    <p:sldId id="335" r:id="rId55"/>
    <p:sldId id="341" r:id="rId56"/>
    <p:sldId id="314" r:id="rId57"/>
    <p:sldId id="337" r:id="rId58"/>
    <p:sldId id="338" r:id="rId59"/>
    <p:sldId id="339" r:id="rId60"/>
    <p:sldId id="340" r:id="rId61"/>
    <p:sldId id="366" r:id="rId62"/>
    <p:sldId id="367" r:id="rId63"/>
    <p:sldId id="368" r:id="rId64"/>
    <p:sldId id="360" r:id="rId65"/>
    <p:sldId id="361" r:id="rId66"/>
    <p:sldId id="362" r:id="rId67"/>
    <p:sldId id="363" r:id="rId68"/>
    <p:sldId id="364" r:id="rId69"/>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01" autoAdjust="0"/>
    <p:restoredTop sz="90929"/>
  </p:normalViewPr>
  <p:slideViewPr>
    <p:cSldViewPr>
      <p:cViewPr varScale="1">
        <p:scale>
          <a:sx n="65" d="100"/>
          <a:sy n="65" d="100"/>
        </p:scale>
        <p:origin x="-33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 Type="http://schemas.openxmlformats.org/officeDocument/2006/relationships/slideMaster" Target="slideMasters/slideMaster7.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8B93D8B5-A10E-4530-9313-6CE35A4EE3A2}" type="slidenum">
              <a:rPr lang="en-US" altLang="en-US"/>
              <a:pPr/>
              <a:t>‹#›</a:t>
            </a:fld>
            <a:endParaRPr lang="en-US" altLang="en-US"/>
          </a:p>
        </p:txBody>
      </p:sp>
    </p:spTree>
    <p:extLst>
      <p:ext uri="{BB962C8B-B14F-4D97-AF65-F5344CB8AC3E}">
        <p14:creationId xmlns:p14="http://schemas.microsoft.com/office/powerpoint/2010/main" val="42378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5C11230B-3EB4-49C7-9A78-E6D08ECA692D}" type="slidenum">
              <a:rPr lang="en-US" altLang="en-US"/>
              <a:pPr/>
              <a:t>‹#›</a:t>
            </a:fld>
            <a:endParaRPr lang="en-US" altLang="en-US"/>
          </a:p>
        </p:txBody>
      </p:sp>
    </p:spTree>
    <p:extLst>
      <p:ext uri="{BB962C8B-B14F-4D97-AF65-F5344CB8AC3E}">
        <p14:creationId xmlns:p14="http://schemas.microsoft.com/office/powerpoint/2010/main" val="41948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484FE0-2D39-4049-A115-5E08CE2BE8BE}" type="slidenum">
              <a:rPr lang="en-US" altLang="en-US">
                <a:solidFill>
                  <a:srgbClr val="EEECE1"/>
                </a:solidFill>
              </a:rPr>
              <a:pPr/>
              <a:t>2</a:t>
            </a:fld>
            <a:endParaRPr lang="en-US" altLang="en-US">
              <a:solidFill>
                <a:srgbClr val="EEECE1"/>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6AC530-FB09-4036-B2CB-28734E24A9EC}" type="slidenum">
              <a:rPr lang="en-US" altLang="en-US">
                <a:solidFill>
                  <a:srgbClr val="EEECE1"/>
                </a:solidFill>
              </a:rPr>
              <a:pPr/>
              <a:t>27</a:t>
            </a:fld>
            <a:endParaRPr lang="en-US" altLang="en-US">
              <a:solidFill>
                <a:srgbClr val="EEECE1"/>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600F5-FFD2-4636-8336-06E55AA831DD}" type="slidenum">
              <a:rPr lang="en-US" altLang="en-US">
                <a:solidFill>
                  <a:srgbClr val="EEECE1"/>
                </a:solidFill>
              </a:rPr>
              <a:pPr/>
              <a:t>28</a:t>
            </a:fld>
            <a:endParaRPr lang="en-US" altLang="en-US">
              <a:solidFill>
                <a:srgbClr val="EEECE1"/>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432BD3-1E77-48A0-AA45-9C7CB47BFE37}" type="slidenum">
              <a:rPr lang="en-US" altLang="en-US">
                <a:solidFill>
                  <a:srgbClr val="EEECE1"/>
                </a:solidFill>
              </a:rPr>
              <a:pPr/>
              <a:t>51</a:t>
            </a:fld>
            <a:endParaRPr lang="en-US" altLang="en-US">
              <a:solidFill>
                <a:srgbClr val="EEECE1"/>
              </a:solidFill>
            </a:endParaRPr>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4D6FEE-DDB9-4E9E-8D59-D88A724026DF}" type="slidenum">
              <a:rPr lang="en-US" altLang="en-US">
                <a:solidFill>
                  <a:srgbClr val="EEECE1"/>
                </a:solidFill>
              </a:rPr>
              <a:pPr/>
              <a:t>52</a:t>
            </a:fld>
            <a:endParaRPr lang="en-US" altLang="en-US">
              <a:solidFill>
                <a:srgbClr val="EEECE1"/>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CA849-02F8-425A-94C0-ADCA49057308}" type="slidenum">
              <a:rPr lang="en-US" altLang="en-US">
                <a:solidFill>
                  <a:srgbClr val="EEECE1"/>
                </a:solidFill>
              </a:rPr>
              <a:pPr/>
              <a:t>53</a:t>
            </a:fld>
            <a:endParaRPr lang="en-US" altLang="en-US">
              <a:solidFill>
                <a:srgbClr val="EEECE1"/>
              </a:solidFill>
            </a:endParaRPr>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A1D79E-DDCD-447D-8E00-259B0AC9195F}" type="slidenum">
              <a:rPr lang="en-US" altLang="en-US">
                <a:solidFill>
                  <a:srgbClr val="EEECE1"/>
                </a:solidFill>
              </a:rPr>
              <a:pPr/>
              <a:t>54</a:t>
            </a:fld>
            <a:endParaRPr lang="en-US" altLang="en-US">
              <a:solidFill>
                <a:srgbClr val="EEECE1"/>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1296AE-72BD-4F07-8C44-D8B512F1B1DF}" type="slidenum">
              <a:rPr lang="en-US" altLang="en-US">
                <a:solidFill>
                  <a:srgbClr val="EEECE1"/>
                </a:solidFill>
              </a:rPr>
              <a:pPr/>
              <a:t>55</a:t>
            </a:fld>
            <a:endParaRPr lang="en-US" altLang="en-US">
              <a:solidFill>
                <a:srgbClr val="EEECE1"/>
              </a:solidFill>
            </a:endParaRPr>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D49814-A58D-4DDB-A7FF-EE0E3C331D17}" type="slidenum">
              <a:rPr lang="en-US" altLang="en-US">
                <a:solidFill>
                  <a:srgbClr val="EEECE1"/>
                </a:solidFill>
              </a:rPr>
              <a:pPr/>
              <a:t>56</a:t>
            </a:fld>
            <a:endParaRPr lang="en-US" altLang="en-US">
              <a:solidFill>
                <a:srgbClr val="EEECE1"/>
              </a:solidFill>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339BB-A680-4DAE-9B20-84131E0961F7}" type="slidenum">
              <a:rPr lang="en-US" altLang="en-US">
                <a:solidFill>
                  <a:srgbClr val="EEECE1"/>
                </a:solidFill>
              </a:rPr>
              <a:pPr/>
              <a:t>57</a:t>
            </a:fld>
            <a:endParaRPr lang="en-US" altLang="en-US">
              <a:solidFill>
                <a:srgbClr val="EEECE1"/>
              </a:solidFill>
            </a:endParaRPr>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098A2F-F285-4D19-8BAA-79896B7C60F5}" type="slidenum">
              <a:rPr lang="en-US" altLang="en-US">
                <a:solidFill>
                  <a:srgbClr val="EEECE1"/>
                </a:solidFill>
              </a:rPr>
              <a:pPr/>
              <a:t>58</a:t>
            </a:fld>
            <a:endParaRPr lang="en-US" altLang="en-US">
              <a:solidFill>
                <a:srgbClr val="EEECE1"/>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D10B9-42FE-418F-AECF-AED8F9D98F56}" type="slidenum">
              <a:rPr lang="en-US" altLang="en-US">
                <a:solidFill>
                  <a:srgbClr val="EEECE1"/>
                </a:solidFill>
              </a:rPr>
              <a:pPr/>
              <a:t>10</a:t>
            </a:fld>
            <a:endParaRPr lang="en-US" altLang="en-US">
              <a:solidFill>
                <a:srgbClr val="EEECE1"/>
              </a:solidFill>
            </a:endParaRPr>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C460C-ADA9-45D9-ABC8-0065D5C7E877}" type="slidenum">
              <a:rPr lang="en-US" altLang="en-US">
                <a:solidFill>
                  <a:srgbClr val="EEECE1"/>
                </a:solidFill>
              </a:rPr>
              <a:pPr/>
              <a:t>11</a:t>
            </a:fld>
            <a:endParaRPr lang="en-US" altLang="en-US">
              <a:solidFill>
                <a:srgbClr val="EEECE1"/>
              </a:solidFill>
            </a:endParaRPr>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E8723-8211-4DB8-96E6-7421C38FFB02}" type="slidenum">
              <a:rPr lang="en-US" altLang="en-US">
                <a:solidFill>
                  <a:srgbClr val="EEECE1"/>
                </a:solidFill>
              </a:rPr>
              <a:pPr/>
              <a:t>12</a:t>
            </a:fld>
            <a:endParaRPr lang="en-US" altLang="en-US">
              <a:solidFill>
                <a:srgbClr val="EEECE1"/>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1973EE-91DF-4747-8A6C-093F0846DFF9}" type="slidenum">
              <a:rPr lang="en-US" altLang="en-US">
                <a:solidFill>
                  <a:srgbClr val="EEECE1"/>
                </a:solidFill>
              </a:rPr>
              <a:pPr/>
              <a:t>13</a:t>
            </a:fld>
            <a:endParaRPr lang="en-US" altLang="en-US">
              <a:solidFill>
                <a:srgbClr val="EEECE1"/>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611D-02D1-450A-BE63-9A28903651E2}" type="slidenum">
              <a:rPr lang="en-US" altLang="en-US">
                <a:solidFill>
                  <a:srgbClr val="EEECE1"/>
                </a:solidFill>
              </a:rPr>
              <a:pPr/>
              <a:t>14</a:t>
            </a:fld>
            <a:endParaRPr lang="en-US" altLang="en-US">
              <a:solidFill>
                <a:srgbClr val="EEECE1"/>
              </a:solidFill>
            </a:endParaRPr>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46031-DDA2-4CF8-8D98-E39085BB5365}" type="slidenum">
              <a:rPr lang="en-US" altLang="en-US">
                <a:solidFill>
                  <a:srgbClr val="EEECE1"/>
                </a:solidFill>
              </a:rPr>
              <a:pPr/>
              <a:t>24</a:t>
            </a:fld>
            <a:endParaRPr lang="en-US" altLang="en-US">
              <a:solidFill>
                <a:srgbClr val="EEECE1"/>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B6AF5-5AE2-4E1D-B74B-88706FA889DC}" type="slidenum">
              <a:rPr lang="en-US" altLang="en-US">
                <a:solidFill>
                  <a:srgbClr val="EEECE1"/>
                </a:solidFill>
              </a:rPr>
              <a:pPr/>
              <a:t>25</a:t>
            </a:fld>
            <a:endParaRPr lang="en-US" altLang="en-US">
              <a:solidFill>
                <a:srgbClr val="EEECE1"/>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0FC86-99F1-4515-8348-CBA083726DCF}" type="slidenum">
              <a:rPr lang="en-US" altLang="en-US">
                <a:solidFill>
                  <a:srgbClr val="EEECE1"/>
                </a:solidFill>
              </a:rPr>
              <a:pPr/>
              <a:t>26</a:t>
            </a:fld>
            <a:endParaRPr lang="en-US" altLang="en-US">
              <a:solidFill>
                <a:srgbClr val="EEECE1"/>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B6A004A6-7EE2-4E4C-B8E0-117ACAD667DC}" type="slidenum">
              <a:rPr lang="en-US" altLang="en-US"/>
              <a:pPr/>
              <a:t>‹#›</a:t>
            </a:fld>
            <a:endParaRPr lang="en-US" altLang="en-US"/>
          </a:p>
        </p:txBody>
      </p:sp>
    </p:spTree>
    <p:extLst>
      <p:ext uri="{BB962C8B-B14F-4D97-AF65-F5344CB8AC3E}">
        <p14:creationId xmlns:p14="http://schemas.microsoft.com/office/powerpoint/2010/main" val="18111795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7AC686D7-1AE0-44D9-8C99-7E84651E449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246786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03DF4D2-1FC2-4D5E-8A4D-760766B1B20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228446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EF98BA9-D07B-4018-B0BE-798841E1744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328159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20C0BFE6-02CC-4D72-ABD2-1559064F895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2550541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C34BFB97-05CE-4C5E-9808-034D86AA7B1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3297694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E6A3DDF-41C6-4403-AE3C-5EBA5F3AF3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7810240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B6E2AC2A-7890-4545-A2DF-DECCEEAA628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7606665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65809DE-A849-4450-9689-4ECBC90FAB4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8720411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A62F88F-E640-4289-BB52-09D158B21AD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703118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A36022F5-F9EA-4A4E-AD85-B85B65D6699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2097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20565842-29C4-4DBE-9DAD-7A9091D32B22}" type="slidenum">
              <a:rPr lang="en-US" altLang="en-US"/>
              <a:pPr/>
              <a:t>‹#›</a:t>
            </a:fld>
            <a:endParaRPr lang="en-US" altLang="en-US"/>
          </a:p>
        </p:txBody>
      </p:sp>
    </p:spTree>
    <p:extLst>
      <p:ext uri="{BB962C8B-B14F-4D97-AF65-F5344CB8AC3E}">
        <p14:creationId xmlns:p14="http://schemas.microsoft.com/office/powerpoint/2010/main" val="39144648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380275B-C852-4A32-8DB3-EB07567FCC9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8038152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3E7E3372-09B6-4CB0-9081-8F9AC12529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799531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96D06F7E-E3E1-4170-A136-B3266E4089E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8635692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D9F9160D-41EA-47D7-90EF-4FD3425022B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89245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0ADAC8CD-1D67-4D4A-99F5-A11B69206E3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504582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DA8E17D1-31A5-441E-9C24-F6749E248E2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109825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6AD32ADF-3D1B-4D46-9409-25BA7BB36FF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9399649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D3206A-B049-410C-993F-FFC9C623E0C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483522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A4B94789-7DF7-410C-970B-0000752DD1E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0990819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B6B52889-F945-49DA-86A4-37313C21748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50499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7934126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F8D2A1B-210A-48A3-9459-C2A851043FD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1066042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62F014E-A145-4034-83DE-63ED6008287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61038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85151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2967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94366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59809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46085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3279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003575A-9F19-4F72-8E6D-1994B5FE3FEB}" type="slidenum">
              <a:rPr lang="en-US" altLang="en-US"/>
              <a:pPr/>
              <a:t>‹#›</a:t>
            </a:fld>
            <a:endParaRPr lang="en-US" altLang="en-US"/>
          </a:p>
        </p:txBody>
      </p:sp>
    </p:spTree>
    <p:extLst>
      <p:ext uri="{BB962C8B-B14F-4D97-AF65-F5344CB8AC3E}">
        <p14:creationId xmlns:p14="http://schemas.microsoft.com/office/powerpoint/2010/main" val="25106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92669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70672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311687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3879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722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24199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295789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1394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601768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8012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7CF4EF42-0175-4CAE-9B09-50B1F5F71185}" type="slidenum">
              <a:rPr lang="en-US" altLang="en-US"/>
              <a:pPr/>
              <a:t>‹#›</a:t>
            </a:fld>
            <a:endParaRPr lang="en-US" altLang="en-US"/>
          </a:p>
        </p:txBody>
      </p:sp>
    </p:spTree>
    <p:extLst>
      <p:ext uri="{BB962C8B-B14F-4D97-AF65-F5344CB8AC3E}">
        <p14:creationId xmlns:p14="http://schemas.microsoft.com/office/powerpoint/2010/main" val="2913834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56207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0011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53513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40889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66645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750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031002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22561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566465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379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37083872-05F0-4DF1-8D59-1F1410191DE7}" type="slidenum">
              <a:rPr lang="en-US" altLang="en-US"/>
              <a:pPr/>
              <a:t>‹#›</a:t>
            </a:fld>
            <a:endParaRPr lang="en-US" altLang="en-US"/>
          </a:p>
        </p:txBody>
      </p:sp>
    </p:spTree>
    <p:extLst>
      <p:ext uri="{BB962C8B-B14F-4D97-AF65-F5344CB8AC3E}">
        <p14:creationId xmlns:p14="http://schemas.microsoft.com/office/powerpoint/2010/main" val="24370566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488579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16466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13035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8834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59244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6D078B6-E6AD-4617-89BA-E0178036AA6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201451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1599CAD-973E-4136-ABE6-E5142814766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82763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68D96C35-EDA8-4694-9A98-563BC4DCA8F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065138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F28BD19D-4650-411F-BF7E-A6B568CAAEC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902852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1CFF059-25AD-46EA-A2A9-C0EF1703B8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9596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0C3ED5A0-E60E-4140-8DA7-49ADB4F34AF6}" type="slidenum">
              <a:rPr lang="en-US" altLang="en-US"/>
              <a:pPr/>
              <a:t>‹#›</a:t>
            </a:fld>
            <a:endParaRPr lang="en-US" altLang="en-US"/>
          </a:p>
        </p:txBody>
      </p:sp>
    </p:spTree>
    <p:extLst>
      <p:ext uri="{BB962C8B-B14F-4D97-AF65-F5344CB8AC3E}">
        <p14:creationId xmlns:p14="http://schemas.microsoft.com/office/powerpoint/2010/main" val="200754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8168B967-58E3-4392-AF16-C7DA327081F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306715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EDE4ABA3-6199-4446-8740-A80331D0AD7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179373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148A4A7E-7A76-42D9-A178-780E86D60A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119134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E28552A1-13F6-4B8D-A42C-01E5E00A1DBE}"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9254193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0949D03-A0F6-4D98-AD0F-6BF3C4651C5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187811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484BB157-F908-4067-A8E4-A320FDB6E7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153513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087436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748025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1305826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4668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AECE4590-F09D-485B-A43C-FA97515A8D0B}" type="slidenum">
              <a:rPr lang="en-US" altLang="en-US"/>
              <a:pPr/>
              <a:t>‹#›</a:t>
            </a:fld>
            <a:endParaRPr lang="en-US" altLang="en-US"/>
          </a:p>
        </p:txBody>
      </p:sp>
    </p:spTree>
    <p:extLst>
      <p:ext uri="{BB962C8B-B14F-4D97-AF65-F5344CB8AC3E}">
        <p14:creationId xmlns:p14="http://schemas.microsoft.com/office/powerpoint/2010/main" val="20796982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300785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139303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046378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13753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498576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87498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46962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381801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182621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1065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635B4F95-6021-474E-BA19-6186675419A0}" type="slidenum">
              <a:rPr lang="en-US" altLang="en-US"/>
              <a:pPr/>
              <a:t>‹#›</a:t>
            </a:fld>
            <a:endParaRPr lang="en-US" altLang="en-US"/>
          </a:p>
        </p:txBody>
      </p:sp>
    </p:spTree>
    <p:extLst>
      <p:ext uri="{BB962C8B-B14F-4D97-AF65-F5344CB8AC3E}">
        <p14:creationId xmlns:p14="http://schemas.microsoft.com/office/powerpoint/2010/main" val="36883349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819571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45943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827094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665922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334778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541524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67086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76701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887554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9796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34FA7AD-EDB7-4E01-85C1-54D186BE01C1}" type="slidenum">
              <a:rPr lang="en-US" altLang="en-US"/>
              <a:pPr/>
              <a:t>‹#›</a:t>
            </a:fld>
            <a:endParaRPr lang="en-US" altLang="en-US"/>
          </a:p>
        </p:txBody>
      </p:sp>
    </p:spTree>
    <p:extLst>
      <p:ext uri="{BB962C8B-B14F-4D97-AF65-F5344CB8AC3E}">
        <p14:creationId xmlns:p14="http://schemas.microsoft.com/office/powerpoint/2010/main" val="7991341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215216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393370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4741646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759549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238472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250277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9906776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762552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673146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9D0907-F6D9-4BC3-927F-F954195C2A6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73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A85B4D3-2C39-466E-8B6D-296A889D9DFD}" type="slidenum">
              <a:rPr lang="en-US" altLang="en-US"/>
              <a:pPr/>
              <a:t>‹#›</a:t>
            </a:fld>
            <a:endParaRPr lang="en-US" altLang="en-US"/>
          </a:p>
        </p:txBody>
      </p:sp>
    </p:spTree>
    <p:extLst>
      <p:ext uri="{BB962C8B-B14F-4D97-AF65-F5344CB8AC3E}">
        <p14:creationId xmlns:p14="http://schemas.microsoft.com/office/powerpoint/2010/main" val="120605569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CE665D51-88FE-4EC0-B2E5-EA8B7E6F1B8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5448765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2B6C5BC6-1153-4507-A9A6-12EDF4635D9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797286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4F714BB-8685-4911-BE83-A9472278473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5337107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348873CD-796F-4BFF-8EAC-BD5B2DEBC85D}"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67679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768D470-58C7-42B8-9DE5-E115133A41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627370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8D8652A0-88F6-485F-8166-7FF32936585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410330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C83BE765-C64E-40A5-B350-F90A1151D118}"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0156346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DD32A5A6-48B7-4C64-B87D-5E7FB6A14B1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490313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B7695AE-3680-4379-BD94-FAE7295A7A7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1981773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3FA1219A-F999-4284-B4E0-0729A7E8B30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17402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457200" y="63246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5F5A186D-BC49-401C-95E0-E6682C8A0AE0}"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BF760BEB-BAAD-48FE-85F9-90CB7A044ED1}"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05901492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C41EA249-4C14-4C26-80F3-3A16908356EA}"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95476644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6408531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6401013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4354405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E7965D82-9A5F-4395-8C0F-89E677A3FC69}" type="slidenum">
              <a:rPr lang="en-US" altLang="en-US">
                <a:solidFill>
                  <a:srgbClr val="FF9966"/>
                </a:solidFill>
              </a:rPr>
              <a:pPr eaLnBrk="0" hangingPunct="0"/>
              <a:t>‹#›</a:t>
            </a:fld>
            <a:endParaRPr lang="en-US" altLang="en-US">
              <a:solidFill>
                <a:srgbClr val="FF9966"/>
              </a:solidFill>
            </a:endParaRPr>
          </a:p>
        </p:txBody>
      </p:sp>
    </p:spTree>
    <p:extLst>
      <p:ext uri="{BB962C8B-B14F-4D97-AF65-F5344CB8AC3E}">
        <p14:creationId xmlns:p14="http://schemas.microsoft.com/office/powerpoint/2010/main" val="140838794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5238633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190203992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2293348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b="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b="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b="0">
                <a:solidFill>
                  <a:schemeClr val="hlink"/>
                </a:solidFill>
                <a:latin typeface="+mn-lt"/>
              </a:defRPr>
            </a:lvl1pPr>
          </a:lstStyle>
          <a:p>
            <a:pPr eaLnBrk="0" hangingPunct="0"/>
            <a:fld id="{F6D9DA79-E20E-4FD2-AA69-A52EAE27E300}"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85163920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0.xml"/></Relationships>
</file>

<file path=ppt/slides/_rels/slide56.xml.rels><?xml version="1.0" encoding="UTF-8" standalone="yes"?>
<Relationships xmlns="http://schemas.openxmlformats.org/package/2006/relationships"><Relationship Id="rId3" Type="http://schemas.openxmlformats.org/officeDocument/2006/relationships/hyperlink" Target="Wuint.asm.txt" TargetMode="External"/><Relationship Id="rId2" Type="http://schemas.openxmlformats.org/officeDocument/2006/relationships/notesSlide" Target="../notesSlides/notesSlide17.xml"/><Relationship Id="rId1" Type="http://schemas.openxmlformats.org/officeDocument/2006/relationships/slideLayout" Target="../slideLayouts/slideLayout90.xml"/><Relationship Id="rId4" Type="http://schemas.openxmlformats.org/officeDocument/2006/relationships/hyperlink" Target="Wsint.asm.txt"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0.xml"/></Relationships>
</file>

<file path=ppt/slides/_rels/slide58.xml.rels><?xml version="1.0" encoding="UTF-8" standalone="yes"?>
<Relationships xmlns="http://schemas.openxmlformats.org/package/2006/relationships"><Relationship Id="rId3" Type="http://schemas.openxmlformats.org/officeDocument/2006/relationships/hyperlink" Target="Rint.asm.txt" TargetMode="External"/><Relationship Id="rId2" Type="http://schemas.openxmlformats.org/officeDocument/2006/relationships/notesSlide" Target="../notesSlides/notesSlide19.xml"/><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400"/>
              <a:t>6th Edition</a:t>
            </a:r>
            <a:r>
              <a:rPr lang="en-US" altLang="en-US"/>
              <a:t>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dirty="0"/>
              <a:t>Chapter 7: </a:t>
            </a:r>
            <a:r>
              <a:rPr lang="en-US" altLang="en-US" sz="3200" dirty="0" smtClean="0"/>
              <a:t>Integer Arithmetic</a:t>
            </a:r>
            <a:endParaRPr lang="en-US" altLang="en-US" sz="3200" dirty="0"/>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2C3C56-F293-4DDB-83E9-2A9E0CFAED16}" type="slidenum">
              <a:rPr lang="en-US" altLang="en-US">
                <a:solidFill>
                  <a:srgbClr val="FF9966"/>
                </a:solidFill>
              </a:rPr>
              <a:pPr/>
              <a:t>10</a:t>
            </a:fld>
            <a:endParaRPr lang="en-US" altLang="en-US">
              <a:solidFill>
                <a:srgbClr val="FF9966"/>
              </a:solidFill>
            </a:endParaRPr>
          </a:p>
        </p:txBody>
      </p:sp>
      <p:sp>
        <p:nvSpPr>
          <p:cNvPr id="96258" name="Rectangle 2"/>
          <p:cNvSpPr>
            <a:spLocks noGrp="1" noChangeArrowheads="1"/>
          </p:cNvSpPr>
          <p:nvPr>
            <p:ph type="title"/>
          </p:nvPr>
        </p:nvSpPr>
        <p:spPr/>
        <p:txBody>
          <a:bodyPr/>
          <a:lstStyle/>
          <a:p>
            <a:r>
              <a:rPr lang="en-US" altLang="en-US"/>
              <a:t>Two-Operand Form for IMUL </a:t>
            </a:r>
          </a:p>
        </p:txBody>
      </p:sp>
      <p:sp>
        <p:nvSpPr>
          <p:cNvPr id="96259" name="Rectangle 3"/>
          <p:cNvSpPr>
            <a:spLocks noGrp="1" noChangeArrowheads="1"/>
          </p:cNvSpPr>
          <p:nvPr>
            <p:ph type="body" idx="1"/>
          </p:nvPr>
        </p:nvSpPr>
        <p:spPr>
          <a:xfrm>
            <a:off x="152400" y="762000"/>
            <a:ext cx="8839200" cy="5943600"/>
          </a:xfrm>
        </p:spPr>
        <p:txBody>
          <a:bodyPr/>
          <a:lstStyle/>
          <a:p>
            <a:pPr algn="just">
              <a:lnSpc>
                <a:spcPct val="90000"/>
              </a:lnSpc>
            </a:pPr>
            <a:r>
              <a:rPr lang="en-US" altLang="en-US" dirty="0"/>
              <a:t>Contrary to MUL, the IMUL instruction can be used with two operands:</a:t>
            </a:r>
          </a:p>
          <a:p>
            <a:pPr lvl="2" algn="just">
              <a:lnSpc>
                <a:spcPct val="90000"/>
              </a:lnSpc>
            </a:pPr>
            <a:r>
              <a:rPr lang="en-US" altLang="en-US" dirty="0"/>
              <a:t>IMUL </a:t>
            </a:r>
            <a:r>
              <a:rPr lang="en-US" altLang="en-US" dirty="0" err="1" smtClean="0"/>
              <a:t>destination,source</a:t>
            </a:r>
            <a:endParaRPr lang="en-US" altLang="en-US" dirty="0" smtClean="0"/>
          </a:p>
          <a:p>
            <a:pPr lvl="2" algn="just">
              <a:lnSpc>
                <a:spcPct val="90000"/>
              </a:lnSpc>
            </a:pPr>
            <a:endParaRPr lang="en-US" altLang="en-US" dirty="0"/>
          </a:p>
          <a:p>
            <a:pPr algn="just">
              <a:lnSpc>
                <a:spcPct val="90000"/>
              </a:lnSpc>
            </a:pPr>
            <a:r>
              <a:rPr lang="en-US" altLang="en-US" dirty="0"/>
              <a:t>The source operand can be </a:t>
            </a:r>
            <a:r>
              <a:rPr lang="en-US" altLang="en-US" dirty="0" err="1"/>
              <a:t>imm</a:t>
            </a:r>
            <a:r>
              <a:rPr lang="en-US" altLang="en-US" dirty="0"/>
              <a:t>, </a:t>
            </a:r>
            <a:r>
              <a:rPr lang="en-US" altLang="en-US" dirty="0" err="1"/>
              <a:t>mem</a:t>
            </a:r>
            <a:r>
              <a:rPr lang="en-US" altLang="en-US" dirty="0"/>
              <a:t>, or reg. But the destination must be a</a:t>
            </a:r>
            <a:r>
              <a:rPr lang="fr-CA" altLang="en-US" dirty="0"/>
              <a:t> 16-bit or 32-bit</a:t>
            </a:r>
            <a:r>
              <a:rPr lang="en-US" altLang="en-US" dirty="0"/>
              <a:t> register. </a:t>
            </a:r>
            <a:endParaRPr lang="en-US" altLang="en-US" dirty="0" smtClean="0"/>
          </a:p>
          <a:p>
            <a:pPr algn="just">
              <a:lnSpc>
                <a:spcPct val="90000"/>
              </a:lnSpc>
            </a:pPr>
            <a:endParaRPr lang="en-US" altLang="en-US" dirty="0"/>
          </a:p>
          <a:p>
            <a:pPr algn="just">
              <a:lnSpc>
                <a:spcPct val="90000"/>
              </a:lnSpc>
            </a:pPr>
            <a:r>
              <a:rPr lang="en-US" altLang="en-US" dirty="0"/>
              <a:t>The product is stored (only) into the destination operand. No other registers are changed. Ex: </a:t>
            </a:r>
            <a:endParaRPr lang="fr-CA" altLang="en-US" dirty="0"/>
          </a:p>
          <a:p>
            <a:pPr lvl="2" algn="just">
              <a:lnSpc>
                <a:spcPct val="90000"/>
              </a:lnSpc>
            </a:pPr>
            <a:r>
              <a:rPr lang="fr-CA" altLang="en-US" dirty="0"/>
              <a:t>MOV eax,1		;</a:t>
            </a:r>
            <a:r>
              <a:rPr lang="fr-CA" altLang="en-US" dirty="0" err="1"/>
              <a:t>eax</a:t>
            </a:r>
            <a:r>
              <a:rPr lang="fr-CA" altLang="en-US" dirty="0"/>
              <a:t> = 00000001h</a:t>
            </a:r>
          </a:p>
          <a:p>
            <a:pPr lvl="2" algn="just">
              <a:lnSpc>
                <a:spcPct val="90000"/>
              </a:lnSpc>
            </a:pPr>
            <a:r>
              <a:rPr lang="fr-CA" altLang="en-US" dirty="0"/>
              <a:t>IMUL ax,-1		;</a:t>
            </a:r>
            <a:r>
              <a:rPr lang="fr-CA" altLang="en-US" dirty="0" err="1"/>
              <a:t>eax</a:t>
            </a:r>
            <a:r>
              <a:rPr lang="fr-CA" altLang="en-US" dirty="0"/>
              <a:t> = 0000FFFFh, CF=OF=0</a:t>
            </a:r>
            <a:r>
              <a:rPr lang="en-US" altLang="en-US" dirty="0"/>
              <a:t> </a:t>
            </a:r>
            <a:endParaRPr lang="fr-CA" altLang="en-US" dirty="0"/>
          </a:p>
          <a:p>
            <a:pPr lvl="2" algn="just">
              <a:lnSpc>
                <a:spcPct val="90000"/>
              </a:lnSpc>
            </a:pPr>
            <a:r>
              <a:rPr lang="fr-CA" altLang="en-US" dirty="0"/>
              <a:t>MOV eax,100h	;</a:t>
            </a:r>
            <a:r>
              <a:rPr lang="fr-CA" altLang="en-US" dirty="0" err="1"/>
              <a:t>eax</a:t>
            </a:r>
            <a:r>
              <a:rPr lang="fr-CA" altLang="en-US" dirty="0"/>
              <a:t> = 2</a:t>
            </a:r>
            <a:r>
              <a:rPr lang="fr-CA" altLang="en-US" baseline="30000" dirty="0"/>
              <a:t>8</a:t>
            </a:r>
            <a:r>
              <a:rPr lang="fr-CA" altLang="en-US" dirty="0"/>
              <a:t> = 256</a:t>
            </a:r>
          </a:p>
          <a:p>
            <a:pPr lvl="2" algn="just">
              <a:lnSpc>
                <a:spcPct val="90000"/>
              </a:lnSpc>
            </a:pPr>
            <a:r>
              <a:rPr lang="fr-CA" altLang="en-US" dirty="0"/>
              <a:t>IMUL ax,100h	;</a:t>
            </a:r>
            <a:r>
              <a:rPr lang="fr-CA" altLang="en-US" dirty="0" err="1"/>
              <a:t>eax</a:t>
            </a:r>
            <a:r>
              <a:rPr lang="fr-CA" altLang="en-US" dirty="0"/>
              <a:t> = 00010000h, </a:t>
            </a:r>
            <a:r>
              <a:rPr lang="fr-CA" altLang="en-US" dirty="0">
                <a:solidFill>
                  <a:srgbClr val="FF0000"/>
                </a:solidFill>
              </a:rPr>
              <a:t>CF=OF=1</a:t>
            </a:r>
          </a:p>
          <a:p>
            <a:pPr lvl="2" algn="just">
              <a:lnSpc>
                <a:spcPct val="90000"/>
              </a:lnSpc>
            </a:pPr>
            <a:r>
              <a:rPr lang="fr-CA" altLang="en-US" dirty="0"/>
              <a:t>MOV eax,100h</a:t>
            </a:r>
          </a:p>
          <a:p>
            <a:pPr lvl="2" algn="just">
              <a:lnSpc>
                <a:spcPct val="90000"/>
              </a:lnSpc>
            </a:pPr>
            <a:r>
              <a:rPr lang="fr-CA" altLang="en-US" dirty="0"/>
              <a:t>IMUL eax,100h	;</a:t>
            </a:r>
            <a:r>
              <a:rPr lang="fr-CA" altLang="en-US" dirty="0" err="1"/>
              <a:t>eax</a:t>
            </a:r>
            <a:r>
              <a:rPr lang="fr-CA" altLang="en-US" dirty="0"/>
              <a:t> = 00010000h, CF=OF=0</a:t>
            </a:r>
          </a:p>
          <a:p>
            <a:pPr lvl="2" algn="just">
              <a:lnSpc>
                <a:spcPct val="90000"/>
              </a:lnSpc>
            </a:pPr>
            <a:r>
              <a:rPr lang="en-US" altLang="en-US" dirty="0">
                <a:solidFill>
                  <a:srgbClr val="FF0000"/>
                </a:solidFill>
              </a:rPr>
              <a:t>;For two-op IMUL: CF=OF=1 if Destination cannot contain Result</a:t>
            </a:r>
            <a:r>
              <a:rPr lang="en-US" altLang="en-US" dirty="0"/>
              <a:t> </a:t>
            </a:r>
          </a:p>
        </p:txBody>
      </p:sp>
    </p:spTree>
    <p:extLst>
      <p:ext uri="{BB962C8B-B14F-4D97-AF65-F5344CB8AC3E}">
        <p14:creationId xmlns:p14="http://schemas.microsoft.com/office/powerpoint/2010/main" val="1366904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131FA5F-AF58-4C27-B049-36E16C39E1D7}" type="slidenum">
              <a:rPr lang="en-US" altLang="en-US">
                <a:solidFill>
                  <a:srgbClr val="FF9966"/>
                </a:solidFill>
              </a:rPr>
              <a:pPr/>
              <a:t>11</a:t>
            </a:fld>
            <a:endParaRPr lang="en-US" altLang="en-US">
              <a:solidFill>
                <a:srgbClr val="FF9966"/>
              </a:solidFill>
            </a:endParaRPr>
          </a:p>
        </p:txBody>
      </p:sp>
      <p:sp>
        <p:nvSpPr>
          <p:cNvPr id="76802" name="Rectangle 2"/>
          <p:cNvSpPr>
            <a:spLocks noGrp="1" noChangeArrowheads="1"/>
          </p:cNvSpPr>
          <p:nvPr>
            <p:ph type="title"/>
          </p:nvPr>
        </p:nvSpPr>
        <p:spPr>
          <a:xfrm>
            <a:off x="990600" y="152400"/>
            <a:ext cx="7885113" cy="688975"/>
          </a:xfrm>
        </p:spPr>
        <p:txBody>
          <a:bodyPr/>
          <a:lstStyle/>
          <a:p>
            <a:r>
              <a:rPr lang="en-US" altLang="en-US"/>
              <a:t>Examples of MUL and IMUL</a:t>
            </a:r>
          </a:p>
        </p:txBody>
      </p:sp>
      <p:sp>
        <p:nvSpPr>
          <p:cNvPr id="76803" name="Rectangle 3"/>
          <p:cNvSpPr>
            <a:spLocks noGrp="1" noChangeArrowheads="1"/>
          </p:cNvSpPr>
          <p:nvPr>
            <p:ph type="body" idx="1"/>
          </p:nvPr>
        </p:nvSpPr>
        <p:spPr>
          <a:xfrm>
            <a:off x="152400" y="838200"/>
            <a:ext cx="8839200" cy="5867400"/>
          </a:xfrm>
        </p:spPr>
        <p:txBody>
          <a:bodyPr/>
          <a:lstStyle/>
          <a:p>
            <a:pPr algn="just"/>
            <a:r>
              <a:rPr lang="en-US" altLang="en-US" dirty="0"/>
              <a:t>Say that AX = 1h and BX = </a:t>
            </a:r>
            <a:r>
              <a:rPr lang="en-US" altLang="en-US" dirty="0" err="1"/>
              <a:t>FFFFh</a:t>
            </a:r>
            <a:r>
              <a:rPr lang="en-US" altLang="en-US" dirty="0"/>
              <a:t>, then</a:t>
            </a:r>
            <a:r>
              <a:rPr lang="en-US" altLang="en-US" dirty="0" smtClean="0"/>
              <a:t>:</a:t>
            </a:r>
          </a:p>
          <a:p>
            <a:pPr algn="just"/>
            <a:endParaRPr lang="en-US" altLang="en-US" dirty="0"/>
          </a:p>
          <a:p>
            <a:pPr lvl="1" algn="just"/>
            <a:r>
              <a:rPr lang="en-US" altLang="en-US" dirty="0"/>
              <a:t>Instruction	Result 	DX	AX	CF/OF</a:t>
            </a:r>
          </a:p>
          <a:p>
            <a:pPr lvl="1" algn="just">
              <a:buFont typeface="Monotype Sorts" pitchFamily="2" charset="2"/>
              <a:buChar char=" "/>
            </a:pPr>
            <a:r>
              <a:rPr lang="en-US" altLang="en-US" dirty="0" err="1"/>
              <a:t>mul</a:t>
            </a:r>
            <a:r>
              <a:rPr lang="en-US" altLang="en-US" dirty="0"/>
              <a:t> 	</a:t>
            </a:r>
            <a:r>
              <a:rPr lang="en-US" altLang="en-US" dirty="0" err="1"/>
              <a:t>bx</a:t>
            </a:r>
            <a:r>
              <a:rPr lang="en-US" altLang="en-US" dirty="0"/>
              <a:t>	65535		0000	FFFF	   0</a:t>
            </a:r>
          </a:p>
          <a:p>
            <a:pPr lvl="1" algn="just">
              <a:buFont typeface="Monotype Sorts" pitchFamily="2" charset="2"/>
              <a:buChar char=" "/>
            </a:pPr>
            <a:r>
              <a:rPr lang="en-US" altLang="en-US" dirty="0" err="1"/>
              <a:t>imul</a:t>
            </a:r>
            <a:r>
              <a:rPr lang="en-US" altLang="en-US" dirty="0"/>
              <a:t>	</a:t>
            </a:r>
            <a:r>
              <a:rPr lang="en-US" altLang="en-US" dirty="0" err="1"/>
              <a:t>bx</a:t>
            </a:r>
            <a:r>
              <a:rPr lang="en-US" altLang="en-US" dirty="0"/>
              <a:t>	-1		FFFF	FFFF	   0</a:t>
            </a:r>
          </a:p>
          <a:p>
            <a:pPr algn="just"/>
            <a:endParaRPr lang="en-US" altLang="en-US" dirty="0" smtClean="0"/>
          </a:p>
          <a:p>
            <a:pPr algn="just"/>
            <a:endParaRPr lang="en-US" altLang="en-US" dirty="0"/>
          </a:p>
          <a:p>
            <a:pPr algn="just"/>
            <a:r>
              <a:rPr lang="en-US" altLang="en-US" dirty="0"/>
              <a:t>Say that AX = </a:t>
            </a:r>
            <a:r>
              <a:rPr lang="en-US" altLang="en-US" dirty="0" err="1"/>
              <a:t>FFFFh</a:t>
            </a:r>
            <a:r>
              <a:rPr lang="en-US" altLang="en-US" dirty="0"/>
              <a:t> and BX = </a:t>
            </a:r>
            <a:r>
              <a:rPr lang="en-US" altLang="en-US" dirty="0" err="1"/>
              <a:t>FFFFh</a:t>
            </a:r>
            <a:r>
              <a:rPr lang="en-US" altLang="en-US" dirty="0"/>
              <a:t>, then</a:t>
            </a:r>
            <a:r>
              <a:rPr lang="en-US" altLang="en-US" dirty="0" smtClean="0"/>
              <a:t>:</a:t>
            </a:r>
          </a:p>
          <a:p>
            <a:pPr algn="just"/>
            <a:endParaRPr lang="en-US" altLang="en-US" dirty="0"/>
          </a:p>
          <a:p>
            <a:pPr lvl="1" algn="just"/>
            <a:r>
              <a:rPr lang="en-US" altLang="en-US" dirty="0"/>
              <a:t>Instruction	Result 	 DX	 AX	 CF/OF</a:t>
            </a:r>
          </a:p>
          <a:p>
            <a:pPr lvl="1" algn="just">
              <a:buFont typeface="Monotype Sorts" pitchFamily="2" charset="2"/>
              <a:buChar char=" "/>
            </a:pPr>
            <a:r>
              <a:rPr lang="en-US" altLang="en-US" dirty="0" err="1"/>
              <a:t>mul</a:t>
            </a:r>
            <a:r>
              <a:rPr lang="en-US" altLang="en-US" dirty="0"/>
              <a:t>	</a:t>
            </a:r>
            <a:r>
              <a:rPr lang="en-US" altLang="en-US" dirty="0" err="1"/>
              <a:t>bx</a:t>
            </a:r>
            <a:r>
              <a:rPr lang="en-US" altLang="en-US" dirty="0"/>
              <a:t>	4294836225  FFFE  0001	   1</a:t>
            </a:r>
          </a:p>
          <a:p>
            <a:pPr lvl="1" algn="just">
              <a:buFont typeface="Monotype Sorts" pitchFamily="2" charset="2"/>
              <a:buChar char=" "/>
            </a:pPr>
            <a:r>
              <a:rPr lang="en-US" altLang="en-US" dirty="0" err="1"/>
              <a:t>imul</a:t>
            </a:r>
            <a:r>
              <a:rPr lang="en-US" altLang="en-US" dirty="0"/>
              <a:t>	</a:t>
            </a:r>
            <a:r>
              <a:rPr lang="en-US" altLang="en-US" dirty="0" err="1"/>
              <a:t>bx</a:t>
            </a:r>
            <a:r>
              <a:rPr lang="en-US" altLang="en-US" dirty="0"/>
              <a:t>	1		 0000	 0001	   0	</a:t>
            </a:r>
          </a:p>
        </p:txBody>
      </p:sp>
    </p:spTree>
    <p:extLst>
      <p:ext uri="{BB962C8B-B14F-4D97-AF65-F5344CB8AC3E}">
        <p14:creationId xmlns:p14="http://schemas.microsoft.com/office/powerpoint/2010/main" val="3946299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9C3F116-3A49-402D-8671-40D3F1B9D421}" type="slidenum">
              <a:rPr lang="en-US" altLang="en-US">
                <a:solidFill>
                  <a:srgbClr val="FF9966"/>
                </a:solidFill>
              </a:rPr>
              <a:pPr/>
              <a:t>12</a:t>
            </a:fld>
            <a:endParaRPr lang="en-US" altLang="en-US">
              <a:solidFill>
                <a:srgbClr val="FF9966"/>
              </a:solidFill>
            </a:endParaRPr>
          </a:p>
        </p:txBody>
      </p:sp>
      <p:sp>
        <p:nvSpPr>
          <p:cNvPr id="77826" name="Rectangle 2"/>
          <p:cNvSpPr>
            <a:spLocks noGrp="1" noChangeArrowheads="1"/>
          </p:cNvSpPr>
          <p:nvPr>
            <p:ph type="title"/>
          </p:nvPr>
        </p:nvSpPr>
        <p:spPr/>
        <p:txBody>
          <a:bodyPr/>
          <a:lstStyle/>
          <a:p>
            <a:r>
              <a:rPr lang="en-US" altLang="en-US"/>
              <a:t>Examples of MUL and IMUL (cont.)</a:t>
            </a:r>
          </a:p>
        </p:txBody>
      </p:sp>
      <p:sp>
        <p:nvSpPr>
          <p:cNvPr id="77827" name="Rectangle 3"/>
          <p:cNvSpPr>
            <a:spLocks noGrp="1" noChangeArrowheads="1"/>
          </p:cNvSpPr>
          <p:nvPr>
            <p:ph type="body" idx="1"/>
          </p:nvPr>
        </p:nvSpPr>
        <p:spPr>
          <a:xfrm>
            <a:off x="152400" y="838200"/>
            <a:ext cx="8839200" cy="5867400"/>
          </a:xfrm>
        </p:spPr>
        <p:txBody>
          <a:bodyPr/>
          <a:lstStyle/>
          <a:p>
            <a:pPr algn="just"/>
            <a:r>
              <a:rPr lang="en-US" altLang="en-US" dirty="0"/>
              <a:t>AL = 30h and BL = 4h, then</a:t>
            </a:r>
            <a:r>
              <a:rPr lang="en-US" altLang="en-US" dirty="0" smtClean="0"/>
              <a:t>:</a:t>
            </a:r>
          </a:p>
          <a:p>
            <a:pPr algn="just"/>
            <a:endParaRPr lang="en-US" altLang="en-US" dirty="0"/>
          </a:p>
          <a:p>
            <a:pPr lvl="1" algn="just"/>
            <a:r>
              <a:rPr lang="en-US" altLang="en-US" dirty="0"/>
              <a:t>Instruction	Result		AH	AL	CF/OF</a:t>
            </a:r>
          </a:p>
          <a:p>
            <a:pPr lvl="1" algn="just">
              <a:buFont typeface="Monotype Sorts" pitchFamily="2" charset="2"/>
              <a:buChar char=" "/>
            </a:pPr>
            <a:r>
              <a:rPr lang="en-US" altLang="en-US" dirty="0" err="1"/>
              <a:t>mul</a:t>
            </a:r>
            <a:r>
              <a:rPr lang="en-US" altLang="en-US" dirty="0"/>
              <a:t>	</a:t>
            </a:r>
            <a:r>
              <a:rPr lang="en-US" altLang="en-US" dirty="0" err="1"/>
              <a:t>bl</a:t>
            </a:r>
            <a:r>
              <a:rPr lang="en-US" altLang="en-US" dirty="0"/>
              <a:t>	192		00	C0	   0</a:t>
            </a:r>
          </a:p>
          <a:p>
            <a:pPr lvl="1" algn="just">
              <a:buFont typeface="Monotype Sorts" pitchFamily="2" charset="2"/>
              <a:buChar char=" "/>
            </a:pPr>
            <a:r>
              <a:rPr lang="en-US" altLang="en-US" dirty="0" err="1"/>
              <a:t>imul</a:t>
            </a:r>
            <a:r>
              <a:rPr lang="en-US" altLang="en-US" dirty="0"/>
              <a:t>	</a:t>
            </a:r>
            <a:r>
              <a:rPr lang="en-US" altLang="en-US" dirty="0" err="1"/>
              <a:t>bl</a:t>
            </a:r>
            <a:r>
              <a:rPr lang="en-US" altLang="en-US" dirty="0"/>
              <a:t>	192		00	C0	   1</a:t>
            </a:r>
          </a:p>
          <a:p>
            <a:pPr algn="just"/>
            <a:endParaRPr lang="en-US" altLang="en-US" dirty="0" smtClean="0"/>
          </a:p>
          <a:p>
            <a:pPr algn="just"/>
            <a:endParaRPr lang="en-US" altLang="en-US" dirty="0"/>
          </a:p>
          <a:p>
            <a:pPr algn="just"/>
            <a:r>
              <a:rPr lang="en-US" altLang="en-US" dirty="0"/>
              <a:t>AL = 80h and BL = </a:t>
            </a:r>
            <a:r>
              <a:rPr lang="en-US" altLang="en-US" dirty="0" err="1"/>
              <a:t>FFh</a:t>
            </a:r>
            <a:r>
              <a:rPr lang="en-US" altLang="en-US" dirty="0"/>
              <a:t>, </a:t>
            </a:r>
            <a:r>
              <a:rPr lang="en-US" altLang="en-US" dirty="0" smtClean="0"/>
              <a:t>then</a:t>
            </a:r>
          </a:p>
          <a:p>
            <a:pPr algn="just"/>
            <a:endParaRPr lang="en-US" altLang="en-US" dirty="0"/>
          </a:p>
          <a:p>
            <a:pPr lvl="1" algn="just"/>
            <a:r>
              <a:rPr lang="en-US" altLang="en-US" dirty="0"/>
              <a:t>Instruction	Result		AH	AL	CF/OF</a:t>
            </a:r>
          </a:p>
          <a:p>
            <a:pPr lvl="1" algn="just">
              <a:buFont typeface="Monotype Sorts" pitchFamily="2" charset="2"/>
              <a:buChar char=" "/>
            </a:pPr>
            <a:r>
              <a:rPr lang="en-US" altLang="en-US" dirty="0" err="1"/>
              <a:t>mul</a:t>
            </a:r>
            <a:r>
              <a:rPr lang="en-US" altLang="en-US" dirty="0"/>
              <a:t>	</a:t>
            </a:r>
            <a:r>
              <a:rPr lang="en-US" altLang="en-US" dirty="0" err="1"/>
              <a:t>bl</a:t>
            </a:r>
            <a:r>
              <a:rPr lang="en-US" altLang="en-US" dirty="0"/>
              <a:t>	32640		7F	80	   1</a:t>
            </a:r>
          </a:p>
          <a:p>
            <a:pPr lvl="1" algn="just">
              <a:buFont typeface="Monotype Sorts" pitchFamily="2" charset="2"/>
              <a:buChar char=" "/>
            </a:pPr>
            <a:r>
              <a:rPr lang="en-US" altLang="en-US" dirty="0" err="1"/>
              <a:t>imul</a:t>
            </a:r>
            <a:r>
              <a:rPr lang="en-US" altLang="en-US" dirty="0"/>
              <a:t>	</a:t>
            </a:r>
            <a:r>
              <a:rPr lang="en-US" altLang="en-US" dirty="0" err="1"/>
              <a:t>bl</a:t>
            </a:r>
            <a:r>
              <a:rPr lang="en-US" altLang="en-US" dirty="0"/>
              <a:t>	128		00	80	   1</a:t>
            </a:r>
          </a:p>
        </p:txBody>
      </p:sp>
    </p:spTree>
    <p:extLst>
      <p:ext uri="{BB962C8B-B14F-4D97-AF65-F5344CB8AC3E}">
        <p14:creationId xmlns:p14="http://schemas.microsoft.com/office/powerpoint/2010/main" val="2457057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B4773BE-4332-47F9-838E-F4A70932CF15}" type="slidenum">
              <a:rPr lang="en-US" altLang="en-US">
                <a:solidFill>
                  <a:srgbClr val="FF9966"/>
                </a:solidFill>
              </a:rPr>
              <a:pPr/>
              <a:t>13</a:t>
            </a:fld>
            <a:endParaRPr lang="en-US" altLang="en-US">
              <a:solidFill>
                <a:srgbClr val="FF9966"/>
              </a:solidFill>
            </a:endParaRPr>
          </a:p>
        </p:txBody>
      </p:sp>
      <p:sp>
        <p:nvSpPr>
          <p:cNvPr id="98306" name="Rectangle 2"/>
          <p:cNvSpPr>
            <a:spLocks noGrp="1" noChangeArrowheads="1"/>
          </p:cNvSpPr>
          <p:nvPr>
            <p:ph type="title"/>
          </p:nvPr>
        </p:nvSpPr>
        <p:spPr/>
        <p:txBody>
          <a:bodyPr/>
          <a:lstStyle/>
          <a:p>
            <a:r>
              <a:rPr lang="en-US" altLang="en-US" dirty="0"/>
              <a:t>Exercise 1</a:t>
            </a:r>
            <a:endParaRPr lang="fr-CA" altLang="en-US" dirty="0"/>
          </a:p>
        </p:txBody>
      </p:sp>
      <p:sp>
        <p:nvSpPr>
          <p:cNvPr id="98307" name="Rectangle 3"/>
          <p:cNvSpPr>
            <a:spLocks noGrp="1" noChangeArrowheads="1"/>
          </p:cNvSpPr>
          <p:nvPr>
            <p:ph type="body" idx="1"/>
          </p:nvPr>
        </p:nvSpPr>
        <p:spPr>
          <a:xfrm>
            <a:off x="152400" y="762000"/>
            <a:ext cx="8839200" cy="5943600"/>
          </a:xfrm>
        </p:spPr>
        <p:txBody>
          <a:bodyPr/>
          <a:lstStyle/>
          <a:p>
            <a:pPr algn="just"/>
            <a:r>
              <a:rPr lang="en-US" altLang="en-US" dirty="0">
                <a:cs typeface="Times New Roman" pitchFamily="18" charset="0"/>
              </a:rPr>
              <a:t>Give the hexadecimal content of AX and the values of CF and OF immediately after  the execution of each instruction below</a:t>
            </a:r>
            <a:r>
              <a:rPr lang="fr-CA" altLang="en-US" dirty="0"/>
              <a:t> </a:t>
            </a:r>
          </a:p>
          <a:p>
            <a:pPr algn="just"/>
            <a:endParaRPr lang="en-US" altLang="en-US" dirty="0"/>
          </a:p>
          <a:p>
            <a:pPr lvl="1" algn="just"/>
            <a:r>
              <a:rPr lang="fr-CA" altLang="en-US" dirty="0">
                <a:cs typeface="Times New Roman" pitchFamily="18" charset="0"/>
              </a:rPr>
              <a:t>IMUL AH 		;</a:t>
            </a:r>
            <a:r>
              <a:rPr lang="fr-CA" altLang="en-US" dirty="0" err="1">
                <a:cs typeface="Times New Roman" pitchFamily="18" charset="0"/>
              </a:rPr>
              <a:t>when</a:t>
            </a:r>
            <a:r>
              <a:rPr lang="fr-CA" altLang="en-US" dirty="0">
                <a:cs typeface="Times New Roman" pitchFamily="18" charset="0"/>
              </a:rPr>
              <a:t> AX </a:t>
            </a:r>
            <a:r>
              <a:rPr lang="en-US" altLang="en-US" dirty="0">
                <a:cs typeface="Times New Roman" pitchFamily="18" charset="0"/>
              </a:rPr>
              <a:t>=</a:t>
            </a:r>
            <a:r>
              <a:rPr lang="fr-CA" altLang="en-US" dirty="0">
                <a:cs typeface="Times New Roman" pitchFamily="18" charset="0"/>
              </a:rPr>
              <a:t> </a:t>
            </a:r>
            <a:r>
              <a:rPr lang="fr-CA" altLang="en-US" dirty="0" smtClean="0">
                <a:cs typeface="Times New Roman" pitchFamily="18" charset="0"/>
              </a:rPr>
              <a:t>0FE02h</a:t>
            </a:r>
          </a:p>
          <a:p>
            <a:pPr lvl="1" algn="just"/>
            <a:endParaRPr lang="en-US" altLang="en-US" dirty="0">
              <a:cs typeface="Times New Roman" pitchFamily="18" charset="0"/>
            </a:endParaRPr>
          </a:p>
          <a:p>
            <a:pPr lvl="1" algn="just"/>
            <a:r>
              <a:rPr lang="fr-CA" altLang="en-US" dirty="0">
                <a:cs typeface="Times New Roman" pitchFamily="18" charset="0"/>
              </a:rPr>
              <a:t>MUL BH 		;</a:t>
            </a:r>
            <a:r>
              <a:rPr lang="fr-CA" altLang="en-US" dirty="0" err="1">
                <a:cs typeface="Times New Roman" pitchFamily="18" charset="0"/>
              </a:rPr>
              <a:t>when</a:t>
            </a:r>
            <a:r>
              <a:rPr lang="fr-CA" altLang="en-US" dirty="0">
                <a:cs typeface="Times New Roman" pitchFamily="18" charset="0"/>
              </a:rPr>
              <a:t> AL </a:t>
            </a:r>
            <a:r>
              <a:rPr lang="en-US" altLang="en-US" dirty="0">
                <a:cs typeface="Times New Roman" pitchFamily="18" charset="0"/>
              </a:rPr>
              <a:t>=</a:t>
            </a:r>
            <a:r>
              <a:rPr lang="fr-CA" altLang="en-US" dirty="0">
                <a:cs typeface="Times New Roman" pitchFamily="18" charset="0"/>
              </a:rPr>
              <a:t> 8Eh and BH </a:t>
            </a:r>
            <a:r>
              <a:rPr lang="en-US" altLang="en-US" dirty="0">
                <a:cs typeface="Times New Roman" pitchFamily="18" charset="0"/>
              </a:rPr>
              <a:t>=</a:t>
            </a:r>
            <a:r>
              <a:rPr lang="fr-CA" altLang="en-US" dirty="0">
                <a:cs typeface="Times New Roman" pitchFamily="18" charset="0"/>
              </a:rPr>
              <a:t> </a:t>
            </a:r>
            <a:r>
              <a:rPr lang="fr-CA" altLang="en-US" dirty="0" smtClean="0">
                <a:cs typeface="Times New Roman" pitchFamily="18" charset="0"/>
              </a:rPr>
              <a:t>10h</a:t>
            </a:r>
          </a:p>
          <a:p>
            <a:pPr lvl="1" algn="just"/>
            <a:endParaRPr lang="en-US" altLang="en-US" dirty="0">
              <a:cs typeface="Times New Roman" pitchFamily="18" charset="0"/>
            </a:endParaRPr>
          </a:p>
          <a:p>
            <a:pPr lvl="1" algn="just"/>
            <a:r>
              <a:rPr lang="en-US" altLang="en-US" dirty="0">
                <a:cs typeface="Times New Roman" pitchFamily="18" charset="0"/>
              </a:rPr>
              <a:t>IMUL BH 		;when AL = 9Dh and BH = </a:t>
            </a:r>
            <a:r>
              <a:rPr lang="en-US" altLang="en-US" dirty="0" smtClean="0">
                <a:cs typeface="Times New Roman" pitchFamily="18" charset="0"/>
              </a:rPr>
              <a:t>10h</a:t>
            </a:r>
          </a:p>
          <a:p>
            <a:pPr lvl="1" algn="just"/>
            <a:endParaRPr lang="en-US" altLang="en-US" dirty="0">
              <a:cs typeface="Times New Roman" pitchFamily="18" charset="0"/>
            </a:endParaRPr>
          </a:p>
          <a:p>
            <a:pPr lvl="1" algn="just"/>
            <a:r>
              <a:rPr lang="en-US" altLang="en-US" dirty="0">
                <a:cs typeface="Times New Roman" pitchFamily="18" charset="0"/>
              </a:rPr>
              <a:t>IMUL AX,0FFh	;when AX = 0FFh</a:t>
            </a:r>
            <a:r>
              <a:rPr lang="fr-CA" altLang="en-US" dirty="0">
                <a:cs typeface="Times New Roman" pitchFamily="18" charset="0"/>
              </a:rPr>
              <a:t> </a:t>
            </a:r>
          </a:p>
        </p:txBody>
      </p:sp>
    </p:spTree>
    <p:extLst>
      <p:ext uri="{BB962C8B-B14F-4D97-AF65-F5344CB8AC3E}">
        <p14:creationId xmlns:p14="http://schemas.microsoft.com/office/powerpoint/2010/main" val="18202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A2C47CA-A4D4-4A89-A5DE-68887374D890}" type="slidenum">
              <a:rPr lang="en-US" altLang="en-US">
                <a:solidFill>
                  <a:srgbClr val="FF9966"/>
                </a:solidFill>
              </a:rPr>
              <a:pPr/>
              <a:t>14</a:t>
            </a:fld>
            <a:endParaRPr lang="en-US" altLang="en-US">
              <a:solidFill>
                <a:srgbClr val="FF9966"/>
              </a:solidFill>
            </a:endParaRPr>
          </a:p>
        </p:txBody>
      </p:sp>
      <p:sp>
        <p:nvSpPr>
          <p:cNvPr id="78850" name="Rectangle 2"/>
          <p:cNvSpPr>
            <a:spLocks noGrp="1" noChangeArrowheads="1"/>
          </p:cNvSpPr>
          <p:nvPr>
            <p:ph type="title"/>
          </p:nvPr>
        </p:nvSpPr>
        <p:spPr/>
        <p:txBody>
          <a:bodyPr/>
          <a:lstStyle/>
          <a:p>
            <a:r>
              <a:rPr lang="en-US" altLang="en-US" dirty="0"/>
              <a:t>Integer Division</a:t>
            </a:r>
          </a:p>
        </p:txBody>
      </p:sp>
      <p:sp>
        <p:nvSpPr>
          <p:cNvPr id="78851" name="Rectangle 3"/>
          <p:cNvSpPr>
            <a:spLocks noGrp="1" noChangeArrowheads="1"/>
          </p:cNvSpPr>
          <p:nvPr>
            <p:ph type="body" idx="1"/>
          </p:nvPr>
        </p:nvSpPr>
        <p:spPr>
          <a:xfrm>
            <a:off x="152400" y="838200"/>
            <a:ext cx="8839200" cy="5943600"/>
          </a:xfrm>
        </p:spPr>
        <p:txBody>
          <a:bodyPr/>
          <a:lstStyle/>
          <a:p>
            <a:pPr algn="just"/>
            <a:r>
              <a:rPr lang="en-US" altLang="en-US" dirty="0"/>
              <a:t>Notation for integer division:</a:t>
            </a:r>
          </a:p>
          <a:p>
            <a:pPr lvl="1" algn="just"/>
            <a:r>
              <a:rPr lang="en-US" altLang="en-US" dirty="0"/>
              <a:t>Ex: 7 </a:t>
            </a:r>
            <a:r>
              <a:rPr lang="en-US" altLang="en-US" sz="3000" b="1" dirty="0">
                <a:latin typeface="Symbol" pitchFamily="18" charset="2"/>
              </a:rPr>
              <a:t>¸ </a:t>
            </a:r>
            <a:r>
              <a:rPr lang="en-US" altLang="en-US" dirty="0"/>
              <a:t>2 = (3, 1) </a:t>
            </a:r>
            <a:r>
              <a:rPr lang="en-US" altLang="en-US" dirty="0" err="1">
                <a:solidFill>
                  <a:srgbClr val="FF0000"/>
                </a:solidFill>
              </a:rPr>
              <a:t>not_equal</a:t>
            </a:r>
            <a:r>
              <a:rPr lang="en-US" altLang="en-US" dirty="0">
                <a:solidFill>
                  <a:srgbClr val="FF0000"/>
                </a:solidFill>
              </a:rPr>
              <a:t> to</a:t>
            </a:r>
            <a:r>
              <a:rPr lang="en-US" altLang="en-US" dirty="0"/>
              <a:t> 7 / 2 = 3.5</a:t>
            </a:r>
          </a:p>
          <a:p>
            <a:pPr lvl="1" algn="just"/>
            <a:r>
              <a:rPr lang="en-US" altLang="en-US" dirty="0"/>
              <a:t>dividend </a:t>
            </a:r>
            <a:r>
              <a:rPr lang="en-US" altLang="en-US" sz="3000" b="1" dirty="0">
                <a:latin typeface="Symbol" pitchFamily="18" charset="2"/>
              </a:rPr>
              <a:t>¸</a:t>
            </a:r>
            <a:r>
              <a:rPr lang="en-US" altLang="en-US" b="1" dirty="0">
                <a:latin typeface="Symbol" pitchFamily="18" charset="2"/>
              </a:rPr>
              <a:t> </a:t>
            </a:r>
            <a:r>
              <a:rPr lang="en-US" altLang="en-US" dirty="0"/>
              <a:t>divisor = (quotient, remainder</a:t>
            </a:r>
            <a:r>
              <a:rPr lang="en-US" altLang="en-US" dirty="0" smtClean="0"/>
              <a:t>)</a:t>
            </a:r>
          </a:p>
          <a:p>
            <a:pPr lvl="1" algn="just"/>
            <a:endParaRPr lang="en-US" altLang="en-US" dirty="0"/>
          </a:p>
          <a:p>
            <a:pPr algn="just"/>
            <a:r>
              <a:rPr lang="en-US" altLang="en-US" dirty="0"/>
              <a:t>We have 2 instructions for division:</a:t>
            </a:r>
          </a:p>
          <a:p>
            <a:pPr lvl="1" algn="just"/>
            <a:r>
              <a:rPr lang="en-US" altLang="en-US" dirty="0"/>
              <a:t>DIV   divisor	;unsigned division</a:t>
            </a:r>
          </a:p>
          <a:p>
            <a:pPr lvl="1" algn="just"/>
            <a:r>
              <a:rPr lang="en-US" altLang="en-US" dirty="0"/>
              <a:t>IDIV  divisor	;signed </a:t>
            </a:r>
            <a:r>
              <a:rPr lang="en-US" altLang="en-US" dirty="0" smtClean="0"/>
              <a:t>division</a:t>
            </a:r>
          </a:p>
          <a:p>
            <a:pPr lvl="1" algn="just"/>
            <a:endParaRPr lang="en-US" altLang="en-US" dirty="0"/>
          </a:p>
          <a:p>
            <a:pPr algn="just"/>
            <a:r>
              <a:rPr lang="en-US" altLang="en-US" dirty="0"/>
              <a:t>The divisor must be </a:t>
            </a:r>
            <a:r>
              <a:rPr lang="en-US" altLang="en-US" dirty="0" err="1"/>
              <a:t>reg</a:t>
            </a:r>
            <a:r>
              <a:rPr lang="en-US" altLang="en-US" dirty="0"/>
              <a:t> or </a:t>
            </a:r>
            <a:r>
              <a:rPr lang="en-US" altLang="en-US" dirty="0" err="1" smtClean="0"/>
              <a:t>mem</a:t>
            </a:r>
            <a:endParaRPr lang="en-US" altLang="en-US" dirty="0" smtClean="0"/>
          </a:p>
          <a:p>
            <a:pPr algn="just"/>
            <a:endParaRPr lang="en-US" altLang="en-US" dirty="0"/>
          </a:p>
          <a:p>
            <a:pPr algn="just"/>
            <a:r>
              <a:rPr lang="en-US" altLang="en-US" dirty="0"/>
              <a:t>Convention for IDIV: the remainder has always the same sign as the dividend. </a:t>
            </a:r>
          </a:p>
          <a:p>
            <a:pPr lvl="1" algn="just"/>
            <a:r>
              <a:rPr lang="en-US" altLang="en-US" dirty="0"/>
              <a:t>Ex: </a:t>
            </a:r>
            <a:r>
              <a:rPr lang="en-US" altLang="en-US" dirty="0">
                <a:solidFill>
                  <a:srgbClr val="FF0000"/>
                </a:solidFill>
              </a:rPr>
              <a:t>-</a:t>
            </a:r>
            <a:r>
              <a:rPr lang="en-US" altLang="en-US" dirty="0"/>
              <a:t>5 </a:t>
            </a:r>
            <a:r>
              <a:rPr lang="en-US" altLang="en-US" sz="3000" b="1" dirty="0">
                <a:latin typeface="Symbol" pitchFamily="18" charset="2"/>
              </a:rPr>
              <a:t>¸</a:t>
            </a:r>
            <a:r>
              <a:rPr lang="en-US" altLang="en-US" dirty="0"/>
              <a:t> 2 = (-2, </a:t>
            </a:r>
            <a:r>
              <a:rPr lang="en-US" altLang="en-US" dirty="0">
                <a:solidFill>
                  <a:srgbClr val="FF0000"/>
                </a:solidFill>
              </a:rPr>
              <a:t>-</a:t>
            </a:r>
            <a:r>
              <a:rPr lang="en-US" altLang="en-US" dirty="0"/>
              <a:t>1)        ; not: (-2, 1</a:t>
            </a:r>
            <a:r>
              <a:rPr lang="en-US" altLang="en-US" dirty="0" smtClean="0"/>
              <a:t>)</a:t>
            </a:r>
            <a:endParaRPr lang="en-US" altLang="en-US" dirty="0"/>
          </a:p>
        </p:txBody>
      </p:sp>
    </p:spTree>
    <p:extLst>
      <p:ext uri="{BB962C8B-B14F-4D97-AF65-F5344CB8AC3E}">
        <p14:creationId xmlns:p14="http://schemas.microsoft.com/office/powerpoint/2010/main" val="92594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27EEFA6-3BB3-47DC-8D96-41985FED23AA}" type="slidenum">
              <a:rPr lang="en-US" altLang="en-US"/>
              <a:pPr/>
              <a:t>15</a:t>
            </a:fld>
            <a:endParaRPr lang="en-US" altLang="en-US"/>
          </a:p>
        </p:txBody>
      </p:sp>
      <p:sp>
        <p:nvSpPr>
          <p:cNvPr id="100354" name="Rectangle 2"/>
          <p:cNvSpPr>
            <a:spLocks noGrp="1" noChangeArrowheads="1"/>
          </p:cNvSpPr>
          <p:nvPr>
            <p:ph type="title"/>
          </p:nvPr>
        </p:nvSpPr>
        <p:spPr/>
        <p:txBody>
          <a:bodyPr/>
          <a:lstStyle/>
          <a:p>
            <a:r>
              <a:rPr lang="en-US" altLang="en-US" dirty="0"/>
              <a:t>DIV Instruction</a:t>
            </a:r>
          </a:p>
        </p:txBody>
      </p:sp>
      <p:sp>
        <p:nvSpPr>
          <p:cNvPr id="100355" name="Rectangle 3"/>
          <p:cNvSpPr>
            <a:spLocks noGrp="1" noChangeArrowheads="1"/>
          </p:cNvSpPr>
          <p:nvPr>
            <p:ph type="body" idx="1"/>
          </p:nvPr>
        </p:nvSpPr>
        <p:spPr>
          <a:xfrm>
            <a:off x="685800" y="1143000"/>
            <a:ext cx="7772400" cy="5181600"/>
          </a:xfrm>
        </p:spPr>
        <p:txBody>
          <a:bodyPr/>
          <a:lstStyle/>
          <a:p>
            <a:r>
              <a:rPr lang="en-US" altLang="en-US" dirty="0"/>
              <a:t>The DIV (unsigned divide) instruction performs 8-bit, 16-bit, and 32-bit division on unsigned integers</a:t>
            </a:r>
          </a:p>
          <a:p>
            <a:r>
              <a:rPr lang="en-US" altLang="en-US" dirty="0"/>
              <a:t>A single operand is supplied (register or memory operand), which is assumed to be the divisor </a:t>
            </a:r>
          </a:p>
          <a:p>
            <a:r>
              <a:rPr lang="en-US" altLang="en-US" dirty="0"/>
              <a:t>Instruction formats:</a:t>
            </a: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/mem8</a:t>
            </a:r>
          </a:p>
          <a:p>
            <a:pPr lvl="2">
              <a:buFontTx/>
              <a:buNone/>
            </a:pPr>
            <a:r>
              <a:rPr lang="en-US" altLang="en-US" sz="1800" b="1" dirty="0">
                <a:latin typeface="Courier New" pitchFamily="49" charset="0"/>
              </a:rPr>
              <a:t>DIV </a:t>
            </a:r>
            <a:r>
              <a:rPr lang="en-US" altLang="en-US" sz="1800" b="1" i="1" dirty="0" err="1">
                <a:latin typeface="Courier New" pitchFamily="49" charset="0"/>
              </a:rPr>
              <a:t>reg</a:t>
            </a:r>
            <a:r>
              <a:rPr lang="en-US" altLang="en-US" sz="1800" b="1" i="1" dirty="0">
                <a:latin typeface="Courier New" pitchFamily="49" charset="0"/>
              </a:rPr>
              <a:t>/mem16</a:t>
            </a:r>
          </a:p>
          <a:p>
            <a:pPr lvl="2">
              <a:buFontTx/>
              <a:buNone/>
            </a:pPr>
            <a:r>
              <a:rPr lang="en-US" altLang="en-US" sz="1800" b="1" dirty="0">
                <a:latin typeface="Courier New" pitchFamily="49" charset="0"/>
              </a:rPr>
              <a:t>DIV </a:t>
            </a:r>
            <a:r>
              <a:rPr lang="en-US" altLang="en-US" sz="1800" b="1" i="1" dirty="0" err="1" smtClean="0">
                <a:latin typeface="Courier New" pitchFamily="49" charset="0"/>
              </a:rPr>
              <a:t>reg</a:t>
            </a:r>
            <a:r>
              <a:rPr lang="en-US" altLang="en-US" sz="1800" b="1" i="1" dirty="0" smtClean="0">
                <a:latin typeface="Courier New" pitchFamily="49" charset="0"/>
              </a:rPr>
              <a:t>/mem32</a:t>
            </a:r>
          </a:p>
          <a:p>
            <a:pPr lvl="2">
              <a:buFontTx/>
              <a:buNone/>
            </a:pPr>
            <a:endParaRPr lang="en-US" altLang="en-US" sz="1800" b="1" i="1" dirty="0">
              <a:latin typeface="Courier New" pitchFamily="49" charset="0"/>
            </a:endParaRPr>
          </a:p>
          <a:p>
            <a:pPr lvl="2">
              <a:buFontTx/>
              <a:buNone/>
            </a:pPr>
            <a:endParaRPr lang="en-US" altLang="en-US" sz="1800" b="1" i="1" dirty="0" smtClean="0">
              <a:latin typeface="Courier New" pitchFamily="49" charset="0"/>
            </a:endParaRPr>
          </a:p>
          <a:p>
            <a:pPr lvl="2">
              <a:buFontTx/>
              <a:buNone/>
            </a:pPr>
            <a:endParaRPr lang="en-US" altLang="en-US" sz="1800" b="1" i="1" dirty="0">
              <a:latin typeface="Courier New" pitchFamily="49" charset="0"/>
            </a:endParaRPr>
          </a:p>
          <a:p>
            <a:pPr lvl="2">
              <a:buFontTx/>
              <a:buNone/>
            </a:pPr>
            <a:endParaRPr lang="en-US" altLang="en-US" sz="1800" b="1" i="1" dirty="0" smtClean="0">
              <a:latin typeface="Courier New" pitchFamily="49" charset="0"/>
            </a:endParaRPr>
          </a:p>
          <a:p>
            <a:pPr lvl="2">
              <a:buFontTx/>
              <a:buNone/>
            </a:pPr>
            <a:endParaRPr lang="en-US" altLang="en-US" sz="1800" b="1" i="1" dirty="0">
              <a:latin typeface="Courier New" pitchFamily="49" charset="0"/>
            </a:endParaRPr>
          </a:p>
          <a:p>
            <a:pPr>
              <a:buFontTx/>
              <a:buNone/>
            </a:pPr>
            <a:r>
              <a:rPr lang="en-US" altLang="en-US" dirty="0" smtClean="0">
                <a:solidFill>
                  <a:srgbClr val="FFC000"/>
                </a:solidFill>
              </a:rPr>
              <a:t>Dividend is always </a:t>
            </a:r>
            <a:r>
              <a:rPr lang="en-US" altLang="en-US" b="1" i="1" u="sng" dirty="0" smtClean="0">
                <a:solidFill>
                  <a:srgbClr val="FFC000"/>
                </a:solidFill>
              </a:rPr>
              <a:t>twice</a:t>
            </a:r>
            <a:r>
              <a:rPr lang="en-US" altLang="en-US" dirty="0" smtClean="0">
                <a:solidFill>
                  <a:srgbClr val="FFC000"/>
                </a:solidFill>
              </a:rPr>
              <a:t> larger than Divisor</a:t>
            </a:r>
            <a:endParaRPr lang="en-US" altLang="en-US" b="1" i="1" dirty="0">
              <a:solidFill>
                <a:srgbClr val="FFC000"/>
              </a:solidFill>
              <a:latin typeface="Courier New" pitchFamily="49" charset="0"/>
            </a:endParaRPr>
          </a:p>
        </p:txBody>
      </p:sp>
      <p:grpSp>
        <p:nvGrpSpPr>
          <p:cNvPr id="100358" name="Group 6"/>
          <p:cNvGrpSpPr>
            <a:grpSpLocks/>
          </p:cNvGrpSpPr>
          <p:nvPr/>
        </p:nvGrpSpPr>
        <p:grpSpPr bwMode="auto">
          <a:xfrm>
            <a:off x="3886200" y="3505200"/>
            <a:ext cx="4724400" cy="2052638"/>
            <a:chOff x="2256" y="2496"/>
            <a:chExt cx="2976" cy="1293"/>
          </a:xfrm>
        </p:grpSpPr>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 y="2832"/>
              <a:ext cx="2976" cy="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Text Box 5"/>
            <p:cNvSpPr txBox="1">
              <a:spLocks noChangeArrowheads="1"/>
            </p:cNvSpPr>
            <p:nvPr/>
          </p:nvSpPr>
          <p:spPr bwMode="auto">
            <a:xfrm>
              <a:off x="2880" y="2496"/>
              <a:ext cx="172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Default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transition="in" filter="dissolve">
                                      <p:cBhvr>
                                        <p:cTn id="7" dur="5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457200" y="6477000"/>
            <a:ext cx="4419600" cy="304800"/>
          </a:xfrm>
        </p:spPr>
        <p:txBody>
          <a:bodyPr/>
          <a:lstStyle/>
          <a:p>
            <a:r>
              <a:rPr lang="en-US" altLang="en-US" dirty="0"/>
              <a:t>Irvine, Kip R. Assembly Language for x86 Processors 6/e, 2010.</a:t>
            </a:r>
          </a:p>
        </p:txBody>
      </p:sp>
      <p:sp>
        <p:nvSpPr>
          <p:cNvPr id="9" name="Slide Number Placeholder 4"/>
          <p:cNvSpPr>
            <a:spLocks noGrp="1"/>
          </p:cNvSpPr>
          <p:nvPr>
            <p:ph type="sldNum" sz="quarter" idx="11"/>
          </p:nvPr>
        </p:nvSpPr>
        <p:spPr/>
        <p:txBody>
          <a:bodyPr/>
          <a:lstStyle/>
          <a:p>
            <a:fld id="{12FCE450-E8BF-46FD-AFD8-D3856C249984}" type="slidenum">
              <a:rPr lang="en-US" altLang="en-US"/>
              <a:pPr/>
              <a:t>16</a:t>
            </a:fld>
            <a:endParaRPr lang="en-US" altLang="en-US"/>
          </a:p>
        </p:txBody>
      </p:sp>
      <p:sp>
        <p:nvSpPr>
          <p:cNvPr id="119810" name="Rectangle 2"/>
          <p:cNvSpPr>
            <a:spLocks noGrp="1" noChangeArrowheads="1"/>
          </p:cNvSpPr>
          <p:nvPr>
            <p:ph type="title"/>
          </p:nvPr>
        </p:nvSpPr>
        <p:spPr/>
        <p:txBody>
          <a:bodyPr/>
          <a:lstStyle/>
          <a:p>
            <a:r>
              <a:rPr lang="en-US" altLang="en-US" dirty="0"/>
              <a:t>DIV Examples</a:t>
            </a:r>
          </a:p>
        </p:txBody>
      </p:sp>
      <p:sp>
        <p:nvSpPr>
          <p:cNvPr id="119815" name="Rectangle 7"/>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Divide 8003h by 100h, using 16-bit operands:</a:t>
            </a:r>
          </a:p>
        </p:txBody>
      </p:sp>
      <p:sp>
        <p:nvSpPr>
          <p:cNvPr id="119816" name="Text Box 8"/>
          <p:cNvSpPr txBox="1">
            <a:spLocks noChangeArrowheads="1"/>
          </p:cNvSpPr>
          <p:nvPr/>
        </p:nvSpPr>
        <p:spPr bwMode="auto">
          <a:xfrm>
            <a:off x="762000" y="1828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dx,0	; clear dividend, high</a:t>
            </a:r>
          </a:p>
          <a:p>
            <a:pPr>
              <a:lnSpc>
                <a:spcPct val="50000"/>
              </a:lnSpc>
              <a:spcBef>
                <a:spcPct val="50000"/>
              </a:spcBef>
            </a:pPr>
            <a:r>
              <a:rPr lang="en-US" altLang="en-US" sz="1800" b="1">
                <a:latin typeface="Courier New" pitchFamily="49" charset="0"/>
              </a:rPr>
              <a:t>mov ax,8003h	; dividend, low</a:t>
            </a:r>
          </a:p>
          <a:p>
            <a:pPr>
              <a:lnSpc>
                <a:spcPct val="50000"/>
              </a:lnSpc>
              <a:spcBef>
                <a:spcPct val="50000"/>
              </a:spcBef>
            </a:pPr>
            <a:r>
              <a:rPr lang="en-US" altLang="en-US" sz="1800" b="1">
                <a:latin typeface="Courier New" pitchFamily="49" charset="0"/>
              </a:rPr>
              <a:t>mov cx,100h	; divisor</a:t>
            </a:r>
          </a:p>
          <a:p>
            <a:pPr>
              <a:lnSpc>
                <a:spcPct val="50000"/>
              </a:lnSpc>
              <a:spcBef>
                <a:spcPct val="50000"/>
              </a:spcBef>
            </a:pPr>
            <a:r>
              <a:rPr lang="en-US" altLang="en-US" sz="1800" b="1">
                <a:latin typeface="Courier New" pitchFamily="49" charset="0"/>
              </a:rPr>
              <a:t>div cx	; AX = 0080h, DX = 3</a:t>
            </a:r>
          </a:p>
        </p:txBody>
      </p:sp>
      <p:grpSp>
        <p:nvGrpSpPr>
          <p:cNvPr id="119819" name="Group 11"/>
          <p:cNvGrpSpPr>
            <a:grpSpLocks/>
          </p:cNvGrpSpPr>
          <p:nvPr/>
        </p:nvGrpSpPr>
        <p:grpSpPr bwMode="auto">
          <a:xfrm>
            <a:off x="762000" y="3657600"/>
            <a:ext cx="7391400" cy="2819400"/>
            <a:chOff x="480" y="2304"/>
            <a:chExt cx="4656" cy="1776"/>
          </a:xfrm>
        </p:grpSpPr>
        <p:sp>
          <p:nvSpPr>
            <p:cNvPr id="119817" name="Rectangle 9"/>
            <p:cNvSpPr>
              <a:spLocks noChangeArrowheads="1"/>
            </p:cNvSpPr>
            <p:nvPr/>
          </p:nvSpPr>
          <p:spPr bwMode="auto">
            <a:xfrm>
              <a:off x="528"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dirty="0">
                  <a:latin typeface="Arial" charset="0"/>
                </a:rPr>
                <a:t>Same division, using 32-bit operands:</a:t>
              </a:r>
            </a:p>
          </p:txBody>
        </p:sp>
        <p:sp>
          <p:nvSpPr>
            <p:cNvPr id="119818" name="Text Box 10"/>
            <p:cNvSpPr txBox="1">
              <a:spLocks noChangeArrowheads="1"/>
            </p:cNvSpPr>
            <p:nvPr/>
          </p:nvSpPr>
          <p:spPr bwMode="auto">
            <a:xfrm>
              <a:off x="480" y="2736"/>
              <a:ext cx="4512"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edx,0	; clear dividend, high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eax,8003h	; dividend, low</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ecx,100h	; divisor</a:t>
              </a:r>
            </a:p>
            <a:p>
              <a:pPr>
                <a:lnSpc>
                  <a:spcPct val="50000"/>
                </a:lnSpc>
                <a:spcBef>
                  <a:spcPct val="50000"/>
                </a:spcBef>
              </a:pPr>
              <a:r>
                <a:rPr lang="en-US" altLang="en-US" sz="1800" b="1" dirty="0">
                  <a:latin typeface="Courier New" pitchFamily="49" charset="0"/>
                </a:rPr>
                <a:t>div </a:t>
              </a:r>
              <a:r>
                <a:rPr lang="en-US" altLang="en-US" sz="1800" b="1" dirty="0" err="1">
                  <a:latin typeface="Courier New" pitchFamily="49" charset="0"/>
                </a:rPr>
                <a:t>ecx</a:t>
              </a:r>
              <a:r>
                <a:rPr lang="en-US" altLang="en-US" sz="1800" b="1" dirty="0">
                  <a:latin typeface="Courier New" pitchFamily="49" charset="0"/>
                </a:rPr>
                <a:t>	; EAX = 00000080h, DX = </a:t>
              </a:r>
              <a:r>
                <a:rPr lang="en-US" altLang="en-US" sz="1800" b="1" dirty="0" smtClean="0">
                  <a:latin typeface="Courier New" pitchFamily="49" charset="0"/>
                </a:rPr>
                <a:t>3</a:t>
              </a:r>
              <a:endParaRPr lang="en-US" altLang="en-US" sz="1800" b="1" dirty="0">
                <a:latin typeface="Courier New" pitchFamily="49" charset="0"/>
              </a:endParaRPr>
            </a:p>
            <a:p>
              <a:pPr marL="0" lvl="1">
                <a:spcBef>
                  <a:spcPct val="50000"/>
                </a:spcBef>
              </a:pPr>
              <a:r>
                <a:rPr lang="en-US" altLang="en-US" sz="1800" dirty="0" smtClean="0">
                  <a:solidFill>
                    <a:srgbClr val="FFC000"/>
                  </a:solidFill>
                </a:rPr>
                <a:t>We have a </a:t>
              </a:r>
              <a:r>
                <a:rPr lang="en-US" altLang="en-US" sz="1800" b="1" i="1" u="sng" dirty="0" smtClean="0">
                  <a:solidFill>
                    <a:srgbClr val="FFC000"/>
                  </a:solidFill>
                </a:rPr>
                <a:t>divide overflow</a:t>
              </a:r>
              <a:r>
                <a:rPr lang="en-US" altLang="en-US" sz="1800" dirty="0" smtClean="0">
                  <a:solidFill>
                    <a:srgbClr val="FFC000"/>
                  </a:solidFill>
                </a:rPr>
                <a:t> whenever the quotient cannot be contained in its destination (e.g., AL if divisor is byte...): </a:t>
              </a:r>
              <a:r>
                <a:rPr lang="en-US" altLang="en-US" sz="1800" dirty="0">
                  <a:solidFill>
                    <a:srgbClr val="FFC000"/>
                  </a:solidFill>
                </a:rPr>
                <a:t>execution then traps into the OS which displays a message on screen and terminates the program</a:t>
              </a:r>
            </a:p>
            <a:p>
              <a:pPr>
                <a:spcBef>
                  <a:spcPct val="50000"/>
                </a:spcBef>
              </a:pPr>
              <a:endParaRPr lang="en-US" altLang="en-US" sz="1800" b="1" dirty="0">
                <a:solidFill>
                  <a:srgbClr val="FFC000"/>
                </a:solidFill>
                <a:latin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19"/>
                                        </p:tgtEl>
                                        <p:attrNameLst>
                                          <p:attrName>style.visibility</p:attrName>
                                        </p:attrNameLst>
                                      </p:cBhvr>
                                      <p:to>
                                        <p:strVal val="visible"/>
                                      </p:to>
                                    </p:set>
                                    <p:animEffect transition="in" filter="box(in)">
                                      <p:cBhvr>
                                        <p:cTn id="7" dur="500"/>
                                        <p:tgtEl>
                                          <p:spTgt spid="119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9F60EB62-08A2-469D-BC09-A9E5A0F77231}" type="slidenum">
              <a:rPr lang="en-US" altLang="en-US"/>
              <a:pPr/>
              <a:t>17</a:t>
            </a:fld>
            <a:endParaRPr lang="en-US" altLang="en-US"/>
          </a:p>
        </p:txBody>
      </p:sp>
      <p:sp>
        <p:nvSpPr>
          <p:cNvPr id="141314" name="Rectangle 2"/>
          <p:cNvSpPr>
            <a:spLocks noGrp="1" noChangeArrowheads="1"/>
          </p:cNvSpPr>
          <p:nvPr>
            <p:ph type="title"/>
          </p:nvPr>
        </p:nvSpPr>
        <p:spPr/>
        <p:txBody>
          <a:bodyPr/>
          <a:lstStyle/>
          <a:p>
            <a:r>
              <a:rPr lang="en-US" altLang="en-US"/>
              <a:t>Your turn . . .</a:t>
            </a:r>
          </a:p>
        </p:txBody>
      </p:sp>
      <p:sp>
        <p:nvSpPr>
          <p:cNvPr id="141315" name="Text Box 3"/>
          <p:cNvSpPr txBox="1">
            <a:spLocks noChangeArrowheads="1"/>
          </p:cNvSpPr>
          <p:nvPr/>
        </p:nvSpPr>
        <p:spPr bwMode="auto">
          <a:xfrm>
            <a:off x="2895600" y="2667000"/>
            <a:ext cx="2971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dx,0087h</a:t>
            </a:r>
          </a:p>
          <a:p>
            <a:pPr>
              <a:lnSpc>
                <a:spcPct val="50000"/>
              </a:lnSpc>
              <a:spcBef>
                <a:spcPct val="50000"/>
              </a:spcBef>
            </a:pPr>
            <a:r>
              <a:rPr lang="en-US" altLang="en-US" sz="1800" b="1">
                <a:latin typeface="Courier New" pitchFamily="49" charset="0"/>
              </a:rPr>
              <a:t>mov ax,6000h</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div bx</a:t>
            </a:r>
          </a:p>
        </p:txBody>
      </p:sp>
      <p:sp>
        <p:nvSpPr>
          <p:cNvPr id="141316" name="Text Box 4"/>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What will be the hexadecimal values of DX and AX after the following instructions execute? Or, if divide overflow occurs, you can indicate that as your answer:</a:t>
            </a:r>
          </a:p>
        </p:txBody>
      </p:sp>
      <p:sp>
        <p:nvSpPr>
          <p:cNvPr id="141317" name="Text Box 5"/>
          <p:cNvSpPr txBox="1">
            <a:spLocks noChangeArrowheads="1"/>
          </p:cNvSpPr>
          <p:nvPr/>
        </p:nvSpPr>
        <p:spPr bwMode="auto">
          <a:xfrm>
            <a:off x="1981200" y="41148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DX = 0000h, AX = 8760h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FA2222DC-7624-439E-9590-82776265E3F6}" type="slidenum">
              <a:rPr lang="en-US" altLang="en-US"/>
              <a:pPr/>
              <a:t>18</a:t>
            </a:fld>
            <a:endParaRPr lang="en-US" altLang="en-US"/>
          </a:p>
        </p:txBody>
      </p:sp>
      <p:sp>
        <p:nvSpPr>
          <p:cNvPr id="142338" name="Rectangle 2"/>
          <p:cNvSpPr>
            <a:spLocks noGrp="1" noChangeArrowheads="1"/>
          </p:cNvSpPr>
          <p:nvPr>
            <p:ph type="title"/>
          </p:nvPr>
        </p:nvSpPr>
        <p:spPr/>
        <p:txBody>
          <a:bodyPr/>
          <a:lstStyle/>
          <a:p>
            <a:r>
              <a:rPr lang="en-US" altLang="en-US"/>
              <a:t>Your turn . . .</a:t>
            </a:r>
          </a:p>
        </p:txBody>
      </p:sp>
      <p:sp>
        <p:nvSpPr>
          <p:cNvPr id="142339" name="Text Box 3"/>
          <p:cNvSpPr txBox="1">
            <a:spLocks noChangeArrowheads="1"/>
          </p:cNvSpPr>
          <p:nvPr/>
        </p:nvSpPr>
        <p:spPr bwMode="auto">
          <a:xfrm>
            <a:off x="2209800" y="2759075"/>
            <a:ext cx="2667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dx,0087h</a:t>
            </a:r>
          </a:p>
          <a:p>
            <a:pPr>
              <a:lnSpc>
                <a:spcPct val="50000"/>
              </a:lnSpc>
              <a:spcBef>
                <a:spcPct val="50000"/>
              </a:spcBef>
            </a:pPr>
            <a:r>
              <a:rPr lang="en-US" altLang="en-US" sz="1800" b="1">
                <a:latin typeface="Courier New" pitchFamily="49" charset="0"/>
              </a:rPr>
              <a:t>mov ax,6002h</a:t>
            </a:r>
          </a:p>
          <a:p>
            <a:pPr>
              <a:lnSpc>
                <a:spcPct val="50000"/>
              </a:lnSpc>
              <a:spcBef>
                <a:spcPct val="50000"/>
              </a:spcBef>
            </a:pPr>
            <a:r>
              <a:rPr lang="en-US" altLang="en-US" sz="1800" b="1">
                <a:latin typeface="Courier New" pitchFamily="49" charset="0"/>
              </a:rPr>
              <a:t>mov bx,10h</a:t>
            </a:r>
          </a:p>
          <a:p>
            <a:pPr>
              <a:lnSpc>
                <a:spcPct val="50000"/>
              </a:lnSpc>
              <a:spcBef>
                <a:spcPct val="50000"/>
              </a:spcBef>
            </a:pPr>
            <a:r>
              <a:rPr lang="en-US" altLang="en-US" sz="1800" b="1">
                <a:latin typeface="Courier New" pitchFamily="49" charset="0"/>
              </a:rPr>
              <a:t>div bx</a:t>
            </a:r>
          </a:p>
        </p:txBody>
      </p:sp>
      <p:sp>
        <p:nvSpPr>
          <p:cNvPr id="142340" name="Text Box 4"/>
          <p:cNvSpPr txBox="1">
            <a:spLocks noChangeArrowheads="1"/>
          </p:cNvSpPr>
          <p:nvPr/>
        </p:nvSpPr>
        <p:spPr bwMode="auto">
          <a:xfrm>
            <a:off x="6096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What will be the hexadecimal values of DX and AX after the following instructions execute? Or, if divide overflow occurs, you can indicate that as your answer:</a:t>
            </a:r>
          </a:p>
        </p:txBody>
      </p:sp>
      <p:sp>
        <p:nvSpPr>
          <p:cNvPr id="142341" name="Text Box 5"/>
          <p:cNvSpPr txBox="1">
            <a:spLocks noChangeArrowheads="1"/>
          </p:cNvSpPr>
          <p:nvPr/>
        </p:nvSpPr>
        <p:spPr bwMode="auto">
          <a:xfrm>
            <a:off x="2133600" y="4191000"/>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Divide Overflow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dissolve">
                                      <p:cBhvr>
                                        <p:cTn id="7" dur="5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0F57D97-E525-40F1-87BB-A99D993062C3}" type="slidenum">
              <a:rPr lang="en-US" altLang="en-US"/>
              <a:pPr/>
              <a:t>19</a:t>
            </a:fld>
            <a:endParaRPr lang="en-US" altLang="en-US"/>
          </a:p>
        </p:txBody>
      </p:sp>
      <p:sp>
        <p:nvSpPr>
          <p:cNvPr id="101378" name="Rectangle 2"/>
          <p:cNvSpPr>
            <a:spLocks noGrp="1" noChangeArrowheads="1"/>
          </p:cNvSpPr>
          <p:nvPr>
            <p:ph type="title"/>
          </p:nvPr>
        </p:nvSpPr>
        <p:spPr/>
        <p:txBody>
          <a:bodyPr/>
          <a:lstStyle/>
          <a:p>
            <a:r>
              <a:rPr lang="en-US" altLang="en-US"/>
              <a:t>Signed Integer Division (IDIV)</a:t>
            </a:r>
          </a:p>
        </p:txBody>
      </p:sp>
      <p:sp>
        <p:nvSpPr>
          <p:cNvPr id="101379" name="Rectangle 3"/>
          <p:cNvSpPr>
            <a:spLocks noGrp="1" noChangeArrowheads="1"/>
          </p:cNvSpPr>
          <p:nvPr>
            <p:ph type="body" idx="1"/>
          </p:nvPr>
        </p:nvSpPr>
        <p:spPr>
          <a:xfrm>
            <a:off x="685800" y="1143000"/>
            <a:ext cx="7620000" cy="2286000"/>
          </a:xfrm>
        </p:spPr>
        <p:txBody>
          <a:bodyPr/>
          <a:lstStyle/>
          <a:p>
            <a:pPr>
              <a:lnSpc>
                <a:spcPct val="90000"/>
              </a:lnSpc>
              <a:tabLst>
                <a:tab pos="3768725" algn="l"/>
              </a:tabLst>
            </a:pPr>
            <a:r>
              <a:rPr lang="en-US" altLang="en-US"/>
              <a:t>Signed integers must be sign-extended before division takes place</a:t>
            </a:r>
          </a:p>
          <a:p>
            <a:pPr lvl="1">
              <a:lnSpc>
                <a:spcPct val="90000"/>
              </a:lnSpc>
              <a:tabLst>
                <a:tab pos="3768725" algn="l"/>
              </a:tabLst>
            </a:pPr>
            <a:r>
              <a:rPr lang="en-US" altLang="en-US"/>
              <a:t>fill high byte/word/doubleword with a copy of the low byte/word/doubleword's sign bit</a:t>
            </a:r>
          </a:p>
          <a:p>
            <a:pPr>
              <a:lnSpc>
                <a:spcPct val="90000"/>
              </a:lnSpc>
              <a:tabLst>
                <a:tab pos="3768725" algn="l"/>
              </a:tabLst>
            </a:pPr>
            <a:r>
              <a:rPr lang="en-US" altLang="en-US"/>
              <a:t>For example, the high byte contains a copy of the sign bit from the low byte:</a:t>
            </a:r>
          </a:p>
        </p:txBody>
      </p:sp>
      <p:graphicFrame>
        <p:nvGraphicFramePr>
          <p:cNvPr id="101381" name="Object 5"/>
          <p:cNvGraphicFramePr>
            <a:graphicFrameLocks noChangeAspect="1"/>
          </p:cNvGraphicFramePr>
          <p:nvPr/>
        </p:nvGraphicFramePr>
        <p:xfrm>
          <a:off x="2667000" y="3505200"/>
          <a:ext cx="3962400" cy="2286000"/>
        </p:xfrm>
        <a:graphic>
          <a:graphicData uri="http://schemas.openxmlformats.org/presentationml/2006/ole">
            <mc:AlternateContent xmlns:mc="http://schemas.openxmlformats.org/markup-compatibility/2006">
              <mc:Choice xmlns:v="urn:schemas-microsoft-com:vml" Requires="v">
                <p:oleObj spid="_x0000_s183338" name="VISIO" r:id="rId3" imgW="2091960" imgH="1177560" progId="Visio.Drawing.6">
                  <p:embed/>
                </p:oleObj>
              </mc:Choice>
              <mc:Fallback>
                <p:oleObj name="VISIO" r:id="rId3" imgW="2091960" imgH="117756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4167" t="-3700" r="-4167" b="-7324"/>
                      <a:stretch>
                        <a:fillRect/>
                      </a:stretch>
                    </p:blipFill>
                    <p:spPr bwMode="auto">
                      <a:xfrm>
                        <a:off x="2667000" y="3505200"/>
                        <a:ext cx="3962400" cy="228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03992EC-F788-456E-86B1-4EC90FC67036}" type="slidenum">
              <a:rPr lang="en-US" altLang="en-US">
                <a:solidFill>
                  <a:srgbClr val="FF9966"/>
                </a:solidFill>
              </a:rPr>
              <a:pPr/>
              <a:t>2</a:t>
            </a:fld>
            <a:endParaRPr lang="en-US" altLang="en-US">
              <a:solidFill>
                <a:srgbClr val="FF9966"/>
              </a:solidFill>
            </a:endParaRPr>
          </a:p>
        </p:txBody>
      </p:sp>
      <p:sp>
        <p:nvSpPr>
          <p:cNvPr id="73730" name="Rectangle 2"/>
          <p:cNvSpPr>
            <a:spLocks noGrp="1" noChangeArrowheads="1"/>
          </p:cNvSpPr>
          <p:nvPr>
            <p:ph type="title"/>
          </p:nvPr>
        </p:nvSpPr>
        <p:spPr/>
        <p:txBody>
          <a:bodyPr/>
          <a:lstStyle/>
          <a:p>
            <a:r>
              <a:rPr lang="en-US" altLang="en-US" dirty="0"/>
              <a:t>Integer Multiplication</a:t>
            </a:r>
          </a:p>
        </p:txBody>
      </p:sp>
      <p:sp>
        <p:nvSpPr>
          <p:cNvPr id="73731" name="Rectangle 3"/>
          <p:cNvSpPr>
            <a:spLocks noGrp="1" noChangeArrowheads="1"/>
          </p:cNvSpPr>
          <p:nvPr>
            <p:ph type="body" idx="1"/>
          </p:nvPr>
        </p:nvSpPr>
        <p:spPr>
          <a:xfrm>
            <a:off x="228600" y="838200"/>
            <a:ext cx="8763000" cy="5867400"/>
          </a:xfrm>
        </p:spPr>
        <p:txBody>
          <a:bodyPr/>
          <a:lstStyle/>
          <a:p>
            <a:pPr algn="just"/>
            <a:r>
              <a:rPr lang="en-US" altLang="en-US" dirty="0"/>
              <a:t>Contrary to addition, the multiplication operation depends on the interpretation</a:t>
            </a:r>
            <a:r>
              <a:rPr lang="en-US" altLang="en-US" dirty="0" smtClean="0"/>
              <a:t>:</a:t>
            </a:r>
          </a:p>
          <a:p>
            <a:pPr algn="just"/>
            <a:endParaRPr lang="en-US" altLang="en-US" dirty="0"/>
          </a:p>
          <a:p>
            <a:pPr lvl="1" algn="just"/>
            <a:r>
              <a:rPr lang="en-US" altLang="en-US" dirty="0"/>
              <a:t>no interpretation: </a:t>
            </a:r>
            <a:r>
              <a:rPr lang="en-US" altLang="en-US" dirty="0" err="1"/>
              <a:t>FFh</a:t>
            </a:r>
            <a:r>
              <a:rPr lang="en-US" altLang="en-US" dirty="0"/>
              <a:t> x  2h  =   ??</a:t>
            </a:r>
          </a:p>
          <a:p>
            <a:pPr lvl="1" algn="just"/>
            <a:r>
              <a:rPr lang="en-US" altLang="en-US" dirty="0"/>
              <a:t>unsigned interp.: 255  x   2    =  510</a:t>
            </a:r>
          </a:p>
          <a:p>
            <a:pPr lvl="1" algn="just"/>
            <a:r>
              <a:rPr lang="en-US" altLang="en-US" dirty="0"/>
              <a:t>signed interpret.:   -1   x   2    =  -</a:t>
            </a:r>
            <a:r>
              <a:rPr lang="en-US" altLang="en-US" dirty="0" smtClean="0"/>
              <a:t>2</a:t>
            </a:r>
          </a:p>
          <a:p>
            <a:pPr lvl="1" algn="just"/>
            <a:endParaRPr lang="en-US" altLang="en-US" dirty="0"/>
          </a:p>
          <a:p>
            <a:pPr algn="just"/>
            <a:r>
              <a:rPr lang="en-US" altLang="en-US" dirty="0"/>
              <a:t>We thus have two different multiplication instructions:</a:t>
            </a:r>
          </a:p>
          <a:p>
            <a:pPr lvl="2" algn="just"/>
            <a:r>
              <a:rPr lang="en-US" altLang="en-US" dirty="0"/>
              <a:t>MUL  source   ;for unsigned multiplication</a:t>
            </a:r>
          </a:p>
          <a:p>
            <a:pPr lvl="2" algn="just"/>
            <a:r>
              <a:rPr lang="en-US" altLang="en-US" dirty="0"/>
              <a:t>IMUL source   ;for signed </a:t>
            </a:r>
            <a:r>
              <a:rPr lang="en-US" altLang="en-US" dirty="0" smtClean="0"/>
              <a:t>multiplication</a:t>
            </a:r>
          </a:p>
          <a:p>
            <a:pPr lvl="2" algn="just"/>
            <a:endParaRPr lang="en-US" altLang="en-US" dirty="0"/>
          </a:p>
          <a:p>
            <a:pPr algn="just"/>
            <a:r>
              <a:rPr lang="en-US" altLang="en-US" dirty="0"/>
              <a:t>Where source must be either </a:t>
            </a:r>
            <a:r>
              <a:rPr lang="en-US" altLang="en-US" dirty="0" err="1"/>
              <a:t>mem</a:t>
            </a:r>
            <a:r>
              <a:rPr lang="en-US" altLang="en-US" dirty="0"/>
              <a:t> or </a:t>
            </a:r>
            <a:r>
              <a:rPr lang="en-US" altLang="en-US" dirty="0" err="1"/>
              <a:t>reg</a:t>
            </a:r>
            <a:endParaRPr lang="en-US" altLang="en-US" dirty="0"/>
          </a:p>
          <a:p>
            <a:pPr lvl="1" algn="just"/>
            <a:r>
              <a:rPr lang="en-US" altLang="en-US" dirty="0"/>
              <a:t>Source is the “multiplier” and the “multiplicand” is in </a:t>
            </a:r>
            <a:r>
              <a:rPr lang="en-US" altLang="en-US" dirty="0" smtClean="0"/>
              <a:t>an </a:t>
            </a:r>
            <a:r>
              <a:rPr lang="en-US" altLang="en-US" dirty="0">
                <a:solidFill>
                  <a:schemeClr val="folHlink"/>
                </a:solidFill>
              </a:rPr>
              <a:t>A_</a:t>
            </a:r>
            <a:r>
              <a:rPr lang="en-US" altLang="en-US" dirty="0"/>
              <a:t> register</a:t>
            </a:r>
          </a:p>
        </p:txBody>
      </p:sp>
    </p:spTree>
    <p:extLst>
      <p:ext uri="{BB962C8B-B14F-4D97-AF65-F5344CB8AC3E}">
        <p14:creationId xmlns:p14="http://schemas.microsoft.com/office/powerpoint/2010/main" val="286580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50144EC5-BDFC-45FA-BF6C-7005F5F60070}" type="slidenum">
              <a:rPr lang="en-US" altLang="en-US"/>
              <a:pPr/>
              <a:t>20</a:t>
            </a:fld>
            <a:endParaRPr lang="en-US" altLang="en-US"/>
          </a:p>
        </p:txBody>
      </p:sp>
      <p:sp>
        <p:nvSpPr>
          <p:cNvPr id="123906" name="Rectangle 2"/>
          <p:cNvSpPr>
            <a:spLocks noGrp="1" noChangeArrowheads="1"/>
          </p:cNvSpPr>
          <p:nvPr>
            <p:ph type="title"/>
          </p:nvPr>
        </p:nvSpPr>
        <p:spPr/>
        <p:txBody>
          <a:bodyPr/>
          <a:lstStyle/>
          <a:p>
            <a:r>
              <a:rPr lang="en-US" altLang="en-US"/>
              <a:t>CBW, CWD, CDQ Instructions</a:t>
            </a:r>
          </a:p>
        </p:txBody>
      </p:sp>
      <p:sp>
        <p:nvSpPr>
          <p:cNvPr id="123907" name="Rectangle 3"/>
          <p:cNvSpPr>
            <a:spLocks noGrp="1" noChangeArrowheads="1"/>
          </p:cNvSpPr>
          <p:nvPr>
            <p:ph type="body" idx="1"/>
          </p:nvPr>
        </p:nvSpPr>
        <p:spPr>
          <a:xfrm>
            <a:off x="533400" y="1371600"/>
            <a:ext cx="8382000" cy="4724400"/>
          </a:xfrm>
        </p:spPr>
        <p:txBody>
          <a:bodyPr/>
          <a:lstStyle/>
          <a:p>
            <a:pPr>
              <a:tabLst>
                <a:tab pos="2743200" algn="l"/>
              </a:tabLst>
            </a:pPr>
            <a:r>
              <a:rPr lang="en-US" altLang="en-US" sz="2800"/>
              <a:t>The CBW, CWD, and CDQ instructions provide important sign-extension operations:</a:t>
            </a:r>
          </a:p>
          <a:p>
            <a:pPr lvl="1">
              <a:tabLst>
                <a:tab pos="2743200" algn="l"/>
              </a:tabLst>
            </a:pPr>
            <a:r>
              <a:rPr lang="en-US" altLang="en-US" sz="2000"/>
              <a:t>CBW (convert byte to word) extends AL into AH</a:t>
            </a:r>
          </a:p>
          <a:p>
            <a:pPr lvl="1">
              <a:tabLst>
                <a:tab pos="2743200" algn="l"/>
              </a:tabLst>
            </a:pPr>
            <a:r>
              <a:rPr lang="en-US" altLang="en-US" sz="2000"/>
              <a:t>CWD (convert word to doubleword) extends AX into DX</a:t>
            </a:r>
          </a:p>
          <a:p>
            <a:pPr lvl="1">
              <a:tabLst>
                <a:tab pos="2743200" algn="l"/>
              </a:tabLst>
            </a:pPr>
            <a:r>
              <a:rPr lang="en-US" altLang="en-US" sz="2000"/>
              <a:t>CDQ (convert doubleword to quadword) extends EAX into EDX</a:t>
            </a:r>
          </a:p>
          <a:p>
            <a:pPr>
              <a:tabLst>
                <a:tab pos="2743200" algn="l"/>
              </a:tabLst>
            </a:pPr>
            <a:r>
              <a:rPr lang="en-US" altLang="en-US"/>
              <a:t>Example: </a:t>
            </a:r>
          </a:p>
          <a:p>
            <a:pPr lvl="2">
              <a:buFontTx/>
              <a:buNone/>
              <a:tabLst>
                <a:tab pos="2743200" algn="l"/>
              </a:tabLst>
            </a:pPr>
            <a:r>
              <a:rPr lang="en-US" altLang="en-US" b="1">
                <a:latin typeface="Courier New" pitchFamily="49" charset="0"/>
              </a:rPr>
              <a:t>.data</a:t>
            </a:r>
          </a:p>
          <a:p>
            <a:pPr lvl="2">
              <a:buFontTx/>
              <a:buNone/>
              <a:tabLst>
                <a:tab pos="2743200" algn="l"/>
              </a:tabLst>
            </a:pPr>
            <a:r>
              <a:rPr lang="en-US" altLang="en-US" b="1">
                <a:latin typeface="Courier New" pitchFamily="49" charset="0"/>
              </a:rPr>
              <a:t>dwordVal SDWORD -101 	; FFFFFF9Bh</a:t>
            </a:r>
          </a:p>
          <a:p>
            <a:pPr lvl="2">
              <a:buFontTx/>
              <a:buNone/>
              <a:tabLst>
                <a:tab pos="2743200" algn="l"/>
              </a:tabLst>
            </a:pPr>
            <a:r>
              <a:rPr lang="en-US" altLang="en-US" b="1">
                <a:latin typeface="Courier New" pitchFamily="49" charset="0"/>
              </a:rPr>
              <a:t>.code</a:t>
            </a:r>
          </a:p>
          <a:p>
            <a:pPr lvl="2">
              <a:buFontTx/>
              <a:buNone/>
              <a:tabLst>
                <a:tab pos="2743200" algn="l"/>
              </a:tabLst>
            </a:pPr>
            <a:r>
              <a:rPr lang="en-US" altLang="en-US" b="1">
                <a:latin typeface="Courier New" pitchFamily="49" charset="0"/>
              </a:rPr>
              <a:t>mov eax,dwordVal</a:t>
            </a:r>
          </a:p>
          <a:p>
            <a:pPr lvl="2">
              <a:buFontTx/>
              <a:buNone/>
              <a:tabLst>
                <a:tab pos="2743200" algn="l"/>
              </a:tabLst>
            </a:pPr>
            <a:r>
              <a:rPr lang="en-US" altLang="en-US" b="1">
                <a:latin typeface="Courier New" pitchFamily="49" charset="0"/>
              </a:rPr>
              <a:t>cdq 		; EDX:EAX = FFFFFFFFFFFFFF9Bh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45CE758A-BC28-49D1-88A3-119433EC0775}" type="slidenum">
              <a:rPr lang="en-US" altLang="en-US"/>
              <a:pPr/>
              <a:t>21</a:t>
            </a:fld>
            <a:endParaRPr lang="en-US" altLang="en-US"/>
          </a:p>
        </p:txBody>
      </p:sp>
      <p:sp>
        <p:nvSpPr>
          <p:cNvPr id="122882" name="Rectangle 2"/>
          <p:cNvSpPr>
            <a:spLocks noGrp="1" noChangeArrowheads="1"/>
          </p:cNvSpPr>
          <p:nvPr>
            <p:ph type="title"/>
          </p:nvPr>
        </p:nvSpPr>
        <p:spPr/>
        <p:txBody>
          <a:bodyPr/>
          <a:lstStyle/>
          <a:p>
            <a:r>
              <a:rPr lang="en-US" altLang="en-US"/>
              <a:t>IDIV Instruction</a:t>
            </a:r>
          </a:p>
        </p:txBody>
      </p:sp>
      <p:sp>
        <p:nvSpPr>
          <p:cNvPr id="122883" name="Rectangle 3"/>
          <p:cNvSpPr>
            <a:spLocks noGrp="1" noChangeArrowheads="1"/>
          </p:cNvSpPr>
          <p:nvPr>
            <p:ph type="body" idx="1"/>
          </p:nvPr>
        </p:nvSpPr>
        <p:spPr>
          <a:xfrm>
            <a:off x="457200" y="1295400"/>
            <a:ext cx="7772400" cy="1143000"/>
          </a:xfrm>
        </p:spPr>
        <p:txBody>
          <a:bodyPr/>
          <a:lstStyle/>
          <a:p>
            <a:r>
              <a:rPr lang="en-US" altLang="en-US"/>
              <a:t>IDIV (signed divide) performs signed integer division</a:t>
            </a:r>
          </a:p>
          <a:p>
            <a:r>
              <a:rPr lang="en-US" altLang="en-US"/>
              <a:t>Same syntax and operands as DIV instruction</a:t>
            </a:r>
          </a:p>
        </p:txBody>
      </p:sp>
      <p:sp>
        <p:nvSpPr>
          <p:cNvPr id="122884" name="Rectangle 4"/>
          <p:cNvSpPr>
            <a:spLocks noChangeArrowheads="1"/>
          </p:cNvSpPr>
          <p:nvPr/>
        </p:nvSpPr>
        <p:spPr bwMode="auto">
          <a:xfrm>
            <a:off x="762000" y="25908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8-bit division of –48 by 5</a:t>
            </a:r>
          </a:p>
        </p:txBody>
      </p:sp>
      <p:sp>
        <p:nvSpPr>
          <p:cNvPr id="122885" name="Text Box 5"/>
          <p:cNvSpPr txBox="1">
            <a:spLocks noChangeArrowheads="1"/>
          </p:cNvSpPr>
          <p:nvPr/>
        </p:nvSpPr>
        <p:spPr bwMode="auto">
          <a:xfrm>
            <a:off x="1524000" y="32004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a:t>
            </a:r>
          </a:p>
          <a:p>
            <a:pPr>
              <a:lnSpc>
                <a:spcPct val="50000"/>
              </a:lnSpc>
              <a:spcBef>
                <a:spcPct val="50000"/>
              </a:spcBef>
            </a:pPr>
            <a:r>
              <a:rPr lang="en-US" altLang="en-US" sz="1800" b="1">
                <a:latin typeface="Courier New" pitchFamily="49" charset="0"/>
              </a:rPr>
              <a:t>cbw		; extend AL into AH</a:t>
            </a:r>
          </a:p>
          <a:p>
            <a:pPr>
              <a:lnSpc>
                <a:spcPct val="50000"/>
              </a:lnSpc>
              <a:spcBef>
                <a:spcPct val="50000"/>
              </a:spcBef>
            </a:pPr>
            <a:r>
              <a:rPr lang="en-US" altLang="en-US" sz="1800" b="1">
                <a:latin typeface="Courier New" pitchFamily="49" charset="0"/>
              </a:rPr>
              <a:t>mov  bl,5</a:t>
            </a:r>
          </a:p>
          <a:p>
            <a:pPr>
              <a:lnSpc>
                <a:spcPct val="50000"/>
              </a:lnSpc>
              <a:spcBef>
                <a:spcPct val="50000"/>
              </a:spcBef>
            </a:pPr>
            <a:r>
              <a:rPr lang="en-US" altLang="en-US" sz="1800" b="1">
                <a:latin typeface="Courier New" pitchFamily="49" charset="0"/>
              </a:rPr>
              <a:t>idiv bl	; AL = -9,  AH =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D1B07695-2CC4-4E17-95E9-E41D20574FA6}" type="slidenum">
              <a:rPr lang="en-US" altLang="en-US"/>
              <a:pPr/>
              <a:t>22</a:t>
            </a:fld>
            <a:endParaRPr lang="en-US" altLang="en-US"/>
          </a:p>
        </p:txBody>
      </p:sp>
      <p:sp>
        <p:nvSpPr>
          <p:cNvPr id="124930" name="Rectangle 2"/>
          <p:cNvSpPr>
            <a:spLocks noGrp="1" noChangeArrowheads="1"/>
          </p:cNvSpPr>
          <p:nvPr>
            <p:ph type="title"/>
          </p:nvPr>
        </p:nvSpPr>
        <p:spPr/>
        <p:txBody>
          <a:bodyPr/>
          <a:lstStyle/>
          <a:p>
            <a:r>
              <a:rPr lang="en-US" altLang="en-US"/>
              <a:t>IDIV Examples</a:t>
            </a:r>
          </a:p>
        </p:txBody>
      </p:sp>
      <p:grpSp>
        <p:nvGrpSpPr>
          <p:cNvPr id="124937" name="Group 9"/>
          <p:cNvGrpSpPr>
            <a:grpSpLocks/>
          </p:cNvGrpSpPr>
          <p:nvPr/>
        </p:nvGrpSpPr>
        <p:grpSpPr bwMode="auto">
          <a:xfrm>
            <a:off x="762000" y="3657600"/>
            <a:ext cx="7315200" cy="2057400"/>
            <a:chOff x="480" y="2304"/>
            <a:chExt cx="4608" cy="1296"/>
          </a:xfrm>
        </p:grpSpPr>
        <p:sp>
          <p:nvSpPr>
            <p:cNvPr id="124932" name="Rectangle 4"/>
            <p:cNvSpPr>
              <a:spLocks noChangeArrowheads="1"/>
            </p:cNvSpPr>
            <p:nvPr/>
          </p:nvSpPr>
          <p:spPr bwMode="auto">
            <a:xfrm>
              <a:off x="480" y="2304"/>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32-bit division of –48 by 5</a:t>
              </a:r>
            </a:p>
          </p:txBody>
        </p:sp>
        <p:sp>
          <p:nvSpPr>
            <p:cNvPr id="124933" name="Text Box 5"/>
            <p:cNvSpPr txBox="1">
              <a:spLocks noChangeArrowheads="1"/>
            </p:cNvSpPr>
            <p:nvPr/>
          </p:nvSpPr>
          <p:spPr bwMode="auto">
            <a:xfrm>
              <a:off x="960" y="2688"/>
              <a:ext cx="3840"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eax,-48</a:t>
              </a:r>
            </a:p>
            <a:p>
              <a:pPr>
                <a:lnSpc>
                  <a:spcPct val="50000"/>
                </a:lnSpc>
                <a:spcBef>
                  <a:spcPct val="50000"/>
                </a:spcBef>
              </a:pPr>
              <a:r>
                <a:rPr lang="en-US" altLang="en-US" sz="1800" b="1">
                  <a:latin typeface="Courier New" pitchFamily="49" charset="0"/>
                </a:rPr>
                <a:t>cdq		; extend EAX into EDX</a:t>
              </a:r>
            </a:p>
            <a:p>
              <a:pPr>
                <a:lnSpc>
                  <a:spcPct val="50000"/>
                </a:lnSpc>
                <a:spcBef>
                  <a:spcPct val="50000"/>
                </a:spcBef>
              </a:pPr>
              <a:r>
                <a:rPr lang="en-US" altLang="en-US" sz="1800" b="1">
                  <a:latin typeface="Courier New" pitchFamily="49" charset="0"/>
                </a:rPr>
                <a:t>mov  ebx,5</a:t>
              </a:r>
            </a:p>
            <a:p>
              <a:pPr>
                <a:lnSpc>
                  <a:spcPct val="50000"/>
                </a:lnSpc>
                <a:spcBef>
                  <a:spcPct val="50000"/>
                </a:spcBef>
              </a:pPr>
              <a:r>
                <a:rPr lang="en-US" altLang="en-US" sz="1800" b="1">
                  <a:latin typeface="Courier New" pitchFamily="49" charset="0"/>
                </a:rPr>
                <a:t>idiv ebx	; EAX = -9,  EDX = -3</a:t>
              </a:r>
            </a:p>
          </p:txBody>
        </p:sp>
      </p:grpSp>
      <p:sp>
        <p:nvSpPr>
          <p:cNvPr id="124935" name="Rectangle 7"/>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16-bit division of –48 by 5</a:t>
            </a:r>
          </a:p>
        </p:txBody>
      </p:sp>
      <p:sp>
        <p:nvSpPr>
          <p:cNvPr id="124936" name="Text Box 8"/>
          <p:cNvSpPr txBox="1">
            <a:spLocks noChangeArrowheads="1"/>
          </p:cNvSpPr>
          <p:nvPr/>
        </p:nvSpPr>
        <p:spPr bwMode="auto">
          <a:xfrm>
            <a:off x="1524000" y="1828800"/>
            <a:ext cx="6096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ax,-48</a:t>
            </a:r>
          </a:p>
          <a:p>
            <a:pPr>
              <a:lnSpc>
                <a:spcPct val="50000"/>
              </a:lnSpc>
              <a:spcBef>
                <a:spcPct val="50000"/>
              </a:spcBef>
            </a:pPr>
            <a:r>
              <a:rPr lang="en-US" altLang="en-US" sz="1800" b="1">
                <a:latin typeface="Courier New" pitchFamily="49" charset="0"/>
              </a:rPr>
              <a:t>cwd		; extend AX into DX</a:t>
            </a:r>
          </a:p>
          <a:p>
            <a:pPr>
              <a:lnSpc>
                <a:spcPct val="50000"/>
              </a:lnSpc>
              <a:spcBef>
                <a:spcPct val="50000"/>
              </a:spcBef>
            </a:pPr>
            <a:r>
              <a:rPr lang="en-US" altLang="en-US" sz="1800" b="1">
                <a:latin typeface="Courier New" pitchFamily="49" charset="0"/>
              </a:rPr>
              <a:t>mov  bx,5	</a:t>
            </a:r>
          </a:p>
          <a:p>
            <a:pPr>
              <a:lnSpc>
                <a:spcPct val="50000"/>
              </a:lnSpc>
              <a:spcBef>
                <a:spcPct val="50000"/>
              </a:spcBef>
            </a:pPr>
            <a:r>
              <a:rPr lang="en-US" altLang="en-US" sz="1800" b="1">
                <a:latin typeface="Courier New" pitchFamily="49" charset="0"/>
              </a:rPr>
              <a:t>idiv bx	; AX = -9,  DX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4937"/>
                                        </p:tgtEl>
                                        <p:attrNameLst>
                                          <p:attrName>style.visibility</p:attrName>
                                        </p:attrNameLst>
                                      </p:cBhvr>
                                      <p:to>
                                        <p:strVal val="visible"/>
                                      </p:to>
                                    </p:set>
                                    <p:animEffect transition="in" filter="box(in)">
                                      <p:cBhvr>
                                        <p:cTn id="7" dur="500"/>
                                        <p:tgtEl>
                                          <p:spTgt spid="124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E440A61D-B706-4770-BAB0-69B5FC8464C2}" type="slidenum">
              <a:rPr lang="en-US" altLang="en-US"/>
              <a:pPr/>
              <a:t>23</a:t>
            </a:fld>
            <a:endParaRPr lang="en-US" altLang="en-US"/>
          </a:p>
        </p:txBody>
      </p:sp>
      <p:sp>
        <p:nvSpPr>
          <p:cNvPr id="143362" name="Rectangle 2"/>
          <p:cNvSpPr>
            <a:spLocks noGrp="1" noChangeArrowheads="1"/>
          </p:cNvSpPr>
          <p:nvPr>
            <p:ph type="title"/>
          </p:nvPr>
        </p:nvSpPr>
        <p:spPr/>
        <p:txBody>
          <a:bodyPr/>
          <a:lstStyle/>
          <a:p>
            <a:r>
              <a:rPr lang="en-US" altLang="en-US"/>
              <a:t>Your turn . . .</a:t>
            </a:r>
          </a:p>
        </p:txBody>
      </p:sp>
      <p:sp>
        <p:nvSpPr>
          <p:cNvPr id="143363" name="Text Box 3"/>
          <p:cNvSpPr txBox="1">
            <a:spLocks noChangeArrowheads="1"/>
          </p:cNvSpPr>
          <p:nvPr/>
        </p:nvSpPr>
        <p:spPr bwMode="auto">
          <a:xfrm>
            <a:off x="1600200" y="2682875"/>
            <a:ext cx="5105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ax,0FDFFh	; -513</a:t>
            </a:r>
          </a:p>
          <a:p>
            <a:pPr>
              <a:lnSpc>
                <a:spcPct val="50000"/>
              </a:lnSpc>
              <a:spcBef>
                <a:spcPct val="50000"/>
              </a:spcBef>
            </a:pPr>
            <a:r>
              <a:rPr lang="en-US" altLang="en-US" sz="1800" b="1">
                <a:latin typeface="Courier New" pitchFamily="49" charset="0"/>
              </a:rPr>
              <a:t>cwd</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idiv bx</a:t>
            </a:r>
          </a:p>
        </p:txBody>
      </p:sp>
      <p:sp>
        <p:nvSpPr>
          <p:cNvPr id="143364" name="Text Box 4"/>
          <p:cNvSpPr txBox="1">
            <a:spLocks noChangeArrowheads="1"/>
          </p:cNvSpPr>
          <p:nvPr/>
        </p:nvSpPr>
        <p:spPr bwMode="auto">
          <a:xfrm>
            <a:off x="685800" y="1066800"/>
            <a:ext cx="76962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dirty="0"/>
              <a:t>What will be the hexadecimal values of DX and AX after the following instructions execute? Or, if divide overflow occurs, you can indicate that as your answer:</a:t>
            </a:r>
          </a:p>
        </p:txBody>
      </p:sp>
      <p:sp>
        <p:nvSpPr>
          <p:cNvPr id="143365" name="Text Box 5"/>
          <p:cNvSpPr txBox="1">
            <a:spLocks noChangeArrowheads="1"/>
          </p:cNvSpPr>
          <p:nvPr/>
        </p:nvSpPr>
        <p:spPr bwMode="auto">
          <a:xfrm>
            <a:off x="1752600" y="4206875"/>
            <a:ext cx="480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DX = FFFFh (</a:t>
            </a:r>
            <a:r>
              <a:rPr lang="en-US" altLang="en-US">
                <a:solidFill>
                  <a:schemeClr val="tx2"/>
                </a:solidFill>
                <a:latin typeface="Symbol" pitchFamily="18" charset="2"/>
              </a:rPr>
              <a:t>-</a:t>
            </a:r>
            <a:r>
              <a:rPr lang="en-US" altLang="en-US">
                <a:solidFill>
                  <a:schemeClr val="tx2"/>
                </a:solidFill>
              </a:rPr>
              <a:t>1),  AX = FFFEh (</a:t>
            </a:r>
            <a:r>
              <a:rPr lang="en-US" altLang="en-US">
                <a:solidFill>
                  <a:schemeClr val="tx2"/>
                </a:solidFill>
                <a:latin typeface="Symbol" pitchFamily="18" charset="2"/>
              </a:rPr>
              <a:t>-</a:t>
            </a:r>
            <a:r>
              <a:rPr lang="en-US" altLang="en-US">
                <a:solidFill>
                  <a:schemeClr val="tx2"/>
                </a:solidFill>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365"/>
                                        </p:tgtEl>
                                        <p:attrNameLst>
                                          <p:attrName>style.visibility</p:attrName>
                                        </p:attrNameLst>
                                      </p:cBhvr>
                                      <p:to>
                                        <p:strVal val="visible"/>
                                      </p:to>
                                    </p:set>
                                    <p:animEffect transition="in" filter="dissolve">
                                      <p:cBhvr>
                                        <p:cTn id="7" dur="500"/>
                                        <p:tgtEl>
                                          <p:spTgt spid="143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31C959A-09CE-4B1D-AD12-E8695B293AA7}" type="slidenum">
              <a:rPr lang="en-US" altLang="en-US">
                <a:solidFill>
                  <a:srgbClr val="FF9966"/>
                </a:solidFill>
              </a:rPr>
              <a:pPr/>
              <a:t>24</a:t>
            </a:fld>
            <a:endParaRPr lang="en-US" altLang="en-US">
              <a:solidFill>
                <a:srgbClr val="FF9966"/>
              </a:solidFill>
            </a:endParaRPr>
          </a:p>
        </p:txBody>
      </p:sp>
      <p:sp>
        <p:nvSpPr>
          <p:cNvPr id="80898" name="Rectangle 2"/>
          <p:cNvSpPr>
            <a:spLocks noGrp="1" noChangeArrowheads="1"/>
          </p:cNvSpPr>
          <p:nvPr>
            <p:ph type="title"/>
          </p:nvPr>
        </p:nvSpPr>
        <p:spPr/>
        <p:txBody>
          <a:bodyPr/>
          <a:lstStyle/>
          <a:p>
            <a:r>
              <a:rPr lang="en-US" altLang="en-US"/>
              <a:t>Examples of DIV and IDIV</a:t>
            </a:r>
          </a:p>
        </p:txBody>
      </p:sp>
      <p:sp>
        <p:nvSpPr>
          <p:cNvPr id="80899" name="Rectangle 3"/>
          <p:cNvSpPr>
            <a:spLocks noGrp="1" noChangeArrowheads="1"/>
          </p:cNvSpPr>
          <p:nvPr>
            <p:ph type="body" idx="1"/>
          </p:nvPr>
        </p:nvSpPr>
        <p:spPr>
          <a:xfrm>
            <a:off x="152400" y="838200"/>
            <a:ext cx="8839200" cy="5867400"/>
          </a:xfrm>
        </p:spPr>
        <p:txBody>
          <a:bodyPr/>
          <a:lstStyle/>
          <a:p>
            <a:pPr algn="just"/>
            <a:r>
              <a:rPr lang="en-US" altLang="en-US" dirty="0"/>
              <a:t>DX = 0000h, AX = 0005h, BX = </a:t>
            </a:r>
            <a:r>
              <a:rPr lang="en-US" altLang="en-US" dirty="0" err="1"/>
              <a:t>FFFEh</a:t>
            </a:r>
            <a:r>
              <a:rPr lang="en-US" altLang="en-US" dirty="0" smtClean="0"/>
              <a:t>:</a:t>
            </a:r>
          </a:p>
          <a:p>
            <a:pPr algn="just"/>
            <a:endParaRPr lang="en-US" altLang="en-US" dirty="0"/>
          </a:p>
          <a:p>
            <a:pPr lvl="1" algn="just"/>
            <a:r>
              <a:rPr lang="en-US" altLang="en-US" dirty="0"/>
              <a:t>Instruction	Quot.	Rem.	AX	DX</a:t>
            </a:r>
          </a:p>
          <a:p>
            <a:pPr lvl="1" algn="just">
              <a:buFont typeface="Monotype Sorts" pitchFamily="2" charset="2"/>
              <a:buChar char=" "/>
            </a:pPr>
            <a:r>
              <a:rPr lang="en-US" altLang="en-US" dirty="0"/>
              <a:t>div	</a:t>
            </a:r>
            <a:r>
              <a:rPr lang="en-US" altLang="en-US" dirty="0" err="1"/>
              <a:t>bx</a:t>
            </a:r>
            <a:r>
              <a:rPr lang="en-US" altLang="en-US" dirty="0"/>
              <a:t>	0	5	0000	0005</a:t>
            </a:r>
          </a:p>
          <a:p>
            <a:pPr lvl="1" algn="just">
              <a:buFont typeface="Monotype Sorts" pitchFamily="2" charset="2"/>
              <a:buChar char=" "/>
            </a:pPr>
            <a:r>
              <a:rPr lang="en-US" altLang="en-US" dirty="0" err="1"/>
              <a:t>idiv</a:t>
            </a:r>
            <a:r>
              <a:rPr lang="en-US" altLang="en-US" dirty="0"/>
              <a:t>	</a:t>
            </a:r>
            <a:r>
              <a:rPr lang="en-US" altLang="en-US" dirty="0" err="1"/>
              <a:t>bx</a:t>
            </a:r>
            <a:r>
              <a:rPr lang="en-US" altLang="en-US" dirty="0"/>
              <a:t>	-2	1	FFFE	0001</a:t>
            </a:r>
          </a:p>
          <a:p>
            <a:pPr algn="just"/>
            <a:endParaRPr lang="en-US" altLang="en-US" dirty="0" smtClean="0"/>
          </a:p>
          <a:p>
            <a:pPr algn="just"/>
            <a:endParaRPr lang="en-US" altLang="en-US" dirty="0"/>
          </a:p>
          <a:p>
            <a:pPr algn="just"/>
            <a:r>
              <a:rPr lang="en-US" altLang="en-US" dirty="0"/>
              <a:t>DX = </a:t>
            </a:r>
            <a:r>
              <a:rPr lang="en-US" altLang="en-US" dirty="0" err="1"/>
              <a:t>FFFFh</a:t>
            </a:r>
            <a:r>
              <a:rPr lang="en-US" altLang="en-US" dirty="0"/>
              <a:t>, AX = </a:t>
            </a:r>
            <a:r>
              <a:rPr lang="en-US" altLang="en-US" dirty="0" err="1"/>
              <a:t>FFFBh</a:t>
            </a:r>
            <a:r>
              <a:rPr lang="en-US" altLang="en-US" dirty="0"/>
              <a:t>, BX = 0002h</a:t>
            </a:r>
            <a:r>
              <a:rPr lang="en-US" altLang="en-US" dirty="0" smtClean="0"/>
              <a:t>:</a:t>
            </a:r>
          </a:p>
          <a:p>
            <a:pPr algn="just"/>
            <a:endParaRPr lang="en-US" altLang="en-US" dirty="0"/>
          </a:p>
          <a:p>
            <a:pPr lvl="1" algn="just"/>
            <a:r>
              <a:rPr lang="en-US" altLang="en-US" dirty="0"/>
              <a:t>Instruction	Quot.	Rem.	AX	DX</a:t>
            </a:r>
          </a:p>
          <a:p>
            <a:pPr lvl="1" algn="just">
              <a:buFont typeface="Monotype Sorts" pitchFamily="2" charset="2"/>
              <a:buChar char=" "/>
            </a:pPr>
            <a:r>
              <a:rPr lang="en-US" altLang="en-US" dirty="0" err="1"/>
              <a:t>idiv</a:t>
            </a:r>
            <a:r>
              <a:rPr lang="en-US" altLang="en-US" dirty="0"/>
              <a:t>	</a:t>
            </a:r>
            <a:r>
              <a:rPr lang="en-US" altLang="en-US" dirty="0" err="1"/>
              <a:t>bx</a:t>
            </a:r>
            <a:r>
              <a:rPr lang="en-US" altLang="en-US" dirty="0"/>
              <a:t>	-2	-1	FFFE	FFFF</a:t>
            </a:r>
          </a:p>
          <a:p>
            <a:pPr lvl="1" algn="just">
              <a:buFont typeface="Monotype Sorts" pitchFamily="2" charset="2"/>
              <a:buChar char=" "/>
            </a:pPr>
            <a:r>
              <a:rPr lang="en-US" altLang="en-US" dirty="0"/>
              <a:t>div	</a:t>
            </a:r>
            <a:r>
              <a:rPr lang="en-US" altLang="en-US" dirty="0" err="1"/>
              <a:t>bx</a:t>
            </a:r>
            <a:r>
              <a:rPr lang="en-US" altLang="en-US" dirty="0"/>
              <a:t>	Divide Overflow</a:t>
            </a:r>
          </a:p>
        </p:txBody>
      </p:sp>
    </p:spTree>
    <p:extLst>
      <p:ext uri="{BB962C8B-B14F-4D97-AF65-F5344CB8AC3E}">
        <p14:creationId xmlns:p14="http://schemas.microsoft.com/office/powerpoint/2010/main" val="4260374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FF2BC87-652F-4CDD-825E-320B5FF364D5}" type="slidenum">
              <a:rPr lang="en-US" altLang="en-US">
                <a:solidFill>
                  <a:srgbClr val="FF9966"/>
                </a:solidFill>
              </a:rPr>
              <a:pPr/>
              <a:t>25</a:t>
            </a:fld>
            <a:endParaRPr lang="en-US" altLang="en-US">
              <a:solidFill>
                <a:srgbClr val="FF9966"/>
              </a:solidFill>
            </a:endParaRPr>
          </a:p>
        </p:txBody>
      </p:sp>
      <p:sp>
        <p:nvSpPr>
          <p:cNvPr id="81922" name="Rectangle 2"/>
          <p:cNvSpPr>
            <a:spLocks noGrp="1" noChangeArrowheads="1"/>
          </p:cNvSpPr>
          <p:nvPr>
            <p:ph type="title"/>
          </p:nvPr>
        </p:nvSpPr>
        <p:spPr/>
        <p:txBody>
          <a:bodyPr/>
          <a:lstStyle/>
          <a:p>
            <a:r>
              <a:rPr lang="en-US" altLang="en-US"/>
              <a:t>Examples of DIV and IDIV (cont.)</a:t>
            </a:r>
          </a:p>
        </p:txBody>
      </p:sp>
      <p:sp>
        <p:nvSpPr>
          <p:cNvPr id="81923" name="Rectangle 3"/>
          <p:cNvSpPr>
            <a:spLocks noGrp="1" noChangeArrowheads="1"/>
          </p:cNvSpPr>
          <p:nvPr>
            <p:ph type="body" idx="1"/>
          </p:nvPr>
        </p:nvSpPr>
        <p:spPr>
          <a:xfrm>
            <a:off x="152400" y="838200"/>
            <a:ext cx="8839200" cy="5867400"/>
          </a:xfrm>
        </p:spPr>
        <p:txBody>
          <a:bodyPr/>
          <a:lstStyle/>
          <a:p>
            <a:pPr algn="just"/>
            <a:r>
              <a:rPr lang="en-US" altLang="en-US" dirty="0"/>
              <a:t>AX = 0007, BX = </a:t>
            </a:r>
            <a:r>
              <a:rPr lang="en-US" altLang="en-US" dirty="0" err="1"/>
              <a:t>FFFEh</a:t>
            </a:r>
            <a:r>
              <a:rPr lang="en-US" altLang="en-US" dirty="0" smtClean="0"/>
              <a:t>:</a:t>
            </a:r>
          </a:p>
          <a:p>
            <a:pPr algn="just"/>
            <a:endParaRPr lang="en-US" altLang="en-US" dirty="0"/>
          </a:p>
          <a:p>
            <a:pPr lvl="1" algn="just"/>
            <a:r>
              <a:rPr lang="en-US" altLang="en-US" dirty="0"/>
              <a:t>Instruction	Quot.	Rem.	AL	AH</a:t>
            </a:r>
          </a:p>
          <a:p>
            <a:pPr lvl="1" algn="just">
              <a:buFont typeface="Monotype Sorts" pitchFamily="2" charset="2"/>
              <a:buChar char=" "/>
            </a:pPr>
            <a:r>
              <a:rPr lang="en-US" altLang="en-US" dirty="0"/>
              <a:t>div	</a:t>
            </a:r>
            <a:r>
              <a:rPr lang="en-US" altLang="en-US" dirty="0" err="1"/>
              <a:t>bl</a:t>
            </a:r>
            <a:r>
              <a:rPr lang="en-US" altLang="en-US" dirty="0"/>
              <a:t>	0	7	00	07</a:t>
            </a:r>
          </a:p>
          <a:p>
            <a:pPr lvl="1" algn="just">
              <a:buFont typeface="Monotype Sorts" pitchFamily="2" charset="2"/>
              <a:buChar char=" "/>
            </a:pPr>
            <a:r>
              <a:rPr lang="en-US" altLang="en-US" dirty="0" err="1"/>
              <a:t>idiv</a:t>
            </a:r>
            <a:r>
              <a:rPr lang="en-US" altLang="en-US" dirty="0"/>
              <a:t>	</a:t>
            </a:r>
            <a:r>
              <a:rPr lang="en-US" altLang="en-US" dirty="0" err="1"/>
              <a:t>bl</a:t>
            </a:r>
            <a:r>
              <a:rPr lang="en-US" altLang="en-US" dirty="0"/>
              <a:t>	-3	1	FD	01</a:t>
            </a:r>
          </a:p>
          <a:p>
            <a:pPr algn="just"/>
            <a:endParaRPr lang="en-US" altLang="en-US" dirty="0" smtClean="0"/>
          </a:p>
          <a:p>
            <a:pPr algn="just"/>
            <a:endParaRPr lang="en-US" altLang="en-US" dirty="0"/>
          </a:p>
          <a:p>
            <a:pPr algn="just"/>
            <a:r>
              <a:rPr lang="en-US" altLang="en-US" dirty="0"/>
              <a:t>AX = 00FBh, BX = 0CFFh</a:t>
            </a:r>
            <a:r>
              <a:rPr lang="en-US" altLang="en-US" dirty="0" smtClean="0"/>
              <a:t>:</a:t>
            </a:r>
          </a:p>
          <a:p>
            <a:pPr algn="just"/>
            <a:endParaRPr lang="en-US" altLang="en-US" dirty="0"/>
          </a:p>
          <a:p>
            <a:pPr lvl="1" algn="just"/>
            <a:r>
              <a:rPr lang="en-US" altLang="en-US" dirty="0"/>
              <a:t>Instruction	Quot.	Rem.	AL	AH</a:t>
            </a:r>
          </a:p>
          <a:p>
            <a:pPr lvl="1" algn="just">
              <a:buFont typeface="Monotype Sorts" pitchFamily="2" charset="2"/>
              <a:buChar char=" "/>
            </a:pPr>
            <a:r>
              <a:rPr lang="en-US" altLang="en-US" dirty="0"/>
              <a:t>div	</a:t>
            </a:r>
            <a:r>
              <a:rPr lang="en-US" altLang="en-US" dirty="0" err="1"/>
              <a:t>bl</a:t>
            </a:r>
            <a:r>
              <a:rPr lang="en-US" altLang="en-US" dirty="0"/>
              <a:t>	0	251	00	FB</a:t>
            </a:r>
          </a:p>
          <a:p>
            <a:pPr lvl="1" algn="just">
              <a:buFont typeface="Monotype Sorts" pitchFamily="2" charset="2"/>
              <a:buChar char=" "/>
            </a:pPr>
            <a:r>
              <a:rPr lang="en-US" altLang="en-US" dirty="0" err="1"/>
              <a:t>idiv</a:t>
            </a:r>
            <a:r>
              <a:rPr lang="en-US" altLang="en-US" dirty="0"/>
              <a:t>	</a:t>
            </a:r>
            <a:r>
              <a:rPr lang="en-US" altLang="en-US" dirty="0" err="1"/>
              <a:t>bl</a:t>
            </a:r>
            <a:r>
              <a:rPr lang="en-US" altLang="en-US" dirty="0"/>
              <a:t>	Divide Overflow</a:t>
            </a:r>
          </a:p>
        </p:txBody>
      </p:sp>
    </p:spTree>
    <p:extLst>
      <p:ext uri="{BB962C8B-B14F-4D97-AF65-F5344CB8AC3E}">
        <p14:creationId xmlns:p14="http://schemas.microsoft.com/office/powerpoint/2010/main" val="2225849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2D865C8-4373-484C-918F-649F9102B69C}" type="slidenum">
              <a:rPr lang="en-US" altLang="en-US">
                <a:solidFill>
                  <a:srgbClr val="FF9966"/>
                </a:solidFill>
              </a:rPr>
              <a:pPr/>
              <a:t>26</a:t>
            </a:fld>
            <a:endParaRPr lang="en-US" altLang="en-US">
              <a:solidFill>
                <a:srgbClr val="FF9966"/>
              </a:solidFill>
            </a:endParaRPr>
          </a:p>
        </p:txBody>
      </p:sp>
      <p:sp>
        <p:nvSpPr>
          <p:cNvPr id="99330" name="Rectangle 2"/>
          <p:cNvSpPr>
            <a:spLocks noGrp="1" noChangeArrowheads="1"/>
          </p:cNvSpPr>
          <p:nvPr>
            <p:ph type="title"/>
          </p:nvPr>
        </p:nvSpPr>
        <p:spPr/>
        <p:txBody>
          <a:bodyPr/>
          <a:lstStyle/>
          <a:p>
            <a:r>
              <a:rPr lang="en-US" altLang="en-US"/>
              <a:t>Exercise 2</a:t>
            </a:r>
            <a:endParaRPr lang="fr-CA" altLang="en-US"/>
          </a:p>
        </p:txBody>
      </p:sp>
      <p:sp>
        <p:nvSpPr>
          <p:cNvPr id="99331" name="Rectangle 3"/>
          <p:cNvSpPr>
            <a:spLocks noGrp="1" noChangeArrowheads="1"/>
          </p:cNvSpPr>
          <p:nvPr>
            <p:ph type="body" idx="1"/>
          </p:nvPr>
        </p:nvSpPr>
        <p:spPr>
          <a:xfrm>
            <a:off x="152400" y="762000"/>
            <a:ext cx="8839200" cy="5943600"/>
          </a:xfrm>
        </p:spPr>
        <p:txBody>
          <a:bodyPr/>
          <a:lstStyle/>
          <a:p>
            <a:pPr algn="just"/>
            <a:r>
              <a:rPr lang="en-US" altLang="en-US" dirty="0">
                <a:cs typeface="Times New Roman" pitchFamily="18" charset="0"/>
              </a:rPr>
              <a:t>Give the hexadecimal content of AX immediately after the execution of each instruction below or indicate if there is a divide overflow</a:t>
            </a:r>
            <a:r>
              <a:rPr lang="fr-CA" altLang="en-US" dirty="0"/>
              <a:t> </a:t>
            </a:r>
          </a:p>
          <a:p>
            <a:pPr algn="just"/>
            <a:endParaRPr lang="en-US" altLang="en-US" dirty="0"/>
          </a:p>
          <a:p>
            <a:pPr lvl="1" algn="just"/>
            <a:r>
              <a:rPr lang="fr-CA" altLang="en-US" dirty="0">
                <a:cs typeface="Times New Roman" pitchFamily="18" charset="0"/>
              </a:rPr>
              <a:t>IDIV BL ; </a:t>
            </a:r>
            <a:r>
              <a:rPr lang="en-US" altLang="en-US" dirty="0">
                <a:cs typeface="Times New Roman" pitchFamily="18" charset="0"/>
              </a:rPr>
              <a:t>when</a:t>
            </a:r>
            <a:r>
              <a:rPr lang="fr-CA" altLang="en-US" dirty="0">
                <a:cs typeface="Times New Roman" pitchFamily="18" charset="0"/>
              </a:rPr>
              <a:t> AX = 0FFFBh </a:t>
            </a:r>
            <a:r>
              <a:rPr lang="en-US" altLang="en-US" dirty="0">
                <a:cs typeface="Times New Roman" pitchFamily="18" charset="0"/>
              </a:rPr>
              <a:t>and</a:t>
            </a:r>
            <a:r>
              <a:rPr lang="fr-CA" altLang="en-US" dirty="0">
                <a:cs typeface="Times New Roman" pitchFamily="18" charset="0"/>
              </a:rPr>
              <a:t> BL = 0FEh</a:t>
            </a:r>
            <a:r>
              <a:rPr lang="fr-CA" altLang="en-US" dirty="0"/>
              <a:t> </a:t>
            </a:r>
            <a:endParaRPr lang="fr-CA" altLang="en-US" dirty="0" smtClean="0"/>
          </a:p>
          <a:p>
            <a:pPr lvl="1" algn="just"/>
            <a:endParaRPr lang="fr-CA" altLang="en-US" dirty="0"/>
          </a:p>
          <a:p>
            <a:pPr lvl="1" algn="just"/>
            <a:r>
              <a:rPr lang="fr-CA" altLang="en-US" dirty="0">
                <a:cs typeface="Times New Roman" pitchFamily="18" charset="0"/>
              </a:rPr>
              <a:t>IDIV BL ; </a:t>
            </a:r>
            <a:r>
              <a:rPr lang="en-US" altLang="en-US" dirty="0">
                <a:cs typeface="Times New Roman" pitchFamily="18" charset="0"/>
              </a:rPr>
              <a:t>when</a:t>
            </a:r>
            <a:r>
              <a:rPr lang="fr-CA" altLang="en-US" dirty="0">
                <a:cs typeface="Times New Roman" pitchFamily="18" charset="0"/>
              </a:rPr>
              <a:t> AX = 0080h </a:t>
            </a:r>
            <a:r>
              <a:rPr lang="en-US" altLang="en-US" dirty="0">
                <a:cs typeface="Times New Roman" pitchFamily="18" charset="0"/>
              </a:rPr>
              <a:t>and</a:t>
            </a:r>
            <a:r>
              <a:rPr lang="fr-CA" altLang="en-US" dirty="0">
                <a:cs typeface="Times New Roman" pitchFamily="18" charset="0"/>
              </a:rPr>
              <a:t> BL = 0FFh</a:t>
            </a:r>
            <a:r>
              <a:rPr lang="fr-CA" altLang="en-US" dirty="0"/>
              <a:t>  </a:t>
            </a:r>
            <a:endParaRPr lang="fr-CA" altLang="en-US" dirty="0" smtClean="0"/>
          </a:p>
          <a:p>
            <a:pPr lvl="1" algn="just"/>
            <a:endParaRPr lang="fr-CA" altLang="en-US" dirty="0"/>
          </a:p>
          <a:p>
            <a:pPr lvl="1" algn="just"/>
            <a:r>
              <a:rPr lang="fr-CA" altLang="en-US" dirty="0">
                <a:cs typeface="Times New Roman" pitchFamily="18" charset="0"/>
              </a:rPr>
              <a:t>DIV BL ; </a:t>
            </a:r>
            <a:r>
              <a:rPr lang="en-US" altLang="en-US" dirty="0">
                <a:cs typeface="Times New Roman" pitchFamily="18" charset="0"/>
              </a:rPr>
              <a:t>when</a:t>
            </a:r>
            <a:r>
              <a:rPr lang="fr-CA" altLang="en-US" dirty="0">
                <a:cs typeface="Times New Roman" pitchFamily="18" charset="0"/>
              </a:rPr>
              <a:t> AX = 7FFFh </a:t>
            </a:r>
            <a:r>
              <a:rPr lang="en-US" altLang="en-US" dirty="0">
                <a:cs typeface="Times New Roman" pitchFamily="18" charset="0"/>
              </a:rPr>
              <a:t>and</a:t>
            </a:r>
            <a:r>
              <a:rPr lang="fr-CA" altLang="en-US" dirty="0">
                <a:cs typeface="Times New Roman" pitchFamily="18" charset="0"/>
              </a:rPr>
              <a:t> BL = 08h</a:t>
            </a:r>
            <a:r>
              <a:rPr lang="fr-CA" altLang="en-US" dirty="0"/>
              <a:t> </a:t>
            </a:r>
          </a:p>
          <a:p>
            <a:pPr lvl="1" algn="just"/>
            <a:endParaRPr lang="fr-CA" altLang="en-US" dirty="0"/>
          </a:p>
        </p:txBody>
      </p:sp>
    </p:spTree>
    <p:extLst>
      <p:ext uri="{BB962C8B-B14F-4D97-AF65-F5344CB8AC3E}">
        <p14:creationId xmlns:p14="http://schemas.microsoft.com/office/powerpoint/2010/main" val="3297697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D474256-3A55-401A-98A4-1299B36CBD85}" type="slidenum">
              <a:rPr lang="en-US" altLang="en-US">
                <a:solidFill>
                  <a:srgbClr val="FF9966"/>
                </a:solidFill>
              </a:rPr>
              <a:pPr/>
              <a:t>27</a:t>
            </a:fld>
            <a:endParaRPr lang="en-US" altLang="en-US">
              <a:solidFill>
                <a:srgbClr val="FF9966"/>
              </a:solidFill>
            </a:endParaRPr>
          </a:p>
        </p:txBody>
      </p:sp>
      <p:sp>
        <p:nvSpPr>
          <p:cNvPr id="82946" name="Rectangle 2"/>
          <p:cNvSpPr>
            <a:spLocks noGrp="1" noChangeArrowheads="1"/>
          </p:cNvSpPr>
          <p:nvPr>
            <p:ph type="title"/>
          </p:nvPr>
        </p:nvSpPr>
        <p:spPr/>
        <p:txBody>
          <a:bodyPr/>
          <a:lstStyle/>
          <a:p>
            <a:r>
              <a:rPr lang="en-US" altLang="en-US"/>
              <a:t>Preparing for a division</a:t>
            </a:r>
          </a:p>
        </p:txBody>
      </p:sp>
      <p:sp>
        <p:nvSpPr>
          <p:cNvPr id="82947" name="Rectangle 3"/>
          <p:cNvSpPr>
            <a:spLocks noGrp="1" noChangeArrowheads="1"/>
          </p:cNvSpPr>
          <p:nvPr>
            <p:ph type="body" idx="1"/>
          </p:nvPr>
        </p:nvSpPr>
        <p:spPr>
          <a:xfrm>
            <a:off x="228600" y="838200"/>
            <a:ext cx="8839200" cy="5867400"/>
          </a:xfrm>
        </p:spPr>
        <p:txBody>
          <a:bodyPr/>
          <a:lstStyle/>
          <a:p>
            <a:pPr algn="just"/>
            <a:r>
              <a:rPr lang="en-US" altLang="en-US" dirty="0"/>
              <a:t>Recall that</a:t>
            </a:r>
            <a:r>
              <a:rPr lang="en-US" altLang="en-US" dirty="0" smtClean="0"/>
              <a:t>:</a:t>
            </a:r>
          </a:p>
          <a:p>
            <a:pPr algn="just"/>
            <a:endParaRPr lang="en-US" altLang="en-US" dirty="0"/>
          </a:p>
          <a:p>
            <a:pPr lvl="1" algn="just"/>
            <a:r>
              <a:rPr lang="en-US" altLang="en-US" dirty="0"/>
              <a:t>For a byte divisor: 	the dividend is in AX</a:t>
            </a:r>
          </a:p>
          <a:p>
            <a:pPr lvl="1" algn="just"/>
            <a:r>
              <a:rPr lang="en-US" altLang="en-US" dirty="0"/>
              <a:t>For a word divisor:	the dividend is in DX:AX</a:t>
            </a:r>
          </a:p>
          <a:p>
            <a:pPr lvl="1" algn="just"/>
            <a:r>
              <a:rPr lang="en-US" altLang="en-US" dirty="0"/>
              <a:t>For a </a:t>
            </a:r>
            <a:r>
              <a:rPr lang="en-US" altLang="en-US" dirty="0" err="1"/>
              <a:t>dword</a:t>
            </a:r>
            <a:r>
              <a:rPr lang="en-US" altLang="en-US" dirty="0"/>
              <a:t> divisor:	the dividend is in EDX:EAX</a:t>
            </a:r>
          </a:p>
          <a:p>
            <a:pPr algn="just"/>
            <a:endParaRPr lang="en-US" altLang="en-US" dirty="0"/>
          </a:p>
          <a:p>
            <a:pPr algn="just"/>
            <a:r>
              <a:rPr lang="en-US" altLang="en-US" dirty="0"/>
              <a:t>If the dividend occupies only its least significant half (</a:t>
            </a:r>
            <a:r>
              <a:rPr lang="en-US" altLang="en-US" dirty="0" err="1"/>
              <a:t>lsh</a:t>
            </a:r>
            <a:r>
              <a:rPr lang="en-US" altLang="en-US" dirty="0"/>
              <a:t>) we must prepare its most significant half (</a:t>
            </a:r>
            <a:r>
              <a:rPr lang="en-US" altLang="en-US" dirty="0" err="1"/>
              <a:t>msh</a:t>
            </a:r>
            <a:r>
              <a:rPr lang="en-US" altLang="en-US" dirty="0"/>
              <a:t>) for a </a:t>
            </a:r>
            <a:r>
              <a:rPr lang="en-US" altLang="en-US" dirty="0" smtClean="0"/>
              <a:t>division</a:t>
            </a:r>
          </a:p>
          <a:p>
            <a:pPr algn="just"/>
            <a:endParaRPr lang="en-US" altLang="en-US" dirty="0"/>
          </a:p>
          <a:p>
            <a:pPr lvl="1" algn="just"/>
            <a:r>
              <a:rPr lang="en-US" altLang="en-US" dirty="0">
                <a:solidFill>
                  <a:schemeClr val="hlink"/>
                </a:solidFill>
              </a:rPr>
              <a:t>For DIV</a:t>
            </a:r>
            <a:r>
              <a:rPr lang="en-US" altLang="en-US" dirty="0"/>
              <a:t>:  the </a:t>
            </a:r>
            <a:r>
              <a:rPr lang="en-US" altLang="en-US" dirty="0" err="1"/>
              <a:t>msh</a:t>
            </a:r>
            <a:r>
              <a:rPr lang="en-US" altLang="en-US" dirty="0"/>
              <a:t> must be zero</a:t>
            </a:r>
          </a:p>
          <a:p>
            <a:pPr lvl="1" algn="just"/>
            <a:r>
              <a:rPr lang="en-US" altLang="en-US" dirty="0">
                <a:solidFill>
                  <a:schemeClr val="hlink"/>
                </a:solidFill>
              </a:rPr>
              <a:t>For IDIV</a:t>
            </a:r>
            <a:r>
              <a:rPr lang="en-US" altLang="en-US" dirty="0"/>
              <a:t>: the </a:t>
            </a:r>
            <a:r>
              <a:rPr lang="en-US" altLang="en-US" dirty="0" err="1">
                <a:solidFill>
                  <a:srgbClr val="FF0000"/>
                </a:solidFill>
              </a:rPr>
              <a:t>msh</a:t>
            </a:r>
            <a:r>
              <a:rPr lang="en-US" altLang="en-US" dirty="0">
                <a:solidFill>
                  <a:srgbClr val="FF0000"/>
                </a:solidFill>
              </a:rPr>
              <a:t> must be the </a:t>
            </a:r>
            <a:r>
              <a:rPr lang="en-US" altLang="en-US" i="1" dirty="0">
                <a:solidFill>
                  <a:srgbClr val="FF0000"/>
                </a:solidFill>
              </a:rPr>
              <a:t>sign extension</a:t>
            </a:r>
            <a:r>
              <a:rPr lang="en-US" altLang="en-US" dirty="0"/>
              <a:t> of the </a:t>
            </a:r>
            <a:r>
              <a:rPr lang="en-US" altLang="en-US" dirty="0" err="1"/>
              <a:t>lsh</a:t>
            </a:r>
            <a:r>
              <a:rPr lang="en-US" altLang="en-US" dirty="0"/>
              <a:t>  </a:t>
            </a:r>
          </a:p>
        </p:txBody>
      </p:sp>
    </p:spTree>
    <p:extLst>
      <p:ext uri="{BB962C8B-B14F-4D97-AF65-F5344CB8AC3E}">
        <p14:creationId xmlns:p14="http://schemas.microsoft.com/office/powerpoint/2010/main" val="3548881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4DEB2A2-7D95-4B4F-9BB6-181CD6DB20CF}" type="slidenum">
              <a:rPr lang="en-US" altLang="en-US">
                <a:solidFill>
                  <a:srgbClr val="FF9966"/>
                </a:solidFill>
              </a:rPr>
              <a:pPr/>
              <a:t>28</a:t>
            </a:fld>
            <a:endParaRPr lang="en-US" altLang="en-US">
              <a:solidFill>
                <a:srgbClr val="FF9966"/>
              </a:solidFill>
            </a:endParaRPr>
          </a:p>
        </p:txBody>
      </p:sp>
      <p:sp>
        <p:nvSpPr>
          <p:cNvPr id="84994" name="Rectangle 2"/>
          <p:cNvSpPr>
            <a:spLocks noGrp="1" noChangeArrowheads="1"/>
          </p:cNvSpPr>
          <p:nvPr>
            <p:ph type="title"/>
          </p:nvPr>
        </p:nvSpPr>
        <p:spPr/>
        <p:txBody>
          <a:bodyPr/>
          <a:lstStyle/>
          <a:p>
            <a:r>
              <a:rPr lang="en-US" altLang="en-US"/>
              <a:t>Preparing for DIV or IDIV</a:t>
            </a:r>
          </a:p>
        </p:txBody>
      </p:sp>
      <p:sp>
        <p:nvSpPr>
          <p:cNvPr id="84995" name="Rectangle 3"/>
          <p:cNvSpPr>
            <a:spLocks noGrp="1" noChangeArrowheads="1"/>
          </p:cNvSpPr>
          <p:nvPr>
            <p:ph type="body" idx="1"/>
          </p:nvPr>
        </p:nvSpPr>
        <p:spPr>
          <a:xfrm>
            <a:off x="152400" y="838200"/>
            <a:ext cx="8839200" cy="5867400"/>
          </a:xfrm>
        </p:spPr>
        <p:txBody>
          <a:bodyPr/>
          <a:lstStyle/>
          <a:p>
            <a:pPr algn="just"/>
            <a:r>
              <a:rPr lang="en-US" altLang="en-US" dirty="0"/>
              <a:t>To divide the unsigned number in AX by the unsigned number in BX, you must </a:t>
            </a:r>
            <a:r>
              <a:rPr lang="en-US" altLang="en-US" dirty="0" smtClean="0"/>
              <a:t>do</a:t>
            </a:r>
          </a:p>
          <a:p>
            <a:pPr algn="just"/>
            <a:endParaRPr lang="en-US" altLang="en-US" dirty="0"/>
          </a:p>
          <a:p>
            <a:pPr lvl="2" algn="just">
              <a:buFont typeface="Monotype Sorts" pitchFamily="2" charset="2"/>
              <a:buNone/>
            </a:pPr>
            <a:r>
              <a:rPr lang="en-US" altLang="en-US" dirty="0" err="1"/>
              <a:t>xor</a:t>
            </a:r>
            <a:r>
              <a:rPr lang="en-US" altLang="en-US" dirty="0"/>
              <a:t> </a:t>
            </a:r>
            <a:r>
              <a:rPr lang="en-US" altLang="en-US" dirty="0" err="1"/>
              <a:t>dx,dx</a:t>
            </a:r>
            <a:r>
              <a:rPr lang="en-US" altLang="en-US" dirty="0"/>
              <a:t>  ;or </a:t>
            </a:r>
            <a:r>
              <a:rPr lang="en-US" altLang="en-US" dirty="0" err="1">
                <a:solidFill>
                  <a:srgbClr val="FF0000"/>
                </a:solidFill>
              </a:rPr>
              <a:t>mov</a:t>
            </a:r>
            <a:r>
              <a:rPr lang="en-US" altLang="en-US" dirty="0">
                <a:solidFill>
                  <a:srgbClr val="FF0000"/>
                </a:solidFill>
              </a:rPr>
              <a:t> dx, 0</a:t>
            </a:r>
            <a:r>
              <a:rPr lang="en-US" altLang="en-US" dirty="0"/>
              <a:t> to fill DX with 0</a:t>
            </a:r>
          </a:p>
          <a:p>
            <a:pPr lvl="2" algn="just">
              <a:buFont typeface="Monotype Sorts" pitchFamily="2" charset="2"/>
              <a:buNone/>
            </a:pPr>
            <a:r>
              <a:rPr lang="en-US" altLang="en-US" dirty="0"/>
              <a:t>div </a:t>
            </a:r>
            <a:r>
              <a:rPr lang="en-US" altLang="en-US" dirty="0" err="1"/>
              <a:t>bx</a:t>
            </a:r>
            <a:endParaRPr lang="en-US" altLang="en-US" dirty="0"/>
          </a:p>
          <a:p>
            <a:pPr algn="just"/>
            <a:endParaRPr lang="en-US" altLang="en-US" dirty="0"/>
          </a:p>
          <a:p>
            <a:pPr algn="just"/>
            <a:r>
              <a:rPr lang="en-US" altLang="en-US" dirty="0"/>
              <a:t>To divide the signed number in AX by the signed number in BX, you must </a:t>
            </a:r>
            <a:r>
              <a:rPr lang="en-US" altLang="en-US" dirty="0" smtClean="0"/>
              <a:t>do</a:t>
            </a:r>
          </a:p>
          <a:p>
            <a:pPr algn="just"/>
            <a:endParaRPr lang="en-US" altLang="en-US" dirty="0"/>
          </a:p>
          <a:p>
            <a:pPr lvl="2" algn="just">
              <a:buFont typeface="Monotype Sorts" pitchFamily="2" charset="2"/>
              <a:buNone/>
            </a:pPr>
            <a:r>
              <a:rPr lang="en-US" altLang="en-US" dirty="0" err="1"/>
              <a:t>cwd</a:t>
            </a:r>
            <a:r>
              <a:rPr lang="en-US" altLang="en-US" dirty="0"/>
              <a:t>  ;to fill DX with sign extension of AX</a:t>
            </a:r>
          </a:p>
          <a:p>
            <a:pPr lvl="2" algn="just">
              <a:buFont typeface="Monotype Sorts" pitchFamily="2" charset="2"/>
              <a:buNone/>
            </a:pPr>
            <a:r>
              <a:rPr lang="en-US" altLang="en-US" dirty="0" err="1"/>
              <a:t>idiv</a:t>
            </a:r>
            <a:r>
              <a:rPr lang="en-US" altLang="en-US" dirty="0"/>
              <a:t> </a:t>
            </a:r>
            <a:r>
              <a:rPr lang="en-US" altLang="en-US" dirty="0" err="1"/>
              <a:t>bx</a:t>
            </a:r>
            <a:endParaRPr lang="en-US" altLang="en-US" dirty="0"/>
          </a:p>
          <a:p>
            <a:pPr algn="just"/>
            <a:endParaRPr lang="en-US" altLang="en-US" dirty="0"/>
          </a:p>
          <a:p>
            <a:pPr algn="just"/>
            <a:r>
              <a:rPr lang="en-US" altLang="en-US" dirty="0">
                <a:solidFill>
                  <a:srgbClr val="FF0000"/>
                </a:solidFill>
              </a:rPr>
              <a:t>Never assign the </a:t>
            </a:r>
            <a:r>
              <a:rPr lang="en-US" altLang="en-US" dirty="0" err="1">
                <a:solidFill>
                  <a:srgbClr val="FF0000"/>
                </a:solidFill>
              </a:rPr>
              <a:t>msh</a:t>
            </a:r>
            <a:r>
              <a:rPr lang="en-US" altLang="en-US" dirty="0">
                <a:solidFill>
                  <a:srgbClr val="FF0000"/>
                </a:solidFill>
              </a:rPr>
              <a:t> of the dividend to zero before performing IDIV</a:t>
            </a:r>
          </a:p>
        </p:txBody>
      </p:sp>
    </p:spTree>
    <p:extLst>
      <p:ext uri="{BB962C8B-B14F-4D97-AF65-F5344CB8AC3E}">
        <p14:creationId xmlns:p14="http://schemas.microsoft.com/office/powerpoint/2010/main" val="3149283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A4CB955C-A1FF-4376-B2D0-40BA168DD2F0}" type="slidenum">
              <a:rPr lang="en-US" altLang="en-US"/>
              <a:pPr/>
              <a:t>29</a:t>
            </a:fld>
            <a:endParaRPr lang="en-US" altLang="en-US"/>
          </a:p>
        </p:txBody>
      </p:sp>
      <p:sp>
        <p:nvSpPr>
          <p:cNvPr id="102402" name="Rectangle 2"/>
          <p:cNvSpPr>
            <a:spLocks noGrp="1" noChangeArrowheads="1"/>
          </p:cNvSpPr>
          <p:nvPr>
            <p:ph type="title"/>
          </p:nvPr>
        </p:nvSpPr>
        <p:spPr>
          <a:xfrm>
            <a:off x="533400" y="228600"/>
            <a:ext cx="8001000" cy="609600"/>
          </a:xfrm>
        </p:spPr>
        <p:txBody>
          <a:bodyPr/>
          <a:lstStyle/>
          <a:p>
            <a:r>
              <a:rPr lang="en-US" altLang="en-US"/>
              <a:t>Unsigned Arithmetic Expressions</a:t>
            </a:r>
          </a:p>
        </p:txBody>
      </p:sp>
      <p:sp>
        <p:nvSpPr>
          <p:cNvPr id="102403" name="Rectangle 3"/>
          <p:cNvSpPr>
            <a:spLocks noGrp="1" noChangeArrowheads="1"/>
          </p:cNvSpPr>
          <p:nvPr>
            <p:ph type="body" idx="1"/>
          </p:nvPr>
        </p:nvSpPr>
        <p:spPr>
          <a:xfrm>
            <a:off x="609600" y="990600"/>
            <a:ext cx="7772400" cy="2209800"/>
          </a:xfrm>
        </p:spPr>
        <p:txBody>
          <a:bodyPr/>
          <a:lstStyle/>
          <a:p>
            <a:r>
              <a:rPr lang="en-US" altLang="en-US" dirty="0"/>
              <a:t>Some good reasons to learn how to implement integer expressions:</a:t>
            </a:r>
          </a:p>
          <a:p>
            <a:pPr lvl="1"/>
            <a:r>
              <a:rPr lang="en-US" altLang="en-US" dirty="0"/>
              <a:t>Learn how do compilers do it</a:t>
            </a:r>
          </a:p>
          <a:p>
            <a:pPr lvl="1"/>
            <a:r>
              <a:rPr lang="en-US" altLang="en-US" dirty="0"/>
              <a:t>Test your understanding of MUL, IMUL, DIV, IDIV</a:t>
            </a:r>
          </a:p>
          <a:p>
            <a:pPr lvl="1"/>
            <a:r>
              <a:rPr lang="en-US" altLang="en-US" dirty="0"/>
              <a:t>Check for overflow (Carry and Overflow flags)</a:t>
            </a:r>
          </a:p>
        </p:txBody>
      </p:sp>
      <p:grpSp>
        <p:nvGrpSpPr>
          <p:cNvPr id="102410" name="Group 10"/>
          <p:cNvGrpSpPr>
            <a:grpSpLocks/>
          </p:cNvGrpSpPr>
          <p:nvPr/>
        </p:nvGrpSpPr>
        <p:grpSpPr bwMode="auto">
          <a:xfrm>
            <a:off x="609600" y="3200400"/>
            <a:ext cx="7391400" cy="2628900"/>
            <a:chOff x="384" y="1968"/>
            <a:chExt cx="4656" cy="1656"/>
          </a:xfrm>
        </p:grpSpPr>
        <p:sp>
          <p:nvSpPr>
            <p:cNvPr id="102404" name="Rectangle 4"/>
            <p:cNvSpPr>
              <a:spLocks noChangeArrowheads="1"/>
            </p:cNvSpPr>
            <p:nvPr/>
          </p:nvSpPr>
          <p:spPr bwMode="auto">
            <a:xfrm>
              <a:off x="384" y="1968"/>
              <a:ext cx="465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var4 = (var1 + var2) * var3</a:t>
              </a:r>
            </a:p>
          </p:txBody>
        </p:sp>
        <p:sp>
          <p:nvSpPr>
            <p:cNvPr id="102405" name="Text Box 5"/>
            <p:cNvSpPr txBox="1">
              <a:spLocks noChangeArrowheads="1"/>
            </p:cNvSpPr>
            <p:nvPr/>
          </p:nvSpPr>
          <p:spPr bwMode="auto">
            <a:xfrm>
              <a:off x="912" y="2400"/>
              <a:ext cx="3840" cy="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4788" algn="l"/>
                </a:tabLst>
                <a:defRPr sz="2400">
                  <a:solidFill>
                    <a:schemeClr val="tx1"/>
                  </a:solidFill>
                  <a:latin typeface="Times New Roman" pitchFamily="18" charset="0"/>
                </a:defRPr>
              </a:lvl1pPr>
              <a:lvl2pPr>
                <a:tabLst>
                  <a:tab pos="457200" algn="l"/>
                  <a:tab pos="2744788" algn="l"/>
                </a:tabLst>
                <a:defRPr sz="2400">
                  <a:solidFill>
                    <a:schemeClr val="tx1"/>
                  </a:solidFill>
                  <a:latin typeface="Times New Roman" pitchFamily="18" charset="0"/>
                </a:defRPr>
              </a:lvl2pPr>
              <a:lvl3pPr>
                <a:tabLst>
                  <a:tab pos="457200" algn="l"/>
                  <a:tab pos="2744788" algn="l"/>
                </a:tabLst>
                <a:defRPr sz="2400">
                  <a:solidFill>
                    <a:schemeClr val="tx1"/>
                  </a:solidFill>
                  <a:latin typeface="Times New Roman" pitchFamily="18" charset="0"/>
                </a:defRPr>
              </a:lvl3pPr>
              <a:lvl4pPr>
                <a:tabLst>
                  <a:tab pos="457200" algn="l"/>
                  <a:tab pos="2744788" algn="l"/>
                </a:tabLst>
                <a:defRPr sz="2400">
                  <a:solidFill>
                    <a:schemeClr val="tx1"/>
                  </a:solidFill>
                  <a:latin typeface="Times New Roman" pitchFamily="18" charset="0"/>
                </a:defRPr>
              </a:lvl4pPr>
              <a:lvl5pPr>
                <a:tabLst>
                  <a:tab pos="457200" algn="l"/>
                  <a:tab pos="2744788" algn="l"/>
                </a:tabLst>
                <a:defRPr sz="2400">
                  <a:solidFill>
                    <a:schemeClr val="tx1"/>
                  </a:solidFill>
                  <a:latin typeface="Times New Roman" pitchFamily="18" charset="0"/>
                </a:defRPr>
              </a:lvl5pPr>
              <a:lvl6pPr fontAlgn="base">
                <a:spcBef>
                  <a:spcPct val="0"/>
                </a:spcBef>
                <a:spcAft>
                  <a:spcPct val="0"/>
                </a:spcAft>
                <a:tabLst>
                  <a:tab pos="457200" algn="l"/>
                  <a:tab pos="2744788" algn="l"/>
                </a:tabLst>
                <a:defRPr sz="2400">
                  <a:solidFill>
                    <a:schemeClr val="tx1"/>
                  </a:solidFill>
                  <a:latin typeface="Times New Roman" pitchFamily="18" charset="0"/>
                </a:defRPr>
              </a:lvl6pPr>
              <a:lvl7pPr fontAlgn="base">
                <a:spcBef>
                  <a:spcPct val="0"/>
                </a:spcBef>
                <a:spcAft>
                  <a:spcPct val="0"/>
                </a:spcAft>
                <a:tabLst>
                  <a:tab pos="457200" algn="l"/>
                  <a:tab pos="2744788" algn="l"/>
                </a:tabLst>
                <a:defRPr sz="2400">
                  <a:solidFill>
                    <a:schemeClr val="tx1"/>
                  </a:solidFill>
                  <a:latin typeface="Times New Roman" pitchFamily="18" charset="0"/>
                </a:defRPr>
              </a:lvl7pPr>
              <a:lvl8pPr fontAlgn="base">
                <a:spcBef>
                  <a:spcPct val="0"/>
                </a:spcBef>
                <a:spcAft>
                  <a:spcPct val="0"/>
                </a:spcAft>
                <a:tabLst>
                  <a:tab pos="457200" algn="l"/>
                  <a:tab pos="2744788" algn="l"/>
                </a:tabLst>
                <a:defRPr sz="2400">
                  <a:solidFill>
                    <a:schemeClr val="tx1"/>
                  </a:solidFill>
                  <a:latin typeface="Times New Roman" pitchFamily="18" charset="0"/>
                </a:defRPr>
              </a:lvl8pPr>
              <a:lvl9pPr fontAlgn="base">
                <a:spcBef>
                  <a:spcPct val="0"/>
                </a:spcBef>
                <a:spcAft>
                  <a:spcPct val="0"/>
                </a:spcAft>
                <a:tabLst>
                  <a:tab pos="457200" algn="l"/>
                  <a:tab pos="274478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 Assume unsigned operands</a:t>
              </a:r>
            </a:p>
            <a:p>
              <a:pPr>
                <a:lnSpc>
                  <a:spcPct val="50000"/>
                </a:lnSpc>
                <a:spcBef>
                  <a:spcPct val="50000"/>
                </a:spcBef>
              </a:pPr>
              <a:r>
                <a:rPr lang="en-US" altLang="en-US" sz="1800" b="1">
                  <a:latin typeface="Courier New" pitchFamily="49" charset="0"/>
                </a:rPr>
                <a:t>mov  eax,var1</a:t>
              </a:r>
            </a:p>
            <a:p>
              <a:pPr>
                <a:lnSpc>
                  <a:spcPct val="50000"/>
                </a:lnSpc>
                <a:spcBef>
                  <a:spcPct val="50000"/>
                </a:spcBef>
              </a:pPr>
              <a:r>
                <a:rPr lang="en-US" altLang="en-US" sz="1800" b="1">
                  <a:latin typeface="Courier New" pitchFamily="49" charset="0"/>
                </a:rPr>
                <a:t>add  eax,var2	; EAX = var1 + var2</a:t>
              </a:r>
            </a:p>
            <a:p>
              <a:pPr>
                <a:lnSpc>
                  <a:spcPct val="50000"/>
                </a:lnSpc>
                <a:spcBef>
                  <a:spcPct val="50000"/>
                </a:spcBef>
              </a:pPr>
              <a:r>
                <a:rPr lang="en-US" altLang="en-US" sz="1800" b="1">
                  <a:latin typeface="Courier New" pitchFamily="49" charset="0"/>
                </a:rPr>
                <a:t>mul  var3	; EAX = EAX * var3</a:t>
              </a:r>
            </a:p>
            <a:p>
              <a:pPr>
                <a:lnSpc>
                  <a:spcPct val="50000"/>
                </a:lnSpc>
                <a:spcBef>
                  <a:spcPct val="50000"/>
                </a:spcBef>
              </a:pPr>
              <a:r>
                <a:rPr lang="en-US" altLang="en-US" sz="1800" b="1">
                  <a:latin typeface="Courier New" pitchFamily="49" charset="0"/>
                </a:rPr>
                <a:t>jc   TooBig	; check for carry</a:t>
              </a:r>
            </a:p>
            <a:p>
              <a:pPr>
                <a:lnSpc>
                  <a:spcPct val="50000"/>
                </a:lnSpc>
                <a:spcBef>
                  <a:spcPct val="50000"/>
                </a:spcBef>
              </a:pPr>
              <a:r>
                <a:rPr lang="en-US" altLang="en-US" sz="1800" b="1">
                  <a:latin typeface="Courier New" pitchFamily="49" charset="0"/>
                </a:rPr>
                <a:t>mov  var4,eax	; save product</a:t>
              </a:r>
              <a:endParaRPr lang="en-US" altLang="en-US" sz="1800" b="1" baseline="30000">
                <a:latin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a:xfrm>
            <a:off x="457200" y="6400800"/>
            <a:ext cx="4419600" cy="304800"/>
          </a:xfrm>
        </p:spPr>
        <p:txBody>
          <a:bodyPr/>
          <a:lstStyle/>
          <a:p>
            <a:r>
              <a:rPr lang="en-US" altLang="en-US" dirty="0"/>
              <a:t>Irvine, Kip R. Assembly Language for x86 Processors 6/e, 2010.</a:t>
            </a:r>
          </a:p>
        </p:txBody>
      </p:sp>
      <p:sp>
        <p:nvSpPr>
          <p:cNvPr id="6" name="Slide Number Placeholder 4"/>
          <p:cNvSpPr>
            <a:spLocks noGrp="1"/>
          </p:cNvSpPr>
          <p:nvPr>
            <p:ph type="sldNum" sz="quarter" idx="11"/>
          </p:nvPr>
        </p:nvSpPr>
        <p:spPr/>
        <p:txBody>
          <a:bodyPr/>
          <a:lstStyle/>
          <a:p>
            <a:fld id="{913BB46F-65D2-4A32-8A2F-FBBF2083D17D}" type="slidenum">
              <a:rPr lang="en-US" altLang="en-US"/>
              <a:pPr/>
              <a:t>3</a:t>
            </a:fld>
            <a:endParaRPr lang="en-US" altLang="en-US"/>
          </a:p>
        </p:txBody>
      </p:sp>
      <p:sp>
        <p:nvSpPr>
          <p:cNvPr id="98306" name="Rectangle 2"/>
          <p:cNvSpPr>
            <a:spLocks noGrp="1" noChangeArrowheads="1"/>
          </p:cNvSpPr>
          <p:nvPr>
            <p:ph type="title"/>
          </p:nvPr>
        </p:nvSpPr>
        <p:spPr/>
        <p:txBody>
          <a:bodyPr/>
          <a:lstStyle/>
          <a:p>
            <a:r>
              <a:rPr lang="en-US" altLang="en-US" dirty="0"/>
              <a:t>MUL Instruction</a:t>
            </a:r>
          </a:p>
        </p:txBody>
      </p:sp>
      <p:sp>
        <p:nvSpPr>
          <p:cNvPr id="98307" name="Rectangle 3"/>
          <p:cNvSpPr>
            <a:spLocks noGrp="1" noChangeArrowheads="1"/>
          </p:cNvSpPr>
          <p:nvPr>
            <p:ph type="body" idx="1"/>
          </p:nvPr>
        </p:nvSpPr>
        <p:spPr>
          <a:xfrm>
            <a:off x="609600" y="1143000"/>
            <a:ext cx="7772400" cy="5257800"/>
          </a:xfrm>
        </p:spPr>
        <p:txBody>
          <a:bodyPr/>
          <a:lstStyle/>
          <a:p>
            <a:r>
              <a:rPr lang="en-US" altLang="en-US" sz="2000" dirty="0"/>
              <a:t>The MUL (unsigned multiply) instruction multiplies an 8-, 16-, or 32-bit operand by either AL, AX, or EAX. </a:t>
            </a:r>
          </a:p>
          <a:p>
            <a:endParaRPr lang="en-US" altLang="en-US" sz="2000" dirty="0"/>
          </a:p>
          <a:p>
            <a:r>
              <a:rPr lang="en-US" altLang="en-US" sz="2000" dirty="0"/>
              <a:t>The instruction formats are:</a:t>
            </a:r>
          </a:p>
          <a:p>
            <a:pPr lvl="2">
              <a:buFontTx/>
              <a:buNone/>
            </a:pPr>
            <a:r>
              <a:rPr lang="en-US" altLang="en-US" sz="1800" b="1" dirty="0">
                <a:latin typeface="Courier New" pitchFamily="49" charset="0"/>
              </a:rPr>
              <a:t>MUL </a:t>
            </a:r>
            <a:r>
              <a:rPr lang="en-US" altLang="en-US" sz="1800" b="1" dirty="0" smtClean="0">
                <a:latin typeface="Courier New" pitchFamily="49" charset="0"/>
              </a:rPr>
              <a:t>r/m8</a:t>
            </a:r>
            <a:endParaRPr lang="en-US" altLang="en-US" sz="1800" b="1" dirty="0">
              <a:latin typeface="Courier New" pitchFamily="49" charset="0"/>
            </a:endParaRPr>
          </a:p>
          <a:p>
            <a:pPr lvl="2">
              <a:buFontTx/>
              <a:buNone/>
            </a:pPr>
            <a:r>
              <a:rPr lang="en-US" altLang="en-US" sz="1800" b="1" dirty="0">
                <a:latin typeface="Courier New" pitchFamily="49" charset="0"/>
              </a:rPr>
              <a:t>MUL r/m16</a:t>
            </a:r>
          </a:p>
          <a:p>
            <a:pPr lvl="2">
              <a:buFontTx/>
              <a:buNone/>
            </a:pPr>
            <a:r>
              <a:rPr lang="en-US" altLang="en-US" sz="1800" b="1" dirty="0">
                <a:latin typeface="Courier New" pitchFamily="49" charset="0"/>
              </a:rPr>
              <a:t>MUL </a:t>
            </a:r>
            <a:r>
              <a:rPr lang="en-US" altLang="en-US" sz="1800" b="1" dirty="0" smtClean="0">
                <a:latin typeface="Courier New" pitchFamily="49" charset="0"/>
              </a:rPr>
              <a:t>r/m32</a:t>
            </a:r>
          </a:p>
          <a:p>
            <a:pPr lvl="2">
              <a:buFontTx/>
              <a:buNone/>
            </a:pPr>
            <a:endParaRPr lang="en-US" altLang="en-US" sz="1800" b="1" dirty="0">
              <a:latin typeface="Courier New" pitchFamily="49" charset="0"/>
            </a:endParaRPr>
          </a:p>
          <a:p>
            <a:pPr lvl="2">
              <a:buFontTx/>
              <a:buNone/>
            </a:pPr>
            <a:endParaRPr lang="en-US" altLang="en-US" sz="1800" b="1" dirty="0" smtClean="0">
              <a:latin typeface="Courier New" pitchFamily="49" charset="0"/>
            </a:endParaRPr>
          </a:p>
          <a:p>
            <a:pPr lvl="2">
              <a:buFontTx/>
              <a:buNone/>
            </a:pPr>
            <a:endParaRPr lang="en-US" altLang="en-US" sz="1800" b="1" dirty="0">
              <a:latin typeface="Courier New" pitchFamily="49" charset="0"/>
            </a:endParaRPr>
          </a:p>
          <a:p>
            <a:pPr lvl="2">
              <a:buFontTx/>
              <a:buNone/>
            </a:pPr>
            <a:endParaRPr lang="en-US" altLang="en-US" sz="1800" b="1" dirty="0" smtClean="0">
              <a:latin typeface="Courier New" pitchFamily="49" charset="0"/>
            </a:endParaRPr>
          </a:p>
          <a:p>
            <a:pPr lvl="2">
              <a:buFontTx/>
              <a:buNone/>
            </a:pPr>
            <a:endParaRPr lang="en-US" altLang="en-US" sz="1800" b="1" dirty="0">
              <a:latin typeface="Courier New" pitchFamily="49" charset="0"/>
            </a:endParaRPr>
          </a:p>
          <a:p>
            <a:pPr lvl="2">
              <a:buFontTx/>
              <a:buNone/>
            </a:pPr>
            <a:endParaRPr lang="en-US" altLang="en-US" sz="1800" b="1" dirty="0" smtClean="0">
              <a:latin typeface="Courier New" pitchFamily="49" charset="0"/>
            </a:endParaRPr>
          </a:p>
          <a:p>
            <a:pPr lvl="2">
              <a:buFontTx/>
              <a:buNone/>
            </a:pPr>
            <a:endParaRPr lang="en-US" altLang="en-US" sz="1800" b="1" dirty="0" smtClean="0">
              <a:latin typeface="Courier New" pitchFamily="49" charset="0"/>
            </a:endParaRPr>
          </a:p>
          <a:p>
            <a:pPr>
              <a:lnSpc>
                <a:spcPct val="90000"/>
              </a:lnSpc>
            </a:pPr>
            <a:r>
              <a:rPr lang="en-US" altLang="en-US" sz="1800" dirty="0" smtClean="0">
                <a:solidFill>
                  <a:srgbClr val="FFC000"/>
                </a:solidFill>
              </a:rPr>
              <a:t>Hence, there is always enough space to hold the result (the product)</a:t>
            </a:r>
          </a:p>
          <a:p>
            <a:pPr lvl="1">
              <a:lnSpc>
                <a:spcPct val="90000"/>
              </a:lnSpc>
            </a:pPr>
            <a:r>
              <a:rPr lang="en-US" altLang="en-US" sz="1800" dirty="0" smtClean="0">
                <a:solidFill>
                  <a:srgbClr val="FFC000"/>
                </a:solidFill>
              </a:rPr>
              <a:t>Size of Result is always </a:t>
            </a:r>
            <a:r>
              <a:rPr lang="en-US" altLang="en-US" sz="1800" b="1" i="1" u="sng" dirty="0" smtClean="0">
                <a:solidFill>
                  <a:srgbClr val="FFC000"/>
                </a:solidFill>
              </a:rPr>
              <a:t>twice</a:t>
            </a:r>
            <a:r>
              <a:rPr lang="en-US" altLang="en-US" sz="1800" dirty="0" smtClean="0">
                <a:solidFill>
                  <a:srgbClr val="FFC000"/>
                </a:solidFill>
              </a:rPr>
              <a:t> larger as Source and Multiplicand</a:t>
            </a:r>
            <a:endParaRPr lang="en-US" altLang="en-US" sz="1800" b="1" dirty="0">
              <a:solidFill>
                <a:srgbClr val="FFC000"/>
              </a:solidFill>
              <a:latin typeface="Courier New" pitchFamily="49" charset="0"/>
            </a:endParaRPr>
          </a:p>
        </p:txBody>
      </p:sp>
      <p:pic>
        <p:nvPicPr>
          <p:cNvPr id="9831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5257800" cy="174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DE6405C2-70B4-4E73-BF9E-1D67C6495F68}" type="slidenum">
              <a:rPr lang="en-US" altLang="en-US"/>
              <a:pPr/>
              <a:t>30</a:t>
            </a:fld>
            <a:endParaRPr lang="en-US" altLang="en-US"/>
          </a:p>
        </p:txBody>
      </p:sp>
      <p:sp>
        <p:nvSpPr>
          <p:cNvPr id="125954" name="Rectangle 2"/>
          <p:cNvSpPr>
            <a:spLocks noGrp="1" noChangeArrowheads="1"/>
          </p:cNvSpPr>
          <p:nvPr>
            <p:ph type="title"/>
          </p:nvPr>
        </p:nvSpPr>
        <p:spPr>
          <a:xfrm>
            <a:off x="533400" y="228600"/>
            <a:ext cx="8229600" cy="609600"/>
          </a:xfrm>
        </p:spPr>
        <p:txBody>
          <a:bodyPr/>
          <a:lstStyle/>
          <a:p>
            <a:r>
              <a:rPr lang="en-US" altLang="en-US"/>
              <a:t>Signed Arithmetic Expressions</a:t>
            </a:r>
            <a:r>
              <a:rPr lang="en-US" altLang="en-US" sz="2400"/>
              <a:t>  (1 of 2)</a:t>
            </a:r>
          </a:p>
        </p:txBody>
      </p:sp>
      <p:sp>
        <p:nvSpPr>
          <p:cNvPr id="125956" name="Rectangle 4"/>
          <p:cNvSpPr>
            <a:spLocks noChangeArrowheads="1"/>
          </p:cNvSpPr>
          <p:nvPr/>
        </p:nvSpPr>
        <p:spPr bwMode="auto">
          <a:xfrm>
            <a:off x="609600" y="9906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eax = (-var1 * var2) + var3</a:t>
            </a:r>
          </a:p>
        </p:txBody>
      </p:sp>
      <p:sp>
        <p:nvSpPr>
          <p:cNvPr id="125957" name="Text Box 5"/>
          <p:cNvSpPr txBox="1">
            <a:spLocks noChangeArrowheads="1"/>
          </p:cNvSpPr>
          <p:nvPr/>
        </p:nvSpPr>
        <p:spPr bwMode="auto">
          <a:xfrm>
            <a:off x="1447800" y="1524000"/>
            <a:ext cx="6172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4788" algn="l"/>
              </a:tabLst>
              <a:defRPr sz="2400">
                <a:solidFill>
                  <a:schemeClr val="tx1"/>
                </a:solidFill>
                <a:latin typeface="Times New Roman" pitchFamily="18" charset="0"/>
              </a:defRPr>
            </a:lvl1pPr>
            <a:lvl2pPr>
              <a:tabLst>
                <a:tab pos="457200" algn="l"/>
                <a:tab pos="2744788" algn="l"/>
              </a:tabLst>
              <a:defRPr sz="2400">
                <a:solidFill>
                  <a:schemeClr val="tx1"/>
                </a:solidFill>
                <a:latin typeface="Times New Roman" pitchFamily="18" charset="0"/>
              </a:defRPr>
            </a:lvl2pPr>
            <a:lvl3pPr>
              <a:tabLst>
                <a:tab pos="457200" algn="l"/>
                <a:tab pos="2744788" algn="l"/>
              </a:tabLst>
              <a:defRPr sz="2400">
                <a:solidFill>
                  <a:schemeClr val="tx1"/>
                </a:solidFill>
                <a:latin typeface="Times New Roman" pitchFamily="18" charset="0"/>
              </a:defRPr>
            </a:lvl3pPr>
            <a:lvl4pPr>
              <a:tabLst>
                <a:tab pos="457200" algn="l"/>
                <a:tab pos="2744788" algn="l"/>
              </a:tabLst>
              <a:defRPr sz="2400">
                <a:solidFill>
                  <a:schemeClr val="tx1"/>
                </a:solidFill>
                <a:latin typeface="Times New Roman" pitchFamily="18" charset="0"/>
              </a:defRPr>
            </a:lvl4pPr>
            <a:lvl5pPr>
              <a:tabLst>
                <a:tab pos="457200" algn="l"/>
                <a:tab pos="2744788" algn="l"/>
              </a:tabLst>
              <a:defRPr sz="2400">
                <a:solidFill>
                  <a:schemeClr val="tx1"/>
                </a:solidFill>
                <a:latin typeface="Times New Roman" pitchFamily="18" charset="0"/>
              </a:defRPr>
            </a:lvl5pPr>
            <a:lvl6pPr fontAlgn="base">
              <a:spcBef>
                <a:spcPct val="0"/>
              </a:spcBef>
              <a:spcAft>
                <a:spcPct val="0"/>
              </a:spcAft>
              <a:tabLst>
                <a:tab pos="457200" algn="l"/>
                <a:tab pos="2744788" algn="l"/>
              </a:tabLst>
              <a:defRPr sz="2400">
                <a:solidFill>
                  <a:schemeClr val="tx1"/>
                </a:solidFill>
                <a:latin typeface="Times New Roman" pitchFamily="18" charset="0"/>
              </a:defRPr>
            </a:lvl6pPr>
            <a:lvl7pPr fontAlgn="base">
              <a:spcBef>
                <a:spcPct val="0"/>
              </a:spcBef>
              <a:spcAft>
                <a:spcPct val="0"/>
              </a:spcAft>
              <a:tabLst>
                <a:tab pos="457200" algn="l"/>
                <a:tab pos="2744788" algn="l"/>
              </a:tabLst>
              <a:defRPr sz="2400">
                <a:solidFill>
                  <a:schemeClr val="tx1"/>
                </a:solidFill>
                <a:latin typeface="Times New Roman" pitchFamily="18" charset="0"/>
              </a:defRPr>
            </a:lvl7pPr>
            <a:lvl8pPr fontAlgn="base">
              <a:spcBef>
                <a:spcPct val="0"/>
              </a:spcBef>
              <a:spcAft>
                <a:spcPct val="0"/>
              </a:spcAft>
              <a:tabLst>
                <a:tab pos="457200" algn="l"/>
                <a:tab pos="2744788" algn="l"/>
              </a:tabLst>
              <a:defRPr sz="2400">
                <a:solidFill>
                  <a:schemeClr val="tx1"/>
                </a:solidFill>
                <a:latin typeface="Times New Roman" pitchFamily="18" charset="0"/>
              </a:defRPr>
            </a:lvl8pPr>
            <a:lvl9pPr fontAlgn="base">
              <a:spcBef>
                <a:spcPct val="0"/>
              </a:spcBef>
              <a:spcAft>
                <a:spcPct val="0"/>
              </a:spcAft>
              <a:tabLst>
                <a:tab pos="457200" algn="l"/>
                <a:tab pos="274478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eax,var1</a:t>
            </a:r>
          </a:p>
          <a:p>
            <a:pPr>
              <a:lnSpc>
                <a:spcPct val="50000"/>
              </a:lnSpc>
              <a:spcBef>
                <a:spcPct val="50000"/>
              </a:spcBef>
            </a:pPr>
            <a:r>
              <a:rPr lang="en-US" altLang="en-US" sz="1800" b="1">
                <a:latin typeface="Courier New" pitchFamily="49" charset="0"/>
              </a:rPr>
              <a:t>neg  eax</a:t>
            </a:r>
          </a:p>
          <a:p>
            <a:pPr>
              <a:lnSpc>
                <a:spcPct val="50000"/>
              </a:lnSpc>
              <a:spcBef>
                <a:spcPct val="50000"/>
              </a:spcBef>
            </a:pPr>
            <a:r>
              <a:rPr lang="en-US" altLang="en-US" sz="1800" b="1">
                <a:latin typeface="Courier New" pitchFamily="49" charset="0"/>
              </a:rPr>
              <a:t>imul var2</a:t>
            </a:r>
          </a:p>
          <a:p>
            <a:pPr>
              <a:lnSpc>
                <a:spcPct val="50000"/>
              </a:lnSpc>
              <a:spcBef>
                <a:spcPct val="50000"/>
              </a:spcBef>
            </a:pPr>
            <a:r>
              <a:rPr lang="en-US" altLang="en-US" sz="1800" b="1">
                <a:latin typeface="Courier New" pitchFamily="49" charset="0"/>
              </a:rPr>
              <a:t>jo   TooBig	; check for overflow</a:t>
            </a:r>
          </a:p>
          <a:p>
            <a:pPr>
              <a:lnSpc>
                <a:spcPct val="50000"/>
              </a:lnSpc>
              <a:spcBef>
                <a:spcPct val="50000"/>
              </a:spcBef>
            </a:pPr>
            <a:r>
              <a:rPr lang="en-US" altLang="en-US" sz="1800" b="1">
                <a:latin typeface="Courier New" pitchFamily="49" charset="0"/>
              </a:rPr>
              <a:t>add  eax,var3</a:t>
            </a:r>
          </a:p>
          <a:p>
            <a:pPr>
              <a:lnSpc>
                <a:spcPct val="50000"/>
              </a:lnSpc>
              <a:spcBef>
                <a:spcPct val="50000"/>
              </a:spcBef>
            </a:pPr>
            <a:r>
              <a:rPr lang="en-US" altLang="en-US" sz="1800" b="1">
                <a:latin typeface="Courier New" pitchFamily="49" charset="0"/>
              </a:rPr>
              <a:t>jo   TooBig	; check for overflow</a:t>
            </a:r>
          </a:p>
        </p:txBody>
      </p:sp>
      <p:grpSp>
        <p:nvGrpSpPr>
          <p:cNvPr id="125961" name="Group 9"/>
          <p:cNvGrpSpPr>
            <a:grpSpLocks/>
          </p:cNvGrpSpPr>
          <p:nvPr/>
        </p:nvGrpSpPr>
        <p:grpSpPr bwMode="auto">
          <a:xfrm>
            <a:off x="685800" y="3505200"/>
            <a:ext cx="7315200" cy="2667000"/>
            <a:chOff x="432" y="2208"/>
            <a:chExt cx="4608" cy="1680"/>
          </a:xfrm>
        </p:grpSpPr>
        <p:sp>
          <p:nvSpPr>
            <p:cNvPr id="125959" name="Rectangle 7"/>
            <p:cNvSpPr>
              <a:spLocks noChangeArrowheads="1"/>
            </p:cNvSpPr>
            <p:nvPr/>
          </p:nvSpPr>
          <p:spPr bwMode="auto">
            <a:xfrm>
              <a:off x="432" y="2208"/>
              <a:ext cx="460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var4 = (var1 * 5) / (var2 – 3)</a:t>
              </a:r>
            </a:p>
          </p:txBody>
        </p:sp>
        <p:sp>
          <p:nvSpPr>
            <p:cNvPr id="125960" name="Text Box 8"/>
            <p:cNvSpPr txBox="1">
              <a:spLocks noChangeArrowheads="1"/>
            </p:cNvSpPr>
            <p:nvPr/>
          </p:nvSpPr>
          <p:spPr bwMode="auto">
            <a:xfrm>
              <a:off x="912" y="2592"/>
              <a:ext cx="3936"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eax,var1 	; left side</a:t>
              </a:r>
            </a:p>
            <a:p>
              <a:pPr>
                <a:lnSpc>
                  <a:spcPct val="50000"/>
                </a:lnSpc>
                <a:spcBef>
                  <a:spcPct val="50000"/>
                </a:spcBef>
              </a:pPr>
              <a:r>
                <a:rPr lang="en-US" altLang="en-US" sz="1800" b="1">
                  <a:latin typeface="Courier New" pitchFamily="49" charset="0"/>
                </a:rPr>
                <a:t>mov  ebx,5</a:t>
              </a:r>
            </a:p>
            <a:p>
              <a:pPr>
                <a:lnSpc>
                  <a:spcPct val="50000"/>
                </a:lnSpc>
                <a:spcBef>
                  <a:spcPct val="50000"/>
                </a:spcBef>
              </a:pPr>
              <a:r>
                <a:rPr lang="en-US" altLang="en-US" sz="1800" b="1">
                  <a:latin typeface="Courier New" pitchFamily="49" charset="0"/>
                </a:rPr>
                <a:t>imul ebx 	; EDX:EAX = product</a:t>
              </a:r>
            </a:p>
            <a:p>
              <a:pPr>
                <a:lnSpc>
                  <a:spcPct val="50000"/>
                </a:lnSpc>
                <a:spcBef>
                  <a:spcPct val="50000"/>
                </a:spcBef>
              </a:pPr>
              <a:r>
                <a:rPr lang="en-US" altLang="en-US" sz="1800" b="1">
                  <a:latin typeface="Courier New" pitchFamily="49" charset="0"/>
                </a:rPr>
                <a:t>mov  ebx,var2 	; right side</a:t>
              </a:r>
            </a:p>
            <a:p>
              <a:pPr>
                <a:lnSpc>
                  <a:spcPct val="50000"/>
                </a:lnSpc>
                <a:spcBef>
                  <a:spcPct val="50000"/>
                </a:spcBef>
              </a:pPr>
              <a:r>
                <a:rPr lang="en-US" altLang="en-US" sz="1800" b="1">
                  <a:latin typeface="Courier New" pitchFamily="49" charset="0"/>
                </a:rPr>
                <a:t>sub  ebx,3</a:t>
              </a:r>
            </a:p>
            <a:p>
              <a:pPr>
                <a:lnSpc>
                  <a:spcPct val="50000"/>
                </a:lnSpc>
                <a:spcBef>
                  <a:spcPct val="50000"/>
                </a:spcBef>
              </a:pPr>
              <a:r>
                <a:rPr lang="en-US" altLang="en-US" sz="1800" b="1">
                  <a:latin typeface="Courier New" pitchFamily="49" charset="0"/>
                </a:rPr>
                <a:t>idiv ebx 	; EAX = quotient</a:t>
              </a:r>
            </a:p>
            <a:p>
              <a:pPr>
                <a:lnSpc>
                  <a:spcPct val="50000"/>
                </a:lnSpc>
                <a:spcBef>
                  <a:spcPct val="50000"/>
                </a:spcBef>
              </a:pPr>
              <a:r>
                <a:rPr lang="en-US" altLang="en-US" sz="1800" b="1">
                  <a:latin typeface="Courier New" pitchFamily="49" charset="0"/>
                </a:rPr>
                <a:t>mov  var4,eax</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25961"/>
                                        </p:tgtEl>
                                        <p:attrNameLst>
                                          <p:attrName>style.visibility</p:attrName>
                                        </p:attrNameLst>
                                      </p:cBhvr>
                                      <p:to>
                                        <p:strVal val="visible"/>
                                      </p:to>
                                    </p:set>
                                    <p:animEffect transition="in" filter="box(in)">
                                      <p:cBhvr>
                                        <p:cTn id="7" dur="500"/>
                                        <p:tgtEl>
                                          <p:spTgt spid="125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3ACA3FA2-4E34-42AF-9BDF-39AC083D75E0}" type="slidenum">
              <a:rPr lang="en-US" altLang="en-US"/>
              <a:pPr/>
              <a:t>31</a:t>
            </a:fld>
            <a:endParaRPr lang="en-US" altLang="en-US"/>
          </a:p>
        </p:txBody>
      </p:sp>
      <p:sp>
        <p:nvSpPr>
          <p:cNvPr id="126978" name="Rectangle 1026"/>
          <p:cNvSpPr>
            <a:spLocks noGrp="1" noChangeArrowheads="1"/>
          </p:cNvSpPr>
          <p:nvPr>
            <p:ph type="title"/>
          </p:nvPr>
        </p:nvSpPr>
        <p:spPr>
          <a:xfrm>
            <a:off x="533400" y="228600"/>
            <a:ext cx="8077200" cy="609600"/>
          </a:xfrm>
        </p:spPr>
        <p:txBody>
          <a:bodyPr/>
          <a:lstStyle/>
          <a:p>
            <a:r>
              <a:rPr lang="en-US" altLang="en-US"/>
              <a:t>Signed Arithmetic Expressions</a:t>
            </a:r>
            <a:r>
              <a:rPr lang="en-US" altLang="en-US" sz="2400"/>
              <a:t>  (2 of 2)</a:t>
            </a:r>
          </a:p>
        </p:txBody>
      </p:sp>
      <p:sp>
        <p:nvSpPr>
          <p:cNvPr id="126979" name="Rectangle 1027"/>
          <p:cNvSpPr>
            <a:spLocks noChangeArrowheads="1"/>
          </p:cNvSpPr>
          <p:nvPr/>
        </p:nvSpPr>
        <p:spPr bwMode="auto">
          <a:xfrm>
            <a:off x="609600" y="1143000"/>
            <a:ext cx="7543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Example:   </a:t>
            </a:r>
            <a:r>
              <a:rPr lang="en-US" altLang="en-US" sz="2000" b="1">
                <a:solidFill>
                  <a:schemeClr val="tx2"/>
                </a:solidFill>
                <a:latin typeface="Courier New" pitchFamily="49" charset="0"/>
              </a:rPr>
              <a:t>var4 = (var1 * -5) / (-var2 % var3);</a:t>
            </a:r>
          </a:p>
        </p:txBody>
      </p:sp>
      <p:sp>
        <p:nvSpPr>
          <p:cNvPr id="126980" name="Text Box 1028"/>
          <p:cNvSpPr txBox="1">
            <a:spLocks noChangeArrowheads="1"/>
          </p:cNvSpPr>
          <p:nvPr/>
        </p:nvSpPr>
        <p:spPr bwMode="auto">
          <a:xfrm>
            <a:off x="1066800" y="1828800"/>
            <a:ext cx="6858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5163" algn="l"/>
              </a:tabLst>
              <a:defRPr sz="2400">
                <a:solidFill>
                  <a:schemeClr val="tx1"/>
                </a:solidFill>
                <a:latin typeface="Times New Roman" pitchFamily="18" charset="0"/>
              </a:defRPr>
            </a:lvl1pPr>
            <a:lvl2pPr>
              <a:tabLst>
                <a:tab pos="457200" algn="l"/>
                <a:tab pos="3205163" algn="l"/>
              </a:tabLst>
              <a:defRPr sz="2400">
                <a:solidFill>
                  <a:schemeClr val="tx1"/>
                </a:solidFill>
                <a:latin typeface="Times New Roman" pitchFamily="18" charset="0"/>
              </a:defRPr>
            </a:lvl2pPr>
            <a:lvl3pPr>
              <a:tabLst>
                <a:tab pos="457200" algn="l"/>
                <a:tab pos="3205163" algn="l"/>
              </a:tabLst>
              <a:defRPr sz="2400">
                <a:solidFill>
                  <a:schemeClr val="tx1"/>
                </a:solidFill>
                <a:latin typeface="Times New Roman" pitchFamily="18" charset="0"/>
              </a:defRPr>
            </a:lvl3pPr>
            <a:lvl4pPr>
              <a:tabLst>
                <a:tab pos="457200" algn="l"/>
                <a:tab pos="3205163" algn="l"/>
              </a:tabLst>
              <a:defRPr sz="2400">
                <a:solidFill>
                  <a:schemeClr val="tx1"/>
                </a:solidFill>
                <a:latin typeface="Times New Roman" pitchFamily="18" charset="0"/>
              </a:defRPr>
            </a:lvl4pPr>
            <a:lvl5pPr>
              <a:tabLst>
                <a:tab pos="457200" algn="l"/>
                <a:tab pos="3205163" algn="l"/>
              </a:tabLst>
              <a:defRPr sz="2400">
                <a:solidFill>
                  <a:schemeClr val="tx1"/>
                </a:solidFill>
                <a:latin typeface="Times New Roman" pitchFamily="18" charset="0"/>
              </a:defRPr>
            </a:lvl5pPr>
            <a:lvl6pPr fontAlgn="base">
              <a:spcBef>
                <a:spcPct val="0"/>
              </a:spcBef>
              <a:spcAft>
                <a:spcPct val="0"/>
              </a:spcAft>
              <a:tabLst>
                <a:tab pos="457200" algn="l"/>
                <a:tab pos="3205163" algn="l"/>
              </a:tabLst>
              <a:defRPr sz="2400">
                <a:solidFill>
                  <a:schemeClr val="tx1"/>
                </a:solidFill>
                <a:latin typeface="Times New Roman" pitchFamily="18" charset="0"/>
              </a:defRPr>
            </a:lvl6pPr>
            <a:lvl7pPr fontAlgn="base">
              <a:spcBef>
                <a:spcPct val="0"/>
              </a:spcBef>
              <a:spcAft>
                <a:spcPct val="0"/>
              </a:spcAft>
              <a:tabLst>
                <a:tab pos="457200" algn="l"/>
                <a:tab pos="3205163" algn="l"/>
              </a:tabLst>
              <a:defRPr sz="2400">
                <a:solidFill>
                  <a:schemeClr val="tx1"/>
                </a:solidFill>
                <a:latin typeface="Times New Roman" pitchFamily="18" charset="0"/>
              </a:defRPr>
            </a:lvl7pPr>
            <a:lvl8pPr fontAlgn="base">
              <a:spcBef>
                <a:spcPct val="0"/>
              </a:spcBef>
              <a:spcAft>
                <a:spcPct val="0"/>
              </a:spcAft>
              <a:tabLst>
                <a:tab pos="457200" algn="l"/>
                <a:tab pos="3205163" algn="l"/>
              </a:tabLst>
              <a:defRPr sz="2400">
                <a:solidFill>
                  <a:schemeClr val="tx1"/>
                </a:solidFill>
                <a:latin typeface="Times New Roman" pitchFamily="18" charset="0"/>
              </a:defRPr>
            </a:lvl8pPr>
            <a:lvl9pPr fontAlgn="base">
              <a:spcBef>
                <a:spcPct val="0"/>
              </a:spcBef>
              <a:spcAft>
                <a:spcPct val="0"/>
              </a:spcAft>
              <a:tabLst>
                <a:tab pos="457200" algn="l"/>
                <a:tab pos="3205163"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eax,var2	; begin right side</a:t>
            </a:r>
          </a:p>
          <a:p>
            <a:pPr>
              <a:lnSpc>
                <a:spcPct val="50000"/>
              </a:lnSpc>
              <a:spcBef>
                <a:spcPct val="50000"/>
              </a:spcBef>
            </a:pPr>
            <a:r>
              <a:rPr lang="en-US" altLang="en-US" sz="1800" b="1" dirty="0" err="1">
                <a:latin typeface="Courier New" pitchFamily="49" charset="0"/>
              </a:rPr>
              <a:t>neg</a:t>
            </a:r>
            <a:r>
              <a:rPr lang="en-US" altLang="en-US" sz="1800" b="1" dirty="0">
                <a:latin typeface="Courier New" pitchFamily="49" charset="0"/>
              </a:rPr>
              <a:t>  </a:t>
            </a:r>
            <a:r>
              <a:rPr lang="en-US" altLang="en-US" sz="1800" b="1" dirty="0" err="1">
                <a:latin typeface="Courier New" pitchFamily="49" charset="0"/>
              </a:rPr>
              <a:t>eax</a:t>
            </a:r>
            <a:endParaRPr lang="en-US" altLang="en-US" sz="1800" b="1" dirty="0">
              <a:latin typeface="Courier New" pitchFamily="49" charset="0"/>
            </a:endParaRPr>
          </a:p>
          <a:p>
            <a:pPr>
              <a:lnSpc>
                <a:spcPct val="50000"/>
              </a:lnSpc>
              <a:spcBef>
                <a:spcPct val="50000"/>
              </a:spcBef>
            </a:pPr>
            <a:r>
              <a:rPr lang="en-US" altLang="en-US" sz="1800" b="1" dirty="0" err="1">
                <a:latin typeface="Courier New" pitchFamily="49" charset="0"/>
              </a:rPr>
              <a:t>cdq</a:t>
            </a:r>
            <a:r>
              <a:rPr lang="en-US" altLang="en-US" sz="1800" b="1" dirty="0">
                <a:latin typeface="Courier New" pitchFamily="49" charset="0"/>
              </a:rPr>
              <a:t> 	; sign-extend dividend</a:t>
            </a:r>
          </a:p>
          <a:p>
            <a:pPr>
              <a:lnSpc>
                <a:spcPct val="50000"/>
              </a:lnSpc>
              <a:spcBef>
                <a:spcPct val="50000"/>
              </a:spcBef>
            </a:pPr>
            <a:r>
              <a:rPr lang="en-US" altLang="en-US" sz="1800" b="1" dirty="0" err="1">
                <a:latin typeface="Courier New" pitchFamily="49" charset="0"/>
              </a:rPr>
              <a:t>idiv</a:t>
            </a:r>
            <a:r>
              <a:rPr lang="en-US" altLang="en-US" sz="1800" b="1" dirty="0">
                <a:latin typeface="Courier New" pitchFamily="49" charset="0"/>
              </a:rPr>
              <a:t> var3 	; EDX = remainder</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t>
            </a:r>
            <a:r>
              <a:rPr lang="en-US" altLang="en-US" sz="1800" b="1" dirty="0" err="1">
                <a:latin typeface="Courier New" pitchFamily="49" charset="0"/>
              </a:rPr>
              <a:t>ebx,edx</a:t>
            </a:r>
            <a:r>
              <a:rPr lang="en-US" altLang="en-US" sz="1800" b="1" dirty="0">
                <a:latin typeface="Courier New" pitchFamily="49" charset="0"/>
              </a:rPr>
              <a:t> 	; EBX = right side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eax,-5 	; begin left side</a:t>
            </a:r>
          </a:p>
          <a:p>
            <a:pPr>
              <a:lnSpc>
                <a:spcPct val="50000"/>
              </a:lnSpc>
              <a:spcBef>
                <a:spcPct val="50000"/>
              </a:spcBef>
            </a:pPr>
            <a:r>
              <a:rPr lang="en-US" altLang="en-US" sz="1800" b="1" dirty="0" err="1">
                <a:latin typeface="Courier New" pitchFamily="49" charset="0"/>
              </a:rPr>
              <a:t>imul</a:t>
            </a:r>
            <a:r>
              <a:rPr lang="en-US" altLang="en-US" sz="1800" b="1" dirty="0">
                <a:latin typeface="Courier New" pitchFamily="49" charset="0"/>
              </a:rPr>
              <a:t> var1 	; EDX:EAX = left side</a:t>
            </a:r>
          </a:p>
          <a:p>
            <a:pPr>
              <a:lnSpc>
                <a:spcPct val="50000"/>
              </a:lnSpc>
              <a:spcBef>
                <a:spcPct val="50000"/>
              </a:spcBef>
            </a:pPr>
            <a:r>
              <a:rPr lang="en-US" altLang="en-US" sz="1800" b="1" dirty="0" err="1">
                <a:latin typeface="Courier New" pitchFamily="49" charset="0"/>
              </a:rPr>
              <a:t>idiv</a:t>
            </a:r>
            <a:r>
              <a:rPr lang="en-US" altLang="en-US" sz="1800" b="1" dirty="0">
                <a:latin typeface="Courier New" pitchFamily="49" charset="0"/>
              </a:rPr>
              <a:t> </a:t>
            </a:r>
            <a:r>
              <a:rPr lang="en-US" altLang="en-US" sz="1800" b="1" dirty="0" err="1">
                <a:latin typeface="Courier New" pitchFamily="49" charset="0"/>
              </a:rPr>
              <a:t>ebx</a:t>
            </a:r>
            <a:r>
              <a:rPr lang="en-US" altLang="en-US" sz="1800" b="1" dirty="0">
                <a:latin typeface="Courier New" pitchFamily="49" charset="0"/>
              </a:rPr>
              <a:t> 	; final division</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var4,eax 	; quotient</a:t>
            </a:r>
          </a:p>
        </p:txBody>
      </p:sp>
      <p:sp>
        <p:nvSpPr>
          <p:cNvPr id="126984" name="Text Box 1032"/>
          <p:cNvSpPr txBox="1">
            <a:spLocks noChangeArrowheads="1"/>
          </p:cNvSpPr>
          <p:nvPr/>
        </p:nvSpPr>
        <p:spPr bwMode="auto">
          <a:xfrm>
            <a:off x="609600" y="4876800"/>
            <a:ext cx="7620000" cy="9239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Sometimes it's easiest to calculate the right-hand term of an expression first.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box(in)">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DB58B583-8270-420F-A22F-338A82BE16B7}" type="slidenum">
              <a:rPr lang="en-US" altLang="en-US"/>
              <a:pPr/>
              <a:t>32</a:t>
            </a:fld>
            <a:endParaRPr lang="en-US" altLang="en-US"/>
          </a:p>
        </p:txBody>
      </p:sp>
      <p:sp>
        <p:nvSpPr>
          <p:cNvPr id="111618" name="Rectangle 2"/>
          <p:cNvSpPr>
            <a:spLocks noGrp="1" noChangeArrowheads="1"/>
          </p:cNvSpPr>
          <p:nvPr>
            <p:ph type="title"/>
          </p:nvPr>
        </p:nvSpPr>
        <p:spPr/>
        <p:txBody>
          <a:bodyPr/>
          <a:lstStyle/>
          <a:p>
            <a:r>
              <a:rPr lang="en-US" altLang="en-US"/>
              <a:t>Your turn . . .</a:t>
            </a:r>
          </a:p>
        </p:txBody>
      </p:sp>
      <p:sp>
        <p:nvSpPr>
          <p:cNvPr id="111619" name="Text Box 3"/>
          <p:cNvSpPr txBox="1">
            <a:spLocks noChangeArrowheads="1"/>
          </p:cNvSpPr>
          <p:nvPr/>
        </p:nvSpPr>
        <p:spPr bwMode="auto">
          <a:xfrm>
            <a:off x="1981200" y="2743200"/>
            <a:ext cx="335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eax,20</a:t>
            </a:r>
          </a:p>
          <a:p>
            <a:pPr>
              <a:lnSpc>
                <a:spcPct val="50000"/>
              </a:lnSpc>
              <a:spcBef>
                <a:spcPct val="50000"/>
              </a:spcBef>
            </a:pPr>
            <a:r>
              <a:rPr lang="en-US" altLang="en-US" sz="1800" b="1">
                <a:latin typeface="Courier New" pitchFamily="49" charset="0"/>
              </a:rPr>
              <a:t>imul ebx</a:t>
            </a:r>
          </a:p>
          <a:p>
            <a:pPr>
              <a:lnSpc>
                <a:spcPct val="50000"/>
              </a:lnSpc>
              <a:spcBef>
                <a:spcPct val="50000"/>
              </a:spcBef>
            </a:pPr>
            <a:r>
              <a:rPr lang="en-US" altLang="en-US" sz="1800" b="1">
                <a:latin typeface="Courier New" pitchFamily="49" charset="0"/>
              </a:rPr>
              <a:t>idiv ecx</a:t>
            </a:r>
          </a:p>
        </p:txBody>
      </p:sp>
      <p:sp>
        <p:nvSpPr>
          <p:cNvPr id="111620" name="Text Box 4"/>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Implement the following expression using signed 32-bit integers:</a:t>
            </a:r>
          </a:p>
          <a:p>
            <a:pPr>
              <a:spcBef>
                <a:spcPct val="50000"/>
              </a:spcBef>
            </a:pPr>
            <a:r>
              <a:rPr lang="en-US" altLang="en-US" sz="2000" b="1">
                <a:latin typeface="Courier New" pitchFamily="49" charset="0"/>
              </a:rPr>
              <a:t>	eax = (ebx * 20) / ecx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dissolve">
                                      <p:cBhvr>
                                        <p:cTn id="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D49E00CE-CEF5-447F-84F4-BE1DAE33BE16}" type="slidenum">
              <a:rPr lang="en-US" altLang="en-US"/>
              <a:pPr/>
              <a:t>33</a:t>
            </a:fld>
            <a:endParaRPr lang="en-US" altLang="en-US"/>
          </a:p>
        </p:txBody>
      </p:sp>
      <p:sp>
        <p:nvSpPr>
          <p:cNvPr id="138242" name="Rectangle 2"/>
          <p:cNvSpPr>
            <a:spLocks noGrp="1" noChangeArrowheads="1"/>
          </p:cNvSpPr>
          <p:nvPr>
            <p:ph type="title"/>
          </p:nvPr>
        </p:nvSpPr>
        <p:spPr/>
        <p:txBody>
          <a:bodyPr/>
          <a:lstStyle/>
          <a:p>
            <a:r>
              <a:rPr lang="en-US" altLang="en-US"/>
              <a:t>Your turn . . .</a:t>
            </a:r>
          </a:p>
        </p:txBody>
      </p:sp>
      <p:sp>
        <p:nvSpPr>
          <p:cNvPr id="138243" name="Text Box 3"/>
          <p:cNvSpPr txBox="1">
            <a:spLocks noChangeArrowheads="1"/>
          </p:cNvSpPr>
          <p:nvPr/>
        </p:nvSpPr>
        <p:spPr bwMode="auto">
          <a:xfrm>
            <a:off x="1219200" y="2819400"/>
            <a:ext cx="66294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143250" algn="l"/>
              </a:tabLst>
              <a:defRPr sz="2400">
                <a:solidFill>
                  <a:schemeClr val="tx1"/>
                </a:solidFill>
                <a:latin typeface="Times New Roman" pitchFamily="18" charset="0"/>
              </a:defRPr>
            </a:lvl1pPr>
            <a:lvl2pPr>
              <a:tabLst>
                <a:tab pos="457200" algn="l"/>
                <a:tab pos="3143250" algn="l"/>
              </a:tabLst>
              <a:defRPr sz="2400">
                <a:solidFill>
                  <a:schemeClr val="tx1"/>
                </a:solidFill>
                <a:latin typeface="Times New Roman" pitchFamily="18" charset="0"/>
              </a:defRPr>
            </a:lvl2pPr>
            <a:lvl3pPr>
              <a:tabLst>
                <a:tab pos="457200" algn="l"/>
                <a:tab pos="3143250" algn="l"/>
              </a:tabLst>
              <a:defRPr sz="2400">
                <a:solidFill>
                  <a:schemeClr val="tx1"/>
                </a:solidFill>
                <a:latin typeface="Times New Roman" pitchFamily="18" charset="0"/>
              </a:defRPr>
            </a:lvl3pPr>
            <a:lvl4pPr>
              <a:tabLst>
                <a:tab pos="457200" algn="l"/>
                <a:tab pos="3143250" algn="l"/>
              </a:tabLst>
              <a:defRPr sz="2400">
                <a:solidFill>
                  <a:schemeClr val="tx1"/>
                </a:solidFill>
                <a:latin typeface="Times New Roman" pitchFamily="18" charset="0"/>
              </a:defRPr>
            </a:lvl4pPr>
            <a:lvl5pPr>
              <a:tabLst>
                <a:tab pos="457200" algn="l"/>
                <a:tab pos="3143250" algn="l"/>
              </a:tabLst>
              <a:defRPr sz="2400">
                <a:solidFill>
                  <a:schemeClr val="tx1"/>
                </a:solidFill>
                <a:latin typeface="Times New Roman" pitchFamily="18" charset="0"/>
              </a:defRPr>
            </a:lvl5pPr>
            <a:lvl6pPr fontAlgn="base">
              <a:spcBef>
                <a:spcPct val="0"/>
              </a:spcBef>
              <a:spcAft>
                <a:spcPct val="0"/>
              </a:spcAft>
              <a:tabLst>
                <a:tab pos="457200" algn="l"/>
                <a:tab pos="3143250" algn="l"/>
              </a:tabLst>
              <a:defRPr sz="2400">
                <a:solidFill>
                  <a:schemeClr val="tx1"/>
                </a:solidFill>
                <a:latin typeface="Times New Roman" pitchFamily="18" charset="0"/>
              </a:defRPr>
            </a:lvl6pPr>
            <a:lvl7pPr fontAlgn="base">
              <a:spcBef>
                <a:spcPct val="0"/>
              </a:spcBef>
              <a:spcAft>
                <a:spcPct val="0"/>
              </a:spcAft>
              <a:tabLst>
                <a:tab pos="457200" algn="l"/>
                <a:tab pos="3143250" algn="l"/>
              </a:tabLst>
              <a:defRPr sz="2400">
                <a:solidFill>
                  <a:schemeClr val="tx1"/>
                </a:solidFill>
                <a:latin typeface="Times New Roman" pitchFamily="18" charset="0"/>
              </a:defRPr>
            </a:lvl7pPr>
            <a:lvl8pPr fontAlgn="base">
              <a:spcBef>
                <a:spcPct val="0"/>
              </a:spcBef>
              <a:spcAft>
                <a:spcPct val="0"/>
              </a:spcAft>
              <a:tabLst>
                <a:tab pos="457200" algn="l"/>
                <a:tab pos="3143250" algn="l"/>
              </a:tabLst>
              <a:defRPr sz="2400">
                <a:solidFill>
                  <a:schemeClr val="tx1"/>
                </a:solidFill>
                <a:latin typeface="Times New Roman" pitchFamily="18" charset="0"/>
              </a:defRPr>
            </a:lvl8pPr>
            <a:lvl9pPr fontAlgn="base">
              <a:spcBef>
                <a:spcPct val="0"/>
              </a:spcBef>
              <a:spcAft>
                <a:spcPct val="0"/>
              </a:spcAft>
              <a:tabLst>
                <a:tab pos="457200" algn="l"/>
                <a:tab pos="3143250" algn="l"/>
              </a:tabLst>
              <a:defRPr sz="2400">
                <a:solidFill>
                  <a:schemeClr val="tx1"/>
                </a:solidFill>
                <a:latin typeface="Times New Roman" pitchFamily="18" charset="0"/>
              </a:defRPr>
            </a:lvl9pPr>
          </a:lstStyle>
          <a:p>
            <a:pPr>
              <a:lnSpc>
                <a:spcPct val="50000"/>
              </a:lnSpc>
              <a:spcBef>
                <a:spcPct val="50000"/>
              </a:spcBef>
            </a:pPr>
            <a:r>
              <a:rPr lang="en-US" altLang="en-US" sz="1800" b="1">
                <a:solidFill>
                  <a:schemeClr val="tx2"/>
                </a:solidFill>
                <a:latin typeface="Courier New" pitchFamily="49" charset="0"/>
              </a:rPr>
              <a:t>push  edx</a:t>
            </a:r>
          </a:p>
          <a:p>
            <a:pPr>
              <a:lnSpc>
                <a:spcPct val="50000"/>
              </a:lnSpc>
              <a:spcBef>
                <a:spcPct val="50000"/>
              </a:spcBef>
            </a:pPr>
            <a:r>
              <a:rPr lang="en-US" altLang="en-US" sz="1800" b="1">
                <a:solidFill>
                  <a:schemeClr val="tx2"/>
                </a:solidFill>
                <a:latin typeface="Courier New" pitchFamily="49" charset="0"/>
              </a:rPr>
              <a:t>push  eax	; EAX needed later</a:t>
            </a:r>
          </a:p>
          <a:p>
            <a:pPr>
              <a:lnSpc>
                <a:spcPct val="50000"/>
              </a:lnSpc>
              <a:spcBef>
                <a:spcPct val="50000"/>
              </a:spcBef>
            </a:pPr>
            <a:r>
              <a:rPr lang="en-US" altLang="en-US" sz="1800" b="1">
                <a:solidFill>
                  <a:schemeClr val="tx2"/>
                </a:solidFill>
                <a:latin typeface="Courier New" pitchFamily="49" charset="0"/>
              </a:rPr>
              <a:t>mov   eax,ecx</a:t>
            </a:r>
          </a:p>
          <a:p>
            <a:pPr>
              <a:lnSpc>
                <a:spcPct val="50000"/>
              </a:lnSpc>
              <a:spcBef>
                <a:spcPct val="50000"/>
              </a:spcBef>
            </a:pPr>
            <a:r>
              <a:rPr lang="en-US" altLang="en-US" sz="1800" b="1">
                <a:solidFill>
                  <a:schemeClr val="tx2"/>
                </a:solidFill>
                <a:latin typeface="Courier New" pitchFamily="49" charset="0"/>
              </a:rPr>
              <a:t>imul  edx	; left side: EDX:EAX</a:t>
            </a:r>
          </a:p>
          <a:p>
            <a:pPr>
              <a:lnSpc>
                <a:spcPct val="50000"/>
              </a:lnSpc>
              <a:spcBef>
                <a:spcPct val="50000"/>
              </a:spcBef>
            </a:pPr>
            <a:r>
              <a:rPr lang="en-US" altLang="en-US" sz="1800" b="1">
                <a:solidFill>
                  <a:schemeClr val="tx2"/>
                </a:solidFill>
                <a:latin typeface="Courier New" pitchFamily="49" charset="0"/>
              </a:rPr>
              <a:t>pop   ebx	; saved value of EAX</a:t>
            </a:r>
          </a:p>
          <a:p>
            <a:pPr>
              <a:lnSpc>
                <a:spcPct val="50000"/>
              </a:lnSpc>
              <a:spcBef>
                <a:spcPct val="50000"/>
              </a:spcBef>
            </a:pPr>
            <a:r>
              <a:rPr lang="en-US" altLang="en-US" sz="1800" b="1">
                <a:solidFill>
                  <a:schemeClr val="tx2"/>
                </a:solidFill>
                <a:latin typeface="Courier New" pitchFamily="49" charset="0"/>
              </a:rPr>
              <a:t>idiv  ebx	; EAX = quotient</a:t>
            </a:r>
          </a:p>
          <a:p>
            <a:pPr>
              <a:lnSpc>
                <a:spcPct val="50000"/>
              </a:lnSpc>
              <a:spcBef>
                <a:spcPct val="50000"/>
              </a:spcBef>
            </a:pPr>
            <a:r>
              <a:rPr lang="en-US" altLang="en-US" sz="1800" b="1">
                <a:solidFill>
                  <a:schemeClr val="tx2"/>
                </a:solidFill>
                <a:latin typeface="Courier New" pitchFamily="49" charset="0"/>
              </a:rPr>
              <a:t>pop   edx	; restore EDX, ECX</a:t>
            </a:r>
          </a:p>
        </p:txBody>
      </p:sp>
      <p:sp>
        <p:nvSpPr>
          <p:cNvPr id="138244" name="Text Box 4"/>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Implement the following expression using signed 32-bit integers. Save and restore ECX and EDX:</a:t>
            </a:r>
          </a:p>
          <a:p>
            <a:pPr>
              <a:spcBef>
                <a:spcPct val="50000"/>
              </a:spcBef>
            </a:pPr>
            <a:r>
              <a:rPr lang="en-US" altLang="en-US" sz="2000" b="1">
                <a:latin typeface="Courier New" pitchFamily="49" charset="0"/>
              </a:rPr>
              <a:t>	eax = (ecx * edx) / eax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BB848C90-914D-44B1-BD2B-9D9A0A6DA3A1}" type="slidenum">
              <a:rPr lang="en-US" altLang="en-US"/>
              <a:pPr/>
              <a:t>34</a:t>
            </a:fld>
            <a:endParaRPr lang="en-US" altLang="en-US"/>
          </a:p>
        </p:txBody>
      </p:sp>
      <p:sp>
        <p:nvSpPr>
          <p:cNvPr id="137218" name="Rectangle 2"/>
          <p:cNvSpPr>
            <a:spLocks noGrp="1" noChangeArrowheads="1"/>
          </p:cNvSpPr>
          <p:nvPr>
            <p:ph type="title"/>
          </p:nvPr>
        </p:nvSpPr>
        <p:spPr/>
        <p:txBody>
          <a:bodyPr/>
          <a:lstStyle/>
          <a:p>
            <a:r>
              <a:rPr lang="en-US" altLang="en-US"/>
              <a:t>Your turn . . .</a:t>
            </a:r>
          </a:p>
        </p:txBody>
      </p:sp>
      <p:sp>
        <p:nvSpPr>
          <p:cNvPr id="137219" name="Text Box 3"/>
          <p:cNvSpPr txBox="1">
            <a:spLocks noChangeArrowheads="1"/>
          </p:cNvSpPr>
          <p:nvPr/>
        </p:nvSpPr>
        <p:spPr bwMode="auto">
          <a:xfrm>
            <a:off x="1295400" y="2819400"/>
            <a:ext cx="6248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pitchFamily="18" charset="0"/>
              </a:defRPr>
            </a:lvl1pPr>
            <a:lvl2pPr>
              <a:tabLst>
                <a:tab pos="457200" algn="l"/>
                <a:tab pos="2687638" algn="l"/>
              </a:tabLst>
              <a:defRPr sz="2400">
                <a:solidFill>
                  <a:schemeClr val="tx1"/>
                </a:solidFill>
                <a:latin typeface="Times New Roman" pitchFamily="18" charset="0"/>
              </a:defRPr>
            </a:lvl2pPr>
            <a:lvl3pPr>
              <a:tabLst>
                <a:tab pos="457200" algn="l"/>
                <a:tab pos="2687638" algn="l"/>
              </a:tabLst>
              <a:defRPr sz="2400">
                <a:solidFill>
                  <a:schemeClr val="tx1"/>
                </a:solidFill>
                <a:latin typeface="Times New Roman" pitchFamily="18" charset="0"/>
              </a:defRPr>
            </a:lvl3pPr>
            <a:lvl4pPr>
              <a:tabLst>
                <a:tab pos="457200" algn="l"/>
                <a:tab pos="2687638" algn="l"/>
              </a:tabLst>
              <a:defRPr sz="2400">
                <a:solidFill>
                  <a:schemeClr val="tx1"/>
                </a:solidFill>
                <a:latin typeface="Times New Roman" pitchFamily="18" charset="0"/>
              </a:defRPr>
            </a:lvl4pPr>
            <a:lvl5pPr>
              <a:tabLst>
                <a:tab pos="457200" algn="l"/>
                <a:tab pos="2687638" algn="l"/>
              </a:tabLst>
              <a:defRPr sz="2400">
                <a:solidFill>
                  <a:schemeClr val="tx1"/>
                </a:solidFill>
                <a:latin typeface="Times New Roman" pitchFamily="18" charset="0"/>
              </a:defRPr>
            </a:lvl5pPr>
            <a:lvl6pPr fontAlgn="base">
              <a:spcBef>
                <a:spcPct val="0"/>
              </a:spcBef>
              <a:spcAft>
                <a:spcPct val="0"/>
              </a:spcAft>
              <a:tabLst>
                <a:tab pos="457200" algn="l"/>
                <a:tab pos="2687638" algn="l"/>
              </a:tabLst>
              <a:defRPr sz="2400">
                <a:solidFill>
                  <a:schemeClr val="tx1"/>
                </a:solidFill>
                <a:latin typeface="Times New Roman" pitchFamily="18" charset="0"/>
              </a:defRPr>
            </a:lvl6pPr>
            <a:lvl7pPr fontAlgn="base">
              <a:spcBef>
                <a:spcPct val="0"/>
              </a:spcBef>
              <a:spcAft>
                <a:spcPct val="0"/>
              </a:spcAft>
              <a:tabLst>
                <a:tab pos="457200" algn="l"/>
                <a:tab pos="2687638" algn="l"/>
              </a:tabLst>
              <a:defRPr sz="2400">
                <a:solidFill>
                  <a:schemeClr val="tx1"/>
                </a:solidFill>
                <a:latin typeface="Times New Roman" pitchFamily="18" charset="0"/>
              </a:defRPr>
            </a:lvl7pPr>
            <a:lvl8pPr fontAlgn="base">
              <a:spcBef>
                <a:spcPct val="0"/>
              </a:spcBef>
              <a:spcAft>
                <a:spcPct val="0"/>
              </a:spcAft>
              <a:tabLst>
                <a:tab pos="457200" algn="l"/>
                <a:tab pos="2687638" algn="l"/>
              </a:tabLst>
              <a:defRPr sz="2400">
                <a:solidFill>
                  <a:schemeClr val="tx1"/>
                </a:solidFill>
                <a:latin typeface="Times New Roman" pitchFamily="18" charset="0"/>
              </a:defRPr>
            </a:lvl8pPr>
            <a:lvl9pPr fontAlgn="base">
              <a:spcBef>
                <a:spcPct val="0"/>
              </a:spcBef>
              <a:spcAft>
                <a:spcPct val="0"/>
              </a:spcAft>
              <a:tabLst>
                <a:tab pos="457200" algn="l"/>
                <a:tab pos="2687638"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eax,var1</a:t>
            </a:r>
          </a:p>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edx,var2</a:t>
            </a:r>
          </a:p>
          <a:p>
            <a:pPr>
              <a:lnSpc>
                <a:spcPct val="50000"/>
              </a:lnSpc>
              <a:spcBef>
                <a:spcPct val="50000"/>
              </a:spcBef>
            </a:pPr>
            <a:r>
              <a:rPr lang="en-US" altLang="en-US" sz="1800" b="1" dirty="0" err="1">
                <a:solidFill>
                  <a:schemeClr val="tx2"/>
                </a:solidFill>
                <a:latin typeface="Courier New" pitchFamily="49" charset="0"/>
              </a:rPr>
              <a:t>neg</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edx</a:t>
            </a:r>
            <a:endParaRPr lang="en-US" altLang="en-US" sz="1800" b="1" dirty="0">
              <a:solidFill>
                <a:schemeClr val="tx2"/>
              </a:solidFill>
              <a:latin typeface="Courier New" pitchFamily="49" charset="0"/>
            </a:endParaRPr>
          </a:p>
          <a:p>
            <a:pPr>
              <a:lnSpc>
                <a:spcPct val="50000"/>
              </a:lnSpc>
              <a:spcBef>
                <a:spcPct val="50000"/>
              </a:spcBef>
            </a:pPr>
            <a:r>
              <a:rPr lang="en-US" altLang="en-US" sz="1800" b="1" dirty="0" err="1">
                <a:solidFill>
                  <a:schemeClr val="tx2"/>
                </a:solidFill>
                <a:latin typeface="Courier New" pitchFamily="49" charset="0"/>
              </a:rPr>
              <a:t>imul</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edx</a:t>
            </a:r>
            <a:r>
              <a:rPr lang="en-US" altLang="en-US" sz="1800" b="1" dirty="0">
                <a:solidFill>
                  <a:schemeClr val="tx2"/>
                </a:solidFill>
                <a:latin typeface="Courier New" pitchFamily="49" charset="0"/>
              </a:rPr>
              <a:t>	; left side: EDX:EAX</a:t>
            </a:r>
          </a:p>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ecx,var3</a:t>
            </a:r>
          </a:p>
          <a:p>
            <a:pPr>
              <a:lnSpc>
                <a:spcPct val="50000"/>
              </a:lnSpc>
              <a:spcBef>
                <a:spcPct val="50000"/>
              </a:spcBef>
            </a:pPr>
            <a:r>
              <a:rPr lang="en-US" altLang="en-US" sz="1800" b="1" dirty="0">
                <a:solidFill>
                  <a:schemeClr val="tx2"/>
                </a:solidFill>
                <a:latin typeface="Courier New" pitchFamily="49" charset="0"/>
              </a:rPr>
              <a:t>sub  </a:t>
            </a:r>
            <a:r>
              <a:rPr lang="en-US" altLang="en-US" sz="1800" b="1" dirty="0" err="1">
                <a:solidFill>
                  <a:schemeClr val="tx2"/>
                </a:solidFill>
                <a:latin typeface="Courier New" pitchFamily="49" charset="0"/>
              </a:rPr>
              <a:t>ecx,ebx</a:t>
            </a:r>
            <a:endParaRPr lang="en-US" altLang="en-US" sz="1800" b="1" dirty="0">
              <a:solidFill>
                <a:schemeClr val="tx2"/>
              </a:solidFill>
              <a:latin typeface="Courier New" pitchFamily="49" charset="0"/>
            </a:endParaRPr>
          </a:p>
          <a:p>
            <a:pPr>
              <a:lnSpc>
                <a:spcPct val="50000"/>
              </a:lnSpc>
              <a:spcBef>
                <a:spcPct val="50000"/>
              </a:spcBef>
            </a:pPr>
            <a:r>
              <a:rPr lang="en-US" altLang="en-US" sz="1800" b="1" dirty="0" err="1">
                <a:solidFill>
                  <a:schemeClr val="tx2"/>
                </a:solidFill>
                <a:latin typeface="Courier New" pitchFamily="49" charset="0"/>
              </a:rPr>
              <a:t>idiv</a:t>
            </a:r>
            <a:r>
              <a:rPr lang="en-US" altLang="en-US" sz="1800" b="1" dirty="0">
                <a:solidFill>
                  <a:schemeClr val="tx2"/>
                </a:solidFill>
                <a:latin typeface="Courier New" pitchFamily="49" charset="0"/>
              </a:rPr>
              <a:t> </a:t>
            </a:r>
            <a:r>
              <a:rPr lang="en-US" altLang="en-US" sz="1800" b="1" dirty="0" err="1">
                <a:solidFill>
                  <a:schemeClr val="tx2"/>
                </a:solidFill>
                <a:latin typeface="Courier New" pitchFamily="49" charset="0"/>
              </a:rPr>
              <a:t>ecx</a:t>
            </a:r>
            <a:r>
              <a:rPr lang="en-US" altLang="en-US" sz="1800" b="1" dirty="0">
                <a:solidFill>
                  <a:schemeClr val="tx2"/>
                </a:solidFill>
                <a:latin typeface="Courier New" pitchFamily="49" charset="0"/>
              </a:rPr>
              <a:t>	; EAX = quotient</a:t>
            </a:r>
          </a:p>
          <a:p>
            <a:pPr>
              <a:lnSpc>
                <a:spcPct val="50000"/>
              </a:lnSpc>
              <a:spcBef>
                <a:spcPct val="50000"/>
              </a:spcBef>
            </a:pPr>
            <a:r>
              <a:rPr lang="en-US" altLang="en-US" sz="1800" b="1" dirty="0" err="1">
                <a:solidFill>
                  <a:schemeClr val="tx2"/>
                </a:solidFill>
                <a:latin typeface="Courier New" pitchFamily="49" charset="0"/>
              </a:rPr>
              <a:t>mov</a:t>
            </a:r>
            <a:r>
              <a:rPr lang="en-US" altLang="en-US" sz="1800" b="1" dirty="0">
                <a:solidFill>
                  <a:schemeClr val="tx2"/>
                </a:solidFill>
                <a:latin typeface="Courier New" pitchFamily="49" charset="0"/>
              </a:rPr>
              <a:t>  </a:t>
            </a:r>
            <a:r>
              <a:rPr lang="en-US" altLang="en-US" sz="1800" b="1" dirty="0" smtClean="0">
                <a:solidFill>
                  <a:schemeClr val="tx2"/>
                </a:solidFill>
                <a:latin typeface="Courier New" pitchFamily="49" charset="0"/>
              </a:rPr>
              <a:t>var3,eax</a:t>
            </a:r>
          </a:p>
          <a:p>
            <a:pPr>
              <a:lnSpc>
                <a:spcPct val="50000"/>
              </a:lnSpc>
              <a:spcBef>
                <a:spcPct val="50000"/>
              </a:spcBef>
            </a:pPr>
            <a:endParaRPr lang="en-US" altLang="en-US" sz="1800" b="1" dirty="0">
              <a:solidFill>
                <a:schemeClr val="tx2"/>
              </a:solidFill>
              <a:latin typeface="Courier New" pitchFamily="49" charset="0"/>
            </a:endParaRPr>
          </a:p>
          <a:p>
            <a:pPr>
              <a:lnSpc>
                <a:spcPct val="50000"/>
              </a:lnSpc>
              <a:spcBef>
                <a:spcPct val="50000"/>
              </a:spcBef>
            </a:pPr>
            <a:endParaRPr lang="en-US" altLang="en-US" sz="1800" b="1" dirty="0" smtClean="0">
              <a:solidFill>
                <a:schemeClr val="tx2"/>
              </a:solidFill>
              <a:latin typeface="Courier New" pitchFamily="49" charset="0"/>
            </a:endParaRPr>
          </a:p>
          <a:p>
            <a:pPr>
              <a:lnSpc>
                <a:spcPct val="50000"/>
              </a:lnSpc>
              <a:spcBef>
                <a:spcPct val="50000"/>
              </a:spcBef>
            </a:pPr>
            <a:r>
              <a:rPr lang="en-US" altLang="en-US" sz="1800" b="1" dirty="0" smtClean="0">
                <a:solidFill>
                  <a:srgbClr val="FF0000"/>
                </a:solidFill>
                <a:latin typeface="Courier New" pitchFamily="49" charset="0"/>
              </a:rPr>
              <a:t>Skip to Page 51</a:t>
            </a:r>
            <a:endParaRPr lang="en-US" altLang="en-US" sz="1800" b="1" dirty="0">
              <a:solidFill>
                <a:srgbClr val="FF0000"/>
              </a:solidFill>
              <a:latin typeface="Courier New" pitchFamily="49" charset="0"/>
            </a:endParaRPr>
          </a:p>
        </p:txBody>
      </p:sp>
      <p:sp>
        <p:nvSpPr>
          <p:cNvPr id="137220" name="Text Box 4"/>
          <p:cNvSpPr txBox="1">
            <a:spLocks noChangeArrowheads="1"/>
          </p:cNvSpPr>
          <p:nvPr/>
        </p:nvSpPr>
        <p:spPr bwMode="auto">
          <a:xfrm>
            <a:off x="685800" y="1066800"/>
            <a:ext cx="769620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a:t>Implement the following expression using signed 32-bit integers. Do not modify any variables other than var3:</a:t>
            </a:r>
          </a:p>
          <a:p>
            <a:pPr>
              <a:spcBef>
                <a:spcPct val="50000"/>
              </a:spcBef>
            </a:pPr>
            <a:r>
              <a:rPr lang="en-US" altLang="en-US" sz="2000" b="1">
                <a:latin typeface="Courier New" pitchFamily="49" charset="0"/>
              </a:rPr>
              <a:t>	var3 = (var1 * -var2) / (var3 – ebx)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dissolve">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D20E1856-ED4D-40DE-B6E5-DAC1FF3FDCCF}" type="slidenum">
              <a:rPr lang="en-US" altLang="en-US"/>
              <a:pPr/>
              <a:t>35</a:t>
            </a:fld>
            <a:endParaRPr lang="en-US" altLang="en-US"/>
          </a:p>
        </p:txBody>
      </p:sp>
      <p:sp>
        <p:nvSpPr>
          <p:cNvPr id="129026" name="Rectangle 2"/>
          <p:cNvSpPr>
            <a:spLocks noGrp="1" noChangeArrowheads="1"/>
          </p:cNvSpPr>
          <p:nvPr>
            <p:ph type="title"/>
          </p:nvPr>
        </p:nvSpPr>
        <p:spPr/>
        <p:txBody>
          <a:bodyPr/>
          <a:lstStyle/>
          <a:p>
            <a:r>
              <a:rPr lang="en-US" altLang="en-US"/>
              <a:t>Binary-Coded Decimal</a:t>
            </a:r>
          </a:p>
        </p:txBody>
      </p:sp>
      <p:sp>
        <p:nvSpPr>
          <p:cNvPr id="129027" name="Rectangle 3"/>
          <p:cNvSpPr>
            <a:spLocks noGrp="1" noChangeArrowheads="1"/>
          </p:cNvSpPr>
          <p:nvPr>
            <p:ph type="body" idx="1"/>
          </p:nvPr>
        </p:nvSpPr>
        <p:spPr>
          <a:xfrm>
            <a:off x="609600" y="1219200"/>
            <a:ext cx="7772400" cy="2590800"/>
          </a:xfrm>
        </p:spPr>
        <p:txBody>
          <a:bodyPr/>
          <a:lstStyle/>
          <a:p>
            <a:r>
              <a:rPr lang="en-US" altLang="en-US" dirty="0"/>
              <a:t>Binary-coded decimal (BCD) integers use 4 binary bits to represent each decimal digit</a:t>
            </a:r>
          </a:p>
          <a:p>
            <a:r>
              <a:rPr lang="en-US" altLang="en-US" dirty="0"/>
              <a:t>A number using </a:t>
            </a:r>
            <a:r>
              <a:rPr lang="en-US" altLang="en-US" dirty="0">
                <a:solidFill>
                  <a:schemeClr val="tx2"/>
                </a:solidFill>
              </a:rPr>
              <a:t>unpacked BCD</a:t>
            </a:r>
            <a:r>
              <a:rPr lang="en-US" altLang="en-US" dirty="0"/>
              <a:t> representation stores a decimal digit in the lower four bits of each byte</a:t>
            </a:r>
          </a:p>
          <a:p>
            <a:pPr lvl="1"/>
            <a:r>
              <a:rPr lang="en-US" altLang="en-US" dirty="0"/>
              <a:t>For example, 5,678 is stored as the following sequence of hexadecimal bytes</a:t>
            </a:r>
            <a:r>
              <a:rPr lang="en-US" altLang="en-US" dirty="0" smtClean="0"/>
              <a:t>:</a:t>
            </a:r>
          </a:p>
          <a:p>
            <a:pPr lvl="1"/>
            <a:endParaRPr lang="en-US" altLang="en-US" dirty="0">
              <a:solidFill>
                <a:srgbClr val="FFC000"/>
              </a:solidFill>
            </a:endParaRPr>
          </a:p>
          <a:p>
            <a:pPr lvl="1"/>
            <a:endParaRPr lang="en-US" altLang="en-US" dirty="0" smtClean="0">
              <a:solidFill>
                <a:srgbClr val="FFC000"/>
              </a:solidFill>
            </a:endParaRPr>
          </a:p>
          <a:p>
            <a:pPr lvl="1"/>
            <a:r>
              <a:rPr lang="en-US" altLang="en-US" dirty="0" smtClean="0">
                <a:solidFill>
                  <a:srgbClr val="FFC000"/>
                </a:solidFill>
              </a:rPr>
              <a:t>Stored in binary as:</a:t>
            </a:r>
          </a:p>
          <a:p>
            <a:pPr lvl="1"/>
            <a:endParaRPr lang="en-US" altLang="en-US" dirty="0" smtClean="0">
              <a:solidFill>
                <a:srgbClr val="FFC000"/>
              </a:solidFill>
            </a:endParaRPr>
          </a:p>
          <a:p>
            <a:pPr lvl="2"/>
            <a:r>
              <a:rPr lang="en-US" altLang="en-US" dirty="0" smtClean="0">
                <a:solidFill>
                  <a:srgbClr val="FFC000"/>
                </a:solidFill>
              </a:rPr>
              <a:t>0000 0101   0000 0110   0000 0111   0000 1000</a:t>
            </a:r>
          </a:p>
        </p:txBody>
      </p:sp>
      <p:sp>
        <p:nvSpPr>
          <p:cNvPr id="129028" name="Text Box 4"/>
          <p:cNvSpPr txBox="1">
            <a:spLocks noChangeArrowheads="1"/>
          </p:cNvSpPr>
          <p:nvPr/>
        </p:nvSpPr>
        <p:spPr bwMode="auto">
          <a:xfrm>
            <a:off x="3124200" y="3844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05</a:t>
            </a:r>
          </a:p>
        </p:txBody>
      </p:sp>
      <p:sp>
        <p:nvSpPr>
          <p:cNvPr id="129029" name="Text Box 5"/>
          <p:cNvSpPr txBox="1">
            <a:spLocks noChangeArrowheads="1"/>
          </p:cNvSpPr>
          <p:nvPr/>
        </p:nvSpPr>
        <p:spPr bwMode="auto">
          <a:xfrm>
            <a:off x="3581400" y="3844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06</a:t>
            </a:r>
          </a:p>
        </p:txBody>
      </p:sp>
      <p:sp>
        <p:nvSpPr>
          <p:cNvPr id="129030" name="Text Box 6"/>
          <p:cNvSpPr txBox="1">
            <a:spLocks noChangeArrowheads="1"/>
          </p:cNvSpPr>
          <p:nvPr/>
        </p:nvSpPr>
        <p:spPr bwMode="auto">
          <a:xfrm>
            <a:off x="4038600" y="3844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07</a:t>
            </a:r>
          </a:p>
        </p:txBody>
      </p:sp>
      <p:sp>
        <p:nvSpPr>
          <p:cNvPr id="129031" name="Text Box 7"/>
          <p:cNvSpPr txBox="1">
            <a:spLocks noChangeArrowheads="1"/>
          </p:cNvSpPr>
          <p:nvPr/>
        </p:nvSpPr>
        <p:spPr bwMode="auto">
          <a:xfrm>
            <a:off x="4495800" y="3844925"/>
            <a:ext cx="609600" cy="415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spcBef>
                <a:spcPct val="50000"/>
              </a:spcBef>
            </a:pPr>
            <a:r>
              <a:rPr lang="en-US" altLang="en-US" dirty="0" smtClean="0"/>
              <a:t>08h</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Irvine, Kip R. Assembly Language for x86 Processors 6/e, 2010.</a:t>
            </a:r>
          </a:p>
        </p:txBody>
      </p:sp>
      <p:sp>
        <p:nvSpPr>
          <p:cNvPr id="9" name="Slide Number Placeholder 4"/>
          <p:cNvSpPr>
            <a:spLocks noGrp="1"/>
          </p:cNvSpPr>
          <p:nvPr>
            <p:ph type="sldNum" sz="quarter" idx="11"/>
          </p:nvPr>
        </p:nvSpPr>
        <p:spPr/>
        <p:txBody>
          <a:bodyPr/>
          <a:lstStyle/>
          <a:p>
            <a:fld id="{BF3C13A4-3952-4FF9-911D-DD319C76820F}" type="slidenum">
              <a:rPr lang="en-US" altLang="en-US"/>
              <a:pPr/>
              <a:t>36</a:t>
            </a:fld>
            <a:endParaRPr lang="en-US" altLang="en-US"/>
          </a:p>
        </p:txBody>
      </p:sp>
      <p:sp>
        <p:nvSpPr>
          <p:cNvPr id="130050" name="Rectangle 2"/>
          <p:cNvSpPr>
            <a:spLocks noGrp="1" noChangeArrowheads="1"/>
          </p:cNvSpPr>
          <p:nvPr>
            <p:ph type="title"/>
          </p:nvPr>
        </p:nvSpPr>
        <p:spPr/>
        <p:txBody>
          <a:bodyPr/>
          <a:lstStyle/>
          <a:p>
            <a:r>
              <a:rPr lang="en-US" altLang="en-US"/>
              <a:t>ASCII Decimal</a:t>
            </a:r>
          </a:p>
        </p:txBody>
      </p:sp>
      <p:sp>
        <p:nvSpPr>
          <p:cNvPr id="130051" name="Rectangle 3"/>
          <p:cNvSpPr>
            <a:spLocks noGrp="1" noChangeArrowheads="1"/>
          </p:cNvSpPr>
          <p:nvPr>
            <p:ph type="body" idx="1"/>
          </p:nvPr>
        </p:nvSpPr>
        <p:spPr>
          <a:xfrm>
            <a:off x="609600" y="1219200"/>
            <a:ext cx="7772400" cy="2514600"/>
          </a:xfrm>
        </p:spPr>
        <p:txBody>
          <a:bodyPr/>
          <a:lstStyle/>
          <a:p>
            <a:r>
              <a:rPr lang="en-US" altLang="en-US" dirty="0"/>
              <a:t>A number using </a:t>
            </a:r>
            <a:r>
              <a:rPr lang="en-US" altLang="en-US" dirty="0">
                <a:solidFill>
                  <a:schemeClr val="tx2"/>
                </a:solidFill>
              </a:rPr>
              <a:t>ASCII Decimal</a:t>
            </a:r>
            <a:r>
              <a:rPr lang="en-US" altLang="en-US" dirty="0"/>
              <a:t> representation stores a single ASCII digit in each byte</a:t>
            </a:r>
          </a:p>
          <a:p>
            <a:pPr lvl="1"/>
            <a:r>
              <a:rPr lang="en-US" altLang="en-US" dirty="0"/>
              <a:t>For example, 5,678 is stored as the following sequence of hexadecimal bytes</a:t>
            </a:r>
            <a:r>
              <a:rPr lang="en-US" altLang="en-US" dirty="0" smtClean="0"/>
              <a:t>:</a:t>
            </a:r>
          </a:p>
          <a:p>
            <a:pPr lvl="1"/>
            <a:endParaRPr lang="en-US" altLang="en-US" dirty="0">
              <a:solidFill>
                <a:srgbClr val="FFC000"/>
              </a:solidFill>
            </a:endParaRPr>
          </a:p>
          <a:p>
            <a:pPr lvl="1"/>
            <a:endParaRPr lang="en-US" altLang="en-US" dirty="0">
              <a:solidFill>
                <a:srgbClr val="FFC000"/>
              </a:solidFill>
            </a:endParaRPr>
          </a:p>
          <a:p>
            <a:pPr lvl="1"/>
            <a:r>
              <a:rPr lang="en-US" altLang="en-US" dirty="0">
                <a:solidFill>
                  <a:srgbClr val="FFC000"/>
                </a:solidFill>
              </a:rPr>
              <a:t>Stored in binary as:</a:t>
            </a:r>
          </a:p>
          <a:p>
            <a:pPr lvl="1"/>
            <a:endParaRPr lang="en-US" altLang="en-US" dirty="0">
              <a:solidFill>
                <a:srgbClr val="FFC000"/>
              </a:solidFill>
            </a:endParaRPr>
          </a:p>
          <a:p>
            <a:pPr lvl="2"/>
            <a:r>
              <a:rPr lang="en-US" altLang="en-US" dirty="0" smtClean="0">
                <a:solidFill>
                  <a:srgbClr val="FFC000"/>
                </a:solidFill>
              </a:rPr>
              <a:t>0011 0101   0011 0110   0011 0111   0011 1000</a:t>
            </a:r>
            <a:endParaRPr lang="en-US" altLang="en-US" dirty="0">
              <a:solidFill>
                <a:srgbClr val="FFC000"/>
              </a:solidFill>
            </a:endParaRPr>
          </a:p>
          <a:p>
            <a:pPr lvl="1"/>
            <a:endParaRPr lang="en-US" altLang="en-US" dirty="0" smtClean="0"/>
          </a:p>
          <a:p>
            <a:pPr lvl="1"/>
            <a:endParaRPr lang="en-US" altLang="en-US" dirty="0"/>
          </a:p>
        </p:txBody>
      </p:sp>
      <p:sp>
        <p:nvSpPr>
          <p:cNvPr id="130052" name="Text Box 4"/>
          <p:cNvSpPr txBox="1">
            <a:spLocks noChangeArrowheads="1"/>
          </p:cNvSpPr>
          <p:nvPr/>
        </p:nvSpPr>
        <p:spPr bwMode="auto">
          <a:xfrm>
            <a:off x="3124200" y="3082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35</a:t>
            </a:r>
          </a:p>
        </p:txBody>
      </p:sp>
      <p:sp>
        <p:nvSpPr>
          <p:cNvPr id="130053" name="Text Box 5"/>
          <p:cNvSpPr txBox="1">
            <a:spLocks noChangeArrowheads="1"/>
          </p:cNvSpPr>
          <p:nvPr/>
        </p:nvSpPr>
        <p:spPr bwMode="auto">
          <a:xfrm>
            <a:off x="3581400" y="3082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36</a:t>
            </a:r>
          </a:p>
        </p:txBody>
      </p:sp>
      <p:sp>
        <p:nvSpPr>
          <p:cNvPr id="130054" name="Text Box 6"/>
          <p:cNvSpPr txBox="1">
            <a:spLocks noChangeArrowheads="1"/>
          </p:cNvSpPr>
          <p:nvPr/>
        </p:nvSpPr>
        <p:spPr bwMode="auto">
          <a:xfrm>
            <a:off x="4038600" y="3082925"/>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37</a:t>
            </a:r>
          </a:p>
        </p:txBody>
      </p:sp>
      <p:sp>
        <p:nvSpPr>
          <p:cNvPr id="130055" name="Text Box 7"/>
          <p:cNvSpPr txBox="1">
            <a:spLocks noChangeArrowheads="1"/>
          </p:cNvSpPr>
          <p:nvPr/>
        </p:nvSpPr>
        <p:spPr bwMode="auto">
          <a:xfrm>
            <a:off x="4495800" y="3082925"/>
            <a:ext cx="609600" cy="415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spcBef>
                <a:spcPct val="50000"/>
              </a:spcBef>
            </a:pPr>
            <a:r>
              <a:rPr lang="en-US" altLang="en-US" dirty="0" smtClean="0"/>
              <a:t>38h</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3AAD4A7-9D5B-41CA-A8C0-7B6963F96801}" type="slidenum">
              <a:rPr lang="en-US" altLang="en-US"/>
              <a:pPr/>
              <a:t>37</a:t>
            </a:fld>
            <a:endParaRPr lang="en-US" altLang="en-US"/>
          </a:p>
        </p:txBody>
      </p:sp>
      <p:sp>
        <p:nvSpPr>
          <p:cNvPr id="106498" name="Rectangle 2"/>
          <p:cNvSpPr>
            <a:spLocks noGrp="1" noChangeArrowheads="1"/>
          </p:cNvSpPr>
          <p:nvPr>
            <p:ph type="title"/>
          </p:nvPr>
        </p:nvSpPr>
        <p:spPr/>
        <p:txBody>
          <a:bodyPr/>
          <a:lstStyle/>
          <a:p>
            <a:r>
              <a:rPr lang="en-US" altLang="en-US"/>
              <a:t>AAA Instruction</a:t>
            </a:r>
          </a:p>
        </p:txBody>
      </p:sp>
      <p:sp>
        <p:nvSpPr>
          <p:cNvPr id="106499" name="Rectangle 3"/>
          <p:cNvSpPr>
            <a:spLocks noGrp="1" noChangeArrowheads="1"/>
          </p:cNvSpPr>
          <p:nvPr>
            <p:ph type="body" idx="1"/>
          </p:nvPr>
        </p:nvSpPr>
        <p:spPr>
          <a:xfrm>
            <a:off x="609600" y="1143000"/>
            <a:ext cx="7772400" cy="2667000"/>
          </a:xfrm>
        </p:spPr>
        <p:txBody>
          <a:bodyPr/>
          <a:lstStyle/>
          <a:p>
            <a:r>
              <a:rPr lang="en-US" altLang="en-US" dirty="0"/>
              <a:t>The AAA (ASCII adjust after addition) instruction adjusts the binary result of an ADD or ADC instruction. It makes the result in AL consistent with ASCII decimal representation.</a:t>
            </a:r>
          </a:p>
          <a:p>
            <a:pPr lvl="1"/>
            <a:r>
              <a:rPr lang="en-US" altLang="en-US" dirty="0"/>
              <a:t>The Carry value, if any ends up in AH</a:t>
            </a:r>
          </a:p>
          <a:p>
            <a:r>
              <a:rPr lang="en-US" altLang="en-US" dirty="0"/>
              <a:t>Example: Add '8' and '2'</a:t>
            </a:r>
          </a:p>
        </p:txBody>
      </p:sp>
      <p:sp>
        <p:nvSpPr>
          <p:cNvPr id="106500" name="Text Box 4"/>
          <p:cNvSpPr txBox="1">
            <a:spLocks noChangeArrowheads="1"/>
          </p:cNvSpPr>
          <p:nvPr/>
        </p:nvSpPr>
        <p:spPr bwMode="auto">
          <a:xfrm>
            <a:off x="1066800" y="3733800"/>
            <a:ext cx="708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Lst>
              <a:defRPr sz="2400">
                <a:solidFill>
                  <a:schemeClr val="tx1"/>
                </a:solidFill>
                <a:latin typeface="Times New Roman" pitchFamily="18" charset="0"/>
              </a:defRPr>
            </a:lvl1pPr>
            <a:lvl2pPr>
              <a:tabLst>
                <a:tab pos="457200" algn="l"/>
              </a:tabLst>
              <a:defRPr sz="2400">
                <a:solidFill>
                  <a:schemeClr val="tx1"/>
                </a:solidFill>
                <a:latin typeface="Times New Roman" pitchFamily="18" charset="0"/>
              </a:defRPr>
            </a:lvl2pPr>
            <a:lvl3pPr>
              <a:tabLst>
                <a:tab pos="457200" algn="l"/>
              </a:tabLst>
              <a:defRPr sz="2400">
                <a:solidFill>
                  <a:schemeClr val="tx1"/>
                </a:solidFill>
                <a:latin typeface="Times New Roman" pitchFamily="18" charset="0"/>
              </a:defRPr>
            </a:lvl3pPr>
            <a:lvl4pPr>
              <a:tabLst>
                <a:tab pos="457200" algn="l"/>
              </a:tabLst>
              <a:defRPr sz="2400">
                <a:solidFill>
                  <a:schemeClr val="tx1"/>
                </a:solidFill>
                <a:latin typeface="Times New Roman" pitchFamily="18" charset="0"/>
              </a:defRPr>
            </a:lvl4pPr>
            <a:lvl5pPr>
              <a:tabLst>
                <a:tab pos="457200" algn="l"/>
              </a:tabLst>
              <a:defRPr sz="2400">
                <a:solidFill>
                  <a:schemeClr val="tx1"/>
                </a:solidFill>
                <a:latin typeface="Times New Roman" pitchFamily="18" charset="0"/>
              </a:defRPr>
            </a:lvl5pPr>
            <a:lvl6pPr fontAlgn="base">
              <a:spcBef>
                <a:spcPct val="0"/>
              </a:spcBef>
              <a:spcAft>
                <a:spcPct val="0"/>
              </a:spcAft>
              <a:tabLst>
                <a:tab pos="457200" algn="l"/>
              </a:tabLst>
              <a:defRPr sz="2400">
                <a:solidFill>
                  <a:schemeClr val="tx1"/>
                </a:solidFill>
                <a:latin typeface="Times New Roman" pitchFamily="18" charset="0"/>
              </a:defRPr>
            </a:lvl6pPr>
            <a:lvl7pPr fontAlgn="base">
              <a:spcBef>
                <a:spcPct val="0"/>
              </a:spcBef>
              <a:spcAft>
                <a:spcPct val="0"/>
              </a:spcAft>
              <a:tabLst>
                <a:tab pos="457200" algn="l"/>
              </a:tabLst>
              <a:defRPr sz="2400">
                <a:solidFill>
                  <a:schemeClr val="tx1"/>
                </a:solidFill>
                <a:latin typeface="Times New Roman" pitchFamily="18" charset="0"/>
              </a:defRPr>
            </a:lvl7pPr>
            <a:lvl8pPr fontAlgn="base">
              <a:spcBef>
                <a:spcPct val="0"/>
              </a:spcBef>
              <a:spcAft>
                <a:spcPct val="0"/>
              </a:spcAft>
              <a:tabLst>
                <a:tab pos="457200" algn="l"/>
              </a:tabLst>
              <a:defRPr sz="2400">
                <a:solidFill>
                  <a:schemeClr val="tx1"/>
                </a:solidFill>
                <a:latin typeface="Times New Roman" pitchFamily="18" charset="0"/>
              </a:defRPr>
            </a:lvl8pPr>
            <a:lvl9pPr fontAlgn="base">
              <a:spcBef>
                <a:spcPct val="0"/>
              </a:spcBef>
              <a:spcAft>
                <a:spcPct val="0"/>
              </a:spcAft>
              <a:tabLst>
                <a:tab pos="4572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ah,0</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al,'8'		; AX = 0038h</a:t>
            </a:r>
          </a:p>
          <a:p>
            <a:pPr>
              <a:lnSpc>
                <a:spcPct val="50000"/>
              </a:lnSpc>
              <a:spcBef>
                <a:spcPct val="50000"/>
              </a:spcBef>
            </a:pPr>
            <a:r>
              <a:rPr lang="en-US" altLang="en-US" sz="1800" b="1" dirty="0">
                <a:latin typeface="Courier New" pitchFamily="49" charset="0"/>
              </a:rPr>
              <a:t>add al,'2'		; AX = 006Ah</a:t>
            </a:r>
          </a:p>
          <a:p>
            <a:pPr>
              <a:lnSpc>
                <a:spcPct val="50000"/>
              </a:lnSpc>
              <a:spcBef>
                <a:spcPct val="50000"/>
              </a:spcBef>
            </a:pPr>
            <a:r>
              <a:rPr lang="en-US" altLang="en-US" sz="1800" b="1" dirty="0" err="1">
                <a:latin typeface="Courier New" pitchFamily="49" charset="0"/>
              </a:rPr>
              <a:t>aaa</a:t>
            </a:r>
            <a:r>
              <a:rPr lang="en-US" altLang="en-US" sz="1800" b="1" dirty="0">
                <a:latin typeface="Courier New" pitchFamily="49" charset="0"/>
              </a:rPr>
              <a:t>				; AX = 0100h (adjust result)</a:t>
            </a:r>
          </a:p>
          <a:p>
            <a:pPr>
              <a:lnSpc>
                <a:spcPct val="50000"/>
              </a:lnSpc>
              <a:spcBef>
                <a:spcPct val="50000"/>
              </a:spcBef>
            </a:pPr>
            <a:r>
              <a:rPr lang="en-US" altLang="en-US" sz="1800" b="1" dirty="0">
                <a:latin typeface="Courier New" pitchFamily="49" charset="0"/>
              </a:rPr>
              <a:t>or  ax,3030h		; AX = 3130h = '10'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BFD5721D-3630-4111-ABD6-B06E9D3D4CC4}" type="slidenum">
              <a:rPr lang="en-US" altLang="en-US"/>
              <a:pPr/>
              <a:t>38</a:t>
            </a:fld>
            <a:endParaRPr lang="en-US" altLang="en-US"/>
          </a:p>
        </p:txBody>
      </p:sp>
      <p:sp>
        <p:nvSpPr>
          <p:cNvPr id="107522" name="Rectangle 2"/>
          <p:cNvSpPr>
            <a:spLocks noGrp="1" noChangeArrowheads="1"/>
          </p:cNvSpPr>
          <p:nvPr>
            <p:ph type="title"/>
          </p:nvPr>
        </p:nvSpPr>
        <p:spPr/>
        <p:txBody>
          <a:bodyPr/>
          <a:lstStyle/>
          <a:p>
            <a:r>
              <a:rPr lang="en-US" altLang="en-US"/>
              <a:t>AAS Instruction</a:t>
            </a:r>
          </a:p>
        </p:txBody>
      </p:sp>
      <p:sp>
        <p:nvSpPr>
          <p:cNvPr id="107524" name="Rectangle 4"/>
          <p:cNvSpPr>
            <a:spLocks noGrp="1" noChangeArrowheads="1"/>
          </p:cNvSpPr>
          <p:nvPr>
            <p:ph type="body" idx="1"/>
          </p:nvPr>
        </p:nvSpPr>
        <p:spPr>
          <a:xfrm>
            <a:off x="609600" y="1143000"/>
            <a:ext cx="8077200" cy="2667000"/>
          </a:xfrm>
          <a:noFill/>
          <a:ln/>
        </p:spPr>
        <p:txBody>
          <a:bodyPr/>
          <a:lstStyle/>
          <a:p>
            <a:r>
              <a:rPr lang="en-US" altLang="en-US"/>
              <a:t>The AAS (ASCII adjust after subtraction) instruction adjusts the binary result of an SUB or SBB instruction. It makes the result in AL consistent with ASCII decimal representation.</a:t>
            </a:r>
          </a:p>
          <a:p>
            <a:pPr lvl="1"/>
            <a:r>
              <a:rPr lang="en-US" altLang="en-US" sz="2000"/>
              <a:t>It places the Carry value, if any, in AH</a:t>
            </a:r>
          </a:p>
          <a:p>
            <a:r>
              <a:rPr lang="en-US" altLang="en-US"/>
              <a:t>Example: Subtract '9' from '8'</a:t>
            </a:r>
          </a:p>
        </p:txBody>
      </p:sp>
      <p:sp>
        <p:nvSpPr>
          <p:cNvPr id="107525" name="Text Box 5"/>
          <p:cNvSpPr txBox="1">
            <a:spLocks noChangeArrowheads="1"/>
          </p:cNvSpPr>
          <p:nvPr/>
        </p:nvSpPr>
        <p:spPr bwMode="auto">
          <a:xfrm>
            <a:off x="1828800" y="3657600"/>
            <a:ext cx="5562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ah,0</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al,'8'	; AX = 0038h</a:t>
            </a:r>
          </a:p>
          <a:p>
            <a:pPr>
              <a:lnSpc>
                <a:spcPct val="50000"/>
              </a:lnSpc>
              <a:spcBef>
                <a:spcPct val="50000"/>
              </a:spcBef>
            </a:pPr>
            <a:r>
              <a:rPr lang="en-US" altLang="en-US" sz="1800" b="1" dirty="0">
                <a:latin typeface="Courier New" pitchFamily="49" charset="0"/>
              </a:rPr>
              <a:t>sub al,'9'	; AX = 00FFh</a:t>
            </a:r>
          </a:p>
          <a:p>
            <a:pPr>
              <a:lnSpc>
                <a:spcPct val="50000"/>
              </a:lnSpc>
              <a:spcBef>
                <a:spcPct val="50000"/>
              </a:spcBef>
            </a:pPr>
            <a:r>
              <a:rPr lang="en-US" altLang="en-US" sz="1800" b="1" dirty="0" err="1">
                <a:latin typeface="Courier New" pitchFamily="49" charset="0"/>
              </a:rPr>
              <a:t>aas</a:t>
            </a:r>
            <a:r>
              <a:rPr lang="en-US" altLang="en-US" sz="1800" b="1" dirty="0">
                <a:latin typeface="Courier New" pitchFamily="49" charset="0"/>
              </a:rPr>
              <a:t>		; AX = FF09h, CF=1</a:t>
            </a:r>
          </a:p>
          <a:p>
            <a:pPr>
              <a:lnSpc>
                <a:spcPct val="50000"/>
              </a:lnSpc>
              <a:spcBef>
                <a:spcPct val="50000"/>
              </a:spcBef>
            </a:pPr>
            <a:r>
              <a:rPr lang="en-US" altLang="en-US" sz="1800" b="1" dirty="0">
                <a:latin typeface="Courier New" pitchFamily="49" charset="0"/>
              </a:rPr>
              <a:t>or al,30h	; AL = '9'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61062804-31F0-4E8F-A450-457A3F29731C}" type="slidenum">
              <a:rPr lang="en-US" altLang="en-US"/>
              <a:pPr/>
              <a:t>39</a:t>
            </a:fld>
            <a:endParaRPr lang="en-US" altLang="en-US"/>
          </a:p>
        </p:txBody>
      </p:sp>
      <p:sp>
        <p:nvSpPr>
          <p:cNvPr id="108546" name="Rectangle 2"/>
          <p:cNvSpPr>
            <a:spLocks noGrp="1" noChangeArrowheads="1"/>
          </p:cNvSpPr>
          <p:nvPr>
            <p:ph type="title"/>
          </p:nvPr>
        </p:nvSpPr>
        <p:spPr/>
        <p:txBody>
          <a:bodyPr/>
          <a:lstStyle/>
          <a:p>
            <a:r>
              <a:rPr lang="en-US" altLang="en-US"/>
              <a:t>AAM Instruction</a:t>
            </a:r>
          </a:p>
        </p:txBody>
      </p:sp>
      <p:sp>
        <p:nvSpPr>
          <p:cNvPr id="108547" name="Rectangle 3"/>
          <p:cNvSpPr>
            <a:spLocks noGrp="1" noChangeArrowheads="1"/>
          </p:cNvSpPr>
          <p:nvPr>
            <p:ph type="body" idx="1"/>
          </p:nvPr>
        </p:nvSpPr>
        <p:spPr>
          <a:xfrm>
            <a:off x="685800" y="1143000"/>
            <a:ext cx="7848600" cy="1981200"/>
          </a:xfrm>
        </p:spPr>
        <p:txBody>
          <a:bodyPr/>
          <a:lstStyle/>
          <a:p>
            <a:r>
              <a:rPr lang="en-US" altLang="en-US" dirty="0"/>
              <a:t>The AAM (ASCII adjust after multiplication) instruction adjusts the binary result of a MUL instruction. The multiplication must have been performed on unpacked BCD numbers.</a:t>
            </a:r>
          </a:p>
        </p:txBody>
      </p:sp>
      <p:sp>
        <p:nvSpPr>
          <p:cNvPr id="108548" name="Text Box 4"/>
          <p:cNvSpPr txBox="1">
            <a:spLocks noChangeArrowheads="1"/>
          </p:cNvSpPr>
          <p:nvPr/>
        </p:nvSpPr>
        <p:spPr bwMode="auto">
          <a:xfrm>
            <a:off x="1752600" y="3048000"/>
            <a:ext cx="5486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bl,05h	; first operand</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al,06h	; second operand</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a:t>
            </a:r>
            <a:r>
              <a:rPr lang="en-US" altLang="en-US" sz="1800" b="1" dirty="0" err="1">
                <a:latin typeface="Courier New" pitchFamily="49" charset="0"/>
              </a:rPr>
              <a:t>bl</a:t>
            </a:r>
            <a:r>
              <a:rPr lang="en-US" altLang="en-US" sz="1800" b="1" dirty="0">
                <a:latin typeface="Courier New" pitchFamily="49" charset="0"/>
              </a:rPr>
              <a:t> 	; AX = 001Eh</a:t>
            </a:r>
          </a:p>
          <a:p>
            <a:pPr>
              <a:lnSpc>
                <a:spcPct val="50000"/>
              </a:lnSpc>
              <a:spcBef>
                <a:spcPct val="50000"/>
              </a:spcBef>
            </a:pPr>
            <a:r>
              <a:rPr lang="en-US" altLang="en-US" sz="1800" b="1" dirty="0" err="1">
                <a:latin typeface="Courier New" pitchFamily="49" charset="0"/>
              </a:rPr>
              <a:t>aam</a:t>
            </a:r>
            <a:r>
              <a:rPr lang="en-US" altLang="en-US" sz="1800" b="1" dirty="0">
                <a:latin typeface="Courier New" pitchFamily="49" charset="0"/>
              </a:rPr>
              <a:t>		; AX = 0300h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Irvine, Kip R. Assembly Language for x86 Processors 6/e, 2010.</a:t>
            </a:r>
          </a:p>
        </p:txBody>
      </p:sp>
      <p:sp>
        <p:nvSpPr>
          <p:cNvPr id="10" name="Slide Number Placeholder 4"/>
          <p:cNvSpPr>
            <a:spLocks noGrp="1"/>
          </p:cNvSpPr>
          <p:nvPr>
            <p:ph type="sldNum" sz="quarter" idx="11"/>
          </p:nvPr>
        </p:nvSpPr>
        <p:spPr/>
        <p:txBody>
          <a:bodyPr/>
          <a:lstStyle/>
          <a:p>
            <a:fld id="{6739ABF8-EF0F-4BD4-BA1F-D925793B5DA5}" type="slidenum">
              <a:rPr lang="en-US" altLang="en-US"/>
              <a:pPr/>
              <a:t>4</a:t>
            </a:fld>
            <a:endParaRPr lang="en-US" altLang="en-US"/>
          </a:p>
        </p:txBody>
      </p:sp>
      <p:sp>
        <p:nvSpPr>
          <p:cNvPr id="117762" name="Rectangle 1026"/>
          <p:cNvSpPr>
            <a:spLocks noGrp="1" noChangeArrowheads="1"/>
          </p:cNvSpPr>
          <p:nvPr>
            <p:ph type="title"/>
          </p:nvPr>
        </p:nvSpPr>
        <p:spPr/>
        <p:txBody>
          <a:bodyPr/>
          <a:lstStyle/>
          <a:p>
            <a:r>
              <a:rPr lang="en-US" altLang="en-US" dirty="0"/>
              <a:t>MUL Examples</a:t>
            </a:r>
          </a:p>
        </p:txBody>
      </p:sp>
      <p:sp>
        <p:nvSpPr>
          <p:cNvPr id="117772" name="Rectangle 1036"/>
          <p:cNvSpPr>
            <a:spLocks noChangeArrowheads="1"/>
          </p:cNvSpPr>
          <p:nvPr/>
        </p:nvSpPr>
        <p:spPr bwMode="auto">
          <a:xfrm>
            <a:off x="685800" y="12192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100h * 2000h, using 16-bit operands:</a:t>
            </a:r>
          </a:p>
        </p:txBody>
      </p:sp>
      <p:sp>
        <p:nvSpPr>
          <p:cNvPr id="117773" name="Text Box 1037"/>
          <p:cNvSpPr txBox="1">
            <a:spLocks noChangeArrowheads="1"/>
          </p:cNvSpPr>
          <p:nvPr/>
        </p:nvSpPr>
        <p:spPr bwMode="auto">
          <a:xfrm>
            <a:off x="838200" y="1828800"/>
            <a:ext cx="81534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1830388" algn="l"/>
              </a:tabLst>
              <a:defRPr sz="2400">
                <a:solidFill>
                  <a:schemeClr val="tx1"/>
                </a:solidFill>
                <a:latin typeface="Times New Roman" pitchFamily="18" charset="0"/>
              </a:defRPr>
            </a:lvl1pPr>
            <a:lvl2pPr>
              <a:tabLst>
                <a:tab pos="457200" algn="l"/>
                <a:tab pos="1830388" algn="l"/>
              </a:tabLst>
              <a:defRPr sz="2400">
                <a:solidFill>
                  <a:schemeClr val="tx1"/>
                </a:solidFill>
                <a:latin typeface="Times New Roman" pitchFamily="18" charset="0"/>
              </a:defRPr>
            </a:lvl2pPr>
            <a:lvl3pPr>
              <a:tabLst>
                <a:tab pos="457200" algn="l"/>
                <a:tab pos="1830388" algn="l"/>
              </a:tabLst>
              <a:defRPr sz="2400">
                <a:solidFill>
                  <a:schemeClr val="tx1"/>
                </a:solidFill>
                <a:latin typeface="Times New Roman" pitchFamily="18" charset="0"/>
              </a:defRPr>
            </a:lvl3pPr>
            <a:lvl4pPr>
              <a:tabLst>
                <a:tab pos="457200" algn="l"/>
                <a:tab pos="1830388" algn="l"/>
              </a:tabLst>
              <a:defRPr sz="2400">
                <a:solidFill>
                  <a:schemeClr val="tx1"/>
                </a:solidFill>
                <a:latin typeface="Times New Roman" pitchFamily="18" charset="0"/>
              </a:defRPr>
            </a:lvl4pPr>
            <a:lvl5pPr>
              <a:tabLst>
                <a:tab pos="457200" algn="l"/>
                <a:tab pos="1830388" algn="l"/>
              </a:tabLst>
              <a:defRPr sz="2400">
                <a:solidFill>
                  <a:schemeClr val="tx1"/>
                </a:solidFill>
                <a:latin typeface="Times New Roman" pitchFamily="18" charset="0"/>
              </a:defRPr>
            </a:lvl5pPr>
            <a:lvl6pPr fontAlgn="base">
              <a:spcBef>
                <a:spcPct val="0"/>
              </a:spcBef>
              <a:spcAft>
                <a:spcPct val="0"/>
              </a:spcAft>
              <a:tabLst>
                <a:tab pos="457200" algn="l"/>
                <a:tab pos="1830388" algn="l"/>
              </a:tabLst>
              <a:defRPr sz="2400">
                <a:solidFill>
                  <a:schemeClr val="tx1"/>
                </a:solidFill>
                <a:latin typeface="Times New Roman" pitchFamily="18" charset="0"/>
              </a:defRPr>
            </a:lvl6pPr>
            <a:lvl7pPr fontAlgn="base">
              <a:spcBef>
                <a:spcPct val="0"/>
              </a:spcBef>
              <a:spcAft>
                <a:spcPct val="0"/>
              </a:spcAft>
              <a:tabLst>
                <a:tab pos="457200" algn="l"/>
                <a:tab pos="1830388" algn="l"/>
              </a:tabLst>
              <a:defRPr sz="2400">
                <a:solidFill>
                  <a:schemeClr val="tx1"/>
                </a:solidFill>
                <a:latin typeface="Times New Roman" pitchFamily="18" charset="0"/>
              </a:defRPr>
            </a:lvl7pPr>
            <a:lvl8pPr fontAlgn="base">
              <a:spcBef>
                <a:spcPct val="0"/>
              </a:spcBef>
              <a:spcAft>
                <a:spcPct val="0"/>
              </a:spcAft>
              <a:tabLst>
                <a:tab pos="457200" algn="l"/>
                <a:tab pos="1830388" algn="l"/>
              </a:tabLst>
              <a:defRPr sz="2400">
                <a:solidFill>
                  <a:schemeClr val="tx1"/>
                </a:solidFill>
                <a:latin typeface="Times New Roman" pitchFamily="18" charset="0"/>
              </a:defRPr>
            </a:lvl8pPr>
            <a:lvl9pPr fontAlgn="base">
              <a:spcBef>
                <a:spcPct val="0"/>
              </a:spcBef>
              <a:spcAft>
                <a:spcPct val="0"/>
              </a:spcAft>
              <a:tabLst>
                <a:tab pos="457200" algn="l"/>
                <a:tab pos="1830388"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.data</a:t>
            </a:r>
          </a:p>
          <a:p>
            <a:pPr>
              <a:lnSpc>
                <a:spcPct val="50000"/>
              </a:lnSpc>
              <a:spcBef>
                <a:spcPct val="50000"/>
              </a:spcBef>
            </a:pPr>
            <a:r>
              <a:rPr lang="en-US" altLang="en-US" sz="1800" b="1" dirty="0">
                <a:latin typeface="Courier New" pitchFamily="49" charset="0"/>
              </a:rPr>
              <a:t>val1 WORD 2000h</a:t>
            </a:r>
          </a:p>
          <a:p>
            <a:pPr>
              <a:lnSpc>
                <a:spcPct val="50000"/>
              </a:lnSpc>
              <a:spcBef>
                <a:spcPct val="50000"/>
              </a:spcBef>
            </a:pPr>
            <a:r>
              <a:rPr lang="en-US" altLang="en-US" sz="1800" b="1" dirty="0">
                <a:latin typeface="Courier New" pitchFamily="49" charset="0"/>
              </a:rPr>
              <a:t>val2 WORD 100h</a:t>
            </a:r>
          </a:p>
          <a:p>
            <a:pPr>
              <a:lnSpc>
                <a:spcPct val="50000"/>
              </a:lnSpc>
              <a:spcBef>
                <a:spcPct val="50000"/>
              </a:spcBef>
            </a:pPr>
            <a:r>
              <a:rPr lang="en-US" altLang="en-US" sz="1800" b="1" dirty="0">
                <a:latin typeface="Courier New" pitchFamily="49" charset="0"/>
              </a:rPr>
              <a:t>.code</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ax,val1</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val2	; DX:AX = 00200000h, </a:t>
            </a:r>
            <a:r>
              <a:rPr lang="en-US" altLang="en-US" sz="1800" b="1" dirty="0" smtClean="0">
                <a:latin typeface="Courier New" pitchFamily="49" charset="0"/>
              </a:rPr>
              <a:t>CF=1</a:t>
            </a:r>
            <a:endParaRPr lang="en-US" altLang="en-US" sz="1800" b="1" dirty="0">
              <a:latin typeface="Courier New" pitchFamily="49" charset="0"/>
            </a:endParaRPr>
          </a:p>
          <a:p>
            <a:pPr>
              <a:spcBef>
                <a:spcPct val="50000"/>
              </a:spcBef>
            </a:pPr>
            <a:r>
              <a:rPr lang="en-US" altLang="en-US" sz="1800" dirty="0" smtClean="0">
                <a:solidFill>
                  <a:srgbClr val="FFC000"/>
                </a:solidFill>
              </a:rPr>
              <a:t>CF=1 if and only if the product cannot be contained within the least significant half (</a:t>
            </a:r>
            <a:r>
              <a:rPr lang="en-US" altLang="en-US" sz="1800" dirty="0" err="1" smtClean="0">
                <a:solidFill>
                  <a:srgbClr val="FFC000"/>
                </a:solidFill>
              </a:rPr>
              <a:t>lsh</a:t>
            </a:r>
            <a:r>
              <a:rPr lang="en-US" altLang="en-US" sz="1800" dirty="0" smtClean="0">
                <a:solidFill>
                  <a:srgbClr val="FFC000"/>
                </a:solidFill>
              </a:rPr>
              <a:t>) of its storage location</a:t>
            </a:r>
            <a:endParaRPr lang="en-US" altLang="en-US" sz="1800" b="1" dirty="0">
              <a:solidFill>
                <a:srgbClr val="FFC000"/>
              </a:solidFill>
              <a:latin typeface="Courier New" pitchFamily="49" charset="0"/>
            </a:endParaRPr>
          </a:p>
        </p:txBody>
      </p:sp>
      <p:sp>
        <p:nvSpPr>
          <p:cNvPr id="117777" name="Text Box 1041"/>
          <p:cNvSpPr txBox="1">
            <a:spLocks noChangeArrowheads="1"/>
          </p:cNvSpPr>
          <p:nvPr/>
        </p:nvSpPr>
        <p:spPr bwMode="auto">
          <a:xfrm>
            <a:off x="6629400" y="1981200"/>
            <a:ext cx="2286000" cy="1504950"/>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600">
                <a:solidFill>
                  <a:schemeClr val="tx2"/>
                </a:solidFill>
              </a:rPr>
              <a:t>The Carry flag indicates whether or not the upper half of the product contains significant digits.</a:t>
            </a:r>
          </a:p>
        </p:txBody>
      </p:sp>
      <p:grpSp>
        <p:nvGrpSpPr>
          <p:cNvPr id="117779" name="Group 1043"/>
          <p:cNvGrpSpPr>
            <a:grpSpLocks/>
          </p:cNvGrpSpPr>
          <p:nvPr/>
        </p:nvGrpSpPr>
        <p:grpSpPr bwMode="auto">
          <a:xfrm>
            <a:off x="609600" y="4343400"/>
            <a:ext cx="7162800" cy="1600200"/>
            <a:chOff x="384" y="2736"/>
            <a:chExt cx="4512" cy="1008"/>
          </a:xfrm>
        </p:grpSpPr>
        <p:sp>
          <p:nvSpPr>
            <p:cNvPr id="117776" name="Text Box 1040"/>
            <p:cNvSpPr txBox="1">
              <a:spLocks noChangeArrowheads="1"/>
            </p:cNvSpPr>
            <p:nvPr/>
          </p:nvSpPr>
          <p:spPr bwMode="auto">
            <a:xfrm>
              <a:off x="432" y="3072"/>
              <a:ext cx="44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1766888" algn="l"/>
                </a:tabLst>
                <a:defRPr sz="2400">
                  <a:solidFill>
                    <a:schemeClr val="tx1"/>
                  </a:solidFill>
                  <a:latin typeface="Times New Roman" pitchFamily="18" charset="0"/>
                </a:defRPr>
              </a:lvl1pPr>
              <a:lvl2pPr>
                <a:tabLst>
                  <a:tab pos="457200" algn="l"/>
                  <a:tab pos="1766888" algn="l"/>
                </a:tabLst>
                <a:defRPr sz="2400">
                  <a:solidFill>
                    <a:schemeClr val="tx1"/>
                  </a:solidFill>
                  <a:latin typeface="Times New Roman" pitchFamily="18" charset="0"/>
                </a:defRPr>
              </a:lvl2pPr>
              <a:lvl3pPr>
                <a:tabLst>
                  <a:tab pos="457200" algn="l"/>
                  <a:tab pos="1766888" algn="l"/>
                </a:tabLst>
                <a:defRPr sz="2400">
                  <a:solidFill>
                    <a:schemeClr val="tx1"/>
                  </a:solidFill>
                  <a:latin typeface="Times New Roman" pitchFamily="18" charset="0"/>
                </a:defRPr>
              </a:lvl3pPr>
              <a:lvl4pPr>
                <a:tabLst>
                  <a:tab pos="457200" algn="l"/>
                  <a:tab pos="1766888" algn="l"/>
                </a:tabLst>
                <a:defRPr sz="2400">
                  <a:solidFill>
                    <a:schemeClr val="tx1"/>
                  </a:solidFill>
                  <a:latin typeface="Times New Roman" pitchFamily="18" charset="0"/>
                </a:defRPr>
              </a:lvl4pPr>
              <a:lvl5pPr>
                <a:tabLst>
                  <a:tab pos="457200" algn="l"/>
                  <a:tab pos="1766888" algn="l"/>
                </a:tabLst>
                <a:defRPr sz="2400">
                  <a:solidFill>
                    <a:schemeClr val="tx1"/>
                  </a:solidFill>
                  <a:latin typeface="Times New Roman" pitchFamily="18" charset="0"/>
                </a:defRPr>
              </a:lvl5pPr>
              <a:lvl6pPr fontAlgn="base">
                <a:spcBef>
                  <a:spcPct val="0"/>
                </a:spcBef>
                <a:spcAft>
                  <a:spcPct val="0"/>
                </a:spcAft>
                <a:tabLst>
                  <a:tab pos="457200" algn="l"/>
                  <a:tab pos="1766888" algn="l"/>
                </a:tabLst>
                <a:defRPr sz="2400">
                  <a:solidFill>
                    <a:schemeClr val="tx1"/>
                  </a:solidFill>
                  <a:latin typeface="Times New Roman" pitchFamily="18" charset="0"/>
                </a:defRPr>
              </a:lvl6pPr>
              <a:lvl7pPr fontAlgn="base">
                <a:spcBef>
                  <a:spcPct val="0"/>
                </a:spcBef>
                <a:spcAft>
                  <a:spcPct val="0"/>
                </a:spcAft>
                <a:tabLst>
                  <a:tab pos="457200" algn="l"/>
                  <a:tab pos="1766888" algn="l"/>
                </a:tabLst>
                <a:defRPr sz="2400">
                  <a:solidFill>
                    <a:schemeClr val="tx1"/>
                  </a:solidFill>
                  <a:latin typeface="Times New Roman" pitchFamily="18" charset="0"/>
                </a:defRPr>
              </a:lvl7pPr>
              <a:lvl8pPr fontAlgn="base">
                <a:spcBef>
                  <a:spcPct val="0"/>
                </a:spcBef>
                <a:spcAft>
                  <a:spcPct val="0"/>
                </a:spcAft>
                <a:tabLst>
                  <a:tab pos="457200" algn="l"/>
                  <a:tab pos="1766888" algn="l"/>
                </a:tabLst>
                <a:defRPr sz="2400">
                  <a:solidFill>
                    <a:schemeClr val="tx1"/>
                  </a:solidFill>
                  <a:latin typeface="Times New Roman" pitchFamily="18" charset="0"/>
                </a:defRPr>
              </a:lvl8pPr>
              <a:lvl9pPr fontAlgn="base">
                <a:spcBef>
                  <a:spcPct val="0"/>
                </a:spcBef>
                <a:spcAft>
                  <a:spcPct val="0"/>
                </a:spcAft>
                <a:tabLst>
                  <a:tab pos="457200" algn="l"/>
                  <a:tab pos="1766888"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eax,12345h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ebx,1000h</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a:t>
              </a:r>
              <a:r>
                <a:rPr lang="en-US" altLang="en-US" sz="1800" b="1" dirty="0" err="1">
                  <a:latin typeface="Courier New" pitchFamily="49" charset="0"/>
                </a:rPr>
                <a:t>ebx</a:t>
              </a:r>
              <a:r>
                <a:rPr lang="en-US" altLang="en-US" sz="1800" b="1" dirty="0">
                  <a:latin typeface="Courier New" pitchFamily="49" charset="0"/>
                </a:rPr>
                <a:t>	; EDX:EAX = 0000000012345000h, CF=0</a:t>
              </a:r>
            </a:p>
          </p:txBody>
        </p:sp>
        <p:sp>
          <p:nvSpPr>
            <p:cNvPr id="117778" name="Text Box 1042"/>
            <p:cNvSpPr txBox="1">
              <a:spLocks noChangeArrowheads="1"/>
            </p:cNvSpPr>
            <p:nvPr/>
          </p:nvSpPr>
          <p:spPr bwMode="auto">
            <a:xfrm>
              <a:off x="384" y="2736"/>
              <a:ext cx="4512"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dirty="0"/>
                <a:t>12345h * 1000h, using 32-bit operands: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77"/>
                                        </p:tgtEl>
                                        <p:attrNameLst>
                                          <p:attrName>style.visibility</p:attrName>
                                        </p:attrNameLst>
                                      </p:cBhvr>
                                      <p:to>
                                        <p:strVal val="visible"/>
                                      </p:to>
                                    </p:set>
                                    <p:animEffect transition="in" filter="box(in)">
                                      <p:cBhvr>
                                        <p:cTn id="7" dur="500"/>
                                        <p:tgtEl>
                                          <p:spTgt spid="1177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7779"/>
                                        </p:tgtEl>
                                        <p:attrNameLst>
                                          <p:attrName>style.visibility</p:attrName>
                                        </p:attrNameLst>
                                      </p:cBhvr>
                                      <p:to>
                                        <p:strVal val="visible"/>
                                      </p:to>
                                    </p:set>
                                    <p:animEffect transition="in" filter="box(in)">
                                      <p:cBhvr>
                                        <p:cTn id="12" dur="500"/>
                                        <p:tgtEl>
                                          <p:spTgt spid="117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533A7D7-1A4D-4D48-B59F-258B6F5DA0D8}" type="slidenum">
              <a:rPr lang="en-US" altLang="en-US"/>
              <a:pPr/>
              <a:t>40</a:t>
            </a:fld>
            <a:endParaRPr lang="en-US" altLang="en-US"/>
          </a:p>
        </p:txBody>
      </p:sp>
      <p:sp>
        <p:nvSpPr>
          <p:cNvPr id="109570" name="Rectangle 2"/>
          <p:cNvSpPr>
            <a:spLocks noGrp="1" noChangeArrowheads="1"/>
          </p:cNvSpPr>
          <p:nvPr>
            <p:ph type="title"/>
          </p:nvPr>
        </p:nvSpPr>
        <p:spPr/>
        <p:txBody>
          <a:bodyPr/>
          <a:lstStyle/>
          <a:p>
            <a:r>
              <a:rPr lang="en-US" altLang="en-US"/>
              <a:t>AAD Instruction</a:t>
            </a:r>
          </a:p>
        </p:txBody>
      </p:sp>
      <p:sp>
        <p:nvSpPr>
          <p:cNvPr id="109571" name="Rectangle 3"/>
          <p:cNvSpPr>
            <a:spLocks noGrp="1" noChangeArrowheads="1"/>
          </p:cNvSpPr>
          <p:nvPr>
            <p:ph type="body" idx="1"/>
          </p:nvPr>
        </p:nvSpPr>
        <p:spPr>
          <a:xfrm>
            <a:off x="685800" y="1143000"/>
            <a:ext cx="7696200" cy="1371600"/>
          </a:xfrm>
        </p:spPr>
        <p:txBody>
          <a:bodyPr/>
          <a:lstStyle/>
          <a:p>
            <a:r>
              <a:rPr lang="en-US" altLang="en-US"/>
              <a:t>The AAD (ASCII adjust before division) instruction adjusts the unpacked BCD dividend in AX before a division operation</a:t>
            </a:r>
          </a:p>
        </p:txBody>
      </p:sp>
      <p:sp>
        <p:nvSpPr>
          <p:cNvPr id="109572" name="Text Box 4"/>
          <p:cNvSpPr txBox="1">
            <a:spLocks noChangeArrowheads="1"/>
          </p:cNvSpPr>
          <p:nvPr/>
        </p:nvSpPr>
        <p:spPr bwMode="auto">
          <a:xfrm>
            <a:off x="1524000" y="2590800"/>
            <a:ext cx="6248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6013" algn="l"/>
              </a:tabLst>
              <a:defRPr sz="2400">
                <a:solidFill>
                  <a:schemeClr val="tx1"/>
                </a:solidFill>
                <a:latin typeface="Times New Roman" pitchFamily="18" charset="0"/>
              </a:defRPr>
            </a:lvl1pPr>
            <a:lvl2pPr>
              <a:tabLst>
                <a:tab pos="457200" algn="l"/>
                <a:tab pos="3656013" algn="l"/>
              </a:tabLst>
              <a:defRPr sz="2400">
                <a:solidFill>
                  <a:schemeClr val="tx1"/>
                </a:solidFill>
                <a:latin typeface="Times New Roman" pitchFamily="18" charset="0"/>
              </a:defRPr>
            </a:lvl2pPr>
            <a:lvl3pPr>
              <a:tabLst>
                <a:tab pos="457200" algn="l"/>
                <a:tab pos="3656013" algn="l"/>
              </a:tabLst>
              <a:defRPr sz="2400">
                <a:solidFill>
                  <a:schemeClr val="tx1"/>
                </a:solidFill>
                <a:latin typeface="Times New Roman" pitchFamily="18" charset="0"/>
              </a:defRPr>
            </a:lvl3pPr>
            <a:lvl4pPr>
              <a:tabLst>
                <a:tab pos="457200" algn="l"/>
                <a:tab pos="3656013" algn="l"/>
              </a:tabLst>
              <a:defRPr sz="2400">
                <a:solidFill>
                  <a:schemeClr val="tx1"/>
                </a:solidFill>
                <a:latin typeface="Times New Roman" pitchFamily="18" charset="0"/>
              </a:defRPr>
            </a:lvl4pPr>
            <a:lvl5pPr>
              <a:tabLst>
                <a:tab pos="457200" algn="l"/>
                <a:tab pos="3656013" algn="l"/>
              </a:tabLst>
              <a:defRPr sz="2400">
                <a:solidFill>
                  <a:schemeClr val="tx1"/>
                </a:solidFill>
                <a:latin typeface="Times New Roman" pitchFamily="18" charset="0"/>
              </a:defRPr>
            </a:lvl5pPr>
            <a:lvl6pPr fontAlgn="base">
              <a:spcBef>
                <a:spcPct val="0"/>
              </a:spcBef>
              <a:spcAft>
                <a:spcPct val="0"/>
              </a:spcAft>
              <a:tabLst>
                <a:tab pos="457200" algn="l"/>
                <a:tab pos="3656013" algn="l"/>
              </a:tabLst>
              <a:defRPr sz="2400">
                <a:solidFill>
                  <a:schemeClr val="tx1"/>
                </a:solidFill>
                <a:latin typeface="Times New Roman" pitchFamily="18" charset="0"/>
              </a:defRPr>
            </a:lvl6pPr>
            <a:lvl7pPr fontAlgn="base">
              <a:spcBef>
                <a:spcPct val="0"/>
              </a:spcBef>
              <a:spcAft>
                <a:spcPct val="0"/>
              </a:spcAft>
              <a:tabLst>
                <a:tab pos="457200" algn="l"/>
                <a:tab pos="3656013" algn="l"/>
              </a:tabLst>
              <a:defRPr sz="2400">
                <a:solidFill>
                  <a:schemeClr val="tx1"/>
                </a:solidFill>
                <a:latin typeface="Times New Roman" pitchFamily="18" charset="0"/>
              </a:defRPr>
            </a:lvl7pPr>
            <a:lvl8pPr fontAlgn="base">
              <a:spcBef>
                <a:spcPct val="0"/>
              </a:spcBef>
              <a:spcAft>
                <a:spcPct val="0"/>
              </a:spcAft>
              <a:tabLst>
                <a:tab pos="457200" algn="l"/>
                <a:tab pos="3656013" algn="l"/>
              </a:tabLst>
              <a:defRPr sz="2400">
                <a:solidFill>
                  <a:schemeClr val="tx1"/>
                </a:solidFill>
                <a:latin typeface="Times New Roman" pitchFamily="18" charset="0"/>
              </a:defRPr>
            </a:lvl8pPr>
            <a:lvl9pPr fontAlgn="base">
              <a:spcBef>
                <a:spcPct val="0"/>
              </a:spcBef>
              <a:spcAft>
                <a:spcPct val="0"/>
              </a:spcAft>
              <a:tabLst>
                <a:tab pos="457200" algn="l"/>
                <a:tab pos="36560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.data</a:t>
            </a:r>
          </a:p>
          <a:p>
            <a:pPr>
              <a:lnSpc>
                <a:spcPct val="50000"/>
              </a:lnSpc>
              <a:spcBef>
                <a:spcPct val="50000"/>
              </a:spcBef>
            </a:pPr>
            <a:r>
              <a:rPr lang="en-US" altLang="en-US" sz="1800" b="1">
                <a:latin typeface="Courier New" pitchFamily="49" charset="0"/>
              </a:rPr>
              <a:t>quotient  BYTE ?</a:t>
            </a:r>
          </a:p>
          <a:p>
            <a:pPr>
              <a:lnSpc>
                <a:spcPct val="50000"/>
              </a:lnSpc>
              <a:spcBef>
                <a:spcPct val="50000"/>
              </a:spcBef>
            </a:pPr>
            <a:r>
              <a:rPr lang="en-US" altLang="en-US" sz="1800" b="1">
                <a:latin typeface="Courier New" pitchFamily="49" charset="0"/>
              </a:rPr>
              <a:t>remainder BYTE ?</a:t>
            </a:r>
          </a:p>
          <a:p>
            <a:pPr>
              <a:lnSpc>
                <a:spcPct val="50000"/>
              </a:lnSpc>
              <a:spcBef>
                <a:spcPct val="50000"/>
              </a:spcBef>
            </a:pPr>
            <a:r>
              <a:rPr lang="en-US" altLang="en-US" sz="1800" b="1">
                <a:latin typeface="Courier New" pitchFamily="49" charset="0"/>
              </a:rPr>
              <a:t>.code</a:t>
            </a:r>
          </a:p>
          <a:p>
            <a:pPr>
              <a:lnSpc>
                <a:spcPct val="50000"/>
              </a:lnSpc>
              <a:spcBef>
                <a:spcPct val="50000"/>
              </a:spcBef>
            </a:pPr>
            <a:r>
              <a:rPr lang="en-US" altLang="en-US" sz="1800" b="1">
                <a:latin typeface="Courier New" pitchFamily="49" charset="0"/>
              </a:rPr>
              <a:t>mov ax,0307h 	; dividend</a:t>
            </a:r>
          </a:p>
          <a:p>
            <a:pPr>
              <a:lnSpc>
                <a:spcPct val="50000"/>
              </a:lnSpc>
              <a:spcBef>
                <a:spcPct val="50000"/>
              </a:spcBef>
            </a:pPr>
            <a:r>
              <a:rPr lang="en-US" altLang="en-US" sz="1800" b="1">
                <a:latin typeface="Courier New" pitchFamily="49" charset="0"/>
              </a:rPr>
              <a:t>aad 	; AX = 0025h</a:t>
            </a:r>
          </a:p>
          <a:p>
            <a:pPr>
              <a:lnSpc>
                <a:spcPct val="50000"/>
              </a:lnSpc>
              <a:spcBef>
                <a:spcPct val="50000"/>
              </a:spcBef>
            </a:pPr>
            <a:r>
              <a:rPr lang="en-US" altLang="en-US" sz="1800" b="1">
                <a:latin typeface="Courier New" pitchFamily="49" charset="0"/>
              </a:rPr>
              <a:t>mov bl,5 	; divisor</a:t>
            </a:r>
          </a:p>
          <a:p>
            <a:pPr>
              <a:lnSpc>
                <a:spcPct val="50000"/>
              </a:lnSpc>
              <a:spcBef>
                <a:spcPct val="50000"/>
              </a:spcBef>
            </a:pPr>
            <a:r>
              <a:rPr lang="en-US" altLang="en-US" sz="1800" b="1">
                <a:latin typeface="Courier New" pitchFamily="49" charset="0"/>
              </a:rPr>
              <a:t>div bl 	; AX = 0207h</a:t>
            </a:r>
          </a:p>
          <a:p>
            <a:pPr>
              <a:lnSpc>
                <a:spcPct val="50000"/>
              </a:lnSpc>
              <a:spcBef>
                <a:spcPct val="50000"/>
              </a:spcBef>
            </a:pPr>
            <a:r>
              <a:rPr lang="en-US" altLang="en-US" sz="1800" b="1">
                <a:latin typeface="Courier New" pitchFamily="49" charset="0"/>
              </a:rPr>
              <a:t>mov quotient,al</a:t>
            </a:r>
          </a:p>
          <a:p>
            <a:pPr>
              <a:lnSpc>
                <a:spcPct val="50000"/>
              </a:lnSpc>
              <a:spcBef>
                <a:spcPct val="50000"/>
              </a:spcBef>
            </a:pPr>
            <a:r>
              <a:rPr lang="en-US" altLang="en-US" sz="1800" b="1">
                <a:latin typeface="Courier New" pitchFamily="49" charset="0"/>
              </a:rPr>
              <a:t>mov remainder,ah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p>
            <a:r>
              <a:rPr lang="en-US" altLang="en-US"/>
              <a:t>Irvine, Kip R. Assembly Language for x86 Processors 6/e, 2010.</a:t>
            </a:r>
          </a:p>
        </p:txBody>
      </p:sp>
      <p:sp>
        <p:nvSpPr>
          <p:cNvPr id="10" name="Slide Number Placeholder 4"/>
          <p:cNvSpPr>
            <a:spLocks noGrp="1"/>
          </p:cNvSpPr>
          <p:nvPr>
            <p:ph type="sldNum" sz="quarter" idx="11"/>
          </p:nvPr>
        </p:nvSpPr>
        <p:spPr/>
        <p:txBody>
          <a:bodyPr/>
          <a:lstStyle/>
          <a:p>
            <a:fld id="{6FF14FBD-4240-420A-939B-C14EFA4B4A0C}" type="slidenum">
              <a:rPr lang="en-US" altLang="en-US"/>
              <a:pPr/>
              <a:t>41</a:t>
            </a:fld>
            <a:endParaRPr lang="en-US" altLang="en-US"/>
          </a:p>
        </p:txBody>
      </p:sp>
      <p:sp>
        <p:nvSpPr>
          <p:cNvPr id="128002" name="Rectangle 2"/>
          <p:cNvSpPr>
            <a:spLocks noGrp="1" noChangeArrowheads="1"/>
          </p:cNvSpPr>
          <p:nvPr>
            <p:ph type="title"/>
          </p:nvPr>
        </p:nvSpPr>
        <p:spPr/>
        <p:txBody>
          <a:bodyPr/>
          <a:lstStyle/>
          <a:p>
            <a:r>
              <a:rPr lang="en-US" altLang="en-US"/>
              <a:t>Packed Decimal Arithmetic</a:t>
            </a:r>
          </a:p>
        </p:txBody>
      </p:sp>
      <p:sp>
        <p:nvSpPr>
          <p:cNvPr id="128003" name="Rectangle 3"/>
          <p:cNvSpPr>
            <a:spLocks noGrp="1" noChangeArrowheads="1"/>
          </p:cNvSpPr>
          <p:nvPr>
            <p:ph type="body" idx="1"/>
          </p:nvPr>
        </p:nvSpPr>
        <p:spPr>
          <a:xfrm>
            <a:off x="609600" y="1219200"/>
            <a:ext cx="7772400" cy="3200400"/>
          </a:xfrm>
        </p:spPr>
        <p:txBody>
          <a:bodyPr/>
          <a:lstStyle/>
          <a:p>
            <a:r>
              <a:rPr lang="en-US" altLang="en-US" dirty="0">
                <a:solidFill>
                  <a:schemeClr val="tx2"/>
                </a:solidFill>
              </a:rPr>
              <a:t>Packed decimal</a:t>
            </a:r>
            <a:r>
              <a:rPr lang="en-US" altLang="en-US" dirty="0"/>
              <a:t> integers store two decimal digits per byte </a:t>
            </a:r>
          </a:p>
          <a:p>
            <a:pPr lvl="1"/>
            <a:r>
              <a:rPr lang="en-US" altLang="en-US" dirty="0"/>
              <a:t>For example, 12,345,678 can be stored as the following sequence of hexadecimal </a:t>
            </a:r>
            <a:r>
              <a:rPr lang="en-US" altLang="en-US" dirty="0" smtClean="0"/>
              <a:t>bytes:</a:t>
            </a:r>
          </a:p>
        </p:txBody>
      </p:sp>
      <p:sp>
        <p:nvSpPr>
          <p:cNvPr id="128004" name="Text Box 4"/>
          <p:cNvSpPr txBox="1">
            <a:spLocks noChangeArrowheads="1"/>
          </p:cNvSpPr>
          <p:nvPr/>
        </p:nvSpPr>
        <p:spPr bwMode="auto">
          <a:xfrm>
            <a:off x="3429000" y="2971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12</a:t>
            </a:r>
          </a:p>
        </p:txBody>
      </p:sp>
      <p:sp>
        <p:nvSpPr>
          <p:cNvPr id="128005" name="Text Box 5"/>
          <p:cNvSpPr txBox="1">
            <a:spLocks noChangeArrowheads="1"/>
          </p:cNvSpPr>
          <p:nvPr/>
        </p:nvSpPr>
        <p:spPr bwMode="auto">
          <a:xfrm>
            <a:off x="3886200" y="2971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34</a:t>
            </a:r>
          </a:p>
        </p:txBody>
      </p:sp>
      <p:sp>
        <p:nvSpPr>
          <p:cNvPr id="128006" name="Text Box 6"/>
          <p:cNvSpPr txBox="1">
            <a:spLocks noChangeArrowheads="1"/>
          </p:cNvSpPr>
          <p:nvPr/>
        </p:nvSpPr>
        <p:spPr bwMode="auto">
          <a:xfrm>
            <a:off x="4343400" y="2971800"/>
            <a:ext cx="457200" cy="422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rIns="45720">
            <a:spAutoFit/>
          </a:bodyPr>
          <a:lstStyle/>
          <a:p>
            <a:pPr>
              <a:spcBef>
                <a:spcPct val="50000"/>
              </a:spcBef>
            </a:pPr>
            <a:r>
              <a:rPr lang="en-US" altLang="en-US"/>
              <a:t>56</a:t>
            </a:r>
          </a:p>
        </p:txBody>
      </p:sp>
      <p:sp>
        <p:nvSpPr>
          <p:cNvPr id="128007" name="Text Box 7"/>
          <p:cNvSpPr txBox="1">
            <a:spLocks noChangeArrowheads="1"/>
          </p:cNvSpPr>
          <p:nvPr/>
        </p:nvSpPr>
        <p:spPr bwMode="auto">
          <a:xfrm>
            <a:off x="4800600" y="2971800"/>
            <a:ext cx="609600" cy="41549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5720" rIns="45720">
            <a:spAutoFit/>
          </a:bodyPr>
          <a:lstStyle/>
          <a:p>
            <a:pPr>
              <a:spcBef>
                <a:spcPct val="50000"/>
              </a:spcBef>
            </a:pPr>
            <a:r>
              <a:rPr lang="en-US" altLang="en-US" dirty="0" smtClean="0"/>
              <a:t>78h</a:t>
            </a:r>
            <a:endParaRPr lang="en-US" altLang="en-US" dirty="0"/>
          </a:p>
        </p:txBody>
      </p:sp>
      <p:sp>
        <p:nvSpPr>
          <p:cNvPr id="128009" name="Text Box 9"/>
          <p:cNvSpPr txBox="1">
            <a:spLocks noChangeArrowheads="1"/>
          </p:cNvSpPr>
          <p:nvPr/>
        </p:nvSpPr>
        <p:spPr bwMode="auto">
          <a:xfrm>
            <a:off x="762000" y="4114800"/>
            <a:ext cx="7620000" cy="139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Packed decimal is also known as </a:t>
            </a:r>
            <a:r>
              <a:rPr lang="en-US" altLang="en-US" dirty="0">
                <a:solidFill>
                  <a:schemeClr val="tx2"/>
                </a:solidFill>
              </a:rPr>
              <a:t>packed BCD</a:t>
            </a:r>
            <a:r>
              <a:rPr lang="en-US" altLang="en-US" dirty="0"/>
              <a:t>.</a:t>
            </a:r>
          </a:p>
          <a:p>
            <a:pPr>
              <a:spcBef>
                <a:spcPct val="50000"/>
              </a:spcBef>
            </a:pPr>
            <a:r>
              <a:rPr lang="en-US" altLang="en-US" dirty="0"/>
              <a:t>Good for financial values – extended precision possible, without rounding errors.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9"/>
                                        </p:tgtEl>
                                        <p:attrNameLst>
                                          <p:attrName>style.visibility</p:attrName>
                                        </p:attrNameLst>
                                      </p:cBhvr>
                                      <p:to>
                                        <p:strVal val="visible"/>
                                      </p:to>
                                    </p:set>
                                    <p:animEffect transition="in" filter="box(in)">
                                      <p:cBhvr>
                                        <p:cTn id="7" dur="5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6B144961-298E-4609-9D6F-65E69D6D617A}" type="slidenum">
              <a:rPr lang="en-US" altLang="en-US"/>
              <a:pPr/>
              <a:t>42</a:t>
            </a:fld>
            <a:endParaRPr lang="en-US" altLang="en-US"/>
          </a:p>
        </p:txBody>
      </p:sp>
      <p:sp>
        <p:nvSpPr>
          <p:cNvPr id="133122" name="Rectangle 2"/>
          <p:cNvSpPr>
            <a:spLocks noGrp="1" noChangeArrowheads="1"/>
          </p:cNvSpPr>
          <p:nvPr>
            <p:ph type="title"/>
          </p:nvPr>
        </p:nvSpPr>
        <p:spPr/>
        <p:txBody>
          <a:bodyPr/>
          <a:lstStyle/>
          <a:p>
            <a:r>
              <a:rPr lang="en-US" altLang="en-US"/>
              <a:t>DAA Instruction</a:t>
            </a:r>
          </a:p>
        </p:txBody>
      </p:sp>
      <p:sp>
        <p:nvSpPr>
          <p:cNvPr id="133123" name="Rectangle 3"/>
          <p:cNvSpPr>
            <a:spLocks noGrp="1" noChangeArrowheads="1"/>
          </p:cNvSpPr>
          <p:nvPr>
            <p:ph type="body" idx="1"/>
          </p:nvPr>
        </p:nvSpPr>
        <p:spPr>
          <a:xfrm>
            <a:off x="685800" y="1143000"/>
            <a:ext cx="7772400" cy="3733800"/>
          </a:xfrm>
        </p:spPr>
        <p:txBody>
          <a:bodyPr/>
          <a:lstStyle/>
          <a:p>
            <a:r>
              <a:rPr lang="en-US" altLang="en-US"/>
              <a:t>The DAA (decimal adjust after addition) instruction converts the binary result of an ADD or ADC operation to packed decimal format.</a:t>
            </a:r>
          </a:p>
          <a:p>
            <a:pPr lvl="1"/>
            <a:r>
              <a:rPr lang="en-US" altLang="en-US"/>
              <a:t>The value to be adjusted must be in AL</a:t>
            </a:r>
          </a:p>
          <a:p>
            <a:pPr lvl="1"/>
            <a:r>
              <a:rPr lang="en-US" altLang="en-US"/>
              <a:t>If the lower digit is adjusted, the Auxiliary Carry flag is set.</a:t>
            </a:r>
          </a:p>
          <a:p>
            <a:pPr lvl="1"/>
            <a:r>
              <a:rPr lang="en-US" altLang="en-US"/>
              <a:t>If the upper digit is adjusted, the Carry flag is set.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3C1011F2-3AE4-4880-87E3-000AFE830B3A}" type="slidenum">
              <a:rPr lang="en-US" altLang="en-US"/>
              <a:pPr/>
              <a:t>43</a:t>
            </a:fld>
            <a:endParaRPr lang="en-US" altLang="en-US"/>
          </a:p>
        </p:txBody>
      </p:sp>
      <p:sp>
        <p:nvSpPr>
          <p:cNvPr id="154626" name="Rectangle 2"/>
          <p:cNvSpPr>
            <a:spLocks noGrp="1" noChangeArrowheads="1"/>
          </p:cNvSpPr>
          <p:nvPr>
            <p:ph type="title"/>
          </p:nvPr>
        </p:nvSpPr>
        <p:spPr/>
        <p:txBody>
          <a:bodyPr/>
          <a:lstStyle/>
          <a:p>
            <a:r>
              <a:rPr lang="en-US" altLang="en-US"/>
              <a:t>DAA Logic</a:t>
            </a:r>
          </a:p>
        </p:txBody>
      </p:sp>
      <p:sp>
        <p:nvSpPr>
          <p:cNvPr id="154627" name="Rectangle 3"/>
          <p:cNvSpPr>
            <a:spLocks noGrp="1" noChangeArrowheads="1"/>
          </p:cNvSpPr>
          <p:nvPr>
            <p:ph type="body" idx="1"/>
          </p:nvPr>
        </p:nvSpPr>
        <p:spPr>
          <a:xfrm>
            <a:off x="1066800" y="1143000"/>
            <a:ext cx="6248400" cy="4648200"/>
          </a:xfrm>
        </p:spPr>
        <p:txBody>
          <a:bodyPr/>
          <a:lstStyle/>
          <a:p>
            <a:pPr>
              <a:buFontTx/>
              <a:buNone/>
            </a:pPr>
            <a:r>
              <a:rPr lang="en-US" altLang="en-US" sz="1800" b="1">
                <a:latin typeface="Courier New" pitchFamily="49" charset="0"/>
              </a:rPr>
              <a:t>If (AL(lo) &gt; 9) or (AuxCarry = 1)</a:t>
            </a:r>
          </a:p>
          <a:p>
            <a:pPr>
              <a:buFontTx/>
              <a:buNone/>
            </a:pPr>
            <a:r>
              <a:rPr lang="en-US" altLang="en-US" sz="1800" b="1">
                <a:latin typeface="Courier New" pitchFamily="49" charset="0"/>
              </a:rPr>
              <a:t>  AL = AL + 6</a:t>
            </a:r>
          </a:p>
          <a:p>
            <a:pPr>
              <a:buFontTx/>
              <a:buNone/>
            </a:pPr>
            <a:r>
              <a:rPr lang="en-US" altLang="en-US" sz="1800" b="1">
                <a:latin typeface="Courier New" pitchFamily="49" charset="0"/>
              </a:rPr>
              <a:t>  AuxCarry = 1</a:t>
            </a:r>
          </a:p>
          <a:p>
            <a:pPr>
              <a:buFontTx/>
              <a:buNone/>
            </a:pPr>
            <a:r>
              <a:rPr lang="en-US" altLang="en-US" sz="1800" b="1">
                <a:latin typeface="Courier New" pitchFamily="49" charset="0"/>
              </a:rPr>
              <a:t>Else</a:t>
            </a:r>
          </a:p>
          <a:p>
            <a:pPr>
              <a:buFontTx/>
              <a:buNone/>
            </a:pPr>
            <a:r>
              <a:rPr lang="en-US" altLang="en-US" sz="1800" b="1">
                <a:latin typeface="Courier New" pitchFamily="49" charset="0"/>
              </a:rPr>
              <a:t>  AuxCarry = 0</a:t>
            </a:r>
            <a:endParaRPr lang="en-US" altLang="en-US" sz="1800"/>
          </a:p>
          <a:p>
            <a:pPr>
              <a:buFontTx/>
              <a:buNone/>
            </a:pPr>
            <a:r>
              <a:rPr lang="en-US" altLang="en-US" sz="1800" b="1">
                <a:latin typeface="Courier New" pitchFamily="49" charset="0"/>
              </a:rPr>
              <a:t>Endif</a:t>
            </a:r>
          </a:p>
          <a:p>
            <a:pPr>
              <a:buFontTx/>
              <a:buNone/>
            </a:pPr>
            <a:endParaRPr lang="en-US" altLang="en-US" sz="1800" b="1">
              <a:latin typeface="Courier New" pitchFamily="49" charset="0"/>
            </a:endParaRPr>
          </a:p>
          <a:p>
            <a:pPr>
              <a:buFontTx/>
              <a:buNone/>
            </a:pPr>
            <a:r>
              <a:rPr lang="en-US" altLang="en-US" sz="1800" b="1">
                <a:latin typeface="Courier New" pitchFamily="49" charset="0"/>
              </a:rPr>
              <a:t>If (AL(hi) &gt; 9) or Carry = 1</a:t>
            </a:r>
          </a:p>
          <a:p>
            <a:pPr>
              <a:buFontTx/>
              <a:buNone/>
            </a:pPr>
            <a:r>
              <a:rPr lang="en-US" altLang="en-US" sz="1800" b="1">
                <a:latin typeface="Courier New" pitchFamily="49" charset="0"/>
              </a:rPr>
              <a:t>  AL = AL + 60h</a:t>
            </a:r>
          </a:p>
          <a:p>
            <a:pPr>
              <a:buFontTx/>
              <a:buNone/>
            </a:pPr>
            <a:r>
              <a:rPr lang="en-US" altLang="en-US" sz="1800" b="1">
                <a:latin typeface="Courier New" pitchFamily="49" charset="0"/>
              </a:rPr>
              <a:t>  Carry = 1</a:t>
            </a:r>
          </a:p>
          <a:p>
            <a:pPr>
              <a:buFontTx/>
              <a:buNone/>
            </a:pPr>
            <a:r>
              <a:rPr lang="en-US" altLang="en-US" sz="1800" b="1">
                <a:latin typeface="Courier New" pitchFamily="49" charset="0"/>
              </a:rPr>
              <a:t>Else</a:t>
            </a:r>
          </a:p>
          <a:p>
            <a:pPr>
              <a:buFontTx/>
              <a:buNone/>
            </a:pPr>
            <a:r>
              <a:rPr lang="en-US" altLang="en-US" sz="1800" b="1">
                <a:latin typeface="Courier New" pitchFamily="49" charset="0"/>
              </a:rPr>
              <a:t>  Carry = 0</a:t>
            </a:r>
          </a:p>
          <a:p>
            <a:pPr>
              <a:buFontTx/>
              <a:buNone/>
            </a:pPr>
            <a:r>
              <a:rPr lang="en-US" altLang="en-US" sz="1800" b="1">
                <a:latin typeface="Courier New" pitchFamily="49" charset="0"/>
              </a:rPr>
              <a:t>Endif</a:t>
            </a:r>
          </a:p>
          <a:p>
            <a:pPr lvl="1">
              <a:buFontTx/>
              <a:buNone/>
            </a:pPr>
            <a:endParaRPr lang="en-US" altLang="en-US" sz="1800"/>
          </a:p>
        </p:txBody>
      </p:sp>
      <p:sp>
        <p:nvSpPr>
          <p:cNvPr id="154629" name="Text Box 5"/>
          <p:cNvSpPr txBox="1">
            <a:spLocks noChangeArrowheads="1"/>
          </p:cNvSpPr>
          <p:nvPr/>
        </p:nvSpPr>
        <p:spPr bwMode="auto">
          <a:xfrm>
            <a:off x="5562600" y="2209800"/>
            <a:ext cx="2895600" cy="1438275"/>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a:t>If AL = AL + 6 sets the Carry flag, its value is used when evaluating AL(hi).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Irvine, Kip R. Assembly Language for x86 Processors 6/e, 2010.</a:t>
            </a:r>
          </a:p>
        </p:txBody>
      </p:sp>
      <p:sp>
        <p:nvSpPr>
          <p:cNvPr id="12" name="Slide Number Placeholder 4"/>
          <p:cNvSpPr>
            <a:spLocks noGrp="1"/>
          </p:cNvSpPr>
          <p:nvPr>
            <p:ph type="sldNum" sz="quarter" idx="11"/>
          </p:nvPr>
        </p:nvSpPr>
        <p:spPr/>
        <p:txBody>
          <a:bodyPr/>
          <a:lstStyle/>
          <a:p>
            <a:fld id="{2D7724BA-34C9-4B20-B041-87F5101E4123}" type="slidenum">
              <a:rPr lang="en-US" altLang="en-US"/>
              <a:pPr/>
              <a:t>44</a:t>
            </a:fld>
            <a:endParaRPr lang="en-US" altLang="en-US"/>
          </a:p>
        </p:txBody>
      </p:sp>
      <p:sp>
        <p:nvSpPr>
          <p:cNvPr id="153602" name="Rectangle 2"/>
          <p:cNvSpPr>
            <a:spLocks noGrp="1" noChangeArrowheads="1"/>
          </p:cNvSpPr>
          <p:nvPr>
            <p:ph type="title"/>
          </p:nvPr>
        </p:nvSpPr>
        <p:spPr/>
        <p:txBody>
          <a:bodyPr/>
          <a:lstStyle/>
          <a:p>
            <a:r>
              <a:rPr lang="en-US" altLang="en-US"/>
              <a:t>DAA Examples</a:t>
            </a:r>
          </a:p>
        </p:txBody>
      </p:sp>
      <p:sp>
        <p:nvSpPr>
          <p:cNvPr id="153603" name="Rectangle 3"/>
          <p:cNvSpPr>
            <a:spLocks noGrp="1" noChangeArrowheads="1"/>
          </p:cNvSpPr>
          <p:nvPr>
            <p:ph type="body" idx="1"/>
          </p:nvPr>
        </p:nvSpPr>
        <p:spPr>
          <a:xfrm>
            <a:off x="609600" y="1143000"/>
            <a:ext cx="7772400" cy="1295400"/>
          </a:xfrm>
        </p:spPr>
        <p:txBody>
          <a:bodyPr/>
          <a:lstStyle/>
          <a:p>
            <a:r>
              <a:rPr lang="en-US" altLang="en-US" sz="2100"/>
              <a:t>Example: calculate BCD 35 + 48</a:t>
            </a:r>
          </a:p>
        </p:txBody>
      </p:sp>
      <p:sp>
        <p:nvSpPr>
          <p:cNvPr id="153604" name="Text Box 4"/>
          <p:cNvSpPr txBox="1">
            <a:spLocks noChangeArrowheads="1"/>
          </p:cNvSpPr>
          <p:nvPr/>
        </p:nvSpPr>
        <p:spPr bwMode="auto">
          <a:xfrm>
            <a:off x="1066800" y="16764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al,35h</a:t>
            </a:r>
          </a:p>
          <a:p>
            <a:pPr>
              <a:lnSpc>
                <a:spcPct val="50000"/>
              </a:lnSpc>
              <a:spcBef>
                <a:spcPct val="50000"/>
              </a:spcBef>
            </a:pPr>
            <a:r>
              <a:rPr lang="en-US" altLang="en-US" sz="1800" b="1">
                <a:latin typeface="Courier New" pitchFamily="49" charset="0"/>
              </a:rPr>
              <a:t>add al,48h 	; AL = 7Dh</a:t>
            </a:r>
          </a:p>
          <a:p>
            <a:pPr>
              <a:lnSpc>
                <a:spcPct val="50000"/>
              </a:lnSpc>
              <a:spcBef>
                <a:spcPct val="50000"/>
              </a:spcBef>
            </a:pPr>
            <a:r>
              <a:rPr lang="en-US" altLang="en-US" sz="1800" b="1">
                <a:latin typeface="Courier New" pitchFamily="49" charset="0"/>
              </a:rPr>
              <a:t>daa 	; AL = 83h, CF = 0</a:t>
            </a:r>
          </a:p>
        </p:txBody>
      </p:sp>
      <p:grpSp>
        <p:nvGrpSpPr>
          <p:cNvPr id="153611" name="Group 11"/>
          <p:cNvGrpSpPr>
            <a:grpSpLocks/>
          </p:cNvGrpSpPr>
          <p:nvPr/>
        </p:nvGrpSpPr>
        <p:grpSpPr bwMode="auto">
          <a:xfrm>
            <a:off x="609600" y="2895600"/>
            <a:ext cx="7772400" cy="1524000"/>
            <a:chOff x="384" y="1824"/>
            <a:chExt cx="4896" cy="960"/>
          </a:xfrm>
        </p:grpSpPr>
        <p:sp>
          <p:nvSpPr>
            <p:cNvPr id="153606" name="Rectangle 6"/>
            <p:cNvSpPr>
              <a:spLocks noChangeArrowheads="1"/>
            </p:cNvSpPr>
            <p:nvPr/>
          </p:nvSpPr>
          <p:spPr bwMode="auto">
            <a:xfrm>
              <a:off x="384" y="1824"/>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calculate BCD 35 + 65</a:t>
              </a:r>
            </a:p>
          </p:txBody>
        </p:sp>
        <p:sp>
          <p:nvSpPr>
            <p:cNvPr id="153607" name="Text Box 7"/>
            <p:cNvSpPr txBox="1">
              <a:spLocks noChangeArrowheads="1"/>
            </p:cNvSpPr>
            <p:nvPr/>
          </p:nvSpPr>
          <p:spPr bwMode="auto">
            <a:xfrm>
              <a:off x="672" y="2160"/>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al,35h</a:t>
              </a:r>
            </a:p>
            <a:p>
              <a:pPr>
                <a:lnSpc>
                  <a:spcPct val="50000"/>
                </a:lnSpc>
                <a:spcBef>
                  <a:spcPct val="50000"/>
                </a:spcBef>
              </a:pPr>
              <a:r>
                <a:rPr lang="en-US" altLang="en-US" sz="1800" b="1">
                  <a:latin typeface="Courier New" pitchFamily="49" charset="0"/>
                </a:rPr>
                <a:t>add al,65h 	; AL = 9Ah</a:t>
              </a:r>
            </a:p>
            <a:p>
              <a:pPr>
                <a:lnSpc>
                  <a:spcPct val="50000"/>
                </a:lnSpc>
                <a:spcBef>
                  <a:spcPct val="50000"/>
                </a:spcBef>
              </a:pPr>
              <a:r>
                <a:rPr lang="en-US" altLang="en-US" sz="1800" b="1">
                  <a:latin typeface="Courier New" pitchFamily="49" charset="0"/>
                </a:rPr>
                <a:t>daa 	; AL = 00h, CF = 1</a:t>
              </a:r>
            </a:p>
          </p:txBody>
        </p:sp>
      </p:grpSp>
      <p:grpSp>
        <p:nvGrpSpPr>
          <p:cNvPr id="153610" name="Group 10"/>
          <p:cNvGrpSpPr>
            <a:grpSpLocks/>
          </p:cNvGrpSpPr>
          <p:nvPr/>
        </p:nvGrpSpPr>
        <p:grpSpPr bwMode="auto">
          <a:xfrm>
            <a:off x="609600" y="4572000"/>
            <a:ext cx="7772400" cy="1524000"/>
            <a:chOff x="384" y="2880"/>
            <a:chExt cx="4896" cy="960"/>
          </a:xfrm>
        </p:grpSpPr>
        <p:sp>
          <p:nvSpPr>
            <p:cNvPr id="153608" name="Rectangle 8"/>
            <p:cNvSpPr>
              <a:spLocks noChangeArrowheads="1"/>
            </p:cNvSpPr>
            <p:nvPr/>
          </p:nvSpPr>
          <p:spPr bwMode="auto">
            <a:xfrm>
              <a:off x="384" y="2880"/>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calculate BCD 69 + 29</a:t>
              </a:r>
            </a:p>
          </p:txBody>
        </p:sp>
        <p:sp>
          <p:nvSpPr>
            <p:cNvPr id="153609" name="Text Box 9"/>
            <p:cNvSpPr txBox="1">
              <a:spLocks noChangeArrowheads="1"/>
            </p:cNvSpPr>
            <p:nvPr/>
          </p:nvSpPr>
          <p:spPr bwMode="auto">
            <a:xfrm>
              <a:off x="672" y="3216"/>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al,69h</a:t>
              </a:r>
            </a:p>
            <a:p>
              <a:pPr>
                <a:lnSpc>
                  <a:spcPct val="50000"/>
                </a:lnSpc>
                <a:spcBef>
                  <a:spcPct val="50000"/>
                </a:spcBef>
              </a:pPr>
              <a:r>
                <a:rPr lang="en-US" altLang="en-US" sz="1800" b="1">
                  <a:latin typeface="Courier New" pitchFamily="49" charset="0"/>
                </a:rPr>
                <a:t>add al,29h 	; AL = 92h</a:t>
              </a:r>
            </a:p>
            <a:p>
              <a:pPr>
                <a:lnSpc>
                  <a:spcPct val="50000"/>
                </a:lnSpc>
                <a:spcBef>
                  <a:spcPct val="50000"/>
                </a:spcBef>
              </a:pPr>
              <a:r>
                <a:rPr lang="en-US" altLang="en-US" sz="1800" b="1">
                  <a:latin typeface="Courier New" pitchFamily="49" charset="0"/>
                </a:rPr>
                <a:t>daa 	; AL = 98h, CF =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3611"/>
                                        </p:tgtEl>
                                        <p:attrNameLst>
                                          <p:attrName>style.visibility</p:attrName>
                                        </p:attrNameLst>
                                      </p:cBhvr>
                                      <p:to>
                                        <p:strVal val="visible"/>
                                      </p:to>
                                    </p:set>
                                    <p:anim calcmode="lin" valueType="num">
                                      <p:cBhvr additive="base">
                                        <p:cTn id="7" dur="500" fill="hold"/>
                                        <p:tgtEl>
                                          <p:spTgt spid="153611"/>
                                        </p:tgtEl>
                                        <p:attrNameLst>
                                          <p:attrName>ppt_x</p:attrName>
                                        </p:attrNameLst>
                                      </p:cBhvr>
                                      <p:tavLst>
                                        <p:tav tm="0">
                                          <p:val>
                                            <p:strVal val="0-#ppt_w/2"/>
                                          </p:val>
                                        </p:tav>
                                        <p:tav tm="100000">
                                          <p:val>
                                            <p:strVal val="#ppt_x"/>
                                          </p:val>
                                        </p:tav>
                                      </p:tavLst>
                                    </p:anim>
                                    <p:anim calcmode="lin" valueType="num">
                                      <p:cBhvr additive="base">
                                        <p:cTn id="8" dur="500" fill="hold"/>
                                        <p:tgtEl>
                                          <p:spTgt spid="1536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610"/>
                                        </p:tgtEl>
                                        <p:attrNameLst>
                                          <p:attrName>style.visibility</p:attrName>
                                        </p:attrNameLst>
                                      </p:cBhvr>
                                      <p:to>
                                        <p:strVal val="visible"/>
                                      </p:to>
                                    </p:set>
                                    <p:anim calcmode="lin" valueType="num">
                                      <p:cBhvr additive="base">
                                        <p:cTn id="13" dur="500" fill="hold"/>
                                        <p:tgtEl>
                                          <p:spTgt spid="153610"/>
                                        </p:tgtEl>
                                        <p:attrNameLst>
                                          <p:attrName>ppt_x</p:attrName>
                                        </p:attrNameLst>
                                      </p:cBhvr>
                                      <p:tavLst>
                                        <p:tav tm="0">
                                          <p:val>
                                            <p:strVal val="0-#ppt_w/2"/>
                                          </p:val>
                                        </p:tav>
                                        <p:tav tm="100000">
                                          <p:val>
                                            <p:strVal val="#ppt_x"/>
                                          </p:val>
                                        </p:tav>
                                      </p:tavLst>
                                    </p:anim>
                                    <p:anim calcmode="lin" valueType="num">
                                      <p:cBhvr additive="base">
                                        <p:cTn id="14" dur="500" fill="hold"/>
                                        <p:tgtEl>
                                          <p:spTgt spid="153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6755F9E-AE77-4BFF-ACD8-8C68D01EE265}" type="slidenum">
              <a:rPr lang="en-US" altLang="en-US"/>
              <a:pPr/>
              <a:t>45</a:t>
            </a:fld>
            <a:endParaRPr lang="en-US" altLang="en-US"/>
          </a:p>
        </p:txBody>
      </p:sp>
      <p:sp>
        <p:nvSpPr>
          <p:cNvPr id="159746" name="Rectangle 2"/>
          <p:cNvSpPr>
            <a:spLocks noGrp="1" noChangeArrowheads="1"/>
          </p:cNvSpPr>
          <p:nvPr>
            <p:ph type="title"/>
          </p:nvPr>
        </p:nvSpPr>
        <p:spPr/>
        <p:txBody>
          <a:bodyPr/>
          <a:lstStyle/>
          <a:p>
            <a:r>
              <a:rPr lang="en-US" altLang="en-US"/>
              <a:t>Your turn . . .</a:t>
            </a:r>
          </a:p>
        </p:txBody>
      </p:sp>
      <p:sp>
        <p:nvSpPr>
          <p:cNvPr id="159747" name="Rectangle 3"/>
          <p:cNvSpPr>
            <a:spLocks noGrp="1" noChangeArrowheads="1"/>
          </p:cNvSpPr>
          <p:nvPr>
            <p:ph type="body" idx="1"/>
          </p:nvPr>
        </p:nvSpPr>
        <p:spPr>
          <a:xfrm>
            <a:off x="609600" y="1143000"/>
            <a:ext cx="7772400" cy="1981200"/>
          </a:xfrm>
        </p:spPr>
        <p:txBody>
          <a:bodyPr/>
          <a:lstStyle/>
          <a:p>
            <a:pPr>
              <a:lnSpc>
                <a:spcPct val="110000"/>
              </a:lnSpc>
            </a:pPr>
            <a:r>
              <a:rPr lang="en-US" altLang="en-US" sz="2100"/>
              <a:t>A temporary malfunction in your computer's processor has disabled the DAA instruction. Write a procedure in assembly language that performs the same actions as DAA.</a:t>
            </a:r>
          </a:p>
          <a:p>
            <a:pPr>
              <a:lnSpc>
                <a:spcPct val="110000"/>
              </a:lnSpc>
            </a:pPr>
            <a:r>
              <a:rPr lang="en-US" altLang="en-US" sz="2100"/>
              <a:t>Test your procedure using the values from the previous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1F11FA9F-BDF0-4CC9-A780-C92F3AEB8CFB}" type="slidenum">
              <a:rPr lang="en-US" altLang="en-US"/>
              <a:pPr/>
              <a:t>46</a:t>
            </a:fld>
            <a:endParaRPr lang="en-US" altLang="en-US"/>
          </a:p>
        </p:txBody>
      </p:sp>
      <p:sp>
        <p:nvSpPr>
          <p:cNvPr id="132098" name="Rectangle 2"/>
          <p:cNvSpPr>
            <a:spLocks noGrp="1" noChangeArrowheads="1"/>
          </p:cNvSpPr>
          <p:nvPr>
            <p:ph type="title"/>
          </p:nvPr>
        </p:nvSpPr>
        <p:spPr/>
        <p:txBody>
          <a:bodyPr/>
          <a:lstStyle/>
          <a:p>
            <a:r>
              <a:rPr lang="en-US" altLang="en-US"/>
              <a:t>DAS Instruction</a:t>
            </a:r>
          </a:p>
        </p:txBody>
      </p:sp>
      <p:sp>
        <p:nvSpPr>
          <p:cNvPr id="132099" name="Rectangle 3"/>
          <p:cNvSpPr>
            <a:spLocks noGrp="1" noChangeArrowheads="1"/>
          </p:cNvSpPr>
          <p:nvPr>
            <p:ph type="body" idx="1"/>
          </p:nvPr>
        </p:nvSpPr>
        <p:spPr>
          <a:xfrm>
            <a:off x="685800" y="1295400"/>
            <a:ext cx="7772400" cy="2286000"/>
          </a:xfrm>
        </p:spPr>
        <p:txBody>
          <a:bodyPr/>
          <a:lstStyle/>
          <a:p>
            <a:pPr>
              <a:tabLst>
                <a:tab pos="3143250" algn="l"/>
              </a:tabLst>
            </a:pPr>
            <a:r>
              <a:rPr lang="en-US" altLang="en-US"/>
              <a:t>The DAS (decimal adjust after subtraction) instruction converts the binary result of a SUB or SBB operation to packed decimal format.</a:t>
            </a:r>
          </a:p>
          <a:p>
            <a:pPr>
              <a:tabLst>
                <a:tab pos="3143250" algn="l"/>
              </a:tabLst>
            </a:pPr>
            <a:r>
              <a:rPr lang="en-US" altLang="en-US"/>
              <a:t>The value must be in AL</a:t>
            </a:r>
          </a:p>
          <a:p>
            <a:pPr>
              <a:tabLst>
                <a:tab pos="3143250" algn="l"/>
              </a:tabLst>
            </a:pPr>
            <a:r>
              <a:rPr lang="en-US" altLang="en-US"/>
              <a:t>Example: subtract BCD 48 from 85</a:t>
            </a:r>
          </a:p>
        </p:txBody>
      </p:sp>
      <p:sp>
        <p:nvSpPr>
          <p:cNvPr id="132100" name="Text Box 4"/>
          <p:cNvSpPr txBox="1">
            <a:spLocks noChangeArrowheads="1"/>
          </p:cNvSpPr>
          <p:nvPr/>
        </p:nvSpPr>
        <p:spPr bwMode="auto">
          <a:xfrm>
            <a:off x="1143000" y="3581400"/>
            <a:ext cx="693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pitchFamily="18" charset="0"/>
              </a:defRPr>
            </a:lvl1pPr>
            <a:lvl2pPr>
              <a:tabLst>
                <a:tab pos="457200" algn="l"/>
                <a:tab pos="2687638" algn="l"/>
              </a:tabLst>
              <a:defRPr sz="2400">
                <a:solidFill>
                  <a:schemeClr val="tx1"/>
                </a:solidFill>
                <a:latin typeface="Times New Roman" pitchFamily="18" charset="0"/>
              </a:defRPr>
            </a:lvl2pPr>
            <a:lvl3pPr>
              <a:tabLst>
                <a:tab pos="457200" algn="l"/>
                <a:tab pos="2687638" algn="l"/>
              </a:tabLst>
              <a:defRPr sz="2400">
                <a:solidFill>
                  <a:schemeClr val="tx1"/>
                </a:solidFill>
                <a:latin typeface="Times New Roman" pitchFamily="18" charset="0"/>
              </a:defRPr>
            </a:lvl3pPr>
            <a:lvl4pPr>
              <a:tabLst>
                <a:tab pos="457200" algn="l"/>
                <a:tab pos="2687638" algn="l"/>
              </a:tabLst>
              <a:defRPr sz="2400">
                <a:solidFill>
                  <a:schemeClr val="tx1"/>
                </a:solidFill>
                <a:latin typeface="Times New Roman" pitchFamily="18" charset="0"/>
              </a:defRPr>
            </a:lvl4pPr>
            <a:lvl5pPr>
              <a:tabLst>
                <a:tab pos="457200" algn="l"/>
                <a:tab pos="2687638" algn="l"/>
              </a:tabLst>
              <a:defRPr sz="2400">
                <a:solidFill>
                  <a:schemeClr val="tx1"/>
                </a:solidFill>
                <a:latin typeface="Times New Roman" pitchFamily="18" charset="0"/>
              </a:defRPr>
            </a:lvl5pPr>
            <a:lvl6pPr fontAlgn="base">
              <a:spcBef>
                <a:spcPct val="0"/>
              </a:spcBef>
              <a:spcAft>
                <a:spcPct val="0"/>
              </a:spcAft>
              <a:tabLst>
                <a:tab pos="457200" algn="l"/>
                <a:tab pos="2687638" algn="l"/>
              </a:tabLst>
              <a:defRPr sz="2400">
                <a:solidFill>
                  <a:schemeClr val="tx1"/>
                </a:solidFill>
                <a:latin typeface="Times New Roman" pitchFamily="18" charset="0"/>
              </a:defRPr>
            </a:lvl6pPr>
            <a:lvl7pPr fontAlgn="base">
              <a:spcBef>
                <a:spcPct val="0"/>
              </a:spcBef>
              <a:spcAft>
                <a:spcPct val="0"/>
              </a:spcAft>
              <a:tabLst>
                <a:tab pos="457200" algn="l"/>
                <a:tab pos="2687638" algn="l"/>
              </a:tabLst>
              <a:defRPr sz="2400">
                <a:solidFill>
                  <a:schemeClr val="tx1"/>
                </a:solidFill>
                <a:latin typeface="Times New Roman" pitchFamily="18" charset="0"/>
              </a:defRPr>
            </a:lvl7pPr>
            <a:lvl8pPr fontAlgn="base">
              <a:spcBef>
                <a:spcPct val="0"/>
              </a:spcBef>
              <a:spcAft>
                <a:spcPct val="0"/>
              </a:spcAft>
              <a:tabLst>
                <a:tab pos="457200" algn="l"/>
                <a:tab pos="2687638" algn="l"/>
              </a:tabLst>
              <a:defRPr sz="2400">
                <a:solidFill>
                  <a:schemeClr val="tx1"/>
                </a:solidFill>
                <a:latin typeface="Times New Roman" pitchFamily="18" charset="0"/>
              </a:defRPr>
            </a:lvl8pPr>
            <a:lvl9pPr fontAlgn="base">
              <a:spcBef>
                <a:spcPct val="0"/>
              </a:spcBef>
              <a:spcAft>
                <a:spcPct val="0"/>
              </a:spcAft>
              <a:tabLst>
                <a:tab pos="457200" algn="l"/>
                <a:tab pos="268763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al,48h</a:t>
            </a:r>
          </a:p>
          <a:p>
            <a:pPr>
              <a:lnSpc>
                <a:spcPct val="50000"/>
              </a:lnSpc>
              <a:spcBef>
                <a:spcPct val="50000"/>
              </a:spcBef>
            </a:pPr>
            <a:r>
              <a:rPr lang="en-US" altLang="en-US" sz="1800" b="1">
                <a:latin typeface="Courier New" pitchFamily="49" charset="0"/>
              </a:rPr>
              <a:t>sub al,35h 	; AL = 13h</a:t>
            </a:r>
          </a:p>
          <a:p>
            <a:pPr>
              <a:lnSpc>
                <a:spcPct val="50000"/>
              </a:lnSpc>
              <a:spcBef>
                <a:spcPct val="50000"/>
              </a:spcBef>
            </a:pPr>
            <a:r>
              <a:rPr lang="en-US" altLang="en-US" sz="1800" b="1">
                <a:latin typeface="Courier New" pitchFamily="49" charset="0"/>
              </a:rPr>
              <a:t>das 	; AL = 13h CF = 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10054ACF-BB1E-4FE0-B68D-F92FF70A22DB}" type="slidenum">
              <a:rPr lang="en-US" altLang="en-US"/>
              <a:pPr/>
              <a:t>47</a:t>
            </a:fld>
            <a:endParaRPr lang="en-US" altLang="en-US"/>
          </a:p>
        </p:txBody>
      </p:sp>
      <p:sp>
        <p:nvSpPr>
          <p:cNvPr id="155650" name="Rectangle 2"/>
          <p:cNvSpPr>
            <a:spLocks noGrp="1" noChangeArrowheads="1"/>
          </p:cNvSpPr>
          <p:nvPr>
            <p:ph type="title"/>
          </p:nvPr>
        </p:nvSpPr>
        <p:spPr/>
        <p:txBody>
          <a:bodyPr/>
          <a:lstStyle/>
          <a:p>
            <a:r>
              <a:rPr lang="en-US" altLang="en-US"/>
              <a:t>DAS Logic</a:t>
            </a:r>
          </a:p>
        </p:txBody>
      </p:sp>
      <p:sp>
        <p:nvSpPr>
          <p:cNvPr id="155652" name="Text Box 4"/>
          <p:cNvSpPr txBox="1">
            <a:spLocks noChangeArrowheads="1"/>
          </p:cNvSpPr>
          <p:nvPr/>
        </p:nvSpPr>
        <p:spPr bwMode="auto">
          <a:xfrm>
            <a:off x="990600" y="1295400"/>
            <a:ext cx="5486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687638" algn="l"/>
              </a:tabLst>
              <a:defRPr sz="2400">
                <a:solidFill>
                  <a:schemeClr val="tx1"/>
                </a:solidFill>
                <a:latin typeface="Times New Roman" pitchFamily="18" charset="0"/>
              </a:defRPr>
            </a:lvl1pPr>
            <a:lvl2pPr>
              <a:tabLst>
                <a:tab pos="457200" algn="l"/>
                <a:tab pos="2687638" algn="l"/>
              </a:tabLst>
              <a:defRPr sz="2400">
                <a:solidFill>
                  <a:schemeClr val="tx1"/>
                </a:solidFill>
                <a:latin typeface="Times New Roman" pitchFamily="18" charset="0"/>
              </a:defRPr>
            </a:lvl2pPr>
            <a:lvl3pPr>
              <a:tabLst>
                <a:tab pos="457200" algn="l"/>
                <a:tab pos="2687638" algn="l"/>
              </a:tabLst>
              <a:defRPr sz="2400">
                <a:solidFill>
                  <a:schemeClr val="tx1"/>
                </a:solidFill>
                <a:latin typeface="Times New Roman" pitchFamily="18" charset="0"/>
              </a:defRPr>
            </a:lvl3pPr>
            <a:lvl4pPr>
              <a:tabLst>
                <a:tab pos="457200" algn="l"/>
                <a:tab pos="2687638" algn="l"/>
              </a:tabLst>
              <a:defRPr sz="2400">
                <a:solidFill>
                  <a:schemeClr val="tx1"/>
                </a:solidFill>
                <a:latin typeface="Times New Roman" pitchFamily="18" charset="0"/>
              </a:defRPr>
            </a:lvl4pPr>
            <a:lvl5pPr>
              <a:tabLst>
                <a:tab pos="457200" algn="l"/>
                <a:tab pos="2687638" algn="l"/>
              </a:tabLst>
              <a:defRPr sz="2400">
                <a:solidFill>
                  <a:schemeClr val="tx1"/>
                </a:solidFill>
                <a:latin typeface="Times New Roman" pitchFamily="18" charset="0"/>
              </a:defRPr>
            </a:lvl5pPr>
            <a:lvl6pPr fontAlgn="base">
              <a:spcBef>
                <a:spcPct val="0"/>
              </a:spcBef>
              <a:spcAft>
                <a:spcPct val="0"/>
              </a:spcAft>
              <a:tabLst>
                <a:tab pos="457200" algn="l"/>
                <a:tab pos="2687638" algn="l"/>
              </a:tabLst>
              <a:defRPr sz="2400">
                <a:solidFill>
                  <a:schemeClr val="tx1"/>
                </a:solidFill>
                <a:latin typeface="Times New Roman" pitchFamily="18" charset="0"/>
              </a:defRPr>
            </a:lvl6pPr>
            <a:lvl7pPr fontAlgn="base">
              <a:spcBef>
                <a:spcPct val="0"/>
              </a:spcBef>
              <a:spcAft>
                <a:spcPct val="0"/>
              </a:spcAft>
              <a:tabLst>
                <a:tab pos="457200" algn="l"/>
                <a:tab pos="2687638" algn="l"/>
              </a:tabLst>
              <a:defRPr sz="2400">
                <a:solidFill>
                  <a:schemeClr val="tx1"/>
                </a:solidFill>
                <a:latin typeface="Times New Roman" pitchFamily="18" charset="0"/>
              </a:defRPr>
            </a:lvl7pPr>
            <a:lvl8pPr fontAlgn="base">
              <a:spcBef>
                <a:spcPct val="0"/>
              </a:spcBef>
              <a:spcAft>
                <a:spcPct val="0"/>
              </a:spcAft>
              <a:tabLst>
                <a:tab pos="457200" algn="l"/>
                <a:tab pos="2687638" algn="l"/>
              </a:tabLst>
              <a:defRPr sz="2400">
                <a:solidFill>
                  <a:schemeClr val="tx1"/>
                </a:solidFill>
                <a:latin typeface="Times New Roman" pitchFamily="18" charset="0"/>
              </a:defRPr>
            </a:lvl8pPr>
            <a:lvl9pPr fontAlgn="base">
              <a:spcBef>
                <a:spcPct val="0"/>
              </a:spcBef>
              <a:spcAft>
                <a:spcPct val="0"/>
              </a:spcAft>
              <a:tabLst>
                <a:tab pos="457200" algn="l"/>
                <a:tab pos="2687638"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If (AL(lo) &gt; 9) OR (AuxCarry = 1)</a:t>
            </a:r>
          </a:p>
          <a:p>
            <a:pPr>
              <a:lnSpc>
                <a:spcPct val="50000"/>
              </a:lnSpc>
              <a:spcBef>
                <a:spcPct val="50000"/>
              </a:spcBef>
            </a:pPr>
            <a:r>
              <a:rPr lang="en-US" altLang="en-US" sz="1800" b="1">
                <a:latin typeface="Courier New" pitchFamily="49" charset="0"/>
              </a:rPr>
              <a:t>	AL = AL − 6;</a:t>
            </a:r>
          </a:p>
          <a:p>
            <a:pPr>
              <a:lnSpc>
                <a:spcPct val="50000"/>
              </a:lnSpc>
              <a:spcBef>
                <a:spcPct val="50000"/>
              </a:spcBef>
            </a:pPr>
            <a:r>
              <a:rPr lang="en-US" altLang="en-US" sz="1800" b="1">
                <a:latin typeface="Courier New" pitchFamily="49" charset="0"/>
              </a:rPr>
              <a:t>	AuxCarry = 1;</a:t>
            </a:r>
          </a:p>
          <a:p>
            <a:pPr>
              <a:lnSpc>
                <a:spcPct val="50000"/>
              </a:lnSpc>
              <a:spcBef>
                <a:spcPct val="50000"/>
              </a:spcBef>
            </a:pPr>
            <a:r>
              <a:rPr lang="en-US" altLang="en-US" sz="1800" b="1">
                <a:latin typeface="Courier New" pitchFamily="49" charset="0"/>
              </a:rPr>
              <a:t>Else</a:t>
            </a:r>
          </a:p>
          <a:p>
            <a:pPr lvl="1">
              <a:lnSpc>
                <a:spcPct val="50000"/>
              </a:lnSpc>
              <a:spcBef>
                <a:spcPct val="50000"/>
              </a:spcBef>
            </a:pPr>
            <a:r>
              <a:rPr lang="en-US" altLang="en-US" sz="1800" b="1">
                <a:latin typeface="Courier New" pitchFamily="49" charset="0"/>
              </a:rPr>
              <a:t>AuxCarry = 0;</a:t>
            </a:r>
          </a:p>
          <a:p>
            <a:pPr>
              <a:lnSpc>
                <a:spcPct val="50000"/>
              </a:lnSpc>
              <a:spcBef>
                <a:spcPct val="50000"/>
              </a:spcBef>
            </a:pPr>
            <a:r>
              <a:rPr lang="en-US" altLang="en-US" sz="1800" b="1">
                <a:latin typeface="Courier New" pitchFamily="49" charset="0"/>
              </a:rPr>
              <a:t>Endif</a:t>
            </a:r>
          </a:p>
          <a:p>
            <a:pPr>
              <a:lnSpc>
                <a:spcPct val="50000"/>
              </a:lnSpc>
              <a:spcBef>
                <a:spcPct val="50000"/>
              </a:spcBef>
            </a:pPr>
            <a:endParaRPr lang="en-US" altLang="en-US" sz="1800" b="1">
              <a:latin typeface="Courier New" pitchFamily="49" charset="0"/>
            </a:endParaRPr>
          </a:p>
          <a:p>
            <a:pPr>
              <a:lnSpc>
                <a:spcPct val="50000"/>
              </a:lnSpc>
              <a:spcBef>
                <a:spcPct val="50000"/>
              </a:spcBef>
            </a:pPr>
            <a:r>
              <a:rPr lang="en-US" altLang="en-US" sz="1800" b="1">
                <a:latin typeface="Courier New" pitchFamily="49" charset="0"/>
              </a:rPr>
              <a:t>If (AL &gt; 9FH) or (Carry = 1)</a:t>
            </a:r>
          </a:p>
          <a:p>
            <a:pPr>
              <a:lnSpc>
                <a:spcPct val="50000"/>
              </a:lnSpc>
              <a:spcBef>
                <a:spcPct val="50000"/>
              </a:spcBef>
            </a:pPr>
            <a:r>
              <a:rPr lang="en-US" altLang="en-US" sz="1800" b="1">
                <a:latin typeface="Courier New" pitchFamily="49" charset="0"/>
              </a:rPr>
              <a:t>	AL = AL − 60h;</a:t>
            </a:r>
          </a:p>
          <a:p>
            <a:pPr>
              <a:lnSpc>
                <a:spcPct val="50000"/>
              </a:lnSpc>
              <a:spcBef>
                <a:spcPct val="50000"/>
              </a:spcBef>
            </a:pPr>
            <a:r>
              <a:rPr lang="en-US" altLang="en-US" sz="1800" b="1">
                <a:latin typeface="Courier New" pitchFamily="49" charset="0"/>
              </a:rPr>
              <a:t>	Carry = 1;</a:t>
            </a:r>
          </a:p>
          <a:p>
            <a:pPr>
              <a:lnSpc>
                <a:spcPct val="50000"/>
              </a:lnSpc>
              <a:spcBef>
                <a:spcPct val="50000"/>
              </a:spcBef>
            </a:pPr>
            <a:r>
              <a:rPr lang="en-US" altLang="en-US" sz="1800" b="1">
                <a:latin typeface="Courier New" pitchFamily="49" charset="0"/>
              </a:rPr>
              <a:t>Else</a:t>
            </a:r>
          </a:p>
          <a:p>
            <a:pPr>
              <a:lnSpc>
                <a:spcPct val="50000"/>
              </a:lnSpc>
              <a:spcBef>
                <a:spcPct val="50000"/>
              </a:spcBef>
            </a:pPr>
            <a:r>
              <a:rPr lang="en-US" altLang="en-US" sz="1800" b="1">
                <a:latin typeface="Courier New" pitchFamily="49" charset="0"/>
              </a:rPr>
              <a:t>	Carry = 0;</a:t>
            </a:r>
          </a:p>
          <a:p>
            <a:pPr>
              <a:lnSpc>
                <a:spcPct val="50000"/>
              </a:lnSpc>
              <a:spcBef>
                <a:spcPct val="50000"/>
              </a:spcBef>
            </a:pPr>
            <a:r>
              <a:rPr lang="en-US" altLang="en-US" sz="1800" b="1">
                <a:latin typeface="Courier New" pitchFamily="49" charset="0"/>
              </a:rPr>
              <a:t>Endif</a:t>
            </a:r>
          </a:p>
        </p:txBody>
      </p:sp>
      <p:sp>
        <p:nvSpPr>
          <p:cNvPr id="155653" name="Text Box 5"/>
          <p:cNvSpPr txBox="1">
            <a:spLocks noChangeArrowheads="1"/>
          </p:cNvSpPr>
          <p:nvPr/>
        </p:nvSpPr>
        <p:spPr bwMode="auto">
          <a:xfrm>
            <a:off x="5562600" y="2209800"/>
            <a:ext cx="2895600" cy="1727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a:t>If AL = AL </a:t>
            </a:r>
            <a:r>
              <a:rPr lang="en-US" altLang="en-US" sz="1900">
                <a:latin typeface="Symbol" pitchFamily="18" charset="2"/>
              </a:rPr>
              <a:t>-</a:t>
            </a:r>
            <a:r>
              <a:rPr lang="en-US" altLang="en-US" sz="1900"/>
              <a:t> 6 sets the Carry flag, its value is used when evaluating AL in the second IF statement.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p:cNvSpPr>
            <a:spLocks noGrp="1"/>
          </p:cNvSpPr>
          <p:nvPr>
            <p:ph type="ftr" sz="quarter" idx="10"/>
          </p:nvPr>
        </p:nvSpPr>
        <p:spPr/>
        <p:txBody>
          <a:bodyPr/>
          <a:lstStyle/>
          <a:p>
            <a:r>
              <a:rPr lang="en-US" altLang="en-US"/>
              <a:t>Irvine, Kip R. Assembly Language for x86 Processors 6/e, 2010.</a:t>
            </a:r>
          </a:p>
        </p:txBody>
      </p:sp>
      <p:sp>
        <p:nvSpPr>
          <p:cNvPr id="12" name="Slide Number Placeholder 4"/>
          <p:cNvSpPr>
            <a:spLocks noGrp="1"/>
          </p:cNvSpPr>
          <p:nvPr>
            <p:ph type="sldNum" sz="quarter" idx="11"/>
          </p:nvPr>
        </p:nvSpPr>
        <p:spPr/>
        <p:txBody>
          <a:bodyPr/>
          <a:lstStyle/>
          <a:p>
            <a:fld id="{BB69C441-A589-4B60-BF48-90E3B19CD5EF}" type="slidenum">
              <a:rPr lang="en-US" altLang="en-US"/>
              <a:pPr/>
              <a:t>48</a:t>
            </a:fld>
            <a:endParaRPr lang="en-US" altLang="en-US"/>
          </a:p>
        </p:txBody>
      </p:sp>
      <p:sp>
        <p:nvSpPr>
          <p:cNvPr id="156674" name="Rectangle 2"/>
          <p:cNvSpPr>
            <a:spLocks noGrp="1" noChangeArrowheads="1"/>
          </p:cNvSpPr>
          <p:nvPr>
            <p:ph type="title"/>
          </p:nvPr>
        </p:nvSpPr>
        <p:spPr/>
        <p:txBody>
          <a:bodyPr/>
          <a:lstStyle/>
          <a:p>
            <a:r>
              <a:rPr lang="en-US" altLang="en-US"/>
              <a:t>DAS Examples</a:t>
            </a:r>
            <a:r>
              <a:rPr lang="en-US" altLang="en-US" sz="2400"/>
              <a:t>  (1 of 2)</a:t>
            </a:r>
          </a:p>
        </p:txBody>
      </p:sp>
      <p:sp>
        <p:nvSpPr>
          <p:cNvPr id="156675" name="Rectangle 3"/>
          <p:cNvSpPr>
            <a:spLocks noGrp="1" noChangeArrowheads="1"/>
          </p:cNvSpPr>
          <p:nvPr>
            <p:ph type="body" idx="1"/>
          </p:nvPr>
        </p:nvSpPr>
        <p:spPr>
          <a:xfrm>
            <a:off x="609600" y="1143000"/>
            <a:ext cx="7772400" cy="1295400"/>
          </a:xfrm>
        </p:spPr>
        <p:txBody>
          <a:bodyPr/>
          <a:lstStyle/>
          <a:p>
            <a:r>
              <a:rPr lang="en-US" altLang="en-US" sz="2100"/>
              <a:t>Example: subtract BCD 48 – 35</a:t>
            </a:r>
          </a:p>
        </p:txBody>
      </p:sp>
      <p:sp>
        <p:nvSpPr>
          <p:cNvPr id="156676" name="Text Box 4"/>
          <p:cNvSpPr txBox="1">
            <a:spLocks noChangeArrowheads="1"/>
          </p:cNvSpPr>
          <p:nvPr/>
        </p:nvSpPr>
        <p:spPr bwMode="auto">
          <a:xfrm>
            <a:off x="1066800" y="1676400"/>
            <a:ext cx="5943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al,48h</a:t>
            </a:r>
          </a:p>
          <a:p>
            <a:pPr>
              <a:lnSpc>
                <a:spcPct val="50000"/>
              </a:lnSpc>
              <a:spcBef>
                <a:spcPct val="50000"/>
              </a:spcBef>
            </a:pPr>
            <a:r>
              <a:rPr lang="en-US" altLang="en-US" sz="1800" b="1">
                <a:latin typeface="Courier New" pitchFamily="49" charset="0"/>
              </a:rPr>
              <a:t>sub al,35h 	; AL = 13h</a:t>
            </a:r>
          </a:p>
          <a:p>
            <a:pPr>
              <a:lnSpc>
                <a:spcPct val="50000"/>
              </a:lnSpc>
              <a:spcBef>
                <a:spcPct val="50000"/>
              </a:spcBef>
            </a:pPr>
            <a:r>
              <a:rPr lang="en-US" altLang="en-US" sz="1800" b="1">
                <a:latin typeface="Courier New" pitchFamily="49" charset="0"/>
              </a:rPr>
              <a:t>das 	; AL = 13h CF = 0</a:t>
            </a:r>
          </a:p>
        </p:txBody>
      </p:sp>
      <p:grpSp>
        <p:nvGrpSpPr>
          <p:cNvPr id="156677" name="Group 5"/>
          <p:cNvGrpSpPr>
            <a:grpSpLocks/>
          </p:cNvGrpSpPr>
          <p:nvPr/>
        </p:nvGrpSpPr>
        <p:grpSpPr bwMode="auto">
          <a:xfrm>
            <a:off x="609600" y="2895600"/>
            <a:ext cx="7772400" cy="1524000"/>
            <a:chOff x="384" y="1824"/>
            <a:chExt cx="4896" cy="960"/>
          </a:xfrm>
        </p:grpSpPr>
        <p:sp>
          <p:nvSpPr>
            <p:cNvPr id="156678" name="Rectangle 6"/>
            <p:cNvSpPr>
              <a:spLocks noChangeArrowheads="1"/>
            </p:cNvSpPr>
            <p:nvPr/>
          </p:nvSpPr>
          <p:spPr bwMode="auto">
            <a:xfrm>
              <a:off x="384" y="1824"/>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subtract BCD 62 – 35</a:t>
              </a:r>
            </a:p>
          </p:txBody>
        </p:sp>
        <p:sp>
          <p:nvSpPr>
            <p:cNvPr id="156679" name="Text Box 7"/>
            <p:cNvSpPr txBox="1">
              <a:spLocks noChangeArrowheads="1"/>
            </p:cNvSpPr>
            <p:nvPr/>
          </p:nvSpPr>
          <p:spPr bwMode="auto">
            <a:xfrm>
              <a:off x="672" y="2160"/>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al,62h</a:t>
              </a:r>
            </a:p>
            <a:p>
              <a:pPr>
                <a:lnSpc>
                  <a:spcPct val="50000"/>
                </a:lnSpc>
                <a:spcBef>
                  <a:spcPct val="50000"/>
                </a:spcBef>
              </a:pPr>
              <a:r>
                <a:rPr lang="en-US" altLang="en-US" sz="1800" b="1">
                  <a:latin typeface="Courier New" pitchFamily="49" charset="0"/>
                </a:rPr>
                <a:t>sub al,35h 	; AL = 2Dh, CF = 0</a:t>
              </a:r>
            </a:p>
            <a:p>
              <a:pPr>
                <a:lnSpc>
                  <a:spcPct val="50000"/>
                </a:lnSpc>
                <a:spcBef>
                  <a:spcPct val="50000"/>
                </a:spcBef>
              </a:pPr>
              <a:r>
                <a:rPr lang="en-US" altLang="en-US" sz="1800" b="1">
                  <a:latin typeface="Courier New" pitchFamily="49" charset="0"/>
                </a:rPr>
                <a:t>das 	; AL = 27h, CF = 0</a:t>
              </a:r>
            </a:p>
          </p:txBody>
        </p:sp>
      </p:grpSp>
      <p:grpSp>
        <p:nvGrpSpPr>
          <p:cNvPr id="156680" name="Group 8"/>
          <p:cNvGrpSpPr>
            <a:grpSpLocks/>
          </p:cNvGrpSpPr>
          <p:nvPr/>
        </p:nvGrpSpPr>
        <p:grpSpPr bwMode="auto">
          <a:xfrm>
            <a:off x="609600" y="4572000"/>
            <a:ext cx="7772400" cy="1524000"/>
            <a:chOff x="384" y="2880"/>
            <a:chExt cx="4896" cy="960"/>
          </a:xfrm>
        </p:grpSpPr>
        <p:sp>
          <p:nvSpPr>
            <p:cNvPr id="156681" name="Rectangle 9"/>
            <p:cNvSpPr>
              <a:spLocks noChangeArrowheads="1"/>
            </p:cNvSpPr>
            <p:nvPr/>
          </p:nvSpPr>
          <p:spPr bwMode="auto">
            <a:xfrm>
              <a:off x="384" y="2880"/>
              <a:ext cx="4896"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100">
                  <a:latin typeface="Arial" charset="0"/>
                </a:rPr>
                <a:t>Example: subtract BCD 32 – 29</a:t>
              </a:r>
            </a:p>
          </p:txBody>
        </p:sp>
        <p:sp>
          <p:nvSpPr>
            <p:cNvPr id="156682" name="Text Box 10"/>
            <p:cNvSpPr txBox="1">
              <a:spLocks noChangeArrowheads="1"/>
            </p:cNvSpPr>
            <p:nvPr/>
          </p:nvSpPr>
          <p:spPr bwMode="auto">
            <a:xfrm>
              <a:off x="672" y="3216"/>
              <a:ext cx="374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al,32h</a:t>
              </a:r>
            </a:p>
            <a:p>
              <a:pPr>
                <a:lnSpc>
                  <a:spcPct val="50000"/>
                </a:lnSpc>
                <a:spcBef>
                  <a:spcPct val="50000"/>
                </a:spcBef>
              </a:pPr>
              <a:r>
                <a:rPr lang="en-US" altLang="en-US" sz="1800" b="1">
                  <a:latin typeface="Courier New" pitchFamily="49" charset="0"/>
                </a:rPr>
                <a:t>add al,29h 	; AL = 09h, CF = 0</a:t>
              </a:r>
            </a:p>
            <a:p>
              <a:pPr>
                <a:lnSpc>
                  <a:spcPct val="50000"/>
                </a:lnSpc>
                <a:spcBef>
                  <a:spcPct val="50000"/>
                </a:spcBef>
              </a:pPr>
              <a:r>
                <a:rPr lang="en-US" altLang="en-US" sz="1800" b="1">
                  <a:latin typeface="Courier New" pitchFamily="49" charset="0"/>
                </a:rPr>
                <a:t>daa 	; AL = 03h, CF = 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6680"/>
                                        </p:tgtEl>
                                        <p:attrNameLst>
                                          <p:attrName>style.visibility</p:attrName>
                                        </p:attrNameLst>
                                      </p:cBhvr>
                                      <p:to>
                                        <p:strVal val="visible"/>
                                      </p:to>
                                    </p:set>
                                    <p:anim calcmode="lin" valueType="num">
                                      <p:cBhvr additive="base">
                                        <p:cTn id="13" dur="500" fill="hold"/>
                                        <p:tgtEl>
                                          <p:spTgt spid="156680"/>
                                        </p:tgtEl>
                                        <p:attrNameLst>
                                          <p:attrName>ppt_x</p:attrName>
                                        </p:attrNameLst>
                                      </p:cBhvr>
                                      <p:tavLst>
                                        <p:tav tm="0">
                                          <p:val>
                                            <p:strVal val="0-#ppt_w/2"/>
                                          </p:val>
                                        </p:tav>
                                        <p:tav tm="100000">
                                          <p:val>
                                            <p:strVal val="#ppt_x"/>
                                          </p:val>
                                        </p:tav>
                                      </p:tavLst>
                                    </p:anim>
                                    <p:anim calcmode="lin" valueType="num">
                                      <p:cBhvr additive="base">
                                        <p:cTn id="14" dur="500" fill="hold"/>
                                        <p:tgtEl>
                                          <p:spTgt spid="1566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B0F05009-BF8B-4FEA-8C24-83566BE3A2D0}" type="slidenum">
              <a:rPr lang="en-US" altLang="en-US"/>
              <a:pPr/>
              <a:t>49</a:t>
            </a:fld>
            <a:endParaRPr lang="en-US" altLang="en-US"/>
          </a:p>
        </p:txBody>
      </p:sp>
      <p:sp>
        <p:nvSpPr>
          <p:cNvPr id="157698" name="Rectangle 2"/>
          <p:cNvSpPr>
            <a:spLocks noGrp="1" noChangeArrowheads="1"/>
          </p:cNvSpPr>
          <p:nvPr>
            <p:ph type="title"/>
          </p:nvPr>
        </p:nvSpPr>
        <p:spPr/>
        <p:txBody>
          <a:bodyPr/>
          <a:lstStyle/>
          <a:p>
            <a:r>
              <a:rPr lang="en-US" altLang="en-US"/>
              <a:t>DAS Examples</a:t>
            </a:r>
            <a:r>
              <a:rPr lang="en-US" altLang="en-US" sz="2400"/>
              <a:t>  (2 of 2)</a:t>
            </a:r>
          </a:p>
        </p:txBody>
      </p:sp>
      <p:sp>
        <p:nvSpPr>
          <p:cNvPr id="157699" name="Rectangle 3"/>
          <p:cNvSpPr>
            <a:spLocks noGrp="1" noChangeArrowheads="1"/>
          </p:cNvSpPr>
          <p:nvPr>
            <p:ph type="body" idx="1"/>
          </p:nvPr>
        </p:nvSpPr>
        <p:spPr>
          <a:xfrm>
            <a:off x="609600" y="1143000"/>
            <a:ext cx="7772400" cy="1295400"/>
          </a:xfrm>
        </p:spPr>
        <p:txBody>
          <a:bodyPr/>
          <a:lstStyle/>
          <a:p>
            <a:r>
              <a:rPr lang="en-US" altLang="en-US" sz="2100"/>
              <a:t>Example: subtract BCD 32 – 39</a:t>
            </a:r>
          </a:p>
        </p:txBody>
      </p:sp>
      <p:sp>
        <p:nvSpPr>
          <p:cNvPr id="157700" name="Text Box 4"/>
          <p:cNvSpPr txBox="1">
            <a:spLocks noChangeArrowheads="1"/>
          </p:cNvSpPr>
          <p:nvPr/>
        </p:nvSpPr>
        <p:spPr bwMode="auto">
          <a:xfrm>
            <a:off x="1066800" y="1752600"/>
            <a:ext cx="5791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al,32h</a:t>
            </a:r>
          </a:p>
          <a:p>
            <a:pPr>
              <a:lnSpc>
                <a:spcPct val="50000"/>
              </a:lnSpc>
              <a:spcBef>
                <a:spcPct val="50000"/>
              </a:spcBef>
            </a:pPr>
            <a:r>
              <a:rPr lang="en-US" altLang="en-US" sz="1800" b="1">
                <a:latin typeface="Courier New" pitchFamily="49" charset="0"/>
              </a:rPr>
              <a:t>sub al,39h 	; AL = F9h, CF = 1</a:t>
            </a:r>
          </a:p>
          <a:p>
            <a:pPr>
              <a:lnSpc>
                <a:spcPct val="50000"/>
              </a:lnSpc>
              <a:spcBef>
                <a:spcPct val="50000"/>
              </a:spcBef>
            </a:pPr>
            <a:r>
              <a:rPr lang="en-US" altLang="en-US" sz="1800" b="1">
                <a:latin typeface="Courier New" pitchFamily="49" charset="0"/>
              </a:rPr>
              <a:t>das 	; AL = 93h, CF = 1</a:t>
            </a:r>
          </a:p>
        </p:txBody>
      </p:sp>
      <p:sp>
        <p:nvSpPr>
          <p:cNvPr id="157707" name="Text Box 11"/>
          <p:cNvSpPr txBox="1">
            <a:spLocks noChangeArrowheads="1"/>
          </p:cNvSpPr>
          <p:nvPr/>
        </p:nvSpPr>
        <p:spPr bwMode="auto">
          <a:xfrm>
            <a:off x="1143000" y="3276600"/>
            <a:ext cx="5486400" cy="2057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741613" algn="l"/>
              </a:tabLst>
              <a:defRPr sz="2400">
                <a:solidFill>
                  <a:schemeClr val="tx1"/>
                </a:solidFill>
                <a:latin typeface="Times New Roman" pitchFamily="18" charset="0"/>
              </a:defRPr>
            </a:lvl1pPr>
            <a:lvl2pPr>
              <a:tabLst>
                <a:tab pos="457200" algn="l"/>
                <a:tab pos="2741613" algn="l"/>
              </a:tabLst>
              <a:defRPr sz="2400">
                <a:solidFill>
                  <a:schemeClr val="tx1"/>
                </a:solidFill>
                <a:latin typeface="Times New Roman" pitchFamily="18" charset="0"/>
              </a:defRPr>
            </a:lvl2pPr>
            <a:lvl3pPr>
              <a:tabLst>
                <a:tab pos="457200" algn="l"/>
                <a:tab pos="2741613" algn="l"/>
              </a:tabLst>
              <a:defRPr sz="2400">
                <a:solidFill>
                  <a:schemeClr val="tx1"/>
                </a:solidFill>
                <a:latin typeface="Times New Roman" pitchFamily="18" charset="0"/>
              </a:defRPr>
            </a:lvl3pPr>
            <a:lvl4pPr>
              <a:tabLst>
                <a:tab pos="457200" algn="l"/>
                <a:tab pos="2741613" algn="l"/>
              </a:tabLst>
              <a:defRPr sz="2400">
                <a:solidFill>
                  <a:schemeClr val="tx1"/>
                </a:solidFill>
                <a:latin typeface="Times New Roman" pitchFamily="18" charset="0"/>
              </a:defRPr>
            </a:lvl4pPr>
            <a:lvl5pPr>
              <a:tabLst>
                <a:tab pos="457200" algn="l"/>
                <a:tab pos="2741613" algn="l"/>
              </a:tabLst>
              <a:defRPr sz="2400">
                <a:solidFill>
                  <a:schemeClr val="tx1"/>
                </a:solidFill>
                <a:latin typeface="Times New Roman" pitchFamily="18" charset="0"/>
              </a:defRPr>
            </a:lvl5pPr>
            <a:lvl6pPr fontAlgn="base">
              <a:spcBef>
                <a:spcPct val="0"/>
              </a:spcBef>
              <a:spcAft>
                <a:spcPct val="0"/>
              </a:spcAft>
              <a:tabLst>
                <a:tab pos="457200" algn="l"/>
                <a:tab pos="2741613" algn="l"/>
              </a:tabLst>
              <a:defRPr sz="2400">
                <a:solidFill>
                  <a:schemeClr val="tx1"/>
                </a:solidFill>
                <a:latin typeface="Times New Roman" pitchFamily="18" charset="0"/>
              </a:defRPr>
            </a:lvl6pPr>
            <a:lvl7pPr fontAlgn="base">
              <a:spcBef>
                <a:spcPct val="0"/>
              </a:spcBef>
              <a:spcAft>
                <a:spcPct val="0"/>
              </a:spcAft>
              <a:tabLst>
                <a:tab pos="457200" algn="l"/>
                <a:tab pos="2741613" algn="l"/>
              </a:tabLst>
              <a:defRPr sz="2400">
                <a:solidFill>
                  <a:schemeClr val="tx1"/>
                </a:solidFill>
                <a:latin typeface="Times New Roman" pitchFamily="18" charset="0"/>
              </a:defRPr>
            </a:lvl7pPr>
            <a:lvl8pPr fontAlgn="base">
              <a:spcBef>
                <a:spcPct val="0"/>
              </a:spcBef>
              <a:spcAft>
                <a:spcPct val="0"/>
              </a:spcAft>
              <a:tabLst>
                <a:tab pos="457200" algn="l"/>
                <a:tab pos="2741613" algn="l"/>
              </a:tabLst>
              <a:defRPr sz="2400">
                <a:solidFill>
                  <a:schemeClr val="tx1"/>
                </a:solidFill>
                <a:latin typeface="Times New Roman" pitchFamily="18" charset="0"/>
              </a:defRPr>
            </a:lvl8pPr>
            <a:lvl9pPr fontAlgn="base">
              <a:spcBef>
                <a:spcPct val="0"/>
              </a:spcBef>
              <a:spcAft>
                <a:spcPct val="0"/>
              </a:spcAft>
              <a:tabLst>
                <a:tab pos="457200" algn="l"/>
                <a:tab pos="2741613"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Steps: </a:t>
            </a:r>
          </a:p>
          <a:p>
            <a:pPr>
              <a:lnSpc>
                <a:spcPct val="50000"/>
              </a:lnSpc>
              <a:spcBef>
                <a:spcPct val="50000"/>
              </a:spcBef>
            </a:pPr>
            <a:r>
              <a:rPr lang="en-US" altLang="en-US" sz="1800" b="1">
                <a:solidFill>
                  <a:schemeClr val="tx2"/>
                </a:solidFill>
                <a:latin typeface="Courier New" pitchFamily="49" charset="0"/>
              </a:rPr>
              <a:t>AL = F9h</a:t>
            </a:r>
          </a:p>
          <a:p>
            <a:pPr>
              <a:lnSpc>
                <a:spcPct val="50000"/>
              </a:lnSpc>
              <a:spcBef>
                <a:spcPct val="50000"/>
              </a:spcBef>
            </a:pPr>
            <a:r>
              <a:rPr lang="en-US" altLang="en-US" sz="1800" b="1">
                <a:latin typeface="Courier New" pitchFamily="49" charset="0"/>
              </a:rPr>
              <a:t>CF = 1, so subtract 6 from F9h</a:t>
            </a:r>
          </a:p>
          <a:p>
            <a:pPr>
              <a:lnSpc>
                <a:spcPct val="50000"/>
              </a:lnSpc>
              <a:spcBef>
                <a:spcPct val="50000"/>
              </a:spcBef>
            </a:pPr>
            <a:r>
              <a:rPr lang="en-US" altLang="en-US" sz="1800" b="1">
                <a:solidFill>
                  <a:schemeClr val="tx2"/>
                </a:solidFill>
                <a:latin typeface="Courier New" pitchFamily="49" charset="0"/>
              </a:rPr>
              <a:t>AL = F3h</a:t>
            </a:r>
          </a:p>
          <a:p>
            <a:pPr>
              <a:lnSpc>
                <a:spcPct val="50000"/>
              </a:lnSpc>
              <a:spcBef>
                <a:spcPct val="50000"/>
              </a:spcBef>
            </a:pPr>
            <a:r>
              <a:rPr lang="en-US" altLang="en-US" sz="1800" b="1">
                <a:latin typeface="Courier New" pitchFamily="49" charset="0"/>
              </a:rPr>
              <a:t>F3h &gt; 9Fh, so subtract 60h from F3h</a:t>
            </a:r>
          </a:p>
          <a:p>
            <a:pPr>
              <a:lnSpc>
                <a:spcPct val="50000"/>
              </a:lnSpc>
              <a:spcBef>
                <a:spcPct val="50000"/>
              </a:spcBef>
            </a:pPr>
            <a:r>
              <a:rPr lang="en-US" altLang="en-US" sz="1800" b="1">
                <a:solidFill>
                  <a:schemeClr val="tx2"/>
                </a:solidFill>
                <a:latin typeface="Courier New" pitchFamily="49" charset="0"/>
              </a:rPr>
              <a:t>AL = 93h, CF =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C2115734-CA6B-42CB-9D02-D42129DDD9CB}" type="slidenum">
              <a:rPr lang="en-US" altLang="en-US"/>
              <a:pPr/>
              <a:t>5</a:t>
            </a:fld>
            <a:endParaRPr lang="en-US" altLang="en-US"/>
          </a:p>
        </p:txBody>
      </p:sp>
      <p:sp>
        <p:nvSpPr>
          <p:cNvPr id="134146" name="Rectangle 2"/>
          <p:cNvSpPr>
            <a:spLocks noGrp="1" noChangeArrowheads="1"/>
          </p:cNvSpPr>
          <p:nvPr>
            <p:ph type="title"/>
          </p:nvPr>
        </p:nvSpPr>
        <p:spPr/>
        <p:txBody>
          <a:bodyPr/>
          <a:lstStyle/>
          <a:p>
            <a:r>
              <a:rPr lang="en-US" altLang="en-US"/>
              <a:t>Your turn . . .</a:t>
            </a:r>
          </a:p>
        </p:txBody>
      </p:sp>
      <p:sp>
        <p:nvSpPr>
          <p:cNvPr id="134147" name="Text Box 3"/>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ax,1234h</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mul bx	</a:t>
            </a:r>
          </a:p>
        </p:txBody>
      </p:sp>
      <p:sp>
        <p:nvSpPr>
          <p:cNvPr id="134148"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What will be the hexadecimal values of DX, AX, and the Carry flag after the following instructions execute?</a:t>
            </a:r>
          </a:p>
        </p:txBody>
      </p:sp>
      <p:sp>
        <p:nvSpPr>
          <p:cNvPr id="134149" name="Text Box 5"/>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DX = 0012h, AX = 3400h,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dissolve">
                                      <p:cBhvr>
                                        <p:cTn id="7" dur="500"/>
                                        <p:tgtEl>
                                          <p:spTgt spid="13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51C68E9E-B7F6-407B-B02B-8833776660E5}" type="slidenum">
              <a:rPr lang="en-US" altLang="en-US"/>
              <a:pPr/>
              <a:t>50</a:t>
            </a:fld>
            <a:endParaRPr lang="en-US" altLang="en-US"/>
          </a:p>
        </p:txBody>
      </p:sp>
      <p:sp>
        <p:nvSpPr>
          <p:cNvPr id="158722" name="Rectangle 2"/>
          <p:cNvSpPr>
            <a:spLocks noGrp="1" noChangeArrowheads="1"/>
          </p:cNvSpPr>
          <p:nvPr>
            <p:ph type="title"/>
          </p:nvPr>
        </p:nvSpPr>
        <p:spPr/>
        <p:txBody>
          <a:bodyPr/>
          <a:lstStyle/>
          <a:p>
            <a:r>
              <a:rPr lang="en-US" altLang="en-US"/>
              <a:t>Your turn . . .</a:t>
            </a:r>
          </a:p>
        </p:txBody>
      </p:sp>
      <p:sp>
        <p:nvSpPr>
          <p:cNvPr id="158723" name="Rectangle 3"/>
          <p:cNvSpPr>
            <a:spLocks noGrp="1" noChangeArrowheads="1"/>
          </p:cNvSpPr>
          <p:nvPr>
            <p:ph type="body" idx="1"/>
          </p:nvPr>
        </p:nvSpPr>
        <p:spPr>
          <a:xfrm>
            <a:off x="609600" y="1143000"/>
            <a:ext cx="7772400" cy="1981200"/>
          </a:xfrm>
        </p:spPr>
        <p:txBody>
          <a:bodyPr/>
          <a:lstStyle/>
          <a:p>
            <a:pPr>
              <a:lnSpc>
                <a:spcPct val="110000"/>
              </a:lnSpc>
            </a:pPr>
            <a:r>
              <a:rPr lang="en-US" altLang="en-US" sz="2100"/>
              <a:t>A temporary malfunction in your computer's processor has disabled the DAS instruction. Write a procedure in assembly language that performs the same actions as DAS.</a:t>
            </a:r>
          </a:p>
          <a:p>
            <a:pPr>
              <a:lnSpc>
                <a:spcPct val="110000"/>
              </a:lnSpc>
            </a:pPr>
            <a:r>
              <a:rPr lang="en-US" altLang="en-US" sz="2100"/>
              <a:t>Test your procedure using the values from the previous two slides.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7D30475-D3F6-4837-845C-F3307EE47BA5}" type="slidenum">
              <a:rPr lang="en-US" altLang="en-US">
                <a:solidFill>
                  <a:srgbClr val="FF9966"/>
                </a:solidFill>
              </a:rPr>
              <a:pPr/>
              <a:t>51</a:t>
            </a:fld>
            <a:endParaRPr lang="en-US" altLang="en-US">
              <a:solidFill>
                <a:srgbClr val="FF9966"/>
              </a:solidFill>
            </a:endParaRPr>
          </a:p>
        </p:txBody>
      </p:sp>
      <p:sp>
        <p:nvSpPr>
          <p:cNvPr id="86018" name="Rectangle 2"/>
          <p:cNvSpPr>
            <a:spLocks noGrp="1" noChangeArrowheads="1"/>
          </p:cNvSpPr>
          <p:nvPr>
            <p:ph type="title"/>
          </p:nvPr>
        </p:nvSpPr>
        <p:spPr/>
        <p:txBody>
          <a:bodyPr/>
          <a:lstStyle/>
          <a:p>
            <a:r>
              <a:rPr lang="en-US" altLang="en-US" dirty="0"/>
              <a:t>The XLAT instruction</a:t>
            </a:r>
          </a:p>
        </p:txBody>
      </p:sp>
      <p:sp>
        <p:nvSpPr>
          <p:cNvPr id="86019" name="Rectangle 3"/>
          <p:cNvSpPr>
            <a:spLocks noGrp="1" noChangeArrowheads="1"/>
          </p:cNvSpPr>
          <p:nvPr>
            <p:ph type="body" idx="1"/>
          </p:nvPr>
        </p:nvSpPr>
        <p:spPr>
          <a:xfrm>
            <a:off x="152400" y="762000"/>
            <a:ext cx="8839200" cy="5943600"/>
          </a:xfrm>
        </p:spPr>
        <p:txBody>
          <a:bodyPr/>
          <a:lstStyle/>
          <a:p>
            <a:pPr algn="just"/>
            <a:r>
              <a:rPr lang="en-US" altLang="en-US" dirty="0"/>
              <a:t>The XLAT instruction (without any operands) is the basic tool for character translation.</a:t>
            </a:r>
          </a:p>
          <a:p>
            <a:pPr algn="just"/>
            <a:endParaRPr lang="en-US" altLang="en-US" dirty="0"/>
          </a:p>
          <a:p>
            <a:pPr algn="just"/>
            <a:r>
              <a:rPr lang="en-US" altLang="en-US" dirty="0"/>
              <a:t>Upon execution of </a:t>
            </a:r>
            <a:r>
              <a:rPr lang="en-US" altLang="en-US" dirty="0">
                <a:solidFill>
                  <a:srgbClr val="FF0000"/>
                </a:solidFill>
              </a:rPr>
              <a:t>XLAT</a:t>
            </a:r>
            <a:r>
              <a:rPr lang="en-US" altLang="en-US" dirty="0" smtClean="0">
                <a:solidFill>
                  <a:srgbClr val="FF0000"/>
                </a:solidFill>
              </a:rPr>
              <a:t>:</a:t>
            </a:r>
          </a:p>
          <a:p>
            <a:pPr algn="just"/>
            <a:endParaRPr lang="en-US" altLang="en-US" dirty="0">
              <a:solidFill>
                <a:srgbClr val="FF0000"/>
              </a:solidFill>
            </a:endParaRPr>
          </a:p>
          <a:p>
            <a:pPr lvl="1" algn="just">
              <a:buFont typeface="Wingdings" pitchFamily="2" charset="2"/>
              <a:buNone/>
            </a:pPr>
            <a:r>
              <a:rPr lang="en-US" altLang="en-US" dirty="0"/>
              <a:t>The byte pointed by </a:t>
            </a:r>
            <a:r>
              <a:rPr lang="en-US" altLang="en-US" dirty="0">
                <a:solidFill>
                  <a:srgbClr val="FF0000"/>
                </a:solidFill>
              </a:rPr>
              <a:t>EBX + AL</a:t>
            </a:r>
            <a:r>
              <a:rPr lang="en-US" altLang="en-US" dirty="0"/>
              <a:t> is moved to </a:t>
            </a:r>
            <a:r>
              <a:rPr lang="en-US" altLang="en-US" dirty="0" smtClean="0">
                <a:solidFill>
                  <a:srgbClr val="FF0000"/>
                </a:solidFill>
              </a:rPr>
              <a:t>AL</a:t>
            </a:r>
          </a:p>
          <a:p>
            <a:pPr lvl="1" algn="just">
              <a:buFont typeface="Wingdings" pitchFamily="2" charset="2"/>
              <a:buNone/>
            </a:pPr>
            <a:endParaRPr lang="en-US" altLang="en-US" dirty="0">
              <a:solidFill>
                <a:srgbClr val="FF0000"/>
              </a:solidFill>
            </a:endParaRPr>
          </a:p>
          <a:p>
            <a:pPr lvl="2" algn="just"/>
            <a:r>
              <a:rPr lang="fr-CA" altLang="en-US" dirty="0"/>
              <a:t>.data</a:t>
            </a:r>
          </a:p>
          <a:p>
            <a:pPr lvl="2" algn="just">
              <a:buFont typeface="Monotype Sorts" pitchFamily="2" charset="2"/>
              <a:buNone/>
            </a:pPr>
            <a:r>
              <a:rPr lang="fr-CA" altLang="en-US" dirty="0"/>
              <a:t>	table </a:t>
            </a:r>
            <a:r>
              <a:rPr lang="fr-CA" altLang="en-US" dirty="0" smtClean="0"/>
              <a:t>BYTE ‘0123456789ABCDEF</a:t>
            </a:r>
            <a:r>
              <a:rPr lang="fr-CA" altLang="en-US" dirty="0"/>
              <a:t>’</a:t>
            </a:r>
          </a:p>
          <a:p>
            <a:pPr lvl="2" algn="just">
              <a:buFont typeface="Monotype Sorts" pitchFamily="2" charset="2"/>
              <a:buNone/>
            </a:pPr>
            <a:r>
              <a:rPr lang="fr-CA" altLang="en-US" dirty="0"/>
              <a:t>.code</a:t>
            </a:r>
          </a:p>
          <a:p>
            <a:pPr lvl="2" algn="just">
              <a:buFont typeface="Monotype Sorts" pitchFamily="2" charset="2"/>
              <a:buNone/>
            </a:pPr>
            <a:r>
              <a:rPr lang="fr-CA" altLang="en-US" dirty="0"/>
              <a:t>	</a:t>
            </a:r>
            <a:r>
              <a:rPr lang="fr-CA" altLang="en-US" dirty="0" err="1"/>
              <a:t>mov</a:t>
            </a:r>
            <a:r>
              <a:rPr lang="fr-CA" altLang="en-US" dirty="0"/>
              <a:t> </a:t>
            </a:r>
            <a:r>
              <a:rPr lang="fr-CA" altLang="en-US" dirty="0" err="1"/>
              <a:t>ebx</a:t>
            </a:r>
            <a:r>
              <a:rPr lang="fr-CA" altLang="en-US" dirty="0"/>
              <a:t>, offset table</a:t>
            </a:r>
          </a:p>
          <a:p>
            <a:pPr lvl="2" algn="just">
              <a:buFont typeface="Monotype Sorts" pitchFamily="2" charset="2"/>
              <a:buNone/>
            </a:pPr>
            <a:r>
              <a:rPr lang="fr-CA" altLang="en-US" dirty="0"/>
              <a:t>	</a:t>
            </a:r>
            <a:r>
              <a:rPr lang="fr-CA" altLang="en-US" dirty="0" err="1"/>
              <a:t>mov</a:t>
            </a:r>
            <a:r>
              <a:rPr lang="fr-CA" altLang="en-US" dirty="0"/>
              <a:t> al,  0Ah</a:t>
            </a:r>
          </a:p>
          <a:p>
            <a:pPr lvl="2" algn="just">
              <a:buFont typeface="Monotype Sorts" pitchFamily="2" charset="2"/>
              <a:buNone/>
            </a:pPr>
            <a:r>
              <a:rPr lang="fr-CA" altLang="en-US" dirty="0"/>
              <a:t>	</a:t>
            </a:r>
            <a:r>
              <a:rPr lang="fr-CA" altLang="en-US" dirty="0" err="1"/>
              <a:t>xlat</a:t>
            </a:r>
            <a:r>
              <a:rPr lang="fr-CA" altLang="en-US" dirty="0"/>
              <a:t>	    ;AL = ‘A’ = 41h</a:t>
            </a:r>
          </a:p>
          <a:p>
            <a:pPr lvl="2" algn="just">
              <a:buFont typeface="Monotype Sorts" pitchFamily="2" charset="2"/>
              <a:buNone/>
            </a:pPr>
            <a:r>
              <a:rPr lang="fr-CA" altLang="en-US" dirty="0"/>
              <a:t>	        ;</a:t>
            </a:r>
            <a:r>
              <a:rPr lang="fr-CA" altLang="en-US" dirty="0" err="1"/>
              <a:t>converts</a:t>
            </a:r>
            <a:r>
              <a:rPr lang="fr-CA" altLang="en-US" dirty="0"/>
              <a:t> </a:t>
            </a:r>
            <a:r>
              <a:rPr lang="fr-CA" altLang="en-US" dirty="0" err="1"/>
              <a:t>from</a:t>
            </a:r>
            <a:r>
              <a:rPr lang="fr-CA" altLang="en-US" dirty="0"/>
              <a:t> </a:t>
            </a:r>
            <a:r>
              <a:rPr lang="fr-CA" altLang="en-US" dirty="0" err="1"/>
              <a:t>binary</a:t>
            </a:r>
            <a:r>
              <a:rPr lang="fr-CA" altLang="en-US" dirty="0"/>
              <a:t> to ASCII code of</a:t>
            </a:r>
          </a:p>
          <a:p>
            <a:pPr lvl="2" algn="just">
              <a:buFont typeface="Monotype Sorts" pitchFamily="2" charset="2"/>
              <a:buNone/>
            </a:pPr>
            <a:r>
              <a:rPr lang="fr-CA" altLang="en-US" dirty="0"/>
              <a:t>         ;</a:t>
            </a:r>
            <a:r>
              <a:rPr lang="fr-CA" altLang="en-US" dirty="0" err="1"/>
              <a:t>hex</a:t>
            </a:r>
            <a:r>
              <a:rPr lang="fr-CA" altLang="en-US" dirty="0"/>
              <a:t> digit</a:t>
            </a:r>
            <a:endParaRPr lang="en-US" altLang="en-US" dirty="0"/>
          </a:p>
        </p:txBody>
      </p:sp>
    </p:spTree>
    <p:extLst>
      <p:ext uri="{BB962C8B-B14F-4D97-AF65-F5344CB8AC3E}">
        <p14:creationId xmlns:p14="http://schemas.microsoft.com/office/powerpoint/2010/main" val="3326216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02860F5-0A9A-4158-89D0-123C1E0C9AF7}" type="slidenum">
              <a:rPr lang="en-US" altLang="en-US">
                <a:solidFill>
                  <a:srgbClr val="FF9966"/>
                </a:solidFill>
              </a:rPr>
              <a:pPr/>
              <a:t>52</a:t>
            </a:fld>
            <a:endParaRPr lang="en-US" altLang="en-US">
              <a:solidFill>
                <a:srgbClr val="FF9966"/>
              </a:solidFill>
            </a:endParaRPr>
          </a:p>
        </p:txBody>
      </p:sp>
      <p:sp>
        <p:nvSpPr>
          <p:cNvPr id="87042" name="Rectangle 2"/>
          <p:cNvSpPr>
            <a:spLocks noGrp="1" noChangeArrowheads="1"/>
          </p:cNvSpPr>
          <p:nvPr>
            <p:ph type="title"/>
          </p:nvPr>
        </p:nvSpPr>
        <p:spPr/>
        <p:txBody>
          <a:bodyPr/>
          <a:lstStyle/>
          <a:p>
            <a:r>
              <a:rPr lang="en-US" altLang="en-US"/>
              <a:t>Character Encoding</a:t>
            </a:r>
          </a:p>
        </p:txBody>
      </p:sp>
      <p:sp>
        <p:nvSpPr>
          <p:cNvPr id="87043" name="Rectangle 3"/>
          <p:cNvSpPr>
            <a:spLocks noGrp="1" noChangeArrowheads="1"/>
          </p:cNvSpPr>
          <p:nvPr>
            <p:ph type="body" idx="1"/>
          </p:nvPr>
        </p:nvSpPr>
        <p:spPr>
          <a:xfrm>
            <a:off x="152400" y="838200"/>
            <a:ext cx="8839200" cy="1565275"/>
          </a:xfrm>
        </p:spPr>
        <p:txBody>
          <a:bodyPr/>
          <a:lstStyle/>
          <a:p>
            <a:pPr algn="just"/>
            <a:r>
              <a:rPr lang="en-US" altLang="en-US" dirty="0"/>
              <a:t>This is a table to encode numerical and alphabetical characters: </a:t>
            </a:r>
          </a:p>
        </p:txBody>
      </p:sp>
      <p:sp>
        <p:nvSpPr>
          <p:cNvPr id="87044" name="Rectangle 4"/>
          <p:cNvSpPr>
            <a:spLocks noChangeArrowheads="1"/>
          </p:cNvSpPr>
          <p:nvPr/>
        </p:nvSpPr>
        <p:spPr bwMode="auto">
          <a:xfrm>
            <a:off x="152400" y="2540000"/>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400" b="1" dirty="0" smtClean="0">
                <a:solidFill>
                  <a:srgbClr val="010000"/>
                </a:solidFill>
                <a:latin typeface="Courier New" pitchFamily="49" charset="0"/>
              </a:rPr>
              <a:t>.data </a:t>
            </a: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codetable</a:t>
            </a:r>
            <a:r>
              <a:rPr lang="en-US" altLang="en-US" sz="2400" b="1" dirty="0" smtClean="0">
                <a:solidFill>
                  <a:srgbClr val="010000"/>
                </a:solidFill>
                <a:latin typeface="Courier New" pitchFamily="49" charset="0"/>
              </a:rPr>
              <a:t> label byte</a:t>
            </a:r>
          </a:p>
          <a:p>
            <a:pPr eaLnBrk="0" hangingPunct="0"/>
            <a:r>
              <a:rPr lang="en-US" altLang="en-US" sz="2400" b="1" dirty="0" smtClean="0">
                <a:solidFill>
                  <a:srgbClr val="010000"/>
                </a:solidFill>
                <a:latin typeface="Courier New" pitchFamily="49" charset="0"/>
              </a:rPr>
              <a:t>  BYTE 48 dup(0)    ; no translation</a:t>
            </a:r>
          </a:p>
          <a:p>
            <a:pPr eaLnBrk="0" hangingPunct="0"/>
            <a:r>
              <a:rPr lang="en-US" altLang="en-US" sz="2400" b="1" dirty="0" smtClean="0">
                <a:solidFill>
                  <a:srgbClr val="010000"/>
                </a:solidFill>
                <a:latin typeface="Courier New" pitchFamily="49" charset="0"/>
              </a:rPr>
              <a:t>  BYTE '4590821367'  ; ASCII codes 48-57</a:t>
            </a:r>
          </a:p>
          <a:p>
            <a:pPr eaLnBrk="0" hangingPunct="0"/>
            <a:r>
              <a:rPr lang="en-US" altLang="en-US" sz="2400" b="1" dirty="0" smtClean="0">
                <a:solidFill>
                  <a:srgbClr val="010000"/>
                </a:solidFill>
                <a:latin typeface="Courier New" pitchFamily="49" charset="0"/>
              </a:rPr>
              <a:t>  BYTE 7 dup (0)    ; no translation</a:t>
            </a:r>
          </a:p>
          <a:p>
            <a:pPr eaLnBrk="0" hangingPunct="0"/>
            <a:r>
              <a:rPr lang="en-US" altLang="en-US" sz="2400" b="1" dirty="0" smtClean="0">
                <a:solidFill>
                  <a:srgbClr val="010000"/>
                </a:solidFill>
                <a:latin typeface="Courier New" pitchFamily="49" charset="0"/>
              </a:rPr>
              <a:t>  BYTE 'GVHZUSOBMIKPJCADLFTYEQNWXR'</a:t>
            </a:r>
          </a:p>
          <a:p>
            <a:pPr eaLnBrk="0" hangingPunct="0"/>
            <a:r>
              <a:rPr lang="en-US" altLang="en-US" sz="2400" b="1" dirty="0" smtClean="0">
                <a:solidFill>
                  <a:srgbClr val="010000"/>
                </a:solidFill>
                <a:latin typeface="Courier New" pitchFamily="49" charset="0"/>
              </a:rPr>
              <a:t>  BYTE 6 dup (0)    ; no translation</a:t>
            </a:r>
          </a:p>
          <a:p>
            <a:pPr eaLnBrk="0" hangingPunct="0"/>
            <a:r>
              <a:rPr lang="en-US" altLang="en-US" sz="2400" b="1" dirty="0" smtClean="0">
                <a:solidFill>
                  <a:srgbClr val="010000"/>
                </a:solidFill>
                <a:latin typeface="Courier New" pitchFamily="49" charset="0"/>
              </a:rPr>
              <a:t>  BYTE '</a:t>
            </a:r>
            <a:r>
              <a:rPr lang="en-US" altLang="en-US" sz="2400" b="1" dirty="0" err="1" smtClean="0">
                <a:solidFill>
                  <a:srgbClr val="010000"/>
                </a:solidFill>
                <a:latin typeface="Courier New" pitchFamily="49" charset="0"/>
              </a:rPr>
              <a:t>gvhzusobmikpjcadlftyeqnwxr</a:t>
            </a:r>
            <a:r>
              <a:rPr lang="en-US" altLang="en-US" sz="2400" b="1" dirty="0" smtClean="0">
                <a:solidFill>
                  <a:srgbClr val="010000"/>
                </a:solidFill>
                <a:latin typeface="Courier New" pitchFamily="49" charset="0"/>
              </a:rPr>
              <a:t>'</a:t>
            </a:r>
          </a:p>
          <a:p>
            <a:pPr eaLnBrk="0" hangingPunct="0"/>
            <a:r>
              <a:rPr lang="en-US" altLang="en-US" sz="2400" b="1" dirty="0" smtClean="0">
                <a:solidFill>
                  <a:srgbClr val="010000"/>
                </a:solidFill>
                <a:latin typeface="Courier New" pitchFamily="49" charset="0"/>
              </a:rPr>
              <a:t>  BYTE 133 dup(0)   ; no translation</a:t>
            </a:r>
          </a:p>
        </p:txBody>
      </p:sp>
    </p:spTree>
    <p:extLst>
      <p:ext uri="{BB962C8B-B14F-4D97-AF65-F5344CB8AC3E}">
        <p14:creationId xmlns:p14="http://schemas.microsoft.com/office/powerpoint/2010/main" val="863204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fld id="{5607EE23-E1B0-4999-9E3B-09B44ACB6B18}" type="slidenum">
              <a:rPr lang="en-US" altLang="en-US">
                <a:solidFill>
                  <a:srgbClr val="FF9966"/>
                </a:solidFill>
              </a:rPr>
              <a:pPr/>
              <a:t>53</a:t>
            </a:fld>
            <a:endParaRPr lang="en-US" altLang="en-US">
              <a:solidFill>
                <a:srgbClr val="FF9966"/>
              </a:solidFill>
            </a:endParaRPr>
          </a:p>
        </p:txBody>
      </p:sp>
      <p:sp>
        <p:nvSpPr>
          <p:cNvPr id="88066" name="Rectangle 2"/>
          <p:cNvSpPr>
            <a:spLocks noChangeArrowheads="1"/>
          </p:cNvSpPr>
          <p:nvPr/>
        </p:nvSpPr>
        <p:spPr bwMode="auto">
          <a:xfrm>
            <a:off x="152400" y="1600200"/>
            <a:ext cx="8839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400" b="1" dirty="0" err="1" smtClean="0">
                <a:solidFill>
                  <a:srgbClr val="010000"/>
                </a:solidFill>
                <a:latin typeface="Courier New" pitchFamily="49" charset="0"/>
              </a:rPr>
              <a:t>mov</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ebx,offset</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codetable</a:t>
            </a:r>
            <a:endParaRPr lang="en-US" altLang="en-US" sz="2400" b="1" dirty="0" smtClean="0">
              <a:solidFill>
                <a:srgbClr val="010000"/>
              </a:solidFill>
              <a:latin typeface="Courier New" pitchFamily="49" charset="0"/>
            </a:endParaRPr>
          </a:p>
          <a:p>
            <a:pPr eaLnBrk="0" hangingPunct="0"/>
            <a:r>
              <a:rPr lang="en-US" altLang="en-US" sz="2400" b="1" dirty="0" err="1" smtClean="0">
                <a:solidFill>
                  <a:srgbClr val="010000"/>
                </a:solidFill>
                <a:latin typeface="Courier New" pitchFamily="49" charset="0"/>
              </a:rPr>
              <a:t>nextchar</a:t>
            </a:r>
            <a:r>
              <a:rPr lang="en-US" altLang="en-US" sz="2400" b="1" dirty="0" smtClean="0">
                <a:solidFill>
                  <a:srgbClr val="010000"/>
                </a:solidFill>
                <a:latin typeface="Courier New" pitchFamily="49" charset="0"/>
              </a:rPr>
              <a:t>:</a:t>
            </a:r>
          </a:p>
          <a:p>
            <a:pPr eaLnBrk="0" hangingPunct="0"/>
            <a:r>
              <a:rPr lang="en-US" altLang="en-US" sz="2400" b="1" dirty="0" smtClean="0">
                <a:solidFill>
                  <a:srgbClr val="010000"/>
                </a:solidFill>
                <a:latin typeface="Courier New" pitchFamily="49" charset="0"/>
              </a:rPr>
              <a:t>    call </a:t>
            </a:r>
            <a:r>
              <a:rPr lang="en-US" altLang="en-US" sz="2400" b="1" dirty="0" err="1" smtClean="0">
                <a:solidFill>
                  <a:srgbClr val="010000"/>
                </a:solidFill>
                <a:latin typeface="Courier New" pitchFamily="49" charset="0"/>
              </a:rPr>
              <a:t>ReadChar</a:t>
            </a:r>
            <a:r>
              <a:rPr lang="en-US" altLang="en-US" sz="2400" b="1" dirty="0" smtClean="0">
                <a:solidFill>
                  <a:srgbClr val="010000"/>
                </a:solidFill>
                <a:latin typeface="Courier New" pitchFamily="49" charset="0"/>
              </a:rPr>
              <a:t>	; char in AL</a:t>
            </a:r>
          </a:p>
          <a:p>
            <a:pPr eaLnBrk="0" hangingPunct="0"/>
            <a:r>
              <a:rPr lang="en-US" altLang="en-US" sz="2400" b="1" dirty="0" smtClean="0">
                <a:solidFill>
                  <a:srgbClr val="010000"/>
                </a:solidFill>
                <a:latin typeface="Courier New" pitchFamily="49" charset="0"/>
              </a:rPr>
              <a:t>    </a:t>
            </a:r>
            <a:r>
              <a:rPr lang="en-US" altLang="en-US" sz="2400" b="1" dirty="0" err="1" smtClean="0">
                <a:solidFill>
                  <a:schemeClr val="bg2"/>
                </a:solidFill>
                <a:latin typeface="Courier New" pitchFamily="49" charset="0"/>
              </a:rPr>
              <a:t>mov</a:t>
            </a:r>
            <a:r>
              <a:rPr lang="en-US" altLang="en-US" sz="2400" b="1" dirty="0" smtClean="0">
                <a:solidFill>
                  <a:schemeClr val="bg2"/>
                </a:solidFill>
                <a:latin typeface="Courier New" pitchFamily="49" charset="0"/>
              </a:rPr>
              <a:t> </a:t>
            </a:r>
            <a:r>
              <a:rPr lang="en-US" altLang="en-US" sz="2400" b="1" dirty="0" err="1" smtClean="0">
                <a:solidFill>
                  <a:schemeClr val="bg2"/>
                </a:solidFill>
                <a:latin typeface="Courier New" pitchFamily="49" charset="0"/>
              </a:rPr>
              <a:t>dl,al</a:t>
            </a:r>
            <a:r>
              <a:rPr lang="en-US" altLang="en-US" sz="2400" b="1" dirty="0" smtClean="0">
                <a:solidFill>
                  <a:schemeClr val="bg2"/>
                </a:solidFill>
                <a:latin typeface="Courier New" pitchFamily="49" charset="0"/>
              </a:rPr>
              <a:t>		</a:t>
            </a:r>
            <a:r>
              <a:rPr lang="en-US" altLang="en-US" sz="2400" b="1" dirty="0" smtClean="0">
                <a:solidFill>
                  <a:srgbClr val="010000"/>
                </a:solidFill>
                <a:latin typeface="Courier New" pitchFamily="49" charset="0"/>
              </a:rPr>
              <a:t>; save original in DL</a:t>
            </a: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xlat</a:t>
            </a:r>
            <a:r>
              <a:rPr lang="en-US" altLang="en-US" sz="2400" b="1" dirty="0" smtClean="0">
                <a:solidFill>
                  <a:srgbClr val="010000"/>
                </a:solidFill>
                <a:latin typeface="Courier New" pitchFamily="49" charset="0"/>
              </a:rPr>
              <a:t>			; translate char in AL</a:t>
            </a: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cmp</a:t>
            </a:r>
            <a:r>
              <a:rPr lang="en-US" altLang="en-US" sz="2400" b="1" dirty="0" smtClean="0">
                <a:solidFill>
                  <a:srgbClr val="010000"/>
                </a:solidFill>
                <a:latin typeface="Courier New" pitchFamily="49" charset="0"/>
              </a:rPr>
              <a:t> al,0		; not translatable?</a:t>
            </a:r>
          </a:p>
          <a:p>
            <a:pPr eaLnBrk="0" hangingPunct="0"/>
            <a:r>
              <a:rPr lang="en-US" altLang="en-US" sz="2400" b="1" dirty="0" smtClean="0">
                <a:solidFill>
                  <a:srgbClr val="010000"/>
                </a:solidFill>
                <a:latin typeface="Courier New" pitchFamily="49" charset="0"/>
              </a:rPr>
              <a:t>    je </a:t>
            </a:r>
            <a:r>
              <a:rPr lang="en-US" altLang="en-US" sz="2400" b="1" dirty="0" err="1" smtClean="0">
                <a:solidFill>
                  <a:srgbClr val="010000"/>
                </a:solidFill>
                <a:latin typeface="Courier New" pitchFamily="49" charset="0"/>
              </a:rPr>
              <a:t>putOriginal</a:t>
            </a:r>
            <a:r>
              <a:rPr lang="en-US" altLang="en-US" sz="2400" b="1" dirty="0" smtClean="0">
                <a:solidFill>
                  <a:srgbClr val="010000"/>
                </a:solidFill>
                <a:latin typeface="Courier New" pitchFamily="49" charset="0"/>
              </a:rPr>
              <a:t>	; then write original char</a:t>
            </a:r>
          </a:p>
          <a:p>
            <a:pPr eaLnBrk="0" hangingPunct="0"/>
            <a:r>
              <a:rPr lang="en-US" altLang="en-US" sz="2400" b="1" dirty="0" smtClean="0">
                <a:solidFill>
                  <a:srgbClr val="010000"/>
                </a:solidFill>
                <a:latin typeface="Courier New" pitchFamily="49" charset="0"/>
              </a:rPr>
              <a:t>    call </a:t>
            </a:r>
            <a:r>
              <a:rPr lang="en-US" altLang="en-US" sz="2400" b="1" dirty="0" err="1" smtClean="0">
                <a:solidFill>
                  <a:srgbClr val="010000"/>
                </a:solidFill>
                <a:latin typeface="Courier New" pitchFamily="49" charset="0"/>
              </a:rPr>
              <a:t>WriteChar</a:t>
            </a:r>
            <a:r>
              <a:rPr lang="en-US" altLang="en-US" sz="2400" b="1" dirty="0" smtClean="0">
                <a:solidFill>
                  <a:srgbClr val="010000"/>
                </a:solidFill>
                <a:latin typeface="Courier New" pitchFamily="49" charset="0"/>
              </a:rPr>
              <a:t>	; else, write translation</a:t>
            </a:r>
          </a:p>
          <a:p>
            <a:pPr eaLnBrk="0" hangingPunct="0"/>
            <a:r>
              <a:rPr lang="en-US" altLang="en-US" sz="2400" b="1" dirty="0">
                <a:solidFill>
                  <a:srgbClr val="010000"/>
                </a:solidFill>
                <a:latin typeface="Courier New" pitchFamily="49" charset="0"/>
              </a:rPr>
              <a:t> </a:t>
            </a:r>
            <a:r>
              <a:rPr lang="en-US" altLang="en-US" sz="2400" b="1" dirty="0" smtClean="0">
                <a:solidFill>
                  <a:srgbClr val="010000"/>
                </a:solidFill>
                <a:latin typeface="Courier New" pitchFamily="49" charset="0"/>
              </a:rPr>
              <a:t>   </a:t>
            </a:r>
            <a:r>
              <a:rPr lang="en-US" altLang="en-US" sz="2400" b="1" dirty="0" err="1">
                <a:solidFill>
                  <a:srgbClr val="010000"/>
                </a:solidFill>
                <a:latin typeface="Courier New" pitchFamily="49" charset="0"/>
              </a:rPr>
              <a:t>jmp</a:t>
            </a:r>
            <a:r>
              <a:rPr lang="en-US" altLang="en-US" sz="2400" b="1" dirty="0">
                <a:solidFill>
                  <a:srgbClr val="010000"/>
                </a:solidFill>
                <a:latin typeface="Courier New" pitchFamily="49" charset="0"/>
              </a:rPr>
              <a:t> </a:t>
            </a:r>
            <a:r>
              <a:rPr lang="en-US" altLang="en-US" sz="2400" b="1" dirty="0" err="1" smtClean="0">
                <a:solidFill>
                  <a:srgbClr val="010000"/>
                </a:solidFill>
                <a:latin typeface="Courier New" pitchFamily="49" charset="0"/>
              </a:rPr>
              <a:t>nextchar</a:t>
            </a:r>
            <a:endParaRPr lang="en-US" altLang="en-US" sz="2400" b="1" dirty="0" smtClean="0">
              <a:solidFill>
                <a:srgbClr val="010000"/>
              </a:solidFill>
              <a:latin typeface="Courier New" pitchFamily="49" charset="0"/>
            </a:endParaRPr>
          </a:p>
          <a:p>
            <a:pPr eaLnBrk="0" hangingPunct="0"/>
            <a:r>
              <a:rPr lang="en-US" altLang="en-US" sz="2400" b="1" dirty="0">
                <a:solidFill>
                  <a:srgbClr val="010000"/>
                </a:solidFill>
                <a:latin typeface="Courier New" pitchFamily="49" charset="0"/>
              </a:rPr>
              <a:t> </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putOriginal</a:t>
            </a:r>
            <a:r>
              <a:rPr lang="en-US" altLang="en-US" sz="2400" b="1" dirty="0" smtClean="0">
                <a:solidFill>
                  <a:srgbClr val="010000"/>
                </a:solidFill>
                <a:latin typeface="Courier New" pitchFamily="49" charset="0"/>
              </a:rPr>
              <a:t>:</a:t>
            </a:r>
          </a:p>
          <a:p>
            <a:pPr eaLnBrk="0" hangingPunct="0"/>
            <a:r>
              <a:rPr lang="en-US" altLang="en-US" sz="2400" b="1" dirty="0">
                <a:solidFill>
                  <a:srgbClr val="010000"/>
                </a:solidFill>
                <a:latin typeface="Courier New" pitchFamily="49" charset="0"/>
              </a:rPr>
              <a:t>	</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mov</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al,dl</a:t>
            </a:r>
            <a:endParaRPr lang="en-US" altLang="en-US" sz="2400" b="1" dirty="0">
              <a:solidFill>
                <a:srgbClr val="010000"/>
              </a:solidFill>
              <a:latin typeface="Courier New" pitchFamily="49" charset="0"/>
            </a:endParaRPr>
          </a:p>
          <a:p>
            <a:pPr eaLnBrk="0" hangingPunct="0"/>
            <a:r>
              <a:rPr lang="en-US" altLang="en-US" sz="2400" b="1" dirty="0" smtClean="0">
                <a:solidFill>
                  <a:srgbClr val="010000"/>
                </a:solidFill>
                <a:latin typeface="Courier New" pitchFamily="49" charset="0"/>
              </a:rPr>
              <a:t>	 call </a:t>
            </a:r>
            <a:r>
              <a:rPr lang="en-US" altLang="en-US" sz="2400" b="1" dirty="0" err="1" smtClean="0">
                <a:solidFill>
                  <a:srgbClr val="010000"/>
                </a:solidFill>
                <a:latin typeface="Courier New" pitchFamily="49" charset="0"/>
              </a:rPr>
              <a:t>WriteChar</a:t>
            </a:r>
            <a:endParaRPr lang="en-US" altLang="en-US" sz="2400" b="1" dirty="0" smtClean="0">
              <a:solidFill>
                <a:srgbClr val="010000"/>
              </a:solidFill>
              <a:latin typeface="Courier New" pitchFamily="49" charset="0"/>
            </a:endParaRPr>
          </a:p>
          <a:p>
            <a:pPr eaLnBrk="0" hangingPunct="0"/>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jmp</a:t>
            </a:r>
            <a:r>
              <a:rPr lang="en-US" altLang="en-US" sz="2400" b="1" dirty="0" smtClean="0">
                <a:solidFill>
                  <a:srgbClr val="010000"/>
                </a:solidFill>
                <a:latin typeface="Courier New" pitchFamily="49" charset="0"/>
              </a:rPr>
              <a:t> </a:t>
            </a:r>
            <a:r>
              <a:rPr lang="en-US" altLang="en-US" sz="2400" b="1" dirty="0" err="1" smtClean="0">
                <a:solidFill>
                  <a:srgbClr val="010000"/>
                </a:solidFill>
                <a:latin typeface="Courier New" pitchFamily="49" charset="0"/>
              </a:rPr>
              <a:t>nextchar</a:t>
            </a:r>
            <a:endParaRPr lang="en-US" altLang="en-US" sz="2400" b="1" dirty="0" smtClean="0">
              <a:solidFill>
                <a:srgbClr val="010000"/>
              </a:solidFill>
              <a:latin typeface="Courier New" pitchFamily="49" charset="0"/>
            </a:endParaRPr>
          </a:p>
          <a:p>
            <a:pPr eaLnBrk="0" hangingPunct="0"/>
            <a:r>
              <a:rPr lang="en-US" altLang="en-US" sz="2400" b="1" dirty="0" smtClean="0">
                <a:solidFill>
                  <a:srgbClr val="FF0000"/>
                </a:solidFill>
                <a:latin typeface="Courier New" pitchFamily="49" charset="0"/>
              </a:rPr>
              <a:t>Skip the rest</a:t>
            </a:r>
            <a:endParaRPr lang="en-US" altLang="en-US" sz="2400" b="1" dirty="0" smtClean="0">
              <a:solidFill>
                <a:srgbClr val="FF0000"/>
              </a:solidFill>
              <a:latin typeface="Courier New" pitchFamily="49" charset="0"/>
            </a:endParaRPr>
          </a:p>
        </p:txBody>
      </p:sp>
      <p:sp>
        <p:nvSpPr>
          <p:cNvPr id="88067" name="Rectangle 3"/>
          <p:cNvSpPr>
            <a:spLocks noChangeArrowheads="1"/>
          </p:cNvSpPr>
          <p:nvPr/>
        </p:nvSpPr>
        <p:spPr bwMode="auto">
          <a:xfrm>
            <a:off x="990600" y="152400"/>
            <a:ext cx="7885113"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nSpc>
                <a:spcPct val="70000"/>
              </a:lnSpc>
              <a:defRPr kumimoji="1" sz="3600" b="1">
                <a:solidFill>
                  <a:schemeClr val="tx2"/>
                </a:solidFill>
                <a:effectLst>
                  <a:outerShdw blurRad="38100" dist="38100" dir="2700000" algn="tl">
                    <a:srgbClr val="C0C0C0"/>
                  </a:outerShdw>
                </a:effectLst>
                <a:latin typeface="Arial Narrow" pitchFamily="34" charset="0"/>
              </a:defRPr>
            </a:lvl1pPr>
            <a:lvl2pPr>
              <a:lnSpc>
                <a:spcPct val="70000"/>
              </a:lnSpc>
              <a:defRPr kumimoji="1" sz="3600" b="1">
                <a:solidFill>
                  <a:schemeClr val="tx2"/>
                </a:solidFill>
                <a:effectLst>
                  <a:outerShdw blurRad="38100" dist="38100" dir="2700000" algn="tl">
                    <a:srgbClr val="C0C0C0"/>
                  </a:outerShdw>
                </a:effectLst>
                <a:latin typeface="Arial Narrow" pitchFamily="34" charset="0"/>
              </a:defRPr>
            </a:lvl2pPr>
            <a:lvl3pPr>
              <a:lnSpc>
                <a:spcPct val="70000"/>
              </a:lnSpc>
              <a:defRPr kumimoji="1" sz="3600" b="1">
                <a:solidFill>
                  <a:schemeClr val="tx2"/>
                </a:solidFill>
                <a:effectLst>
                  <a:outerShdw blurRad="38100" dist="38100" dir="2700000" algn="tl">
                    <a:srgbClr val="C0C0C0"/>
                  </a:outerShdw>
                </a:effectLst>
                <a:latin typeface="Arial Narrow" pitchFamily="34" charset="0"/>
              </a:defRPr>
            </a:lvl3pPr>
            <a:lvl4pPr>
              <a:lnSpc>
                <a:spcPct val="70000"/>
              </a:lnSpc>
              <a:defRPr kumimoji="1" sz="3600" b="1">
                <a:solidFill>
                  <a:schemeClr val="tx2"/>
                </a:solidFill>
                <a:effectLst>
                  <a:outerShdw blurRad="38100" dist="38100" dir="2700000" algn="tl">
                    <a:srgbClr val="C0C0C0"/>
                  </a:outerShdw>
                </a:effectLst>
                <a:latin typeface="Arial Narrow" pitchFamily="34" charset="0"/>
              </a:defRPr>
            </a:lvl4pPr>
            <a:lvl5pPr>
              <a:lnSpc>
                <a:spcPct val="70000"/>
              </a:lnSpc>
              <a:defRPr kumimoji="1" sz="3600" b="1">
                <a:solidFill>
                  <a:schemeClr val="tx2"/>
                </a:solidFill>
                <a:effectLst>
                  <a:outerShdw blurRad="38100" dist="38100" dir="2700000" algn="tl">
                    <a:srgbClr val="C0C0C0"/>
                  </a:outerShdw>
                </a:effectLst>
                <a:latin typeface="Arial Narrow" pitchFamily="34" charset="0"/>
              </a:defRPr>
            </a:lvl5pPr>
            <a:lvl6pPr marL="4572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a:lstStyle>
          <a:p>
            <a:pPr eaLnBrk="0" hangingPunct="0"/>
            <a:r>
              <a:rPr lang="en-US" altLang="en-US" smtClean="0">
                <a:solidFill>
                  <a:srgbClr val="336699"/>
                </a:solidFill>
              </a:rPr>
              <a:t>Character Encoding (cont.)</a:t>
            </a:r>
          </a:p>
        </p:txBody>
      </p:sp>
      <p:sp>
        <p:nvSpPr>
          <p:cNvPr id="88068" name="Rectangle 4"/>
          <p:cNvSpPr>
            <a:spLocks noChangeArrowheads="1"/>
          </p:cNvSpPr>
          <p:nvPr/>
        </p:nvSpPr>
        <p:spPr bwMode="auto">
          <a:xfrm>
            <a:off x="152400" y="817563"/>
            <a:ext cx="8839200" cy="101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Clr>
                <a:schemeClr val="tx1"/>
              </a:buClr>
              <a:buFont typeface="Wingdings" pitchFamily="2" charset="2"/>
              <a:buChar char="§"/>
              <a:defRPr kumimoji="1" sz="2400" b="1">
                <a:solidFill>
                  <a:schemeClr val="tx1"/>
                </a:solidFill>
                <a:latin typeface="Arial" charset="0"/>
              </a:defRPr>
            </a:lvl1pPr>
            <a:lvl2pPr marL="742950" indent="-285750">
              <a:spcBef>
                <a:spcPct val="20000"/>
              </a:spcBef>
              <a:buClr>
                <a:schemeClr val="tx2"/>
              </a:buClr>
              <a:buFont typeface="Wingdings" pitchFamily="2" charset="2"/>
              <a:buChar char="§"/>
              <a:defRPr kumimoji="1" sz="2400">
                <a:solidFill>
                  <a:schemeClr val="tx2"/>
                </a:solidFill>
                <a:latin typeface="Arial" charset="0"/>
              </a:defRPr>
            </a:lvl2pPr>
            <a:lvl3pPr marL="1143000" indent="-228600">
              <a:spcBef>
                <a:spcPct val="20000"/>
              </a:spcBef>
              <a:buClr>
                <a:schemeClr val="tx1"/>
              </a:buClr>
              <a:buFont typeface="Wingdings" pitchFamily="2" charset="2"/>
              <a:defRPr kumimoji="1" sz="2000" b="1">
                <a:solidFill>
                  <a:schemeClr val="bg2"/>
                </a:solidFill>
                <a:latin typeface="Courier New" pitchFamily="49" charset="0"/>
              </a:defRPr>
            </a:lvl3pPr>
            <a:lvl4pPr marL="1600200" indent="-228600">
              <a:spcBef>
                <a:spcPct val="20000"/>
              </a:spcBef>
              <a:buClr>
                <a:schemeClr val="tx2"/>
              </a:buClr>
              <a:defRPr kumimoji="1" sz="2000" b="1">
                <a:solidFill>
                  <a:schemeClr val="bg2"/>
                </a:solidFill>
                <a:latin typeface="Courier New" pitchFamily="49" charset="0"/>
              </a:defRPr>
            </a:lvl4pPr>
            <a:lvl5pPr marL="2057400" indent="-228600">
              <a:spcBef>
                <a:spcPct val="20000"/>
              </a:spcBef>
              <a:buClr>
                <a:schemeClr val="hlink"/>
              </a:buClr>
              <a:defRPr kumimoji="1" sz="2000" b="1">
                <a:solidFill>
                  <a:schemeClr val="bg2"/>
                </a:solidFill>
                <a:latin typeface="Courier New" pitchFamily="49" charset="0"/>
              </a:defRPr>
            </a:lvl5pPr>
            <a:lvl6pPr marL="2514600" indent="-22860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eaLnBrk="0" fontAlgn="base" hangingPunct="0">
              <a:spcBef>
                <a:spcPct val="20000"/>
              </a:spcBef>
              <a:spcAft>
                <a:spcPct val="0"/>
              </a:spcAft>
              <a:buClr>
                <a:schemeClr val="hlink"/>
              </a:buClr>
              <a:defRPr kumimoji="1" sz="2000" b="1">
                <a:solidFill>
                  <a:schemeClr val="bg2"/>
                </a:solidFill>
                <a:latin typeface="Courier New" pitchFamily="49" charset="0"/>
              </a:defRPr>
            </a:lvl9pPr>
          </a:lstStyle>
          <a:p>
            <a:pPr algn="just" eaLnBrk="0" hangingPunct="0">
              <a:buClr>
                <a:srgbClr val="009999"/>
              </a:buClr>
            </a:pPr>
            <a:r>
              <a:rPr lang="en-US" altLang="en-US" dirty="0" smtClean="0">
                <a:solidFill>
                  <a:srgbClr val="009999"/>
                </a:solidFill>
              </a:rPr>
              <a:t>This is a code snippet to encode (only) numerical and alphabetical characters:  </a:t>
            </a:r>
          </a:p>
        </p:txBody>
      </p:sp>
    </p:spTree>
    <p:extLst>
      <p:ext uri="{BB962C8B-B14F-4D97-AF65-F5344CB8AC3E}">
        <p14:creationId xmlns:p14="http://schemas.microsoft.com/office/powerpoint/2010/main" val="655938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B3BD7D2-621B-4F10-8F3A-A63F2BA5EC26}" type="slidenum">
              <a:rPr lang="en-US" altLang="en-US">
                <a:solidFill>
                  <a:srgbClr val="FF9966"/>
                </a:solidFill>
              </a:rPr>
              <a:pPr/>
              <a:t>54</a:t>
            </a:fld>
            <a:endParaRPr lang="en-US" altLang="en-US">
              <a:solidFill>
                <a:srgbClr val="FF9966"/>
              </a:solidFill>
            </a:endParaRPr>
          </a:p>
        </p:txBody>
      </p:sp>
      <p:sp>
        <p:nvSpPr>
          <p:cNvPr id="89090" name="Rectangle 2"/>
          <p:cNvSpPr>
            <a:spLocks noGrp="1" noChangeArrowheads="1"/>
          </p:cNvSpPr>
          <p:nvPr>
            <p:ph type="title"/>
          </p:nvPr>
        </p:nvSpPr>
        <p:spPr>
          <a:xfrm>
            <a:off x="990600" y="152400"/>
            <a:ext cx="7885113" cy="571500"/>
          </a:xfrm>
        </p:spPr>
        <p:txBody>
          <a:bodyPr/>
          <a:lstStyle/>
          <a:p>
            <a:r>
              <a:rPr lang="en-US" altLang="en-US"/>
              <a:t>Binary to ASCII Conversion</a:t>
            </a:r>
          </a:p>
        </p:txBody>
      </p:sp>
      <p:sp>
        <p:nvSpPr>
          <p:cNvPr id="89091" name="Rectangle 3"/>
          <p:cNvSpPr>
            <a:spLocks noGrp="1" noChangeArrowheads="1"/>
          </p:cNvSpPr>
          <p:nvPr>
            <p:ph type="body" idx="1"/>
          </p:nvPr>
        </p:nvSpPr>
        <p:spPr>
          <a:xfrm>
            <a:off x="152400" y="762000"/>
            <a:ext cx="8839200" cy="2819400"/>
          </a:xfrm>
        </p:spPr>
        <p:txBody>
          <a:bodyPr/>
          <a:lstStyle/>
          <a:p>
            <a:pPr algn="just">
              <a:lnSpc>
                <a:spcPct val="90000"/>
              </a:lnSpc>
            </a:pPr>
            <a:r>
              <a:rPr lang="en-US" altLang="en-US" sz="2000" dirty="0"/>
              <a:t>We want to convert a binary number into the string of ASCII digits that represents its </a:t>
            </a:r>
            <a:r>
              <a:rPr lang="en-US" altLang="en-US" sz="2000" i="1" dirty="0"/>
              <a:t>unsigned</a:t>
            </a:r>
            <a:r>
              <a:rPr lang="en-US" altLang="en-US" sz="2000" dirty="0"/>
              <a:t> value (for display). </a:t>
            </a:r>
          </a:p>
          <a:p>
            <a:pPr algn="just">
              <a:lnSpc>
                <a:spcPct val="90000"/>
              </a:lnSpc>
            </a:pPr>
            <a:endParaRPr lang="en-US" altLang="en-US" sz="2000" dirty="0"/>
          </a:p>
          <a:p>
            <a:pPr algn="just">
              <a:lnSpc>
                <a:spcPct val="90000"/>
              </a:lnSpc>
            </a:pPr>
            <a:r>
              <a:rPr lang="en-US" altLang="en-US" sz="2000" dirty="0"/>
              <a:t> Ex: if AX = 4096, to generate the string “4096” we divide by 10 until the quotient is 0</a:t>
            </a:r>
            <a:r>
              <a:rPr lang="en-US" altLang="en-US" sz="2000" dirty="0" smtClean="0"/>
              <a:t>:</a:t>
            </a:r>
          </a:p>
          <a:p>
            <a:pPr algn="just">
              <a:lnSpc>
                <a:spcPct val="90000"/>
              </a:lnSpc>
            </a:pPr>
            <a:endParaRPr lang="en-US" altLang="en-US" sz="2000" dirty="0"/>
          </a:p>
          <a:p>
            <a:pPr lvl="1" algn="just">
              <a:lnSpc>
                <a:spcPct val="90000"/>
              </a:lnSpc>
              <a:buFont typeface="Wingdings" pitchFamily="2" charset="2"/>
              <a:buNone/>
            </a:pPr>
            <a:r>
              <a:rPr lang="en-US" altLang="en-US" sz="2000" dirty="0">
                <a:solidFill>
                  <a:srgbClr val="FF0000"/>
                </a:solidFill>
              </a:rPr>
              <a:t>[the same method can be used to obtain the ASCII string of digits with respect to any bases]</a:t>
            </a:r>
          </a:p>
        </p:txBody>
      </p:sp>
      <p:sp>
        <p:nvSpPr>
          <p:cNvPr id="89093" name="Text Box 5"/>
          <p:cNvSpPr txBox="1">
            <a:spLocks noChangeArrowheads="1"/>
          </p:cNvSpPr>
          <p:nvPr/>
        </p:nvSpPr>
        <p:spPr bwMode="auto">
          <a:xfrm>
            <a:off x="1752600" y="3810000"/>
            <a:ext cx="536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Dividend / 10 = Quotient Remainder</a:t>
            </a:r>
            <a:endParaRPr lang="fr-CA" altLang="en-US" sz="2000" b="1" smtClean="0">
              <a:solidFill>
                <a:srgbClr val="010000"/>
              </a:solidFill>
              <a:latin typeface="Courier New" pitchFamily="49" charset="0"/>
            </a:endParaRPr>
          </a:p>
        </p:txBody>
      </p:sp>
      <p:sp>
        <p:nvSpPr>
          <p:cNvPr id="89094" name="Text Box 6"/>
          <p:cNvSpPr txBox="1">
            <a:spLocks noChangeArrowheads="1"/>
          </p:cNvSpPr>
          <p:nvPr/>
        </p:nvSpPr>
        <p:spPr bwMode="auto">
          <a:xfrm>
            <a:off x="1828800" y="44958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smtClean="0">
              <a:solidFill>
                <a:srgbClr val="010000"/>
              </a:solidFill>
              <a:latin typeface="Courier New" pitchFamily="49" charset="0"/>
            </a:endParaRPr>
          </a:p>
        </p:txBody>
      </p:sp>
      <p:sp>
        <p:nvSpPr>
          <p:cNvPr id="89095" name="Text Box 7"/>
          <p:cNvSpPr txBox="1">
            <a:spLocks noChangeArrowheads="1"/>
          </p:cNvSpPr>
          <p:nvPr/>
        </p:nvSpPr>
        <p:spPr bwMode="auto">
          <a:xfrm>
            <a:off x="2362200" y="4343400"/>
            <a:ext cx="3994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0" hangingPunct="0">
              <a:buFontTx/>
              <a:buAutoNum type="arabicPlain" startAt="4096"/>
            </a:pPr>
            <a:r>
              <a:rPr lang="en-US" altLang="en-US" sz="2000" b="1" smtClean="0">
                <a:solidFill>
                  <a:srgbClr val="010000"/>
                </a:solidFill>
                <a:latin typeface="Courier New" pitchFamily="49" charset="0"/>
              </a:rPr>
              <a:t> / 10 =  409		6</a:t>
            </a:r>
          </a:p>
          <a:p>
            <a:pPr eaLnBrk="0" hangingPunct="0"/>
            <a:r>
              <a:rPr lang="en-US" altLang="en-US" sz="2000" b="1" smtClean="0">
                <a:solidFill>
                  <a:srgbClr val="010000"/>
                </a:solidFill>
                <a:latin typeface="Courier New" pitchFamily="49" charset="0"/>
              </a:rPr>
              <a:t> 409 / 10 =   40		9</a:t>
            </a:r>
          </a:p>
          <a:p>
            <a:pPr eaLnBrk="0" hangingPunct="0"/>
            <a:r>
              <a:rPr lang="en-US" altLang="en-US" sz="2000" b="1" smtClean="0">
                <a:solidFill>
                  <a:srgbClr val="010000"/>
                </a:solidFill>
                <a:latin typeface="Courier New" pitchFamily="49" charset="0"/>
              </a:rPr>
              <a:t>  40 / 10 =    4		0</a:t>
            </a:r>
          </a:p>
          <a:p>
            <a:pPr eaLnBrk="0" hangingPunct="0"/>
            <a:r>
              <a:rPr lang="en-US" altLang="en-US" sz="2000" b="1" smtClean="0">
                <a:solidFill>
                  <a:srgbClr val="010000"/>
                </a:solidFill>
                <a:latin typeface="Courier New" pitchFamily="49" charset="0"/>
              </a:rPr>
              <a:t>   4 / 10 =	   </a:t>
            </a:r>
            <a:r>
              <a:rPr lang="en-US" altLang="en-US" sz="2000" b="1" smtClean="0">
                <a:solidFill>
                  <a:srgbClr val="FF0000"/>
                </a:solidFill>
                <a:latin typeface="Courier New" pitchFamily="49" charset="0"/>
              </a:rPr>
              <a:t>0</a:t>
            </a:r>
            <a:r>
              <a:rPr lang="en-US" altLang="en-US" sz="2000" b="1" smtClean="0">
                <a:solidFill>
                  <a:srgbClr val="010000"/>
                </a:solidFill>
                <a:latin typeface="Courier New" pitchFamily="49" charset="0"/>
              </a:rPr>
              <a:t>		4</a:t>
            </a:r>
            <a:endParaRPr lang="fr-CA" altLang="en-US" sz="2000" b="1" smtClean="0">
              <a:solidFill>
                <a:srgbClr val="010000"/>
              </a:solidFill>
              <a:latin typeface="Courier New" pitchFamily="49" charset="0"/>
            </a:endParaRPr>
          </a:p>
        </p:txBody>
      </p:sp>
      <p:sp>
        <p:nvSpPr>
          <p:cNvPr id="89096" name="Line 8"/>
          <p:cNvSpPr>
            <a:spLocks noChangeShapeType="1"/>
          </p:cNvSpPr>
          <p:nvPr/>
        </p:nvSpPr>
        <p:spPr bwMode="auto">
          <a:xfrm>
            <a:off x="1827213" y="4262438"/>
            <a:ext cx="5183187"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097" name="Text Box 9"/>
          <p:cNvSpPr txBox="1">
            <a:spLocks noChangeArrowheads="1"/>
          </p:cNvSpPr>
          <p:nvPr/>
        </p:nvSpPr>
        <p:spPr bwMode="auto">
          <a:xfrm>
            <a:off x="4267200" y="579120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FF0000"/>
                </a:solidFill>
                <a:latin typeface="Courier New" pitchFamily="49" charset="0"/>
              </a:rPr>
              <a:t>ASCII String: 4 0 9 6</a:t>
            </a:r>
            <a:endParaRPr lang="fr-CA" altLang="en-US" sz="2000" b="1" smtClean="0">
              <a:solidFill>
                <a:srgbClr val="FF0000"/>
              </a:solidFill>
              <a:latin typeface="Courier New" pitchFamily="49" charset="0"/>
            </a:endParaRPr>
          </a:p>
        </p:txBody>
      </p:sp>
      <p:sp>
        <p:nvSpPr>
          <p:cNvPr id="89098" name="Line 10"/>
          <p:cNvSpPr>
            <a:spLocks noChangeShapeType="1"/>
          </p:cNvSpPr>
          <p:nvPr/>
        </p:nvSpPr>
        <p:spPr bwMode="auto">
          <a:xfrm>
            <a:off x="6400800" y="5486400"/>
            <a:ext cx="152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099" name="Line 11"/>
          <p:cNvSpPr>
            <a:spLocks noChangeShapeType="1"/>
          </p:cNvSpPr>
          <p:nvPr/>
        </p:nvSpPr>
        <p:spPr bwMode="auto">
          <a:xfrm flipV="1">
            <a:off x="6553200" y="5486400"/>
            <a:ext cx="0" cy="3048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0" name="Line 12"/>
          <p:cNvSpPr>
            <a:spLocks noChangeShapeType="1"/>
          </p:cNvSpPr>
          <p:nvPr/>
        </p:nvSpPr>
        <p:spPr bwMode="auto">
          <a:xfrm>
            <a:off x="6324600" y="5181600"/>
            <a:ext cx="533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1" name="Line 13"/>
          <p:cNvSpPr>
            <a:spLocks noChangeShapeType="1"/>
          </p:cNvSpPr>
          <p:nvPr/>
        </p:nvSpPr>
        <p:spPr bwMode="auto">
          <a:xfrm>
            <a:off x="6858000" y="5181600"/>
            <a:ext cx="0" cy="6096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2" name="Line 14"/>
          <p:cNvSpPr>
            <a:spLocks noChangeShapeType="1"/>
          </p:cNvSpPr>
          <p:nvPr/>
        </p:nvSpPr>
        <p:spPr bwMode="auto">
          <a:xfrm flipV="1">
            <a:off x="7162800" y="4876800"/>
            <a:ext cx="0" cy="914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3" name="Line 15"/>
          <p:cNvSpPr>
            <a:spLocks noChangeShapeType="1"/>
          </p:cNvSpPr>
          <p:nvPr/>
        </p:nvSpPr>
        <p:spPr bwMode="auto">
          <a:xfrm flipV="1">
            <a:off x="7467600" y="4572000"/>
            <a:ext cx="0" cy="12192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4" name="Line 16"/>
          <p:cNvSpPr>
            <a:spLocks noChangeShapeType="1"/>
          </p:cNvSpPr>
          <p:nvPr/>
        </p:nvSpPr>
        <p:spPr bwMode="auto">
          <a:xfrm flipH="1">
            <a:off x="6324600" y="4876800"/>
            <a:ext cx="8382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89105" name="Line 17"/>
          <p:cNvSpPr>
            <a:spLocks noChangeShapeType="1"/>
          </p:cNvSpPr>
          <p:nvPr/>
        </p:nvSpPr>
        <p:spPr bwMode="auto">
          <a:xfrm flipH="1">
            <a:off x="6324600" y="4572000"/>
            <a:ext cx="11430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Tree>
    <p:extLst>
      <p:ext uri="{BB962C8B-B14F-4D97-AF65-F5344CB8AC3E}">
        <p14:creationId xmlns:p14="http://schemas.microsoft.com/office/powerpoint/2010/main" val="675595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39E939E8-362B-4355-B642-A9881ADE6C45}" type="slidenum">
              <a:rPr lang="en-US" altLang="en-US">
                <a:solidFill>
                  <a:srgbClr val="FF9966"/>
                </a:solidFill>
              </a:rPr>
              <a:pPr/>
              <a:t>55</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a:t>Binary to ASCII Conversion (cont.)</a:t>
            </a:r>
          </a:p>
        </p:txBody>
      </p:sp>
      <p:sp>
        <p:nvSpPr>
          <p:cNvPr id="90115" name="Rectangle 3"/>
          <p:cNvSpPr>
            <a:spLocks noGrp="1" noChangeArrowheads="1"/>
          </p:cNvSpPr>
          <p:nvPr>
            <p:ph type="body" idx="1"/>
          </p:nvPr>
        </p:nvSpPr>
        <p:spPr>
          <a:xfrm>
            <a:off x="152400" y="838200"/>
            <a:ext cx="8839200" cy="2660650"/>
          </a:xfrm>
        </p:spPr>
        <p:txBody>
          <a:bodyPr/>
          <a:lstStyle/>
          <a:p>
            <a:pPr algn="just"/>
            <a:r>
              <a:rPr lang="en-US" altLang="en-US" sz="2600" dirty="0"/>
              <a:t>The same method can be used to obtain the ASCII string of digits with respect to any </a:t>
            </a:r>
            <a:r>
              <a:rPr lang="en-US" altLang="en-US" sz="2600" dirty="0" smtClean="0"/>
              <a:t>base</a:t>
            </a:r>
          </a:p>
          <a:p>
            <a:pPr algn="just"/>
            <a:endParaRPr lang="en-US" altLang="en-US" sz="2600" dirty="0"/>
          </a:p>
          <a:p>
            <a:pPr algn="just"/>
            <a:r>
              <a:rPr lang="en-US" altLang="en-US" sz="2600" dirty="0"/>
              <a:t>Ex: if AX = 10C4h = 4292, to generate the string “10C4” we divide by 16 until the quotient is 0:</a:t>
            </a:r>
          </a:p>
        </p:txBody>
      </p:sp>
      <p:sp>
        <p:nvSpPr>
          <p:cNvPr id="90117" name="Text Box 5"/>
          <p:cNvSpPr txBox="1">
            <a:spLocks noChangeArrowheads="1"/>
          </p:cNvSpPr>
          <p:nvPr/>
        </p:nvSpPr>
        <p:spPr bwMode="auto">
          <a:xfrm>
            <a:off x="1752600" y="3810000"/>
            <a:ext cx="5365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Dividend / 16 = Quotient Remainder</a:t>
            </a:r>
            <a:endParaRPr lang="fr-CA" altLang="en-US" sz="2000" b="1" smtClean="0">
              <a:solidFill>
                <a:srgbClr val="010000"/>
              </a:solidFill>
              <a:latin typeface="Courier New" pitchFamily="49" charset="0"/>
            </a:endParaRPr>
          </a:p>
        </p:txBody>
      </p:sp>
      <p:sp>
        <p:nvSpPr>
          <p:cNvPr id="90118" name="Text Box 6"/>
          <p:cNvSpPr txBox="1">
            <a:spLocks noChangeArrowheads="1"/>
          </p:cNvSpPr>
          <p:nvPr/>
        </p:nvSpPr>
        <p:spPr bwMode="auto">
          <a:xfrm>
            <a:off x="1828800" y="44958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lang="fr-CA" altLang="en-US" sz="2000" b="1" smtClean="0">
              <a:solidFill>
                <a:srgbClr val="010000"/>
              </a:solidFill>
              <a:latin typeface="Courier New" pitchFamily="49" charset="0"/>
            </a:endParaRPr>
          </a:p>
        </p:txBody>
      </p:sp>
      <p:sp>
        <p:nvSpPr>
          <p:cNvPr id="90119" name="Text Box 7"/>
          <p:cNvSpPr txBox="1">
            <a:spLocks noChangeArrowheads="1"/>
          </p:cNvSpPr>
          <p:nvPr/>
        </p:nvSpPr>
        <p:spPr bwMode="auto">
          <a:xfrm>
            <a:off x="2362200" y="4343400"/>
            <a:ext cx="41465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itchFamily="18" charset="0"/>
              </a:defRPr>
            </a:lvl1pPr>
            <a:lvl2pPr marL="914400" indent="-457200">
              <a:defRPr sz="2400">
                <a:solidFill>
                  <a:schemeClr val="tx1"/>
                </a:solidFill>
                <a:latin typeface="Times New Roman" pitchFamily="18" charset="0"/>
              </a:defRPr>
            </a:lvl2pPr>
            <a:lvl3pPr marL="1371600" indent="-457200">
              <a:defRPr sz="2400">
                <a:solidFill>
                  <a:schemeClr val="tx1"/>
                </a:solidFill>
                <a:latin typeface="Times New Roman" pitchFamily="18" charset="0"/>
              </a:defRPr>
            </a:lvl3pPr>
            <a:lvl4pPr marL="1828800" indent="-457200">
              <a:defRPr sz="2400">
                <a:solidFill>
                  <a:schemeClr val="tx1"/>
                </a:solidFill>
                <a:latin typeface="Times New Roman" pitchFamily="18" charset="0"/>
              </a:defRPr>
            </a:lvl4pPr>
            <a:lvl5pPr marL="2286000" indent="-457200">
              <a:defRPr sz="2400">
                <a:solidFill>
                  <a:schemeClr val="tx1"/>
                </a:solidFill>
                <a:latin typeface="Times New Roman" pitchFamily="18" charset="0"/>
              </a:defRPr>
            </a:lvl5pPr>
            <a:lvl6pPr marL="2743200" indent="-457200" eaLnBrk="0" fontAlgn="base" hangingPunct="0">
              <a:spcBef>
                <a:spcPct val="0"/>
              </a:spcBef>
              <a:spcAft>
                <a:spcPct val="0"/>
              </a:spcAft>
              <a:defRPr sz="2400">
                <a:solidFill>
                  <a:schemeClr val="tx1"/>
                </a:solidFill>
                <a:latin typeface="Times New Roman" pitchFamily="18" charset="0"/>
              </a:defRPr>
            </a:lvl6pPr>
            <a:lvl7pPr marL="3200400" indent="-457200" eaLnBrk="0" fontAlgn="base" hangingPunct="0">
              <a:spcBef>
                <a:spcPct val="0"/>
              </a:spcBef>
              <a:spcAft>
                <a:spcPct val="0"/>
              </a:spcAft>
              <a:defRPr sz="2400">
                <a:solidFill>
                  <a:schemeClr val="tx1"/>
                </a:solidFill>
                <a:latin typeface="Times New Roman" pitchFamily="18" charset="0"/>
              </a:defRPr>
            </a:lvl7pPr>
            <a:lvl8pPr marL="3657600" indent="-457200" eaLnBrk="0" fontAlgn="base" hangingPunct="0">
              <a:spcBef>
                <a:spcPct val="0"/>
              </a:spcBef>
              <a:spcAft>
                <a:spcPct val="0"/>
              </a:spcAft>
              <a:defRPr sz="2400">
                <a:solidFill>
                  <a:schemeClr val="tx1"/>
                </a:solidFill>
                <a:latin typeface="Times New Roman" pitchFamily="18" charset="0"/>
              </a:defRPr>
            </a:lvl8pPr>
            <a:lvl9pPr marL="4114800" indent="-457200" eaLnBrk="0" fontAlgn="base" hangingPunct="0">
              <a:spcBef>
                <a:spcPct val="0"/>
              </a:spcBef>
              <a:spcAft>
                <a:spcPct val="0"/>
              </a:spcAft>
              <a:defRPr sz="2400">
                <a:solidFill>
                  <a:schemeClr val="tx1"/>
                </a:solidFill>
                <a:latin typeface="Times New Roman" pitchFamily="18" charset="0"/>
              </a:defRPr>
            </a:lvl9pPr>
          </a:lstStyle>
          <a:p>
            <a:pPr eaLnBrk="0" hangingPunct="0"/>
            <a:r>
              <a:rPr lang="en-US" altLang="en-US" sz="2000" b="1" smtClean="0">
                <a:solidFill>
                  <a:srgbClr val="010000"/>
                </a:solidFill>
                <a:latin typeface="Courier New" pitchFamily="49" charset="0"/>
              </a:rPr>
              <a:t>4292 / 16 =  268		4</a:t>
            </a:r>
          </a:p>
          <a:p>
            <a:pPr eaLnBrk="0" hangingPunct="0"/>
            <a:r>
              <a:rPr lang="en-US" altLang="en-US" sz="2000" b="1" smtClean="0">
                <a:solidFill>
                  <a:srgbClr val="010000"/>
                </a:solidFill>
                <a:latin typeface="Courier New" pitchFamily="49" charset="0"/>
              </a:rPr>
              <a:t> 268 / 16 =   16	     </a:t>
            </a:r>
            <a:r>
              <a:rPr lang="en-US" altLang="en-US" sz="2000" b="1" smtClean="0">
                <a:solidFill>
                  <a:srgbClr val="0000FF"/>
                </a:solidFill>
                <a:latin typeface="Courier New" pitchFamily="49" charset="0"/>
              </a:rPr>
              <a:t>12</a:t>
            </a:r>
            <a:r>
              <a:rPr lang="en-US" altLang="en-US" sz="2000" b="1" smtClean="0">
                <a:solidFill>
                  <a:srgbClr val="010000"/>
                </a:solidFill>
                <a:latin typeface="Courier New" pitchFamily="49" charset="0"/>
              </a:rPr>
              <a:t> </a:t>
            </a:r>
          </a:p>
          <a:p>
            <a:pPr eaLnBrk="0" hangingPunct="0"/>
            <a:r>
              <a:rPr lang="en-US" altLang="en-US" sz="2000" b="1" smtClean="0">
                <a:solidFill>
                  <a:srgbClr val="010000"/>
                </a:solidFill>
                <a:latin typeface="Courier New" pitchFamily="49" charset="0"/>
              </a:rPr>
              <a:t>  16 / 16 =    1		0</a:t>
            </a:r>
          </a:p>
          <a:p>
            <a:pPr eaLnBrk="0" hangingPunct="0"/>
            <a:r>
              <a:rPr lang="en-US" altLang="en-US" sz="2000" b="1" smtClean="0">
                <a:solidFill>
                  <a:srgbClr val="010000"/>
                </a:solidFill>
                <a:latin typeface="Courier New" pitchFamily="49" charset="0"/>
              </a:rPr>
              <a:t>   1 / 16 =	   </a:t>
            </a:r>
            <a:r>
              <a:rPr lang="en-US" altLang="en-US" sz="2000" b="1" smtClean="0">
                <a:solidFill>
                  <a:srgbClr val="FF0000"/>
                </a:solidFill>
                <a:latin typeface="Courier New" pitchFamily="49" charset="0"/>
              </a:rPr>
              <a:t>0</a:t>
            </a:r>
            <a:r>
              <a:rPr lang="en-US" altLang="en-US" sz="2000" b="1" smtClean="0">
                <a:solidFill>
                  <a:srgbClr val="010000"/>
                </a:solidFill>
                <a:latin typeface="Courier New" pitchFamily="49" charset="0"/>
              </a:rPr>
              <a:t>		1</a:t>
            </a:r>
            <a:endParaRPr lang="fr-CA" altLang="en-US" sz="2000" b="1" smtClean="0">
              <a:solidFill>
                <a:srgbClr val="010000"/>
              </a:solidFill>
              <a:latin typeface="Courier New" pitchFamily="49" charset="0"/>
            </a:endParaRPr>
          </a:p>
        </p:txBody>
      </p:sp>
      <p:sp>
        <p:nvSpPr>
          <p:cNvPr id="90120" name="Line 8"/>
          <p:cNvSpPr>
            <a:spLocks noChangeShapeType="1"/>
          </p:cNvSpPr>
          <p:nvPr/>
        </p:nvSpPr>
        <p:spPr bwMode="auto">
          <a:xfrm>
            <a:off x="1827213" y="4262438"/>
            <a:ext cx="5183187"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1" name="Text Box 9"/>
          <p:cNvSpPr txBox="1">
            <a:spLocks noChangeArrowheads="1"/>
          </p:cNvSpPr>
          <p:nvPr/>
        </p:nvSpPr>
        <p:spPr bwMode="auto">
          <a:xfrm>
            <a:off x="4267200" y="579120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FF0000"/>
                </a:solidFill>
                <a:latin typeface="Courier New" pitchFamily="49" charset="0"/>
              </a:rPr>
              <a:t>ASCII String: 1 0 </a:t>
            </a:r>
            <a:r>
              <a:rPr lang="en-US" altLang="en-US" sz="2000" b="1" smtClean="0">
                <a:solidFill>
                  <a:srgbClr val="0000FF"/>
                </a:solidFill>
                <a:latin typeface="Courier New" pitchFamily="49" charset="0"/>
              </a:rPr>
              <a:t>C</a:t>
            </a:r>
            <a:r>
              <a:rPr lang="en-US" altLang="en-US" sz="2000" b="1" smtClean="0">
                <a:solidFill>
                  <a:srgbClr val="FF0000"/>
                </a:solidFill>
                <a:latin typeface="Courier New" pitchFamily="49" charset="0"/>
              </a:rPr>
              <a:t> 4</a:t>
            </a:r>
            <a:endParaRPr lang="fr-CA" altLang="en-US" sz="2000" b="1" smtClean="0">
              <a:solidFill>
                <a:srgbClr val="FF0000"/>
              </a:solidFill>
              <a:latin typeface="Courier New" pitchFamily="49" charset="0"/>
            </a:endParaRPr>
          </a:p>
        </p:txBody>
      </p:sp>
      <p:sp>
        <p:nvSpPr>
          <p:cNvPr id="90122" name="Line 10"/>
          <p:cNvSpPr>
            <a:spLocks noChangeShapeType="1"/>
          </p:cNvSpPr>
          <p:nvPr/>
        </p:nvSpPr>
        <p:spPr bwMode="auto">
          <a:xfrm>
            <a:off x="6400800" y="5486400"/>
            <a:ext cx="152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3" name="Line 11"/>
          <p:cNvSpPr>
            <a:spLocks noChangeShapeType="1"/>
          </p:cNvSpPr>
          <p:nvPr/>
        </p:nvSpPr>
        <p:spPr bwMode="auto">
          <a:xfrm flipV="1">
            <a:off x="6553200" y="5486400"/>
            <a:ext cx="0" cy="3048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4" name="Line 12"/>
          <p:cNvSpPr>
            <a:spLocks noChangeShapeType="1"/>
          </p:cNvSpPr>
          <p:nvPr/>
        </p:nvSpPr>
        <p:spPr bwMode="auto">
          <a:xfrm>
            <a:off x="6324600" y="5181600"/>
            <a:ext cx="5334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5" name="Line 13"/>
          <p:cNvSpPr>
            <a:spLocks noChangeShapeType="1"/>
          </p:cNvSpPr>
          <p:nvPr/>
        </p:nvSpPr>
        <p:spPr bwMode="auto">
          <a:xfrm>
            <a:off x="6858000" y="5181600"/>
            <a:ext cx="0" cy="6096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6" name="Line 14"/>
          <p:cNvSpPr>
            <a:spLocks noChangeShapeType="1"/>
          </p:cNvSpPr>
          <p:nvPr/>
        </p:nvSpPr>
        <p:spPr bwMode="auto">
          <a:xfrm flipV="1">
            <a:off x="7162800" y="4876800"/>
            <a:ext cx="0" cy="914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7" name="Line 15"/>
          <p:cNvSpPr>
            <a:spLocks noChangeShapeType="1"/>
          </p:cNvSpPr>
          <p:nvPr/>
        </p:nvSpPr>
        <p:spPr bwMode="auto">
          <a:xfrm flipV="1">
            <a:off x="7467600" y="4572000"/>
            <a:ext cx="0" cy="12192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8" name="Line 16"/>
          <p:cNvSpPr>
            <a:spLocks noChangeShapeType="1"/>
          </p:cNvSpPr>
          <p:nvPr/>
        </p:nvSpPr>
        <p:spPr bwMode="auto">
          <a:xfrm flipH="1">
            <a:off x="6324600" y="4876800"/>
            <a:ext cx="8382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
        <p:nvSpPr>
          <p:cNvPr id="90129" name="Line 17"/>
          <p:cNvSpPr>
            <a:spLocks noChangeShapeType="1"/>
          </p:cNvSpPr>
          <p:nvPr/>
        </p:nvSpPr>
        <p:spPr bwMode="auto">
          <a:xfrm flipH="1">
            <a:off x="6324600" y="4572000"/>
            <a:ext cx="1143000"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000" b="1" smtClean="0">
              <a:solidFill>
                <a:srgbClr val="010000"/>
              </a:solidFill>
              <a:latin typeface="Courier New" pitchFamily="49" charset="0"/>
            </a:endParaRPr>
          </a:p>
        </p:txBody>
      </p:sp>
    </p:spTree>
    <p:extLst>
      <p:ext uri="{BB962C8B-B14F-4D97-AF65-F5344CB8AC3E}">
        <p14:creationId xmlns:p14="http://schemas.microsoft.com/office/powerpoint/2010/main" val="1751118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7C01CD0-6B1E-47FB-8E0A-9C1FFDBF5247}" type="slidenum">
              <a:rPr lang="en-US" altLang="en-US">
                <a:solidFill>
                  <a:srgbClr val="FF9966"/>
                </a:solidFill>
              </a:rPr>
              <a:pPr/>
              <a:t>56</a:t>
            </a:fld>
            <a:endParaRPr lang="en-US" altLang="en-US">
              <a:solidFill>
                <a:srgbClr val="FF9966"/>
              </a:solidFill>
            </a:endParaRPr>
          </a:p>
        </p:txBody>
      </p:sp>
      <p:sp>
        <p:nvSpPr>
          <p:cNvPr id="91138" name="Rectangle 2"/>
          <p:cNvSpPr>
            <a:spLocks noGrp="1" noChangeArrowheads="1"/>
          </p:cNvSpPr>
          <p:nvPr>
            <p:ph type="title"/>
          </p:nvPr>
        </p:nvSpPr>
        <p:spPr/>
        <p:txBody>
          <a:bodyPr/>
          <a:lstStyle/>
          <a:p>
            <a:r>
              <a:rPr lang="en-US" altLang="en-US"/>
              <a:t>Binary to ASCII Conversion (cont.)</a:t>
            </a:r>
          </a:p>
        </p:txBody>
      </p:sp>
      <p:sp>
        <p:nvSpPr>
          <p:cNvPr id="91139" name="Rectangle 3"/>
          <p:cNvSpPr>
            <a:spLocks noGrp="1" noChangeArrowheads="1"/>
          </p:cNvSpPr>
          <p:nvPr>
            <p:ph type="body" idx="1"/>
          </p:nvPr>
        </p:nvSpPr>
        <p:spPr>
          <a:xfrm>
            <a:off x="152400" y="838200"/>
            <a:ext cx="8839200" cy="5867400"/>
          </a:xfrm>
        </p:spPr>
        <p:txBody>
          <a:bodyPr/>
          <a:lstStyle/>
          <a:p>
            <a:pPr algn="just"/>
            <a:r>
              <a:rPr lang="en-US" altLang="en-US" dirty="0" smtClean="0"/>
              <a:t>Write the </a:t>
            </a:r>
            <a:r>
              <a:rPr lang="en-US" altLang="en-US" dirty="0">
                <a:hlinkClick r:id="rId3" action="ppaction://hlinkfile"/>
              </a:rPr>
              <a:t>Wuint</a:t>
            </a:r>
            <a:r>
              <a:rPr lang="en-US" altLang="en-US" dirty="0"/>
              <a:t> </a:t>
            </a:r>
            <a:r>
              <a:rPr lang="en-US" altLang="en-US" dirty="0" smtClean="0"/>
              <a:t>program which displays </a:t>
            </a:r>
            <a:r>
              <a:rPr lang="en-US" altLang="en-US" dirty="0"/>
              <a:t>the ASCII string of the </a:t>
            </a:r>
            <a:r>
              <a:rPr lang="en-US" altLang="en-US" i="1" dirty="0"/>
              <a:t>unsigned</a:t>
            </a:r>
            <a:r>
              <a:rPr lang="en-US" altLang="en-US" dirty="0"/>
              <a:t> value in </a:t>
            </a:r>
            <a:r>
              <a:rPr lang="en-US" altLang="en-US" dirty="0" smtClean="0"/>
              <a:t>EAX</a:t>
            </a:r>
          </a:p>
          <a:p>
            <a:pPr algn="just"/>
            <a:endParaRPr lang="en-US" altLang="en-US" dirty="0"/>
          </a:p>
          <a:p>
            <a:pPr lvl="1" algn="just"/>
            <a:r>
              <a:rPr lang="en-US" altLang="en-US" dirty="0"/>
              <a:t>EBX contains a radix value (2 to 16) that determines the base of the displayed </a:t>
            </a:r>
            <a:r>
              <a:rPr lang="en-US" altLang="en-US" dirty="0" smtClean="0"/>
              <a:t>number</a:t>
            </a:r>
          </a:p>
          <a:p>
            <a:pPr lvl="1" algn="just"/>
            <a:endParaRPr lang="en-US" altLang="en-US" dirty="0"/>
          </a:p>
          <a:p>
            <a:pPr algn="just"/>
            <a:r>
              <a:rPr lang="en-US" altLang="en-US" dirty="0" smtClean="0"/>
              <a:t>Write the </a:t>
            </a:r>
            <a:r>
              <a:rPr lang="en-US" altLang="en-US" dirty="0">
                <a:hlinkClick r:id="rId4" action="ppaction://hlinkfile"/>
              </a:rPr>
              <a:t>Wsint</a:t>
            </a:r>
            <a:r>
              <a:rPr lang="en-US" altLang="en-US" dirty="0"/>
              <a:t> </a:t>
            </a:r>
            <a:r>
              <a:rPr lang="en-US" altLang="en-US" dirty="0" smtClean="0"/>
              <a:t>program which displays </a:t>
            </a:r>
            <a:r>
              <a:rPr lang="en-US" altLang="en-US" dirty="0"/>
              <a:t>the ASCII string of the </a:t>
            </a:r>
            <a:r>
              <a:rPr lang="en-US" altLang="en-US" i="1" dirty="0"/>
              <a:t>signed</a:t>
            </a:r>
            <a:r>
              <a:rPr lang="en-US" altLang="en-US" dirty="0"/>
              <a:t> value in EAX</a:t>
            </a:r>
            <a:r>
              <a:rPr lang="en-US" altLang="en-US" dirty="0" smtClean="0"/>
              <a:t>:</a:t>
            </a:r>
          </a:p>
          <a:p>
            <a:pPr algn="just"/>
            <a:endParaRPr lang="en-US" altLang="en-US" dirty="0"/>
          </a:p>
          <a:p>
            <a:pPr lvl="1" algn="just"/>
            <a:r>
              <a:rPr lang="en-US" altLang="en-US" dirty="0"/>
              <a:t>Check the sign bit. If the value is negative, perform two’s complement (with the NEG instruction) and display </a:t>
            </a:r>
            <a:r>
              <a:rPr lang="en-US" altLang="en-US" dirty="0" smtClean="0"/>
              <a:t>“-”</a:t>
            </a:r>
          </a:p>
          <a:p>
            <a:pPr lvl="1" algn="just"/>
            <a:endParaRPr lang="en-US" altLang="en-US" dirty="0"/>
          </a:p>
          <a:p>
            <a:pPr lvl="1" algn="just"/>
            <a:r>
              <a:rPr lang="en-US" altLang="en-US" dirty="0"/>
              <a:t>Then use the same algorithm, </a:t>
            </a:r>
            <a:r>
              <a:rPr lang="en-US" altLang="en-US" dirty="0">
                <a:solidFill>
                  <a:srgbClr val="0000FF"/>
                </a:solidFill>
              </a:rPr>
              <a:t>Wuint</a:t>
            </a:r>
            <a:r>
              <a:rPr lang="en-US" altLang="en-US" dirty="0"/>
              <a:t>, to display the digits of the (now) positive </a:t>
            </a:r>
            <a:r>
              <a:rPr lang="en-US" altLang="en-US" dirty="0" smtClean="0"/>
              <a:t>number</a:t>
            </a:r>
            <a:endParaRPr lang="en-US" altLang="en-US" dirty="0"/>
          </a:p>
        </p:txBody>
      </p:sp>
    </p:spTree>
    <p:extLst>
      <p:ext uri="{BB962C8B-B14F-4D97-AF65-F5344CB8AC3E}">
        <p14:creationId xmlns:p14="http://schemas.microsoft.com/office/powerpoint/2010/main" val="27783225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07AD2F0-7B01-4302-BE26-4EE4E2200E5C}" type="slidenum">
              <a:rPr lang="en-US" altLang="en-US">
                <a:solidFill>
                  <a:srgbClr val="FF9966"/>
                </a:solidFill>
              </a:rPr>
              <a:pPr/>
              <a:t>57</a:t>
            </a:fld>
            <a:endParaRPr lang="en-US" altLang="en-US">
              <a:solidFill>
                <a:srgbClr val="FF9966"/>
              </a:solidFill>
            </a:endParaRPr>
          </a:p>
        </p:txBody>
      </p:sp>
      <p:sp>
        <p:nvSpPr>
          <p:cNvPr id="92162" name="Rectangle 2"/>
          <p:cNvSpPr>
            <a:spLocks noGrp="1" noChangeArrowheads="1"/>
          </p:cNvSpPr>
          <p:nvPr>
            <p:ph type="title"/>
          </p:nvPr>
        </p:nvSpPr>
        <p:spPr>
          <a:xfrm>
            <a:off x="990600" y="152400"/>
            <a:ext cx="7885113" cy="571500"/>
          </a:xfrm>
        </p:spPr>
        <p:txBody>
          <a:bodyPr/>
          <a:lstStyle/>
          <a:p>
            <a:r>
              <a:rPr lang="en-US" altLang="en-US"/>
              <a:t>ASCII to Binary Conversion</a:t>
            </a:r>
          </a:p>
        </p:txBody>
      </p:sp>
      <p:sp>
        <p:nvSpPr>
          <p:cNvPr id="92163" name="Rectangle 3"/>
          <p:cNvSpPr>
            <a:spLocks noGrp="1" noChangeArrowheads="1"/>
          </p:cNvSpPr>
          <p:nvPr>
            <p:ph type="body" idx="1"/>
          </p:nvPr>
        </p:nvSpPr>
        <p:spPr>
          <a:xfrm>
            <a:off x="152400" y="762000"/>
            <a:ext cx="8839200" cy="2667000"/>
          </a:xfrm>
        </p:spPr>
        <p:txBody>
          <a:bodyPr/>
          <a:lstStyle/>
          <a:p>
            <a:pPr algn="just"/>
            <a:r>
              <a:rPr lang="en-US" altLang="en-US" dirty="0"/>
              <a:t>To convert a sequence of ASCII digits into its numerical value: </a:t>
            </a:r>
            <a:endParaRPr lang="en-US" altLang="en-US" dirty="0" smtClean="0"/>
          </a:p>
          <a:p>
            <a:pPr algn="just"/>
            <a:endParaRPr lang="en-US" altLang="en-US" dirty="0"/>
          </a:p>
          <a:p>
            <a:pPr lvl="1" algn="just"/>
            <a:r>
              <a:rPr lang="en-US" altLang="en-US" dirty="0"/>
              <a:t>for each new digit, we multiply by the base and add the new digit</a:t>
            </a:r>
            <a:r>
              <a:rPr lang="en-US" altLang="en-US" dirty="0" smtClean="0"/>
              <a:t>.</a:t>
            </a:r>
          </a:p>
          <a:p>
            <a:pPr lvl="1" algn="just"/>
            <a:endParaRPr lang="en-US" altLang="en-US" dirty="0"/>
          </a:p>
          <a:p>
            <a:pPr algn="just"/>
            <a:r>
              <a:rPr lang="en-US" altLang="en-US" dirty="0"/>
              <a:t>Ex: to convert “4096” into its base-10 value:</a:t>
            </a:r>
          </a:p>
        </p:txBody>
      </p:sp>
      <p:sp>
        <p:nvSpPr>
          <p:cNvPr id="92165" name="Text Box 5"/>
          <p:cNvSpPr txBox="1">
            <a:spLocks noChangeArrowheads="1"/>
          </p:cNvSpPr>
          <p:nvPr/>
        </p:nvSpPr>
        <p:spPr bwMode="auto">
          <a:xfrm>
            <a:off x="1828800" y="3810000"/>
            <a:ext cx="1098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Value</a:t>
            </a:r>
          </a:p>
          <a:p>
            <a:pPr eaLnBrk="0" hangingPunct="0"/>
            <a:r>
              <a:rPr lang="en-US" altLang="en-US" sz="2000" b="1" smtClean="0">
                <a:solidFill>
                  <a:srgbClr val="010000"/>
                </a:solidFill>
                <a:latin typeface="Courier New" pitchFamily="49" charset="0"/>
              </a:rPr>
              <a:t>Before</a:t>
            </a:r>
            <a:endParaRPr lang="fr-CA" altLang="en-US" sz="2000" b="1" smtClean="0">
              <a:solidFill>
                <a:srgbClr val="010000"/>
              </a:solidFill>
              <a:latin typeface="Courier New" pitchFamily="49" charset="0"/>
            </a:endParaRPr>
          </a:p>
        </p:txBody>
      </p:sp>
      <p:sp>
        <p:nvSpPr>
          <p:cNvPr id="92166" name="Text Box 6"/>
          <p:cNvSpPr txBox="1">
            <a:spLocks noChangeArrowheads="1"/>
          </p:cNvSpPr>
          <p:nvPr/>
        </p:nvSpPr>
        <p:spPr bwMode="auto">
          <a:xfrm>
            <a:off x="3733800" y="3810000"/>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New</a:t>
            </a:r>
          </a:p>
          <a:p>
            <a:pPr eaLnBrk="0" hangingPunct="0"/>
            <a:r>
              <a:rPr lang="en-US" altLang="en-US" sz="2000" b="1" smtClean="0">
                <a:solidFill>
                  <a:srgbClr val="010000"/>
                </a:solidFill>
                <a:latin typeface="Courier New" pitchFamily="49" charset="0"/>
              </a:rPr>
              <a:t>Digit</a:t>
            </a:r>
            <a:endParaRPr lang="fr-CA" altLang="en-US" sz="2000" b="1" smtClean="0">
              <a:solidFill>
                <a:srgbClr val="010000"/>
              </a:solidFill>
              <a:latin typeface="Courier New" pitchFamily="49" charset="0"/>
            </a:endParaRPr>
          </a:p>
        </p:txBody>
      </p:sp>
      <p:sp>
        <p:nvSpPr>
          <p:cNvPr id="92167" name="Text Box 7"/>
          <p:cNvSpPr txBox="1">
            <a:spLocks noChangeArrowheads="1"/>
          </p:cNvSpPr>
          <p:nvPr/>
        </p:nvSpPr>
        <p:spPr bwMode="auto">
          <a:xfrm>
            <a:off x="5334000" y="3810000"/>
            <a:ext cx="946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Value</a:t>
            </a:r>
          </a:p>
          <a:p>
            <a:pPr eaLnBrk="0" hangingPunct="0"/>
            <a:r>
              <a:rPr lang="en-US" altLang="en-US" sz="2000" b="1" smtClean="0">
                <a:solidFill>
                  <a:srgbClr val="010000"/>
                </a:solidFill>
                <a:latin typeface="Courier New" pitchFamily="49" charset="0"/>
              </a:rPr>
              <a:t>After</a:t>
            </a:r>
            <a:endParaRPr lang="fr-CA" altLang="en-US" sz="2000" b="1" smtClean="0">
              <a:solidFill>
                <a:srgbClr val="010000"/>
              </a:solidFill>
              <a:latin typeface="Courier New" pitchFamily="49" charset="0"/>
            </a:endParaRPr>
          </a:p>
        </p:txBody>
      </p:sp>
      <p:sp>
        <p:nvSpPr>
          <p:cNvPr id="92168" name="Text Box 8"/>
          <p:cNvSpPr txBox="1">
            <a:spLocks noChangeArrowheads="1"/>
          </p:cNvSpPr>
          <p:nvPr/>
        </p:nvSpPr>
        <p:spPr bwMode="auto">
          <a:xfrm>
            <a:off x="1981200" y="4572000"/>
            <a:ext cx="4267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smtClean="0">
                <a:solidFill>
                  <a:srgbClr val="010000"/>
                </a:solidFill>
                <a:latin typeface="Courier New" pitchFamily="49" charset="0"/>
              </a:rPr>
              <a:t>  </a:t>
            </a:r>
            <a:r>
              <a:rPr lang="en-US" altLang="en-US" sz="2000" b="1" smtClean="0">
                <a:solidFill>
                  <a:srgbClr val="FF0000"/>
                </a:solidFill>
                <a:latin typeface="Courier New" pitchFamily="49" charset="0"/>
              </a:rPr>
              <a:t>0</a:t>
            </a:r>
            <a:r>
              <a:rPr lang="en-US" altLang="en-US" sz="2000" b="1" smtClean="0">
                <a:solidFill>
                  <a:srgbClr val="010000"/>
                </a:solidFill>
                <a:latin typeface="Courier New" pitchFamily="49" charset="0"/>
              </a:rPr>
              <a:t> x 10  +  4  =     4</a:t>
            </a:r>
          </a:p>
          <a:p>
            <a:pPr eaLnBrk="0" hangingPunct="0"/>
            <a:r>
              <a:rPr lang="en-US" altLang="en-US" sz="2000" b="1" smtClean="0">
                <a:solidFill>
                  <a:srgbClr val="010000"/>
                </a:solidFill>
                <a:latin typeface="Courier New" pitchFamily="49" charset="0"/>
              </a:rPr>
              <a:t>  4 x 10  +  0  =     40</a:t>
            </a:r>
          </a:p>
          <a:p>
            <a:pPr eaLnBrk="0" hangingPunct="0"/>
            <a:r>
              <a:rPr lang="en-US" altLang="en-US" sz="2000" b="1" smtClean="0">
                <a:solidFill>
                  <a:srgbClr val="010000"/>
                </a:solidFill>
                <a:latin typeface="Courier New" pitchFamily="49" charset="0"/>
              </a:rPr>
              <a:t> 40 x 10  +  9  =     409</a:t>
            </a:r>
          </a:p>
          <a:p>
            <a:pPr eaLnBrk="0" hangingPunct="0"/>
            <a:r>
              <a:rPr lang="en-US" altLang="en-US" sz="2000" b="1" smtClean="0">
                <a:solidFill>
                  <a:srgbClr val="010000"/>
                </a:solidFill>
                <a:latin typeface="Courier New" pitchFamily="49" charset="0"/>
              </a:rPr>
              <a:t>409 x 10  +  6  =     4096</a:t>
            </a:r>
            <a:endParaRPr lang="fr-CA" altLang="en-US" sz="2000" b="1" smtClean="0">
              <a:solidFill>
                <a:srgbClr val="010000"/>
              </a:solidFill>
              <a:latin typeface="Courier New" pitchFamily="49" charset="0"/>
            </a:endParaRPr>
          </a:p>
        </p:txBody>
      </p:sp>
      <p:sp>
        <p:nvSpPr>
          <p:cNvPr id="92169" name="Text Box 9"/>
          <p:cNvSpPr txBox="1">
            <a:spLocks noChangeArrowheads="1"/>
          </p:cNvSpPr>
          <p:nvPr/>
        </p:nvSpPr>
        <p:spPr bwMode="auto">
          <a:xfrm>
            <a:off x="6324600" y="548640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smtClean="0">
                <a:solidFill>
                  <a:srgbClr val="010000"/>
                </a:solidFill>
                <a:latin typeface="Courier New" pitchFamily="49" charset="0"/>
              </a:rPr>
              <a:t>Final value</a:t>
            </a:r>
            <a:endParaRPr lang="fr-CA" altLang="en-US" sz="2000" b="1" smtClean="0">
              <a:solidFill>
                <a:srgbClr val="010000"/>
              </a:solidFill>
              <a:latin typeface="Courier New" pitchFamily="49" charset="0"/>
            </a:endParaRPr>
          </a:p>
        </p:txBody>
      </p:sp>
    </p:spTree>
    <p:extLst>
      <p:ext uri="{BB962C8B-B14F-4D97-AF65-F5344CB8AC3E}">
        <p14:creationId xmlns:p14="http://schemas.microsoft.com/office/powerpoint/2010/main" val="2638338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C7B0F57-7DB3-41DF-A6B3-8275953416AB}" type="slidenum">
              <a:rPr lang="en-US" altLang="en-US">
                <a:solidFill>
                  <a:srgbClr val="FF9966"/>
                </a:solidFill>
              </a:rPr>
              <a:pPr/>
              <a:t>58</a:t>
            </a:fld>
            <a:endParaRPr lang="en-US" altLang="en-US">
              <a:solidFill>
                <a:srgbClr val="FF9966"/>
              </a:solidFill>
            </a:endParaRPr>
          </a:p>
        </p:txBody>
      </p:sp>
      <p:sp>
        <p:nvSpPr>
          <p:cNvPr id="93186" name="Rectangle 2"/>
          <p:cNvSpPr>
            <a:spLocks noGrp="1" noChangeArrowheads="1"/>
          </p:cNvSpPr>
          <p:nvPr>
            <p:ph type="title"/>
          </p:nvPr>
        </p:nvSpPr>
        <p:spPr/>
        <p:txBody>
          <a:bodyPr/>
          <a:lstStyle/>
          <a:p>
            <a:r>
              <a:rPr lang="en-US" altLang="en-US"/>
              <a:t>ASCII to Binary Conversion (cont.)</a:t>
            </a:r>
          </a:p>
        </p:txBody>
      </p:sp>
      <p:sp>
        <p:nvSpPr>
          <p:cNvPr id="93187" name="Rectangle 3"/>
          <p:cNvSpPr>
            <a:spLocks noGrp="1" noChangeArrowheads="1"/>
          </p:cNvSpPr>
          <p:nvPr>
            <p:ph type="body" idx="1"/>
          </p:nvPr>
        </p:nvSpPr>
        <p:spPr>
          <a:xfrm>
            <a:off x="228600" y="838200"/>
            <a:ext cx="4191000" cy="5867400"/>
          </a:xfrm>
        </p:spPr>
        <p:txBody>
          <a:bodyPr/>
          <a:lstStyle/>
          <a:p>
            <a:r>
              <a:rPr lang="en-US" altLang="en-US" sz="2000" dirty="0" smtClean="0"/>
              <a:t>Write the </a:t>
            </a:r>
            <a:r>
              <a:rPr lang="en-US" altLang="en-US" sz="2000" dirty="0">
                <a:hlinkClick r:id="rId3" action="ppaction://hlinkfile"/>
              </a:rPr>
              <a:t>Rint</a:t>
            </a:r>
            <a:r>
              <a:rPr lang="en-US" altLang="en-US" sz="2000" dirty="0"/>
              <a:t> </a:t>
            </a:r>
            <a:r>
              <a:rPr lang="en-US" altLang="en-US" sz="2000" dirty="0" smtClean="0"/>
              <a:t>program which reads </a:t>
            </a:r>
            <a:r>
              <a:rPr lang="en-US" altLang="en-US" sz="2000" dirty="0"/>
              <a:t>a string of ASCII decimal digits and stores the base 10  numerical value into </a:t>
            </a:r>
            <a:r>
              <a:rPr lang="en-US" altLang="en-US" sz="2000" dirty="0" smtClean="0"/>
              <a:t>EAX</a:t>
            </a:r>
          </a:p>
          <a:p>
            <a:endParaRPr lang="en-US" altLang="en-US" sz="2000" dirty="0"/>
          </a:p>
          <a:p>
            <a:pPr lvl="1"/>
            <a:r>
              <a:rPr lang="en-US" altLang="en-US" sz="2000" dirty="0"/>
              <a:t>For signed numbers: the sequence of digits can be preceded by a sign</a:t>
            </a:r>
            <a:r>
              <a:rPr lang="en-US" altLang="en-US" sz="2000" dirty="0" smtClean="0"/>
              <a:t>.</a:t>
            </a:r>
          </a:p>
          <a:p>
            <a:pPr lvl="1"/>
            <a:endParaRPr lang="en-US" altLang="en-US" sz="2000" dirty="0"/>
          </a:p>
          <a:p>
            <a:pPr lvl="1"/>
            <a:r>
              <a:rPr lang="en-US" altLang="en-US" sz="2000" dirty="0"/>
              <a:t>Checks for overflows at each multiplication and </a:t>
            </a:r>
            <a:r>
              <a:rPr lang="en-US" altLang="en-US" sz="2000" dirty="0" smtClean="0"/>
              <a:t>addition</a:t>
            </a:r>
          </a:p>
          <a:p>
            <a:pPr lvl="1"/>
            <a:endParaRPr lang="en-US" altLang="en-US" sz="2000" dirty="0"/>
          </a:p>
          <a:p>
            <a:r>
              <a:rPr lang="en-US" altLang="en-US" sz="2000" dirty="0"/>
              <a:t>The </a:t>
            </a:r>
            <a:r>
              <a:rPr lang="en-US" altLang="en-US" sz="2000" dirty="0" smtClean="0"/>
              <a:t>side program </a:t>
            </a:r>
            <a:r>
              <a:rPr lang="en-US" altLang="en-US" sz="2000" dirty="0"/>
              <a:t>uses both Rint and Wsint</a:t>
            </a:r>
          </a:p>
          <a:p>
            <a:pPr lvl="1"/>
            <a:endParaRPr lang="en-US" altLang="en-US" dirty="0"/>
          </a:p>
        </p:txBody>
      </p:sp>
      <p:sp>
        <p:nvSpPr>
          <p:cNvPr id="93188" name="Text Box 4"/>
          <p:cNvSpPr txBox="1">
            <a:spLocks noChangeArrowheads="1"/>
          </p:cNvSpPr>
          <p:nvPr/>
        </p:nvSpPr>
        <p:spPr bwMode="auto">
          <a:xfrm>
            <a:off x="4419600" y="914400"/>
            <a:ext cx="4572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CA" altLang="en-US" sz="2000" b="1" dirty="0" smtClean="0">
                <a:solidFill>
                  <a:srgbClr val="010000"/>
                </a:solidFill>
                <a:latin typeface="Courier New" pitchFamily="49" charset="0"/>
              </a:rPr>
              <a:t>INCLUDE Irvine32.inc</a:t>
            </a:r>
          </a:p>
          <a:p>
            <a:pPr eaLnBrk="0" hangingPunct="0"/>
            <a:r>
              <a:rPr lang="fr-CA" altLang="en-US" sz="2000" b="1" dirty="0" smtClean="0">
                <a:solidFill>
                  <a:srgbClr val="010000"/>
                </a:solidFill>
                <a:latin typeface="Courier New" pitchFamily="49" charset="0"/>
              </a:rPr>
              <a:t>.data</a:t>
            </a:r>
          </a:p>
          <a:p>
            <a:pPr eaLnBrk="0" hangingPunct="0"/>
            <a:r>
              <a:rPr lang="fr-CA" altLang="en-US" sz="2000" b="1" dirty="0" smtClean="0">
                <a:solidFill>
                  <a:srgbClr val="010000"/>
                </a:solidFill>
                <a:latin typeface="Courier New" pitchFamily="49" charset="0"/>
              </a:rPr>
              <a:t>msg1</a:t>
            </a:r>
            <a:r>
              <a:rPr lang="en-US" altLang="en-US" sz="2000" b="1" dirty="0" smtClean="0">
                <a:solidFill>
                  <a:srgbClr val="010000"/>
                </a:solidFill>
                <a:latin typeface="Courier New" pitchFamily="49" charset="0"/>
              </a:rPr>
              <a:t> </a:t>
            </a:r>
            <a:r>
              <a:rPr lang="fr-CA" altLang="en-US" sz="2000" b="1" dirty="0" smtClean="0">
                <a:solidFill>
                  <a:srgbClr val="010000"/>
                </a:solidFill>
                <a:latin typeface="Courier New" pitchFamily="49" charset="0"/>
              </a:rPr>
              <a:t>BYTE </a:t>
            </a:r>
            <a:r>
              <a:rPr lang="en-US" altLang="en-US" sz="2000" b="1" dirty="0" smtClean="0">
                <a:solidFill>
                  <a:srgbClr val="010000"/>
                </a:solidFill>
                <a:latin typeface="Courier New" pitchFamily="49" charset="0"/>
              </a:rPr>
              <a:t>“</a:t>
            </a:r>
            <a:r>
              <a:rPr lang="fr-CA" altLang="en-US" sz="2000" b="1" dirty="0" smtClean="0">
                <a:solidFill>
                  <a:srgbClr val="010000"/>
                </a:solidFill>
                <a:latin typeface="Courier New" pitchFamily="49" charset="0"/>
              </a:rPr>
              <a:t>Enter </a:t>
            </a:r>
            <a:r>
              <a:rPr lang="en-US" altLang="en-US" sz="2000" b="1" dirty="0" smtClean="0">
                <a:solidFill>
                  <a:srgbClr val="010000"/>
                </a:solidFill>
                <a:latin typeface="Courier New" pitchFamily="49" charset="0"/>
              </a:rPr>
              <a:t>an </a:t>
            </a:r>
            <a:r>
              <a:rPr lang="en-US" altLang="en-US" sz="2000" b="1" dirty="0" err="1" smtClean="0">
                <a:solidFill>
                  <a:srgbClr val="010000"/>
                </a:solidFill>
                <a:latin typeface="Courier New" pitchFamily="49" charset="0"/>
              </a:rPr>
              <a:t>int</a:t>
            </a:r>
            <a:r>
              <a:rPr lang="en-US" altLang="en-US" sz="2000" b="1" dirty="0" smtClean="0">
                <a:solidFill>
                  <a:srgbClr val="010000"/>
                </a:solidFill>
                <a:latin typeface="Courier New" pitchFamily="49" charset="0"/>
              </a:rPr>
              <a:t>: “,0</a:t>
            </a:r>
          </a:p>
          <a:p>
            <a:pPr eaLnBrk="0" hangingPunct="0"/>
            <a:r>
              <a:rPr lang="fr-CA" altLang="en-US" sz="2000" b="1" dirty="0" smtClean="0">
                <a:solidFill>
                  <a:srgbClr val="010000"/>
                </a:solidFill>
                <a:latin typeface="Courier New" pitchFamily="49" charset="0"/>
              </a:rPr>
              <a:t>msg2 BYTE </a:t>
            </a:r>
            <a:r>
              <a:rPr lang="en-US" altLang="en-US" sz="2000" b="1" dirty="0" smtClean="0">
                <a:solidFill>
                  <a:srgbClr val="010000"/>
                </a:solidFill>
                <a:latin typeface="Courier New" pitchFamily="49" charset="0"/>
              </a:rPr>
              <a:t>“</a:t>
            </a:r>
            <a:r>
              <a:rPr lang="fr-CA" altLang="en-US" sz="2000" b="1" dirty="0" smtClean="0">
                <a:solidFill>
                  <a:srgbClr val="010000"/>
                </a:solidFill>
                <a:latin typeface="Courier New" pitchFamily="49" charset="0"/>
              </a:rPr>
              <a:t>EAX</a:t>
            </a:r>
            <a:r>
              <a:rPr lang="en-US" altLang="en-US" sz="2000" b="1" dirty="0" smtClean="0">
                <a:solidFill>
                  <a:srgbClr val="010000"/>
                </a:solidFill>
                <a:latin typeface="Courier New" pitchFamily="49" charset="0"/>
              </a:rPr>
              <a:t> = “</a:t>
            </a:r>
            <a:r>
              <a:rPr lang="fr-CA" altLang="en-US" sz="2000" b="1" dirty="0" smtClean="0">
                <a:solidFill>
                  <a:srgbClr val="010000"/>
                </a:solidFill>
                <a:latin typeface="Courier New" pitchFamily="49" charset="0"/>
              </a:rPr>
              <a:t>,</a:t>
            </a:r>
            <a:r>
              <a:rPr lang="en-US" altLang="en-US" sz="2000" b="1" dirty="0" smtClean="0">
                <a:solidFill>
                  <a:srgbClr val="010000"/>
                </a:solidFill>
                <a:latin typeface="Courier New" pitchFamily="49" charset="0"/>
              </a:rPr>
              <a:t>0</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.code</a:t>
            </a:r>
          </a:p>
          <a:p>
            <a:pPr eaLnBrk="0" hangingPunct="0"/>
            <a:r>
              <a:rPr lang="fr-CA" altLang="en-US" sz="2000" b="1" dirty="0">
                <a:solidFill>
                  <a:srgbClr val="010000"/>
                </a:solidFill>
                <a:latin typeface="Courier New" pitchFamily="49" charset="0"/>
              </a:rPr>
              <a:t>m</a:t>
            </a:r>
            <a:r>
              <a:rPr lang="fr-CA" altLang="en-US" sz="2000" b="1" dirty="0" smtClean="0">
                <a:solidFill>
                  <a:srgbClr val="010000"/>
                </a:solidFill>
                <a:latin typeface="Courier New" pitchFamily="49" charset="0"/>
              </a:rPr>
              <a:t>ain PROC</a:t>
            </a:r>
          </a:p>
          <a:p>
            <a:pPr eaLnBrk="0" hangingPunct="0"/>
            <a:r>
              <a:rPr lang="fr-CA" altLang="en-US" sz="2000" b="1" dirty="0">
                <a:solidFill>
                  <a:srgbClr val="010000"/>
                </a:solidFill>
                <a:latin typeface="Courier New" pitchFamily="49" charset="0"/>
              </a:rPr>
              <a:t>	</a:t>
            </a:r>
            <a:r>
              <a:rPr lang="fr-CA" altLang="en-US" sz="2000" b="1" dirty="0" err="1" smtClean="0">
                <a:solidFill>
                  <a:srgbClr val="010000"/>
                </a:solidFill>
                <a:latin typeface="Courier New" pitchFamily="49" charset="0"/>
              </a:rPr>
              <a:t>mov</a:t>
            </a:r>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edx,OFFSET</a:t>
            </a:r>
            <a:r>
              <a:rPr lang="fr-CA" altLang="en-US" sz="2000" b="1" dirty="0" smtClean="0">
                <a:solidFill>
                  <a:srgbClr val="010000"/>
                </a:solidFill>
                <a:latin typeface="Courier New" pitchFamily="49" charset="0"/>
              </a:rPr>
              <a:t> msg1</a:t>
            </a:r>
          </a:p>
          <a:p>
            <a:pPr eaLnBrk="0" hangingPunct="0"/>
            <a:r>
              <a:rPr lang="fr-CA" altLang="en-US" sz="2000" b="1" dirty="0" smtClean="0">
                <a:solidFill>
                  <a:srgbClr val="010000"/>
                </a:solidFill>
                <a:latin typeface="Courier New" pitchFamily="49" charset="0"/>
              </a:rPr>
              <a:t>	Call </a:t>
            </a:r>
            <a:r>
              <a:rPr lang="fr-CA" altLang="en-US" sz="2000" b="1" dirty="0" err="1" smtClean="0">
                <a:solidFill>
                  <a:srgbClr val="010000"/>
                </a:solidFill>
                <a:latin typeface="Courier New" pitchFamily="49" charset="0"/>
              </a:rPr>
              <a:t>WriteString</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call </a:t>
            </a:r>
            <a:r>
              <a:rPr lang="fr-CA" altLang="en-US" sz="2000" b="1" dirty="0" err="1" smtClean="0">
                <a:solidFill>
                  <a:srgbClr val="010000"/>
                </a:solidFill>
                <a:latin typeface="Courier New" pitchFamily="49" charset="0"/>
              </a:rPr>
              <a:t>Rint</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mov</a:t>
            </a:r>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edx,OFFSET</a:t>
            </a:r>
            <a:r>
              <a:rPr lang="fr-CA" altLang="en-US" sz="2000" b="1" dirty="0" smtClean="0">
                <a:solidFill>
                  <a:srgbClr val="010000"/>
                </a:solidFill>
                <a:latin typeface="Courier New" pitchFamily="49" charset="0"/>
              </a:rPr>
              <a:t> msg2</a:t>
            </a:r>
            <a:endParaRPr lang="fr-CA" altLang="en-US" sz="2000" b="1" dirty="0">
              <a:solidFill>
                <a:srgbClr val="010000"/>
              </a:solidFill>
              <a:latin typeface="Courier New" pitchFamily="49" charset="0"/>
            </a:endParaRPr>
          </a:p>
          <a:p>
            <a:pPr eaLnBrk="0" hangingPunct="0"/>
            <a:r>
              <a:rPr lang="fr-CA" altLang="en-US" sz="2000" b="1" dirty="0">
                <a:solidFill>
                  <a:srgbClr val="010000"/>
                </a:solidFill>
                <a:latin typeface="Courier New" pitchFamily="49" charset="0"/>
              </a:rPr>
              <a:t>	Call </a:t>
            </a:r>
            <a:r>
              <a:rPr lang="fr-CA" altLang="en-US" sz="2000" b="1" dirty="0" err="1">
                <a:solidFill>
                  <a:srgbClr val="010000"/>
                </a:solidFill>
                <a:latin typeface="Courier New" pitchFamily="49" charset="0"/>
              </a:rPr>
              <a:t>WriteString</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a:t>
            </a:r>
            <a:r>
              <a:rPr lang="fr-CA" altLang="en-US" sz="2000" b="1" dirty="0" err="1" smtClean="0">
                <a:solidFill>
                  <a:srgbClr val="010000"/>
                </a:solidFill>
                <a:latin typeface="Courier New" pitchFamily="49" charset="0"/>
              </a:rPr>
              <a:t>mov</a:t>
            </a:r>
            <a:r>
              <a:rPr lang="fr-CA" altLang="en-US" sz="2000" b="1" dirty="0" smtClean="0">
                <a:solidFill>
                  <a:srgbClr val="010000"/>
                </a:solidFill>
                <a:latin typeface="Courier New" pitchFamily="49" charset="0"/>
              </a:rPr>
              <a:t>  ebx,10 </a:t>
            </a:r>
            <a:r>
              <a:rPr lang="fr-CA" altLang="en-US" sz="2000" b="1" smtClean="0">
                <a:solidFill>
                  <a:srgbClr val="010000"/>
                </a:solidFill>
                <a:latin typeface="Courier New" pitchFamily="49" charset="0"/>
              </a:rPr>
              <a:t>; base 10</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call </a:t>
            </a:r>
            <a:r>
              <a:rPr lang="fr-CA" altLang="en-US" sz="2000" b="1" dirty="0" err="1" smtClean="0">
                <a:solidFill>
                  <a:srgbClr val="010000"/>
                </a:solidFill>
                <a:latin typeface="Courier New" pitchFamily="49" charset="0"/>
              </a:rPr>
              <a:t>Wsint</a:t>
            </a:r>
            <a:endParaRPr lang="fr-CA" altLang="en-US" sz="2000" b="1" dirty="0" smtClean="0">
              <a:solidFill>
                <a:srgbClr val="010000"/>
              </a:solidFill>
              <a:latin typeface="Courier New" pitchFamily="49" charset="0"/>
            </a:endParaRPr>
          </a:p>
          <a:p>
            <a:pPr eaLnBrk="0" hangingPunct="0"/>
            <a:r>
              <a:rPr lang="fr-CA" altLang="en-US" sz="2000" b="1" dirty="0" smtClean="0">
                <a:solidFill>
                  <a:srgbClr val="010000"/>
                </a:solidFill>
                <a:latin typeface="Courier New" pitchFamily="49" charset="0"/>
              </a:rPr>
              <a:t>	exit ; </a:t>
            </a:r>
            <a:r>
              <a:rPr lang="fr-CA" altLang="en-US" sz="2000" b="1" dirty="0" err="1" smtClean="0">
                <a:solidFill>
                  <a:srgbClr val="010000"/>
                </a:solidFill>
                <a:latin typeface="Courier New" pitchFamily="49" charset="0"/>
              </a:rPr>
              <a:t>from</a:t>
            </a:r>
            <a:r>
              <a:rPr lang="fr-CA" altLang="en-US" sz="2000" b="1" dirty="0" smtClean="0">
                <a:solidFill>
                  <a:srgbClr val="010000"/>
                </a:solidFill>
                <a:latin typeface="Courier New" pitchFamily="49" charset="0"/>
              </a:rPr>
              <a:t> main</a:t>
            </a:r>
          </a:p>
          <a:p>
            <a:pPr eaLnBrk="0" hangingPunct="0"/>
            <a:r>
              <a:rPr lang="fr-CA" altLang="en-US" sz="2000" b="1" dirty="0">
                <a:solidFill>
                  <a:srgbClr val="010000"/>
                </a:solidFill>
                <a:latin typeface="Courier New" pitchFamily="49" charset="0"/>
              </a:rPr>
              <a:t>m</a:t>
            </a:r>
            <a:r>
              <a:rPr lang="fr-CA" altLang="en-US" sz="2000" b="1" dirty="0" smtClean="0">
                <a:solidFill>
                  <a:srgbClr val="010000"/>
                </a:solidFill>
                <a:latin typeface="Courier New" pitchFamily="49" charset="0"/>
              </a:rPr>
              <a:t>ain ENDP</a:t>
            </a:r>
            <a:endParaRPr lang="en-US" altLang="en-US" sz="2000" b="1" dirty="0" smtClean="0">
              <a:solidFill>
                <a:srgbClr val="010000"/>
              </a:solidFill>
              <a:latin typeface="Courier New" pitchFamily="49" charset="0"/>
            </a:endParaRPr>
          </a:p>
          <a:p>
            <a:pPr eaLnBrk="0" hangingPunct="0"/>
            <a:r>
              <a:rPr lang="en-US" altLang="en-US" sz="2000" b="1" dirty="0" smtClean="0">
                <a:solidFill>
                  <a:srgbClr val="010000"/>
                </a:solidFill>
                <a:latin typeface="Courier New" pitchFamily="49" charset="0"/>
              </a:rPr>
              <a:t>include Wsint.asm</a:t>
            </a:r>
          </a:p>
          <a:p>
            <a:pPr eaLnBrk="0" hangingPunct="0"/>
            <a:r>
              <a:rPr lang="en-US" altLang="en-US" sz="2000" b="1" dirty="0" smtClean="0">
                <a:solidFill>
                  <a:srgbClr val="010000"/>
                </a:solidFill>
                <a:latin typeface="Courier New" pitchFamily="49" charset="0"/>
              </a:rPr>
              <a:t>include Rint.asm</a:t>
            </a:r>
          </a:p>
          <a:p>
            <a:pPr eaLnBrk="0" hangingPunct="0"/>
            <a:r>
              <a:rPr lang="en-US" altLang="en-US" sz="2000" b="1" dirty="0" smtClean="0">
                <a:solidFill>
                  <a:srgbClr val="010000"/>
                </a:solidFill>
                <a:latin typeface="Courier New" pitchFamily="49" charset="0"/>
              </a:rPr>
              <a:t>END main</a:t>
            </a:r>
            <a:endParaRPr lang="fr-CA" altLang="en-US" sz="2000" b="1" dirty="0" smtClean="0">
              <a:solidFill>
                <a:srgbClr val="010000"/>
              </a:solidFill>
              <a:latin typeface="Courier New" pitchFamily="49" charset="0"/>
            </a:endParaRPr>
          </a:p>
        </p:txBody>
      </p:sp>
    </p:spTree>
    <p:extLst>
      <p:ext uri="{BB962C8B-B14F-4D97-AF65-F5344CB8AC3E}">
        <p14:creationId xmlns:p14="http://schemas.microsoft.com/office/powerpoint/2010/main" val="434121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A82AD090-0C58-4841-90D7-96AAEF270566}" type="slidenum">
              <a:rPr lang="en-US" altLang="en-US"/>
              <a:pPr/>
              <a:t>6</a:t>
            </a:fld>
            <a:endParaRPr lang="en-US" altLang="en-US"/>
          </a:p>
        </p:txBody>
      </p:sp>
      <p:sp>
        <p:nvSpPr>
          <p:cNvPr id="139266" name="Rectangle 1026"/>
          <p:cNvSpPr>
            <a:spLocks noGrp="1" noChangeArrowheads="1"/>
          </p:cNvSpPr>
          <p:nvPr>
            <p:ph type="title"/>
          </p:nvPr>
        </p:nvSpPr>
        <p:spPr/>
        <p:txBody>
          <a:bodyPr/>
          <a:lstStyle/>
          <a:p>
            <a:r>
              <a:rPr lang="en-US" altLang="en-US"/>
              <a:t>Your turn . . .</a:t>
            </a:r>
          </a:p>
        </p:txBody>
      </p:sp>
      <p:sp>
        <p:nvSpPr>
          <p:cNvPr id="139267" name="Text Box 1027"/>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eax,00128765h</a:t>
            </a:r>
          </a:p>
          <a:p>
            <a:pPr>
              <a:lnSpc>
                <a:spcPct val="50000"/>
              </a:lnSpc>
              <a:spcBef>
                <a:spcPct val="50000"/>
              </a:spcBef>
            </a:pPr>
            <a:r>
              <a:rPr lang="en-US" altLang="en-US" sz="1800" b="1" dirty="0" err="1">
                <a:latin typeface="Courier New" pitchFamily="49" charset="0"/>
              </a:rPr>
              <a:t>mov</a:t>
            </a:r>
            <a:r>
              <a:rPr lang="en-US" altLang="en-US" sz="1800" b="1" dirty="0">
                <a:latin typeface="Courier New" pitchFamily="49" charset="0"/>
              </a:rPr>
              <a:t> ecx,10000h</a:t>
            </a:r>
          </a:p>
          <a:p>
            <a:pPr>
              <a:lnSpc>
                <a:spcPct val="50000"/>
              </a:lnSpc>
              <a:spcBef>
                <a:spcPct val="50000"/>
              </a:spcBef>
            </a:pPr>
            <a:r>
              <a:rPr lang="en-US" altLang="en-US" sz="1800" b="1" dirty="0" err="1">
                <a:latin typeface="Courier New" pitchFamily="49" charset="0"/>
              </a:rPr>
              <a:t>mul</a:t>
            </a:r>
            <a:r>
              <a:rPr lang="en-US" altLang="en-US" sz="1800" b="1" dirty="0">
                <a:latin typeface="Courier New" pitchFamily="49" charset="0"/>
              </a:rPr>
              <a:t> </a:t>
            </a:r>
            <a:r>
              <a:rPr lang="en-US" altLang="en-US" sz="1800" b="1" dirty="0" err="1">
                <a:latin typeface="Courier New" pitchFamily="49" charset="0"/>
              </a:rPr>
              <a:t>ecx</a:t>
            </a:r>
            <a:endParaRPr lang="en-US" altLang="en-US" sz="1800" b="1" dirty="0">
              <a:latin typeface="Courier New" pitchFamily="49" charset="0"/>
            </a:endParaRPr>
          </a:p>
        </p:txBody>
      </p:sp>
      <p:sp>
        <p:nvSpPr>
          <p:cNvPr id="139268" name="Text Box 1028"/>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t>What will be the hexadecimal values of EDX, EAX, and the Carry flag after the following instructions execute?</a:t>
            </a:r>
          </a:p>
        </p:txBody>
      </p:sp>
      <p:sp>
        <p:nvSpPr>
          <p:cNvPr id="139269" name="Text Box 1029"/>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dirty="0">
                <a:solidFill>
                  <a:schemeClr val="tx2"/>
                </a:solidFill>
              </a:rPr>
              <a:t>EDX = 00000012h, EAX = 87650000h, CF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Effect transition="in" filter="dissolve">
                                      <p:cBhvr>
                                        <p:cTn id="7" dur="500"/>
                                        <p:tgtEl>
                                          <p:spTgt spid="139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800ED0FF-8FFD-4FCC-8399-CE653B4BEDB0}" type="slidenum">
              <a:rPr lang="en-US" altLang="en-US"/>
              <a:pPr/>
              <a:t>7</a:t>
            </a:fld>
            <a:endParaRPr lang="en-US" altLang="en-US"/>
          </a:p>
        </p:txBody>
      </p:sp>
      <p:sp>
        <p:nvSpPr>
          <p:cNvPr id="99330" name="Rectangle 2"/>
          <p:cNvSpPr>
            <a:spLocks noGrp="1" noChangeArrowheads="1"/>
          </p:cNvSpPr>
          <p:nvPr>
            <p:ph type="title"/>
          </p:nvPr>
        </p:nvSpPr>
        <p:spPr/>
        <p:txBody>
          <a:bodyPr/>
          <a:lstStyle/>
          <a:p>
            <a:r>
              <a:rPr lang="en-US" altLang="en-US" dirty="0"/>
              <a:t>IMUL Instruction</a:t>
            </a:r>
          </a:p>
        </p:txBody>
      </p:sp>
      <p:sp>
        <p:nvSpPr>
          <p:cNvPr id="99331" name="Rectangle 3"/>
          <p:cNvSpPr>
            <a:spLocks noGrp="1" noChangeArrowheads="1"/>
          </p:cNvSpPr>
          <p:nvPr>
            <p:ph type="body" idx="1"/>
          </p:nvPr>
        </p:nvSpPr>
        <p:spPr>
          <a:xfrm>
            <a:off x="685800" y="1143000"/>
            <a:ext cx="7772400" cy="1600200"/>
          </a:xfrm>
        </p:spPr>
        <p:txBody>
          <a:bodyPr/>
          <a:lstStyle/>
          <a:p>
            <a:pPr>
              <a:lnSpc>
                <a:spcPct val="90000"/>
              </a:lnSpc>
            </a:pPr>
            <a:r>
              <a:rPr lang="en-US" altLang="en-US" dirty="0"/>
              <a:t>IMUL (signed integer multiply ) multiplies an 8-, 16-, or 32-bit signed operand by either AL, AX, or EAX</a:t>
            </a:r>
          </a:p>
          <a:p>
            <a:pPr>
              <a:lnSpc>
                <a:spcPct val="90000"/>
              </a:lnSpc>
            </a:pPr>
            <a:r>
              <a:rPr lang="en-US" altLang="en-US" dirty="0"/>
              <a:t>Preserves the sign of the product by sign-extending it into the upper half of the destination register</a:t>
            </a:r>
          </a:p>
        </p:txBody>
      </p:sp>
      <p:sp>
        <p:nvSpPr>
          <p:cNvPr id="99332" name="Rectangle 4"/>
          <p:cNvSpPr>
            <a:spLocks noChangeArrowheads="1"/>
          </p:cNvSpPr>
          <p:nvPr/>
        </p:nvSpPr>
        <p:spPr bwMode="auto">
          <a:xfrm>
            <a:off x="762000" y="2895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dirty="0">
                <a:latin typeface="Arial" charset="0"/>
              </a:rPr>
              <a:t>Example: multiply 48 * 4, using 8-bit operands:</a:t>
            </a:r>
          </a:p>
        </p:txBody>
      </p:sp>
      <p:sp>
        <p:nvSpPr>
          <p:cNvPr id="99333" name="Text Box 5"/>
          <p:cNvSpPr txBox="1">
            <a:spLocks noChangeArrowheads="1"/>
          </p:cNvSpPr>
          <p:nvPr/>
        </p:nvSpPr>
        <p:spPr bwMode="auto">
          <a:xfrm>
            <a:off x="1524000" y="3505200"/>
            <a:ext cx="5257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al,48</a:t>
            </a:r>
          </a:p>
          <a:p>
            <a:pPr>
              <a:lnSpc>
                <a:spcPct val="50000"/>
              </a:lnSpc>
              <a:spcBef>
                <a:spcPct val="50000"/>
              </a:spcBef>
            </a:pPr>
            <a:r>
              <a:rPr lang="en-US" altLang="en-US" sz="1800" b="1">
                <a:latin typeface="Courier New" pitchFamily="49" charset="0"/>
              </a:rPr>
              <a:t>mov  bl,4</a:t>
            </a:r>
          </a:p>
          <a:p>
            <a:pPr>
              <a:lnSpc>
                <a:spcPct val="50000"/>
              </a:lnSpc>
              <a:spcBef>
                <a:spcPct val="50000"/>
              </a:spcBef>
            </a:pPr>
            <a:r>
              <a:rPr lang="en-US" altLang="en-US" sz="1800" b="1">
                <a:latin typeface="Courier New" pitchFamily="49" charset="0"/>
              </a:rPr>
              <a:t>imul bl	; AX = 00C0h, OF=1</a:t>
            </a:r>
          </a:p>
        </p:txBody>
      </p:sp>
      <p:sp>
        <p:nvSpPr>
          <p:cNvPr id="99334" name="Text Box 6"/>
          <p:cNvSpPr txBox="1">
            <a:spLocks noChangeArrowheads="1"/>
          </p:cNvSpPr>
          <p:nvPr/>
        </p:nvSpPr>
        <p:spPr bwMode="auto">
          <a:xfrm>
            <a:off x="304800" y="4724400"/>
            <a:ext cx="8686800"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a:t>OF=1 because AH is not a sign extension of AL</a:t>
            </a:r>
            <a:r>
              <a:rPr lang="en-US" altLang="en-US" dirty="0" smtClean="0"/>
              <a:t>.</a:t>
            </a:r>
          </a:p>
          <a:p>
            <a:pPr>
              <a:spcBef>
                <a:spcPct val="50000"/>
              </a:spcBef>
            </a:pPr>
            <a:r>
              <a:rPr lang="en-US" altLang="en-US" sz="2400" dirty="0">
                <a:solidFill>
                  <a:srgbClr val="FFC000"/>
                </a:solidFill>
              </a:rPr>
              <a:t>O</a:t>
            </a:r>
            <a:r>
              <a:rPr lang="en-US" altLang="en-US" sz="2400" dirty="0" smtClean="0">
                <a:solidFill>
                  <a:srgbClr val="FFC000"/>
                </a:solidFill>
              </a:rPr>
              <a:t>F=1 if and only if the product cannot be contained within the least significant half (</a:t>
            </a:r>
            <a:r>
              <a:rPr lang="en-US" altLang="en-US" sz="2400" dirty="0" err="1" smtClean="0">
                <a:solidFill>
                  <a:srgbClr val="FFC000"/>
                </a:solidFill>
              </a:rPr>
              <a:t>lsh</a:t>
            </a:r>
            <a:r>
              <a:rPr lang="en-US" altLang="en-US" sz="2400" dirty="0" smtClean="0">
                <a:solidFill>
                  <a:srgbClr val="FFC000"/>
                </a:solidFill>
              </a:rPr>
              <a:t>) of its storage location</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C13AA4B2-C7DB-4877-8384-10FDBEEE0E95}" type="slidenum">
              <a:rPr lang="en-US" altLang="en-US"/>
              <a:pPr/>
              <a:t>8</a:t>
            </a:fld>
            <a:endParaRPr lang="en-US" altLang="en-US"/>
          </a:p>
        </p:txBody>
      </p:sp>
      <p:sp>
        <p:nvSpPr>
          <p:cNvPr id="118786" name="Rectangle 2"/>
          <p:cNvSpPr>
            <a:spLocks noGrp="1" noChangeArrowheads="1"/>
          </p:cNvSpPr>
          <p:nvPr>
            <p:ph type="title"/>
          </p:nvPr>
        </p:nvSpPr>
        <p:spPr/>
        <p:txBody>
          <a:bodyPr/>
          <a:lstStyle/>
          <a:p>
            <a:r>
              <a:rPr lang="en-US" altLang="en-US"/>
              <a:t>IMUL Examples</a:t>
            </a:r>
          </a:p>
        </p:txBody>
      </p:sp>
      <p:sp>
        <p:nvSpPr>
          <p:cNvPr id="118788" name="Rectangle 4"/>
          <p:cNvSpPr>
            <a:spLocks noChangeArrowheads="1"/>
          </p:cNvSpPr>
          <p:nvPr/>
        </p:nvSpPr>
        <p:spPr bwMode="auto">
          <a:xfrm>
            <a:off x="762000" y="1219200"/>
            <a:ext cx="731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pPr>
            <a:r>
              <a:rPr lang="en-US" altLang="en-US">
                <a:latin typeface="Arial" charset="0"/>
              </a:rPr>
              <a:t>Multiply 4,823,424 *  </a:t>
            </a:r>
            <a:r>
              <a:rPr lang="en-US" altLang="en-US">
                <a:latin typeface="Symbol" pitchFamily="18" charset="2"/>
              </a:rPr>
              <a:t>-</a:t>
            </a:r>
            <a:r>
              <a:rPr lang="en-US" altLang="en-US">
                <a:latin typeface="Arial" charset="0"/>
              </a:rPr>
              <a:t>423:</a:t>
            </a:r>
          </a:p>
        </p:txBody>
      </p:sp>
      <p:sp>
        <p:nvSpPr>
          <p:cNvPr id="118789" name="Text Box 5"/>
          <p:cNvSpPr txBox="1">
            <a:spLocks noChangeArrowheads="1"/>
          </p:cNvSpPr>
          <p:nvPr/>
        </p:nvSpPr>
        <p:spPr bwMode="auto">
          <a:xfrm>
            <a:off x="762000" y="1828800"/>
            <a:ext cx="7696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Lst>
              <a:defRPr sz="2400">
                <a:solidFill>
                  <a:schemeClr val="tx1"/>
                </a:solidFill>
                <a:latin typeface="Times New Roman" pitchFamily="18" charset="0"/>
              </a:defRPr>
            </a:lvl1pPr>
            <a:lvl2pPr>
              <a:tabLst>
                <a:tab pos="457200" algn="l"/>
                <a:tab pos="2286000" algn="l"/>
              </a:tabLst>
              <a:defRPr sz="2400">
                <a:solidFill>
                  <a:schemeClr val="tx1"/>
                </a:solidFill>
                <a:latin typeface="Times New Roman" pitchFamily="18" charset="0"/>
              </a:defRPr>
            </a:lvl2pPr>
            <a:lvl3pPr>
              <a:tabLst>
                <a:tab pos="457200" algn="l"/>
                <a:tab pos="2286000" algn="l"/>
              </a:tabLst>
              <a:defRPr sz="2400">
                <a:solidFill>
                  <a:schemeClr val="tx1"/>
                </a:solidFill>
                <a:latin typeface="Times New Roman" pitchFamily="18" charset="0"/>
              </a:defRPr>
            </a:lvl3pPr>
            <a:lvl4pPr>
              <a:tabLst>
                <a:tab pos="457200" algn="l"/>
                <a:tab pos="2286000" algn="l"/>
              </a:tabLst>
              <a:defRPr sz="2400">
                <a:solidFill>
                  <a:schemeClr val="tx1"/>
                </a:solidFill>
                <a:latin typeface="Times New Roman" pitchFamily="18" charset="0"/>
              </a:defRPr>
            </a:lvl4pPr>
            <a:lvl5pPr>
              <a:tabLst>
                <a:tab pos="457200" algn="l"/>
                <a:tab pos="2286000" algn="l"/>
              </a:tabLst>
              <a:defRPr sz="2400">
                <a:solidFill>
                  <a:schemeClr val="tx1"/>
                </a:solidFill>
                <a:latin typeface="Times New Roman" pitchFamily="18" charset="0"/>
              </a:defRPr>
            </a:lvl5pPr>
            <a:lvl6pPr fontAlgn="base">
              <a:spcBef>
                <a:spcPct val="0"/>
              </a:spcBef>
              <a:spcAft>
                <a:spcPct val="0"/>
              </a:spcAft>
              <a:tabLst>
                <a:tab pos="457200" algn="l"/>
                <a:tab pos="2286000" algn="l"/>
              </a:tabLst>
              <a:defRPr sz="2400">
                <a:solidFill>
                  <a:schemeClr val="tx1"/>
                </a:solidFill>
                <a:latin typeface="Times New Roman" pitchFamily="18" charset="0"/>
              </a:defRPr>
            </a:lvl6pPr>
            <a:lvl7pPr fontAlgn="base">
              <a:spcBef>
                <a:spcPct val="0"/>
              </a:spcBef>
              <a:spcAft>
                <a:spcPct val="0"/>
              </a:spcAft>
              <a:tabLst>
                <a:tab pos="457200" algn="l"/>
                <a:tab pos="2286000" algn="l"/>
              </a:tabLst>
              <a:defRPr sz="2400">
                <a:solidFill>
                  <a:schemeClr val="tx1"/>
                </a:solidFill>
                <a:latin typeface="Times New Roman" pitchFamily="18" charset="0"/>
              </a:defRPr>
            </a:lvl7pPr>
            <a:lvl8pPr fontAlgn="base">
              <a:spcBef>
                <a:spcPct val="0"/>
              </a:spcBef>
              <a:spcAft>
                <a:spcPct val="0"/>
              </a:spcAft>
              <a:tabLst>
                <a:tab pos="457200" algn="l"/>
                <a:tab pos="2286000" algn="l"/>
              </a:tabLst>
              <a:defRPr sz="2400">
                <a:solidFill>
                  <a:schemeClr val="tx1"/>
                </a:solidFill>
                <a:latin typeface="Times New Roman" pitchFamily="18" charset="0"/>
              </a:defRPr>
            </a:lvl8pPr>
            <a:lvl9pPr fontAlgn="base">
              <a:spcBef>
                <a:spcPct val="0"/>
              </a:spcBef>
              <a:spcAft>
                <a:spcPct val="0"/>
              </a:spcAft>
              <a:tabLst>
                <a:tab pos="457200" algn="l"/>
                <a:tab pos="22860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eax,4823424</a:t>
            </a:r>
          </a:p>
          <a:p>
            <a:pPr>
              <a:lnSpc>
                <a:spcPct val="50000"/>
              </a:lnSpc>
              <a:spcBef>
                <a:spcPct val="50000"/>
              </a:spcBef>
            </a:pPr>
            <a:r>
              <a:rPr lang="en-US" altLang="en-US" sz="1800" b="1">
                <a:latin typeface="Courier New" pitchFamily="49" charset="0"/>
              </a:rPr>
              <a:t>mov ebx,-423</a:t>
            </a:r>
          </a:p>
          <a:p>
            <a:pPr>
              <a:lnSpc>
                <a:spcPct val="50000"/>
              </a:lnSpc>
              <a:spcBef>
                <a:spcPct val="50000"/>
              </a:spcBef>
            </a:pPr>
            <a:r>
              <a:rPr lang="en-US" altLang="en-US" sz="1800" b="1">
                <a:latin typeface="Courier New" pitchFamily="49" charset="0"/>
              </a:rPr>
              <a:t>imul ebx	; EDX:EAX = FFFFFFFF86635D80h, OF=0</a:t>
            </a:r>
          </a:p>
        </p:txBody>
      </p:sp>
      <p:sp>
        <p:nvSpPr>
          <p:cNvPr id="118790" name="Text Box 6"/>
          <p:cNvSpPr txBox="1">
            <a:spLocks noChangeArrowheads="1"/>
          </p:cNvSpPr>
          <p:nvPr/>
        </p:nvSpPr>
        <p:spPr bwMode="auto">
          <a:xfrm>
            <a:off x="762000" y="3352800"/>
            <a:ext cx="6705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OF=0 because EDX is a sign extension of EAX.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CD9F6AA2-B4B7-48CC-A241-1C70C8E52D3B}" type="slidenum">
              <a:rPr lang="en-US" altLang="en-US"/>
              <a:pPr/>
              <a:t>9</a:t>
            </a:fld>
            <a:endParaRPr lang="en-US" altLang="en-US"/>
          </a:p>
        </p:txBody>
      </p:sp>
      <p:sp>
        <p:nvSpPr>
          <p:cNvPr id="140290" name="Rectangle 2"/>
          <p:cNvSpPr>
            <a:spLocks noGrp="1" noChangeArrowheads="1"/>
          </p:cNvSpPr>
          <p:nvPr>
            <p:ph type="title"/>
          </p:nvPr>
        </p:nvSpPr>
        <p:spPr/>
        <p:txBody>
          <a:bodyPr/>
          <a:lstStyle/>
          <a:p>
            <a:r>
              <a:rPr lang="en-US" altLang="en-US"/>
              <a:t>Your turn . . .</a:t>
            </a:r>
          </a:p>
        </p:txBody>
      </p:sp>
      <p:sp>
        <p:nvSpPr>
          <p:cNvPr id="140291" name="Text Box 3"/>
          <p:cNvSpPr txBox="1">
            <a:spLocks noChangeArrowheads="1"/>
          </p:cNvSpPr>
          <p:nvPr/>
        </p:nvSpPr>
        <p:spPr bwMode="auto">
          <a:xfrm>
            <a:off x="2057400" y="2133600"/>
            <a:ext cx="4572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ax,8760h</a:t>
            </a:r>
          </a:p>
          <a:p>
            <a:pPr>
              <a:lnSpc>
                <a:spcPct val="50000"/>
              </a:lnSpc>
              <a:spcBef>
                <a:spcPct val="50000"/>
              </a:spcBef>
            </a:pPr>
            <a:r>
              <a:rPr lang="en-US" altLang="en-US" sz="1800" b="1">
                <a:latin typeface="Courier New" pitchFamily="49" charset="0"/>
              </a:rPr>
              <a:t>mov bx,100h</a:t>
            </a:r>
          </a:p>
          <a:p>
            <a:pPr>
              <a:lnSpc>
                <a:spcPct val="50000"/>
              </a:lnSpc>
              <a:spcBef>
                <a:spcPct val="50000"/>
              </a:spcBef>
            </a:pPr>
            <a:r>
              <a:rPr lang="en-US" altLang="en-US" sz="1800" b="1">
                <a:latin typeface="Courier New" pitchFamily="49" charset="0"/>
              </a:rPr>
              <a:t>imul bx	</a:t>
            </a:r>
          </a:p>
        </p:txBody>
      </p:sp>
      <p:sp>
        <p:nvSpPr>
          <p:cNvPr id="140292"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What will be the hexadecimal values of DX, AX, and the Carry flag after the following instructions execute?</a:t>
            </a:r>
          </a:p>
        </p:txBody>
      </p:sp>
      <p:sp>
        <p:nvSpPr>
          <p:cNvPr id="140293" name="Text Box 5"/>
          <p:cNvSpPr txBox="1">
            <a:spLocks noChangeArrowheads="1"/>
          </p:cNvSpPr>
          <p:nvPr/>
        </p:nvSpPr>
        <p:spPr bwMode="auto">
          <a:xfrm>
            <a:off x="1066800" y="3657600"/>
            <a:ext cx="6400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DX = FF87h, AX = 6000h, OF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dissolve">
                                      <p:cBhvr>
                                        <p:cTn id="7" dur="500"/>
                                        <p:tgtEl>
                                          <p:spTgt spid="140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utoUpdateAnimBg="0"/>
    </p:bldLst>
  </p:timing>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bg2"/>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000" b="1" i="0" u="none" strike="noStrike" cap="none" normalizeH="0" baseline="0" smtClean="0">
            <a:ln>
              <a:noFill/>
            </a:ln>
            <a:solidFill>
              <a:schemeClr val="bg2"/>
            </a:solidFill>
            <a:effectLst/>
            <a:latin typeface="Courier New" pitchFamily="49"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2760</TotalTime>
  <Words>3443</Words>
  <Application>Microsoft Office PowerPoint</Application>
  <PresentationFormat>On-screen Show (4:3)</PresentationFormat>
  <Paragraphs>739</Paragraphs>
  <Slides>58</Slides>
  <Notes>19</Notes>
  <HiddenSlides>0</HiddenSlides>
  <MMClips>0</MMClips>
  <ScaleCrop>false</ScaleCrop>
  <HeadingPairs>
    <vt:vector size="6" baseType="variant">
      <vt:variant>
        <vt:lpstr>Theme</vt:lpstr>
      </vt:variant>
      <vt:variant>
        <vt:i4>11</vt:i4>
      </vt:variant>
      <vt:variant>
        <vt:lpstr>Embedded OLE Servers</vt:lpstr>
      </vt:variant>
      <vt:variant>
        <vt:i4>1</vt:i4>
      </vt:variant>
      <vt:variant>
        <vt:lpstr>Slide Titles</vt:lpstr>
      </vt:variant>
      <vt:variant>
        <vt:i4>58</vt:i4>
      </vt:variant>
    </vt:vector>
  </HeadingPairs>
  <TitlesOfParts>
    <vt:vector size="70" baseType="lpstr">
      <vt:lpstr>Soaring</vt:lpstr>
      <vt:lpstr>CodeStyle</vt:lpstr>
      <vt:lpstr>1_CodeStyle</vt:lpstr>
      <vt:lpstr>2_CodeStyle</vt:lpstr>
      <vt:lpstr>3_CodeStyle</vt:lpstr>
      <vt:lpstr>4_CodeStyle</vt:lpstr>
      <vt:lpstr>5_CodeStyle</vt:lpstr>
      <vt:lpstr>6_CodeStyle</vt:lpstr>
      <vt:lpstr>7_CodeStyle</vt:lpstr>
      <vt:lpstr>8_CodeStyle</vt:lpstr>
      <vt:lpstr>9_CodeStyle</vt:lpstr>
      <vt:lpstr>VISIO</vt:lpstr>
      <vt:lpstr>Assembly Language for x86 Processors 6th Edition </vt:lpstr>
      <vt:lpstr>Integer Multiplication</vt:lpstr>
      <vt:lpstr>MUL Instruction</vt:lpstr>
      <vt:lpstr>MUL Examples</vt:lpstr>
      <vt:lpstr>Your turn . . .</vt:lpstr>
      <vt:lpstr>Your turn . . .</vt:lpstr>
      <vt:lpstr>IMUL Instruction</vt:lpstr>
      <vt:lpstr>IMUL Examples</vt:lpstr>
      <vt:lpstr>Your turn . . .</vt:lpstr>
      <vt:lpstr>Two-Operand Form for IMUL </vt:lpstr>
      <vt:lpstr>Examples of MUL and IMUL</vt:lpstr>
      <vt:lpstr>Examples of MUL and IMUL (cont.)</vt:lpstr>
      <vt:lpstr>Exercise 1</vt:lpstr>
      <vt:lpstr>Integer Division</vt:lpstr>
      <vt:lpstr>DIV Instruction</vt:lpstr>
      <vt:lpstr>DIV Examples</vt:lpstr>
      <vt:lpstr>Your turn . . .</vt:lpstr>
      <vt:lpstr>Your turn . . .</vt:lpstr>
      <vt:lpstr>Signed Integer Division (IDIV)</vt:lpstr>
      <vt:lpstr>CBW, CWD, CDQ Instructions</vt:lpstr>
      <vt:lpstr>IDIV Instruction</vt:lpstr>
      <vt:lpstr>IDIV Examples</vt:lpstr>
      <vt:lpstr>Your turn . . .</vt:lpstr>
      <vt:lpstr>Examples of DIV and IDIV</vt:lpstr>
      <vt:lpstr>Examples of DIV and IDIV (cont.)</vt:lpstr>
      <vt:lpstr>Exercise 2</vt:lpstr>
      <vt:lpstr>Preparing for a division</vt:lpstr>
      <vt:lpstr>Preparing for DIV or IDIV</vt:lpstr>
      <vt:lpstr>Unsigned Arithmetic Expressions</vt:lpstr>
      <vt:lpstr>Signed Arithmetic Expressions  (1 of 2)</vt:lpstr>
      <vt:lpstr>Signed Arithmetic Expressions  (2 of 2)</vt:lpstr>
      <vt:lpstr>Your turn . . .</vt:lpstr>
      <vt:lpstr>Your turn . . .</vt:lpstr>
      <vt:lpstr>Your turn . . .</vt:lpstr>
      <vt:lpstr>Binary-Coded Decimal</vt:lpstr>
      <vt:lpstr>ASCII Decimal</vt:lpstr>
      <vt:lpstr>AAA Instruction</vt:lpstr>
      <vt:lpstr>AAS Instruction</vt:lpstr>
      <vt:lpstr>AAM Instruction</vt:lpstr>
      <vt:lpstr>AAD Instruction</vt:lpstr>
      <vt:lpstr>Packed Decimal Arithmetic</vt:lpstr>
      <vt:lpstr>DAA Instruction</vt:lpstr>
      <vt:lpstr>DAA Logic</vt:lpstr>
      <vt:lpstr>DAA Examples</vt:lpstr>
      <vt:lpstr>Your turn . . .</vt:lpstr>
      <vt:lpstr>DAS Instruction</vt:lpstr>
      <vt:lpstr>DAS Logic</vt:lpstr>
      <vt:lpstr>DAS Examples  (1 of 2)</vt:lpstr>
      <vt:lpstr>DAS Examples  (2 of 2)</vt:lpstr>
      <vt:lpstr>Your turn . . .</vt:lpstr>
      <vt:lpstr>The XLAT instruction</vt:lpstr>
      <vt:lpstr>Character Encoding</vt:lpstr>
      <vt:lpstr>PowerPoint Presentation</vt:lpstr>
      <vt:lpstr>Binary to ASCII Conversion</vt:lpstr>
      <vt:lpstr>Binary to ASCII Conversion (cont.)</vt:lpstr>
      <vt:lpstr>Binary to ASCII Conversion (cont.)</vt:lpstr>
      <vt:lpstr>ASCII to Binary Conversion</vt:lpstr>
      <vt:lpstr>ASCII to Binary Conversion (cont.)</vt:lpstr>
    </vt:vector>
  </TitlesOfParts>
  <Company>Prentice-Hall Publishing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subject>Integer Arithmetic</dc:subject>
  <dc:creator>Kip Irvine</dc:creator>
  <cp:lastModifiedBy>ANgom</cp:lastModifiedBy>
  <cp:revision>729</cp:revision>
  <cp:lastPrinted>1601-01-01T00:00:00Z</cp:lastPrinted>
  <dcterms:created xsi:type="dcterms:W3CDTF">2002-05-30T02:31:33Z</dcterms:created>
  <dcterms:modified xsi:type="dcterms:W3CDTF">2015-02-24T18:21:33Z</dcterms:modified>
</cp:coreProperties>
</file>