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2"/>
  </p:notesMasterIdLst>
  <p:handoutMasterIdLst>
    <p:handoutMasterId r:id="rId133"/>
  </p:handoutMasterIdLst>
  <p:sldIdLst>
    <p:sldId id="520" r:id="rId2"/>
    <p:sldId id="521" r:id="rId3"/>
    <p:sldId id="522" r:id="rId4"/>
    <p:sldId id="523" r:id="rId5"/>
    <p:sldId id="468" r:id="rId6"/>
    <p:sldId id="372" r:id="rId7"/>
    <p:sldId id="374" r:id="rId8"/>
    <p:sldId id="494" r:id="rId9"/>
    <p:sldId id="528" r:id="rId10"/>
    <p:sldId id="529" r:id="rId11"/>
    <p:sldId id="530" r:id="rId12"/>
    <p:sldId id="448" r:id="rId13"/>
    <p:sldId id="449" r:id="rId14"/>
    <p:sldId id="451" r:id="rId15"/>
    <p:sldId id="452" r:id="rId16"/>
    <p:sldId id="498" r:id="rId17"/>
    <p:sldId id="378" r:id="rId18"/>
    <p:sldId id="454" r:id="rId19"/>
    <p:sldId id="455" r:id="rId20"/>
    <p:sldId id="456" r:id="rId21"/>
    <p:sldId id="457" r:id="rId22"/>
    <p:sldId id="283" r:id="rId23"/>
    <p:sldId id="524" r:id="rId24"/>
    <p:sldId id="525" r:id="rId25"/>
    <p:sldId id="526" r:id="rId26"/>
    <p:sldId id="527" r:id="rId27"/>
    <p:sldId id="532" r:id="rId28"/>
    <p:sldId id="534" r:id="rId29"/>
    <p:sldId id="380" r:id="rId30"/>
    <p:sldId id="495" r:id="rId31"/>
    <p:sldId id="384" r:id="rId32"/>
    <p:sldId id="394" r:id="rId33"/>
    <p:sldId id="385" r:id="rId34"/>
    <p:sldId id="395" r:id="rId35"/>
    <p:sldId id="386" r:id="rId36"/>
    <p:sldId id="387" r:id="rId37"/>
    <p:sldId id="388" r:id="rId38"/>
    <p:sldId id="389" r:id="rId39"/>
    <p:sldId id="391" r:id="rId40"/>
    <p:sldId id="392" r:id="rId41"/>
    <p:sldId id="393" r:id="rId42"/>
    <p:sldId id="396" r:id="rId43"/>
    <p:sldId id="496" r:id="rId44"/>
    <p:sldId id="397" r:id="rId45"/>
    <p:sldId id="460" r:id="rId46"/>
    <p:sldId id="399" r:id="rId47"/>
    <p:sldId id="400" r:id="rId48"/>
    <p:sldId id="359" r:id="rId49"/>
    <p:sldId id="355" r:id="rId50"/>
    <p:sldId id="403" r:id="rId51"/>
    <p:sldId id="497" r:id="rId52"/>
    <p:sldId id="405" r:id="rId53"/>
    <p:sldId id="406" r:id="rId54"/>
    <p:sldId id="533" r:id="rId55"/>
    <p:sldId id="480" r:id="rId56"/>
    <p:sldId id="499" r:id="rId57"/>
    <p:sldId id="475" r:id="rId58"/>
    <p:sldId id="476" r:id="rId59"/>
    <p:sldId id="477" r:id="rId60"/>
    <p:sldId id="478" r:id="rId61"/>
    <p:sldId id="479" r:id="rId62"/>
    <p:sldId id="493" r:id="rId63"/>
    <p:sldId id="432" r:id="rId64"/>
    <p:sldId id="433" r:id="rId65"/>
    <p:sldId id="434" r:id="rId66"/>
    <p:sldId id="435" r:id="rId67"/>
    <p:sldId id="516" r:id="rId68"/>
    <p:sldId id="436" r:id="rId69"/>
    <p:sldId id="437" r:id="rId70"/>
    <p:sldId id="438" r:id="rId71"/>
    <p:sldId id="439" r:id="rId72"/>
    <p:sldId id="440" r:id="rId73"/>
    <p:sldId id="441" r:id="rId74"/>
    <p:sldId id="442" r:id="rId75"/>
    <p:sldId id="443" r:id="rId76"/>
    <p:sldId id="444" r:id="rId77"/>
    <p:sldId id="445" r:id="rId78"/>
    <p:sldId id="446" r:id="rId79"/>
    <p:sldId id="373" r:id="rId80"/>
    <p:sldId id="447" r:id="rId81"/>
    <p:sldId id="404" r:id="rId82"/>
    <p:sldId id="500" r:id="rId83"/>
    <p:sldId id="482" r:id="rId84"/>
    <p:sldId id="485" r:id="rId85"/>
    <p:sldId id="488" r:id="rId86"/>
    <p:sldId id="368" r:id="rId87"/>
    <p:sldId id="407" r:id="rId88"/>
    <p:sldId id="461" r:id="rId89"/>
    <p:sldId id="462" r:id="rId90"/>
    <p:sldId id="420" r:id="rId91"/>
    <p:sldId id="463" r:id="rId92"/>
    <p:sldId id="464" r:id="rId93"/>
    <p:sldId id="466" r:id="rId94"/>
    <p:sldId id="408" r:id="rId95"/>
    <p:sldId id="409" r:id="rId96"/>
    <p:sldId id="410" r:id="rId97"/>
    <p:sldId id="411" r:id="rId98"/>
    <p:sldId id="412" r:id="rId99"/>
    <p:sldId id="413" r:id="rId100"/>
    <p:sldId id="414" r:id="rId101"/>
    <p:sldId id="415" r:id="rId102"/>
    <p:sldId id="416" r:id="rId103"/>
    <p:sldId id="417" r:id="rId104"/>
    <p:sldId id="418" r:id="rId105"/>
    <p:sldId id="419" r:id="rId106"/>
    <p:sldId id="421" r:id="rId107"/>
    <p:sldId id="422" r:id="rId108"/>
    <p:sldId id="425" r:id="rId109"/>
    <p:sldId id="426" r:id="rId110"/>
    <p:sldId id="427" r:id="rId111"/>
    <p:sldId id="428" r:id="rId112"/>
    <p:sldId id="429" r:id="rId113"/>
    <p:sldId id="430" r:id="rId114"/>
    <p:sldId id="370" r:id="rId115"/>
    <p:sldId id="501" r:id="rId116"/>
    <p:sldId id="502" r:id="rId117"/>
    <p:sldId id="503" r:id="rId118"/>
    <p:sldId id="504" r:id="rId119"/>
    <p:sldId id="505" r:id="rId120"/>
    <p:sldId id="506" r:id="rId121"/>
    <p:sldId id="507" r:id="rId122"/>
    <p:sldId id="508" r:id="rId123"/>
    <p:sldId id="509" r:id="rId124"/>
    <p:sldId id="510" r:id="rId125"/>
    <p:sldId id="511" r:id="rId126"/>
    <p:sldId id="512" r:id="rId127"/>
    <p:sldId id="513" r:id="rId128"/>
    <p:sldId id="514" r:id="rId129"/>
    <p:sldId id="515" r:id="rId130"/>
    <p:sldId id="353" r:id="rId131"/>
  </p:sldIdLst>
  <p:sldSz cx="9144000" cy="6858000" type="screen4x3"/>
  <p:notesSz cx="6997700" cy="9283700"/>
  <p:defaultTextStyle>
    <a:defPPr>
      <a:defRPr lang="en-US"/>
    </a:defPPr>
    <a:lvl1pPr algn="r" rtl="0" eaLnBrk="0" fontAlgn="base" hangingPunct="0">
      <a:spcBef>
        <a:spcPct val="0"/>
      </a:spcBef>
      <a:spcAft>
        <a:spcPct val="0"/>
      </a:spcAft>
      <a:defRPr sz="10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10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10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10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000" kern="1200">
        <a:solidFill>
          <a:schemeClr val="tx1"/>
        </a:solidFill>
        <a:latin typeface="Times New Roman" pitchFamily="18" charset="0"/>
        <a:ea typeface="+mn-ea"/>
        <a:cs typeface="+mn-cs"/>
      </a:defRPr>
    </a:lvl6pPr>
    <a:lvl7pPr marL="2743200" algn="l" defTabSz="914400" rtl="0" eaLnBrk="1" latinLnBrk="0" hangingPunct="1">
      <a:defRPr sz="1000" kern="1200">
        <a:solidFill>
          <a:schemeClr val="tx1"/>
        </a:solidFill>
        <a:latin typeface="Times New Roman" pitchFamily="18" charset="0"/>
        <a:ea typeface="+mn-ea"/>
        <a:cs typeface="+mn-cs"/>
      </a:defRPr>
    </a:lvl7pPr>
    <a:lvl8pPr marL="3200400" algn="l" defTabSz="914400" rtl="0" eaLnBrk="1" latinLnBrk="0" hangingPunct="1">
      <a:defRPr sz="1000" kern="1200">
        <a:solidFill>
          <a:schemeClr val="tx1"/>
        </a:solidFill>
        <a:latin typeface="Times New Roman" pitchFamily="18" charset="0"/>
        <a:ea typeface="+mn-ea"/>
        <a:cs typeface="+mn-cs"/>
      </a:defRPr>
    </a:lvl8pPr>
    <a:lvl9pPr marL="3657600" algn="l" defTabSz="914400" rtl="0" eaLnBrk="1" latinLnBrk="0" hangingPunct="1">
      <a:defRPr sz="1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66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94728" autoAdjust="0"/>
  </p:normalViewPr>
  <p:slideViewPr>
    <p:cSldViewPr snapToGrid="0">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7986" tIns="43993" rIns="87986" bIns="43993" numCol="1" anchor="t" anchorCtr="0" compatLnSpc="1">
            <a:prstTxWarp prst="textNoShape">
              <a:avLst/>
            </a:prstTxWarp>
          </a:bodyPr>
          <a:lstStyle>
            <a:lvl1pPr algn="l" defTabSz="879475">
              <a:defRPr sz="1100"/>
            </a:lvl1pPr>
          </a:lstStyle>
          <a:p>
            <a:endParaRPr lang="en-US"/>
          </a:p>
        </p:txBody>
      </p:sp>
      <p:sp>
        <p:nvSpPr>
          <p:cNvPr id="131075"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87986" tIns="43993" rIns="87986" bIns="43993" numCol="1" anchor="t" anchorCtr="0" compatLnSpc="1">
            <a:prstTxWarp prst="textNoShape">
              <a:avLst/>
            </a:prstTxWarp>
          </a:bodyPr>
          <a:lstStyle>
            <a:lvl1pPr defTabSz="879475">
              <a:defRPr sz="1100"/>
            </a:lvl1pPr>
          </a:lstStyle>
          <a:p>
            <a:endParaRPr lang="en-US"/>
          </a:p>
        </p:txBody>
      </p:sp>
      <p:sp>
        <p:nvSpPr>
          <p:cNvPr id="131076"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87986" tIns="43993" rIns="87986" bIns="43993" numCol="1" anchor="b" anchorCtr="0" compatLnSpc="1">
            <a:prstTxWarp prst="textNoShape">
              <a:avLst/>
            </a:prstTxWarp>
          </a:bodyPr>
          <a:lstStyle>
            <a:lvl1pPr algn="l" defTabSz="879475">
              <a:defRPr sz="1100"/>
            </a:lvl1pPr>
          </a:lstStyle>
          <a:p>
            <a:endParaRPr lang="en-US"/>
          </a:p>
        </p:txBody>
      </p:sp>
      <p:sp>
        <p:nvSpPr>
          <p:cNvPr id="131077"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87986" tIns="43993" rIns="87986" bIns="43993" numCol="1" anchor="b" anchorCtr="0" compatLnSpc="1">
            <a:prstTxWarp prst="textNoShape">
              <a:avLst/>
            </a:prstTxWarp>
          </a:bodyPr>
          <a:lstStyle>
            <a:lvl1pPr defTabSz="879475">
              <a:defRPr sz="1100"/>
            </a:lvl1pPr>
          </a:lstStyle>
          <a:p>
            <a:fld id="{95EAD9AD-FA48-42EF-BE69-5E9427046F9E}" type="slidenum">
              <a:rPr lang="en-US"/>
              <a:pPr/>
              <a:t>‹#›</a:t>
            </a:fld>
            <a:endParaRPr lang="en-US"/>
          </a:p>
        </p:txBody>
      </p:sp>
    </p:spTree>
    <p:extLst>
      <p:ext uri="{BB962C8B-B14F-4D97-AF65-F5344CB8AC3E}">
        <p14:creationId xmlns:p14="http://schemas.microsoft.com/office/powerpoint/2010/main" val="1707938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11" tIns="46504" rIns="93011" bIns="46504" numCol="1" anchor="t" anchorCtr="0" compatLnSpc="1">
            <a:prstTxWarp prst="textNoShape">
              <a:avLst/>
            </a:prstTxWarp>
          </a:bodyPr>
          <a:lstStyle>
            <a:lvl1pPr algn="l" defTabSz="930275">
              <a:defRPr sz="1200"/>
            </a:lvl1pPr>
          </a:lstStyle>
          <a:p>
            <a:endParaRPr lang="en-US"/>
          </a:p>
        </p:txBody>
      </p:sp>
      <p:sp>
        <p:nvSpPr>
          <p:cNvPr id="3075"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square" lIns="93011" tIns="46504" rIns="93011" bIns="46504" numCol="1" anchor="t" anchorCtr="0" compatLnSpc="1">
            <a:prstTxWarp prst="textNoShape">
              <a:avLst/>
            </a:prstTxWarp>
          </a:bodyPr>
          <a:lstStyle>
            <a:lvl1pPr defTabSz="930275">
              <a:defRPr sz="1200"/>
            </a:lvl1pPr>
          </a:lstStyle>
          <a:p>
            <a:endParaRPr lang="en-US"/>
          </a:p>
        </p:txBody>
      </p:sp>
      <p:sp>
        <p:nvSpPr>
          <p:cNvPr id="3076" name="Rectangle 4"/>
          <p:cNvSpPr>
            <a:spLocks noGrp="1" noRot="1" noChangeAspect="1" noChangeArrowheads="1" noTextEdit="1"/>
          </p:cNvSpPr>
          <p:nvPr>
            <p:ph type="sldImg" idx="2"/>
          </p:nvPr>
        </p:nvSpPr>
        <p:spPr bwMode="auto">
          <a:xfrm>
            <a:off x="1179513"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square" lIns="93011" tIns="46504" rIns="93011" bIns="465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square" lIns="93011" tIns="46504" rIns="93011" bIns="46504" numCol="1" anchor="b" anchorCtr="0" compatLnSpc="1">
            <a:prstTxWarp prst="textNoShape">
              <a:avLst/>
            </a:prstTxWarp>
          </a:bodyPr>
          <a:lstStyle>
            <a:lvl1pPr algn="l" defTabSz="930275">
              <a:defRPr sz="1200"/>
            </a:lvl1pPr>
          </a:lstStyle>
          <a:p>
            <a:endParaRPr lang="en-US"/>
          </a:p>
        </p:txBody>
      </p:sp>
      <p:sp>
        <p:nvSpPr>
          <p:cNvPr id="3079"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square" lIns="93011" tIns="46504" rIns="93011" bIns="46504" numCol="1" anchor="b" anchorCtr="0" compatLnSpc="1">
            <a:prstTxWarp prst="textNoShape">
              <a:avLst/>
            </a:prstTxWarp>
          </a:bodyPr>
          <a:lstStyle>
            <a:lvl1pPr defTabSz="930275">
              <a:defRPr sz="1200"/>
            </a:lvl1pPr>
          </a:lstStyle>
          <a:p>
            <a:fld id="{E914C0D5-916C-4AA1-B4E1-29994241C394}" type="slidenum">
              <a:rPr lang="en-US"/>
              <a:pPr/>
              <a:t>‹#›</a:t>
            </a:fld>
            <a:endParaRPr lang="en-US"/>
          </a:p>
        </p:txBody>
      </p:sp>
    </p:spTree>
    <p:extLst>
      <p:ext uri="{BB962C8B-B14F-4D97-AF65-F5344CB8AC3E}">
        <p14:creationId xmlns:p14="http://schemas.microsoft.com/office/powerpoint/2010/main" val="3226324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2AAFA-9DC1-4820-AF68-FE2555418FB9}" type="slidenum">
              <a:rPr lang="en-US"/>
              <a:pPr/>
              <a:t>5</a:t>
            </a:fld>
            <a:endParaRPr lang="en-US"/>
          </a:p>
        </p:txBody>
      </p:sp>
      <p:sp>
        <p:nvSpPr>
          <p:cNvPr id="319490"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19491"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53E3E-BCC1-4E12-A879-160F060B7640}" type="slidenum">
              <a:rPr lang="en-US"/>
              <a:pPr/>
              <a:t>31</a:t>
            </a:fld>
            <a:endParaRPr lang="en-US"/>
          </a:p>
        </p:txBody>
      </p:sp>
      <p:sp>
        <p:nvSpPr>
          <p:cNvPr id="16486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6486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4BDE8E-BD42-4B51-9BAF-39877EDE80D3}" type="slidenum">
              <a:rPr lang="en-US"/>
              <a:pPr/>
              <a:t>32</a:t>
            </a:fld>
            <a:endParaRPr lang="en-US"/>
          </a:p>
        </p:txBody>
      </p:sp>
      <p:sp>
        <p:nvSpPr>
          <p:cNvPr id="18534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8534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DF8BE-A776-402A-81DB-693BCC70897B}" type="slidenum">
              <a:rPr lang="en-US"/>
              <a:pPr/>
              <a:t>33</a:t>
            </a:fld>
            <a:endParaRPr lang="en-US"/>
          </a:p>
        </p:txBody>
      </p:sp>
      <p:sp>
        <p:nvSpPr>
          <p:cNvPr id="16691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6691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E4B13-58F4-4AC7-8082-A764496EC2C2}" type="slidenum">
              <a:rPr lang="en-US"/>
              <a:pPr/>
              <a:t>34</a:t>
            </a:fld>
            <a:endParaRPr lang="en-US"/>
          </a:p>
        </p:txBody>
      </p:sp>
      <p:sp>
        <p:nvSpPr>
          <p:cNvPr id="18739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8739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69725-1450-4F8C-AA03-261EF7039C46}" type="slidenum">
              <a:rPr lang="en-US"/>
              <a:pPr/>
              <a:t>35</a:t>
            </a:fld>
            <a:endParaRPr lang="en-US"/>
          </a:p>
        </p:txBody>
      </p:sp>
      <p:sp>
        <p:nvSpPr>
          <p:cNvPr id="16896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6896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B7C48-AC13-468B-9688-4DD1AE752179}" type="slidenum">
              <a:rPr lang="en-US"/>
              <a:pPr/>
              <a:t>36</a:t>
            </a:fld>
            <a:endParaRPr lang="en-US"/>
          </a:p>
        </p:txBody>
      </p:sp>
      <p:sp>
        <p:nvSpPr>
          <p:cNvPr id="17101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7101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E7FB0-D79D-44F3-BDA9-B2A953981BBE}" type="slidenum">
              <a:rPr lang="en-US"/>
              <a:pPr/>
              <a:t>37</a:t>
            </a:fld>
            <a:endParaRPr lang="en-US"/>
          </a:p>
        </p:txBody>
      </p:sp>
      <p:sp>
        <p:nvSpPr>
          <p:cNvPr id="17305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7305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3BD15-173D-451F-A284-26B1B3FADF9C}" type="slidenum">
              <a:rPr lang="en-US"/>
              <a:pPr/>
              <a:t>38</a:t>
            </a:fld>
            <a:endParaRPr lang="en-US"/>
          </a:p>
        </p:txBody>
      </p:sp>
      <p:sp>
        <p:nvSpPr>
          <p:cNvPr id="17510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7510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087F3-2387-430E-B99B-C5A9513063C1}" type="slidenum">
              <a:rPr lang="en-US"/>
              <a:pPr/>
              <a:t>39</a:t>
            </a:fld>
            <a:endParaRPr lang="en-US"/>
          </a:p>
        </p:txBody>
      </p:sp>
      <p:sp>
        <p:nvSpPr>
          <p:cNvPr id="17920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7920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07B69-6F32-476C-943F-D845CA91A6B5}" type="slidenum">
              <a:rPr lang="en-US"/>
              <a:pPr/>
              <a:t>40</a:t>
            </a:fld>
            <a:endParaRPr lang="en-US"/>
          </a:p>
        </p:txBody>
      </p:sp>
      <p:sp>
        <p:nvSpPr>
          <p:cNvPr id="18125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8125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E6AF95-58A0-4191-9A6D-7261D262518B}" type="slidenum">
              <a:rPr lang="en-US"/>
              <a:pPr/>
              <a:t>6</a:t>
            </a:fld>
            <a:endParaRPr lang="en-US"/>
          </a:p>
        </p:txBody>
      </p:sp>
      <p:sp>
        <p:nvSpPr>
          <p:cNvPr id="14029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4029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0DCD0-DDBD-4422-AF6B-D6B9B79730D0}" type="slidenum">
              <a:rPr lang="en-US"/>
              <a:pPr/>
              <a:t>41</a:t>
            </a:fld>
            <a:endParaRPr lang="en-US"/>
          </a:p>
        </p:txBody>
      </p:sp>
      <p:sp>
        <p:nvSpPr>
          <p:cNvPr id="18329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8329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D24710-6C43-4E2E-B8EE-39BC4887D2E9}" type="slidenum">
              <a:rPr lang="en-US"/>
              <a:pPr/>
              <a:t>42</a:t>
            </a:fld>
            <a:endParaRPr lang="en-US"/>
          </a:p>
        </p:txBody>
      </p:sp>
      <p:sp>
        <p:nvSpPr>
          <p:cNvPr id="18944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8944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30B1A-4616-49E7-9927-BED552971FF3}" type="slidenum">
              <a:rPr lang="en-US"/>
              <a:pPr/>
              <a:t>44</a:t>
            </a:fld>
            <a:endParaRPr lang="en-US"/>
          </a:p>
        </p:txBody>
      </p:sp>
      <p:sp>
        <p:nvSpPr>
          <p:cNvPr id="191490" name="Rectangle 2"/>
          <p:cNvSpPr>
            <a:spLocks noGrp="1" noRot="1" noChangeAspect="1" noChangeArrowheads="1" noTextEdit="1"/>
          </p:cNvSpPr>
          <p:nvPr>
            <p:ph type="sldImg"/>
          </p:nvPr>
        </p:nvSpPr>
        <p:spPr bwMode="auto">
          <a:xfrm>
            <a:off x="1201738" y="720725"/>
            <a:ext cx="4603750" cy="3452813"/>
          </a:xfrm>
          <a:prstGeom prst="rect">
            <a:avLst/>
          </a:prstGeom>
          <a:solidFill>
            <a:srgbClr val="FFFFFF"/>
          </a:solidFill>
          <a:ln>
            <a:solidFill>
              <a:srgbClr val="000000"/>
            </a:solidFill>
            <a:miter lim="800000"/>
            <a:headEnd/>
            <a:tailEnd/>
          </a:ln>
        </p:spPr>
      </p:sp>
      <p:sp>
        <p:nvSpPr>
          <p:cNvPr id="191491" name="Rectangle 3"/>
          <p:cNvSpPr txBox="1">
            <a:spLocks noGrp="1" noChangeArrowheads="1"/>
          </p:cNvSpPr>
          <p:nvPr>
            <p:ph type="body" idx="1"/>
          </p:nvPr>
        </p:nvSpPr>
        <p:spPr bwMode="auto">
          <a:xfrm>
            <a:off x="933450" y="4410075"/>
            <a:ext cx="5130800" cy="4176713"/>
          </a:xfrm>
          <a:prstGeom prst="rect">
            <a:avLst/>
          </a:prstGeom>
          <a:solidFill>
            <a:srgbClr val="FFFFFF"/>
          </a:solidFill>
          <a:ln w="9360">
            <a:solidFill>
              <a:srgbClr val="000000"/>
            </a:solidFill>
            <a:miter lim="800000"/>
            <a:headEnd/>
            <a:tailEnd/>
          </a:ln>
        </p:spPr>
        <p:txBody>
          <a:bodyPr wrap="none" lIns="93011" tIns="46504" rIns="93011" bIns="46504"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EB8AF-73F0-4529-AF5E-07DFE10A78C9}" type="slidenum">
              <a:rPr lang="en-US"/>
              <a:pPr/>
              <a:t>45</a:t>
            </a:fld>
            <a:endParaRPr lang="en-US"/>
          </a:p>
        </p:txBody>
      </p:sp>
      <p:sp>
        <p:nvSpPr>
          <p:cNvPr id="308226" name="Rectangle 1026"/>
          <p:cNvSpPr>
            <a:spLocks noGrp="1" noRot="1" noChangeAspect="1" noChangeArrowheads="1" noTextEdit="1"/>
          </p:cNvSpPr>
          <p:nvPr>
            <p:ph type="sldImg"/>
          </p:nvPr>
        </p:nvSpPr>
        <p:spPr bwMode="auto">
          <a:xfrm>
            <a:off x="1201738" y="720725"/>
            <a:ext cx="4603750" cy="3452813"/>
          </a:xfrm>
          <a:prstGeom prst="rect">
            <a:avLst/>
          </a:prstGeom>
          <a:solidFill>
            <a:srgbClr val="FFFFFF"/>
          </a:solidFill>
          <a:ln>
            <a:solidFill>
              <a:srgbClr val="000000"/>
            </a:solidFill>
            <a:miter lim="800000"/>
            <a:headEnd/>
            <a:tailEnd/>
          </a:ln>
        </p:spPr>
      </p:sp>
      <p:sp>
        <p:nvSpPr>
          <p:cNvPr id="308227" name="Rectangle 1027"/>
          <p:cNvSpPr txBox="1">
            <a:spLocks noGrp="1" noChangeArrowheads="1"/>
          </p:cNvSpPr>
          <p:nvPr>
            <p:ph type="body" idx="1"/>
          </p:nvPr>
        </p:nvSpPr>
        <p:spPr bwMode="auto">
          <a:xfrm>
            <a:off x="933450" y="4410075"/>
            <a:ext cx="5130800" cy="4176713"/>
          </a:xfrm>
          <a:prstGeom prst="rect">
            <a:avLst/>
          </a:prstGeom>
          <a:solidFill>
            <a:srgbClr val="FFFFFF"/>
          </a:solidFill>
          <a:ln w="9360">
            <a:solidFill>
              <a:srgbClr val="000000"/>
            </a:solidFill>
            <a:miter lim="800000"/>
            <a:headEnd/>
            <a:tailEnd/>
          </a:ln>
        </p:spPr>
        <p:txBody>
          <a:bodyPr wrap="none" lIns="93011" tIns="46504" rIns="93011" bIns="46504"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16E59A-3372-4079-9D2F-EA477EC0ED82}" type="slidenum">
              <a:rPr lang="en-US"/>
              <a:pPr/>
              <a:t>46</a:t>
            </a:fld>
            <a:endParaRPr lang="en-US"/>
          </a:p>
        </p:txBody>
      </p:sp>
      <p:sp>
        <p:nvSpPr>
          <p:cNvPr id="19558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95587" name="Text Box 3"/>
          <p:cNvSpPr txBox="1">
            <a:spLocks noGrp="1" noChangeArrowheads="1"/>
          </p:cNvSpPr>
          <p:nvPr>
            <p:ph type="body" idx="1"/>
          </p:nvPr>
        </p:nvSpPr>
        <p:spPr bwMode="auto">
          <a:xfrm>
            <a:off x="933450" y="4410075"/>
            <a:ext cx="5130800" cy="292100"/>
          </a:xfrm>
          <a:prstGeom prst="rect">
            <a:avLst/>
          </a:prstGeom>
          <a:solidFill>
            <a:srgbClr val="FFFFFF"/>
          </a:solidFill>
          <a:ln w="9360">
            <a:solidFill>
              <a:srgbClr val="000000"/>
            </a:solidFill>
            <a:miter lim="800000"/>
            <a:headEnd/>
            <a:tailEnd/>
          </a:ln>
        </p:spPr>
        <p:txBody>
          <a:bodyPr lIns="91546" tIns="47603" rIns="91546" bIns="47603">
            <a:spAutoFit/>
          </a:bodyPr>
          <a:lstStyle/>
          <a:p>
            <a:pPr defTabSz="457200">
              <a:lnSpc>
                <a:spcPct val="102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Human analogy – social customs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25B37-C344-44B9-BAC2-785BCF3CCD4E}" type="slidenum">
              <a:rPr lang="en-US"/>
              <a:pPr/>
              <a:t>47</a:t>
            </a:fld>
            <a:endParaRPr lang="en-US"/>
          </a:p>
        </p:txBody>
      </p:sp>
      <p:sp>
        <p:nvSpPr>
          <p:cNvPr id="19763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9763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22161-16C0-461A-8DD4-1C6A5DDA01AF}" type="slidenum">
              <a:rPr lang="en-US"/>
              <a:pPr/>
              <a:t>50</a:t>
            </a:fld>
            <a:endParaRPr lang="en-US"/>
          </a:p>
        </p:txBody>
      </p:sp>
      <p:sp>
        <p:nvSpPr>
          <p:cNvPr id="20377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0377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BFAF3A-F4F6-4640-BE7A-9D69CE133BB8}" type="slidenum">
              <a:rPr lang="en-US"/>
              <a:pPr/>
              <a:t>52</a:t>
            </a:fld>
            <a:endParaRPr lang="en-US"/>
          </a:p>
        </p:txBody>
      </p:sp>
      <p:sp>
        <p:nvSpPr>
          <p:cNvPr id="20787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0787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FF6F7-4485-482E-86F9-79C292573B1D}" type="slidenum">
              <a:rPr lang="en-US"/>
              <a:pPr/>
              <a:t>53</a:t>
            </a:fld>
            <a:endParaRPr lang="en-US"/>
          </a:p>
        </p:txBody>
      </p:sp>
      <p:sp>
        <p:nvSpPr>
          <p:cNvPr id="20992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0992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87804A-D098-4756-8ACA-9AFCCFF41E40}" type="slidenum">
              <a:rPr lang="en-US"/>
              <a:pPr/>
              <a:t>57</a:t>
            </a:fld>
            <a:endParaRPr lang="en-US"/>
          </a:p>
        </p:txBody>
      </p:sp>
      <p:sp>
        <p:nvSpPr>
          <p:cNvPr id="333826"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33827"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314D6-BCE8-47BC-9884-D1AD0B68F94B}" type="slidenum">
              <a:rPr lang="en-US"/>
              <a:pPr/>
              <a:t>7</a:t>
            </a:fld>
            <a:endParaRPr lang="en-US"/>
          </a:p>
        </p:txBody>
      </p:sp>
      <p:sp>
        <p:nvSpPr>
          <p:cNvPr id="14438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4438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B839BD-BD68-4FA5-BD0F-C071FB771F36}" type="slidenum">
              <a:rPr lang="en-US"/>
              <a:pPr/>
              <a:t>58</a:t>
            </a:fld>
            <a:endParaRPr lang="en-US"/>
          </a:p>
        </p:txBody>
      </p:sp>
      <p:sp>
        <p:nvSpPr>
          <p:cNvPr id="335874" name="Rectangle 1026"/>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35875" name="Rectangle 1027"/>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E5DA19-44F1-4D2C-8386-DBCD182F7CBC}" type="slidenum">
              <a:rPr lang="en-US"/>
              <a:pPr/>
              <a:t>59</a:t>
            </a:fld>
            <a:endParaRPr lang="en-US"/>
          </a:p>
        </p:txBody>
      </p:sp>
      <p:sp>
        <p:nvSpPr>
          <p:cNvPr id="337922"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37923"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90BA1-6057-4C60-9713-418F5E37D8B7}" type="slidenum">
              <a:rPr lang="en-US"/>
              <a:pPr/>
              <a:t>60</a:t>
            </a:fld>
            <a:endParaRPr lang="en-US"/>
          </a:p>
        </p:txBody>
      </p:sp>
      <p:sp>
        <p:nvSpPr>
          <p:cNvPr id="339970"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39971"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2ED84-CA74-43F6-9245-33F6E81AD8D9}" type="slidenum">
              <a:rPr lang="en-US"/>
              <a:pPr/>
              <a:t>61</a:t>
            </a:fld>
            <a:endParaRPr lang="en-US"/>
          </a:p>
        </p:txBody>
      </p:sp>
      <p:sp>
        <p:nvSpPr>
          <p:cNvPr id="342018"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42019"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2488D-85C8-4823-8DAA-192332DFE971}" type="slidenum">
              <a:rPr lang="en-US"/>
              <a:pPr/>
              <a:t>63</a:t>
            </a:fld>
            <a:endParaRPr lang="en-US"/>
          </a:p>
        </p:txBody>
      </p:sp>
      <p:sp>
        <p:nvSpPr>
          <p:cNvPr id="26317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6317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7EC52-F8B0-481B-B265-F2628ADA0950}" type="slidenum">
              <a:rPr lang="en-US"/>
              <a:pPr/>
              <a:t>64</a:t>
            </a:fld>
            <a:endParaRPr lang="en-US"/>
          </a:p>
        </p:txBody>
      </p:sp>
      <p:sp>
        <p:nvSpPr>
          <p:cNvPr id="26521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6521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E90B6-594D-454C-811C-B2979DE55685}" type="slidenum">
              <a:rPr lang="en-US"/>
              <a:pPr/>
              <a:t>65</a:t>
            </a:fld>
            <a:endParaRPr lang="en-US"/>
          </a:p>
        </p:txBody>
      </p:sp>
      <p:sp>
        <p:nvSpPr>
          <p:cNvPr id="26726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6726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FD1C8-3AC1-4EE6-9E7B-637F07521E79}" type="slidenum">
              <a:rPr lang="en-US"/>
              <a:pPr/>
              <a:t>66</a:t>
            </a:fld>
            <a:endParaRPr lang="en-US"/>
          </a:p>
        </p:txBody>
      </p:sp>
      <p:sp>
        <p:nvSpPr>
          <p:cNvPr id="26931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6931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1EB80-A3C0-4D29-AE87-50C6203A3189}" type="slidenum">
              <a:rPr lang="en-US"/>
              <a:pPr/>
              <a:t>67</a:t>
            </a:fld>
            <a:endParaRPr lang="en-US"/>
          </a:p>
        </p:txBody>
      </p:sp>
      <p:sp>
        <p:nvSpPr>
          <p:cNvPr id="41984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41984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DFC9F-4CFF-4F40-AF38-78B5792A111D}" type="slidenum">
              <a:rPr lang="en-US"/>
              <a:pPr/>
              <a:t>68</a:t>
            </a:fld>
            <a:endParaRPr lang="en-US"/>
          </a:p>
        </p:txBody>
      </p:sp>
      <p:sp>
        <p:nvSpPr>
          <p:cNvPr id="27136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7136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7"/>
          <p:cNvSpPr>
            <a:spLocks noGrp="1" noChangeArrowheads="1"/>
          </p:cNvSpPr>
          <p:nvPr>
            <p:ph type="sldNum" sz="quarter" idx="5"/>
          </p:nvPr>
        </p:nvSpPr>
        <p:spPr>
          <a:noFill/>
          <a:ln>
            <a:miter lim="800000"/>
            <a:headEnd/>
            <a:tailEnd/>
          </a:ln>
        </p:spPr>
        <p:txBody>
          <a:bodyPr/>
          <a:lstStyle/>
          <a:p>
            <a:fld id="{8985AC70-600E-41C9-ABDF-50AC271159E9}" type="slidenum">
              <a:rPr lang="en-US" altLang="zh-CN"/>
              <a:pPr/>
              <a:t>9</a:t>
            </a:fld>
            <a:endParaRPr lang="en-US" altLang="zh-CN"/>
          </a:p>
        </p:txBody>
      </p:sp>
      <p:sp>
        <p:nvSpPr>
          <p:cNvPr id="29699" name="矩形 2"/>
          <p:cNvSpPr>
            <a:spLocks noGrp="1" noRot="1" noChangeAspect="1" noChangeArrowheads="1" noTextEdit="1"/>
          </p:cNvSpPr>
          <p:nvPr>
            <p:ph type="sldImg"/>
          </p:nvPr>
        </p:nvSpPr>
        <p:spPr>
          <a:ln/>
        </p:spPr>
      </p:sp>
      <p:sp>
        <p:nvSpPr>
          <p:cNvPr id="29700" name="矩形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7FAC2-8149-419C-A0B4-BFE22A36EEAE}" type="slidenum">
              <a:rPr lang="en-US"/>
              <a:pPr/>
              <a:t>69</a:t>
            </a:fld>
            <a:endParaRPr lang="en-US"/>
          </a:p>
        </p:txBody>
      </p:sp>
      <p:sp>
        <p:nvSpPr>
          <p:cNvPr id="27341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7341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3B377-EDDE-4A1A-B661-EB75A693FFF9}" type="slidenum">
              <a:rPr lang="en-US"/>
              <a:pPr/>
              <a:t>70</a:t>
            </a:fld>
            <a:endParaRPr lang="en-US"/>
          </a:p>
        </p:txBody>
      </p:sp>
      <p:sp>
        <p:nvSpPr>
          <p:cNvPr id="27545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7545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95BA7-07AA-416B-A5F8-624A102B2AD4}" type="slidenum">
              <a:rPr lang="en-US"/>
              <a:pPr/>
              <a:t>71</a:t>
            </a:fld>
            <a:endParaRPr lang="en-US"/>
          </a:p>
        </p:txBody>
      </p:sp>
      <p:sp>
        <p:nvSpPr>
          <p:cNvPr id="27750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7750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B0D5E-E2C1-4930-BB6D-6C4C0E300E6C}" type="slidenum">
              <a:rPr lang="en-US"/>
              <a:pPr/>
              <a:t>72</a:t>
            </a:fld>
            <a:endParaRPr lang="en-US"/>
          </a:p>
        </p:txBody>
      </p:sp>
      <p:sp>
        <p:nvSpPr>
          <p:cNvPr id="27955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7955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04B1C-816E-4A5F-94D2-9D971F8E0A7C}" type="slidenum">
              <a:rPr lang="en-US"/>
              <a:pPr/>
              <a:t>73</a:t>
            </a:fld>
            <a:endParaRPr lang="en-US"/>
          </a:p>
        </p:txBody>
      </p:sp>
      <p:sp>
        <p:nvSpPr>
          <p:cNvPr id="28160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8160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DCCF70-A275-4711-8E7C-7BBFDD58811D}" type="slidenum">
              <a:rPr lang="en-US"/>
              <a:pPr/>
              <a:t>74</a:t>
            </a:fld>
            <a:endParaRPr lang="en-US"/>
          </a:p>
        </p:txBody>
      </p:sp>
      <p:sp>
        <p:nvSpPr>
          <p:cNvPr id="28365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8365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AA11D-25B2-4866-8A7B-B98F215CC990}" type="slidenum">
              <a:rPr lang="en-US"/>
              <a:pPr/>
              <a:t>75</a:t>
            </a:fld>
            <a:endParaRPr lang="en-US"/>
          </a:p>
        </p:txBody>
      </p:sp>
      <p:sp>
        <p:nvSpPr>
          <p:cNvPr id="28569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8569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3AF59-D7C9-4DC7-BFD4-A1557F1ED020}" type="slidenum">
              <a:rPr lang="en-US"/>
              <a:pPr/>
              <a:t>76</a:t>
            </a:fld>
            <a:endParaRPr lang="en-US"/>
          </a:p>
        </p:txBody>
      </p:sp>
      <p:sp>
        <p:nvSpPr>
          <p:cNvPr id="287746" name="Rectangle 1026"/>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87747" name="Rectangle 1027"/>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873987-DBA2-4197-804A-54B15AB1DE36}" type="slidenum">
              <a:rPr lang="en-US"/>
              <a:pPr/>
              <a:t>77</a:t>
            </a:fld>
            <a:endParaRPr lang="en-US"/>
          </a:p>
        </p:txBody>
      </p:sp>
      <p:sp>
        <p:nvSpPr>
          <p:cNvPr id="289794" name="Rectangle 1026"/>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89795" name="Rectangle 1027"/>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19673-812B-4EE9-BA82-CB222250A128}" type="slidenum">
              <a:rPr lang="en-US"/>
              <a:pPr/>
              <a:t>78</a:t>
            </a:fld>
            <a:endParaRPr lang="en-US"/>
          </a:p>
        </p:txBody>
      </p:sp>
      <p:sp>
        <p:nvSpPr>
          <p:cNvPr id="291842" name="Rectangle 1026"/>
          <p:cNvSpPr>
            <a:spLocks noGrp="1" noRot="1" noChangeAspect="1" noChangeArrowheads="1" noTextEdit="1"/>
          </p:cNvSpPr>
          <p:nvPr>
            <p:ph type="sldImg"/>
          </p:nvPr>
        </p:nvSpPr>
        <p:spPr bwMode="auto">
          <a:xfrm>
            <a:off x="1511300" y="1262063"/>
            <a:ext cx="3976688" cy="2982912"/>
          </a:xfrm>
          <a:prstGeom prst="rect">
            <a:avLst/>
          </a:prstGeom>
          <a:solidFill>
            <a:srgbClr val="FFFFFF"/>
          </a:solidFill>
          <a:ln>
            <a:solidFill>
              <a:srgbClr val="000000"/>
            </a:solidFill>
            <a:miter lim="800000"/>
            <a:headEnd/>
            <a:tailEnd/>
          </a:ln>
        </p:spPr>
      </p:sp>
      <p:sp>
        <p:nvSpPr>
          <p:cNvPr id="291843" name="Rectangle 1027"/>
          <p:cNvSpPr txBox="1">
            <a:spLocks noGrp="1" noChangeArrowheads="1"/>
          </p:cNvSpPr>
          <p:nvPr>
            <p:ph type="body" idx="1"/>
          </p:nvPr>
        </p:nvSpPr>
        <p:spPr bwMode="auto">
          <a:xfrm>
            <a:off x="1408113" y="4441825"/>
            <a:ext cx="4179887" cy="3579813"/>
          </a:xfrm>
          <a:prstGeom prst="rect">
            <a:avLst/>
          </a:prstGeom>
          <a:noFill/>
          <a:ln>
            <a:miter lim="800000"/>
            <a:headEnd/>
            <a:tailEnd/>
          </a:ln>
        </p:spPr>
        <p:txBody>
          <a:bodyPr wrap="none" lIns="83466" tIns="41735" rIns="83466" bIns="41735"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7"/>
          <p:cNvSpPr>
            <a:spLocks noGrp="1" noChangeArrowheads="1"/>
          </p:cNvSpPr>
          <p:nvPr>
            <p:ph type="sldNum" sz="quarter" idx="5"/>
          </p:nvPr>
        </p:nvSpPr>
        <p:spPr>
          <a:noFill/>
          <a:ln>
            <a:miter lim="800000"/>
            <a:headEnd/>
            <a:tailEnd/>
          </a:ln>
        </p:spPr>
        <p:txBody>
          <a:bodyPr/>
          <a:lstStyle/>
          <a:p>
            <a:fld id="{1C52F8C7-E07F-4109-8951-95E7C809901E}" type="slidenum">
              <a:rPr lang="en-US" altLang="zh-CN"/>
              <a:pPr/>
              <a:t>10</a:t>
            </a:fld>
            <a:endParaRPr lang="en-US" altLang="zh-CN"/>
          </a:p>
        </p:txBody>
      </p:sp>
      <p:sp>
        <p:nvSpPr>
          <p:cNvPr id="30723" name="矩形 2"/>
          <p:cNvSpPr>
            <a:spLocks noGrp="1" noRot="1" noChangeAspect="1" noChangeArrowheads="1" noTextEdit="1"/>
          </p:cNvSpPr>
          <p:nvPr>
            <p:ph type="sldImg"/>
          </p:nvPr>
        </p:nvSpPr>
        <p:spPr>
          <a:ln/>
        </p:spPr>
      </p:sp>
      <p:sp>
        <p:nvSpPr>
          <p:cNvPr id="30724" name="矩形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7E021-9561-478C-95B7-5BB69650046C}" type="slidenum">
              <a:rPr lang="en-US"/>
              <a:pPr/>
              <a:t>79</a:t>
            </a:fld>
            <a:endParaRPr lang="en-US"/>
          </a:p>
        </p:txBody>
      </p:sp>
      <p:sp>
        <p:nvSpPr>
          <p:cNvPr id="14233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4233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B63F0-DF11-4CB4-B941-CA0FF2EB3635}" type="slidenum">
              <a:rPr lang="en-US"/>
              <a:pPr/>
              <a:t>81</a:t>
            </a:fld>
            <a:endParaRPr lang="en-US"/>
          </a:p>
        </p:txBody>
      </p:sp>
      <p:sp>
        <p:nvSpPr>
          <p:cNvPr id="20582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0582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DA5794-7E89-4585-AEDC-B5777354AB21}" type="slidenum">
              <a:rPr lang="en-US"/>
              <a:pPr/>
              <a:t>82</a:t>
            </a:fld>
            <a:endParaRPr lang="en-US"/>
          </a:p>
        </p:txBody>
      </p:sp>
      <p:sp>
        <p:nvSpPr>
          <p:cNvPr id="379906"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79907"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80D30-6615-49E7-837D-EB54C3A38760}" type="slidenum">
              <a:rPr lang="en-US"/>
              <a:pPr/>
              <a:t>83</a:t>
            </a:fld>
            <a:endParaRPr lang="en-US"/>
          </a:p>
        </p:txBody>
      </p:sp>
      <p:sp>
        <p:nvSpPr>
          <p:cNvPr id="349186"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49187"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EE741-954E-4E7F-B4D2-BE2CAB422A04}" type="slidenum">
              <a:rPr lang="en-US"/>
              <a:pPr/>
              <a:t>84</a:t>
            </a:fld>
            <a:endParaRPr lang="en-US"/>
          </a:p>
        </p:txBody>
      </p:sp>
      <p:sp>
        <p:nvSpPr>
          <p:cNvPr id="355330"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55331"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E333-DCF8-4AA0-9AD2-94E0A4B7072E}" type="slidenum">
              <a:rPr lang="en-US"/>
              <a:pPr/>
              <a:t>85</a:t>
            </a:fld>
            <a:endParaRPr lang="en-US"/>
          </a:p>
        </p:txBody>
      </p:sp>
      <p:sp>
        <p:nvSpPr>
          <p:cNvPr id="360450"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60451"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EFC4E-0887-45E7-99B4-DEF6110BE4A2}" type="slidenum">
              <a:rPr lang="en-US"/>
              <a:pPr/>
              <a:t>87</a:t>
            </a:fld>
            <a:endParaRPr lang="en-US"/>
          </a:p>
        </p:txBody>
      </p:sp>
      <p:sp>
        <p:nvSpPr>
          <p:cNvPr id="21197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1197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BCA09-2459-49C1-B232-CD422C1454EF}" type="slidenum">
              <a:rPr lang="en-US"/>
              <a:pPr/>
              <a:t>90</a:t>
            </a:fld>
            <a:endParaRPr lang="en-US"/>
          </a:p>
        </p:txBody>
      </p:sp>
      <p:sp>
        <p:nvSpPr>
          <p:cNvPr id="23859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3859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4FB73-2D27-43E4-8EA3-8160A3466F2C}" type="slidenum">
              <a:rPr lang="en-US"/>
              <a:pPr/>
              <a:t>94</a:t>
            </a:fld>
            <a:endParaRPr lang="en-US"/>
          </a:p>
        </p:txBody>
      </p:sp>
      <p:sp>
        <p:nvSpPr>
          <p:cNvPr id="21401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1401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96F80-194D-4491-90FC-06C821CB3429}" type="slidenum">
              <a:rPr lang="en-US"/>
              <a:pPr/>
              <a:t>95</a:t>
            </a:fld>
            <a:endParaRPr lang="en-US"/>
          </a:p>
        </p:txBody>
      </p:sp>
      <p:sp>
        <p:nvSpPr>
          <p:cNvPr id="21606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1606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7"/>
          <p:cNvSpPr>
            <a:spLocks noGrp="1" noChangeArrowheads="1"/>
          </p:cNvSpPr>
          <p:nvPr>
            <p:ph type="sldNum" sz="quarter" idx="5"/>
          </p:nvPr>
        </p:nvSpPr>
        <p:spPr>
          <a:noFill/>
          <a:ln>
            <a:miter lim="800000"/>
            <a:headEnd/>
            <a:tailEnd/>
          </a:ln>
        </p:spPr>
        <p:txBody>
          <a:bodyPr/>
          <a:lstStyle/>
          <a:p>
            <a:fld id="{2DA09117-E90E-4AE2-9D7E-3030DC8F5B12}" type="slidenum">
              <a:rPr lang="en-US" altLang="zh-CN"/>
              <a:pPr/>
              <a:t>11</a:t>
            </a:fld>
            <a:endParaRPr lang="en-US" altLang="zh-CN"/>
          </a:p>
        </p:txBody>
      </p:sp>
      <p:sp>
        <p:nvSpPr>
          <p:cNvPr id="31747" name="矩形 2"/>
          <p:cNvSpPr>
            <a:spLocks noGrp="1" noRot="1" noChangeAspect="1" noChangeArrowheads="1" noTextEdit="1"/>
          </p:cNvSpPr>
          <p:nvPr>
            <p:ph type="sldImg"/>
          </p:nvPr>
        </p:nvSpPr>
        <p:spPr>
          <a:ln/>
        </p:spPr>
      </p:sp>
      <p:sp>
        <p:nvSpPr>
          <p:cNvPr id="31748" name="矩形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C9EC3-501D-40E7-A641-D4878E90CCE9}" type="slidenum">
              <a:rPr lang="en-US"/>
              <a:pPr/>
              <a:t>96</a:t>
            </a:fld>
            <a:endParaRPr lang="en-US"/>
          </a:p>
        </p:txBody>
      </p:sp>
      <p:sp>
        <p:nvSpPr>
          <p:cNvPr id="21811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1811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B76A2A-90AA-4B48-A962-FDBB0F314B92}" type="slidenum">
              <a:rPr lang="en-US"/>
              <a:pPr/>
              <a:t>97</a:t>
            </a:fld>
            <a:endParaRPr lang="en-US"/>
          </a:p>
        </p:txBody>
      </p:sp>
      <p:sp>
        <p:nvSpPr>
          <p:cNvPr id="22016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2016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F490E-952B-4C52-90C4-A25B13262B8B}" type="slidenum">
              <a:rPr lang="en-US"/>
              <a:pPr/>
              <a:t>98</a:t>
            </a:fld>
            <a:endParaRPr lang="en-US"/>
          </a:p>
        </p:txBody>
      </p:sp>
      <p:sp>
        <p:nvSpPr>
          <p:cNvPr id="22221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2221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508928-978C-4DE9-AC2F-155D3B85BA9E}" type="slidenum">
              <a:rPr lang="en-US"/>
              <a:pPr/>
              <a:t>99</a:t>
            </a:fld>
            <a:endParaRPr lang="en-US"/>
          </a:p>
        </p:txBody>
      </p:sp>
      <p:sp>
        <p:nvSpPr>
          <p:cNvPr id="22425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2425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A8060-64F8-4F7E-98D5-74750C4D7AD7}" type="slidenum">
              <a:rPr lang="en-US"/>
              <a:pPr/>
              <a:t>100</a:t>
            </a:fld>
            <a:endParaRPr lang="en-US"/>
          </a:p>
        </p:txBody>
      </p:sp>
      <p:sp>
        <p:nvSpPr>
          <p:cNvPr id="22630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2630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FC6631-28A7-4EA6-BAB6-AC77C26DCC12}" type="slidenum">
              <a:rPr lang="en-US"/>
              <a:pPr/>
              <a:t>101</a:t>
            </a:fld>
            <a:endParaRPr lang="en-US"/>
          </a:p>
        </p:txBody>
      </p:sp>
      <p:sp>
        <p:nvSpPr>
          <p:cNvPr id="22835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2835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EEB981-7BCC-4CD0-A050-44942C3ABC64}" type="slidenum">
              <a:rPr lang="en-US"/>
              <a:pPr/>
              <a:t>102</a:t>
            </a:fld>
            <a:endParaRPr lang="en-US"/>
          </a:p>
        </p:txBody>
      </p:sp>
      <p:sp>
        <p:nvSpPr>
          <p:cNvPr id="23040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3040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6C3B2-8E47-422D-8482-EF2F28338329}" type="slidenum">
              <a:rPr lang="en-US"/>
              <a:pPr/>
              <a:t>103</a:t>
            </a:fld>
            <a:endParaRPr lang="en-US"/>
          </a:p>
        </p:txBody>
      </p:sp>
      <p:sp>
        <p:nvSpPr>
          <p:cNvPr id="23245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3245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C5612-011B-4326-8593-525BDCD63469}" type="slidenum">
              <a:rPr lang="en-US"/>
              <a:pPr/>
              <a:t>104</a:t>
            </a:fld>
            <a:endParaRPr lang="en-US"/>
          </a:p>
        </p:txBody>
      </p:sp>
      <p:sp>
        <p:nvSpPr>
          <p:cNvPr id="23449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3449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8F8CA-E67D-487A-B7E5-DEFA2AE90AE1}" type="slidenum">
              <a:rPr lang="en-US"/>
              <a:pPr/>
              <a:t>105</a:t>
            </a:fld>
            <a:endParaRPr lang="en-US"/>
          </a:p>
        </p:txBody>
      </p:sp>
      <p:sp>
        <p:nvSpPr>
          <p:cNvPr id="23654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3654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63FEA-BDDA-4E75-BE8C-B6E55826CB38}" type="slidenum">
              <a:rPr lang="en-US"/>
              <a:pPr/>
              <a:t>14</a:t>
            </a:fld>
            <a:endParaRPr lang="en-US"/>
          </a:p>
        </p:txBody>
      </p:sp>
      <p:sp>
        <p:nvSpPr>
          <p:cNvPr id="29798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33450" y="4410075"/>
            <a:ext cx="5130800" cy="4176713"/>
          </a:xfrm>
          <a:prstGeom prst="rect">
            <a:avLst/>
          </a:prstGeom>
          <a:solidFill>
            <a:srgbClr val="FFFFFF"/>
          </a:solidFill>
          <a:ln>
            <a:solidFill>
              <a:srgbClr val="000000"/>
            </a:solidFill>
            <a:miter lim="800000"/>
            <a:headEnd/>
            <a:tailEnd/>
          </a:ln>
        </p:spPr>
        <p:txBody>
          <a:bodyPr lIns="87986" tIns="43993" rIns="87986" bIns="43993"/>
          <a:lstStyle/>
          <a:p>
            <a:r>
              <a:rPr lang="en-US"/>
              <a:t>Two simple multiple access control techniques.</a:t>
            </a:r>
          </a:p>
          <a:p>
            <a:endParaRPr lang="en-US"/>
          </a:p>
          <a:p>
            <a:r>
              <a:rPr lang="en-US"/>
              <a:t>Each mobile’s share of the bandwidth is divided into portions for the uplink and the downlink. Also, possibly, out of band signaling.</a:t>
            </a:r>
          </a:p>
          <a:p>
            <a:endParaRPr lang="en-US"/>
          </a:p>
          <a:p>
            <a:r>
              <a:rPr lang="en-US"/>
              <a:t>As we will see, used in AMPS, GSM, IS-54/136</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4131B-E31A-4CB0-8637-8F9081EDC2B3}" type="slidenum">
              <a:rPr lang="en-US"/>
              <a:pPr/>
              <a:t>106</a:t>
            </a:fld>
            <a:endParaRPr lang="en-US"/>
          </a:p>
        </p:txBody>
      </p:sp>
      <p:sp>
        <p:nvSpPr>
          <p:cNvPr id="24064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40643" name="Text Box 3"/>
          <p:cNvSpPr txBox="1">
            <a:spLocks noGrp="1" noChangeArrowheads="1"/>
          </p:cNvSpPr>
          <p:nvPr>
            <p:ph type="body" idx="1"/>
          </p:nvPr>
        </p:nvSpPr>
        <p:spPr bwMode="auto">
          <a:xfrm>
            <a:off x="933450" y="4410075"/>
            <a:ext cx="5130800" cy="292100"/>
          </a:xfrm>
          <a:prstGeom prst="rect">
            <a:avLst/>
          </a:prstGeom>
          <a:solidFill>
            <a:srgbClr val="FFFFFF"/>
          </a:solidFill>
          <a:ln w="9360">
            <a:solidFill>
              <a:srgbClr val="000000"/>
            </a:solidFill>
            <a:miter lim="800000"/>
            <a:headEnd/>
            <a:tailEnd/>
          </a:ln>
        </p:spPr>
        <p:txBody>
          <a:bodyPr lIns="91546" tIns="47603" rIns="91546" bIns="47603">
            <a:spAutoFit/>
          </a:bodyPr>
          <a:lstStyle/>
          <a:p>
            <a:pPr defTabSz="457200">
              <a:lnSpc>
                <a:spcPct val="102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Before DNS, pushing around an /etc/hosts file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CAC37-1038-405B-86CC-38F225FDB6BA}" type="slidenum">
              <a:rPr lang="en-US"/>
              <a:pPr/>
              <a:t>107</a:t>
            </a:fld>
            <a:endParaRPr lang="en-US"/>
          </a:p>
        </p:txBody>
      </p:sp>
      <p:sp>
        <p:nvSpPr>
          <p:cNvPr id="24269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4269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A2C45-1377-467C-BC0E-0F1442500894}" type="slidenum">
              <a:rPr lang="en-US"/>
              <a:pPr/>
              <a:t>108</a:t>
            </a:fld>
            <a:endParaRPr lang="en-US"/>
          </a:p>
        </p:txBody>
      </p:sp>
      <p:sp>
        <p:nvSpPr>
          <p:cNvPr id="24883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4883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02058-65E3-4993-8B2B-6A13B0DA254D}" type="slidenum">
              <a:rPr lang="en-US"/>
              <a:pPr/>
              <a:t>109</a:t>
            </a:fld>
            <a:endParaRPr lang="en-US"/>
          </a:p>
        </p:txBody>
      </p:sp>
      <p:sp>
        <p:nvSpPr>
          <p:cNvPr id="250882"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50883"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6FDFB-B6ED-47C5-9378-6634217F1CBC}" type="slidenum">
              <a:rPr lang="en-US"/>
              <a:pPr/>
              <a:t>110</a:t>
            </a:fld>
            <a:endParaRPr lang="en-US"/>
          </a:p>
        </p:txBody>
      </p:sp>
      <p:sp>
        <p:nvSpPr>
          <p:cNvPr id="252930"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52931"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67E69A-232F-4E5F-8F33-513E0F9BA048}" type="slidenum">
              <a:rPr lang="en-US"/>
              <a:pPr/>
              <a:t>111</a:t>
            </a:fld>
            <a:endParaRPr lang="en-US"/>
          </a:p>
        </p:txBody>
      </p:sp>
      <p:sp>
        <p:nvSpPr>
          <p:cNvPr id="25497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5497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4D300-EF0E-438C-AFD2-54895F2EC623}" type="slidenum">
              <a:rPr lang="en-US"/>
              <a:pPr/>
              <a:t>112</a:t>
            </a:fld>
            <a:endParaRPr lang="en-US"/>
          </a:p>
        </p:txBody>
      </p:sp>
      <p:sp>
        <p:nvSpPr>
          <p:cNvPr id="257026"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57027"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18E81-B65E-4D5F-A64C-AD25C7E0DC81}" type="slidenum">
              <a:rPr lang="en-US"/>
              <a:pPr/>
              <a:t>113</a:t>
            </a:fld>
            <a:endParaRPr lang="en-US"/>
          </a:p>
        </p:txBody>
      </p:sp>
      <p:sp>
        <p:nvSpPr>
          <p:cNvPr id="25907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25907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6D3E3-EBB3-4A6A-8B9A-E04CA8C76B56}" type="slidenum">
              <a:rPr lang="en-US"/>
              <a:pPr/>
              <a:t>116</a:t>
            </a:fld>
            <a:endParaRPr lang="en-US"/>
          </a:p>
        </p:txBody>
      </p:sp>
      <p:sp>
        <p:nvSpPr>
          <p:cNvPr id="392194"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92195"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r>
              <a:rPr lang="en-US"/>
              <a:t>SATV = 1974, CATV = 1948, Phone = 1890</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69657-8248-438B-9CE6-FCED31E38199}" type="slidenum">
              <a:rPr lang="en-US"/>
              <a:pPr/>
              <a:t>117</a:t>
            </a:fld>
            <a:endParaRPr lang="en-US"/>
          </a:p>
        </p:txBody>
      </p:sp>
      <p:sp>
        <p:nvSpPr>
          <p:cNvPr id="394242"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94243"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7616F-2D09-4323-885A-07179E4312A6}" type="slidenum">
              <a:rPr lang="en-US"/>
              <a:pPr/>
              <a:t>17</a:t>
            </a:fld>
            <a:endParaRPr lang="en-US"/>
          </a:p>
        </p:txBody>
      </p:sp>
      <p:sp>
        <p:nvSpPr>
          <p:cNvPr id="152578"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52579"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DAA2F4-405A-4261-9269-C704D32378B4}" type="slidenum">
              <a:rPr lang="en-US"/>
              <a:pPr/>
              <a:t>118</a:t>
            </a:fld>
            <a:endParaRPr lang="en-US"/>
          </a:p>
        </p:txBody>
      </p:sp>
      <p:sp>
        <p:nvSpPr>
          <p:cNvPr id="396290"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96291"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C869D-908C-4FED-ACBB-3A557875D573}" type="slidenum">
              <a:rPr lang="en-US"/>
              <a:pPr/>
              <a:t>119</a:t>
            </a:fld>
            <a:endParaRPr lang="en-US"/>
          </a:p>
        </p:txBody>
      </p:sp>
      <p:sp>
        <p:nvSpPr>
          <p:cNvPr id="398338"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398339"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89B6B-7B94-4781-869D-3E35EA1189D1}" type="slidenum">
              <a:rPr lang="en-US"/>
              <a:pPr/>
              <a:t>120</a:t>
            </a:fld>
            <a:endParaRPr lang="en-US"/>
          </a:p>
        </p:txBody>
      </p:sp>
      <p:sp>
        <p:nvSpPr>
          <p:cNvPr id="400386"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00387"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61816-95E5-4838-8128-1F721EA9A824}" type="slidenum">
              <a:rPr lang="en-US"/>
              <a:pPr/>
              <a:t>121</a:t>
            </a:fld>
            <a:endParaRPr lang="en-US"/>
          </a:p>
        </p:txBody>
      </p:sp>
      <p:sp>
        <p:nvSpPr>
          <p:cNvPr id="402434"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02435"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A55CD-B6E1-4578-8FD3-6038C86F22A6}" type="slidenum">
              <a:rPr lang="en-US"/>
              <a:pPr/>
              <a:t>123</a:t>
            </a:fld>
            <a:endParaRPr lang="en-US"/>
          </a:p>
        </p:txBody>
      </p:sp>
      <p:sp>
        <p:nvSpPr>
          <p:cNvPr id="405506"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05507"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BB2A2-A169-4E03-A343-C66AEED3BC2D}" type="slidenum">
              <a:rPr lang="en-US"/>
              <a:pPr/>
              <a:t>124</a:t>
            </a:fld>
            <a:endParaRPr lang="en-US"/>
          </a:p>
        </p:txBody>
      </p:sp>
      <p:sp>
        <p:nvSpPr>
          <p:cNvPr id="407554"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07555"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9A68A-D5DD-4E7B-9AAE-81B7DB9A0D8A}" type="slidenum">
              <a:rPr lang="en-US"/>
              <a:pPr/>
              <a:t>125</a:t>
            </a:fld>
            <a:endParaRPr lang="en-US"/>
          </a:p>
        </p:txBody>
      </p:sp>
      <p:sp>
        <p:nvSpPr>
          <p:cNvPr id="409602"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09603"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93691-DDE3-465D-839C-7271101B9F7D}" type="slidenum">
              <a:rPr lang="en-US"/>
              <a:pPr/>
              <a:t>126</a:t>
            </a:fld>
            <a:endParaRPr lang="en-US"/>
          </a:p>
        </p:txBody>
      </p:sp>
      <p:sp>
        <p:nvSpPr>
          <p:cNvPr id="411650"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11651"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9A3A5-CABC-4B15-BB79-CE95AD158C0C}" type="slidenum">
              <a:rPr lang="en-US"/>
              <a:pPr/>
              <a:t>127</a:t>
            </a:fld>
            <a:endParaRPr lang="en-US"/>
          </a:p>
        </p:txBody>
      </p:sp>
      <p:sp>
        <p:nvSpPr>
          <p:cNvPr id="413698"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13699"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E5FF29-34D2-4D13-9DF8-636CE1DCBB3C}" type="slidenum">
              <a:rPr lang="en-US"/>
              <a:pPr/>
              <a:t>128</a:t>
            </a:fld>
            <a:endParaRPr lang="en-US"/>
          </a:p>
        </p:txBody>
      </p:sp>
      <p:sp>
        <p:nvSpPr>
          <p:cNvPr id="415746"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15747"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77394-EEA1-43AD-B431-A30783E17648}" type="slidenum">
              <a:rPr lang="en-US"/>
              <a:pPr/>
              <a:t>29</a:t>
            </a:fld>
            <a:endParaRPr lang="en-US"/>
          </a:p>
        </p:txBody>
      </p:sp>
      <p:sp>
        <p:nvSpPr>
          <p:cNvPr id="156674" name="Rectangle 2"/>
          <p:cNvSpPr>
            <a:spLocks noGrp="1" noRot="1" noChangeAspect="1" noChangeArrowheads="1" noTextEdit="1"/>
          </p:cNvSpPr>
          <p:nvPr>
            <p:ph type="sldImg"/>
          </p:nvPr>
        </p:nvSpPr>
        <p:spPr bwMode="auto">
          <a:xfrm>
            <a:off x="1179513" y="696913"/>
            <a:ext cx="4641850" cy="3481387"/>
          </a:xfrm>
          <a:prstGeom prst="rect">
            <a:avLst/>
          </a:prstGeom>
          <a:solidFill>
            <a:srgbClr val="FFFFFF"/>
          </a:solidFill>
          <a:ln>
            <a:solidFill>
              <a:srgbClr val="000000"/>
            </a:solidFill>
            <a:miter lim="800000"/>
            <a:headEnd/>
            <a:tailEnd/>
          </a:ln>
        </p:spPr>
      </p:sp>
      <p:sp>
        <p:nvSpPr>
          <p:cNvPr id="156675" name="Rectangle 3"/>
          <p:cNvSpPr txBox="1">
            <a:spLocks noGrp="1" noChangeArrowheads="1"/>
          </p:cNvSpPr>
          <p:nvPr>
            <p:ph type="body" idx="1"/>
          </p:nvPr>
        </p:nvSpPr>
        <p:spPr bwMode="auto">
          <a:xfrm>
            <a:off x="933450" y="4410075"/>
            <a:ext cx="5130800" cy="4176713"/>
          </a:xfrm>
          <a:prstGeom prst="rect">
            <a:avLst/>
          </a:prstGeom>
          <a:noFill/>
          <a:ln>
            <a:miter lim="800000"/>
            <a:headEnd/>
            <a:tailEnd/>
          </a:ln>
        </p:spPr>
        <p:txBody>
          <a:bodyPr wrap="none" lIns="93011" tIns="46504" rIns="93011" bIns="46504" anchor="ct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1C7F84-5DDB-4736-9D54-5C181224ECD9}" type="slidenum">
              <a:rPr lang="en-US"/>
              <a:pPr/>
              <a:t>129</a:t>
            </a:fld>
            <a:endParaRPr lang="en-US"/>
          </a:p>
        </p:txBody>
      </p:sp>
      <p:sp>
        <p:nvSpPr>
          <p:cNvPr id="417794" name="Rectangle 2"/>
          <p:cNvSpPr>
            <a:spLocks noGrp="1" noRot="1" noChangeAspect="1" noChangeArrowheads="1" noTextEdit="1"/>
          </p:cNvSpPr>
          <p:nvPr>
            <p:ph type="sldImg"/>
          </p:nvPr>
        </p:nvSpPr>
        <p:spPr bwMode="auto">
          <a:xfrm>
            <a:off x="1179513" y="698500"/>
            <a:ext cx="4641850" cy="3481388"/>
          </a:xfrm>
          <a:prstGeom prst="rect">
            <a:avLst/>
          </a:prstGeom>
          <a:solidFill>
            <a:srgbClr val="FFFFFF"/>
          </a:solidFill>
          <a:ln>
            <a:solidFill>
              <a:srgbClr val="000000"/>
            </a:solidFill>
            <a:miter lim="800000"/>
            <a:headEnd/>
            <a:tailEnd/>
          </a:ln>
        </p:spPr>
      </p:sp>
      <p:sp>
        <p:nvSpPr>
          <p:cNvPr id="417795" name="Rectangle 3"/>
          <p:cNvSpPr>
            <a:spLocks noGrp="1" noChangeArrowheads="1"/>
          </p:cNvSpPr>
          <p:nvPr>
            <p:ph type="body" idx="1"/>
          </p:nvPr>
        </p:nvSpPr>
        <p:spPr bwMode="auto">
          <a:xfrm>
            <a:off x="933450" y="4410075"/>
            <a:ext cx="5130800" cy="4175125"/>
          </a:xfrm>
          <a:prstGeom prst="rect">
            <a:avLst/>
          </a:prstGeom>
          <a:solidFill>
            <a:srgbClr val="FFFFFF"/>
          </a:solidFill>
          <a:ln>
            <a:solidFill>
              <a:srgbClr val="000000"/>
            </a:solidFill>
            <a:miter lim="800000"/>
            <a:headEnd/>
            <a:tailEnd/>
          </a:ln>
        </p:spPr>
        <p:txBody>
          <a:bodyPr lIns="93018" tIns="46509" rIns="93018" bIns="46509"/>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r>
              <a:rPr lang="en-US"/>
              <a:t>1-</a:t>
            </a:r>
            <a:fld id="{F8C76F30-0632-4409-9E93-38889B4CC7A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r>
              <a:rPr lang="en-US"/>
              <a:t>1-</a:t>
            </a:r>
            <a:fld id="{1E423820-D8D3-4A0F-8ACB-11C92E74B9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r>
              <a:rPr lang="en-US"/>
              <a:t>1-</a:t>
            </a:r>
            <a:fld id="{EBDF4733-108D-453C-BD4D-13453AE1B82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r>
              <a:rPr lang="en-US"/>
              <a:t>1-</a:t>
            </a:r>
            <a:fld id="{EE811183-DCA7-4A54-80B3-428D5C9D418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r>
              <a:rPr lang="en-US"/>
              <a:t>1-</a:t>
            </a:r>
            <a:fld id="{168476F6-D8B3-457B-A1D1-E79C1E3253C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r>
              <a:rPr lang="en-US"/>
              <a:t>1-</a:t>
            </a:r>
            <a:fld id="{02509413-6EB1-43EA-9207-9F5C123A72C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r>
              <a:rPr lang="en-US"/>
              <a:t>1-</a:t>
            </a:r>
            <a:fld id="{DE8F9F54-17C7-445A-B328-71F6621E6A7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r>
              <a:rPr lang="en-US"/>
              <a:t>1-</a:t>
            </a:r>
            <a:fld id="{F5C54666-A93D-41C5-BD60-3C88B6B3329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r>
              <a:rPr lang="en-US"/>
              <a:t>1-</a:t>
            </a:r>
            <a:fld id="{16B30C6F-2F8C-4F65-91CD-2EB840495E5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r>
              <a:rPr lang="en-US"/>
              <a:t>1-</a:t>
            </a:r>
            <a:fld id="{C486D2A9-3318-48D7-99FB-58FF2DD10F7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 Introduction</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r>
              <a:rPr lang="en-US"/>
              <a:t>1-</a:t>
            </a:r>
            <a:fld id="{2C7EC1F6-65C7-404C-B2CE-9E6FD807EFB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r>
              <a:rPr lang="en-US"/>
              <a:t> Introduction</a:t>
            </a:r>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a:t>1-</a:t>
            </a:r>
            <a:fld id="{75B6D1FE-7E1D-406B-B9A7-F92DE6B759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48"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48"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www.rfc-editor.org/rfc/rfc791.txt"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http://www.rfc-editor.org/rfc/rfc793.txt"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www.rfc-editor.org/rfc/rfc821.txt"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hyperlink" Target="http://www.rfc-editor.org/rfc/rfc882.txt" TargetMode="External"/><Relationship Id="rId5" Type="http://schemas.openxmlformats.org/officeDocument/2006/relationships/hyperlink" Target="http://www.rfc-editor.org/rfc/rfc819.txt" TargetMode="External"/><Relationship Id="rId4" Type="http://schemas.openxmlformats.org/officeDocument/2006/relationships/hyperlink" Target="http://www.rfc-editor.org/rfc/rfc811.txt"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www.rfc-editor.org/rfc/rfc854.txt"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www.rfc-editor.org/rfc/rfc959.txt" TargetMode="Externa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www.w3.org/People"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www.dnai.com/~thomst/marca.html"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1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1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1.xml"/><Relationship Id="rId1" Type="http://schemas.openxmlformats.org/officeDocument/2006/relationships/slideLayout" Target="../slideLayouts/slideLayout6.xml"/><Relationship Id="rId5" Type="http://schemas.openxmlformats.org/officeDocument/2006/relationships/image" Target="../media/image36.jpeg"/><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image" Target="../media/image6.wmf"/><Relationship Id="rId2" Type="http://schemas.openxmlformats.org/officeDocument/2006/relationships/slideLayout" Target="../slideLayouts/slideLayout4.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6.bin"/><Relationship Id="rId19" Type="http://schemas.openxmlformats.org/officeDocument/2006/relationships/image" Target="../media/image7.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5.wmf"/><Relationship Id="rId22" Type="http://schemas.openxmlformats.org/officeDocument/2006/relationships/oleObject" Target="../embeddings/oleObject15.bin"/></Relationships>
</file>

<file path=ppt/slides/_rels/slide1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1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62.bin"/><Relationship Id="rId5" Type="http://schemas.openxmlformats.org/officeDocument/2006/relationships/image" Target="../media/image3.wmf"/><Relationship Id="rId4" Type="http://schemas.openxmlformats.org/officeDocument/2006/relationships/oleObject" Target="../embeddings/oleObject6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18" Type="http://schemas.openxmlformats.org/officeDocument/2006/relationships/oleObject" Target="../embeddings/oleObject27.bin"/><Relationship Id="rId3" Type="http://schemas.openxmlformats.org/officeDocument/2006/relationships/oleObject" Target="../embeddings/oleObject16.bin"/><Relationship Id="rId21" Type="http://schemas.openxmlformats.org/officeDocument/2006/relationships/oleObject" Target="../embeddings/oleObject29.bin"/><Relationship Id="rId7" Type="http://schemas.openxmlformats.org/officeDocument/2006/relationships/oleObject" Target="../embeddings/oleObject18.bin"/><Relationship Id="rId12" Type="http://schemas.openxmlformats.org/officeDocument/2006/relationships/oleObject" Target="../embeddings/oleObject23.bin"/><Relationship Id="rId17" Type="http://schemas.openxmlformats.org/officeDocument/2006/relationships/image" Target="../media/image6.wmf"/><Relationship Id="rId2" Type="http://schemas.openxmlformats.org/officeDocument/2006/relationships/slideLayout" Target="../slideLayouts/slideLayout4.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22.bin"/><Relationship Id="rId5" Type="http://schemas.openxmlformats.org/officeDocument/2006/relationships/oleObject" Target="../embeddings/oleObject17.bin"/><Relationship Id="rId15" Type="http://schemas.openxmlformats.org/officeDocument/2006/relationships/oleObject" Target="../embeddings/oleObject25.bin"/><Relationship Id="rId10" Type="http://schemas.openxmlformats.org/officeDocument/2006/relationships/oleObject" Target="../embeddings/oleObject21.bin"/><Relationship Id="rId19" Type="http://schemas.openxmlformats.org/officeDocument/2006/relationships/image" Target="../media/image7.wmf"/><Relationship Id="rId4" Type="http://schemas.openxmlformats.org/officeDocument/2006/relationships/image" Target="../media/image3.wmf"/><Relationship Id="rId9" Type="http://schemas.openxmlformats.org/officeDocument/2006/relationships/oleObject" Target="../embeddings/oleObject20.bin"/><Relationship Id="rId14" Type="http://schemas.openxmlformats.org/officeDocument/2006/relationships/image" Target="../media/image5.wmf"/><Relationship Id="rId22" Type="http://schemas.openxmlformats.org/officeDocument/2006/relationships/oleObject" Target="../embeddings/oleObject30.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1.bin"/><Relationship Id="rId7"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37.bin"/><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39.bin"/><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41.bin"/><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44.bin"/><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oleObject" Target="../embeddings/oleObject46.bin"/><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9.png"/><Relationship Id="rId4"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3" Type="http://schemas.openxmlformats.org/officeDocument/2006/relationships/hyperlink" Target="http://www.acm.org/pubs/citations/journals/tocs/1984-2-4/p277-saltz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rfc-editor.org/rfc/rfc791.tx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rfc-editor.org/rfc/rfc1812.tx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rfc-editor.org/rfc/rfc793.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rfc-editor.org/rfc/rfc768.txt"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iana.org/assignments/port-number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oleObject" Target="../embeddings/oleObject49.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1.bin"/><Relationship Id="rId5" Type="http://schemas.openxmlformats.org/officeDocument/2006/relationships/image" Target="../media/image11.wmf"/><Relationship Id="rId4" Type="http://schemas.openxmlformats.org/officeDocument/2006/relationships/oleObject" Target="../embeddings/oleObject50.bin"/></Relationships>
</file>

<file path=ppt/slides/_rels/slide64.xml.rels><?xml version="1.0" encoding="UTF-8" standalone="yes"?>
<Relationships xmlns="http://schemas.openxmlformats.org/package/2006/relationships"><Relationship Id="rId3" Type="http://schemas.openxmlformats.org/officeDocument/2006/relationships/hyperlink" Target="http://www.yahoo.com/index.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3.bin"/><Relationship Id="rId5" Type="http://schemas.openxmlformats.org/officeDocument/2006/relationships/image" Target="../media/image13.wmf"/><Relationship Id="rId4" Type="http://schemas.openxmlformats.org/officeDocument/2006/relationships/oleObject" Target="../embeddings/oleObject52.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5.bin"/><Relationship Id="rId5" Type="http://schemas.openxmlformats.org/officeDocument/2006/relationships/image" Target="../media/image15.wmf"/><Relationship Id="rId4" Type="http://schemas.openxmlformats.org/officeDocument/2006/relationships/oleObject" Target="../embeddings/oleObject54.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38.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7.bin"/><Relationship Id="rId5" Type="http://schemas.openxmlformats.org/officeDocument/2006/relationships/image" Target="../media/image17.wmf"/><Relationship Id="rId4" Type="http://schemas.openxmlformats.org/officeDocument/2006/relationships/oleObject" Target="../embeddings/oleObject56.bin"/><Relationship Id="rId9" Type="http://schemas.openxmlformats.org/officeDocument/2006/relationships/image" Target="../media/image19.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0.bin"/><Relationship Id="rId5" Type="http://schemas.openxmlformats.org/officeDocument/2006/relationships/image" Target="../media/image20.wmf"/><Relationship Id="rId4" Type="http://schemas.openxmlformats.org/officeDocument/2006/relationships/oleObject" Target="../embeddings/oleObject59.bin"/></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hyperlink" Target="http://www.nap.edu/html/coming_of_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ietf.org/rfc/rfc1958.txt"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mailto:internet-history-request@postel.org"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Computer Networks CS358</a:t>
            </a:r>
            <a:endParaRPr lang="en-US" dirty="0"/>
          </a:p>
        </p:txBody>
      </p:sp>
      <p:sp>
        <p:nvSpPr>
          <p:cNvPr id="3" name="Subtitle 2"/>
          <p:cNvSpPr>
            <a:spLocks noGrp="1"/>
          </p:cNvSpPr>
          <p:nvPr>
            <p:ph type="subTitle" idx="1"/>
          </p:nvPr>
        </p:nvSpPr>
        <p:spPr/>
        <p:txBody>
          <a:bodyPr/>
          <a:lstStyle/>
          <a:p>
            <a:pPr algn="r"/>
            <a:r>
              <a:rPr lang="en-US" smtClean="0"/>
              <a:t>Instructor: Joydeep</a:t>
            </a:r>
            <a:r>
              <a:rPr lang="en-US" dirty="0" smtClean="0"/>
              <a:t> Chandra</a:t>
            </a:r>
            <a:endParaRPr lang="en-US" dirty="0"/>
          </a:p>
        </p:txBody>
      </p:sp>
      <p:sp>
        <p:nvSpPr>
          <p:cNvPr id="4" name="Footer Placeholder 3"/>
          <p:cNvSpPr>
            <a:spLocks noGrp="1"/>
          </p:cNvSpPr>
          <p:nvPr>
            <p:ph type="ftr" sz="quarter" idx="11"/>
          </p:nvPr>
        </p:nvSpPr>
        <p:spPr/>
        <p:txBody>
          <a:bodyPr/>
          <a:lstStyle/>
          <a:p>
            <a:r>
              <a:rPr lang="en-US" smtClean="0"/>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smtClean="0"/>
              <a:t>1-</a:t>
            </a:r>
            <a:fld id="{F8C76F30-0632-4409-9E93-38889B4CC7A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miter lim="800000"/>
            <a:headEnd/>
            <a:tailEnd/>
          </a:ln>
        </p:spPr>
        <p:txBody>
          <a:bodyPr/>
          <a:lstStyle/>
          <a:p>
            <a:fld id="{14202C27-781D-4FB3-8522-AD7B86E46A1C}" type="slidenum">
              <a:rPr lang="en-GB" altLang="zh-CN"/>
              <a:pPr/>
              <a:t>10</a:t>
            </a:fld>
            <a:endParaRPr lang="en-GB" altLang="zh-CN"/>
          </a:p>
        </p:txBody>
      </p:sp>
      <p:sp>
        <p:nvSpPr>
          <p:cNvPr id="9219" name="矩形 2"/>
          <p:cNvSpPr>
            <a:spLocks noGrp="1" noChangeArrowheads="1"/>
          </p:cNvSpPr>
          <p:nvPr>
            <p:ph type="title"/>
          </p:nvPr>
        </p:nvSpPr>
        <p:spPr/>
        <p:txBody>
          <a:bodyPr/>
          <a:lstStyle/>
          <a:p>
            <a:r>
              <a:rPr lang="en-US" altLang="en-US" smtClean="0"/>
              <a:t>Circuit Switching</a:t>
            </a:r>
            <a:r>
              <a:rPr lang="en-US" altLang="zh-CN" smtClean="0">
                <a:ea typeface="SimSun" pitchFamily="2" charset="-122"/>
              </a:rPr>
              <a:t> Properties</a:t>
            </a:r>
            <a:endParaRPr lang="en-US" altLang="en-US" smtClean="0"/>
          </a:p>
        </p:txBody>
      </p:sp>
      <p:sp>
        <p:nvSpPr>
          <p:cNvPr id="9220" name="矩形 3"/>
          <p:cNvSpPr>
            <a:spLocks noGrp="1" noChangeArrowheads="1"/>
          </p:cNvSpPr>
          <p:nvPr>
            <p:ph type="body" idx="1"/>
          </p:nvPr>
        </p:nvSpPr>
        <p:spPr/>
        <p:txBody>
          <a:bodyPr/>
          <a:lstStyle/>
          <a:p>
            <a:pPr>
              <a:lnSpc>
                <a:spcPct val="80000"/>
              </a:lnSpc>
            </a:pPr>
            <a:r>
              <a:rPr lang="en-US" altLang="en-US" sz="2400" smtClean="0"/>
              <a:t>Inefficien</a:t>
            </a:r>
            <a:r>
              <a:rPr lang="en-US" altLang="zh-CN" sz="2400" smtClean="0">
                <a:ea typeface="SimSun" pitchFamily="2" charset="-122"/>
              </a:rPr>
              <a:t>cy</a:t>
            </a:r>
            <a:endParaRPr lang="en-US" altLang="en-US" sz="2400" smtClean="0"/>
          </a:p>
          <a:p>
            <a:pPr lvl="1">
              <a:lnSpc>
                <a:spcPct val="80000"/>
              </a:lnSpc>
            </a:pPr>
            <a:r>
              <a:rPr lang="en-US" altLang="en-US" sz="2000" smtClean="0"/>
              <a:t>Channel capacity is dedicated for the whole duration of a connection</a:t>
            </a:r>
          </a:p>
          <a:p>
            <a:pPr lvl="1">
              <a:lnSpc>
                <a:spcPct val="80000"/>
              </a:lnSpc>
            </a:pPr>
            <a:r>
              <a:rPr lang="en-US" altLang="en-US" sz="2000" smtClean="0"/>
              <a:t>If no data, capacity is wasted</a:t>
            </a:r>
          </a:p>
          <a:p>
            <a:pPr>
              <a:lnSpc>
                <a:spcPct val="80000"/>
              </a:lnSpc>
            </a:pPr>
            <a:r>
              <a:rPr lang="en-US" altLang="zh-CN" sz="2400" smtClean="0">
                <a:ea typeface="SimSun" pitchFamily="2" charset="-122"/>
              </a:rPr>
              <a:t>Delay</a:t>
            </a:r>
          </a:p>
          <a:p>
            <a:pPr lvl="1">
              <a:lnSpc>
                <a:spcPct val="80000"/>
              </a:lnSpc>
            </a:pPr>
            <a:r>
              <a:rPr lang="en-US" altLang="zh-CN" sz="2000" smtClean="0">
                <a:ea typeface="SimSun" pitchFamily="2" charset="-122"/>
              </a:rPr>
              <a:t>Long initial delay: circuit establishment </a:t>
            </a:r>
            <a:r>
              <a:rPr lang="en-US" altLang="en-US" sz="2000" smtClean="0"/>
              <a:t>takes time</a:t>
            </a:r>
            <a:endParaRPr lang="en-US" altLang="zh-CN" sz="2000" smtClean="0">
              <a:ea typeface="SimSun" pitchFamily="2" charset="-122"/>
            </a:endParaRPr>
          </a:p>
          <a:p>
            <a:pPr lvl="1">
              <a:lnSpc>
                <a:spcPct val="80000"/>
              </a:lnSpc>
            </a:pPr>
            <a:r>
              <a:rPr lang="en-US" altLang="zh-CN" sz="2000" smtClean="0">
                <a:ea typeface="SimSun" pitchFamily="2" charset="-122"/>
              </a:rPr>
              <a:t>Low data delay: after the circuit establishment, information is transmitted at a fixed data rate with no delay other than the propagation delay. The delay at each node is negligible.</a:t>
            </a:r>
            <a:endParaRPr lang="en-US" altLang="en-US" sz="2000" smtClean="0"/>
          </a:p>
          <a:p>
            <a:pPr>
              <a:lnSpc>
                <a:spcPct val="80000"/>
              </a:lnSpc>
            </a:pPr>
            <a:r>
              <a:rPr lang="en-US" altLang="en-US" sz="2400" smtClean="0"/>
              <a:t>Developed for voice traffic (public telephone network) but can also applied to data traffic.</a:t>
            </a:r>
            <a:endParaRPr lang="en-US" altLang="zh-CN" sz="2400" smtClean="0">
              <a:ea typeface="SimSun" pitchFamily="2" charset="-122"/>
            </a:endParaRPr>
          </a:p>
          <a:p>
            <a:pPr lvl="1">
              <a:lnSpc>
                <a:spcPct val="80000"/>
              </a:lnSpc>
            </a:pPr>
            <a:r>
              <a:rPr lang="en-US" altLang="zh-CN" sz="2000" smtClean="0">
                <a:ea typeface="SimSun" pitchFamily="2" charset="-122"/>
              </a:rPr>
              <a:t>For voice connections, the resulting circuit will enjoy a high percentage of utilization because most of the time one party or the other is talking.</a:t>
            </a:r>
          </a:p>
          <a:p>
            <a:pPr lvl="1">
              <a:lnSpc>
                <a:spcPct val="80000"/>
              </a:lnSpc>
            </a:pPr>
            <a:r>
              <a:rPr lang="en-US" altLang="zh-CN" sz="2000" smtClean="0">
                <a:ea typeface="SimSun" pitchFamily="2" charset="-122"/>
              </a:rPr>
              <a:t>But how about data connections?</a:t>
            </a:r>
            <a:endParaRPr lang="en-US" altLang="en-US" sz="2000" smtClean="0"/>
          </a:p>
          <a:p>
            <a:pPr>
              <a:lnSpc>
                <a:spcPct val="80000"/>
              </a:lnSpc>
            </a:pPr>
            <a:endParaRPr lang="en-US" altLang="en-US" sz="240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16920778-45BF-449A-BCF0-BD6A059DEB46}" type="slidenum">
              <a:rPr lang="en-US"/>
              <a:pPr/>
              <a:t>100</a:t>
            </a:fld>
            <a:endParaRPr lang="en-US"/>
          </a:p>
        </p:txBody>
      </p:sp>
      <p:sp>
        <p:nvSpPr>
          <p:cNvPr id="225284" name="Rectangle 4"/>
          <p:cNvSpPr>
            <a:spLocks noGrp="1" noChangeArrowheads="1"/>
          </p:cNvSpPr>
          <p:nvPr>
            <p:ph type="title"/>
          </p:nvPr>
        </p:nvSpPr>
        <p:spPr/>
        <p:txBody>
          <a:bodyPr/>
          <a:lstStyle/>
          <a:p>
            <a:r>
              <a:rPr lang="en-GB"/>
              <a:t>E-mail</a:t>
            </a:r>
          </a:p>
        </p:txBody>
      </p:sp>
      <p:sp>
        <p:nvSpPr>
          <p:cNvPr id="225285" name="Rectangle 5"/>
          <p:cNvSpPr>
            <a:spLocks noGrp="1" noChangeArrowheads="1"/>
          </p:cNvSpPr>
          <p:nvPr>
            <p:ph type="body" idx="1"/>
          </p:nvPr>
        </p:nvSpPr>
        <p:spPr/>
        <p:txBody>
          <a:bodyPr/>
          <a:lstStyle/>
          <a:p>
            <a:r>
              <a:rPr lang="en-GB"/>
              <a:t>BBN’s Tomlinson (Mar. 1972)</a:t>
            </a:r>
          </a:p>
          <a:p>
            <a:pPr lvl="1"/>
            <a:r>
              <a:rPr lang="en-GB"/>
              <a:t>Time-shared systems at the time allow users to leave messages for each other</a:t>
            </a:r>
          </a:p>
          <a:p>
            <a:pPr lvl="1"/>
            <a:r>
              <a:rPr lang="en-GB"/>
              <a:t>Extended to remote systems</a:t>
            </a:r>
          </a:p>
          <a:p>
            <a:pPr lvl="1"/>
            <a:r>
              <a:rPr lang="en-GB"/>
              <a:t>Writes first e-mail application to send and read</a:t>
            </a:r>
          </a:p>
          <a:p>
            <a:pPr lvl="1"/>
            <a:r>
              <a:rPr lang="en-GB"/>
              <a:t>Infamous “@” used</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F2D94138-A1DC-4CBE-A1C7-274DFDA6121B}" type="slidenum">
              <a:rPr lang="en-US"/>
              <a:pPr/>
              <a:t>101</a:t>
            </a:fld>
            <a:endParaRPr lang="en-US"/>
          </a:p>
        </p:txBody>
      </p:sp>
      <p:sp>
        <p:nvSpPr>
          <p:cNvPr id="227330"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Internetting</a:t>
            </a:r>
          </a:p>
        </p:txBody>
      </p:sp>
      <p:sp>
        <p:nvSpPr>
          <p:cNvPr id="227331" name="Rectangle 3"/>
          <p:cNvSpPr>
            <a:spLocks noGrp="1" noChangeArrowheads="1"/>
          </p:cNvSpPr>
          <p:nvPr>
            <p:ph type="body" idx="1"/>
          </p:nvPr>
        </p:nvSpPr>
        <p:spPr>
          <a:xfrm>
            <a:off x="304800" y="1371600"/>
            <a:ext cx="8610600" cy="5230813"/>
          </a:xfrm>
          <a:ln/>
        </p:spPr>
        <p:txBody>
          <a:bodyPr lIns="90000" tIns="46800" rIns="90000" bIns="46800"/>
          <a:lstStyle/>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ARPANET not the only network in town...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International Network Working Group (Sept. 1973)</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Goal: run protocols over packet satellite net, packet radio net, and wired ARPANET</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Problems</a:t>
            </a:r>
          </a:p>
          <a:p>
            <a:pPr lvl="2"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NCP can only address networks connected to IMPs on ARPANET</a:t>
            </a:r>
          </a:p>
          <a:p>
            <a:pPr lvl="2"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NCP relied on ARPANET for end2end reliability</a:t>
            </a:r>
          </a:p>
          <a:p>
            <a:pPr lvl="2"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NCP assumed no packet loss: applications halt upon loss</a:t>
            </a:r>
          </a:p>
          <a:p>
            <a:pPr lvl="2"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NCP had no end-end host error control</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Kahn redesigns protocols for internetworking</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AD8A5990-C1F5-48C3-ABAB-92AEA29209C7}" type="slidenum">
              <a:rPr lang="en-US"/>
              <a:pPr/>
              <a:t>102</a:t>
            </a:fld>
            <a:endParaRPr lang="en-US"/>
          </a:p>
        </p:txBody>
      </p:sp>
      <p:sp>
        <p:nvSpPr>
          <p:cNvPr id="229380" name="Rectangle 4"/>
          <p:cNvSpPr>
            <a:spLocks noGrp="1" noChangeArrowheads="1"/>
          </p:cNvSpPr>
          <p:nvPr>
            <p:ph type="title"/>
          </p:nvPr>
        </p:nvSpPr>
        <p:spPr/>
        <p:txBody>
          <a:bodyPr/>
          <a:lstStyle/>
          <a:p>
            <a:r>
              <a:rPr lang="en-GB"/>
              <a:t>Internetting</a:t>
            </a:r>
          </a:p>
        </p:txBody>
      </p:sp>
      <p:sp>
        <p:nvSpPr>
          <p:cNvPr id="229381" name="Rectangle 5"/>
          <p:cNvSpPr>
            <a:spLocks noGrp="1" noChangeArrowheads="1"/>
          </p:cNvSpPr>
          <p:nvPr>
            <p:ph type="body" idx="1"/>
          </p:nvPr>
        </p:nvSpPr>
        <p:spPr/>
        <p:txBody>
          <a:bodyPr/>
          <a:lstStyle/>
          <a:p>
            <a:r>
              <a:rPr lang="en-GB" sz="2400"/>
              <a:t>Kahn’s Architecture</a:t>
            </a:r>
          </a:p>
          <a:p>
            <a:pPr lvl="1"/>
            <a:r>
              <a:rPr lang="en-GB" sz="2000"/>
              <a:t>Each network stands alone</a:t>
            </a:r>
          </a:p>
          <a:p>
            <a:pPr lvl="2"/>
            <a:r>
              <a:rPr lang="en-GB" sz="1800"/>
              <a:t>No changes required to connect to Internet</a:t>
            </a:r>
          </a:p>
          <a:p>
            <a:pPr lvl="2"/>
            <a:r>
              <a:rPr lang="en-GB" sz="1800"/>
              <a:t>Communication between networks handled by gateways</a:t>
            </a:r>
          </a:p>
          <a:p>
            <a:pPr lvl="1"/>
            <a:r>
              <a:rPr lang="en-GB" sz="2000"/>
              <a:t>Communication on a “best-effort” basis </a:t>
            </a:r>
          </a:p>
          <a:p>
            <a:pPr lvl="2"/>
            <a:r>
              <a:rPr lang="en-GB" sz="1800"/>
              <a:t>Least-common denominator</a:t>
            </a:r>
          </a:p>
          <a:p>
            <a:pPr lvl="2"/>
            <a:r>
              <a:rPr lang="en-GB" sz="1800"/>
              <a:t>Source in charge of retransmission</a:t>
            </a:r>
          </a:p>
          <a:p>
            <a:pPr lvl="2"/>
            <a:r>
              <a:rPr lang="en-GB" sz="1800"/>
              <a:t>Host-to-Host flow control (sliding windows and acks)</a:t>
            </a:r>
          </a:p>
          <a:p>
            <a:pPr lvl="1"/>
            <a:r>
              <a:rPr lang="en-GB" sz="2000"/>
              <a:t>Black boxes interconnecting networks (gateways and routers) have no per-flow information</a:t>
            </a:r>
          </a:p>
          <a:p>
            <a:pPr lvl="2"/>
            <a:r>
              <a:rPr lang="en-GB" sz="1800"/>
              <a:t>Simple, avoids complicated adaptation and recovery from failure</a:t>
            </a:r>
          </a:p>
          <a:p>
            <a:pPr lvl="1"/>
            <a:r>
              <a:rPr lang="en-GB" sz="2000"/>
              <a:t>No global control at the operations level</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B1381A3D-C020-4514-9C33-7CB5A23ECCC9}" type="slidenum">
              <a:rPr lang="en-US"/>
              <a:pPr/>
              <a:t>103</a:t>
            </a:fld>
            <a:endParaRPr lang="en-US"/>
          </a:p>
        </p:txBody>
      </p:sp>
      <p:sp>
        <p:nvSpPr>
          <p:cNvPr id="231426"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Internetting</a:t>
            </a:r>
          </a:p>
        </p:txBody>
      </p:sp>
      <p:sp>
        <p:nvSpPr>
          <p:cNvPr id="231427" name="Rectangle 3"/>
          <p:cNvSpPr>
            <a:spLocks noGrp="1" noChangeArrowheads="1"/>
          </p:cNvSpPr>
          <p:nvPr>
            <p:ph type="body" idx="1"/>
          </p:nvPr>
        </p:nvSpPr>
        <p:spPr>
          <a:xfrm>
            <a:off x="304800" y="1371600"/>
            <a:ext cx="8610600" cy="5245100"/>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Other issues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Host-to-Host data pipelining (multiple packets en route)</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Gateway interprets IP headers for routing and performs fragmentation to other networks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end2end checksums, reassembly of fragments, duplicate detection at end-hosts </a:t>
            </a:r>
            <a:r>
              <a:rPr lang="en-GB" sz="2000">
                <a:solidFill>
                  <a:srgbClr val="FF3300"/>
                </a:solidFill>
              </a:rPr>
              <a:t>(much of TCP’s virtual circuit model)</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Global addressing via 32-bit address</a:t>
            </a:r>
            <a:r>
              <a:rPr lang="en-GB" sz="2000">
                <a:solidFill>
                  <a:srgbClr val="FF3300"/>
                </a:solidFill>
              </a:rPr>
              <a:t> (IP’s limitation)</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8-bit network number, 24 bit host number</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Fails to forsee development of the LAN</a:t>
            </a:r>
          </a:p>
          <a:p>
            <a:pPr lvl="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Later split into Class A (national), B (regional), and C (LAN)</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Interfaces to operating systems</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R. Kahn, Communications Principles for Operating Systems. Internal BBN memo, Jan. 1972.</a:t>
            </a:r>
          </a:p>
        </p:txBody>
      </p:sp>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2EC75B91-D0CB-4A6C-9D9C-D427ED1A78BB}" type="slidenum">
              <a:rPr lang="en-US"/>
              <a:pPr/>
              <a:t>104</a:t>
            </a:fld>
            <a:endParaRPr lang="en-US"/>
          </a:p>
        </p:txBody>
      </p:sp>
      <p:sp>
        <p:nvSpPr>
          <p:cNvPr id="233474"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Internetting</a:t>
            </a:r>
          </a:p>
        </p:txBody>
      </p:sp>
      <p:sp>
        <p:nvSpPr>
          <p:cNvPr id="233475" name="Rectangle 3"/>
          <p:cNvSpPr>
            <a:spLocks noGrp="1" noChangeArrowheads="1"/>
          </p:cNvSpPr>
          <p:nvPr>
            <p:ph type="body" idx="1"/>
          </p:nvPr>
        </p:nvSpPr>
        <p:spPr>
          <a:xfrm>
            <a:off x="304800" y="1371600"/>
            <a:ext cx="8610600" cy="4886325"/>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Kahn brings in Cerf (Stanford) to help implement ideas on multiple OS platforms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 Cerf, R. Kahn “A protocol for packet network intercommunication” IEEE Transactions on Communications, May 1974</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TCP draft produced (includes IP) Dec. 1974</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ARPA sponsors 3 groups to implement on hosts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Stanford (Cerf), BBN (Tomlinson), UCL (Kirstein)</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All interoperate</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IP later separated (not all apps need reliability)</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UDP added</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89C5E3E0-E52D-4D53-8AA0-328C66B61AF6}" type="slidenum">
              <a:rPr lang="en-US"/>
              <a:pPr/>
              <a:t>105</a:t>
            </a:fld>
            <a:endParaRPr lang="en-US"/>
          </a:p>
        </p:txBody>
      </p:sp>
      <p:sp>
        <p:nvSpPr>
          <p:cNvPr id="235522"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Internetting</a:t>
            </a:r>
          </a:p>
        </p:txBody>
      </p:sp>
      <p:sp>
        <p:nvSpPr>
          <p:cNvPr id="235523" name="Rectangle 3"/>
          <p:cNvSpPr>
            <a:spLocks noGrp="1" noChangeArrowheads="1"/>
          </p:cNvSpPr>
          <p:nvPr>
            <p:ph type="body" idx="1"/>
          </p:nvPr>
        </p:nvSpPr>
        <p:spPr>
          <a:xfrm>
            <a:off x="304800" y="1371600"/>
            <a:ext cx="8610600" cy="5211763"/>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IP</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Internet Protocol (Sept. 1981) Postel</a:t>
            </a:r>
          </a:p>
          <a:p>
            <a:pPr marL="741363" lvl="1" indent="-284163" defTabSz="457200">
              <a:lnSpc>
                <a:spcPct val="99000"/>
              </a:lnSpc>
              <a:spcBef>
                <a:spcPts val="6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3"/>
              </a:rPr>
              <a:t>http://www.rfc-editor.org/rfc/rfc791.txt</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TCP</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Transmission Control Protocol (Sept. 1981) Postel</a:t>
            </a:r>
          </a:p>
          <a:p>
            <a:pPr marL="741363" lvl="1" indent="-284163" defTabSz="457200">
              <a:lnSpc>
                <a:spcPct val="99000"/>
              </a:lnSpc>
              <a:spcBef>
                <a:spcPts val="6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4"/>
              </a:rPr>
              <a:t>http://www.rfc-editor.org/rfc/rfc793.txt</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Initial applications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Goal is resource sharing of systems on ARPANET</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File transfer</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Remote login (telnet)</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E-mail</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Packet voice, packet video (late 1970s)</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567F4282-6E23-4E03-98F0-75C73875F5C7}" type="slidenum">
              <a:rPr lang="en-US"/>
              <a:pPr/>
              <a:t>106</a:t>
            </a:fld>
            <a:endParaRPr lang="en-US"/>
          </a:p>
        </p:txBody>
      </p:sp>
      <p:sp>
        <p:nvSpPr>
          <p:cNvPr id="239618"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Application protocols</a:t>
            </a:r>
          </a:p>
        </p:txBody>
      </p:sp>
      <p:sp>
        <p:nvSpPr>
          <p:cNvPr id="239619" name="Rectangle 3"/>
          <p:cNvSpPr>
            <a:spLocks noGrp="1" noChangeArrowheads="1"/>
          </p:cNvSpPr>
          <p:nvPr>
            <p:ph type="body" idx="1"/>
          </p:nvPr>
        </p:nvSpPr>
        <p:spPr>
          <a:xfrm>
            <a:off x="685800" y="1447800"/>
            <a:ext cx="7772400" cy="4991100"/>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SMTP </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Simple Mail Tranfer Protocol (Aug. 1982) Postel</a:t>
            </a:r>
          </a:p>
          <a:p>
            <a:pPr lvl="2" defTabSz="457200">
              <a:lnSpc>
                <a:spcPct val="99000"/>
              </a:lnSpc>
              <a:spcBef>
                <a:spcPts val="5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CCCCFF"/>
                </a:solidFill>
                <a:hlinkClick r:id="rId3"/>
              </a:rPr>
              <a:t>http://www.rfc-editor.org/rfc/rfc821.txt</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DNS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Hostnames server, SRI (Mar. 1982) Harrenstien</a:t>
            </a:r>
          </a:p>
          <a:p>
            <a:pPr lvl="2" defTabSz="457200">
              <a:lnSpc>
                <a:spcPct val="99000"/>
              </a:lnSpc>
              <a:spcBef>
                <a:spcPts val="5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CCCCFF"/>
                </a:solidFill>
                <a:hlinkClick r:id="rId4"/>
              </a:rPr>
              <a:t>http://www.rfc-editor.org/rfc/rfc811.txt</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Current hierarchical architecture (Aug. 1982) Su, Postel</a:t>
            </a:r>
          </a:p>
          <a:p>
            <a:pPr lvl="2" defTabSz="457200">
              <a:lnSpc>
                <a:spcPct val="99000"/>
              </a:lnSpc>
              <a:spcBef>
                <a:spcPts val="5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CCCCFF"/>
                </a:solidFill>
                <a:hlinkClick r:id="rId5"/>
              </a:rPr>
              <a:t>http://www.rfc-editor.org/rfc/rfc819.txt</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Domain Name System standard (Nov. 1983) Mockapetris</a:t>
            </a:r>
          </a:p>
          <a:p>
            <a:pPr lvl="2" defTabSz="457200">
              <a:lnSpc>
                <a:spcPct val="99000"/>
              </a:lnSpc>
              <a:spcBef>
                <a:spcPts val="5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CCCCFF"/>
                </a:solidFill>
                <a:hlinkClick r:id="rId6"/>
              </a:rPr>
              <a:t>http://www.rfc-editor.org/rfc/rfc882.txt</a:t>
            </a:r>
          </a:p>
          <a:p>
            <a:pPr lvl="2" defTabSz="457200">
              <a:lnSpc>
                <a:spcPct val="99000"/>
              </a:lnSpc>
              <a:spcBef>
                <a:spcPts val="5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CCCCFF"/>
                </a:solidFill>
                <a:hlinkClick r:id="rId6"/>
              </a:rPr>
              <a:t>http://www.rfc-editor.org/rfc/rfc882.txt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8187DA08-0515-46ED-B3C9-BAA58463473F}" type="slidenum">
              <a:rPr lang="en-US"/>
              <a:pPr/>
              <a:t>107</a:t>
            </a:fld>
            <a:endParaRPr lang="en-US"/>
          </a:p>
        </p:txBody>
      </p:sp>
      <p:sp>
        <p:nvSpPr>
          <p:cNvPr id="241666"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Application protocols</a:t>
            </a:r>
          </a:p>
        </p:txBody>
      </p:sp>
      <p:sp>
        <p:nvSpPr>
          <p:cNvPr id="241667"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Telnet</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Telnet protocol (May 1983) Postel, Reynolds</a:t>
            </a:r>
          </a:p>
          <a:p>
            <a:pPr lvl="2" defTabSz="457200">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3"/>
              </a:rPr>
              <a:t>http://www.rfc-editor.org/rfc/rfc854.txt</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FTP</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File transfer protocol (Oct. 1985) Postel, Reynolds</a:t>
            </a:r>
          </a:p>
          <a:p>
            <a:pPr lvl="2" defTabSz="457200">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4"/>
              </a:rPr>
              <a:t>http://www.rfc-editor.org/rfc/rfc959.txt</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8017A585-DB18-4144-8ADF-4DDE306A0F8F}" type="slidenum">
              <a:rPr lang="en-US"/>
              <a:pPr/>
              <a:t>108</a:t>
            </a:fld>
            <a:endParaRPr lang="en-US"/>
          </a:p>
        </p:txBody>
      </p:sp>
      <p:sp>
        <p:nvSpPr>
          <p:cNvPr id="247810"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NSFNet</a:t>
            </a:r>
          </a:p>
        </p:txBody>
      </p:sp>
      <p:sp>
        <p:nvSpPr>
          <p:cNvPr id="247811"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Structure</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6 nodes with 56kbs links</a:t>
            </a:r>
          </a:p>
          <a:p>
            <a:pPr lvl="2"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Jointly managed exchange points</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Statistical, non-metered peering agreements</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Cost-sharing of infrastructure</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Seek out commercial, non-academic customers</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Help pay for and expand regional academic facilities</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Economies of scale</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Prohibit commercial use of NSFNet to encourage commercial backbones</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Leads to PSINet, UUNET, ANS, CO+RE backbone development</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6565A0C0-0852-4DCC-A223-8CE29733D833}" type="slidenum">
              <a:rPr lang="en-US"/>
              <a:pPr/>
              <a:t>109</a:t>
            </a:fld>
            <a:endParaRPr lang="en-US"/>
          </a:p>
        </p:txBody>
      </p:sp>
      <p:sp>
        <p:nvSpPr>
          <p:cNvPr id="249858"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TCP/IP software proliferation</a:t>
            </a:r>
          </a:p>
        </p:txBody>
      </p:sp>
      <p:sp>
        <p:nvSpPr>
          <p:cNvPr id="249859"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Widespread dispersal leads to critical mass</a:t>
            </a:r>
          </a:p>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Case study: Berkeley Unix</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Unix TCP/IP </a:t>
            </a:r>
            <a:r>
              <a:rPr lang="en-GB">
                <a:solidFill>
                  <a:srgbClr val="FF3300"/>
                </a:solidFill>
              </a:rPr>
              <a:t>available at no cost</a:t>
            </a:r>
            <a:r>
              <a:rPr lang="en-GB"/>
              <a:t> (DoD)</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Incorporates BBN TCP/IP implementation</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Large-scale dissemination of code base</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Eventual economies of scale</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miter lim="800000"/>
            <a:headEnd/>
            <a:tailEnd/>
          </a:ln>
        </p:spPr>
        <p:txBody>
          <a:bodyPr/>
          <a:lstStyle/>
          <a:p>
            <a:fld id="{F62601FE-24CA-4871-84F5-25CE6962F99D}" type="slidenum">
              <a:rPr lang="en-GB" altLang="zh-CN"/>
              <a:pPr/>
              <a:t>11</a:t>
            </a:fld>
            <a:endParaRPr lang="en-GB" altLang="zh-CN"/>
          </a:p>
        </p:txBody>
      </p:sp>
      <p:sp>
        <p:nvSpPr>
          <p:cNvPr id="10243" name="矩形 2"/>
          <p:cNvSpPr>
            <a:spLocks noGrp="1" noChangeArrowheads="1"/>
          </p:cNvSpPr>
          <p:nvPr>
            <p:ph type="title"/>
          </p:nvPr>
        </p:nvSpPr>
        <p:spPr/>
        <p:txBody>
          <a:bodyPr/>
          <a:lstStyle/>
          <a:p>
            <a:r>
              <a:rPr lang="en-US" altLang="en-US" smtClean="0"/>
              <a:t>Public Circuit Switched Network</a:t>
            </a:r>
          </a:p>
        </p:txBody>
      </p:sp>
      <p:pic>
        <p:nvPicPr>
          <p:cNvPr id="10244" name="图片 5"/>
          <p:cNvPicPr>
            <a:picLocks noChangeAspect="1" noChangeArrowheads="1"/>
          </p:cNvPicPr>
          <p:nvPr/>
        </p:nvPicPr>
        <p:blipFill>
          <a:blip r:embed="rId3" cstate="print"/>
          <a:srcRect b="23915"/>
          <a:stretch>
            <a:fillRect/>
          </a:stretch>
        </p:blipFill>
        <p:spPr bwMode="auto">
          <a:xfrm>
            <a:off x="623888" y="1447800"/>
            <a:ext cx="7834312" cy="3325813"/>
          </a:xfrm>
          <a:prstGeom prst="rect">
            <a:avLst/>
          </a:prstGeom>
          <a:noFill/>
          <a:ln w="9525">
            <a:noFill/>
            <a:miter lim="800000"/>
            <a:headEnd/>
            <a:tailEnd/>
          </a:ln>
          <a:effectLst/>
        </p:spPr>
      </p:pic>
      <p:sp>
        <p:nvSpPr>
          <p:cNvPr id="10245" name="文本框 6"/>
          <p:cNvSpPr txBox="1">
            <a:spLocks noChangeArrowheads="1"/>
          </p:cNvSpPr>
          <p:nvPr/>
        </p:nvSpPr>
        <p:spPr bwMode="auto">
          <a:xfrm>
            <a:off x="152400" y="4495800"/>
            <a:ext cx="7162800" cy="2047875"/>
          </a:xfrm>
          <a:prstGeom prst="rect">
            <a:avLst/>
          </a:prstGeom>
          <a:noFill/>
          <a:ln w="9525">
            <a:noFill/>
            <a:miter lim="800000"/>
            <a:headEnd/>
            <a:tailEnd/>
          </a:ln>
          <a:effectLst/>
        </p:spPr>
        <p:txBody>
          <a:bodyPr lIns="90000" tIns="46800" rIns="90000" bIns="46800">
            <a:spAutoFit/>
          </a:bodyPr>
          <a:lstStyle/>
          <a:p>
            <a:pPr>
              <a:spcBef>
                <a:spcPct val="50000"/>
              </a:spcBef>
            </a:pPr>
            <a:r>
              <a:rPr lang="en-US" altLang="zh-CN" sz="1600">
                <a:ea typeface="SimSun" pitchFamily="2" charset="-122"/>
              </a:rPr>
              <a:t>Subscribers: the devices that attach to the network.</a:t>
            </a:r>
          </a:p>
          <a:p>
            <a:pPr>
              <a:spcBef>
                <a:spcPct val="50000"/>
              </a:spcBef>
            </a:pPr>
            <a:r>
              <a:rPr lang="en-US" altLang="zh-CN" sz="1600">
                <a:ea typeface="SimSun" pitchFamily="2" charset="-122"/>
              </a:rPr>
              <a:t>Subscriber loop: the link between the subscriber and the network.</a:t>
            </a:r>
          </a:p>
          <a:p>
            <a:pPr>
              <a:spcBef>
                <a:spcPct val="50000"/>
              </a:spcBef>
            </a:pPr>
            <a:r>
              <a:rPr lang="en-US" altLang="zh-CN" sz="1600">
                <a:ea typeface="SimSun" pitchFamily="2" charset="-122"/>
              </a:rPr>
              <a:t>Exchanges: the switching centers in the network.</a:t>
            </a:r>
          </a:p>
          <a:p>
            <a:pPr>
              <a:spcBef>
                <a:spcPct val="50000"/>
              </a:spcBef>
            </a:pPr>
            <a:r>
              <a:rPr lang="en-US" altLang="zh-CN" sz="1600">
                <a:ea typeface="SimSun" pitchFamily="2" charset="-122"/>
              </a:rPr>
              <a:t>End office: the switching center that directly supports subscribers.</a:t>
            </a:r>
          </a:p>
          <a:p>
            <a:pPr>
              <a:spcBef>
                <a:spcPct val="50000"/>
              </a:spcBef>
            </a:pPr>
            <a:r>
              <a:rPr lang="en-US" altLang="zh-CN" sz="1600">
                <a:ea typeface="SimSun" pitchFamily="2" charset="-122"/>
              </a:rPr>
              <a:t>Trunks: the branches between exchanges. They carry multiple voice-frequency circuits using either FDM or synchronous TDM.</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r>
              <a:rPr lang="en-US"/>
              <a:t>1-</a:t>
            </a:r>
            <a:fld id="{7D6371C6-D117-4967-82E1-71B4DECC67CF}" type="slidenum">
              <a:rPr lang="en-US"/>
              <a:pPr/>
              <a:t>110</a:t>
            </a:fld>
            <a:endParaRPr lang="en-US"/>
          </a:p>
        </p:txBody>
      </p:sp>
      <p:sp>
        <p:nvSpPr>
          <p:cNvPr id="251906"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Privatization</a:t>
            </a:r>
          </a:p>
        </p:txBody>
      </p:sp>
      <p:sp>
        <p:nvSpPr>
          <p:cNvPr id="251907" name="Rectangle 3"/>
          <p:cNvSpPr>
            <a:spLocks noGrp="1" noChangeArrowheads="1"/>
          </p:cNvSpPr>
          <p:nvPr>
            <p:ph type="body" idx="1"/>
          </p:nvPr>
        </p:nvSpPr>
        <p:spPr>
          <a:xfrm>
            <a:off x="685800" y="1447800"/>
            <a:ext cx="7772400" cy="4897438"/>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Commercial interconnection</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US Federal Networking Council (1988-1989)</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MCI Mail allowed</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ARPANET decommissioned (1990)</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NSFNet decommissioned (1995)</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21 nodes with multiple T3 (45Mbs) links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Regional academic networks forced to buy national connectivity from private long haul networks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TCP/IP supplants and marginalizes all others to become THE bearer service for the Internet</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Total cost of NSF program?</a:t>
            </a:r>
          </a:p>
        </p:txBody>
      </p:sp>
      <p:sp>
        <p:nvSpPr>
          <p:cNvPr id="251908" name="AutoShape 4"/>
          <p:cNvSpPr>
            <a:spLocks noChangeArrowheads="1"/>
          </p:cNvSpPr>
          <p:nvPr/>
        </p:nvSpPr>
        <p:spPr bwMode="auto">
          <a:xfrm>
            <a:off x="1524000" y="6259513"/>
            <a:ext cx="3813175" cy="468312"/>
          </a:xfrm>
          <a:prstGeom prst="roundRect">
            <a:avLst>
              <a:gd name="adj" fmla="val 347"/>
            </a:avLst>
          </a:prstGeom>
          <a:noFill/>
          <a:ln w="9525">
            <a:noFill/>
            <a:round/>
            <a:headEnd/>
            <a:tailEnd/>
          </a:ln>
        </p:spPr>
        <p:txBody>
          <a:bodyPr wrap="none" lIns="90000" tIns="46800" rIns="90000" bIns="46800">
            <a:spAutoFit/>
          </a:bodyPr>
          <a:lstStyle/>
          <a:p>
            <a:pPr algn="l" eaLnBrk="1" hangingPunct="1">
              <a:lnSpc>
                <a:spcPct val="102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3300"/>
                </a:solidFill>
              </a:rPr>
              <a:t>$200 million from 1986-1995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08"/>
                                        </p:tgtEl>
                                        <p:attrNameLst>
                                          <p:attrName>style.visibility</p:attrName>
                                        </p:attrNameLst>
                                      </p:cBhvr>
                                      <p:to>
                                        <p:strVal val="visible"/>
                                      </p:to>
                                    </p:set>
                                    <p:anim calcmode="lin" valueType="num">
                                      <p:cBhvr additive="base">
                                        <p:cTn id="7" dur="500" fill="hold"/>
                                        <p:tgtEl>
                                          <p:spTgt spid="251908"/>
                                        </p:tgtEl>
                                        <p:attrNameLst>
                                          <p:attrName>ppt_x</p:attrName>
                                        </p:attrNameLst>
                                      </p:cBhvr>
                                      <p:tavLst>
                                        <p:tav tm="0">
                                          <p:val>
                                            <p:strVal val="0-#ppt_w/2"/>
                                          </p:val>
                                        </p:tav>
                                        <p:tav tm="100000">
                                          <p:val>
                                            <p:strVal val="#ppt_x"/>
                                          </p:val>
                                        </p:tav>
                                      </p:tavLst>
                                    </p:anim>
                                    <p:anim calcmode="lin" valueType="num">
                                      <p:cBhvr additive="base">
                                        <p:cTn id="8" dur="500" fill="hold"/>
                                        <p:tgtEl>
                                          <p:spTgt spid="251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A531A796-462B-4492-A48F-3558574BC118}" type="slidenum">
              <a:rPr lang="en-US"/>
              <a:pPr/>
              <a:t>111</a:t>
            </a:fld>
            <a:endParaRPr lang="en-US"/>
          </a:p>
        </p:txBody>
      </p:sp>
      <p:sp>
        <p:nvSpPr>
          <p:cNvPr id="253954"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Growing pains</a:t>
            </a:r>
          </a:p>
        </p:txBody>
      </p:sp>
      <p:sp>
        <p:nvSpPr>
          <p:cNvPr id="253955" name="Rectangle 3"/>
          <p:cNvSpPr>
            <a:spLocks noGrp="1" noChangeArrowheads="1"/>
          </p:cNvSpPr>
          <p:nvPr>
            <p:ph type="body" idx="1"/>
          </p:nvPr>
        </p:nvSpPr>
        <p:spPr>
          <a:xfrm>
            <a:off x="228600" y="1219200"/>
            <a:ext cx="8686800" cy="5475288"/>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Address depletion</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Multi-class addressing to break up 8-bit network/24-bit host</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Explosion of networks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Routing initially flat, each node runs the same distributed routing algorithm</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Moved to hierarchical model to match commercial reality (IGP, EGP)</a:t>
            </a:r>
          </a:p>
          <a:p>
            <a:pPr lvl="2" defTabSz="457200">
              <a:lnSpc>
                <a:spcPct val="101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Reduces table size, distributes control (a bit)</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Classless addressing (CIDR)</a:t>
            </a:r>
          </a:p>
          <a:p>
            <a:pPr lvl="2" defTabSz="457200">
              <a:lnSpc>
                <a:spcPct val="101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Reduces table size</a:t>
            </a:r>
          </a:p>
          <a:p>
            <a:pPr marL="341313" indent="-341313" defTabSz="457200">
              <a:lnSpc>
                <a:spcPct val="101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Congestion</a:t>
            </a:r>
            <a:endParaRPr lang="en-GB" sz="2000"/>
          </a:p>
          <a:p>
            <a:pPr marL="741363" lvl="1" indent="-284163" defTabSz="457200">
              <a:lnSpc>
                <a:spcPct val="101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Network “brown-outs”, congestion collapse</a:t>
            </a:r>
          </a:p>
          <a:p>
            <a:pPr marL="741363" lvl="1" indent="-284163" defTabSz="457200">
              <a:lnSpc>
                <a:spcPct val="101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Add congestion control to TCP protocol, not IP</a:t>
            </a:r>
          </a:p>
        </p:txBody>
      </p:sp>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9C66175D-675E-4C17-A91E-5893419EA23F}" type="slidenum">
              <a:rPr lang="en-US"/>
              <a:pPr/>
              <a:t>112</a:t>
            </a:fld>
            <a:endParaRPr lang="en-US"/>
          </a:p>
        </p:txBody>
      </p:sp>
      <p:sp>
        <p:nvSpPr>
          <p:cNvPr id="256002"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WWW</a:t>
            </a:r>
          </a:p>
        </p:txBody>
      </p:sp>
      <p:sp>
        <p:nvSpPr>
          <p:cNvPr id="256003"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CERN (European Organization for Nuclear Research)</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Berners-Lee, Caillau work on WWW (1989)</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First WWW client (browser-editor running under NeXTStep)</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Defines URLs, HTTP, and HTML</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Berners-Lee goes to MIT and LCS to start W3C</a:t>
            </a:r>
          </a:p>
          <a:p>
            <a:pPr lvl="2" defTabSz="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Responsible for evolving protocols and standards for the web</a:t>
            </a:r>
          </a:p>
          <a:p>
            <a:pPr marL="741363" lvl="1" indent="-284163" defTabSz="457200">
              <a:spcBef>
                <a:spcPts val="6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3"/>
              </a:rPr>
              <a:t>http://www.w3.org/People</a:t>
            </a:r>
          </a:p>
        </p:txBody>
      </p: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270768F0-2DC6-4DBB-A5E8-0449967CBEC8}" type="slidenum">
              <a:rPr lang="en-US"/>
              <a:pPr/>
              <a:t>113</a:t>
            </a:fld>
            <a:endParaRPr lang="en-US"/>
          </a:p>
        </p:txBody>
      </p:sp>
      <p:sp>
        <p:nvSpPr>
          <p:cNvPr id="258050"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WWW</a:t>
            </a:r>
          </a:p>
        </p:txBody>
      </p:sp>
      <p:sp>
        <p:nvSpPr>
          <p:cNvPr id="258051"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NCSA (National Center for Supercomputing Applications)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Federally funded research center at University of Illinois at Urbana-Champaign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Andreessen: Mosaic and eventually Netscape (1994)</a:t>
            </a:r>
          </a:p>
          <a:p>
            <a:pPr marL="741363" lvl="1" indent="-284163" defTabSz="457200">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3"/>
              </a:rPr>
              <a:t>http://www.dnai.com/~thomst/marca.html</a:t>
            </a:r>
          </a:p>
        </p:txBody>
      </p:sp>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4" name="Slide Number Placeholder 5"/>
          <p:cNvSpPr>
            <a:spLocks noGrp="1"/>
          </p:cNvSpPr>
          <p:nvPr>
            <p:ph type="sldNum" sz="quarter" idx="12"/>
          </p:nvPr>
        </p:nvSpPr>
        <p:spPr/>
        <p:txBody>
          <a:bodyPr/>
          <a:lstStyle/>
          <a:p>
            <a:r>
              <a:rPr lang="en-US"/>
              <a:t>1-</a:t>
            </a:r>
            <a:fld id="{A05EC953-F9C0-41CE-B29F-176BED5C2F0B}" type="slidenum">
              <a:rPr lang="en-US"/>
              <a:pPr/>
              <a:t>114</a:t>
            </a:fld>
            <a:endParaRPr lang="en-US"/>
          </a:p>
        </p:txBody>
      </p:sp>
      <p:pic>
        <p:nvPicPr>
          <p:cNvPr id="136196" name="Picture 4" descr="isp-1999"/>
          <p:cNvPicPr>
            <a:picLocks noChangeAspect="1" noChangeArrowheads="1"/>
          </p:cNvPicPr>
          <p:nvPr/>
        </p:nvPicPr>
        <p:blipFill>
          <a:blip r:embed="rId2" cstate="print"/>
          <a:srcRect/>
          <a:stretch>
            <a:fillRect/>
          </a:stretch>
        </p:blipFill>
        <p:spPr bwMode="auto">
          <a:xfrm>
            <a:off x="768350" y="307975"/>
            <a:ext cx="7621588" cy="612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dissolve">
                                      <p:cBhvr>
                                        <p:cTn id="7"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7BA3137F-E5FE-4A93-AB64-FCFCF2DFA1DD}" type="slidenum">
              <a:rPr lang="en-US"/>
              <a:pPr/>
              <a:t>115</a:t>
            </a:fld>
            <a:endParaRPr lang="en-US"/>
          </a:p>
        </p:txBody>
      </p:sp>
      <p:sp>
        <p:nvSpPr>
          <p:cNvPr id="390146" name="Rectangle 2"/>
          <p:cNvSpPr>
            <a:spLocks noGrp="1" noChangeArrowheads="1"/>
          </p:cNvSpPr>
          <p:nvPr>
            <p:ph type="ctrTitle"/>
          </p:nvPr>
        </p:nvSpPr>
        <p:spPr>
          <a:xfrm>
            <a:off x="685800" y="2286000"/>
            <a:ext cx="7772400" cy="1143000"/>
          </a:xfrm>
        </p:spPr>
        <p:txBody>
          <a:bodyPr/>
          <a:lstStyle/>
          <a:p>
            <a:r>
              <a:rPr lang="en-US"/>
              <a:t>Today’s Internet</a:t>
            </a:r>
          </a:p>
        </p:txBody>
      </p:sp>
      <p:sp>
        <p:nvSpPr>
          <p:cNvPr id="390147" name="Rectangle 3"/>
          <p:cNvSpPr>
            <a:spLocks noGrp="1" noChangeArrowheads="1"/>
          </p:cNvSpPr>
          <p:nvPr>
            <p:ph type="subTitle" idx="1"/>
          </p:nvPr>
        </p:nvSpPr>
        <p:spPr/>
        <p:txBody>
          <a:bodyPr/>
          <a:lstStyle/>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937726DF-E4D0-4C3C-9669-A7D959EE9ED3}" type="slidenum">
              <a:rPr lang="en-US"/>
              <a:pPr/>
              <a:t>116</a:t>
            </a:fld>
            <a:endParaRPr lang="en-US"/>
          </a:p>
        </p:txBody>
      </p:sp>
      <p:sp>
        <p:nvSpPr>
          <p:cNvPr id="391170" name="Rectangle 2"/>
          <p:cNvSpPr>
            <a:spLocks noGrp="1" noChangeArrowheads="1"/>
          </p:cNvSpPr>
          <p:nvPr>
            <p:ph type="title"/>
          </p:nvPr>
        </p:nvSpPr>
        <p:spPr/>
        <p:txBody>
          <a:bodyPr/>
          <a:lstStyle/>
          <a:p>
            <a:r>
              <a:rPr lang="en-US"/>
              <a:t>Residential access</a:t>
            </a:r>
          </a:p>
        </p:txBody>
      </p:sp>
      <p:sp>
        <p:nvSpPr>
          <p:cNvPr id="391171" name="Rectangle 3"/>
          <p:cNvSpPr>
            <a:spLocks noGrp="1" noChangeArrowheads="1"/>
          </p:cNvSpPr>
          <p:nvPr>
            <p:ph type="body" idx="1"/>
          </p:nvPr>
        </p:nvSpPr>
        <p:spPr/>
        <p:txBody>
          <a:bodyPr/>
          <a:lstStyle/>
          <a:p>
            <a:r>
              <a:rPr lang="en-US"/>
              <a:t>Driven by networks already in place to the home</a:t>
            </a:r>
          </a:p>
          <a:p>
            <a:pPr lvl="1"/>
            <a:r>
              <a:rPr lang="en-US"/>
              <a:t>Most common</a:t>
            </a:r>
          </a:p>
          <a:p>
            <a:pPr lvl="2"/>
            <a:r>
              <a:rPr lang="en-US"/>
              <a:t>Cable TV lines</a:t>
            </a:r>
          </a:p>
          <a:p>
            <a:pPr lvl="2"/>
            <a:r>
              <a:rPr lang="en-US"/>
              <a:t>Phone lines</a:t>
            </a:r>
          </a:p>
          <a:p>
            <a:pPr lvl="1"/>
            <a:r>
              <a:rPr lang="en-US"/>
              <a:t>Less common</a:t>
            </a:r>
          </a:p>
          <a:p>
            <a:pPr lvl="2"/>
            <a:r>
              <a:rPr lang="en-US"/>
              <a:t>Satellite television</a:t>
            </a:r>
          </a:p>
          <a:p>
            <a:pPr lvl="2"/>
            <a:r>
              <a:rPr lang="en-US"/>
              <a:t>Power lines</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39" name="Slide Number Placeholder 5"/>
          <p:cNvSpPr>
            <a:spLocks noGrp="1"/>
          </p:cNvSpPr>
          <p:nvPr>
            <p:ph type="sldNum" sz="quarter" idx="12"/>
          </p:nvPr>
        </p:nvSpPr>
        <p:spPr/>
        <p:txBody>
          <a:bodyPr/>
          <a:lstStyle/>
          <a:p>
            <a:r>
              <a:rPr lang="en-US"/>
              <a:t>1-</a:t>
            </a:r>
            <a:fld id="{64751D67-F8FC-4C33-ADD7-3F910C342D06}" type="slidenum">
              <a:rPr lang="en-US"/>
              <a:pPr/>
              <a:t>117</a:t>
            </a:fld>
            <a:endParaRPr lang="en-US"/>
          </a:p>
        </p:txBody>
      </p:sp>
      <p:sp>
        <p:nvSpPr>
          <p:cNvPr id="393218" name="Rectangle 2"/>
          <p:cNvSpPr>
            <a:spLocks noGrp="1" noChangeArrowheads="1"/>
          </p:cNvSpPr>
          <p:nvPr>
            <p:ph type="title"/>
          </p:nvPr>
        </p:nvSpPr>
        <p:spPr/>
        <p:txBody>
          <a:bodyPr/>
          <a:lstStyle/>
          <a:p>
            <a:r>
              <a:rPr lang="en-US"/>
              <a:t>Residential access: cable</a:t>
            </a:r>
          </a:p>
        </p:txBody>
      </p:sp>
      <p:sp>
        <p:nvSpPr>
          <p:cNvPr id="393219" name="Rectangle 3"/>
          <p:cNvSpPr>
            <a:spLocks noGrp="1" noChangeArrowheads="1"/>
          </p:cNvSpPr>
          <p:nvPr>
            <p:ph type="body" idx="1"/>
          </p:nvPr>
        </p:nvSpPr>
        <p:spPr/>
        <p:txBody>
          <a:bodyPr/>
          <a:lstStyle/>
          <a:p>
            <a:r>
              <a:rPr lang="en-US"/>
              <a:t>Originally one-way distribution</a:t>
            </a:r>
          </a:p>
        </p:txBody>
      </p:sp>
      <p:pic>
        <p:nvPicPr>
          <p:cNvPr id="393220" name="Picture 4" descr="house_small"/>
          <p:cNvPicPr>
            <a:picLocks noChangeAspect="1" noChangeArrowheads="1"/>
          </p:cNvPicPr>
          <p:nvPr/>
        </p:nvPicPr>
        <p:blipFill>
          <a:blip r:embed="rId3" cstate="print"/>
          <a:srcRect/>
          <a:stretch>
            <a:fillRect/>
          </a:stretch>
        </p:blipFill>
        <p:spPr bwMode="auto">
          <a:xfrm>
            <a:off x="5416550" y="3873500"/>
            <a:ext cx="1019175" cy="279400"/>
          </a:xfrm>
          <a:prstGeom prst="rect">
            <a:avLst/>
          </a:prstGeom>
          <a:noFill/>
        </p:spPr>
      </p:pic>
      <p:pic>
        <p:nvPicPr>
          <p:cNvPr id="393221" name="Picture 5" descr="house_small"/>
          <p:cNvPicPr>
            <a:picLocks noChangeAspect="1" noChangeArrowheads="1"/>
          </p:cNvPicPr>
          <p:nvPr/>
        </p:nvPicPr>
        <p:blipFill>
          <a:blip r:embed="rId3" cstate="print"/>
          <a:srcRect/>
          <a:stretch>
            <a:fillRect/>
          </a:stretch>
        </p:blipFill>
        <p:spPr bwMode="auto">
          <a:xfrm>
            <a:off x="5916613" y="4308475"/>
            <a:ext cx="1019175" cy="279400"/>
          </a:xfrm>
          <a:prstGeom prst="rect">
            <a:avLst/>
          </a:prstGeom>
          <a:noFill/>
        </p:spPr>
      </p:pic>
      <p:pic>
        <p:nvPicPr>
          <p:cNvPr id="393222" name="Picture 6" descr="house_small"/>
          <p:cNvPicPr>
            <a:picLocks noChangeAspect="1" noChangeArrowheads="1"/>
          </p:cNvPicPr>
          <p:nvPr/>
        </p:nvPicPr>
        <p:blipFill>
          <a:blip r:embed="rId4" cstate="print"/>
          <a:srcRect/>
          <a:stretch>
            <a:fillRect/>
          </a:stretch>
        </p:blipFill>
        <p:spPr bwMode="auto">
          <a:xfrm>
            <a:off x="4097338" y="4064000"/>
            <a:ext cx="1000125" cy="274638"/>
          </a:xfrm>
          <a:prstGeom prst="rect">
            <a:avLst/>
          </a:prstGeom>
          <a:noFill/>
        </p:spPr>
      </p:pic>
      <p:grpSp>
        <p:nvGrpSpPr>
          <p:cNvPr id="393223" name="Group 7"/>
          <p:cNvGrpSpPr>
            <a:grpSpLocks/>
          </p:cNvGrpSpPr>
          <p:nvPr/>
        </p:nvGrpSpPr>
        <p:grpSpPr bwMode="auto">
          <a:xfrm>
            <a:off x="3916363" y="4227513"/>
            <a:ext cx="255587" cy="633412"/>
            <a:chOff x="2055" y="2297"/>
            <a:chExt cx="161" cy="399"/>
          </a:xfrm>
        </p:grpSpPr>
        <p:sp>
          <p:nvSpPr>
            <p:cNvPr id="393224" name="Rectangle 8"/>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3225" name="Rectangle 9"/>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pic>
        <p:nvPicPr>
          <p:cNvPr id="393226" name="Picture 10" descr="house_small"/>
          <p:cNvPicPr>
            <a:picLocks noChangeAspect="1" noChangeArrowheads="1"/>
          </p:cNvPicPr>
          <p:nvPr/>
        </p:nvPicPr>
        <p:blipFill>
          <a:blip r:embed="rId4" cstate="print"/>
          <a:srcRect/>
          <a:stretch>
            <a:fillRect/>
          </a:stretch>
        </p:blipFill>
        <p:spPr bwMode="auto">
          <a:xfrm>
            <a:off x="7323138" y="4076700"/>
            <a:ext cx="1000125" cy="274638"/>
          </a:xfrm>
          <a:prstGeom prst="rect">
            <a:avLst/>
          </a:prstGeom>
          <a:noFill/>
        </p:spPr>
      </p:pic>
      <p:pic>
        <p:nvPicPr>
          <p:cNvPr id="393227" name="Picture 11" descr="house_small"/>
          <p:cNvPicPr>
            <a:picLocks noChangeAspect="1" noChangeArrowheads="1"/>
          </p:cNvPicPr>
          <p:nvPr/>
        </p:nvPicPr>
        <p:blipFill>
          <a:blip r:embed="rId4" cstate="print"/>
          <a:srcRect/>
          <a:stretch>
            <a:fillRect/>
          </a:stretch>
        </p:blipFill>
        <p:spPr bwMode="auto">
          <a:xfrm>
            <a:off x="4262438" y="5334000"/>
            <a:ext cx="1000125" cy="274638"/>
          </a:xfrm>
          <a:prstGeom prst="rect">
            <a:avLst/>
          </a:prstGeom>
          <a:noFill/>
        </p:spPr>
      </p:pic>
      <p:pic>
        <p:nvPicPr>
          <p:cNvPr id="393228" name="Picture 12" descr="house_small"/>
          <p:cNvPicPr>
            <a:picLocks noChangeAspect="1" noChangeArrowheads="1"/>
          </p:cNvPicPr>
          <p:nvPr/>
        </p:nvPicPr>
        <p:blipFill>
          <a:blip r:embed="rId3" cstate="print"/>
          <a:srcRect/>
          <a:stretch>
            <a:fillRect/>
          </a:stretch>
        </p:blipFill>
        <p:spPr bwMode="auto">
          <a:xfrm>
            <a:off x="5738813" y="5070475"/>
            <a:ext cx="1019175" cy="279400"/>
          </a:xfrm>
          <a:prstGeom prst="rect">
            <a:avLst/>
          </a:prstGeom>
          <a:noFill/>
        </p:spPr>
      </p:pic>
      <p:pic>
        <p:nvPicPr>
          <p:cNvPr id="393229" name="Picture 13" descr="house_small"/>
          <p:cNvPicPr>
            <a:picLocks noChangeAspect="1" noChangeArrowheads="1"/>
          </p:cNvPicPr>
          <p:nvPr/>
        </p:nvPicPr>
        <p:blipFill>
          <a:blip r:embed="rId4" cstate="print"/>
          <a:srcRect/>
          <a:stretch>
            <a:fillRect/>
          </a:stretch>
        </p:blipFill>
        <p:spPr bwMode="auto">
          <a:xfrm>
            <a:off x="6954838" y="5524500"/>
            <a:ext cx="1000125" cy="274638"/>
          </a:xfrm>
          <a:prstGeom prst="rect">
            <a:avLst/>
          </a:prstGeom>
          <a:noFill/>
        </p:spPr>
      </p:pic>
      <p:grpSp>
        <p:nvGrpSpPr>
          <p:cNvPr id="393230" name="Group 14"/>
          <p:cNvGrpSpPr>
            <a:grpSpLocks/>
          </p:cNvGrpSpPr>
          <p:nvPr/>
        </p:nvGrpSpPr>
        <p:grpSpPr bwMode="auto">
          <a:xfrm flipV="1">
            <a:off x="6770688" y="4906963"/>
            <a:ext cx="255587" cy="820737"/>
            <a:chOff x="2459" y="2251"/>
            <a:chExt cx="161" cy="517"/>
          </a:xfrm>
        </p:grpSpPr>
        <p:sp>
          <p:nvSpPr>
            <p:cNvPr id="393231" name="Rectangle 15"/>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3232" name="Rectangle 16"/>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3233" name="Group 17"/>
          <p:cNvGrpSpPr>
            <a:grpSpLocks/>
          </p:cNvGrpSpPr>
          <p:nvPr/>
        </p:nvGrpSpPr>
        <p:grpSpPr bwMode="auto">
          <a:xfrm flipV="1">
            <a:off x="5529263" y="4887913"/>
            <a:ext cx="255587" cy="379412"/>
            <a:chOff x="2315" y="2599"/>
            <a:chExt cx="161" cy="239"/>
          </a:xfrm>
        </p:grpSpPr>
        <p:sp>
          <p:nvSpPr>
            <p:cNvPr id="393234" name="Rectangle 18"/>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3235" name="Rectangle 19"/>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3236" name="Group 20"/>
          <p:cNvGrpSpPr>
            <a:grpSpLocks/>
          </p:cNvGrpSpPr>
          <p:nvPr/>
        </p:nvGrpSpPr>
        <p:grpSpPr bwMode="auto">
          <a:xfrm flipV="1">
            <a:off x="4094163" y="4900613"/>
            <a:ext cx="255587" cy="633412"/>
            <a:chOff x="2055" y="2297"/>
            <a:chExt cx="161" cy="399"/>
          </a:xfrm>
        </p:grpSpPr>
        <p:sp>
          <p:nvSpPr>
            <p:cNvPr id="393237" name="Rectangle 21"/>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3238" name="Rectangle 22"/>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3239" name="Group 23"/>
          <p:cNvGrpSpPr>
            <a:grpSpLocks/>
          </p:cNvGrpSpPr>
          <p:nvPr/>
        </p:nvGrpSpPr>
        <p:grpSpPr bwMode="auto">
          <a:xfrm>
            <a:off x="7126288" y="4246563"/>
            <a:ext cx="255587" cy="630237"/>
            <a:chOff x="3561" y="2643"/>
            <a:chExt cx="161" cy="397"/>
          </a:xfrm>
        </p:grpSpPr>
        <p:sp>
          <p:nvSpPr>
            <p:cNvPr id="393240" name="Rectangle 24"/>
            <p:cNvSpPr>
              <a:spLocks noChangeArrowheads="1"/>
            </p:cNvSpPr>
            <p:nvPr/>
          </p:nvSpPr>
          <p:spPr bwMode="auto">
            <a:xfrm rot="-5400000">
              <a:off x="3377"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3241" name="Rectangle 25"/>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3242" name="Group 26"/>
          <p:cNvGrpSpPr>
            <a:grpSpLocks/>
          </p:cNvGrpSpPr>
          <p:nvPr/>
        </p:nvGrpSpPr>
        <p:grpSpPr bwMode="auto">
          <a:xfrm>
            <a:off x="5757863" y="4468813"/>
            <a:ext cx="255587" cy="379412"/>
            <a:chOff x="2315" y="2599"/>
            <a:chExt cx="161" cy="239"/>
          </a:xfrm>
        </p:grpSpPr>
        <p:sp>
          <p:nvSpPr>
            <p:cNvPr id="393243" name="Rectangle 27"/>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3244" name="Rectangle 2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3245" name="Group 29"/>
          <p:cNvGrpSpPr>
            <a:grpSpLocks/>
          </p:cNvGrpSpPr>
          <p:nvPr/>
        </p:nvGrpSpPr>
        <p:grpSpPr bwMode="auto">
          <a:xfrm>
            <a:off x="5221288" y="4030663"/>
            <a:ext cx="255587" cy="820737"/>
            <a:chOff x="2459" y="2251"/>
            <a:chExt cx="161" cy="517"/>
          </a:xfrm>
        </p:grpSpPr>
        <p:sp>
          <p:nvSpPr>
            <p:cNvPr id="393246" name="Rectangle 30"/>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3247" name="Rectangle 31"/>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sp>
        <p:nvSpPr>
          <p:cNvPr id="393248" name="Rectangle 32"/>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endParaRPr lang="en-US"/>
          </a:p>
        </p:txBody>
      </p:sp>
      <p:sp>
        <p:nvSpPr>
          <p:cNvPr id="393249" name="Text Box 33"/>
          <p:cNvSpPr txBox="1">
            <a:spLocks noChangeArrowheads="1"/>
          </p:cNvSpPr>
          <p:nvPr/>
        </p:nvSpPr>
        <p:spPr bwMode="auto">
          <a:xfrm>
            <a:off x="4416425" y="5584825"/>
            <a:ext cx="692150"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home</a:t>
            </a:r>
          </a:p>
        </p:txBody>
      </p:sp>
      <p:pic>
        <p:nvPicPr>
          <p:cNvPr id="393250" name="Picture 34" descr="building2"/>
          <p:cNvPicPr>
            <a:picLocks noChangeAspect="1" noChangeArrowheads="1"/>
          </p:cNvPicPr>
          <p:nvPr/>
        </p:nvPicPr>
        <p:blipFill>
          <a:blip r:embed="rId5" cstate="print"/>
          <a:srcRect/>
          <a:stretch>
            <a:fillRect/>
          </a:stretch>
        </p:blipFill>
        <p:spPr bwMode="auto">
          <a:xfrm>
            <a:off x="1127125" y="4356100"/>
            <a:ext cx="1504950" cy="782638"/>
          </a:xfrm>
          <a:prstGeom prst="rect">
            <a:avLst/>
          </a:prstGeom>
          <a:noFill/>
        </p:spPr>
      </p:pic>
      <p:sp>
        <p:nvSpPr>
          <p:cNvPr id="393251" name="Text Box 35"/>
          <p:cNvSpPr txBox="1">
            <a:spLocks noChangeArrowheads="1"/>
          </p:cNvSpPr>
          <p:nvPr/>
        </p:nvSpPr>
        <p:spPr bwMode="auto">
          <a:xfrm>
            <a:off x="1127125" y="5140325"/>
            <a:ext cx="1514475"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cable headend</a:t>
            </a:r>
          </a:p>
        </p:txBody>
      </p:sp>
      <p:sp>
        <p:nvSpPr>
          <p:cNvPr id="393252" name="Text Box 36"/>
          <p:cNvSpPr txBox="1">
            <a:spLocks noChangeArrowheads="1"/>
          </p:cNvSpPr>
          <p:nvPr/>
        </p:nvSpPr>
        <p:spPr bwMode="auto">
          <a:xfrm>
            <a:off x="2146300" y="5711825"/>
            <a:ext cx="1933575" cy="581025"/>
          </a:xfrm>
          <a:prstGeom prst="rect">
            <a:avLst/>
          </a:prstGeom>
          <a:noFill/>
          <a:ln w="9525">
            <a:noFill/>
            <a:miter lim="800000"/>
            <a:headEnd/>
            <a:tailEnd/>
          </a:ln>
          <a:effectLst/>
        </p:spPr>
        <p:txBody>
          <a:bodyPr wrap="none">
            <a:spAutoFit/>
          </a:bodyPr>
          <a:lstStyle/>
          <a:p>
            <a:pPr algn="ctr" eaLnBrk="1" hangingPunct="1"/>
            <a:r>
              <a:rPr lang="en-US" sz="1600">
                <a:latin typeface="Arial" charset="0"/>
              </a:rPr>
              <a:t>cable distribution</a:t>
            </a:r>
          </a:p>
          <a:p>
            <a:pPr algn="ctr" eaLnBrk="1" hangingPunct="1"/>
            <a:r>
              <a:rPr lang="en-US" sz="1600">
                <a:latin typeface="Arial" charset="0"/>
              </a:rPr>
              <a:t>network (simplified)</a:t>
            </a:r>
          </a:p>
        </p:txBody>
      </p:sp>
      <p:sp>
        <p:nvSpPr>
          <p:cNvPr id="393253" name="Line 37"/>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42" name="Slide Number Placeholder 4"/>
          <p:cNvSpPr>
            <a:spLocks noGrp="1"/>
          </p:cNvSpPr>
          <p:nvPr>
            <p:ph type="sldNum" sz="quarter" idx="12"/>
          </p:nvPr>
        </p:nvSpPr>
        <p:spPr/>
        <p:txBody>
          <a:bodyPr/>
          <a:lstStyle/>
          <a:p>
            <a:r>
              <a:rPr lang="en-US"/>
              <a:t>1-</a:t>
            </a:r>
            <a:fld id="{5C5E3F88-D952-44E3-99FC-5B736ED5A7F0}" type="slidenum">
              <a:rPr lang="en-US"/>
              <a:pPr/>
              <a:t>118</a:t>
            </a:fld>
            <a:endParaRPr lang="en-US"/>
          </a:p>
        </p:txBody>
      </p:sp>
      <p:sp>
        <p:nvSpPr>
          <p:cNvPr id="395266" name="Rectangle 2"/>
          <p:cNvSpPr>
            <a:spLocks noGrp="1" noChangeArrowheads="1"/>
          </p:cNvSpPr>
          <p:nvPr>
            <p:ph type="title"/>
          </p:nvPr>
        </p:nvSpPr>
        <p:spPr/>
        <p:txBody>
          <a:bodyPr/>
          <a:lstStyle/>
          <a:p>
            <a:r>
              <a:rPr lang="en-US"/>
              <a:t>Residential access: cable</a:t>
            </a:r>
          </a:p>
        </p:txBody>
      </p:sp>
      <p:pic>
        <p:nvPicPr>
          <p:cNvPr id="395267" name="Picture 3" descr="house_small"/>
          <p:cNvPicPr>
            <a:picLocks noChangeAspect="1" noChangeArrowheads="1"/>
          </p:cNvPicPr>
          <p:nvPr/>
        </p:nvPicPr>
        <p:blipFill>
          <a:blip r:embed="rId3" cstate="print"/>
          <a:srcRect/>
          <a:stretch>
            <a:fillRect/>
          </a:stretch>
        </p:blipFill>
        <p:spPr bwMode="auto">
          <a:xfrm>
            <a:off x="5416550" y="3873500"/>
            <a:ext cx="1019175" cy="279400"/>
          </a:xfrm>
          <a:prstGeom prst="rect">
            <a:avLst/>
          </a:prstGeom>
          <a:noFill/>
        </p:spPr>
      </p:pic>
      <p:pic>
        <p:nvPicPr>
          <p:cNvPr id="395268" name="Picture 4" descr="house_small"/>
          <p:cNvPicPr>
            <a:picLocks noChangeAspect="1" noChangeArrowheads="1"/>
          </p:cNvPicPr>
          <p:nvPr/>
        </p:nvPicPr>
        <p:blipFill>
          <a:blip r:embed="rId3" cstate="print"/>
          <a:srcRect/>
          <a:stretch>
            <a:fillRect/>
          </a:stretch>
        </p:blipFill>
        <p:spPr bwMode="auto">
          <a:xfrm>
            <a:off x="5916613" y="4308475"/>
            <a:ext cx="1019175" cy="279400"/>
          </a:xfrm>
          <a:prstGeom prst="rect">
            <a:avLst/>
          </a:prstGeom>
          <a:noFill/>
        </p:spPr>
      </p:pic>
      <p:pic>
        <p:nvPicPr>
          <p:cNvPr id="395269" name="Picture 5" descr="house_small"/>
          <p:cNvPicPr>
            <a:picLocks noChangeAspect="1" noChangeArrowheads="1"/>
          </p:cNvPicPr>
          <p:nvPr/>
        </p:nvPicPr>
        <p:blipFill>
          <a:blip r:embed="rId4" cstate="print"/>
          <a:srcRect/>
          <a:stretch>
            <a:fillRect/>
          </a:stretch>
        </p:blipFill>
        <p:spPr bwMode="auto">
          <a:xfrm>
            <a:off x="4097338" y="4064000"/>
            <a:ext cx="1000125" cy="274638"/>
          </a:xfrm>
          <a:prstGeom prst="rect">
            <a:avLst/>
          </a:prstGeom>
          <a:noFill/>
        </p:spPr>
      </p:pic>
      <p:grpSp>
        <p:nvGrpSpPr>
          <p:cNvPr id="395270" name="Group 6"/>
          <p:cNvGrpSpPr>
            <a:grpSpLocks/>
          </p:cNvGrpSpPr>
          <p:nvPr/>
        </p:nvGrpSpPr>
        <p:grpSpPr bwMode="auto">
          <a:xfrm>
            <a:off x="3916363" y="4227513"/>
            <a:ext cx="255587" cy="633412"/>
            <a:chOff x="2055" y="2297"/>
            <a:chExt cx="161" cy="399"/>
          </a:xfrm>
        </p:grpSpPr>
        <p:sp>
          <p:nvSpPr>
            <p:cNvPr id="395271" name="Rectangle 7"/>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5272"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pic>
        <p:nvPicPr>
          <p:cNvPr id="395273" name="Picture 9" descr="house_small"/>
          <p:cNvPicPr>
            <a:picLocks noChangeAspect="1" noChangeArrowheads="1"/>
          </p:cNvPicPr>
          <p:nvPr/>
        </p:nvPicPr>
        <p:blipFill>
          <a:blip r:embed="rId4" cstate="print"/>
          <a:srcRect/>
          <a:stretch>
            <a:fillRect/>
          </a:stretch>
        </p:blipFill>
        <p:spPr bwMode="auto">
          <a:xfrm>
            <a:off x="7323138" y="4076700"/>
            <a:ext cx="1000125" cy="274638"/>
          </a:xfrm>
          <a:prstGeom prst="rect">
            <a:avLst/>
          </a:prstGeom>
          <a:noFill/>
        </p:spPr>
      </p:pic>
      <p:pic>
        <p:nvPicPr>
          <p:cNvPr id="395274" name="Picture 10" descr="house_small"/>
          <p:cNvPicPr>
            <a:picLocks noChangeAspect="1" noChangeArrowheads="1"/>
          </p:cNvPicPr>
          <p:nvPr/>
        </p:nvPicPr>
        <p:blipFill>
          <a:blip r:embed="rId4" cstate="print"/>
          <a:srcRect/>
          <a:stretch>
            <a:fillRect/>
          </a:stretch>
        </p:blipFill>
        <p:spPr bwMode="auto">
          <a:xfrm>
            <a:off x="4262438" y="5334000"/>
            <a:ext cx="1000125" cy="274638"/>
          </a:xfrm>
          <a:prstGeom prst="rect">
            <a:avLst/>
          </a:prstGeom>
          <a:noFill/>
        </p:spPr>
      </p:pic>
      <p:pic>
        <p:nvPicPr>
          <p:cNvPr id="395275" name="Picture 11" descr="house_small"/>
          <p:cNvPicPr>
            <a:picLocks noChangeAspect="1" noChangeArrowheads="1"/>
          </p:cNvPicPr>
          <p:nvPr/>
        </p:nvPicPr>
        <p:blipFill>
          <a:blip r:embed="rId3" cstate="print"/>
          <a:srcRect/>
          <a:stretch>
            <a:fillRect/>
          </a:stretch>
        </p:blipFill>
        <p:spPr bwMode="auto">
          <a:xfrm>
            <a:off x="5738813" y="5070475"/>
            <a:ext cx="1019175" cy="279400"/>
          </a:xfrm>
          <a:prstGeom prst="rect">
            <a:avLst/>
          </a:prstGeom>
          <a:noFill/>
        </p:spPr>
      </p:pic>
      <p:pic>
        <p:nvPicPr>
          <p:cNvPr id="395276" name="Picture 12" descr="house_small"/>
          <p:cNvPicPr>
            <a:picLocks noChangeAspect="1" noChangeArrowheads="1"/>
          </p:cNvPicPr>
          <p:nvPr/>
        </p:nvPicPr>
        <p:blipFill>
          <a:blip r:embed="rId4" cstate="print"/>
          <a:srcRect/>
          <a:stretch>
            <a:fillRect/>
          </a:stretch>
        </p:blipFill>
        <p:spPr bwMode="auto">
          <a:xfrm>
            <a:off x="6954838" y="5524500"/>
            <a:ext cx="1000125" cy="274638"/>
          </a:xfrm>
          <a:prstGeom prst="rect">
            <a:avLst/>
          </a:prstGeom>
          <a:noFill/>
        </p:spPr>
      </p:pic>
      <p:grpSp>
        <p:nvGrpSpPr>
          <p:cNvPr id="395277" name="Group 13"/>
          <p:cNvGrpSpPr>
            <a:grpSpLocks/>
          </p:cNvGrpSpPr>
          <p:nvPr/>
        </p:nvGrpSpPr>
        <p:grpSpPr bwMode="auto">
          <a:xfrm flipV="1">
            <a:off x="6770688" y="4906963"/>
            <a:ext cx="255587" cy="820737"/>
            <a:chOff x="2459" y="2251"/>
            <a:chExt cx="161" cy="517"/>
          </a:xfrm>
        </p:grpSpPr>
        <p:sp>
          <p:nvSpPr>
            <p:cNvPr id="395278" name="Rectangle 14"/>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5279"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5280" name="Group 16"/>
          <p:cNvGrpSpPr>
            <a:grpSpLocks/>
          </p:cNvGrpSpPr>
          <p:nvPr/>
        </p:nvGrpSpPr>
        <p:grpSpPr bwMode="auto">
          <a:xfrm flipV="1">
            <a:off x="5529263" y="4887913"/>
            <a:ext cx="255587" cy="379412"/>
            <a:chOff x="2315" y="2599"/>
            <a:chExt cx="161" cy="239"/>
          </a:xfrm>
        </p:grpSpPr>
        <p:sp>
          <p:nvSpPr>
            <p:cNvPr id="395281" name="Rectangle 17"/>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5282"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5283" name="Group 19"/>
          <p:cNvGrpSpPr>
            <a:grpSpLocks/>
          </p:cNvGrpSpPr>
          <p:nvPr/>
        </p:nvGrpSpPr>
        <p:grpSpPr bwMode="auto">
          <a:xfrm flipV="1">
            <a:off x="4094163" y="4900613"/>
            <a:ext cx="255587" cy="633412"/>
            <a:chOff x="2055" y="2297"/>
            <a:chExt cx="161" cy="399"/>
          </a:xfrm>
        </p:grpSpPr>
        <p:sp>
          <p:nvSpPr>
            <p:cNvPr id="395284" name="Rectangle 20"/>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5285"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5286" name="Group 22"/>
          <p:cNvGrpSpPr>
            <a:grpSpLocks/>
          </p:cNvGrpSpPr>
          <p:nvPr/>
        </p:nvGrpSpPr>
        <p:grpSpPr bwMode="auto">
          <a:xfrm>
            <a:off x="7126288" y="4246563"/>
            <a:ext cx="255587" cy="630237"/>
            <a:chOff x="3561" y="2643"/>
            <a:chExt cx="161" cy="397"/>
          </a:xfrm>
        </p:grpSpPr>
        <p:sp>
          <p:nvSpPr>
            <p:cNvPr id="395287" name="Rectangle 23"/>
            <p:cNvSpPr>
              <a:spLocks noChangeArrowheads="1"/>
            </p:cNvSpPr>
            <p:nvPr/>
          </p:nvSpPr>
          <p:spPr bwMode="auto">
            <a:xfrm rot="-5400000">
              <a:off x="3377"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5288"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5289" name="Group 25"/>
          <p:cNvGrpSpPr>
            <a:grpSpLocks/>
          </p:cNvGrpSpPr>
          <p:nvPr/>
        </p:nvGrpSpPr>
        <p:grpSpPr bwMode="auto">
          <a:xfrm>
            <a:off x="5757863" y="4468813"/>
            <a:ext cx="255587" cy="379412"/>
            <a:chOff x="2315" y="2599"/>
            <a:chExt cx="161" cy="239"/>
          </a:xfrm>
        </p:grpSpPr>
        <p:sp>
          <p:nvSpPr>
            <p:cNvPr id="395290" name="Rectangle 26"/>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5291"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5292" name="Group 28"/>
          <p:cNvGrpSpPr>
            <a:grpSpLocks/>
          </p:cNvGrpSpPr>
          <p:nvPr/>
        </p:nvGrpSpPr>
        <p:grpSpPr bwMode="auto">
          <a:xfrm>
            <a:off x="5221288" y="4030663"/>
            <a:ext cx="255587" cy="820737"/>
            <a:chOff x="2459" y="2251"/>
            <a:chExt cx="161" cy="517"/>
          </a:xfrm>
        </p:grpSpPr>
        <p:sp>
          <p:nvSpPr>
            <p:cNvPr id="395293" name="Rectangle 29"/>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5294"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sp>
        <p:nvSpPr>
          <p:cNvPr id="395295" name="Rectangle 31"/>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endParaRPr lang="en-US"/>
          </a:p>
        </p:txBody>
      </p:sp>
      <p:sp>
        <p:nvSpPr>
          <p:cNvPr id="395296" name="Text Box 32"/>
          <p:cNvSpPr txBox="1">
            <a:spLocks noChangeArrowheads="1"/>
          </p:cNvSpPr>
          <p:nvPr/>
        </p:nvSpPr>
        <p:spPr bwMode="auto">
          <a:xfrm>
            <a:off x="4416425" y="5584825"/>
            <a:ext cx="692150"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home</a:t>
            </a:r>
          </a:p>
        </p:txBody>
      </p:sp>
      <p:pic>
        <p:nvPicPr>
          <p:cNvPr id="395297" name="Picture 33" descr="building2"/>
          <p:cNvPicPr>
            <a:picLocks noChangeAspect="1" noChangeArrowheads="1"/>
          </p:cNvPicPr>
          <p:nvPr/>
        </p:nvPicPr>
        <p:blipFill>
          <a:blip r:embed="rId5" cstate="print"/>
          <a:srcRect/>
          <a:stretch>
            <a:fillRect/>
          </a:stretch>
        </p:blipFill>
        <p:spPr bwMode="auto">
          <a:xfrm>
            <a:off x="1127125" y="4356100"/>
            <a:ext cx="1504950" cy="782638"/>
          </a:xfrm>
          <a:prstGeom prst="rect">
            <a:avLst/>
          </a:prstGeom>
          <a:noFill/>
        </p:spPr>
      </p:pic>
      <p:sp>
        <p:nvSpPr>
          <p:cNvPr id="395298" name="Text Box 34"/>
          <p:cNvSpPr txBox="1">
            <a:spLocks noChangeArrowheads="1"/>
          </p:cNvSpPr>
          <p:nvPr/>
        </p:nvSpPr>
        <p:spPr bwMode="auto">
          <a:xfrm>
            <a:off x="1127125" y="5140325"/>
            <a:ext cx="1514475"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cable headend</a:t>
            </a:r>
          </a:p>
        </p:txBody>
      </p:sp>
      <p:sp>
        <p:nvSpPr>
          <p:cNvPr id="395299" name="Text Box 35"/>
          <p:cNvSpPr txBox="1">
            <a:spLocks noChangeArrowheads="1"/>
          </p:cNvSpPr>
          <p:nvPr/>
        </p:nvSpPr>
        <p:spPr bwMode="auto">
          <a:xfrm>
            <a:off x="2146300" y="5711825"/>
            <a:ext cx="1933575" cy="581025"/>
          </a:xfrm>
          <a:prstGeom prst="rect">
            <a:avLst/>
          </a:prstGeom>
          <a:noFill/>
          <a:ln w="9525">
            <a:noFill/>
            <a:miter lim="800000"/>
            <a:headEnd/>
            <a:tailEnd/>
          </a:ln>
          <a:effectLst/>
        </p:spPr>
        <p:txBody>
          <a:bodyPr wrap="none">
            <a:spAutoFit/>
          </a:bodyPr>
          <a:lstStyle/>
          <a:p>
            <a:pPr algn="ctr" eaLnBrk="1" hangingPunct="1"/>
            <a:r>
              <a:rPr lang="en-US" sz="1600">
                <a:latin typeface="Arial" charset="0"/>
              </a:rPr>
              <a:t>cable distribution</a:t>
            </a:r>
          </a:p>
          <a:p>
            <a:pPr algn="ctr" eaLnBrk="1" hangingPunct="1"/>
            <a:r>
              <a:rPr lang="en-US" sz="1600">
                <a:latin typeface="Arial" charset="0"/>
              </a:rPr>
              <a:t>network (simplified)</a:t>
            </a:r>
          </a:p>
        </p:txBody>
      </p:sp>
      <p:sp>
        <p:nvSpPr>
          <p:cNvPr id="395300" name="Line 36"/>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ffectLst/>
        </p:spPr>
        <p:txBody>
          <a:bodyPr/>
          <a:lstStyle/>
          <a:p>
            <a:endParaRPr lang="en-US"/>
          </a:p>
        </p:txBody>
      </p:sp>
      <p:grpSp>
        <p:nvGrpSpPr>
          <p:cNvPr id="395301" name="Group 37"/>
          <p:cNvGrpSpPr>
            <a:grpSpLocks/>
          </p:cNvGrpSpPr>
          <p:nvPr/>
        </p:nvGrpSpPr>
        <p:grpSpPr bwMode="auto">
          <a:xfrm>
            <a:off x="3429000" y="1181100"/>
            <a:ext cx="5232400" cy="2806700"/>
            <a:chOff x="2160" y="744"/>
            <a:chExt cx="3296" cy="1768"/>
          </a:xfrm>
        </p:grpSpPr>
        <p:sp>
          <p:nvSpPr>
            <p:cNvPr id="395302" name="Freeform 38"/>
            <p:cNvSpPr>
              <a:spLocks/>
            </p:cNvSpPr>
            <p:nvPr/>
          </p:nvSpPr>
          <p:spPr bwMode="auto">
            <a:xfrm>
              <a:off x="2544" y="2048"/>
              <a:ext cx="2432" cy="464"/>
            </a:xfrm>
            <a:custGeom>
              <a:avLst/>
              <a:gdLst/>
              <a:ahLst/>
              <a:cxnLst>
                <a:cxn ang="0">
                  <a:pos x="912" y="448"/>
                </a:cxn>
                <a:cxn ang="0">
                  <a:pos x="1496" y="464"/>
                </a:cxn>
                <a:cxn ang="0">
                  <a:pos x="2432" y="48"/>
                </a:cxn>
                <a:cxn ang="0">
                  <a:pos x="1784" y="176"/>
                </a:cxn>
                <a:cxn ang="0">
                  <a:pos x="864" y="208"/>
                </a:cxn>
                <a:cxn ang="0">
                  <a:pos x="0" y="0"/>
                </a:cxn>
              </a:cxnLst>
              <a:rect l="0" t="0" r="r" b="b"/>
              <a:pathLst>
                <a:path w="2432" h="464">
                  <a:moveTo>
                    <a:pt x="912" y="448"/>
                  </a:moveTo>
                  <a:lnTo>
                    <a:pt x="1496" y="464"/>
                  </a:lnTo>
                  <a:lnTo>
                    <a:pt x="2432" y="48"/>
                  </a:lnTo>
                  <a:lnTo>
                    <a:pt x="1784" y="176"/>
                  </a:lnTo>
                  <a:lnTo>
                    <a:pt x="864" y="208"/>
                  </a:lnTo>
                  <a:lnTo>
                    <a:pt x="0" y="0"/>
                  </a:lnTo>
                </a:path>
              </a:pathLst>
            </a:custGeom>
            <a:gradFill rotWithShape="1">
              <a:gsLst>
                <a:gs pos="0">
                  <a:schemeClr val="tx2"/>
                </a:gs>
                <a:gs pos="100000">
                  <a:schemeClr val="bg1"/>
                </a:gs>
              </a:gsLst>
              <a:lin ang="5400000" scaled="1"/>
            </a:gradFill>
            <a:ln w="9525">
              <a:solidFill>
                <a:schemeClr val="tx1"/>
              </a:solidFill>
              <a:round/>
              <a:headEnd/>
              <a:tailEnd/>
            </a:ln>
            <a:effectLst/>
          </p:spPr>
          <p:txBody>
            <a:bodyPr/>
            <a:lstStyle/>
            <a:p>
              <a:endParaRPr lang="en-US"/>
            </a:p>
          </p:txBody>
        </p:sp>
        <p:sp>
          <p:nvSpPr>
            <p:cNvPr id="395303" name="Oval 39"/>
            <p:cNvSpPr>
              <a:spLocks noChangeArrowheads="1"/>
            </p:cNvSpPr>
            <p:nvPr/>
          </p:nvSpPr>
          <p:spPr bwMode="auto">
            <a:xfrm>
              <a:off x="2160" y="744"/>
              <a:ext cx="3296" cy="1568"/>
            </a:xfrm>
            <a:prstGeom prst="ellipse">
              <a:avLst/>
            </a:prstGeom>
            <a:solidFill>
              <a:schemeClr val="bg1"/>
            </a:solidFill>
            <a:ln w="9525">
              <a:solidFill>
                <a:schemeClr val="tx1"/>
              </a:solidFill>
              <a:round/>
              <a:headEnd/>
              <a:tailEnd/>
            </a:ln>
            <a:effectLst/>
          </p:spPr>
          <p:txBody>
            <a:bodyPr wrap="none" anchor="ctr"/>
            <a:lstStyle/>
            <a:p>
              <a:endParaRPr lang="en-US"/>
            </a:p>
          </p:txBody>
        </p:sp>
        <p:pic>
          <p:nvPicPr>
            <p:cNvPr id="395304" name="Picture 40" descr="house_2"/>
            <p:cNvPicPr>
              <a:picLocks noChangeAspect="1" noChangeArrowheads="1"/>
            </p:cNvPicPr>
            <p:nvPr/>
          </p:nvPicPr>
          <p:blipFill>
            <a:blip r:embed="rId6" cstate="print"/>
            <a:srcRect/>
            <a:stretch>
              <a:fillRect/>
            </a:stretch>
          </p:blipFill>
          <p:spPr bwMode="auto">
            <a:xfrm>
              <a:off x="2322" y="1044"/>
              <a:ext cx="2955" cy="1027"/>
            </a:xfrm>
            <a:prstGeom prst="rect">
              <a:avLst/>
            </a:prstGeom>
            <a:noFill/>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5301"/>
                                        </p:tgtEl>
                                        <p:attrNameLst>
                                          <p:attrName>style.visibility</p:attrName>
                                        </p:attrNameLst>
                                      </p:cBhvr>
                                      <p:to>
                                        <p:strVal val="visible"/>
                                      </p:to>
                                    </p:set>
                                    <p:animEffect transition="in" filter="wipe(down)">
                                      <p:cBhvr>
                                        <p:cTn id="7" dur="500"/>
                                        <p:tgtEl>
                                          <p:spTgt spid="39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82" name="Slide Number Placeholder 4"/>
          <p:cNvSpPr>
            <a:spLocks noGrp="1"/>
          </p:cNvSpPr>
          <p:nvPr>
            <p:ph type="sldNum" sz="quarter" idx="12"/>
          </p:nvPr>
        </p:nvSpPr>
        <p:spPr/>
        <p:txBody>
          <a:bodyPr/>
          <a:lstStyle/>
          <a:p>
            <a:r>
              <a:rPr lang="en-US"/>
              <a:t>1-</a:t>
            </a:r>
            <a:fld id="{DD323509-EAD7-4EFC-81C6-3B73A6FFB5F4}" type="slidenum">
              <a:rPr lang="en-US"/>
              <a:pPr/>
              <a:t>119</a:t>
            </a:fld>
            <a:endParaRPr lang="en-US"/>
          </a:p>
        </p:txBody>
      </p:sp>
      <p:sp>
        <p:nvSpPr>
          <p:cNvPr id="397314" name="Rectangle 1026"/>
          <p:cNvSpPr>
            <a:spLocks noGrp="1" noChangeArrowheads="1"/>
          </p:cNvSpPr>
          <p:nvPr>
            <p:ph type="title"/>
          </p:nvPr>
        </p:nvSpPr>
        <p:spPr/>
        <p:txBody>
          <a:bodyPr/>
          <a:lstStyle/>
          <a:p>
            <a:r>
              <a:rPr lang="en-US"/>
              <a:t>Residential access: cable</a:t>
            </a:r>
          </a:p>
        </p:txBody>
      </p:sp>
      <p:pic>
        <p:nvPicPr>
          <p:cNvPr id="397315" name="Picture 1027" descr="house_small"/>
          <p:cNvPicPr>
            <a:picLocks noChangeAspect="1" noChangeArrowheads="1"/>
          </p:cNvPicPr>
          <p:nvPr/>
        </p:nvPicPr>
        <p:blipFill>
          <a:blip r:embed="rId3" cstate="print"/>
          <a:srcRect/>
          <a:stretch>
            <a:fillRect/>
          </a:stretch>
        </p:blipFill>
        <p:spPr bwMode="auto">
          <a:xfrm>
            <a:off x="5416550" y="3873500"/>
            <a:ext cx="1019175" cy="279400"/>
          </a:xfrm>
          <a:prstGeom prst="rect">
            <a:avLst/>
          </a:prstGeom>
          <a:noFill/>
        </p:spPr>
      </p:pic>
      <p:pic>
        <p:nvPicPr>
          <p:cNvPr id="397316" name="Picture 1028" descr="house_small"/>
          <p:cNvPicPr>
            <a:picLocks noChangeAspect="1" noChangeArrowheads="1"/>
          </p:cNvPicPr>
          <p:nvPr/>
        </p:nvPicPr>
        <p:blipFill>
          <a:blip r:embed="rId3" cstate="print"/>
          <a:srcRect/>
          <a:stretch>
            <a:fillRect/>
          </a:stretch>
        </p:blipFill>
        <p:spPr bwMode="auto">
          <a:xfrm>
            <a:off x="5916613" y="4308475"/>
            <a:ext cx="1019175" cy="279400"/>
          </a:xfrm>
          <a:prstGeom prst="rect">
            <a:avLst/>
          </a:prstGeom>
          <a:noFill/>
        </p:spPr>
      </p:pic>
      <p:pic>
        <p:nvPicPr>
          <p:cNvPr id="397317" name="Picture 1029" descr="house_small"/>
          <p:cNvPicPr>
            <a:picLocks noChangeAspect="1" noChangeArrowheads="1"/>
          </p:cNvPicPr>
          <p:nvPr/>
        </p:nvPicPr>
        <p:blipFill>
          <a:blip r:embed="rId4" cstate="print"/>
          <a:srcRect/>
          <a:stretch>
            <a:fillRect/>
          </a:stretch>
        </p:blipFill>
        <p:spPr bwMode="auto">
          <a:xfrm>
            <a:off x="4097338" y="4064000"/>
            <a:ext cx="1000125" cy="274638"/>
          </a:xfrm>
          <a:prstGeom prst="rect">
            <a:avLst/>
          </a:prstGeom>
          <a:noFill/>
        </p:spPr>
      </p:pic>
      <p:grpSp>
        <p:nvGrpSpPr>
          <p:cNvPr id="397318" name="Group 1030"/>
          <p:cNvGrpSpPr>
            <a:grpSpLocks/>
          </p:cNvGrpSpPr>
          <p:nvPr/>
        </p:nvGrpSpPr>
        <p:grpSpPr bwMode="auto">
          <a:xfrm>
            <a:off x="3916363" y="4227513"/>
            <a:ext cx="255587" cy="633412"/>
            <a:chOff x="2055" y="2297"/>
            <a:chExt cx="161" cy="399"/>
          </a:xfrm>
        </p:grpSpPr>
        <p:sp>
          <p:nvSpPr>
            <p:cNvPr id="397319" name="Rectangle 1031"/>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7320" name="Rectangle 1032"/>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pic>
        <p:nvPicPr>
          <p:cNvPr id="397321" name="Picture 1033" descr="house_small"/>
          <p:cNvPicPr>
            <a:picLocks noChangeAspect="1" noChangeArrowheads="1"/>
          </p:cNvPicPr>
          <p:nvPr/>
        </p:nvPicPr>
        <p:blipFill>
          <a:blip r:embed="rId4" cstate="print"/>
          <a:srcRect/>
          <a:stretch>
            <a:fillRect/>
          </a:stretch>
        </p:blipFill>
        <p:spPr bwMode="auto">
          <a:xfrm>
            <a:off x="7323138" y="4076700"/>
            <a:ext cx="1000125" cy="274638"/>
          </a:xfrm>
          <a:prstGeom prst="rect">
            <a:avLst/>
          </a:prstGeom>
          <a:noFill/>
        </p:spPr>
      </p:pic>
      <p:pic>
        <p:nvPicPr>
          <p:cNvPr id="397322" name="Picture 1034" descr="house_small"/>
          <p:cNvPicPr>
            <a:picLocks noChangeAspect="1" noChangeArrowheads="1"/>
          </p:cNvPicPr>
          <p:nvPr/>
        </p:nvPicPr>
        <p:blipFill>
          <a:blip r:embed="rId4" cstate="print"/>
          <a:srcRect/>
          <a:stretch>
            <a:fillRect/>
          </a:stretch>
        </p:blipFill>
        <p:spPr bwMode="auto">
          <a:xfrm>
            <a:off x="4262438" y="5334000"/>
            <a:ext cx="1000125" cy="274638"/>
          </a:xfrm>
          <a:prstGeom prst="rect">
            <a:avLst/>
          </a:prstGeom>
          <a:noFill/>
        </p:spPr>
      </p:pic>
      <p:pic>
        <p:nvPicPr>
          <p:cNvPr id="397323" name="Picture 1035" descr="house_small"/>
          <p:cNvPicPr>
            <a:picLocks noChangeAspect="1" noChangeArrowheads="1"/>
          </p:cNvPicPr>
          <p:nvPr/>
        </p:nvPicPr>
        <p:blipFill>
          <a:blip r:embed="rId3" cstate="print"/>
          <a:srcRect/>
          <a:stretch>
            <a:fillRect/>
          </a:stretch>
        </p:blipFill>
        <p:spPr bwMode="auto">
          <a:xfrm>
            <a:off x="5738813" y="5070475"/>
            <a:ext cx="1019175" cy="279400"/>
          </a:xfrm>
          <a:prstGeom prst="rect">
            <a:avLst/>
          </a:prstGeom>
          <a:noFill/>
        </p:spPr>
      </p:pic>
      <p:pic>
        <p:nvPicPr>
          <p:cNvPr id="397324" name="Picture 1036" descr="house_small"/>
          <p:cNvPicPr>
            <a:picLocks noChangeAspect="1" noChangeArrowheads="1"/>
          </p:cNvPicPr>
          <p:nvPr/>
        </p:nvPicPr>
        <p:blipFill>
          <a:blip r:embed="rId4" cstate="print"/>
          <a:srcRect/>
          <a:stretch>
            <a:fillRect/>
          </a:stretch>
        </p:blipFill>
        <p:spPr bwMode="auto">
          <a:xfrm>
            <a:off x="6954838" y="5524500"/>
            <a:ext cx="1000125" cy="274638"/>
          </a:xfrm>
          <a:prstGeom prst="rect">
            <a:avLst/>
          </a:prstGeom>
          <a:noFill/>
        </p:spPr>
      </p:pic>
      <p:grpSp>
        <p:nvGrpSpPr>
          <p:cNvPr id="397325" name="Group 1037"/>
          <p:cNvGrpSpPr>
            <a:grpSpLocks/>
          </p:cNvGrpSpPr>
          <p:nvPr/>
        </p:nvGrpSpPr>
        <p:grpSpPr bwMode="auto">
          <a:xfrm flipV="1">
            <a:off x="6770688" y="4906963"/>
            <a:ext cx="255587" cy="820737"/>
            <a:chOff x="2459" y="2251"/>
            <a:chExt cx="161" cy="517"/>
          </a:xfrm>
        </p:grpSpPr>
        <p:sp>
          <p:nvSpPr>
            <p:cNvPr id="397326" name="Rectangle 1038"/>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7327" name="Rectangle 1039"/>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7328" name="Group 1040"/>
          <p:cNvGrpSpPr>
            <a:grpSpLocks/>
          </p:cNvGrpSpPr>
          <p:nvPr/>
        </p:nvGrpSpPr>
        <p:grpSpPr bwMode="auto">
          <a:xfrm flipV="1">
            <a:off x="5529263" y="4887913"/>
            <a:ext cx="255587" cy="379412"/>
            <a:chOff x="2315" y="2599"/>
            <a:chExt cx="161" cy="239"/>
          </a:xfrm>
        </p:grpSpPr>
        <p:sp>
          <p:nvSpPr>
            <p:cNvPr id="397329" name="Rectangle 1041"/>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7330" name="Rectangle 1042"/>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7331" name="Group 1043"/>
          <p:cNvGrpSpPr>
            <a:grpSpLocks/>
          </p:cNvGrpSpPr>
          <p:nvPr/>
        </p:nvGrpSpPr>
        <p:grpSpPr bwMode="auto">
          <a:xfrm flipV="1">
            <a:off x="4094163" y="4900613"/>
            <a:ext cx="255587" cy="633412"/>
            <a:chOff x="2055" y="2297"/>
            <a:chExt cx="161" cy="399"/>
          </a:xfrm>
        </p:grpSpPr>
        <p:sp>
          <p:nvSpPr>
            <p:cNvPr id="397332" name="Rectangle 1044"/>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7333" name="Rectangle 1045"/>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7334" name="Group 1046"/>
          <p:cNvGrpSpPr>
            <a:grpSpLocks/>
          </p:cNvGrpSpPr>
          <p:nvPr/>
        </p:nvGrpSpPr>
        <p:grpSpPr bwMode="auto">
          <a:xfrm>
            <a:off x="7126288" y="4246563"/>
            <a:ext cx="255587" cy="630237"/>
            <a:chOff x="3561" y="2643"/>
            <a:chExt cx="161" cy="397"/>
          </a:xfrm>
        </p:grpSpPr>
        <p:sp>
          <p:nvSpPr>
            <p:cNvPr id="397335" name="Rectangle 1047"/>
            <p:cNvSpPr>
              <a:spLocks noChangeArrowheads="1"/>
            </p:cNvSpPr>
            <p:nvPr/>
          </p:nvSpPr>
          <p:spPr bwMode="auto">
            <a:xfrm rot="-5400000">
              <a:off x="3377"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7336" name="Rectangle 1048"/>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7337" name="Group 1049"/>
          <p:cNvGrpSpPr>
            <a:grpSpLocks/>
          </p:cNvGrpSpPr>
          <p:nvPr/>
        </p:nvGrpSpPr>
        <p:grpSpPr bwMode="auto">
          <a:xfrm>
            <a:off x="5757863" y="4468813"/>
            <a:ext cx="255587" cy="379412"/>
            <a:chOff x="2315" y="2599"/>
            <a:chExt cx="161" cy="239"/>
          </a:xfrm>
        </p:grpSpPr>
        <p:sp>
          <p:nvSpPr>
            <p:cNvPr id="397338" name="Rectangle 1050"/>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7339" name="Rectangle 1051"/>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7340" name="Group 1052"/>
          <p:cNvGrpSpPr>
            <a:grpSpLocks/>
          </p:cNvGrpSpPr>
          <p:nvPr/>
        </p:nvGrpSpPr>
        <p:grpSpPr bwMode="auto">
          <a:xfrm>
            <a:off x="5221288" y="4030663"/>
            <a:ext cx="255587" cy="820737"/>
            <a:chOff x="2459" y="2251"/>
            <a:chExt cx="161" cy="517"/>
          </a:xfrm>
        </p:grpSpPr>
        <p:sp>
          <p:nvSpPr>
            <p:cNvPr id="397341" name="Rectangle 1053"/>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7342" name="Rectangle 1054"/>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sp>
        <p:nvSpPr>
          <p:cNvPr id="397343" name="Rectangle 1055"/>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endParaRPr lang="en-US"/>
          </a:p>
        </p:txBody>
      </p:sp>
      <p:sp>
        <p:nvSpPr>
          <p:cNvPr id="397344" name="Text Box 1056"/>
          <p:cNvSpPr txBox="1">
            <a:spLocks noChangeArrowheads="1"/>
          </p:cNvSpPr>
          <p:nvPr/>
        </p:nvSpPr>
        <p:spPr bwMode="auto">
          <a:xfrm>
            <a:off x="4416425" y="5584825"/>
            <a:ext cx="692150"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home</a:t>
            </a:r>
          </a:p>
        </p:txBody>
      </p:sp>
      <p:pic>
        <p:nvPicPr>
          <p:cNvPr id="397345" name="Picture 1057" descr="building2"/>
          <p:cNvPicPr>
            <a:picLocks noChangeAspect="1" noChangeArrowheads="1"/>
          </p:cNvPicPr>
          <p:nvPr/>
        </p:nvPicPr>
        <p:blipFill>
          <a:blip r:embed="rId5" cstate="print"/>
          <a:srcRect/>
          <a:stretch>
            <a:fillRect/>
          </a:stretch>
        </p:blipFill>
        <p:spPr bwMode="auto">
          <a:xfrm>
            <a:off x="1127125" y="4356100"/>
            <a:ext cx="1504950" cy="782638"/>
          </a:xfrm>
          <a:prstGeom prst="rect">
            <a:avLst/>
          </a:prstGeom>
          <a:noFill/>
        </p:spPr>
      </p:pic>
      <p:sp>
        <p:nvSpPr>
          <p:cNvPr id="397346" name="Text Box 1058"/>
          <p:cNvSpPr txBox="1">
            <a:spLocks noChangeArrowheads="1"/>
          </p:cNvSpPr>
          <p:nvPr/>
        </p:nvSpPr>
        <p:spPr bwMode="auto">
          <a:xfrm>
            <a:off x="1127125" y="5140325"/>
            <a:ext cx="1514475"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cable headend</a:t>
            </a:r>
          </a:p>
        </p:txBody>
      </p:sp>
      <p:sp>
        <p:nvSpPr>
          <p:cNvPr id="397347" name="Text Box 1059"/>
          <p:cNvSpPr txBox="1">
            <a:spLocks noChangeArrowheads="1"/>
          </p:cNvSpPr>
          <p:nvPr/>
        </p:nvSpPr>
        <p:spPr bwMode="auto">
          <a:xfrm>
            <a:off x="2257425" y="5711825"/>
            <a:ext cx="1706563" cy="581025"/>
          </a:xfrm>
          <a:prstGeom prst="rect">
            <a:avLst/>
          </a:prstGeom>
          <a:noFill/>
          <a:ln w="9525">
            <a:noFill/>
            <a:miter lim="800000"/>
            <a:headEnd/>
            <a:tailEnd/>
          </a:ln>
          <a:effectLst/>
        </p:spPr>
        <p:txBody>
          <a:bodyPr wrap="none">
            <a:spAutoFit/>
          </a:bodyPr>
          <a:lstStyle/>
          <a:p>
            <a:pPr algn="ctr" eaLnBrk="1" hangingPunct="1"/>
            <a:r>
              <a:rPr lang="en-US" sz="1600">
                <a:latin typeface="Arial" charset="0"/>
              </a:rPr>
              <a:t>cable distribution</a:t>
            </a:r>
          </a:p>
          <a:p>
            <a:pPr algn="ctr" eaLnBrk="1" hangingPunct="1"/>
            <a:r>
              <a:rPr lang="en-US" sz="1600">
                <a:latin typeface="Arial" charset="0"/>
              </a:rPr>
              <a:t>network</a:t>
            </a:r>
          </a:p>
        </p:txBody>
      </p:sp>
      <p:sp>
        <p:nvSpPr>
          <p:cNvPr id="397348" name="Line 1060"/>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ffectLst/>
        </p:spPr>
        <p:txBody>
          <a:bodyPr/>
          <a:lstStyle/>
          <a:p>
            <a:endParaRPr lang="en-US"/>
          </a:p>
        </p:txBody>
      </p:sp>
      <p:grpSp>
        <p:nvGrpSpPr>
          <p:cNvPr id="397349" name="Group 1061"/>
          <p:cNvGrpSpPr>
            <a:grpSpLocks/>
          </p:cNvGrpSpPr>
          <p:nvPr/>
        </p:nvGrpSpPr>
        <p:grpSpPr bwMode="auto">
          <a:xfrm>
            <a:off x="4846638" y="1352550"/>
            <a:ext cx="2043112" cy="958850"/>
            <a:chOff x="2505" y="826"/>
            <a:chExt cx="1287" cy="604"/>
          </a:xfrm>
        </p:grpSpPr>
        <p:sp>
          <p:nvSpPr>
            <p:cNvPr id="397350" name="Line 1062"/>
            <p:cNvSpPr>
              <a:spLocks noChangeShapeType="1"/>
            </p:cNvSpPr>
            <p:nvPr/>
          </p:nvSpPr>
          <p:spPr bwMode="auto">
            <a:xfrm flipH="1">
              <a:off x="2505" y="1115"/>
              <a:ext cx="128" cy="293"/>
            </a:xfrm>
            <a:prstGeom prst="line">
              <a:avLst/>
            </a:prstGeom>
            <a:noFill/>
            <a:ln w="9525">
              <a:solidFill>
                <a:schemeClr val="tx1"/>
              </a:solidFill>
              <a:round/>
              <a:headEnd/>
              <a:tailEnd type="triangle" w="med" len="med"/>
            </a:ln>
            <a:effectLst/>
          </p:spPr>
          <p:txBody>
            <a:bodyPr/>
            <a:lstStyle/>
            <a:p>
              <a:endParaRPr lang="en-US"/>
            </a:p>
          </p:txBody>
        </p:sp>
        <p:sp>
          <p:nvSpPr>
            <p:cNvPr id="397351" name="Freeform 1063"/>
            <p:cNvSpPr>
              <a:spLocks/>
            </p:cNvSpPr>
            <p:nvPr/>
          </p:nvSpPr>
          <p:spPr bwMode="auto">
            <a:xfrm>
              <a:off x="2548" y="826"/>
              <a:ext cx="562" cy="266"/>
            </a:xfrm>
            <a:custGeom>
              <a:avLst/>
              <a:gdLst/>
              <a:ahLst/>
              <a:cxnLst>
                <a:cxn ang="0">
                  <a:pos x="4" y="264"/>
                </a:cxn>
                <a:cxn ang="0">
                  <a:pos x="52" y="6"/>
                </a:cxn>
                <a:cxn ang="0">
                  <a:pos x="108" y="266"/>
                </a:cxn>
                <a:cxn ang="0">
                  <a:pos x="174" y="0"/>
                </a:cxn>
                <a:cxn ang="0">
                  <a:pos x="228" y="264"/>
                </a:cxn>
                <a:cxn ang="0">
                  <a:pos x="288" y="8"/>
                </a:cxn>
                <a:cxn ang="0">
                  <a:pos x="354" y="266"/>
                </a:cxn>
                <a:cxn ang="0">
                  <a:pos x="402" y="8"/>
                </a:cxn>
                <a:cxn ang="0">
                  <a:pos x="464" y="264"/>
                </a:cxn>
                <a:cxn ang="0">
                  <a:pos x="506" y="6"/>
                </a:cxn>
                <a:cxn ang="0">
                  <a:pos x="556" y="266"/>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ffectLst/>
          </p:spPr>
          <p:txBody>
            <a:bodyPr/>
            <a:lstStyle/>
            <a:p>
              <a:endParaRPr lang="en-US"/>
            </a:p>
          </p:txBody>
        </p:sp>
        <p:sp>
          <p:nvSpPr>
            <p:cNvPr id="397352" name="Freeform 1064"/>
            <p:cNvSpPr>
              <a:spLocks/>
            </p:cNvSpPr>
            <p:nvPr/>
          </p:nvSpPr>
          <p:spPr bwMode="auto">
            <a:xfrm>
              <a:off x="3523" y="830"/>
              <a:ext cx="269" cy="266"/>
            </a:xfrm>
            <a:custGeom>
              <a:avLst/>
              <a:gdLst/>
              <a:ahLst/>
              <a:cxnLst>
                <a:cxn ang="0">
                  <a:pos x="4" y="264"/>
                </a:cxn>
                <a:cxn ang="0">
                  <a:pos x="52" y="6"/>
                </a:cxn>
                <a:cxn ang="0">
                  <a:pos x="108" y="266"/>
                </a:cxn>
                <a:cxn ang="0">
                  <a:pos x="174" y="0"/>
                </a:cxn>
                <a:cxn ang="0">
                  <a:pos x="228" y="264"/>
                </a:cxn>
                <a:cxn ang="0">
                  <a:pos x="288" y="8"/>
                </a:cxn>
                <a:cxn ang="0">
                  <a:pos x="354" y="266"/>
                </a:cxn>
                <a:cxn ang="0">
                  <a:pos x="402" y="8"/>
                </a:cxn>
                <a:cxn ang="0">
                  <a:pos x="464" y="264"/>
                </a:cxn>
                <a:cxn ang="0">
                  <a:pos x="506" y="6"/>
                </a:cxn>
                <a:cxn ang="0">
                  <a:pos x="556" y="266"/>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ffectLst/>
          </p:spPr>
          <p:txBody>
            <a:bodyPr/>
            <a:lstStyle/>
            <a:p>
              <a:endParaRPr lang="en-US"/>
            </a:p>
          </p:txBody>
        </p:sp>
        <p:sp>
          <p:nvSpPr>
            <p:cNvPr id="397353" name="Line 1065"/>
            <p:cNvSpPr>
              <a:spLocks noChangeShapeType="1"/>
            </p:cNvSpPr>
            <p:nvPr/>
          </p:nvSpPr>
          <p:spPr bwMode="auto">
            <a:xfrm flipH="1">
              <a:off x="3433" y="1137"/>
              <a:ext cx="128" cy="293"/>
            </a:xfrm>
            <a:prstGeom prst="line">
              <a:avLst/>
            </a:prstGeom>
            <a:noFill/>
            <a:ln w="9525">
              <a:solidFill>
                <a:schemeClr val="tx1"/>
              </a:solidFill>
              <a:round/>
              <a:headEnd/>
              <a:tailEnd type="triangle" w="med" len="med"/>
            </a:ln>
            <a:effectLst/>
          </p:spPr>
          <p:txBody>
            <a:bodyPr/>
            <a:lstStyle/>
            <a:p>
              <a:endParaRPr lang="en-US"/>
            </a:p>
          </p:txBody>
        </p:sp>
      </p:grpSp>
      <p:grpSp>
        <p:nvGrpSpPr>
          <p:cNvPr id="397354" name="Group 1066"/>
          <p:cNvGrpSpPr>
            <a:grpSpLocks/>
          </p:cNvGrpSpPr>
          <p:nvPr/>
        </p:nvGrpSpPr>
        <p:grpSpPr bwMode="auto">
          <a:xfrm>
            <a:off x="4137025" y="1509713"/>
            <a:ext cx="3021013" cy="2114550"/>
            <a:chOff x="2606" y="951"/>
            <a:chExt cx="1903" cy="1332"/>
          </a:xfrm>
        </p:grpSpPr>
        <p:sp>
          <p:nvSpPr>
            <p:cNvPr id="397355" name="Text Box 1067"/>
            <p:cNvSpPr txBox="1">
              <a:spLocks noChangeArrowheads="1"/>
            </p:cNvSpPr>
            <p:nvPr/>
          </p:nvSpPr>
          <p:spPr bwMode="auto">
            <a:xfrm>
              <a:off x="3378" y="2071"/>
              <a:ext cx="655" cy="212"/>
            </a:xfrm>
            <a:prstGeom prst="rect">
              <a:avLst/>
            </a:prstGeom>
            <a:noFill/>
            <a:ln w="9525">
              <a:noFill/>
              <a:miter lim="800000"/>
              <a:headEnd/>
              <a:tailEnd/>
            </a:ln>
            <a:effectLst/>
          </p:spPr>
          <p:txBody>
            <a:bodyPr wrap="none">
              <a:spAutoFit/>
            </a:bodyPr>
            <a:lstStyle/>
            <a:p>
              <a:pPr algn="ctr" eaLnBrk="1" hangingPunct="1"/>
              <a:r>
                <a:rPr lang="en-US" sz="1600">
                  <a:latin typeface="Arial" charset="0"/>
                </a:rPr>
                <a:t>Channels</a:t>
              </a:r>
            </a:p>
          </p:txBody>
        </p:sp>
        <p:sp>
          <p:nvSpPr>
            <p:cNvPr id="397356" name="Line 1068"/>
            <p:cNvSpPr>
              <a:spLocks noChangeShapeType="1"/>
            </p:cNvSpPr>
            <p:nvPr/>
          </p:nvSpPr>
          <p:spPr bwMode="auto">
            <a:xfrm>
              <a:off x="2994" y="951"/>
              <a:ext cx="0" cy="978"/>
            </a:xfrm>
            <a:prstGeom prst="line">
              <a:avLst/>
            </a:prstGeom>
            <a:noFill/>
            <a:ln w="9525">
              <a:solidFill>
                <a:schemeClr val="tx1"/>
              </a:solidFill>
              <a:round/>
              <a:headEnd/>
              <a:tailEnd/>
            </a:ln>
            <a:effectLst/>
          </p:spPr>
          <p:txBody>
            <a:bodyPr/>
            <a:lstStyle/>
            <a:p>
              <a:endParaRPr lang="en-US"/>
            </a:p>
          </p:txBody>
        </p:sp>
        <p:sp>
          <p:nvSpPr>
            <p:cNvPr id="397357" name="Line 1069"/>
            <p:cNvSpPr>
              <a:spLocks noChangeShapeType="1"/>
            </p:cNvSpPr>
            <p:nvPr/>
          </p:nvSpPr>
          <p:spPr bwMode="auto">
            <a:xfrm flipV="1">
              <a:off x="2988" y="1935"/>
              <a:ext cx="1464" cy="0"/>
            </a:xfrm>
            <a:prstGeom prst="line">
              <a:avLst/>
            </a:prstGeom>
            <a:noFill/>
            <a:ln w="9525">
              <a:solidFill>
                <a:schemeClr val="tx1"/>
              </a:solidFill>
              <a:round/>
              <a:headEnd/>
              <a:tailEnd/>
            </a:ln>
            <a:effectLst/>
          </p:spPr>
          <p:txBody>
            <a:bodyPr/>
            <a:lstStyle/>
            <a:p>
              <a:endParaRPr lang="en-US"/>
            </a:p>
          </p:txBody>
        </p:sp>
        <p:sp>
          <p:nvSpPr>
            <p:cNvPr id="397358" name="Text Box 1070"/>
            <p:cNvSpPr txBox="1">
              <a:spLocks noChangeArrowheads="1"/>
            </p:cNvSpPr>
            <p:nvPr/>
          </p:nvSpPr>
          <p:spPr bwMode="auto">
            <a:xfrm>
              <a:off x="2978" y="1408"/>
              <a:ext cx="178" cy="538"/>
            </a:xfrm>
            <a:prstGeom prst="rect">
              <a:avLst/>
            </a:prstGeom>
            <a:noFill/>
            <a:ln w="9525">
              <a:noFill/>
              <a:miter lim="800000"/>
              <a:headEnd/>
              <a:tailEnd/>
            </a:ln>
            <a:effectLst/>
          </p:spPr>
          <p:txBody>
            <a:bodyPr wrap="none">
              <a:spAutoFit/>
            </a:bodyPr>
            <a:lstStyle/>
            <a:p>
              <a:pPr algn="ctr" eaLnBrk="1" hangingPunct="1"/>
              <a:r>
                <a:rPr lang="en-US">
                  <a:latin typeface="Arial" charset="0"/>
                </a:rPr>
                <a:t>V</a:t>
              </a:r>
            </a:p>
            <a:p>
              <a:pPr algn="ctr" eaLnBrk="1" hangingPunct="1"/>
              <a:r>
                <a:rPr lang="en-US">
                  <a:latin typeface="Arial" charset="0"/>
                </a:rPr>
                <a:t>I</a:t>
              </a:r>
            </a:p>
            <a:p>
              <a:pPr algn="ctr" eaLnBrk="1" hangingPunct="1"/>
              <a:r>
                <a:rPr lang="en-US">
                  <a:latin typeface="Arial" charset="0"/>
                </a:rPr>
                <a:t>D</a:t>
              </a:r>
            </a:p>
            <a:p>
              <a:pPr algn="ctr" eaLnBrk="1" hangingPunct="1"/>
              <a:r>
                <a:rPr lang="en-US">
                  <a:latin typeface="Arial" charset="0"/>
                </a:rPr>
                <a:t>E</a:t>
              </a:r>
            </a:p>
            <a:p>
              <a:pPr algn="ctr" eaLnBrk="1" hangingPunct="1"/>
              <a:r>
                <a:rPr lang="en-US">
                  <a:latin typeface="Arial" charset="0"/>
                </a:rPr>
                <a:t>O</a:t>
              </a:r>
            </a:p>
          </p:txBody>
        </p:sp>
        <p:sp>
          <p:nvSpPr>
            <p:cNvPr id="397359" name="Line 1071"/>
            <p:cNvSpPr>
              <a:spLocks noChangeShapeType="1"/>
            </p:cNvSpPr>
            <p:nvPr/>
          </p:nvSpPr>
          <p:spPr bwMode="auto">
            <a:xfrm>
              <a:off x="3150" y="1863"/>
              <a:ext cx="0" cy="144"/>
            </a:xfrm>
            <a:prstGeom prst="line">
              <a:avLst/>
            </a:prstGeom>
            <a:noFill/>
            <a:ln w="9525">
              <a:solidFill>
                <a:schemeClr val="tx1"/>
              </a:solidFill>
              <a:round/>
              <a:headEnd/>
              <a:tailEnd/>
            </a:ln>
            <a:effectLst/>
          </p:spPr>
          <p:txBody>
            <a:bodyPr/>
            <a:lstStyle/>
            <a:p>
              <a:endParaRPr lang="en-US"/>
            </a:p>
          </p:txBody>
        </p:sp>
        <p:sp>
          <p:nvSpPr>
            <p:cNvPr id="397360" name="Text Box 1072"/>
            <p:cNvSpPr txBox="1">
              <a:spLocks noChangeArrowheads="1"/>
            </p:cNvSpPr>
            <p:nvPr/>
          </p:nvSpPr>
          <p:spPr bwMode="auto">
            <a:xfrm>
              <a:off x="3152" y="1408"/>
              <a:ext cx="178" cy="538"/>
            </a:xfrm>
            <a:prstGeom prst="rect">
              <a:avLst/>
            </a:prstGeom>
            <a:noFill/>
            <a:ln w="9525">
              <a:noFill/>
              <a:miter lim="800000"/>
              <a:headEnd/>
              <a:tailEnd/>
            </a:ln>
            <a:effectLst/>
          </p:spPr>
          <p:txBody>
            <a:bodyPr wrap="none">
              <a:spAutoFit/>
            </a:bodyPr>
            <a:lstStyle/>
            <a:p>
              <a:pPr algn="ctr" eaLnBrk="1" hangingPunct="1"/>
              <a:r>
                <a:rPr lang="en-US">
                  <a:latin typeface="Arial" charset="0"/>
                </a:rPr>
                <a:t>V</a:t>
              </a:r>
            </a:p>
            <a:p>
              <a:pPr algn="ctr" eaLnBrk="1" hangingPunct="1"/>
              <a:r>
                <a:rPr lang="en-US">
                  <a:latin typeface="Arial" charset="0"/>
                </a:rPr>
                <a:t>I</a:t>
              </a:r>
            </a:p>
            <a:p>
              <a:pPr algn="ctr" eaLnBrk="1" hangingPunct="1"/>
              <a:r>
                <a:rPr lang="en-US">
                  <a:latin typeface="Arial" charset="0"/>
                </a:rPr>
                <a:t>D</a:t>
              </a:r>
            </a:p>
            <a:p>
              <a:pPr algn="ctr" eaLnBrk="1" hangingPunct="1"/>
              <a:r>
                <a:rPr lang="en-US">
                  <a:latin typeface="Arial" charset="0"/>
                </a:rPr>
                <a:t>E</a:t>
              </a:r>
            </a:p>
            <a:p>
              <a:pPr algn="ctr" eaLnBrk="1" hangingPunct="1"/>
              <a:r>
                <a:rPr lang="en-US">
                  <a:latin typeface="Arial" charset="0"/>
                </a:rPr>
                <a:t>O</a:t>
              </a:r>
            </a:p>
          </p:txBody>
        </p:sp>
        <p:sp>
          <p:nvSpPr>
            <p:cNvPr id="397361" name="Text Box 1073"/>
            <p:cNvSpPr txBox="1">
              <a:spLocks noChangeArrowheads="1"/>
            </p:cNvSpPr>
            <p:nvPr/>
          </p:nvSpPr>
          <p:spPr bwMode="auto">
            <a:xfrm>
              <a:off x="3338" y="1408"/>
              <a:ext cx="178" cy="538"/>
            </a:xfrm>
            <a:prstGeom prst="rect">
              <a:avLst/>
            </a:prstGeom>
            <a:noFill/>
            <a:ln w="9525">
              <a:noFill/>
              <a:miter lim="800000"/>
              <a:headEnd/>
              <a:tailEnd/>
            </a:ln>
            <a:effectLst/>
          </p:spPr>
          <p:txBody>
            <a:bodyPr wrap="none">
              <a:spAutoFit/>
            </a:bodyPr>
            <a:lstStyle/>
            <a:p>
              <a:pPr algn="ctr" eaLnBrk="1" hangingPunct="1"/>
              <a:r>
                <a:rPr lang="en-US">
                  <a:latin typeface="Arial" charset="0"/>
                </a:rPr>
                <a:t>V</a:t>
              </a:r>
            </a:p>
            <a:p>
              <a:pPr algn="ctr" eaLnBrk="1" hangingPunct="1"/>
              <a:r>
                <a:rPr lang="en-US">
                  <a:latin typeface="Arial" charset="0"/>
                </a:rPr>
                <a:t>I</a:t>
              </a:r>
            </a:p>
            <a:p>
              <a:pPr algn="ctr" eaLnBrk="1" hangingPunct="1"/>
              <a:r>
                <a:rPr lang="en-US">
                  <a:latin typeface="Arial" charset="0"/>
                </a:rPr>
                <a:t>D</a:t>
              </a:r>
            </a:p>
            <a:p>
              <a:pPr algn="ctr" eaLnBrk="1" hangingPunct="1"/>
              <a:r>
                <a:rPr lang="en-US">
                  <a:latin typeface="Arial" charset="0"/>
                </a:rPr>
                <a:t>E</a:t>
              </a:r>
            </a:p>
            <a:p>
              <a:pPr algn="ctr" eaLnBrk="1" hangingPunct="1"/>
              <a:r>
                <a:rPr lang="en-US">
                  <a:latin typeface="Arial" charset="0"/>
                </a:rPr>
                <a:t>O</a:t>
              </a:r>
            </a:p>
          </p:txBody>
        </p:sp>
        <p:sp>
          <p:nvSpPr>
            <p:cNvPr id="397362" name="Text Box 1074"/>
            <p:cNvSpPr txBox="1">
              <a:spLocks noChangeArrowheads="1"/>
            </p:cNvSpPr>
            <p:nvPr/>
          </p:nvSpPr>
          <p:spPr bwMode="auto">
            <a:xfrm>
              <a:off x="3524" y="1408"/>
              <a:ext cx="178" cy="538"/>
            </a:xfrm>
            <a:prstGeom prst="rect">
              <a:avLst/>
            </a:prstGeom>
            <a:noFill/>
            <a:ln w="9525">
              <a:noFill/>
              <a:miter lim="800000"/>
              <a:headEnd/>
              <a:tailEnd/>
            </a:ln>
            <a:effectLst/>
          </p:spPr>
          <p:txBody>
            <a:bodyPr wrap="none">
              <a:spAutoFit/>
            </a:bodyPr>
            <a:lstStyle/>
            <a:p>
              <a:pPr algn="ctr" eaLnBrk="1" hangingPunct="1"/>
              <a:r>
                <a:rPr lang="en-US">
                  <a:latin typeface="Arial" charset="0"/>
                </a:rPr>
                <a:t>V</a:t>
              </a:r>
            </a:p>
            <a:p>
              <a:pPr algn="ctr" eaLnBrk="1" hangingPunct="1"/>
              <a:r>
                <a:rPr lang="en-US">
                  <a:latin typeface="Arial" charset="0"/>
                </a:rPr>
                <a:t>I</a:t>
              </a:r>
            </a:p>
            <a:p>
              <a:pPr algn="ctr" eaLnBrk="1" hangingPunct="1"/>
              <a:r>
                <a:rPr lang="en-US">
                  <a:latin typeface="Arial" charset="0"/>
                </a:rPr>
                <a:t>D</a:t>
              </a:r>
            </a:p>
            <a:p>
              <a:pPr algn="ctr" eaLnBrk="1" hangingPunct="1"/>
              <a:r>
                <a:rPr lang="en-US">
                  <a:latin typeface="Arial" charset="0"/>
                </a:rPr>
                <a:t>E</a:t>
              </a:r>
            </a:p>
            <a:p>
              <a:pPr algn="ctr" eaLnBrk="1" hangingPunct="1"/>
              <a:r>
                <a:rPr lang="en-US">
                  <a:latin typeface="Arial" charset="0"/>
                </a:rPr>
                <a:t>O</a:t>
              </a:r>
            </a:p>
          </p:txBody>
        </p:sp>
        <p:sp>
          <p:nvSpPr>
            <p:cNvPr id="397363" name="Text Box 1075"/>
            <p:cNvSpPr txBox="1">
              <a:spLocks noChangeArrowheads="1"/>
            </p:cNvSpPr>
            <p:nvPr/>
          </p:nvSpPr>
          <p:spPr bwMode="auto">
            <a:xfrm>
              <a:off x="3710" y="1408"/>
              <a:ext cx="178" cy="538"/>
            </a:xfrm>
            <a:prstGeom prst="rect">
              <a:avLst/>
            </a:prstGeom>
            <a:noFill/>
            <a:ln w="9525">
              <a:noFill/>
              <a:miter lim="800000"/>
              <a:headEnd/>
              <a:tailEnd/>
            </a:ln>
            <a:effectLst/>
          </p:spPr>
          <p:txBody>
            <a:bodyPr wrap="none">
              <a:spAutoFit/>
            </a:bodyPr>
            <a:lstStyle/>
            <a:p>
              <a:pPr algn="ctr" eaLnBrk="1" hangingPunct="1"/>
              <a:r>
                <a:rPr lang="en-US">
                  <a:latin typeface="Arial" charset="0"/>
                </a:rPr>
                <a:t>V</a:t>
              </a:r>
            </a:p>
            <a:p>
              <a:pPr algn="ctr" eaLnBrk="1" hangingPunct="1"/>
              <a:r>
                <a:rPr lang="en-US">
                  <a:latin typeface="Arial" charset="0"/>
                </a:rPr>
                <a:t>I</a:t>
              </a:r>
            </a:p>
            <a:p>
              <a:pPr algn="ctr" eaLnBrk="1" hangingPunct="1"/>
              <a:r>
                <a:rPr lang="en-US">
                  <a:latin typeface="Arial" charset="0"/>
                </a:rPr>
                <a:t>D</a:t>
              </a:r>
            </a:p>
            <a:p>
              <a:pPr algn="ctr" eaLnBrk="1" hangingPunct="1"/>
              <a:r>
                <a:rPr lang="en-US">
                  <a:latin typeface="Arial" charset="0"/>
                </a:rPr>
                <a:t>E</a:t>
              </a:r>
            </a:p>
            <a:p>
              <a:pPr algn="ctr" eaLnBrk="1" hangingPunct="1"/>
              <a:r>
                <a:rPr lang="en-US">
                  <a:latin typeface="Arial" charset="0"/>
                </a:rPr>
                <a:t>O</a:t>
              </a:r>
            </a:p>
          </p:txBody>
        </p:sp>
        <p:sp>
          <p:nvSpPr>
            <p:cNvPr id="397364" name="Text Box 1076"/>
            <p:cNvSpPr txBox="1">
              <a:spLocks noChangeArrowheads="1"/>
            </p:cNvSpPr>
            <p:nvPr/>
          </p:nvSpPr>
          <p:spPr bwMode="auto">
            <a:xfrm>
              <a:off x="3896" y="1408"/>
              <a:ext cx="178" cy="538"/>
            </a:xfrm>
            <a:prstGeom prst="rect">
              <a:avLst/>
            </a:prstGeom>
            <a:noFill/>
            <a:ln w="9525">
              <a:noFill/>
              <a:miter lim="800000"/>
              <a:headEnd/>
              <a:tailEnd/>
            </a:ln>
            <a:effectLst/>
          </p:spPr>
          <p:txBody>
            <a:bodyPr wrap="none">
              <a:spAutoFit/>
            </a:bodyPr>
            <a:lstStyle/>
            <a:p>
              <a:pPr algn="ctr" eaLnBrk="1" hangingPunct="1"/>
              <a:r>
                <a:rPr lang="en-US">
                  <a:latin typeface="Arial" charset="0"/>
                </a:rPr>
                <a:t>V</a:t>
              </a:r>
            </a:p>
            <a:p>
              <a:pPr algn="ctr" eaLnBrk="1" hangingPunct="1"/>
              <a:r>
                <a:rPr lang="en-US">
                  <a:latin typeface="Arial" charset="0"/>
                </a:rPr>
                <a:t>I</a:t>
              </a:r>
            </a:p>
            <a:p>
              <a:pPr algn="ctr" eaLnBrk="1" hangingPunct="1"/>
              <a:r>
                <a:rPr lang="en-US">
                  <a:latin typeface="Arial" charset="0"/>
                </a:rPr>
                <a:t>D</a:t>
              </a:r>
            </a:p>
            <a:p>
              <a:pPr algn="ctr" eaLnBrk="1" hangingPunct="1"/>
              <a:r>
                <a:rPr lang="en-US">
                  <a:latin typeface="Arial" charset="0"/>
                </a:rPr>
                <a:t>E</a:t>
              </a:r>
            </a:p>
            <a:p>
              <a:pPr algn="ctr" eaLnBrk="1" hangingPunct="1"/>
              <a:r>
                <a:rPr lang="en-US">
                  <a:latin typeface="Arial" charset="0"/>
                </a:rPr>
                <a:t>O</a:t>
              </a:r>
            </a:p>
          </p:txBody>
        </p:sp>
        <p:sp>
          <p:nvSpPr>
            <p:cNvPr id="397365" name="Text Box 1077"/>
            <p:cNvSpPr txBox="1">
              <a:spLocks noChangeArrowheads="1"/>
            </p:cNvSpPr>
            <p:nvPr/>
          </p:nvSpPr>
          <p:spPr bwMode="auto">
            <a:xfrm>
              <a:off x="4058" y="1402"/>
              <a:ext cx="174" cy="538"/>
            </a:xfrm>
            <a:prstGeom prst="rect">
              <a:avLst/>
            </a:prstGeom>
            <a:noFill/>
            <a:ln w="9525">
              <a:noFill/>
              <a:miter lim="800000"/>
              <a:headEnd/>
              <a:tailEnd/>
            </a:ln>
            <a:effectLst/>
          </p:spPr>
          <p:txBody>
            <a:bodyPr wrap="none">
              <a:spAutoFit/>
            </a:bodyPr>
            <a:lstStyle/>
            <a:p>
              <a:pPr algn="ctr" eaLnBrk="1" hangingPunct="1"/>
              <a:endParaRPr lang="en-US">
                <a:latin typeface="Arial" charset="0"/>
              </a:endParaRPr>
            </a:p>
            <a:p>
              <a:pPr algn="ctr" eaLnBrk="1" hangingPunct="1"/>
              <a:r>
                <a:rPr lang="en-US">
                  <a:latin typeface="Arial" charset="0"/>
                </a:rPr>
                <a:t>D</a:t>
              </a:r>
            </a:p>
            <a:p>
              <a:pPr algn="ctr" eaLnBrk="1" hangingPunct="1"/>
              <a:r>
                <a:rPr lang="en-US">
                  <a:latin typeface="Arial" charset="0"/>
                </a:rPr>
                <a:t>A</a:t>
              </a:r>
            </a:p>
            <a:p>
              <a:pPr algn="ctr" eaLnBrk="1" hangingPunct="1"/>
              <a:r>
                <a:rPr lang="en-US">
                  <a:latin typeface="Arial" charset="0"/>
                </a:rPr>
                <a:t>T</a:t>
              </a:r>
            </a:p>
            <a:p>
              <a:pPr algn="ctr" eaLnBrk="1" hangingPunct="1"/>
              <a:r>
                <a:rPr lang="en-US">
                  <a:latin typeface="Arial" charset="0"/>
                </a:rPr>
                <a:t>A</a:t>
              </a:r>
            </a:p>
          </p:txBody>
        </p:sp>
        <p:sp>
          <p:nvSpPr>
            <p:cNvPr id="397366" name="Text Box 1078"/>
            <p:cNvSpPr txBox="1">
              <a:spLocks noChangeArrowheads="1"/>
            </p:cNvSpPr>
            <p:nvPr/>
          </p:nvSpPr>
          <p:spPr bwMode="auto">
            <a:xfrm>
              <a:off x="4202" y="1402"/>
              <a:ext cx="174" cy="538"/>
            </a:xfrm>
            <a:prstGeom prst="rect">
              <a:avLst/>
            </a:prstGeom>
            <a:noFill/>
            <a:ln w="9525">
              <a:noFill/>
              <a:miter lim="800000"/>
              <a:headEnd/>
              <a:tailEnd/>
            </a:ln>
            <a:effectLst/>
          </p:spPr>
          <p:txBody>
            <a:bodyPr wrap="none">
              <a:spAutoFit/>
            </a:bodyPr>
            <a:lstStyle/>
            <a:p>
              <a:pPr algn="ctr" eaLnBrk="1" hangingPunct="1"/>
              <a:endParaRPr lang="en-US">
                <a:latin typeface="Arial" charset="0"/>
              </a:endParaRPr>
            </a:p>
            <a:p>
              <a:pPr algn="ctr" eaLnBrk="1" hangingPunct="1"/>
              <a:r>
                <a:rPr lang="en-US">
                  <a:latin typeface="Arial" charset="0"/>
                </a:rPr>
                <a:t>D</a:t>
              </a:r>
            </a:p>
            <a:p>
              <a:pPr algn="ctr" eaLnBrk="1" hangingPunct="1"/>
              <a:r>
                <a:rPr lang="en-US">
                  <a:latin typeface="Arial" charset="0"/>
                </a:rPr>
                <a:t>A</a:t>
              </a:r>
            </a:p>
            <a:p>
              <a:pPr algn="ctr" eaLnBrk="1" hangingPunct="1"/>
              <a:r>
                <a:rPr lang="en-US">
                  <a:latin typeface="Arial" charset="0"/>
                </a:rPr>
                <a:t>T</a:t>
              </a:r>
            </a:p>
            <a:p>
              <a:pPr algn="ctr" eaLnBrk="1" hangingPunct="1"/>
              <a:r>
                <a:rPr lang="en-US">
                  <a:latin typeface="Arial" charset="0"/>
                </a:rPr>
                <a:t>A</a:t>
              </a:r>
            </a:p>
          </p:txBody>
        </p:sp>
        <p:sp>
          <p:nvSpPr>
            <p:cNvPr id="397367" name="Text Box 1079"/>
            <p:cNvSpPr txBox="1">
              <a:spLocks noChangeArrowheads="1"/>
            </p:cNvSpPr>
            <p:nvPr/>
          </p:nvSpPr>
          <p:spPr bwMode="auto">
            <a:xfrm>
              <a:off x="4330" y="1114"/>
              <a:ext cx="178" cy="826"/>
            </a:xfrm>
            <a:prstGeom prst="rect">
              <a:avLst/>
            </a:prstGeom>
            <a:noFill/>
            <a:ln w="9525">
              <a:noFill/>
              <a:miter lim="800000"/>
              <a:headEnd/>
              <a:tailEnd/>
            </a:ln>
            <a:effectLst/>
          </p:spPr>
          <p:txBody>
            <a:bodyPr wrap="none">
              <a:spAutoFit/>
            </a:bodyPr>
            <a:lstStyle/>
            <a:p>
              <a:pPr algn="ctr" eaLnBrk="1" hangingPunct="1"/>
              <a:endParaRPr lang="en-US">
                <a:latin typeface="Arial" charset="0"/>
              </a:endParaRPr>
            </a:p>
            <a:p>
              <a:pPr algn="ctr" eaLnBrk="1" hangingPunct="1"/>
              <a:r>
                <a:rPr lang="en-US">
                  <a:latin typeface="Arial" charset="0"/>
                </a:rPr>
                <a:t>C</a:t>
              </a:r>
            </a:p>
            <a:p>
              <a:pPr algn="ctr" eaLnBrk="1" hangingPunct="1"/>
              <a:r>
                <a:rPr lang="en-US">
                  <a:latin typeface="Arial" charset="0"/>
                </a:rPr>
                <a:t>O</a:t>
              </a:r>
            </a:p>
            <a:p>
              <a:pPr algn="ctr" eaLnBrk="1" hangingPunct="1"/>
              <a:r>
                <a:rPr lang="en-US">
                  <a:latin typeface="Arial" charset="0"/>
                </a:rPr>
                <a:t>N</a:t>
              </a:r>
            </a:p>
            <a:p>
              <a:pPr algn="ctr" eaLnBrk="1" hangingPunct="1"/>
              <a:r>
                <a:rPr lang="en-US">
                  <a:latin typeface="Arial" charset="0"/>
                </a:rPr>
                <a:t>T</a:t>
              </a:r>
            </a:p>
            <a:p>
              <a:pPr algn="ctr" eaLnBrk="1" hangingPunct="1"/>
              <a:r>
                <a:rPr lang="en-US">
                  <a:latin typeface="Arial" charset="0"/>
                </a:rPr>
                <a:t>R</a:t>
              </a:r>
            </a:p>
            <a:p>
              <a:pPr algn="ctr" eaLnBrk="1" hangingPunct="1"/>
              <a:r>
                <a:rPr lang="en-US">
                  <a:latin typeface="Arial" charset="0"/>
                </a:rPr>
                <a:t>O</a:t>
              </a:r>
            </a:p>
            <a:p>
              <a:pPr algn="ctr" eaLnBrk="1" hangingPunct="1"/>
              <a:r>
                <a:rPr lang="en-US">
                  <a:latin typeface="Arial" charset="0"/>
                </a:rPr>
                <a:t>L</a:t>
              </a:r>
            </a:p>
          </p:txBody>
        </p:sp>
        <p:sp>
          <p:nvSpPr>
            <p:cNvPr id="397368" name="Line 1080"/>
            <p:cNvSpPr>
              <a:spLocks noChangeShapeType="1"/>
            </p:cNvSpPr>
            <p:nvPr/>
          </p:nvSpPr>
          <p:spPr bwMode="auto">
            <a:xfrm>
              <a:off x="3334" y="1863"/>
              <a:ext cx="0" cy="144"/>
            </a:xfrm>
            <a:prstGeom prst="line">
              <a:avLst/>
            </a:prstGeom>
            <a:noFill/>
            <a:ln w="9525">
              <a:solidFill>
                <a:schemeClr val="tx1"/>
              </a:solidFill>
              <a:round/>
              <a:headEnd/>
              <a:tailEnd/>
            </a:ln>
            <a:effectLst/>
          </p:spPr>
          <p:txBody>
            <a:bodyPr/>
            <a:lstStyle/>
            <a:p>
              <a:endParaRPr lang="en-US"/>
            </a:p>
          </p:txBody>
        </p:sp>
        <p:sp>
          <p:nvSpPr>
            <p:cNvPr id="397369" name="Line 1081"/>
            <p:cNvSpPr>
              <a:spLocks noChangeShapeType="1"/>
            </p:cNvSpPr>
            <p:nvPr/>
          </p:nvSpPr>
          <p:spPr bwMode="auto">
            <a:xfrm>
              <a:off x="3514" y="1863"/>
              <a:ext cx="0" cy="144"/>
            </a:xfrm>
            <a:prstGeom prst="line">
              <a:avLst/>
            </a:prstGeom>
            <a:noFill/>
            <a:ln w="9525">
              <a:solidFill>
                <a:schemeClr val="tx1"/>
              </a:solidFill>
              <a:round/>
              <a:headEnd/>
              <a:tailEnd/>
            </a:ln>
            <a:effectLst/>
          </p:spPr>
          <p:txBody>
            <a:bodyPr/>
            <a:lstStyle/>
            <a:p>
              <a:endParaRPr lang="en-US"/>
            </a:p>
          </p:txBody>
        </p:sp>
        <p:sp>
          <p:nvSpPr>
            <p:cNvPr id="397370" name="Line 1082"/>
            <p:cNvSpPr>
              <a:spLocks noChangeShapeType="1"/>
            </p:cNvSpPr>
            <p:nvPr/>
          </p:nvSpPr>
          <p:spPr bwMode="auto">
            <a:xfrm>
              <a:off x="3698" y="1863"/>
              <a:ext cx="0" cy="144"/>
            </a:xfrm>
            <a:prstGeom prst="line">
              <a:avLst/>
            </a:prstGeom>
            <a:noFill/>
            <a:ln w="9525">
              <a:solidFill>
                <a:schemeClr val="tx1"/>
              </a:solidFill>
              <a:round/>
              <a:headEnd/>
              <a:tailEnd/>
            </a:ln>
            <a:effectLst/>
          </p:spPr>
          <p:txBody>
            <a:bodyPr/>
            <a:lstStyle/>
            <a:p>
              <a:endParaRPr lang="en-US"/>
            </a:p>
          </p:txBody>
        </p:sp>
        <p:sp>
          <p:nvSpPr>
            <p:cNvPr id="397371" name="Line 1083"/>
            <p:cNvSpPr>
              <a:spLocks noChangeShapeType="1"/>
            </p:cNvSpPr>
            <p:nvPr/>
          </p:nvSpPr>
          <p:spPr bwMode="auto">
            <a:xfrm>
              <a:off x="3886" y="1863"/>
              <a:ext cx="0" cy="144"/>
            </a:xfrm>
            <a:prstGeom prst="line">
              <a:avLst/>
            </a:prstGeom>
            <a:noFill/>
            <a:ln w="9525">
              <a:solidFill>
                <a:schemeClr val="tx1"/>
              </a:solidFill>
              <a:round/>
              <a:headEnd/>
              <a:tailEnd/>
            </a:ln>
            <a:effectLst/>
          </p:spPr>
          <p:txBody>
            <a:bodyPr/>
            <a:lstStyle/>
            <a:p>
              <a:endParaRPr lang="en-US"/>
            </a:p>
          </p:txBody>
        </p:sp>
        <p:sp>
          <p:nvSpPr>
            <p:cNvPr id="397372" name="Line 1084"/>
            <p:cNvSpPr>
              <a:spLocks noChangeShapeType="1"/>
            </p:cNvSpPr>
            <p:nvPr/>
          </p:nvSpPr>
          <p:spPr bwMode="auto">
            <a:xfrm>
              <a:off x="4062" y="1871"/>
              <a:ext cx="0" cy="144"/>
            </a:xfrm>
            <a:prstGeom prst="line">
              <a:avLst/>
            </a:prstGeom>
            <a:noFill/>
            <a:ln w="9525">
              <a:solidFill>
                <a:schemeClr val="tx1"/>
              </a:solidFill>
              <a:round/>
              <a:headEnd/>
              <a:tailEnd/>
            </a:ln>
            <a:effectLst/>
          </p:spPr>
          <p:txBody>
            <a:bodyPr/>
            <a:lstStyle/>
            <a:p>
              <a:endParaRPr lang="en-US"/>
            </a:p>
          </p:txBody>
        </p:sp>
        <p:sp>
          <p:nvSpPr>
            <p:cNvPr id="397373" name="Line 1085"/>
            <p:cNvSpPr>
              <a:spLocks noChangeShapeType="1"/>
            </p:cNvSpPr>
            <p:nvPr/>
          </p:nvSpPr>
          <p:spPr bwMode="auto">
            <a:xfrm>
              <a:off x="4218" y="1867"/>
              <a:ext cx="0" cy="144"/>
            </a:xfrm>
            <a:prstGeom prst="line">
              <a:avLst/>
            </a:prstGeom>
            <a:noFill/>
            <a:ln w="9525">
              <a:solidFill>
                <a:schemeClr val="tx1"/>
              </a:solidFill>
              <a:round/>
              <a:headEnd/>
              <a:tailEnd/>
            </a:ln>
            <a:effectLst/>
          </p:spPr>
          <p:txBody>
            <a:bodyPr/>
            <a:lstStyle/>
            <a:p>
              <a:endParaRPr lang="en-US"/>
            </a:p>
          </p:txBody>
        </p:sp>
        <p:sp>
          <p:nvSpPr>
            <p:cNvPr id="397374" name="Line 1086"/>
            <p:cNvSpPr>
              <a:spLocks noChangeShapeType="1"/>
            </p:cNvSpPr>
            <p:nvPr/>
          </p:nvSpPr>
          <p:spPr bwMode="auto">
            <a:xfrm>
              <a:off x="4362" y="1859"/>
              <a:ext cx="0" cy="144"/>
            </a:xfrm>
            <a:prstGeom prst="line">
              <a:avLst/>
            </a:prstGeom>
            <a:noFill/>
            <a:ln w="9525">
              <a:solidFill>
                <a:schemeClr val="tx1"/>
              </a:solidFill>
              <a:round/>
              <a:headEnd/>
              <a:tailEnd/>
            </a:ln>
            <a:effectLst/>
          </p:spPr>
          <p:txBody>
            <a:bodyPr/>
            <a:lstStyle/>
            <a:p>
              <a:endParaRPr lang="en-US"/>
            </a:p>
          </p:txBody>
        </p:sp>
        <p:sp>
          <p:nvSpPr>
            <p:cNvPr id="397375" name="Text Box 1087"/>
            <p:cNvSpPr txBox="1">
              <a:spLocks noChangeArrowheads="1"/>
            </p:cNvSpPr>
            <p:nvPr/>
          </p:nvSpPr>
          <p:spPr bwMode="auto">
            <a:xfrm>
              <a:off x="2985" y="1960"/>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1</a:t>
              </a:r>
            </a:p>
          </p:txBody>
        </p:sp>
        <p:sp>
          <p:nvSpPr>
            <p:cNvPr id="397376" name="Text Box 1088"/>
            <p:cNvSpPr txBox="1">
              <a:spLocks noChangeArrowheads="1"/>
            </p:cNvSpPr>
            <p:nvPr/>
          </p:nvSpPr>
          <p:spPr bwMode="auto">
            <a:xfrm>
              <a:off x="3153" y="1960"/>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2</a:t>
              </a:r>
            </a:p>
          </p:txBody>
        </p:sp>
        <p:sp>
          <p:nvSpPr>
            <p:cNvPr id="397377" name="Text Box 1089"/>
            <p:cNvSpPr txBox="1">
              <a:spLocks noChangeArrowheads="1"/>
            </p:cNvSpPr>
            <p:nvPr/>
          </p:nvSpPr>
          <p:spPr bwMode="auto">
            <a:xfrm>
              <a:off x="3345" y="1960"/>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3</a:t>
              </a:r>
            </a:p>
          </p:txBody>
        </p:sp>
        <p:sp>
          <p:nvSpPr>
            <p:cNvPr id="397378" name="Text Box 1090"/>
            <p:cNvSpPr txBox="1">
              <a:spLocks noChangeArrowheads="1"/>
            </p:cNvSpPr>
            <p:nvPr/>
          </p:nvSpPr>
          <p:spPr bwMode="auto">
            <a:xfrm>
              <a:off x="3517" y="1960"/>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4</a:t>
              </a:r>
            </a:p>
          </p:txBody>
        </p:sp>
        <p:sp>
          <p:nvSpPr>
            <p:cNvPr id="397379" name="Text Box 1091"/>
            <p:cNvSpPr txBox="1">
              <a:spLocks noChangeArrowheads="1"/>
            </p:cNvSpPr>
            <p:nvPr/>
          </p:nvSpPr>
          <p:spPr bwMode="auto">
            <a:xfrm>
              <a:off x="3705" y="1956"/>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5</a:t>
              </a:r>
            </a:p>
          </p:txBody>
        </p:sp>
        <p:sp>
          <p:nvSpPr>
            <p:cNvPr id="397380" name="Text Box 1092"/>
            <p:cNvSpPr txBox="1">
              <a:spLocks noChangeArrowheads="1"/>
            </p:cNvSpPr>
            <p:nvPr/>
          </p:nvSpPr>
          <p:spPr bwMode="auto">
            <a:xfrm>
              <a:off x="3893" y="1956"/>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6</a:t>
              </a:r>
            </a:p>
          </p:txBody>
        </p:sp>
        <p:sp>
          <p:nvSpPr>
            <p:cNvPr id="397381" name="Text Box 1093"/>
            <p:cNvSpPr txBox="1">
              <a:spLocks noChangeArrowheads="1"/>
            </p:cNvSpPr>
            <p:nvPr/>
          </p:nvSpPr>
          <p:spPr bwMode="auto">
            <a:xfrm>
              <a:off x="4057" y="1956"/>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7</a:t>
              </a:r>
            </a:p>
          </p:txBody>
        </p:sp>
        <p:sp>
          <p:nvSpPr>
            <p:cNvPr id="397382" name="Text Box 1094"/>
            <p:cNvSpPr txBox="1">
              <a:spLocks noChangeArrowheads="1"/>
            </p:cNvSpPr>
            <p:nvPr/>
          </p:nvSpPr>
          <p:spPr bwMode="auto">
            <a:xfrm>
              <a:off x="4205" y="1956"/>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8</a:t>
              </a:r>
            </a:p>
          </p:txBody>
        </p:sp>
        <p:sp>
          <p:nvSpPr>
            <p:cNvPr id="397383" name="Text Box 1095"/>
            <p:cNvSpPr txBox="1">
              <a:spLocks noChangeArrowheads="1"/>
            </p:cNvSpPr>
            <p:nvPr/>
          </p:nvSpPr>
          <p:spPr bwMode="auto">
            <a:xfrm>
              <a:off x="4349" y="1956"/>
              <a:ext cx="160" cy="154"/>
            </a:xfrm>
            <a:prstGeom prst="rect">
              <a:avLst/>
            </a:prstGeom>
            <a:noFill/>
            <a:ln w="9525">
              <a:noFill/>
              <a:miter lim="800000"/>
              <a:headEnd/>
              <a:tailEnd/>
            </a:ln>
            <a:effectLst/>
          </p:spPr>
          <p:txBody>
            <a:bodyPr wrap="none">
              <a:spAutoFit/>
            </a:bodyPr>
            <a:lstStyle/>
            <a:p>
              <a:pPr algn="ctr" eaLnBrk="1" hangingPunct="1"/>
              <a:r>
                <a:rPr lang="en-US">
                  <a:latin typeface="Arial" charset="0"/>
                </a:rPr>
                <a:t>9</a:t>
              </a:r>
            </a:p>
          </p:txBody>
        </p:sp>
        <p:sp>
          <p:nvSpPr>
            <p:cNvPr id="397384" name="Freeform 1096"/>
            <p:cNvSpPr>
              <a:spLocks/>
            </p:cNvSpPr>
            <p:nvPr/>
          </p:nvSpPr>
          <p:spPr bwMode="auto">
            <a:xfrm>
              <a:off x="2606" y="969"/>
              <a:ext cx="375" cy="969"/>
            </a:xfrm>
            <a:custGeom>
              <a:avLst/>
              <a:gdLst/>
              <a:ahLst/>
              <a:cxnLst>
                <a:cxn ang="0">
                  <a:pos x="375" y="0"/>
                </a:cxn>
                <a:cxn ang="0">
                  <a:pos x="0" y="485"/>
                </a:cxn>
                <a:cxn ang="0">
                  <a:pos x="375" y="969"/>
                </a:cxn>
                <a:cxn ang="0">
                  <a:pos x="375" y="0"/>
                </a:cxn>
              </a:cxnLst>
              <a:rect l="0" t="0" r="r" b="b"/>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w="3175" cmpd="sng">
              <a:noFill/>
              <a:round/>
              <a:headEnd/>
              <a:tailEnd/>
            </a:ln>
            <a:effectLst/>
          </p:spPr>
          <p:txBody>
            <a:bodyPr/>
            <a:lstStyle/>
            <a:p>
              <a:endParaRPr lang="en-US"/>
            </a:p>
          </p:txBody>
        </p:sp>
      </p:grpSp>
      <p:grpSp>
        <p:nvGrpSpPr>
          <p:cNvPr id="397385" name="Group 1097"/>
          <p:cNvGrpSpPr>
            <a:grpSpLocks/>
          </p:cNvGrpSpPr>
          <p:nvPr/>
        </p:nvGrpSpPr>
        <p:grpSpPr bwMode="auto">
          <a:xfrm>
            <a:off x="2398713" y="2176463"/>
            <a:ext cx="1666875" cy="2062162"/>
            <a:chOff x="1511" y="1371"/>
            <a:chExt cx="1050" cy="1299"/>
          </a:xfrm>
        </p:grpSpPr>
        <p:grpSp>
          <p:nvGrpSpPr>
            <p:cNvPr id="397386" name="Group 1098"/>
            <p:cNvGrpSpPr>
              <a:grpSpLocks/>
            </p:cNvGrpSpPr>
            <p:nvPr/>
          </p:nvGrpSpPr>
          <p:grpSpPr bwMode="auto">
            <a:xfrm>
              <a:off x="1511" y="1371"/>
              <a:ext cx="1050" cy="198"/>
              <a:chOff x="1614" y="1494"/>
              <a:chExt cx="1050" cy="198"/>
            </a:xfrm>
          </p:grpSpPr>
          <p:sp>
            <p:nvSpPr>
              <p:cNvPr id="397387" name="Rectangle 1099"/>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97388" name="Freeform 1100"/>
              <p:cNvSpPr>
                <a:spLocks/>
              </p:cNvSpPr>
              <p:nvPr/>
            </p:nvSpPr>
            <p:spPr bwMode="auto">
              <a:xfrm>
                <a:off x="1614" y="1494"/>
                <a:ext cx="896" cy="198"/>
              </a:xfrm>
              <a:custGeom>
                <a:avLst/>
                <a:gdLst/>
                <a:ahLst/>
                <a:cxnLst>
                  <a:cxn ang="0">
                    <a:pos x="18" y="0"/>
                  </a:cxn>
                  <a:cxn ang="0">
                    <a:pos x="0" y="96"/>
                  </a:cxn>
                  <a:cxn ang="0">
                    <a:pos x="18" y="198"/>
                  </a:cxn>
                  <a:cxn ang="0">
                    <a:pos x="774" y="198"/>
                  </a:cxn>
                  <a:cxn ang="0">
                    <a:pos x="750" y="90"/>
                  </a:cxn>
                  <a:cxn ang="0">
                    <a:pos x="774" y="0"/>
                  </a:cxn>
                  <a:cxn ang="0">
                    <a:pos x="18" y="0"/>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p:spPr>
            <p:txBody>
              <a:bodyPr/>
              <a:lstStyle/>
              <a:p>
                <a:endParaRPr lang="en-US"/>
              </a:p>
            </p:txBody>
          </p:sp>
          <p:sp>
            <p:nvSpPr>
              <p:cNvPr id="397389" name="Oval 1101"/>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397390" name="Line 1102"/>
              <p:cNvSpPr>
                <a:spLocks noChangeShapeType="1"/>
              </p:cNvSpPr>
              <p:nvPr/>
            </p:nvSpPr>
            <p:spPr bwMode="auto">
              <a:xfrm>
                <a:off x="2526" y="1584"/>
                <a:ext cx="138" cy="0"/>
              </a:xfrm>
              <a:prstGeom prst="line">
                <a:avLst/>
              </a:prstGeom>
              <a:noFill/>
              <a:ln w="28575">
                <a:solidFill>
                  <a:schemeClr val="tx1"/>
                </a:solidFill>
                <a:round/>
                <a:headEnd/>
                <a:tailEnd/>
              </a:ln>
              <a:effectLst/>
            </p:spPr>
            <p:txBody>
              <a:bodyPr/>
              <a:lstStyle/>
              <a:p>
                <a:endParaRPr lang="en-US"/>
              </a:p>
            </p:txBody>
          </p:sp>
        </p:grpSp>
        <p:sp>
          <p:nvSpPr>
            <p:cNvPr id="397391" name="Freeform 1103"/>
            <p:cNvSpPr>
              <a:spLocks/>
            </p:cNvSpPr>
            <p:nvPr/>
          </p:nvSpPr>
          <p:spPr bwMode="auto">
            <a:xfrm>
              <a:off x="1536" y="1563"/>
              <a:ext cx="1015" cy="1107"/>
            </a:xfrm>
            <a:custGeom>
              <a:avLst/>
              <a:gdLst/>
              <a:ahLst/>
              <a:cxnLst>
                <a:cxn ang="0">
                  <a:pos x="1015" y="1107"/>
                </a:cxn>
                <a:cxn ang="0">
                  <a:pos x="0" y="0"/>
                </a:cxn>
                <a:cxn ang="0">
                  <a:pos x="905" y="0"/>
                </a:cxn>
                <a:cxn ang="0">
                  <a:pos x="1015" y="1107"/>
                </a:cxn>
              </a:cxnLst>
              <a:rect l="0" t="0" r="r" b="b"/>
              <a:pathLst>
                <a:path w="1015" h="1107">
                  <a:moveTo>
                    <a:pt x="1015" y="1107"/>
                  </a:moveTo>
                  <a:lnTo>
                    <a:pt x="0" y="0"/>
                  </a:lnTo>
                  <a:lnTo>
                    <a:pt x="905" y="0"/>
                  </a:lnTo>
                  <a:lnTo>
                    <a:pt x="1015" y="1107"/>
                  </a:lnTo>
                  <a:close/>
                </a:path>
              </a:pathLst>
            </a:custGeom>
            <a:gradFill rotWithShape="1">
              <a:gsLst>
                <a:gs pos="0">
                  <a:schemeClr val="bg1"/>
                </a:gs>
                <a:gs pos="100000">
                  <a:schemeClr val="tx1"/>
                </a:gs>
              </a:gsLst>
              <a:lin ang="5400000" scaled="1"/>
            </a:gradFill>
            <a:ln w="9525">
              <a:noFill/>
              <a:round/>
              <a:headEnd/>
              <a:tailEnd/>
            </a:ln>
            <a:effectLst/>
          </p:spPr>
          <p:txBody>
            <a:bodyPr/>
            <a:lstStyle/>
            <a:p>
              <a:endParaRPr lang="en-US"/>
            </a:p>
          </p:txBody>
        </p:sp>
      </p:grpSp>
      <p:sp>
        <p:nvSpPr>
          <p:cNvPr id="397392" name="Text Box 1104"/>
          <p:cNvSpPr txBox="1">
            <a:spLocks noChangeArrowheads="1"/>
          </p:cNvSpPr>
          <p:nvPr/>
        </p:nvSpPr>
        <p:spPr bwMode="auto">
          <a:xfrm>
            <a:off x="1311275" y="1347788"/>
            <a:ext cx="950913" cy="457200"/>
          </a:xfrm>
          <a:prstGeom prst="rect">
            <a:avLst/>
          </a:prstGeom>
          <a:noFill/>
          <a:ln w="9525">
            <a:noFill/>
            <a:miter lim="800000"/>
            <a:headEnd/>
            <a:tailEnd/>
          </a:ln>
          <a:effectLst/>
        </p:spPr>
        <p:txBody>
          <a:bodyPr wrap="none">
            <a:spAutoFit/>
          </a:bodyPr>
          <a:lstStyle/>
          <a:p>
            <a:pPr algn="l"/>
            <a:r>
              <a:rPr lang="en-US" sz="2400">
                <a:latin typeface="Comic Sans MS" pitchFamily="66" charset="0"/>
              </a:rPr>
              <a:t>FDM:</a:t>
            </a: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97385"/>
                                        </p:tgtEl>
                                        <p:attrNameLst>
                                          <p:attrName>style.visibility</p:attrName>
                                        </p:attrNameLst>
                                      </p:cBhvr>
                                      <p:to>
                                        <p:strVal val="visible"/>
                                      </p:to>
                                    </p:set>
                                    <p:animEffect transition="in" filter="dissolve">
                                      <p:cBhvr>
                                        <p:cTn id="7" dur="500"/>
                                        <p:tgtEl>
                                          <p:spTgt spid="3973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7354"/>
                                        </p:tgtEl>
                                        <p:attrNameLst>
                                          <p:attrName>style.visibility</p:attrName>
                                        </p:attrNameLst>
                                      </p:cBhvr>
                                      <p:to>
                                        <p:strVal val="visible"/>
                                      </p:to>
                                    </p:set>
                                    <p:animEffect transition="in" filter="dissolve">
                                      <p:cBhvr>
                                        <p:cTn id="12" dur="500"/>
                                        <p:tgtEl>
                                          <p:spTgt spid="3973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7349"/>
                                        </p:tgtEl>
                                        <p:attrNameLst>
                                          <p:attrName>style.visibility</p:attrName>
                                        </p:attrNameLst>
                                      </p:cBhvr>
                                      <p:to>
                                        <p:strVal val="visible"/>
                                      </p:to>
                                    </p:set>
                                    <p:animEffect transition="in" filter="dissolve">
                                      <p:cBhvr>
                                        <p:cTn id="17" dur="500"/>
                                        <p:tgtEl>
                                          <p:spTgt spid="39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243" name="Slide Number Placeholder 6"/>
          <p:cNvSpPr>
            <a:spLocks noGrp="1"/>
          </p:cNvSpPr>
          <p:nvPr>
            <p:ph type="sldNum" sz="quarter" idx="12"/>
          </p:nvPr>
        </p:nvSpPr>
        <p:spPr/>
        <p:txBody>
          <a:bodyPr/>
          <a:lstStyle/>
          <a:p>
            <a:r>
              <a:rPr lang="en-US"/>
              <a:t>1-</a:t>
            </a:r>
            <a:fld id="{16455B9A-8521-4ABD-A134-F420603D4BFD}" type="slidenum">
              <a:rPr lang="en-US"/>
              <a:pPr/>
              <a:t>12</a:t>
            </a:fld>
            <a:endParaRPr lang="en-US"/>
          </a:p>
        </p:txBody>
      </p:sp>
      <p:sp>
        <p:nvSpPr>
          <p:cNvPr id="293890" name="Rectangle 2"/>
          <p:cNvSpPr>
            <a:spLocks noGrp="1" noChangeArrowheads="1"/>
          </p:cNvSpPr>
          <p:nvPr>
            <p:ph type="title"/>
          </p:nvPr>
        </p:nvSpPr>
        <p:spPr/>
        <p:txBody>
          <a:bodyPr/>
          <a:lstStyle/>
          <a:p>
            <a:r>
              <a:rPr lang="en-US"/>
              <a:t>Packet vs. circuit switching</a:t>
            </a:r>
          </a:p>
        </p:txBody>
      </p:sp>
      <p:sp>
        <p:nvSpPr>
          <p:cNvPr id="293891" name="Rectangle 3"/>
          <p:cNvSpPr>
            <a:spLocks noGrp="1" noChangeArrowheads="1"/>
          </p:cNvSpPr>
          <p:nvPr>
            <p:ph type="body" sz="half" idx="1"/>
          </p:nvPr>
        </p:nvSpPr>
        <p:spPr>
          <a:xfrm>
            <a:off x="533400" y="1600200"/>
            <a:ext cx="4191000" cy="4648200"/>
          </a:xfrm>
        </p:spPr>
        <p:txBody>
          <a:bodyPr/>
          <a:lstStyle/>
          <a:p>
            <a:r>
              <a:rPr lang="en-US" sz="2400"/>
              <a:t>mesh of interconnected routers</a:t>
            </a:r>
          </a:p>
          <a:p>
            <a:r>
              <a:rPr lang="en-US" sz="2400" i="1" u="sng">
                <a:solidFill>
                  <a:srgbClr val="FF0000"/>
                </a:solidFill>
              </a:rPr>
              <a:t>the</a:t>
            </a:r>
            <a:r>
              <a:rPr lang="en-US" sz="2400">
                <a:solidFill>
                  <a:srgbClr val="FF0000"/>
                </a:solidFill>
              </a:rPr>
              <a:t> fundamental question:</a:t>
            </a:r>
            <a:r>
              <a:rPr lang="en-US" sz="2400"/>
              <a:t> how is data transferred through net?</a:t>
            </a:r>
          </a:p>
          <a:p>
            <a:pPr lvl="1"/>
            <a:r>
              <a:rPr lang="en-US">
                <a:solidFill>
                  <a:srgbClr val="FF0000"/>
                </a:solidFill>
              </a:rPr>
              <a:t>circuit switching:</a:t>
            </a:r>
            <a:r>
              <a:rPr lang="en-US"/>
              <a:t> dedicated circuit per call: telephone net</a:t>
            </a:r>
          </a:p>
          <a:p>
            <a:pPr lvl="1"/>
            <a:r>
              <a:rPr lang="en-US">
                <a:solidFill>
                  <a:srgbClr val="FF0000"/>
                </a:solidFill>
              </a:rPr>
              <a:t>packet-switching:</a:t>
            </a:r>
            <a:r>
              <a:rPr lang="en-US"/>
              <a:t> data sent thru net in discrete “chunks”</a:t>
            </a:r>
            <a:endParaRPr lang="en-US" sz="2000"/>
          </a:p>
        </p:txBody>
      </p:sp>
      <p:sp>
        <p:nvSpPr>
          <p:cNvPr id="293894" name="Freeform 6"/>
          <p:cNvSpPr>
            <a:spLocks/>
          </p:cNvSpPr>
          <p:nvPr/>
        </p:nvSpPr>
        <p:spPr bwMode="auto">
          <a:xfrm>
            <a:off x="6769100" y="2193925"/>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a:effectLst/>
        </p:spPr>
        <p:txBody>
          <a:bodyPr wrap="none" anchor="ctr"/>
          <a:lstStyle/>
          <a:p>
            <a:endParaRPr lang="en-US"/>
          </a:p>
        </p:txBody>
      </p:sp>
      <p:sp>
        <p:nvSpPr>
          <p:cNvPr id="293895" name="Freeform 7"/>
          <p:cNvSpPr>
            <a:spLocks/>
          </p:cNvSpPr>
          <p:nvPr/>
        </p:nvSpPr>
        <p:spPr bwMode="auto">
          <a:xfrm>
            <a:off x="4889500" y="2051050"/>
            <a:ext cx="1866900" cy="1589088"/>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a:effectLst/>
        </p:spPr>
        <p:txBody>
          <a:bodyPr wrap="none" anchor="ctr"/>
          <a:lstStyle/>
          <a:p>
            <a:endParaRPr lang="en-US"/>
          </a:p>
        </p:txBody>
      </p:sp>
      <p:sp>
        <p:nvSpPr>
          <p:cNvPr id="293896" name="Freeform 8"/>
          <p:cNvSpPr>
            <a:spLocks/>
          </p:cNvSpPr>
          <p:nvPr/>
        </p:nvSpPr>
        <p:spPr bwMode="auto">
          <a:xfrm>
            <a:off x="5257800" y="3502025"/>
            <a:ext cx="2974975" cy="22193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a:effectLst/>
        </p:spPr>
        <p:txBody>
          <a:bodyPr wrap="none" anchor="ctr"/>
          <a:lstStyle/>
          <a:p>
            <a:endParaRPr lang="en-US"/>
          </a:p>
        </p:txBody>
      </p:sp>
      <p:grpSp>
        <p:nvGrpSpPr>
          <p:cNvPr id="293897" name="Group 9"/>
          <p:cNvGrpSpPr>
            <a:grpSpLocks/>
          </p:cNvGrpSpPr>
          <p:nvPr/>
        </p:nvGrpSpPr>
        <p:grpSpPr bwMode="auto">
          <a:xfrm>
            <a:off x="5006975" y="2185988"/>
            <a:ext cx="733425" cy="319087"/>
            <a:chOff x="3552" y="246"/>
            <a:chExt cx="527" cy="248"/>
          </a:xfrm>
        </p:grpSpPr>
        <p:graphicFrame>
          <p:nvGraphicFramePr>
            <p:cNvPr id="293898"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94016" name="Clip" r:id="rId3" imgW="1305000" imgH="1085760" progId="">
                    <p:embed/>
                  </p:oleObj>
                </mc:Choice>
                <mc:Fallback>
                  <p:oleObj name="Clip" r:id="rId3" imgW="1305000" imgH="108576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899"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94017" name="Clip" r:id="rId5" imgW="676440" imgH="485640" progId="">
                    <p:embed/>
                  </p:oleObj>
                </mc:Choice>
                <mc:Fallback>
                  <p:oleObj name="Clip" r:id="rId5" imgW="676440" imgH="485640" progId="">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00" name="Line 12"/>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293901" name="Group 13"/>
          <p:cNvGrpSpPr>
            <a:grpSpLocks/>
          </p:cNvGrpSpPr>
          <p:nvPr/>
        </p:nvGrpSpPr>
        <p:grpSpPr bwMode="auto">
          <a:xfrm>
            <a:off x="5006975" y="2781300"/>
            <a:ext cx="733425" cy="319088"/>
            <a:chOff x="3552" y="246"/>
            <a:chExt cx="527" cy="248"/>
          </a:xfrm>
        </p:grpSpPr>
        <p:graphicFrame>
          <p:nvGraphicFramePr>
            <p:cNvPr id="293902"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94018" name="Clip" r:id="rId7" imgW="1305000" imgH="1085760" progId="">
                    <p:embed/>
                  </p:oleObj>
                </mc:Choice>
                <mc:Fallback>
                  <p:oleObj name="Clip" r:id="rId7" imgW="1305000" imgH="108576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903"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94019" name="Clip" r:id="rId8" imgW="676440" imgH="485640" progId="">
                    <p:embed/>
                  </p:oleObj>
                </mc:Choice>
                <mc:Fallback>
                  <p:oleObj name="Clip" r:id="rId8" imgW="676440" imgH="485640" progId="">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04" name="Line 16"/>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293905" name="Group 17"/>
          <p:cNvGrpSpPr>
            <a:grpSpLocks/>
          </p:cNvGrpSpPr>
          <p:nvPr/>
        </p:nvGrpSpPr>
        <p:grpSpPr bwMode="auto">
          <a:xfrm>
            <a:off x="5383213" y="2568575"/>
            <a:ext cx="69850" cy="214313"/>
            <a:chOff x="3842" y="406"/>
            <a:chExt cx="51" cy="167"/>
          </a:xfrm>
        </p:grpSpPr>
        <p:sp>
          <p:nvSpPr>
            <p:cNvPr id="293906" name="Oval 18"/>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93907" name="Oval 19"/>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93908" name="Oval 20"/>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grpSp>
        <p:nvGrpSpPr>
          <p:cNvPr id="293909" name="Group 21"/>
          <p:cNvGrpSpPr>
            <a:grpSpLocks/>
          </p:cNvGrpSpPr>
          <p:nvPr/>
        </p:nvGrpSpPr>
        <p:grpSpPr bwMode="auto">
          <a:xfrm>
            <a:off x="5853113" y="3071813"/>
            <a:ext cx="209550" cy="395287"/>
            <a:chOff x="4180" y="783"/>
            <a:chExt cx="150" cy="307"/>
          </a:xfrm>
        </p:grpSpPr>
        <p:sp>
          <p:nvSpPr>
            <p:cNvPr id="293910" name="AutoShape 2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3911" name="Rectangle 2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3912"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3913"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3914" name="Line 2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3915" name="Line 2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3916"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3917" name="Rectangle 2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93918" name="Group 30"/>
          <p:cNvGrpSpPr>
            <a:grpSpLocks/>
          </p:cNvGrpSpPr>
          <p:nvPr/>
        </p:nvGrpSpPr>
        <p:grpSpPr bwMode="auto">
          <a:xfrm rot="-5400000">
            <a:off x="6165850" y="3149600"/>
            <a:ext cx="80963" cy="233363"/>
            <a:chOff x="3842" y="406"/>
            <a:chExt cx="51" cy="167"/>
          </a:xfrm>
        </p:grpSpPr>
        <p:sp>
          <p:nvSpPr>
            <p:cNvPr id="293919" name="Oval 31"/>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93920" name="Oval 32"/>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93921" name="Oval 33"/>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93922" name="Line 34"/>
          <p:cNvSpPr>
            <a:spLocks noChangeShapeType="1"/>
          </p:cNvSpPr>
          <p:nvPr/>
        </p:nvSpPr>
        <p:spPr bwMode="auto">
          <a:xfrm>
            <a:off x="5989638" y="2979738"/>
            <a:ext cx="495300" cy="1587"/>
          </a:xfrm>
          <a:prstGeom prst="line">
            <a:avLst/>
          </a:prstGeom>
          <a:noFill/>
          <a:ln w="12700">
            <a:solidFill>
              <a:schemeClr val="tx1"/>
            </a:solidFill>
            <a:round/>
            <a:headEnd/>
            <a:tailEnd/>
          </a:ln>
          <a:effectLst/>
        </p:spPr>
        <p:txBody>
          <a:bodyPr wrap="none" anchor="ctr"/>
          <a:lstStyle/>
          <a:p>
            <a:endParaRPr lang="en-US"/>
          </a:p>
        </p:txBody>
      </p:sp>
      <p:sp>
        <p:nvSpPr>
          <p:cNvPr id="293923" name="Line 35"/>
          <p:cNvSpPr>
            <a:spLocks noChangeShapeType="1"/>
          </p:cNvSpPr>
          <p:nvPr/>
        </p:nvSpPr>
        <p:spPr bwMode="auto">
          <a:xfrm>
            <a:off x="5992813" y="2976563"/>
            <a:ext cx="1587" cy="95250"/>
          </a:xfrm>
          <a:prstGeom prst="line">
            <a:avLst/>
          </a:prstGeom>
          <a:noFill/>
          <a:ln w="12700">
            <a:solidFill>
              <a:schemeClr val="tx1"/>
            </a:solidFill>
            <a:round/>
            <a:headEnd/>
            <a:tailEnd/>
          </a:ln>
          <a:effectLst/>
        </p:spPr>
        <p:txBody>
          <a:bodyPr wrap="none" anchor="ctr"/>
          <a:lstStyle/>
          <a:p>
            <a:endParaRPr lang="en-US"/>
          </a:p>
        </p:txBody>
      </p:sp>
      <p:sp>
        <p:nvSpPr>
          <p:cNvPr id="293924" name="Line 36"/>
          <p:cNvSpPr>
            <a:spLocks noChangeShapeType="1"/>
          </p:cNvSpPr>
          <p:nvPr/>
        </p:nvSpPr>
        <p:spPr bwMode="auto">
          <a:xfrm>
            <a:off x="6488113" y="2974975"/>
            <a:ext cx="1587" cy="82550"/>
          </a:xfrm>
          <a:prstGeom prst="line">
            <a:avLst/>
          </a:prstGeom>
          <a:noFill/>
          <a:ln w="12700">
            <a:solidFill>
              <a:schemeClr val="tx1"/>
            </a:solidFill>
            <a:round/>
            <a:headEnd/>
            <a:tailEnd/>
          </a:ln>
          <a:effectLst/>
        </p:spPr>
        <p:txBody>
          <a:bodyPr wrap="none" anchor="ctr"/>
          <a:lstStyle/>
          <a:p>
            <a:endParaRPr lang="en-US"/>
          </a:p>
        </p:txBody>
      </p:sp>
      <p:sp>
        <p:nvSpPr>
          <p:cNvPr id="293925" name="Line 37"/>
          <p:cNvSpPr>
            <a:spLocks noChangeShapeType="1"/>
          </p:cNvSpPr>
          <p:nvPr/>
        </p:nvSpPr>
        <p:spPr bwMode="auto">
          <a:xfrm>
            <a:off x="5689600" y="2439988"/>
            <a:ext cx="288925" cy="265112"/>
          </a:xfrm>
          <a:prstGeom prst="line">
            <a:avLst/>
          </a:prstGeom>
          <a:noFill/>
          <a:ln w="12700">
            <a:solidFill>
              <a:schemeClr val="tx1"/>
            </a:solidFill>
            <a:round/>
            <a:headEnd/>
            <a:tailEnd/>
          </a:ln>
          <a:effectLst/>
        </p:spPr>
        <p:txBody>
          <a:bodyPr wrap="none" anchor="ctr"/>
          <a:lstStyle/>
          <a:p>
            <a:endParaRPr lang="en-US"/>
          </a:p>
        </p:txBody>
      </p:sp>
      <p:sp>
        <p:nvSpPr>
          <p:cNvPr id="293926" name="Line 38"/>
          <p:cNvSpPr>
            <a:spLocks noChangeShapeType="1"/>
          </p:cNvSpPr>
          <p:nvPr/>
        </p:nvSpPr>
        <p:spPr bwMode="auto">
          <a:xfrm flipV="1">
            <a:off x="5702300" y="2725738"/>
            <a:ext cx="276225" cy="330200"/>
          </a:xfrm>
          <a:prstGeom prst="line">
            <a:avLst/>
          </a:prstGeom>
          <a:noFill/>
          <a:ln w="12700">
            <a:solidFill>
              <a:schemeClr val="tx1"/>
            </a:solidFill>
            <a:round/>
            <a:headEnd/>
            <a:tailEnd/>
          </a:ln>
          <a:effectLst/>
        </p:spPr>
        <p:txBody>
          <a:bodyPr wrap="none" anchor="ctr"/>
          <a:lstStyle/>
          <a:p>
            <a:endParaRPr lang="en-US"/>
          </a:p>
        </p:txBody>
      </p:sp>
      <p:sp>
        <p:nvSpPr>
          <p:cNvPr id="293927" name="Line 39"/>
          <p:cNvSpPr>
            <a:spLocks noChangeShapeType="1"/>
          </p:cNvSpPr>
          <p:nvPr/>
        </p:nvSpPr>
        <p:spPr bwMode="auto">
          <a:xfrm flipV="1">
            <a:off x="6229350" y="2811463"/>
            <a:ext cx="1588" cy="163512"/>
          </a:xfrm>
          <a:prstGeom prst="line">
            <a:avLst/>
          </a:prstGeom>
          <a:noFill/>
          <a:ln w="12700">
            <a:solidFill>
              <a:schemeClr val="tx1"/>
            </a:solidFill>
            <a:round/>
            <a:headEnd/>
            <a:tailEnd/>
          </a:ln>
          <a:effectLst/>
        </p:spPr>
        <p:txBody>
          <a:bodyPr wrap="none" anchor="ctr"/>
          <a:lstStyle/>
          <a:p>
            <a:endParaRPr lang="en-US"/>
          </a:p>
        </p:txBody>
      </p:sp>
      <p:grpSp>
        <p:nvGrpSpPr>
          <p:cNvPr id="293928" name="Group 40"/>
          <p:cNvGrpSpPr>
            <a:grpSpLocks/>
          </p:cNvGrpSpPr>
          <p:nvPr/>
        </p:nvGrpSpPr>
        <p:grpSpPr bwMode="auto">
          <a:xfrm>
            <a:off x="6348413" y="3049588"/>
            <a:ext cx="209550" cy="395287"/>
            <a:chOff x="4180" y="783"/>
            <a:chExt cx="150" cy="307"/>
          </a:xfrm>
        </p:grpSpPr>
        <p:sp>
          <p:nvSpPr>
            <p:cNvPr id="293929" name="AutoShape 4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3930" name="Rectangle 4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3931"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3932"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3933" name="Line 4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3934" name="Line 4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3935"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3936" name="Rectangle 4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93937" name="Group 49"/>
          <p:cNvGrpSpPr>
            <a:grpSpLocks/>
          </p:cNvGrpSpPr>
          <p:nvPr/>
        </p:nvGrpSpPr>
        <p:grpSpPr bwMode="auto">
          <a:xfrm>
            <a:off x="5391150" y="3668713"/>
            <a:ext cx="479425" cy="925512"/>
            <a:chOff x="3314" y="1248"/>
            <a:chExt cx="344" cy="694"/>
          </a:xfrm>
        </p:grpSpPr>
        <p:graphicFrame>
          <p:nvGraphicFramePr>
            <p:cNvPr id="293938"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94020" name="Clip" r:id="rId9" imgW="1305000" imgH="1085760" progId="">
                    <p:embed/>
                  </p:oleObj>
                </mc:Choice>
                <mc:Fallback>
                  <p:oleObj name="Clip" r:id="rId9" imgW="1305000" imgH="1085760"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39" name="Line 51"/>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lstStyle/>
            <a:p>
              <a:endParaRPr lang="en-US"/>
            </a:p>
          </p:txBody>
        </p:sp>
        <p:graphicFrame>
          <p:nvGraphicFramePr>
            <p:cNvPr id="293940"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94021" name="Clip" r:id="rId10" imgW="1305000" imgH="1085760" progId="">
                    <p:embed/>
                  </p:oleObj>
                </mc:Choice>
                <mc:Fallback>
                  <p:oleObj name="Clip" r:id="rId10" imgW="1305000" imgH="1085760" progId="">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41" name="Line 53"/>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lstStyle/>
            <a:p>
              <a:endParaRPr lang="en-US"/>
            </a:p>
          </p:txBody>
        </p:sp>
        <p:grpSp>
          <p:nvGrpSpPr>
            <p:cNvPr id="293942" name="Group 54"/>
            <p:cNvGrpSpPr>
              <a:grpSpLocks/>
            </p:cNvGrpSpPr>
            <p:nvPr/>
          </p:nvGrpSpPr>
          <p:grpSpPr bwMode="auto">
            <a:xfrm>
              <a:off x="3404" y="1504"/>
              <a:ext cx="51" cy="167"/>
              <a:chOff x="3842" y="406"/>
              <a:chExt cx="51" cy="167"/>
            </a:xfrm>
          </p:grpSpPr>
          <p:sp>
            <p:nvSpPr>
              <p:cNvPr id="293943" name="Oval 55"/>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93944" name="Oval 56"/>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93945" name="Oval 57"/>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93946" name="Line 58"/>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lstStyle/>
            <a:p>
              <a:endParaRPr lang="en-US"/>
            </a:p>
          </p:txBody>
        </p:sp>
      </p:grpSp>
      <p:graphicFrame>
        <p:nvGraphicFramePr>
          <p:cNvPr id="293947" name="Object 59"/>
          <p:cNvGraphicFramePr>
            <a:graphicFrameLocks noChangeAspect="1"/>
          </p:cNvGraphicFramePr>
          <p:nvPr/>
        </p:nvGraphicFramePr>
        <p:xfrm>
          <a:off x="6259513" y="4678363"/>
          <a:ext cx="417512" cy="331787"/>
        </p:xfrm>
        <a:graphic>
          <a:graphicData uri="http://schemas.openxmlformats.org/presentationml/2006/ole">
            <mc:AlternateContent xmlns:mc="http://schemas.openxmlformats.org/markup-compatibility/2006">
              <mc:Choice xmlns:v="urn:schemas-microsoft-com:vml" Requires="v">
                <p:oleObj spid="_x0000_s294022" name="Clip" r:id="rId11" imgW="1305000" imgH="1085760" progId="">
                  <p:embed/>
                </p:oleObj>
              </mc:Choice>
              <mc:Fallback>
                <p:oleObj name="Clip" r:id="rId11" imgW="1305000" imgH="1085760" progId="">
                  <p:embed/>
                  <p:pic>
                    <p:nvPicPr>
                      <p:cNvPr id="0"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13" y="4678363"/>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948" name="Object 60"/>
          <p:cNvGraphicFramePr>
            <a:graphicFrameLocks noChangeAspect="1"/>
          </p:cNvGraphicFramePr>
          <p:nvPr/>
        </p:nvGraphicFramePr>
        <p:xfrm>
          <a:off x="5645150" y="4667250"/>
          <a:ext cx="415925" cy="330200"/>
        </p:xfrm>
        <a:graphic>
          <a:graphicData uri="http://schemas.openxmlformats.org/presentationml/2006/ole">
            <mc:AlternateContent xmlns:mc="http://schemas.openxmlformats.org/markup-compatibility/2006">
              <mc:Choice xmlns:v="urn:schemas-microsoft-com:vml" Requires="v">
                <p:oleObj spid="_x0000_s294023" name="Clip" r:id="rId12" imgW="1305000" imgH="1085760" progId="">
                  <p:embed/>
                </p:oleObj>
              </mc:Choice>
              <mc:Fallback>
                <p:oleObj name="Clip" r:id="rId12" imgW="1305000" imgH="1085760" progId="">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150" y="4667250"/>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49" name="Oval 61"/>
          <p:cNvSpPr>
            <a:spLocks noChangeArrowheads="1"/>
          </p:cNvSpPr>
          <p:nvPr/>
        </p:nvSpPr>
        <p:spPr bwMode="auto">
          <a:xfrm rot="-5400000">
            <a:off x="6061869" y="4771231"/>
            <a:ext cx="63500" cy="65088"/>
          </a:xfrm>
          <a:prstGeom prst="ellipse">
            <a:avLst/>
          </a:prstGeom>
          <a:solidFill>
            <a:schemeClr val="accent2"/>
          </a:solidFill>
          <a:ln w="9525">
            <a:noFill/>
            <a:round/>
            <a:headEnd/>
            <a:tailEnd/>
          </a:ln>
          <a:effectLst/>
        </p:spPr>
        <p:txBody>
          <a:bodyPr wrap="none" anchor="ctr"/>
          <a:lstStyle/>
          <a:p>
            <a:endParaRPr lang="en-US"/>
          </a:p>
        </p:txBody>
      </p:sp>
      <p:sp>
        <p:nvSpPr>
          <p:cNvPr id="293950" name="Oval 62"/>
          <p:cNvSpPr>
            <a:spLocks noChangeArrowheads="1"/>
          </p:cNvSpPr>
          <p:nvPr/>
        </p:nvSpPr>
        <p:spPr bwMode="auto">
          <a:xfrm rot="-5400000">
            <a:off x="6146801" y="4768850"/>
            <a:ext cx="63500" cy="66675"/>
          </a:xfrm>
          <a:prstGeom prst="ellipse">
            <a:avLst/>
          </a:prstGeom>
          <a:solidFill>
            <a:schemeClr val="accent2"/>
          </a:solidFill>
          <a:ln w="9525">
            <a:noFill/>
            <a:round/>
            <a:headEnd/>
            <a:tailEnd/>
          </a:ln>
          <a:effectLst/>
        </p:spPr>
        <p:txBody>
          <a:bodyPr wrap="none" anchor="ctr"/>
          <a:lstStyle/>
          <a:p>
            <a:endParaRPr lang="en-US"/>
          </a:p>
        </p:txBody>
      </p:sp>
      <p:sp>
        <p:nvSpPr>
          <p:cNvPr id="293951" name="Oval 63"/>
          <p:cNvSpPr>
            <a:spLocks noChangeArrowheads="1"/>
          </p:cNvSpPr>
          <p:nvPr/>
        </p:nvSpPr>
        <p:spPr bwMode="auto">
          <a:xfrm rot="-5400000">
            <a:off x="6224587" y="4773613"/>
            <a:ext cx="61913" cy="65088"/>
          </a:xfrm>
          <a:prstGeom prst="ellipse">
            <a:avLst/>
          </a:prstGeom>
          <a:solidFill>
            <a:schemeClr val="accent2"/>
          </a:solidFill>
          <a:ln w="9525">
            <a:noFill/>
            <a:round/>
            <a:headEnd/>
            <a:tailEnd/>
          </a:ln>
          <a:effectLst/>
        </p:spPr>
        <p:txBody>
          <a:bodyPr wrap="none" anchor="ctr"/>
          <a:lstStyle/>
          <a:p>
            <a:endParaRPr lang="en-US"/>
          </a:p>
        </p:txBody>
      </p:sp>
      <p:sp>
        <p:nvSpPr>
          <p:cNvPr id="293952" name="Line 64"/>
          <p:cNvSpPr>
            <a:spLocks noChangeShapeType="1"/>
          </p:cNvSpPr>
          <p:nvPr/>
        </p:nvSpPr>
        <p:spPr bwMode="auto">
          <a:xfrm rot="-5400000">
            <a:off x="6484144" y="4653757"/>
            <a:ext cx="60325" cy="1587"/>
          </a:xfrm>
          <a:prstGeom prst="line">
            <a:avLst/>
          </a:prstGeom>
          <a:noFill/>
          <a:ln w="19050">
            <a:solidFill>
              <a:schemeClr val="tx1"/>
            </a:solidFill>
            <a:round/>
            <a:headEnd/>
            <a:tailEnd/>
          </a:ln>
          <a:effectLst/>
        </p:spPr>
        <p:txBody>
          <a:bodyPr wrap="none" anchor="ctr"/>
          <a:lstStyle/>
          <a:p>
            <a:endParaRPr lang="en-US"/>
          </a:p>
        </p:txBody>
      </p:sp>
      <p:sp>
        <p:nvSpPr>
          <p:cNvPr id="293953" name="Line 65"/>
          <p:cNvSpPr>
            <a:spLocks noChangeShapeType="1"/>
          </p:cNvSpPr>
          <p:nvPr/>
        </p:nvSpPr>
        <p:spPr bwMode="auto">
          <a:xfrm rot="5400000" flipH="1">
            <a:off x="5857875" y="4645025"/>
            <a:ext cx="63500" cy="0"/>
          </a:xfrm>
          <a:prstGeom prst="line">
            <a:avLst/>
          </a:prstGeom>
          <a:noFill/>
          <a:ln w="19050">
            <a:solidFill>
              <a:schemeClr val="tx1"/>
            </a:solidFill>
            <a:round/>
            <a:headEnd/>
            <a:tailEnd/>
          </a:ln>
          <a:effectLst/>
        </p:spPr>
        <p:txBody>
          <a:bodyPr wrap="none" anchor="ctr"/>
          <a:lstStyle/>
          <a:p>
            <a:endParaRPr lang="en-US"/>
          </a:p>
        </p:txBody>
      </p:sp>
      <p:sp>
        <p:nvSpPr>
          <p:cNvPr id="293954" name="Line 66"/>
          <p:cNvSpPr>
            <a:spLocks noChangeShapeType="1"/>
          </p:cNvSpPr>
          <p:nvPr/>
        </p:nvSpPr>
        <p:spPr bwMode="auto">
          <a:xfrm rot="16200000" flipV="1">
            <a:off x="6204744" y="4306094"/>
            <a:ext cx="0" cy="627062"/>
          </a:xfrm>
          <a:prstGeom prst="line">
            <a:avLst/>
          </a:prstGeom>
          <a:noFill/>
          <a:ln w="12700">
            <a:solidFill>
              <a:schemeClr val="tx1"/>
            </a:solidFill>
            <a:round/>
            <a:headEnd/>
            <a:tailEnd/>
          </a:ln>
          <a:effectLst/>
        </p:spPr>
        <p:txBody>
          <a:bodyPr wrap="none" anchor="ctr"/>
          <a:lstStyle/>
          <a:p>
            <a:endParaRPr lang="en-US"/>
          </a:p>
        </p:txBody>
      </p:sp>
      <p:sp>
        <p:nvSpPr>
          <p:cNvPr id="293955" name="Line 67"/>
          <p:cNvSpPr>
            <a:spLocks noChangeShapeType="1"/>
          </p:cNvSpPr>
          <p:nvPr/>
        </p:nvSpPr>
        <p:spPr bwMode="auto">
          <a:xfrm flipV="1">
            <a:off x="5870575" y="4244975"/>
            <a:ext cx="93663" cy="3175"/>
          </a:xfrm>
          <a:prstGeom prst="line">
            <a:avLst/>
          </a:prstGeom>
          <a:noFill/>
          <a:ln w="12700">
            <a:solidFill>
              <a:schemeClr val="tx1"/>
            </a:solidFill>
            <a:round/>
            <a:headEnd/>
            <a:tailEnd/>
          </a:ln>
          <a:effectLst/>
        </p:spPr>
        <p:txBody>
          <a:bodyPr wrap="none" anchor="ctr"/>
          <a:lstStyle/>
          <a:p>
            <a:endParaRPr lang="en-US"/>
          </a:p>
        </p:txBody>
      </p:sp>
      <p:sp>
        <p:nvSpPr>
          <p:cNvPr id="293956" name="Line 68"/>
          <p:cNvSpPr>
            <a:spLocks noChangeShapeType="1"/>
          </p:cNvSpPr>
          <p:nvPr/>
        </p:nvSpPr>
        <p:spPr bwMode="auto">
          <a:xfrm>
            <a:off x="6472238" y="4291013"/>
            <a:ext cx="303212" cy="385762"/>
          </a:xfrm>
          <a:prstGeom prst="line">
            <a:avLst/>
          </a:prstGeom>
          <a:noFill/>
          <a:ln w="38100">
            <a:solidFill>
              <a:srgbClr val="FF0000"/>
            </a:solidFill>
            <a:round/>
            <a:headEnd/>
            <a:tailEnd/>
          </a:ln>
          <a:effectLst/>
        </p:spPr>
        <p:txBody>
          <a:bodyPr wrap="none" anchor="ctr"/>
          <a:lstStyle/>
          <a:p>
            <a:endParaRPr lang="en-US"/>
          </a:p>
        </p:txBody>
      </p:sp>
      <p:sp>
        <p:nvSpPr>
          <p:cNvPr id="293957" name="Line 69"/>
          <p:cNvSpPr>
            <a:spLocks noChangeShapeType="1"/>
          </p:cNvSpPr>
          <p:nvPr/>
        </p:nvSpPr>
        <p:spPr bwMode="auto">
          <a:xfrm flipH="1">
            <a:off x="7267575" y="4287838"/>
            <a:ext cx="279400" cy="392112"/>
          </a:xfrm>
          <a:prstGeom prst="line">
            <a:avLst/>
          </a:prstGeom>
          <a:noFill/>
          <a:ln w="38100">
            <a:solidFill>
              <a:srgbClr val="FF0000"/>
            </a:solidFill>
            <a:round/>
            <a:headEnd/>
            <a:tailEnd/>
          </a:ln>
          <a:effectLst/>
        </p:spPr>
        <p:txBody>
          <a:bodyPr wrap="none" anchor="ctr"/>
          <a:lstStyle/>
          <a:p>
            <a:endParaRPr lang="en-US"/>
          </a:p>
        </p:txBody>
      </p:sp>
      <p:graphicFrame>
        <p:nvGraphicFramePr>
          <p:cNvPr id="293958" name="Object 70"/>
          <p:cNvGraphicFramePr>
            <a:graphicFrameLocks noChangeAspect="1"/>
          </p:cNvGraphicFramePr>
          <p:nvPr/>
        </p:nvGraphicFramePr>
        <p:xfrm>
          <a:off x="7445375" y="3840163"/>
          <a:ext cx="203200" cy="241300"/>
        </p:xfrm>
        <a:graphic>
          <a:graphicData uri="http://schemas.openxmlformats.org/presentationml/2006/ole">
            <mc:AlternateContent xmlns:mc="http://schemas.openxmlformats.org/markup-compatibility/2006">
              <mc:Choice xmlns:v="urn:schemas-microsoft-com:vml" Requires="v">
                <p:oleObj spid="_x0000_s294024" name="Clip" r:id="rId13" imgW="981000" imgH="1209600" progId="">
                  <p:embed/>
                </p:oleObj>
              </mc:Choice>
              <mc:Fallback>
                <p:oleObj name="Clip" r:id="rId13" imgW="981000" imgH="1209600" progId="">
                  <p:embed/>
                  <p:pic>
                    <p:nvPicPr>
                      <p:cNvPr id="0" name="Picture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45375" y="3840163"/>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959" name="Object 71"/>
          <p:cNvGraphicFramePr>
            <a:graphicFrameLocks noChangeAspect="1"/>
          </p:cNvGraphicFramePr>
          <p:nvPr/>
        </p:nvGraphicFramePr>
        <p:xfrm>
          <a:off x="6108700" y="3921125"/>
          <a:ext cx="203200" cy="239713"/>
        </p:xfrm>
        <a:graphic>
          <a:graphicData uri="http://schemas.openxmlformats.org/presentationml/2006/ole">
            <mc:AlternateContent xmlns:mc="http://schemas.openxmlformats.org/markup-compatibility/2006">
              <mc:Choice xmlns:v="urn:schemas-microsoft-com:vml" Requires="v">
                <p:oleObj spid="_x0000_s294025" name="Clip" r:id="rId15" imgW="981000" imgH="1209600" progId="">
                  <p:embed/>
                </p:oleObj>
              </mc:Choice>
              <mc:Fallback>
                <p:oleObj name="Clip" r:id="rId15" imgW="981000" imgH="1209600" progId="">
                  <p:embed/>
                  <p:pic>
                    <p:nvPicPr>
                      <p:cNvPr id="0" name="Picture 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08700" y="3921125"/>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60" name="Freeform 72"/>
          <p:cNvSpPr>
            <a:spLocks/>
          </p:cNvSpPr>
          <p:nvPr/>
        </p:nvSpPr>
        <p:spPr bwMode="auto">
          <a:xfrm>
            <a:off x="6189663" y="3695700"/>
            <a:ext cx="1354137" cy="304800"/>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38100" cap="flat" cmpd="sng">
            <a:solidFill>
              <a:srgbClr val="FF0000"/>
            </a:solidFill>
            <a:prstDash val="dash"/>
            <a:round/>
            <a:headEnd/>
            <a:tailEnd/>
          </a:ln>
          <a:effectLst/>
        </p:spPr>
        <p:txBody>
          <a:bodyPr wrap="none" anchor="ctr"/>
          <a:lstStyle/>
          <a:p>
            <a:endParaRPr lang="en-US"/>
          </a:p>
        </p:txBody>
      </p:sp>
      <p:grpSp>
        <p:nvGrpSpPr>
          <p:cNvPr id="293961" name="Group 73"/>
          <p:cNvGrpSpPr>
            <a:grpSpLocks/>
          </p:cNvGrpSpPr>
          <p:nvPr/>
        </p:nvGrpSpPr>
        <p:grpSpPr bwMode="auto">
          <a:xfrm>
            <a:off x="6456363" y="5118100"/>
            <a:ext cx="406400" cy="427038"/>
            <a:chOff x="2870" y="1518"/>
            <a:chExt cx="292" cy="320"/>
          </a:xfrm>
        </p:grpSpPr>
        <p:graphicFrame>
          <p:nvGraphicFramePr>
            <p:cNvPr id="293962"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94026" name="Clip" r:id="rId16" imgW="819000" imgH="847800" progId="">
                    <p:embed/>
                  </p:oleObj>
                </mc:Choice>
                <mc:Fallback>
                  <p:oleObj name="Clip" r:id="rId16" imgW="819000" imgH="847800" progId="">
                    <p:embed/>
                    <p:pic>
                      <p:nvPicPr>
                        <p:cNvPr id="0" name="Picture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963"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94027" name="Clip" r:id="rId18" imgW="1266840" imgH="1200240" progId="">
                    <p:embed/>
                  </p:oleObj>
                </mc:Choice>
                <mc:Fallback>
                  <p:oleObj name="Clip" r:id="rId18" imgW="1266840" imgH="1200240" progId="">
                    <p:embed/>
                    <p:pic>
                      <p:nvPicPr>
                        <p:cNvPr id="0" name="Picture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3964" name="Group 76"/>
          <p:cNvGrpSpPr>
            <a:grpSpLocks/>
          </p:cNvGrpSpPr>
          <p:nvPr/>
        </p:nvGrpSpPr>
        <p:grpSpPr bwMode="auto">
          <a:xfrm>
            <a:off x="7234238" y="5149850"/>
            <a:ext cx="406400" cy="427038"/>
            <a:chOff x="2870" y="1518"/>
            <a:chExt cx="292" cy="320"/>
          </a:xfrm>
        </p:grpSpPr>
        <p:graphicFrame>
          <p:nvGraphicFramePr>
            <p:cNvPr id="293965"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94028" name="Clip" r:id="rId20" imgW="819000" imgH="847800" progId="">
                    <p:embed/>
                  </p:oleObj>
                </mc:Choice>
                <mc:Fallback>
                  <p:oleObj name="Clip" r:id="rId20" imgW="819000" imgH="847800" progId="">
                    <p:embed/>
                    <p:pic>
                      <p:nvPicPr>
                        <p:cNvPr id="0" name="Picture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966"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94029" name="Clip" r:id="rId21" imgW="1266840" imgH="1200240" progId="">
                    <p:embed/>
                  </p:oleObj>
                </mc:Choice>
                <mc:Fallback>
                  <p:oleObj name="Clip" r:id="rId21" imgW="1266840" imgH="1200240" progId="">
                    <p:embed/>
                    <p:pic>
                      <p:nvPicPr>
                        <p:cNvPr id="0" name="Picture 7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3967" name="Group 79"/>
          <p:cNvGrpSpPr>
            <a:grpSpLocks/>
          </p:cNvGrpSpPr>
          <p:nvPr/>
        </p:nvGrpSpPr>
        <p:grpSpPr bwMode="auto">
          <a:xfrm>
            <a:off x="6819900" y="4865688"/>
            <a:ext cx="379413" cy="376237"/>
            <a:chOff x="4733" y="2082"/>
            <a:chExt cx="272" cy="282"/>
          </a:xfrm>
        </p:grpSpPr>
        <p:graphicFrame>
          <p:nvGraphicFramePr>
            <p:cNvPr id="293968"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94030" name="Clip" r:id="rId22" imgW="819000" imgH="847800" progId="">
                    <p:embed/>
                  </p:oleObj>
                </mc:Choice>
                <mc:Fallback>
                  <p:oleObj name="Clip" r:id="rId22" imgW="819000" imgH="847800" progId="">
                    <p:embed/>
                    <p:pic>
                      <p:nvPicPr>
                        <p:cNvPr id="0" name="Picture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69"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lstStyle/>
            <a:p>
              <a:endParaRPr lang="en-US"/>
            </a:p>
          </p:txBody>
        </p:sp>
      </p:grpSp>
      <p:sp>
        <p:nvSpPr>
          <p:cNvPr id="293970" name="Line 82"/>
          <p:cNvSpPr>
            <a:spLocks noChangeShapeType="1"/>
          </p:cNvSpPr>
          <p:nvPr/>
        </p:nvSpPr>
        <p:spPr bwMode="auto">
          <a:xfrm>
            <a:off x="7126288" y="4768850"/>
            <a:ext cx="0" cy="228600"/>
          </a:xfrm>
          <a:prstGeom prst="line">
            <a:avLst/>
          </a:prstGeom>
          <a:noFill/>
          <a:ln w="12700">
            <a:solidFill>
              <a:schemeClr val="tx1"/>
            </a:solidFill>
            <a:round/>
            <a:headEnd/>
            <a:tailEnd/>
          </a:ln>
          <a:effectLst/>
        </p:spPr>
        <p:txBody>
          <a:bodyPr wrap="none" anchor="ctr"/>
          <a:lstStyle/>
          <a:p>
            <a:endParaRPr lang="en-US"/>
          </a:p>
        </p:txBody>
      </p:sp>
      <p:grpSp>
        <p:nvGrpSpPr>
          <p:cNvPr id="293971" name="Group 83"/>
          <p:cNvGrpSpPr>
            <a:grpSpLocks/>
          </p:cNvGrpSpPr>
          <p:nvPr/>
        </p:nvGrpSpPr>
        <p:grpSpPr bwMode="auto">
          <a:xfrm>
            <a:off x="7847013" y="4192588"/>
            <a:ext cx="207962" cy="409575"/>
            <a:chOff x="4180" y="783"/>
            <a:chExt cx="150" cy="307"/>
          </a:xfrm>
        </p:grpSpPr>
        <p:sp>
          <p:nvSpPr>
            <p:cNvPr id="293972" name="AutoShape 8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3973" name="Rectangle 85"/>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3974"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3975"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3976" name="Line 88"/>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3977" name="Line 89"/>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3978"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3979" name="Rectangle 91"/>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93980" name="Group 92"/>
          <p:cNvGrpSpPr>
            <a:grpSpLocks/>
          </p:cNvGrpSpPr>
          <p:nvPr/>
        </p:nvGrpSpPr>
        <p:grpSpPr bwMode="auto">
          <a:xfrm>
            <a:off x="7834313" y="4637088"/>
            <a:ext cx="207962" cy="409575"/>
            <a:chOff x="4180" y="783"/>
            <a:chExt cx="150" cy="307"/>
          </a:xfrm>
        </p:grpSpPr>
        <p:sp>
          <p:nvSpPr>
            <p:cNvPr id="293981" name="AutoShape 9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3982" name="Rectangle 9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3983"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3984"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3985" name="Line 9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3986" name="Line 9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3987"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3988" name="Rectangle 10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93989" name="Line 101"/>
          <p:cNvSpPr>
            <a:spLocks noChangeShapeType="1"/>
          </p:cNvSpPr>
          <p:nvPr/>
        </p:nvSpPr>
        <p:spPr bwMode="auto">
          <a:xfrm rot="5400000" flipH="1">
            <a:off x="7460456" y="4566444"/>
            <a:ext cx="611188" cy="0"/>
          </a:xfrm>
          <a:prstGeom prst="line">
            <a:avLst/>
          </a:prstGeom>
          <a:noFill/>
          <a:ln w="12700">
            <a:solidFill>
              <a:schemeClr val="tx1"/>
            </a:solidFill>
            <a:round/>
            <a:headEnd/>
            <a:tailEnd/>
          </a:ln>
          <a:effectLst/>
        </p:spPr>
        <p:txBody>
          <a:bodyPr wrap="none" anchor="ctr"/>
          <a:lstStyle/>
          <a:p>
            <a:endParaRPr lang="en-US"/>
          </a:p>
        </p:txBody>
      </p:sp>
      <p:sp>
        <p:nvSpPr>
          <p:cNvPr id="293990" name="Line 102"/>
          <p:cNvSpPr>
            <a:spLocks noChangeShapeType="1"/>
          </p:cNvSpPr>
          <p:nvPr/>
        </p:nvSpPr>
        <p:spPr bwMode="auto">
          <a:xfrm rot="-5400000">
            <a:off x="7814469" y="4818856"/>
            <a:ext cx="0" cy="103188"/>
          </a:xfrm>
          <a:prstGeom prst="line">
            <a:avLst/>
          </a:prstGeom>
          <a:noFill/>
          <a:ln w="12700">
            <a:solidFill>
              <a:schemeClr val="tx1"/>
            </a:solidFill>
            <a:round/>
            <a:headEnd/>
            <a:tailEnd/>
          </a:ln>
          <a:effectLst/>
        </p:spPr>
        <p:txBody>
          <a:bodyPr wrap="none" anchor="ctr"/>
          <a:lstStyle/>
          <a:p>
            <a:endParaRPr lang="en-US"/>
          </a:p>
        </p:txBody>
      </p:sp>
      <p:sp>
        <p:nvSpPr>
          <p:cNvPr id="293991" name="Line 103"/>
          <p:cNvSpPr>
            <a:spLocks noChangeShapeType="1"/>
          </p:cNvSpPr>
          <p:nvPr/>
        </p:nvSpPr>
        <p:spPr bwMode="auto">
          <a:xfrm rot="-5400000">
            <a:off x="7804150" y="4349750"/>
            <a:ext cx="0" cy="88900"/>
          </a:xfrm>
          <a:prstGeom prst="line">
            <a:avLst/>
          </a:prstGeom>
          <a:noFill/>
          <a:ln w="12700">
            <a:solidFill>
              <a:schemeClr val="tx1"/>
            </a:solidFill>
            <a:round/>
            <a:headEnd/>
            <a:tailEnd/>
          </a:ln>
          <a:effectLst/>
        </p:spPr>
        <p:txBody>
          <a:bodyPr wrap="none" anchor="ctr"/>
          <a:lstStyle/>
          <a:p>
            <a:endParaRPr lang="en-US"/>
          </a:p>
        </p:txBody>
      </p:sp>
      <p:sp>
        <p:nvSpPr>
          <p:cNvPr id="293992" name="Line 104"/>
          <p:cNvSpPr>
            <a:spLocks noChangeShapeType="1"/>
          </p:cNvSpPr>
          <p:nvPr/>
        </p:nvSpPr>
        <p:spPr bwMode="auto">
          <a:xfrm flipV="1">
            <a:off x="6483350" y="2490788"/>
            <a:ext cx="458788" cy="207962"/>
          </a:xfrm>
          <a:prstGeom prst="line">
            <a:avLst/>
          </a:prstGeom>
          <a:noFill/>
          <a:ln w="38100">
            <a:solidFill>
              <a:srgbClr val="FF0000"/>
            </a:solidFill>
            <a:round/>
            <a:headEnd/>
            <a:tailEnd/>
          </a:ln>
          <a:effectLst/>
        </p:spPr>
        <p:txBody>
          <a:bodyPr wrap="none" anchor="ctr"/>
          <a:lstStyle/>
          <a:p>
            <a:endParaRPr lang="en-US"/>
          </a:p>
        </p:txBody>
      </p:sp>
      <p:sp>
        <p:nvSpPr>
          <p:cNvPr id="293993" name="Line 105"/>
          <p:cNvSpPr>
            <a:spLocks noChangeShapeType="1"/>
          </p:cNvSpPr>
          <p:nvPr/>
        </p:nvSpPr>
        <p:spPr bwMode="auto">
          <a:xfrm>
            <a:off x="7418388" y="2474913"/>
            <a:ext cx="485775" cy="207962"/>
          </a:xfrm>
          <a:prstGeom prst="line">
            <a:avLst/>
          </a:prstGeom>
          <a:noFill/>
          <a:ln w="38100">
            <a:solidFill>
              <a:srgbClr val="FF0000"/>
            </a:solidFill>
            <a:round/>
            <a:headEnd/>
            <a:tailEnd/>
          </a:ln>
          <a:effectLst/>
        </p:spPr>
        <p:txBody>
          <a:bodyPr wrap="none" anchor="ctr"/>
          <a:lstStyle/>
          <a:p>
            <a:endParaRPr lang="en-US"/>
          </a:p>
        </p:txBody>
      </p:sp>
      <p:sp>
        <p:nvSpPr>
          <p:cNvPr id="293994" name="Line 106"/>
          <p:cNvSpPr>
            <a:spLocks noChangeShapeType="1"/>
          </p:cNvSpPr>
          <p:nvPr/>
        </p:nvSpPr>
        <p:spPr bwMode="auto">
          <a:xfrm flipH="1">
            <a:off x="7937500" y="2811463"/>
            <a:ext cx="241300" cy="681037"/>
          </a:xfrm>
          <a:prstGeom prst="line">
            <a:avLst/>
          </a:prstGeom>
          <a:noFill/>
          <a:ln w="38100">
            <a:solidFill>
              <a:srgbClr val="FF0000"/>
            </a:solidFill>
            <a:round/>
            <a:headEnd/>
            <a:tailEnd/>
          </a:ln>
          <a:effectLst/>
        </p:spPr>
        <p:txBody>
          <a:bodyPr wrap="none" anchor="ctr"/>
          <a:lstStyle/>
          <a:p>
            <a:endParaRPr lang="en-US"/>
          </a:p>
        </p:txBody>
      </p:sp>
      <p:sp>
        <p:nvSpPr>
          <p:cNvPr id="293995" name="Line 107"/>
          <p:cNvSpPr>
            <a:spLocks noChangeShapeType="1"/>
          </p:cNvSpPr>
          <p:nvPr/>
        </p:nvSpPr>
        <p:spPr bwMode="auto">
          <a:xfrm>
            <a:off x="7167563" y="2587625"/>
            <a:ext cx="0" cy="431800"/>
          </a:xfrm>
          <a:prstGeom prst="line">
            <a:avLst/>
          </a:prstGeom>
          <a:noFill/>
          <a:ln w="38100">
            <a:solidFill>
              <a:srgbClr val="FF0000"/>
            </a:solidFill>
            <a:round/>
            <a:headEnd/>
            <a:tailEnd/>
          </a:ln>
          <a:effectLst/>
        </p:spPr>
        <p:txBody>
          <a:bodyPr wrap="none" anchor="ctr"/>
          <a:lstStyle/>
          <a:p>
            <a:endParaRPr lang="en-US"/>
          </a:p>
        </p:txBody>
      </p:sp>
      <p:sp>
        <p:nvSpPr>
          <p:cNvPr id="293996" name="Line 108"/>
          <p:cNvSpPr>
            <a:spLocks noChangeShapeType="1"/>
          </p:cNvSpPr>
          <p:nvPr/>
        </p:nvSpPr>
        <p:spPr bwMode="auto">
          <a:xfrm>
            <a:off x="7192963" y="3235325"/>
            <a:ext cx="534987" cy="368300"/>
          </a:xfrm>
          <a:prstGeom prst="line">
            <a:avLst/>
          </a:prstGeom>
          <a:noFill/>
          <a:ln w="38100">
            <a:solidFill>
              <a:srgbClr val="FF0000"/>
            </a:solidFill>
            <a:round/>
            <a:headEnd/>
            <a:tailEnd/>
          </a:ln>
          <a:effectLst/>
        </p:spPr>
        <p:txBody>
          <a:bodyPr wrap="none" anchor="ctr"/>
          <a:lstStyle/>
          <a:p>
            <a:endParaRPr lang="en-US"/>
          </a:p>
        </p:txBody>
      </p:sp>
      <p:sp>
        <p:nvSpPr>
          <p:cNvPr id="293997" name="Line 109"/>
          <p:cNvSpPr>
            <a:spLocks noChangeShapeType="1"/>
          </p:cNvSpPr>
          <p:nvPr/>
        </p:nvSpPr>
        <p:spPr bwMode="auto">
          <a:xfrm flipH="1">
            <a:off x="7653338" y="3700463"/>
            <a:ext cx="266700" cy="360362"/>
          </a:xfrm>
          <a:prstGeom prst="line">
            <a:avLst/>
          </a:prstGeom>
          <a:noFill/>
          <a:ln w="38100">
            <a:solidFill>
              <a:srgbClr val="FF0000"/>
            </a:solidFill>
            <a:round/>
            <a:headEnd/>
            <a:tailEnd/>
          </a:ln>
          <a:effectLst/>
        </p:spPr>
        <p:txBody>
          <a:bodyPr wrap="none" anchor="ctr"/>
          <a:lstStyle/>
          <a:p>
            <a:endParaRPr lang="en-US"/>
          </a:p>
        </p:txBody>
      </p:sp>
      <p:sp>
        <p:nvSpPr>
          <p:cNvPr id="293998" name="Line 110"/>
          <p:cNvSpPr>
            <a:spLocks noChangeShapeType="1"/>
          </p:cNvSpPr>
          <p:nvPr/>
        </p:nvSpPr>
        <p:spPr bwMode="auto">
          <a:xfrm flipH="1">
            <a:off x="7426325" y="2779713"/>
            <a:ext cx="560388" cy="384175"/>
          </a:xfrm>
          <a:prstGeom prst="line">
            <a:avLst/>
          </a:prstGeom>
          <a:noFill/>
          <a:ln w="38100">
            <a:solidFill>
              <a:srgbClr val="FF0000"/>
            </a:solidFill>
            <a:round/>
            <a:headEnd/>
            <a:tailEnd/>
          </a:ln>
          <a:effectLst/>
        </p:spPr>
        <p:txBody>
          <a:bodyPr wrap="none" anchor="ctr"/>
          <a:lstStyle/>
          <a:p>
            <a:endParaRPr lang="en-US"/>
          </a:p>
        </p:txBody>
      </p:sp>
      <p:sp>
        <p:nvSpPr>
          <p:cNvPr id="293999" name="Line 111"/>
          <p:cNvSpPr>
            <a:spLocks noChangeShapeType="1"/>
          </p:cNvSpPr>
          <p:nvPr/>
        </p:nvSpPr>
        <p:spPr bwMode="auto">
          <a:xfrm flipH="1">
            <a:off x="7435850" y="2219325"/>
            <a:ext cx="350838" cy="255588"/>
          </a:xfrm>
          <a:prstGeom prst="line">
            <a:avLst/>
          </a:prstGeom>
          <a:noFill/>
          <a:ln w="38100">
            <a:solidFill>
              <a:srgbClr val="FF0000"/>
            </a:solidFill>
            <a:round/>
            <a:headEnd/>
            <a:tailEnd/>
          </a:ln>
          <a:effectLst/>
        </p:spPr>
        <p:txBody>
          <a:bodyPr wrap="none" anchor="ctr"/>
          <a:lstStyle/>
          <a:p>
            <a:endParaRPr lang="en-US"/>
          </a:p>
        </p:txBody>
      </p:sp>
      <p:sp>
        <p:nvSpPr>
          <p:cNvPr id="294000" name="Line 112"/>
          <p:cNvSpPr>
            <a:spLocks noChangeShapeType="1"/>
          </p:cNvSpPr>
          <p:nvPr/>
        </p:nvSpPr>
        <p:spPr bwMode="auto">
          <a:xfrm flipH="1">
            <a:off x="8153400" y="2395538"/>
            <a:ext cx="201613" cy="176212"/>
          </a:xfrm>
          <a:prstGeom prst="line">
            <a:avLst/>
          </a:prstGeom>
          <a:noFill/>
          <a:ln w="38100">
            <a:solidFill>
              <a:srgbClr val="FF0000"/>
            </a:solidFill>
            <a:round/>
            <a:headEnd/>
            <a:tailEnd/>
          </a:ln>
          <a:effectLst/>
        </p:spPr>
        <p:txBody>
          <a:bodyPr wrap="none" anchor="ctr"/>
          <a:lstStyle/>
          <a:p>
            <a:endParaRPr lang="en-US"/>
          </a:p>
        </p:txBody>
      </p:sp>
      <p:grpSp>
        <p:nvGrpSpPr>
          <p:cNvPr id="294001" name="Group 113"/>
          <p:cNvGrpSpPr>
            <a:grpSpLocks/>
          </p:cNvGrpSpPr>
          <p:nvPr/>
        </p:nvGrpSpPr>
        <p:grpSpPr bwMode="auto">
          <a:xfrm>
            <a:off x="7221538" y="4043363"/>
            <a:ext cx="671512" cy="387350"/>
            <a:chOff x="3955" y="387"/>
            <a:chExt cx="423" cy="244"/>
          </a:xfrm>
        </p:grpSpPr>
        <p:sp>
          <p:nvSpPr>
            <p:cNvPr id="294002" name="Freeform 114"/>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003" name="Group 115"/>
            <p:cNvGrpSpPr>
              <a:grpSpLocks/>
            </p:cNvGrpSpPr>
            <p:nvPr/>
          </p:nvGrpSpPr>
          <p:grpSpPr bwMode="auto">
            <a:xfrm>
              <a:off x="4002" y="442"/>
              <a:ext cx="316" cy="147"/>
              <a:chOff x="3600" y="219"/>
              <a:chExt cx="360" cy="175"/>
            </a:xfrm>
          </p:grpSpPr>
          <p:sp>
            <p:nvSpPr>
              <p:cNvPr id="294004" name="Oval 1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005" name="Line 11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006" name="Line 11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007" name="Rectangle 11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008" name="Oval 1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009" name="Group 121"/>
              <p:cNvGrpSpPr>
                <a:grpSpLocks/>
              </p:cNvGrpSpPr>
              <p:nvPr/>
            </p:nvGrpSpPr>
            <p:grpSpPr bwMode="auto">
              <a:xfrm>
                <a:off x="3686" y="244"/>
                <a:ext cx="177" cy="66"/>
                <a:chOff x="2848" y="848"/>
                <a:chExt cx="140" cy="98"/>
              </a:xfrm>
            </p:grpSpPr>
            <p:sp>
              <p:nvSpPr>
                <p:cNvPr id="294010"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11"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12"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013" name="Group 125"/>
              <p:cNvGrpSpPr>
                <a:grpSpLocks/>
              </p:cNvGrpSpPr>
              <p:nvPr/>
            </p:nvGrpSpPr>
            <p:grpSpPr bwMode="auto">
              <a:xfrm flipV="1">
                <a:off x="3686" y="243"/>
                <a:ext cx="177" cy="66"/>
                <a:chOff x="2848" y="848"/>
                <a:chExt cx="140" cy="98"/>
              </a:xfrm>
            </p:grpSpPr>
            <p:sp>
              <p:nvSpPr>
                <p:cNvPr id="294014" name="Line 12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15" name="Line 12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16" name="Line 12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pSp>
        <p:nvGrpSpPr>
          <p:cNvPr id="294017" name="Group 129"/>
          <p:cNvGrpSpPr>
            <a:grpSpLocks/>
          </p:cNvGrpSpPr>
          <p:nvPr/>
        </p:nvGrpSpPr>
        <p:grpSpPr bwMode="auto">
          <a:xfrm>
            <a:off x="7573963" y="3386138"/>
            <a:ext cx="671512" cy="387350"/>
            <a:chOff x="3955" y="387"/>
            <a:chExt cx="423" cy="244"/>
          </a:xfrm>
        </p:grpSpPr>
        <p:sp>
          <p:nvSpPr>
            <p:cNvPr id="294018" name="Freeform 130"/>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019" name="Group 131"/>
            <p:cNvGrpSpPr>
              <a:grpSpLocks/>
            </p:cNvGrpSpPr>
            <p:nvPr/>
          </p:nvGrpSpPr>
          <p:grpSpPr bwMode="auto">
            <a:xfrm>
              <a:off x="4002" y="442"/>
              <a:ext cx="316" cy="147"/>
              <a:chOff x="3600" y="219"/>
              <a:chExt cx="360" cy="175"/>
            </a:xfrm>
          </p:grpSpPr>
          <p:sp>
            <p:nvSpPr>
              <p:cNvPr id="294020" name="Oval 13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021" name="Line 13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022" name="Line 13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023" name="Rectangle 13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024" name="Oval 13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025" name="Group 137"/>
              <p:cNvGrpSpPr>
                <a:grpSpLocks/>
              </p:cNvGrpSpPr>
              <p:nvPr/>
            </p:nvGrpSpPr>
            <p:grpSpPr bwMode="auto">
              <a:xfrm>
                <a:off x="3686" y="244"/>
                <a:ext cx="177" cy="66"/>
                <a:chOff x="2848" y="848"/>
                <a:chExt cx="140" cy="98"/>
              </a:xfrm>
            </p:grpSpPr>
            <p:sp>
              <p:nvSpPr>
                <p:cNvPr id="294026" name="Line 13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27" name="Line 13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28" name="Line 14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029" name="Group 141"/>
              <p:cNvGrpSpPr>
                <a:grpSpLocks/>
              </p:cNvGrpSpPr>
              <p:nvPr/>
            </p:nvGrpSpPr>
            <p:grpSpPr bwMode="auto">
              <a:xfrm flipV="1">
                <a:off x="3686" y="243"/>
                <a:ext cx="177" cy="66"/>
                <a:chOff x="2848" y="848"/>
                <a:chExt cx="140" cy="98"/>
              </a:xfrm>
            </p:grpSpPr>
            <p:sp>
              <p:nvSpPr>
                <p:cNvPr id="294030" name="Line 14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31" name="Line 14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32" name="Line 14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pSp>
        <p:nvGrpSpPr>
          <p:cNvPr id="294033" name="Group 145"/>
          <p:cNvGrpSpPr>
            <a:grpSpLocks/>
          </p:cNvGrpSpPr>
          <p:nvPr/>
        </p:nvGrpSpPr>
        <p:grpSpPr bwMode="auto">
          <a:xfrm>
            <a:off x="6926263" y="2938463"/>
            <a:ext cx="671512" cy="387350"/>
            <a:chOff x="3955" y="387"/>
            <a:chExt cx="423" cy="244"/>
          </a:xfrm>
        </p:grpSpPr>
        <p:sp>
          <p:nvSpPr>
            <p:cNvPr id="294034" name="Freeform 146"/>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035" name="Group 147"/>
            <p:cNvGrpSpPr>
              <a:grpSpLocks/>
            </p:cNvGrpSpPr>
            <p:nvPr/>
          </p:nvGrpSpPr>
          <p:grpSpPr bwMode="auto">
            <a:xfrm>
              <a:off x="4002" y="442"/>
              <a:ext cx="316" cy="147"/>
              <a:chOff x="3600" y="219"/>
              <a:chExt cx="360" cy="175"/>
            </a:xfrm>
          </p:grpSpPr>
          <p:sp>
            <p:nvSpPr>
              <p:cNvPr id="294036" name="Oval 1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037" name="Line 14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038" name="Line 15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039" name="Rectangle 15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040" name="Oval 1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041" name="Group 153"/>
              <p:cNvGrpSpPr>
                <a:grpSpLocks/>
              </p:cNvGrpSpPr>
              <p:nvPr/>
            </p:nvGrpSpPr>
            <p:grpSpPr bwMode="auto">
              <a:xfrm>
                <a:off x="3686" y="244"/>
                <a:ext cx="177" cy="66"/>
                <a:chOff x="2848" y="848"/>
                <a:chExt cx="140" cy="98"/>
              </a:xfrm>
            </p:grpSpPr>
            <p:sp>
              <p:nvSpPr>
                <p:cNvPr id="294042" name="Line 15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43" name="Line 15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44" name="Line 15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045" name="Group 157"/>
              <p:cNvGrpSpPr>
                <a:grpSpLocks/>
              </p:cNvGrpSpPr>
              <p:nvPr/>
            </p:nvGrpSpPr>
            <p:grpSpPr bwMode="auto">
              <a:xfrm flipV="1">
                <a:off x="3686" y="243"/>
                <a:ext cx="177" cy="66"/>
                <a:chOff x="2848" y="848"/>
                <a:chExt cx="140" cy="98"/>
              </a:xfrm>
            </p:grpSpPr>
            <p:sp>
              <p:nvSpPr>
                <p:cNvPr id="294046" name="Line 15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47" name="Line 15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48" name="Line 16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pSp>
        <p:nvGrpSpPr>
          <p:cNvPr id="294049" name="Group 161"/>
          <p:cNvGrpSpPr>
            <a:grpSpLocks/>
          </p:cNvGrpSpPr>
          <p:nvPr/>
        </p:nvGrpSpPr>
        <p:grpSpPr bwMode="auto">
          <a:xfrm>
            <a:off x="7745413" y="2462213"/>
            <a:ext cx="671512" cy="387350"/>
            <a:chOff x="3955" y="387"/>
            <a:chExt cx="423" cy="244"/>
          </a:xfrm>
        </p:grpSpPr>
        <p:sp>
          <p:nvSpPr>
            <p:cNvPr id="294050" name="Freeform 162"/>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051" name="Group 163"/>
            <p:cNvGrpSpPr>
              <a:grpSpLocks/>
            </p:cNvGrpSpPr>
            <p:nvPr/>
          </p:nvGrpSpPr>
          <p:grpSpPr bwMode="auto">
            <a:xfrm>
              <a:off x="4002" y="442"/>
              <a:ext cx="316" cy="147"/>
              <a:chOff x="3600" y="219"/>
              <a:chExt cx="360" cy="175"/>
            </a:xfrm>
          </p:grpSpPr>
          <p:sp>
            <p:nvSpPr>
              <p:cNvPr id="294052" name="Oval 1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053" name="Line 16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054" name="Line 16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055" name="Rectangle 16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056" name="Oval 1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057" name="Group 169"/>
              <p:cNvGrpSpPr>
                <a:grpSpLocks/>
              </p:cNvGrpSpPr>
              <p:nvPr/>
            </p:nvGrpSpPr>
            <p:grpSpPr bwMode="auto">
              <a:xfrm>
                <a:off x="3686" y="244"/>
                <a:ext cx="177" cy="66"/>
                <a:chOff x="2848" y="848"/>
                <a:chExt cx="140" cy="98"/>
              </a:xfrm>
            </p:grpSpPr>
            <p:sp>
              <p:nvSpPr>
                <p:cNvPr id="294058" name="Line 17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59" name="Line 17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60" name="Line 17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061" name="Group 173"/>
              <p:cNvGrpSpPr>
                <a:grpSpLocks/>
              </p:cNvGrpSpPr>
              <p:nvPr/>
            </p:nvGrpSpPr>
            <p:grpSpPr bwMode="auto">
              <a:xfrm flipV="1">
                <a:off x="3686" y="243"/>
                <a:ext cx="177" cy="66"/>
                <a:chOff x="2848" y="848"/>
                <a:chExt cx="140" cy="98"/>
              </a:xfrm>
            </p:grpSpPr>
            <p:sp>
              <p:nvSpPr>
                <p:cNvPr id="294062" name="Line 17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63" name="Line 17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64" name="Line 17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pSp>
        <p:nvGrpSpPr>
          <p:cNvPr id="294065" name="Group 177"/>
          <p:cNvGrpSpPr>
            <a:grpSpLocks/>
          </p:cNvGrpSpPr>
          <p:nvPr/>
        </p:nvGrpSpPr>
        <p:grpSpPr bwMode="auto">
          <a:xfrm>
            <a:off x="6840538" y="2262188"/>
            <a:ext cx="671512" cy="387350"/>
            <a:chOff x="3955" y="387"/>
            <a:chExt cx="423" cy="244"/>
          </a:xfrm>
        </p:grpSpPr>
        <p:sp>
          <p:nvSpPr>
            <p:cNvPr id="294066" name="Freeform 178"/>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067" name="Group 179"/>
            <p:cNvGrpSpPr>
              <a:grpSpLocks/>
            </p:cNvGrpSpPr>
            <p:nvPr/>
          </p:nvGrpSpPr>
          <p:grpSpPr bwMode="auto">
            <a:xfrm>
              <a:off x="4002" y="442"/>
              <a:ext cx="316" cy="147"/>
              <a:chOff x="3600" y="219"/>
              <a:chExt cx="360" cy="175"/>
            </a:xfrm>
          </p:grpSpPr>
          <p:sp>
            <p:nvSpPr>
              <p:cNvPr id="294068" name="Oval 18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069" name="Line 18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070" name="Line 18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071" name="Rectangle 18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072" name="Oval 18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073" name="Group 185"/>
              <p:cNvGrpSpPr>
                <a:grpSpLocks/>
              </p:cNvGrpSpPr>
              <p:nvPr/>
            </p:nvGrpSpPr>
            <p:grpSpPr bwMode="auto">
              <a:xfrm>
                <a:off x="3686" y="244"/>
                <a:ext cx="177" cy="66"/>
                <a:chOff x="2848" y="848"/>
                <a:chExt cx="140" cy="98"/>
              </a:xfrm>
            </p:grpSpPr>
            <p:sp>
              <p:nvSpPr>
                <p:cNvPr id="294074" name="Line 18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75" name="Line 18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76" name="Line 18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077" name="Group 189"/>
              <p:cNvGrpSpPr>
                <a:grpSpLocks/>
              </p:cNvGrpSpPr>
              <p:nvPr/>
            </p:nvGrpSpPr>
            <p:grpSpPr bwMode="auto">
              <a:xfrm flipV="1">
                <a:off x="3686" y="243"/>
                <a:ext cx="177" cy="66"/>
                <a:chOff x="2848" y="848"/>
                <a:chExt cx="140" cy="98"/>
              </a:xfrm>
            </p:grpSpPr>
            <p:sp>
              <p:nvSpPr>
                <p:cNvPr id="294078" name="Line 19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79" name="Line 19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80" name="Line 19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pSp>
        <p:nvGrpSpPr>
          <p:cNvPr id="294081" name="Group 193"/>
          <p:cNvGrpSpPr>
            <a:grpSpLocks/>
          </p:cNvGrpSpPr>
          <p:nvPr/>
        </p:nvGrpSpPr>
        <p:grpSpPr bwMode="auto">
          <a:xfrm>
            <a:off x="5897563" y="2471738"/>
            <a:ext cx="671512" cy="387350"/>
            <a:chOff x="3955" y="387"/>
            <a:chExt cx="423" cy="244"/>
          </a:xfrm>
        </p:grpSpPr>
        <p:sp>
          <p:nvSpPr>
            <p:cNvPr id="294082" name="Freeform 194"/>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083" name="Group 195"/>
            <p:cNvGrpSpPr>
              <a:grpSpLocks/>
            </p:cNvGrpSpPr>
            <p:nvPr/>
          </p:nvGrpSpPr>
          <p:grpSpPr bwMode="auto">
            <a:xfrm>
              <a:off x="4002" y="442"/>
              <a:ext cx="316" cy="147"/>
              <a:chOff x="3600" y="219"/>
              <a:chExt cx="360" cy="175"/>
            </a:xfrm>
          </p:grpSpPr>
          <p:sp>
            <p:nvSpPr>
              <p:cNvPr id="294084"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085" name="Line 19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086" name="Line 19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087" name="Rectangle 19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088"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089" name="Group 201"/>
              <p:cNvGrpSpPr>
                <a:grpSpLocks/>
              </p:cNvGrpSpPr>
              <p:nvPr/>
            </p:nvGrpSpPr>
            <p:grpSpPr bwMode="auto">
              <a:xfrm>
                <a:off x="3686" y="244"/>
                <a:ext cx="177" cy="66"/>
                <a:chOff x="2848" y="848"/>
                <a:chExt cx="140" cy="98"/>
              </a:xfrm>
            </p:grpSpPr>
            <p:sp>
              <p:nvSpPr>
                <p:cNvPr id="294090" name="Line 20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91" name="Line 20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92" name="Line 20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093" name="Group 205"/>
              <p:cNvGrpSpPr>
                <a:grpSpLocks/>
              </p:cNvGrpSpPr>
              <p:nvPr/>
            </p:nvGrpSpPr>
            <p:grpSpPr bwMode="auto">
              <a:xfrm flipV="1">
                <a:off x="3686" y="243"/>
                <a:ext cx="177" cy="66"/>
                <a:chOff x="2848" y="848"/>
                <a:chExt cx="140" cy="98"/>
              </a:xfrm>
            </p:grpSpPr>
            <p:sp>
              <p:nvSpPr>
                <p:cNvPr id="294094" name="Line 20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095" name="Line 20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096" name="Line 20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pSp>
        <p:nvGrpSpPr>
          <p:cNvPr id="294097" name="Group 209"/>
          <p:cNvGrpSpPr>
            <a:grpSpLocks/>
          </p:cNvGrpSpPr>
          <p:nvPr/>
        </p:nvGrpSpPr>
        <p:grpSpPr bwMode="auto">
          <a:xfrm>
            <a:off x="5878513" y="4129088"/>
            <a:ext cx="671512" cy="387350"/>
            <a:chOff x="3955" y="387"/>
            <a:chExt cx="423" cy="244"/>
          </a:xfrm>
        </p:grpSpPr>
        <p:sp>
          <p:nvSpPr>
            <p:cNvPr id="294098" name="Freeform 210"/>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099" name="Group 211"/>
            <p:cNvGrpSpPr>
              <a:grpSpLocks/>
            </p:cNvGrpSpPr>
            <p:nvPr/>
          </p:nvGrpSpPr>
          <p:grpSpPr bwMode="auto">
            <a:xfrm>
              <a:off x="4002" y="442"/>
              <a:ext cx="316" cy="147"/>
              <a:chOff x="3600" y="219"/>
              <a:chExt cx="360" cy="175"/>
            </a:xfrm>
          </p:grpSpPr>
          <p:sp>
            <p:nvSpPr>
              <p:cNvPr id="294100" name="Oval 2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101" name="Line 21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102" name="Line 21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103" name="Rectangle 21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104" name="Oval 2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105" name="Group 217"/>
              <p:cNvGrpSpPr>
                <a:grpSpLocks/>
              </p:cNvGrpSpPr>
              <p:nvPr/>
            </p:nvGrpSpPr>
            <p:grpSpPr bwMode="auto">
              <a:xfrm>
                <a:off x="3686" y="244"/>
                <a:ext cx="177" cy="66"/>
                <a:chOff x="2848" y="848"/>
                <a:chExt cx="140" cy="98"/>
              </a:xfrm>
            </p:grpSpPr>
            <p:sp>
              <p:nvSpPr>
                <p:cNvPr id="294106" name="Line 2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107" name="Line 2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108" name="Line 2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109" name="Group 221"/>
              <p:cNvGrpSpPr>
                <a:grpSpLocks/>
              </p:cNvGrpSpPr>
              <p:nvPr/>
            </p:nvGrpSpPr>
            <p:grpSpPr bwMode="auto">
              <a:xfrm flipV="1">
                <a:off x="3686" y="243"/>
                <a:ext cx="177" cy="66"/>
                <a:chOff x="2848" y="848"/>
                <a:chExt cx="140" cy="98"/>
              </a:xfrm>
            </p:grpSpPr>
            <p:sp>
              <p:nvSpPr>
                <p:cNvPr id="294110" name="Line 2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111" name="Line 2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112" name="Line 2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pSp>
        <p:nvGrpSpPr>
          <p:cNvPr id="294113" name="Group 225"/>
          <p:cNvGrpSpPr>
            <a:grpSpLocks/>
          </p:cNvGrpSpPr>
          <p:nvPr/>
        </p:nvGrpSpPr>
        <p:grpSpPr bwMode="auto">
          <a:xfrm>
            <a:off x="6688138" y="4471988"/>
            <a:ext cx="671512" cy="387350"/>
            <a:chOff x="3955" y="387"/>
            <a:chExt cx="423" cy="244"/>
          </a:xfrm>
        </p:grpSpPr>
        <p:sp>
          <p:nvSpPr>
            <p:cNvPr id="294114" name="Freeform 226"/>
            <p:cNvSpPr>
              <a:spLocks/>
            </p:cNvSpPr>
            <p:nvPr/>
          </p:nvSpPr>
          <p:spPr bwMode="auto">
            <a:xfrm>
              <a:off x="3955" y="387"/>
              <a:ext cx="423" cy="244"/>
            </a:xfrm>
            <a:custGeom>
              <a:avLst/>
              <a:gdLst/>
              <a:ahLst/>
              <a:cxnLst>
                <a:cxn ang="0">
                  <a:pos x="183" y="11"/>
                </a:cxn>
                <a:cxn ang="0">
                  <a:pos x="43" y="43"/>
                </a:cxn>
                <a:cxn ang="0">
                  <a:pos x="3" y="169"/>
                </a:cxn>
                <a:cxn ang="0">
                  <a:pos x="63" y="233"/>
                </a:cxn>
                <a:cxn ang="0">
                  <a:pos x="287" y="237"/>
                </a:cxn>
                <a:cxn ang="0">
                  <a:pos x="403" y="189"/>
                </a:cxn>
                <a:cxn ang="0">
                  <a:pos x="407" y="87"/>
                </a:cxn>
                <a:cxn ang="0">
                  <a:pos x="329" y="13"/>
                </a:cxn>
                <a:cxn ang="0">
                  <a:pos x="183" y="11"/>
                </a:cxn>
              </a:cxnLst>
              <a:rect l="0" t="0" r="r" b="b"/>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a:effectLst/>
          </p:spPr>
          <p:txBody>
            <a:bodyPr wrap="none" anchor="ctr"/>
            <a:lstStyle/>
            <a:p>
              <a:endParaRPr lang="en-US"/>
            </a:p>
          </p:txBody>
        </p:sp>
        <p:grpSp>
          <p:nvGrpSpPr>
            <p:cNvPr id="294115" name="Group 227"/>
            <p:cNvGrpSpPr>
              <a:grpSpLocks/>
            </p:cNvGrpSpPr>
            <p:nvPr/>
          </p:nvGrpSpPr>
          <p:grpSpPr bwMode="auto">
            <a:xfrm>
              <a:off x="4002" y="442"/>
              <a:ext cx="316" cy="147"/>
              <a:chOff x="3600" y="219"/>
              <a:chExt cx="360" cy="175"/>
            </a:xfrm>
          </p:grpSpPr>
          <p:sp>
            <p:nvSpPr>
              <p:cNvPr id="294116"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4117" name="Line 22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4118" name="Line 23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4119" name="Rectangle 23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4120"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4121" name="Group 233"/>
              <p:cNvGrpSpPr>
                <a:grpSpLocks/>
              </p:cNvGrpSpPr>
              <p:nvPr/>
            </p:nvGrpSpPr>
            <p:grpSpPr bwMode="auto">
              <a:xfrm>
                <a:off x="3686" y="244"/>
                <a:ext cx="177" cy="66"/>
                <a:chOff x="2848" y="848"/>
                <a:chExt cx="140" cy="98"/>
              </a:xfrm>
            </p:grpSpPr>
            <p:sp>
              <p:nvSpPr>
                <p:cNvPr id="294122" name="Line 23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123" name="Line 23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124" name="Line 23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4125" name="Group 237"/>
              <p:cNvGrpSpPr>
                <a:grpSpLocks/>
              </p:cNvGrpSpPr>
              <p:nvPr/>
            </p:nvGrpSpPr>
            <p:grpSpPr bwMode="auto">
              <a:xfrm flipV="1">
                <a:off x="3686" y="243"/>
                <a:ext cx="177" cy="66"/>
                <a:chOff x="2848" y="848"/>
                <a:chExt cx="140" cy="98"/>
              </a:xfrm>
            </p:grpSpPr>
            <p:sp>
              <p:nvSpPr>
                <p:cNvPr id="294126" name="Line 23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4127" name="Line 23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4128" name="Line 24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sp>
        <p:nvSpPr>
          <p:cNvPr id="294129" name="Line 241"/>
          <p:cNvSpPr>
            <a:spLocks noChangeShapeType="1"/>
          </p:cNvSpPr>
          <p:nvPr/>
        </p:nvSpPr>
        <p:spPr bwMode="auto">
          <a:xfrm flipV="1">
            <a:off x="6210300" y="4459288"/>
            <a:ext cx="1588" cy="163512"/>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39" name="Slide Number Placeholder 5"/>
          <p:cNvSpPr>
            <a:spLocks noGrp="1"/>
          </p:cNvSpPr>
          <p:nvPr>
            <p:ph type="sldNum" sz="quarter" idx="12"/>
          </p:nvPr>
        </p:nvSpPr>
        <p:spPr/>
        <p:txBody>
          <a:bodyPr/>
          <a:lstStyle/>
          <a:p>
            <a:r>
              <a:rPr lang="en-US"/>
              <a:t>1-</a:t>
            </a:r>
            <a:fld id="{A2B56BBF-4961-4B36-818B-4322CC449B83}" type="slidenum">
              <a:rPr lang="en-US"/>
              <a:pPr/>
              <a:t>120</a:t>
            </a:fld>
            <a:endParaRPr lang="en-US"/>
          </a:p>
        </p:txBody>
      </p:sp>
      <p:sp>
        <p:nvSpPr>
          <p:cNvPr id="399362" name="Rectangle 2"/>
          <p:cNvSpPr>
            <a:spLocks noGrp="1" noChangeArrowheads="1"/>
          </p:cNvSpPr>
          <p:nvPr>
            <p:ph type="title"/>
          </p:nvPr>
        </p:nvSpPr>
        <p:spPr/>
        <p:txBody>
          <a:bodyPr/>
          <a:lstStyle/>
          <a:p>
            <a:r>
              <a:rPr lang="en-US"/>
              <a:t>Residential access: cable</a:t>
            </a:r>
          </a:p>
        </p:txBody>
      </p:sp>
      <p:sp>
        <p:nvSpPr>
          <p:cNvPr id="399363" name="Rectangle 3"/>
          <p:cNvSpPr>
            <a:spLocks noGrp="1" noChangeArrowheads="1"/>
          </p:cNvSpPr>
          <p:nvPr>
            <p:ph type="body" idx="1"/>
          </p:nvPr>
        </p:nvSpPr>
        <p:spPr/>
        <p:txBody>
          <a:bodyPr/>
          <a:lstStyle/>
          <a:p>
            <a:r>
              <a:rPr lang="en-US"/>
              <a:t>Download faster than upload</a:t>
            </a:r>
          </a:p>
          <a:p>
            <a:pPr lvl="1"/>
            <a:r>
              <a:rPr lang="en-US"/>
              <a:t>Noise issues with one source vs. many</a:t>
            </a:r>
          </a:p>
        </p:txBody>
      </p:sp>
      <p:pic>
        <p:nvPicPr>
          <p:cNvPr id="399364" name="Picture 4" descr="house_small"/>
          <p:cNvPicPr>
            <a:picLocks noChangeAspect="1" noChangeArrowheads="1"/>
          </p:cNvPicPr>
          <p:nvPr/>
        </p:nvPicPr>
        <p:blipFill>
          <a:blip r:embed="rId3" cstate="print"/>
          <a:srcRect/>
          <a:stretch>
            <a:fillRect/>
          </a:stretch>
        </p:blipFill>
        <p:spPr bwMode="auto">
          <a:xfrm>
            <a:off x="5416550" y="3873500"/>
            <a:ext cx="1019175" cy="279400"/>
          </a:xfrm>
          <a:prstGeom prst="rect">
            <a:avLst/>
          </a:prstGeom>
          <a:noFill/>
        </p:spPr>
      </p:pic>
      <p:pic>
        <p:nvPicPr>
          <p:cNvPr id="399365" name="Picture 5" descr="house_small"/>
          <p:cNvPicPr>
            <a:picLocks noChangeAspect="1" noChangeArrowheads="1"/>
          </p:cNvPicPr>
          <p:nvPr/>
        </p:nvPicPr>
        <p:blipFill>
          <a:blip r:embed="rId3" cstate="print"/>
          <a:srcRect/>
          <a:stretch>
            <a:fillRect/>
          </a:stretch>
        </p:blipFill>
        <p:spPr bwMode="auto">
          <a:xfrm>
            <a:off x="5916613" y="4308475"/>
            <a:ext cx="1019175" cy="279400"/>
          </a:xfrm>
          <a:prstGeom prst="rect">
            <a:avLst/>
          </a:prstGeom>
          <a:noFill/>
        </p:spPr>
      </p:pic>
      <p:pic>
        <p:nvPicPr>
          <p:cNvPr id="399366" name="Picture 6" descr="house_small"/>
          <p:cNvPicPr>
            <a:picLocks noChangeAspect="1" noChangeArrowheads="1"/>
          </p:cNvPicPr>
          <p:nvPr/>
        </p:nvPicPr>
        <p:blipFill>
          <a:blip r:embed="rId4" cstate="print"/>
          <a:srcRect/>
          <a:stretch>
            <a:fillRect/>
          </a:stretch>
        </p:blipFill>
        <p:spPr bwMode="auto">
          <a:xfrm>
            <a:off x="4097338" y="4064000"/>
            <a:ext cx="1000125" cy="274638"/>
          </a:xfrm>
          <a:prstGeom prst="rect">
            <a:avLst/>
          </a:prstGeom>
          <a:noFill/>
        </p:spPr>
      </p:pic>
      <p:grpSp>
        <p:nvGrpSpPr>
          <p:cNvPr id="399367" name="Group 7"/>
          <p:cNvGrpSpPr>
            <a:grpSpLocks/>
          </p:cNvGrpSpPr>
          <p:nvPr/>
        </p:nvGrpSpPr>
        <p:grpSpPr bwMode="auto">
          <a:xfrm>
            <a:off x="3916363" y="4227513"/>
            <a:ext cx="255587" cy="633412"/>
            <a:chOff x="2055" y="2297"/>
            <a:chExt cx="161" cy="399"/>
          </a:xfrm>
        </p:grpSpPr>
        <p:sp>
          <p:nvSpPr>
            <p:cNvPr id="399368" name="Rectangle 8"/>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9369" name="Rectangle 9"/>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pic>
        <p:nvPicPr>
          <p:cNvPr id="399370" name="Picture 10" descr="house_small"/>
          <p:cNvPicPr>
            <a:picLocks noChangeAspect="1" noChangeArrowheads="1"/>
          </p:cNvPicPr>
          <p:nvPr/>
        </p:nvPicPr>
        <p:blipFill>
          <a:blip r:embed="rId4" cstate="print"/>
          <a:srcRect/>
          <a:stretch>
            <a:fillRect/>
          </a:stretch>
        </p:blipFill>
        <p:spPr bwMode="auto">
          <a:xfrm>
            <a:off x="7323138" y="4076700"/>
            <a:ext cx="1000125" cy="274638"/>
          </a:xfrm>
          <a:prstGeom prst="rect">
            <a:avLst/>
          </a:prstGeom>
          <a:noFill/>
        </p:spPr>
      </p:pic>
      <p:pic>
        <p:nvPicPr>
          <p:cNvPr id="399371" name="Picture 11" descr="house_small"/>
          <p:cNvPicPr>
            <a:picLocks noChangeAspect="1" noChangeArrowheads="1"/>
          </p:cNvPicPr>
          <p:nvPr/>
        </p:nvPicPr>
        <p:blipFill>
          <a:blip r:embed="rId4" cstate="print"/>
          <a:srcRect/>
          <a:stretch>
            <a:fillRect/>
          </a:stretch>
        </p:blipFill>
        <p:spPr bwMode="auto">
          <a:xfrm>
            <a:off x="4262438" y="5334000"/>
            <a:ext cx="1000125" cy="274638"/>
          </a:xfrm>
          <a:prstGeom prst="rect">
            <a:avLst/>
          </a:prstGeom>
          <a:noFill/>
        </p:spPr>
      </p:pic>
      <p:pic>
        <p:nvPicPr>
          <p:cNvPr id="399372" name="Picture 12" descr="house_small"/>
          <p:cNvPicPr>
            <a:picLocks noChangeAspect="1" noChangeArrowheads="1"/>
          </p:cNvPicPr>
          <p:nvPr/>
        </p:nvPicPr>
        <p:blipFill>
          <a:blip r:embed="rId3" cstate="print"/>
          <a:srcRect/>
          <a:stretch>
            <a:fillRect/>
          </a:stretch>
        </p:blipFill>
        <p:spPr bwMode="auto">
          <a:xfrm>
            <a:off x="5738813" y="5070475"/>
            <a:ext cx="1019175" cy="279400"/>
          </a:xfrm>
          <a:prstGeom prst="rect">
            <a:avLst/>
          </a:prstGeom>
          <a:noFill/>
        </p:spPr>
      </p:pic>
      <p:pic>
        <p:nvPicPr>
          <p:cNvPr id="399373" name="Picture 13" descr="house_small"/>
          <p:cNvPicPr>
            <a:picLocks noChangeAspect="1" noChangeArrowheads="1"/>
          </p:cNvPicPr>
          <p:nvPr/>
        </p:nvPicPr>
        <p:blipFill>
          <a:blip r:embed="rId4" cstate="print"/>
          <a:srcRect/>
          <a:stretch>
            <a:fillRect/>
          </a:stretch>
        </p:blipFill>
        <p:spPr bwMode="auto">
          <a:xfrm>
            <a:off x="6954838" y="5524500"/>
            <a:ext cx="1000125" cy="274638"/>
          </a:xfrm>
          <a:prstGeom prst="rect">
            <a:avLst/>
          </a:prstGeom>
          <a:noFill/>
        </p:spPr>
      </p:pic>
      <p:grpSp>
        <p:nvGrpSpPr>
          <p:cNvPr id="399374" name="Group 14"/>
          <p:cNvGrpSpPr>
            <a:grpSpLocks/>
          </p:cNvGrpSpPr>
          <p:nvPr/>
        </p:nvGrpSpPr>
        <p:grpSpPr bwMode="auto">
          <a:xfrm flipV="1">
            <a:off x="6770688" y="4906963"/>
            <a:ext cx="255587" cy="820737"/>
            <a:chOff x="2459" y="2251"/>
            <a:chExt cx="161" cy="517"/>
          </a:xfrm>
        </p:grpSpPr>
        <p:sp>
          <p:nvSpPr>
            <p:cNvPr id="399375" name="Rectangle 15"/>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9376" name="Rectangle 16"/>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9377" name="Group 17"/>
          <p:cNvGrpSpPr>
            <a:grpSpLocks/>
          </p:cNvGrpSpPr>
          <p:nvPr/>
        </p:nvGrpSpPr>
        <p:grpSpPr bwMode="auto">
          <a:xfrm flipV="1">
            <a:off x="5529263" y="4887913"/>
            <a:ext cx="255587" cy="379412"/>
            <a:chOff x="2315" y="2599"/>
            <a:chExt cx="161" cy="239"/>
          </a:xfrm>
        </p:grpSpPr>
        <p:sp>
          <p:nvSpPr>
            <p:cNvPr id="399378" name="Rectangle 18"/>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9379" name="Rectangle 19"/>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9380" name="Group 20"/>
          <p:cNvGrpSpPr>
            <a:grpSpLocks/>
          </p:cNvGrpSpPr>
          <p:nvPr/>
        </p:nvGrpSpPr>
        <p:grpSpPr bwMode="auto">
          <a:xfrm flipV="1">
            <a:off x="4094163" y="4900613"/>
            <a:ext cx="255587" cy="633412"/>
            <a:chOff x="2055" y="2297"/>
            <a:chExt cx="161" cy="399"/>
          </a:xfrm>
        </p:grpSpPr>
        <p:sp>
          <p:nvSpPr>
            <p:cNvPr id="399381" name="Rectangle 21"/>
            <p:cNvSpPr>
              <a:spLocks noChangeArrowheads="1"/>
            </p:cNvSpPr>
            <p:nvPr/>
          </p:nvSpPr>
          <p:spPr bwMode="auto">
            <a:xfrm rot="-5400000">
              <a:off x="1870"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9382" name="Rectangle 22"/>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9383" name="Group 23"/>
          <p:cNvGrpSpPr>
            <a:grpSpLocks/>
          </p:cNvGrpSpPr>
          <p:nvPr/>
        </p:nvGrpSpPr>
        <p:grpSpPr bwMode="auto">
          <a:xfrm>
            <a:off x="7126288" y="4246563"/>
            <a:ext cx="255587" cy="630237"/>
            <a:chOff x="3561" y="2643"/>
            <a:chExt cx="161" cy="397"/>
          </a:xfrm>
        </p:grpSpPr>
        <p:sp>
          <p:nvSpPr>
            <p:cNvPr id="399384" name="Rectangle 24"/>
            <p:cNvSpPr>
              <a:spLocks noChangeArrowheads="1"/>
            </p:cNvSpPr>
            <p:nvPr/>
          </p:nvSpPr>
          <p:spPr bwMode="auto">
            <a:xfrm rot="-5400000">
              <a:off x="3377"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9385" name="Rectangle 25"/>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9386" name="Group 26"/>
          <p:cNvGrpSpPr>
            <a:grpSpLocks/>
          </p:cNvGrpSpPr>
          <p:nvPr/>
        </p:nvGrpSpPr>
        <p:grpSpPr bwMode="auto">
          <a:xfrm>
            <a:off x="5757863" y="4468813"/>
            <a:ext cx="255587" cy="379412"/>
            <a:chOff x="2315" y="2599"/>
            <a:chExt cx="161" cy="239"/>
          </a:xfrm>
        </p:grpSpPr>
        <p:sp>
          <p:nvSpPr>
            <p:cNvPr id="399387" name="Rectangle 27"/>
            <p:cNvSpPr>
              <a:spLocks noChangeArrowheads="1"/>
            </p:cNvSpPr>
            <p:nvPr/>
          </p:nvSpPr>
          <p:spPr bwMode="auto">
            <a:xfrm rot="-5400000">
              <a:off x="2210"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9388" name="Rectangle 2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grpSp>
        <p:nvGrpSpPr>
          <p:cNvPr id="399389" name="Group 29"/>
          <p:cNvGrpSpPr>
            <a:grpSpLocks/>
          </p:cNvGrpSpPr>
          <p:nvPr/>
        </p:nvGrpSpPr>
        <p:grpSpPr bwMode="auto">
          <a:xfrm>
            <a:off x="5221288" y="4030663"/>
            <a:ext cx="255587" cy="820737"/>
            <a:chOff x="2459" y="2251"/>
            <a:chExt cx="161" cy="517"/>
          </a:xfrm>
        </p:grpSpPr>
        <p:sp>
          <p:nvSpPr>
            <p:cNvPr id="399390" name="Rectangle 30"/>
            <p:cNvSpPr>
              <a:spLocks noChangeArrowheads="1"/>
            </p:cNvSpPr>
            <p:nvPr/>
          </p:nvSpPr>
          <p:spPr bwMode="auto">
            <a:xfrm rot="-5400000">
              <a:off x="2215"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sp>
          <p:nvSpPr>
            <p:cNvPr id="399391" name="Rectangle 31"/>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endParaRPr lang="en-US"/>
            </a:p>
          </p:txBody>
        </p:sp>
      </p:grpSp>
      <p:sp>
        <p:nvSpPr>
          <p:cNvPr id="399392" name="Rectangle 32"/>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endParaRPr lang="en-US"/>
          </a:p>
        </p:txBody>
      </p:sp>
      <p:sp>
        <p:nvSpPr>
          <p:cNvPr id="399393" name="Text Box 33"/>
          <p:cNvSpPr txBox="1">
            <a:spLocks noChangeArrowheads="1"/>
          </p:cNvSpPr>
          <p:nvPr/>
        </p:nvSpPr>
        <p:spPr bwMode="auto">
          <a:xfrm>
            <a:off x="4416425" y="5584825"/>
            <a:ext cx="692150"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home</a:t>
            </a:r>
          </a:p>
        </p:txBody>
      </p:sp>
      <p:pic>
        <p:nvPicPr>
          <p:cNvPr id="399394" name="Picture 34" descr="building2"/>
          <p:cNvPicPr>
            <a:picLocks noChangeAspect="1" noChangeArrowheads="1"/>
          </p:cNvPicPr>
          <p:nvPr/>
        </p:nvPicPr>
        <p:blipFill>
          <a:blip r:embed="rId5" cstate="print"/>
          <a:srcRect/>
          <a:stretch>
            <a:fillRect/>
          </a:stretch>
        </p:blipFill>
        <p:spPr bwMode="auto">
          <a:xfrm>
            <a:off x="1127125" y="4356100"/>
            <a:ext cx="1504950" cy="782638"/>
          </a:xfrm>
          <a:prstGeom prst="rect">
            <a:avLst/>
          </a:prstGeom>
          <a:noFill/>
        </p:spPr>
      </p:pic>
      <p:sp>
        <p:nvSpPr>
          <p:cNvPr id="399395" name="Text Box 35"/>
          <p:cNvSpPr txBox="1">
            <a:spLocks noChangeArrowheads="1"/>
          </p:cNvSpPr>
          <p:nvPr/>
        </p:nvSpPr>
        <p:spPr bwMode="auto">
          <a:xfrm>
            <a:off x="1127125" y="5140325"/>
            <a:ext cx="1514475" cy="336550"/>
          </a:xfrm>
          <a:prstGeom prst="rect">
            <a:avLst/>
          </a:prstGeom>
          <a:noFill/>
          <a:ln w="9525">
            <a:noFill/>
            <a:miter lim="800000"/>
            <a:headEnd/>
            <a:tailEnd/>
          </a:ln>
          <a:effectLst/>
        </p:spPr>
        <p:txBody>
          <a:bodyPr wrap="none">
            <a:spAutoFit/>
          </a:bodyPr>
          <a:lstStyle/>
          <a:p>
            <a:pPr algn="l" eaLnBrk="1" hangingPunct="1"/>
            <a:r>
              <a:rPr lang="en-US" sz="1600">
                <a:latin typeface="Arial" charset="0"/>
              </a:rPr>
              <a:t>cable headend</a:t>
            </a:r>
          </a:p>
        </p:txBody>
      </p:sp>
      <p:sp>
        <p:nvSpPr>
          <p:cNvPr id="399396" name="Text Box 36"/>
          <p:cNvSpPr txBox="1">
            <a:spLocks noChangeArrowheads="1"/>
          </p:cNvSpPr>
          <p:nvPr/>
        </p:nvSpPr>
        <p:spPr bwMode="auto">
          <a:xfrm>
            <a:off x="2257425" y="5711825"/>
            <a:ext cx="1706563" cy="581025"/>
          </a:xfrm>
          <a:prstGeom prst="rect">
            <a:avLst/>
          </a:prstGeom>
          <a:noFill/>
          <a:ln w="9525">
            <a:noFill/>
            <a:miter lim="800000"/>
            <a:headEnd/>
            <a:tailEnd/>
          </a:ln>
          <a:effectLst/>
        </p:spPr>
        <p:txBody>
          <a:bodyPr wrap="none">
            <a:spAutoFit/>
          </a:bodyPr>
          <a:lstStyle/>
          <a:p>
            <a:pPr algn="ctr" eaLnBrk="1" hangingPunct="1"/>
            <a:r>
              <a:rPr lang="en-US" sz="1600">
                <a:latin typeface="Arial" charset="0"/>
              </a:rPr>
              <a:t>cable distribution</a:t>
            </a:r>
          </a:p>
          <a:p>
            <a:pPr algn="ctr" eaLnBrk="1" hangingPunct="1"/>
            <a:r>
              <a:rPr lang="en-US" sz="1600">
                <a:latin typeface="Arial" charset="0"/>
              </a:rPr>
              <a:t>network</a:t>
            </a:r>
          </a:p>
        </p:txBody>
      </p:sp>
      <p:sp>
        <p:nvSpPr>
          <p:cNvPr id="399397" name="Line 37"/>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C6001DCC-D22E-42EA-9755-71614E61A02B}" type="slidenum">
              <a:rPr lang="en-US"/>
              <a:pPr/>
              <a:t>121</a:t>
            </a:fld>
            <a:endParaRPr lang="en-US"/>
          </a:p>
        </p:txBody>
      </p:sp>
      <p:sp>
        <p:nvSpPr>
          <p:cNvPr id="401410" name="Rectangle 2"/>
          <p:cNvSpPr>
            <a:spLocks noGrp="1" noChangeArrowheads="1"/>
          </p:cNvSpPr>
          <p:nvPr>
            <p:ph type="title"/>
          </p:nvPr>
        </p:nvSpPr>
        <p:spPr/>
        <p:txBody>
          <a:bodyPr/>
          <a:lstStyle/>
          <a:p>
            <a:r>
              <a:rPr lang="en-US"/>
              <a:t>Residential access: DSL</a:t>
            </a:r>
          </a:p>
        </p:txBody>
      </p:sp>
      <p:pic>
        <p:nvPicPr>
          <p:cNvPr id="401411" name="Picture 3"/>
          <p:cNvPicPr>
            <a:picLocks noChangeAspect="1" noChangeArrowheads="1"/>
          </p:cNvPicPr>
          <p:nvPr/>
        </p:nvPicPr>
        <p:blipFill>
          <a:blip r:embed="rId3" cstate="print"/>
          <a:srcRect/>
          <a:stretch>
            <a:fillRect/>
          </a:stretch>
        </p:blipFill>
        <p:spPr bwMode="auto">
          <a:xfrm>
            <a:off x="1206500" y="1792288"/>
            <a:ext cx="6526213" cy="3975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7267001A-4C4A-457D-92C5-3E3345DE6B28}" type="slidenum">
              <a:rPr lang="en-US"/>
              <a:pPr/>
              <a:t>122</a:t>
            </a:fld>
            <a:endParaRPr lang="en-US"/>
          </a:p>
        </p:txBody>
      </p:sp>
      <p:sp>
        <p:nvSpPr>
          <p:cNvPr id="403458" name="Rectangle 2"/>
          <p:cNvSpPr>
            <a:spLocks noGrp="1" noChangeArrowheads="1"/>
          </p:cNvSpPr>
          <p:nvPr>
            <p:ph type="title"/>
          </p:nvPr>
        </p:nvSpPr>
        <p:spPr/>
        <p:txBody>
          <a:bodyPr/>
          <a:lstStyle/>
          <a:p>
            <a:r>
              <a:rPr lang="en-US"/>
              <a:t>Residential access: DSL</a:t>
            </a:r>
          </a:p>
        </p:txBody>
      </p:sp>
      <p:sp>
        <p:nvSpPr>
          <p:cNvPr id="403459" name="Rectangle 3"/>
          <p:cNvSpPr>
            <a:spLocks noGrp="1" noChangeArrowheads="1"/>
          </p:cNvSpPr>
          <p:nvPr>
            <p:ph type="body" idx="1"/>
          </p:nvPr>
        </p:nvSpPr>
        <p:spPr/>
        <p:txBody>
          <a:bodyPr/>
          <a:lstStyle/>
          <a:p>
            <a:r>
              <a:rPr lang="en-US"/>
              <a:t>Uses high-frequency spectrum </a:t>
            </a:r>
          </a:p>
          <a:p>
            <a:pPr lvl="1"/>
            <a:r>
              <a:rPr lang="en-US"/>
              <a:t>Data superimposed onto voice using high-frequencies on existing telephone line</a:t>
            </a:r>
          </a:p>
          <a:p>
            <a:pPr lvl="1"/>
            <a:r>
              <a:rPr lang="en-US"/>
              <a:t>Voice transmitted in low-frequency spectrum</a:t>
            </a:r>
          </a:p>
          <a:p>
            <a:pPr lvl="1"/>
            <a:r>
              <a:rPr lang="en-US"/>
              <a:t>Transmissions may disrupt each other</a:t>
            </a:r>
          </a:p>
          <a:p>
            <a:pPr lvl="2"/>
            <a:r>
              <a:rPr lang="en-US"/>
              <a:t>Low-pass filters typically added to protect legacy devices and DSL modems from each other</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4"/>
          <p:cNvSpPr>
            <a:spLocks noGrp="1"/>
          </p:cNvSpPr>
          <p:nvPr>
            <p:ph type="sldNum" sz="quarter" idx="12"/>
          </p:nvPr>
        </p:nvSpPr>
        <p:spPr/>
        <p:txBody>
          <a:bodyPr/>
          <a:lstStyle/>
          <a:p>
            <a:r>
              <a:rPr lang="en-US"/>
              <a:t>1-</a:t>
            </a:r>
            <a:fld id="{19226AD9-9376-4C1E-8B93-4346E2704378}" type="slidenum">
              <a:rPr lang="en-US"/>
              <a:pPr/>
              <a:t>123</a:t>
            </a:fld>
            <a:endParaRPr lang="en-US"/>
          </a:p>
        </p:txBody>
      </p:sp>
      <p:sp>
        <p:nvSpPr>
          <p:cNvPr id="404482" name="Rectangle 2"/>
          <p:cNvSpPr>
            <a:spLocks noGrp="1" noChangeArrowheads="1"/>
          </p:cNvSpPr>
          <p:nvPr>
            <p:ph type="title"/>
          </p:nvPr>
        </p:nvSpPr>
        <p:spPr>
          <a:xfrm>
            <a:off x="419100" y="211138"/>
            <a:ext cx="8229600" cy="1143000"/>
          </a:xfrm>
        </p:spPr>
        <p:txBody>
          <a:bodyPr/>
          <a:lstStyle/>
          <a:p>
            <a:r>
              <a:rPr lang="en-US"/>
              <a:t>Residential access: DSL</a:t>
            </a:r>
          </a:p>
        </p:txBody>
      </p:sp>
      <p:pic>
        <p:nvPicPr>
          <p:cNvPr id="404483" name="Picture 3"/>
          <p:cNvPicPr>
            <a:picLocks noChangeAspect="1" noChangeArrowheads="1"/>
          </p:cNvPicPr>
          <p:nvPr/>
        </p:nvPicPr>
        <p:blipFill>
          <a:blip r:embed="rId3" cstate="print"/>
          <a:srcRect/>
          <a:stretch>
            <a:fillRect/>
          </a:stretch>
        </p:blipFill>
        <p:spPr bwMode="auto">
          <a:xfrm>
            <a:off x="1095375" y="4103688"/>
            <a:ext cx="5643563" cy="2754312"/>
          </a:xfrm>
          <a:prstGeom prst="rect">
            <a:avLst/>
          </a:prstGeom>
          <a:noFill/>
          <a:ln w="9525">
            <a:noFill/>
            <a:miter lim="800000"/>
            <a:headEnd/>
            <a:tailEnd/>
          </a:ln>
          <a:effectLst/>
        </p:spPr>
      </p:pic>
      <p:pic>
        <p:nvPicPr>
          <p:cNvPr id="404484" name="Picture 4"/>
          <p:cNvPicPr>
            <a:picLocks noChangeAspect="1" noChangeArrowheads="1"/>
          </p:cNvPicPr>
          <p:nvPr/>
        </p:nvPicPr>
        <p:blipFill>
          <a:blip r:embed="rId4" cstate="print"/>
          <a:srcRect/>
          <a:stretch>
            <a:fillRect/>
          </a:stretch>
        </p:blipFill>
        <p:spPr bwMode="auto">
          <a:xfrm>
            <a:off x="1919288" y="1344613"/>
            <a:ext cx="4324350" cy="2667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r>
              <a:rPr lang="en-US"/>
              <a:t>1-</a:t>
            </a:r>
            <a:fld id="{780D59EE-7335-4549-8650-2E66884C88B7}" type="slidenum">
              <a:rPr lang="en-US"/>
              <a:pPr/>
              <a:t>124</a:t>
            </a:fld>
            <a:endParaRPr lang="en-US"/>
          </a:p>
        </p:txBody>
      </p:sp>
      <p:sp>
        <p:nvSpPr>
          <p:cNvPr id="406530" name="Rectangle 2"/>
          <p:cNvSpPr>
            <a:spLocks noGrp="1" noChangeArrowheads="1"/>
          </p:cNvSpPr>
          <p:nvPr>
            <p:ph type="title"/>
          </p:nvPr>
        </p:nvSpPr>
        <p:spPr>
          <a:xfrm>
            <a:off x="533400" y="228600"/>
            <a:ext cx="8096250" cy="1143000"/>
          </a:xfrm>
        </p:spPr>
        <p:txBody>
          <a:bodyPr/>
          <a:lstStyle/>
          <a:p>
            <a:r>
              <a:rPr lang="en-US" sz="3200"/>
              <a:t>Internet structure: network of networks</a:t>
            </a:r>
            <a:endParaRPr lang="en-US"/>
          </a:p>
        </p:txBody>
      </p:sp>
      <p:sp>
        <p:nvSpPr>
          <p:cNvPr id="406531" name="Rectangle 3"/>
          <p:cNvSpPr>
            <a:spLocks noGrp="1" noChangeArrowheads="1"/>
          </p:cNvSpPr>
          <p:nvPr>
            <p:ph type="body" sz="half" idx="1"/>
          </p:nvPr>
        </p:nvSpPr>
        <p:spPr>
          <a:xfrm>
            <a:off x="352425" y="1428750"/>
            <a:ext cx="8440738" cy="4648200"/>
          </a:xfrm>
        </p:spPr>
        <p:txBody>
          <a:bodyPr/>
          <a:lstStyle/>
          <a:p>
            <a:r>
              <a:rPr lang="en-US" sz="2400"/>
              <a:t>Influenced by decommissioning of NSFNet</a:t>
            </a:r>
          </a:p>
          <a:p>
            <a:pPr lvl="1"/>
            <a:r>
              <a:rPr lang="en-US" sz="2000"/>
              <a:t>Academic network connecting NSF’s supercomputing sites</a:t>
            </a:r>
          </a:p>
          <a:p>
            <a:pPr lvl="1"/>
            <a:r>
              <a:rPr lang="en-US" sz="2000"/>
              <a:t>NSF wanted out of the ISP business</a:t>
            </a:r>
          </a:p>
          <a:p>
            <a:pPr lvl="1"/>
            <a:r>
              <a:rPr lang="en-US" sz="2000"/>
              <a:t>Provided peering points for multiple competing commercial ISPs</a:t>
            </a:r>
          </a:p>
        </p:txBody>
      </p:sp>
      <p:pic>
        <p:nvPicPr>
          <p:cNvPr id="406532" name="Picture 4"/>
          <p:cNvPicPr>
            <a:picLocks noChangeAspect="1" noChangeArrowheads="1"/>
          </p:cNvPicPr>
          <p:nvPr/>
        </p:nvPicPr>
        <p:blipFill>
          <a:blip r:embed="rId3" cstate="print"/>
          <a:srcRect/>
          <a:stretch>
            <a:fillRect/>
          </a:stretch>
        </p:blipFill>
        <p:spPr bwMode="auto">
          <a:xfrm>
            <a:off x="2062163" y="3073400"/>
            <a:ext cx="4792662" cy="3722688"/>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20" name="Slide Number Placeholder 6"/>
          <p:cNvSpPr>
            <a:spLocks noGrp="1"/>
          </p:cNvSpPr>
          <p:nvPr>
            <p:ph type="sldNum" sz="quarter" idx="12"/>
          </p:nvPr>
        </p:nvSpPr>
        <p:spPr/>
        <p:txBody>
          <a:bodyPr/>
          <a:lstStyle/>
          <a:p>
            <a:r>
              <a:rPr lang="en-US"/>
              <a:t>1-</a:t>
            </a:r>
            <a:fld id="{78A68DB7-6E44-4606-9E9F-F460674232DB}" type="slidenum">
              <a:rPr lang="en-US"/>
              <a:pPr/>
              <a:t>125</a:t>
            </a:fld>
            <a:endParaRPr lang="en-US"/>
          </a:p>
        </p:txBody>
      </p:sp>
      <p:sp>
        <p:nvSpPr>
          <p:cNvPr id="408578" name="Rectangle 2"/>
          <p:cNvSpPr>
            <a:spLocks noGrp="1" noChangeArrowheads="1"/>
          </p:cNvSpPr>
          <p:nvPr>
            <p:ph type="title"/>
          </p:nvPr>
        </p:nvSpPr>
        <p:spPr>
          <a:xfrm>
            <a:off x="533400" y="228600"/>
            <a:ext cx="8096250" cy="1143000"/>
          </a:xfrm>
        </p:spPr>
        <p:txBody>
          <a:bodyPr/>
          <a:lstStyle/>
          <a:p>
            <a:r>
              <a:rPr lang="en-US" sz="3200"/>
              <a:t>Internet structure: network of networks</a:t>
            </a:r>
            <a:endParaRPr lang="en-US"/>
          </a:p>
        </p:txBody>
      </p:sp>
      <p:sp>
        <p:nvSpPr>
          <p:cNvPr id="408579" name="Rectangle 3"/>
          <p:cNvSpPr>
            <a:spLocks noGrp="1" noChangeArrowheads="1"/>
          </p:cNvSpPr>
          <p:nvPr>
            <p:ph type="body" sz="half" idx="1"/>
          </p:nvPr>
        </p:nvSpPr>
        <p:spPr>
          <a:xfrm>
            <a:off x="352425" y="1428750"/>
            <a:ext cx="8440738" cy="4648200"/>
          </a:xfrm>
        </p:spPr>
        <p:txBody>
          <a:bodyPr/>
          <a:lstStyle/>
          <a:p>
            <a:r>
              <a:rPr lang="en-US" sz="2400"/>
              <a:t>roughly hierarchical</a:t>
            </a:r>
          </a:p>
          <a:p>
            <a:r>
              <a:rPr lang="en-US" sz="2400">
                <a:solidFill>
                  <a:srgbClr val="FF0000"/>
                </a:solidFill>
              </a:rPr>
              <a:t>at center: “tier-1” ISPs </a:t>
            </a:r>
            <a:r>
              <a:rPr lang="en-US" sz="2400"/>
              <a:t>(e.g., Verizon, Sprint, AT&amp;T, Cable and Wireless), national/international coverage</a:t>
            </a:r>
          </a:p>
          <a:p>
            <a:pPr lvl="1"/>
            <a:r>
              <a:rPr lang="en-US"/>
              <a:t>treat each other as equals</a:t>
            </a:r>
          </a:p>
          <a:p>
            <a:pPr lvl="1"/>
            <a:r>
              <a:rPr lang="en-US"/>
              <a:t>Peers with every other network to reach Internet</a:t>
            </a:r>
          </a:p>
        </p:txBody>
      </p:sp>
      <p:sp>
        <p:nvSpPr>
          <p:cNvPr id="408580"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08581"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08582"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grpSp>
        <p:nvGrpSpPr>
          <p:cNvPr id="408583" name="Group 7"/>
          <p:cNvGrpSpPr>
            <a:grpSpLocks/>
          </p:cNvGrpSpPr>
          <p:nvPr/>
        </p:nvGrpSpPr>
        <p:grpSpPr bwMode="auto">
          <a:xfrm>
            <a:off x="720725" y="3781425"/>
            <a:ext cx="4533900" cy="1543050"/>
            <a:chOff x="454" y="2122"/>
            <a:chExt cx="2856" cy="972"/>
          </a:xfrm>
        </p:grpSpPr>
        <p:sp>
          <p:nvSpPr>
            <p:cNvPr id="408584" name="Oval 8"/>
            <p:cNvSpPr>
              <a:spLocks noChangeArrowheads="1"/>
            </p:cNvSpPr>
            <p:nvPr/>
          </p:nvSpPr>
          <p:spPr bwMode="auto">
            <a:xfrm>
              <a:off x="3226" y="2796"/>
              <a:ext cx="84" cy="9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08585" name="Oval 9"/>
            <p:cNvSpPr>
              <a:spLocks noChangeArrowheads="1"/>
            </p:cNvSpPr>
            <p:nvPr/>
          </p:nvSpPr>
          <p:spPr bwMode="auto">
            <a:xfrm>
              <a:off x="2942" y="2500"/>
              <a:ext cx="84" cy="90"/>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408586" name="Oval 10"/>
            <p:cNvSpPr>
              <a:spLocks noChangeArrowheads="1"/>
            </p:cNvSpPr>
            <p:nvPr/>
          </p:nvSpPr>
          <p:spPr bwMode="auto">
            <a:xfrm>
              <a:off x="2650" y="2516"/>
              <a:ext cx="84" cy="90"/>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408587" name="Oval 11"/>
            <p:cNvSpPr>
              <a:spLocks noChangeArrowheads="1"/>
            </p:cNvSpPr>
            <p:nvPr/>
          </p:nvSpPr>
          <p:spPr bwMode="auto">
            <a:xfrm>
              <a:off x="2354" y="2804"/>
              <a:ext cx="84" cy="9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08588" name="Oval 12"/>
            <p:cNvSpPr>
              <a:spLocks noChangeArrowheads="1"/>
            </p:cNvSpPr>
            <p:nvPr/>
          </p:nvSpPr>
          <p:spPr bwMode="auto">
            <a:xfrm>
              <a:off x="2666" y="3004"/>
              <a:ext cx="84" cy="9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08589" name="Oval 13"/>
            <p:cNvSpPr>
              <a:spLocks noChangeArrowheads="1"/>
            </p:cNvSpPr>
            <p:nvPr/>
          </p:nvSpPr>
          <p:spPr bwMode="auto">
            <a:xfrm>
              <a:off x="2990" y="2996"/>
              <a:ext cx="84" cy="9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08590" name="Line 14"/>
            <p:cNvSpPr>
              <a:spLocks noChangeShapeType="1"/>
            </p:cNvSpPr>
            <p:nvPr/>
          </p:nvSpPr>
          <p:spPr bwMode="auto">
            <a:xfrm flipV="1">
              <a:off x="2752" y="3040"/>
              <a:ext cx="240" cy="4"/>
            </a:xfrm>
            <a:prstGeom prst="line">
              <a:avLst/>
            </a:prstGeom>
            <a:noFill/>
            <a:ln w="19050">
              <a:solidFill>
                <a:schemeClr val="tx1"/>
              </a:solidFill>
              <a:round/>
              <a:headEnd/>
              <a:tailEnd/>
            </a:ln>
            <a:effectLst/>
          </p:spPr>
          <p:txBody>
            <a:bodyPr/>
            <a:lstStyle/>
            <a:p>
              <a:endParaRPr lang="en-US"/>
            </a:p>
          </p:txBody>
        </p:sp>
        <p:sp>
          <p:nvSpPr>
            <p:cNvPr id="408591" name="Line 15"/>
            <p:cNvSpPr>
              <a:spLocks noChangeShapeType="1"/>
            </p:cNvSpPr>
            <p:nvPr/>
          </p:nvSpPr>
          <p:spPr bwMode="auto">
            <a:xfrm>
              <a:off x="3010" y="2572"/>
              <a:ext cx="232" cy="232"/>
            </a:xfrm>
            <a:prstGeom prst="line">
              <a:avLst/>
            </a:prstGeom>
            <a:noFill/>
            <a:ln w="19050">
              <a:solidFill>
                <a:schemeClr val="tx1"/>
              </a:solidFill>
              <a:round/>
              <a:headEnd/>
              <a:tailEnd/>
            </a:ln>
            <a:effectLst/>
          </p:spPr>
          <p:txBody>
            <a:bodyPr/>
            <a:lstStyle/>
            <a:p>
              <a:endParaRPr lang="en-US"/>
            </a:p>
          </p:txBody>
        </p:sp>
        <p:sp>
          <p:nvSpPr>
            <p:cNvPr id="408592" name="Line 16"/>
            <p:cNvSpPr>
              <a:spLocks noChangeShapeType="1"/>
            </p:cNvSpPr>
            <p:nvPr/>
          </p:nvSpPr>
          <p:spPr bwMode="auto">
            <a:xfrm flipV="1">
              <a:off x="2416" y="2592"/>
              <a:ext cx="248" cy="224"/>
            </a:xfrm>
            <a:prstGeom prst="line">
              <a:avLst/>
            </a:prstGeom>
            <a:noFill/>
            <a:ln w="19050">
              <a:solidFill>
                <a:schemeClr val="tx1"/>
              </a:solidFill>
              <a:round/>
              <a:headEnd/>
              <a:tailEnd/>
            </a:ln>
            <a:effectLst/>
          </p:spPr>
          <p:txBody>
            <a:bodyPr/>
            <a:lstStyle/>
            <a:p>
              <a:endParaRPr lang="en-US"/>
            </a:p>
          </p:txBody>
        </p:sp>
        <p:sp>
          <p:nvSpPr>
            <p:cNvPr id="408593" name="Text Box 17"/>
            <p:cNvSpPr txBox="1">
              <a:spLocks noChangeArrowheads="1"/>
            </p:cNvSpPr>
            <p:nvPr/>
          </p:nvSpPr>
          <p:spPr bwMode="auto">
            <a:xfrm>
              <a:off x="454" y="2122"/>
              <a:ext cx="987" cy="923"/>
            </a:xfrm>
            <a:prstGeom prst="rect">
              <a:avLst/>
            </a:prstGeom>
            <a:noFill/>
            <a:ln w="9525">
              <a:noFill/>
              <a:miter lim="800000"/>
              <a:headEnd/>
              <a:tailEnd/>
            </a:ln>
            <a:effectLst/>
          </p:spPr>
          <p:txBody>
            <a:bodyPr>
              <a:spAutoFit/>
            </a:bodyPr>
            <a:lstStyle/>
            <a:p>
              <a:pPr algn="l"/>
              <a:r>
                <a:rPr lang="en-US" sz="1800">
                  <a:latin typeface="Comic Sans MS" pitchFamily="66" charset="0"/>
                </a:rPr>
                <a:t>Tier-1 providers interconnect (peer) privately</a:t>
              </a:r>
            </a:p>
          </p:txBody>
        </p:sp>
        <p:sp>
          <p:nvSpPr>
            <p:cNvPr id="408594" name="Line 18"/>
            <p:cNvSpPr>
              <a:spLocks noChangeShapeType="1"/>
            </p:cNvSpPr>
            <p:nvPr/>
          </p:nvSpPr>
          <p:spPr bwMode="auto">
            <a:xfrm>
              <a:off x="992" y="2224"/>
              <a:ext cx="1472" cy="43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8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117" name="Slide Number Placeholder 4"/>
          <p:cNvSpPr>
            <a:spLocks noGrp="1"/>
          </p:cNvSpPr>
          <p:nvPr>
            <p:ph type="sldNum" sz="quarter" idx="12"/>
          </p:nvPr>
        </p:nvSpPr>
        <p:spPr/>
        <p:txBody>
          <a:bodyPr/>
          <a:lstStyle/>
          <a:p>
            <a:r>
              <a:rPr lang="en-US"/>
              <a:t>1-</a:t>
            </a:r>
            <a:fld id="{8E3959BF-44BF-445D-BDE9-652A73D66CE2}" type="slidenum">
              <a:rPr lang="en-US"/>
              <a:pPr/>
              <a:t>126</a:t>
            </a:fld>
            <a:endParaRPr lang="en-US"/>
          </a:p>
        </p:txBody>
      </p:sp>
      <p:pic>
        <p:nvPicPr>
          <p:cNvPr id="410626" name="Picture 2"/>
          <p:cNvPicPr>
            <a:picLocks noChangeAspect="1" noChangeArrowheads="1"/>
          </p:cNvPicPr>
          <p:nvPr/>
        </p:nvPicPr>
        <p:blipFill>
          <a:blip r:embed="rId3" cstate="print"/>
          <a:srcRect/>
          <a:stretch>
            <a:fillRect/>
          </a:stretch>
        </p:blipFill>
        <p:spPr bwMode="auto">
          <a:xfrm>
            <a:off x="565150" y="1465263"/>
            <a:ext cx="8385175" cy="4765675"/>
          </a:xfrm>
          <a:prstGeom prst="rect">
            <a:avLst/>
          </a:prstGeom>
          <a:noFill/>
          <a:ln w="9525">
            <a:noFill/>
            <a:miter lim="800000"/>
            <a:headEnd/>
            <a:tailEnd/>
          </a:ln>
          <a:effectLst/>
        </p:spPr>
      </p:pic>
      <p:sp>
        <p:nvSpPr>
          <p:cNvPr id="410627" name="Rectangle 3"/>
          <p:cNvSpPr>
            <a:spLocks noGrp="1" noChangeArrowheads="1"/>
          </p:cNvSpPr>
          <p:nvPr>
            <p:ph type="title"/>
          </p:nvPr>
        </p:nvSpPr>
        <p:spPr/>
        <p:txBody>
          <a:bodyPr/>
          <a:lstStyle/>
          <a:p>
            <a:r>
              <a:rPr lang="en-US"/>
              <a:t>Tier-1 ISP: e.g., Sprint</a:t>
            </a:r>
          </a:p>
        </p:txBody>
      </p:sp>
      <p:grpSp>
        <p:nvGrpSpPr>
          <p:cNvPr id="410628" name="Group 4"/>
          <p:cNvGrpSpPr>
            <a:grpSpLocks/>
          </p:cNvGrpSpPr>
          <p:nvPr/>
        </p:nvGrpSpPr>
        <p:grpSpPr bwMode="auto">
          <a:xfrm>
            <a:off x="1452563" y="1674813"/>
            <a:ext cx="3089275" cy="3046412"/>
            <a:chOff x="1063" y="1858"/>
            <a:chExt cx="1946" cy="1919"/>
          </a:xfrm>
        </p:grpSpPr>
        <p:grpSp>
          <p:nvGrpSpPr>
            <p:cNvPr id="410629" name="Group 5"/>
            <p:cNvGrpSpPr>
              <a:grpSpLocks/>
            </p:cNvGrpSpPr>
            <p:nvPr/>
          </p:nvGrpSpPr>
          <p:grpSpPr bwMode="auto">
            <a:xfrm>
              <a:off x="1449" y="1866"/>
              <a:ext cx="1560" cy="1911"/>
              <a:chOff x="2472" y="1212"/>
              <a:chExt cx="1908" cy="2232"/>
            </a:xfrm>
          </p:grpSpPr>
          <p:sp>
            <p:nvSpPr>
              <p:cNvPr id="410630" name="Rectangle 6"/>
              <p:cNvSpPr>
                <a:spLocks noChangeArrowheads="1"/>
              </p:cNvSpPr>
              <p:nvPr/>
            </p:nvSpPr>
            <p:spPr bwMode="auto">
              <a:xfrm>
                <a:off x="2472" y="1242"/>
                <a:ext cx="1908" cy="2202"/>
              </a:xfrm>
              <a:prstGeom prst="rect">
                <a:avLst/>
              </a:prstGeom>
              <a:solidFill>
                <a:schemeClr val="bg1"/>
              </a:solidFill>
              <a:ln w="9525">
                <a:noFill/>
                <a:miter lim="800000"/>
                <a:headEnd/>
                <a:tailEnd/>
              </a:ln>
              <a:effectLst/>
            </p:spPr>
            <p:txBody>
              <a:bodyPr wrap="none" anchor="ctr"/>
              <a:lstStyle/>
              <a:p>
                <a:endParaRPr lang="en-US"/>
              </a:p>
            </p:txBody>
          </p:sp>
          <p:grpSp>
            <p:nvGrpSpPr>
              <p:cNvPr id="410631" name="Group 7"/>
              <p:cNvGrpSpPr>
                <a:grpSpLocks/>
              </p:cNvGrpSpPr>
              <p:nvPr/>
            </p:nvGrpSpPr>
            <p:grpSpPr bwMode="auto">
              <a:xfrm>
                <a:off x="2547" y="1212"/>
                <a:ext cx="1781" cy="2179"/>
                <a:chOff x="2547" y="1212"/>
                <a:chExt cx="1781" cy="2179"/>
              </a:xfrm>
            </p:grpSpPr>
            <p:grpSp>
              <p:nvGrpSpPr>
                <p:cNvPr id="410632" name="Group 8"/>
                <p:cNvGrpSpPr>
                  <a:grpSpLocks/>
                </p:cNvGrpSpPr>
                <p:nvPr/>
              </p:nvGrpSpPr>
              <p:grpSpPr bwMode="auto">
                <a:xfrm flipH="1">
                  <a:off x="2612" y="2114"/>
                  <a:ext cx="345" cy="337"/>
                  <a:chOff x="3776" y="2126"/>
                  <a:chExt cx="441" cy="337"/>
                </a:xfrm>
              </p:grpSpPr>
              <p:sp>
                <p:nvSpPr>
                  <p:cNvPr id="410633" name="Line 9"/>
                  <p:cNvSpPr>
                    <a:spLocks noChangeShapeType="1"/>
                  </p:cNvSpPr>
                  <p:nvPr/>
                </p:nvSpPr>
                <p:spPr bwMode="auto">
                  <a:xfrm>
                    <a:off x="3776" y="2278"/>
                    <a:ext cx="441" cy="0"/>
                  </a:xfrm>
                  <a:prstGeom prst="line">
                    <a:avLst/>
                  </a:prstGeom>
                  <a:noFill/>
                  <a:ln w="12700">
                    <a:solidFill>
                      <a:schemeClr val="tx1"/>
                    </a:solidFill>
                    <a:round/>
                    <a:headEnd/>
                    <a:tailEnd/>
                  </a:ln>
                  <a:effectLst/>
                </p:spPr>
                <p:txBody>
                  <a:bodyPr/>
                  <a:lstStyle/>
                  <a:p>
                    <a:endParaRPr lang="en-US"/>
                  </a:p>
                </p:txBody>
              </p:sp>
              <p:sp>
                <p:nvSpPr>
                  <p:cNvPr id="410634" name="Line 10"/>
                  <p:cNvSpPr>
                    <a:spLocks noChangeShapeType="1"/>
                  </p:cNvSpPr>
                  <p:nvPr/>
                </p:nvSpPr>
                <p:spPr bwMode="auto">
                  <a:xfrm>
                    <a:off x="3776" y="2374"/>
                    <a:ext cx="441" cy="0"/>
                  </a:xfrm>
                  <a:prstGeom prst="line">
                    <a:avLst/>
                  </a:prstGeom>
                  <a:noFill/>
                  <a:ln w="12700">
                    <a:solidFill>
                      <a:schemeClr val="tx1"/>
                    </a:solidFill>
                    <a:round/>
                    <a:headEnd/>
                    <a:tailEnd/>
                  </a:ln>
                  <a:effectLst/>
                </p:spPr>
                <p:txBody>
                  <a:bodyPr/>
                  <a:lstStyle/>
                  <a:p>
                    <a:endParaRPr lang="en-US"/>
                  </a:p>
                </p:txBody>
              </p:sp>
              <p:sp>
                <p:nvSpPr>
                  <p:cNvPr id="410635" name="Text Box 11"/>
                  <p:cNvSpPr txBox="1">
                    <a:spLocks noChangeArrowheads="1"/>
                  </p:cNvSpPr>
                  <p:nvPr/>
                </p:nvSpPr>
                <p:spPr bwMode="auto">
                  <a:xfrm>
                    <a:off x="3787" y="2126"/>
                    <a:ext cx="358" cy="337"/>
                  </a:xfrm>
                  <a:prstGeom prst="rect">
                    <a:avLst/>
                  </a:prstGeom>
                  <a:noFill/>
                  <a:ln w="9525">
                    <a:noFill/>
                    <a:miter lim="800000"/>
                    <a:headEnd/>
                    <a:tailEnd/>
                  </a:ln>
                  <a:effectLst/>
                </p:spPr>
                <p:txBody>
                  <a:bodyPr>
                    <a:spAutoFit/>
                  </a:bodyPr>
                  <a:lstStyle/>
                  <a:p>
                    <a:pPr algn="l"/>
                    <a:r>
                      <a:rPr lang="en-US" sz="2400"/>
                      <a:t>…</a:t>
                    </a:r>
                  </a:p>
                </p:txBody>
              </p:sp>
            </p:grpSp>
            <p:grpSp>
              <p:nvGrpSpPr>
                <p:cNvPr id="410636" name="Group 12"/>
                <p:cNvGrpSpPr>
                  <a:grpSpLocks/>
                </p:cNvGrpSpPr>
                <p:nvPr/>
              </p:nvGrpSpPr>
              <p:grpSpPr bwMode="auto">
                <a:xfrm flipH="1">
                  <a:off x="2867" y="2398"/>
                  <a:ext cx="949" cy="332"/>
                  <a:chOff x="2927" y="2500"/>
                  <a:chExt cx="949" cy="332"/>
                </a:xfrm>
              </p:grpSpPr>
              <p:sp>
                <p:nvSpPr>
                  <p:cNvPr id="410637" name="Line 13"/>
                  <p:cNvSpPr>
                    <a:spLocks noChangeShapeType="1"/>
                  </p:cNvSpPr>
                  <p:nvPr/>
                </p:nvSpPr>
                <p:spPr bwMode="auto">
                  <a:xfrm flipH="1">
                    <a:off x="2927" y="2515"/>
                    <a:ext cx="236" cy="311"/>
                  </a:xfrm>
                  <a:prstGeom prst="line">
                    <a:avLst/>
                  </a:prstGeom>
                  <a:noFill/>
                  <a:ln w="12700">
                    <a:solidFill>
                      <a:srgbClr val="000000"/>
                    </a:solidFill>
                    <a:round/>
                    <a:headEnd/>
                    <a:tailEnd/>
                  </a:ln>
                </p:spPr>
                <p:txBody>
                  <a:bodyPr/>
                  <a:lstStyle/>
                  <a:p>
                    <a:endParaRPr lang="en-US"/>
                  </a:p>
                </p:txBody>
              </p:sp>
              <p:sp>
                <p:nvSpPr>
                  <p:cNvPr id="410638" name="Line 14"/>
                  <p:cNvSpPr>
                    <a:spLocks noChangeShapeType="1"/>
                  </p:cNvSpPr>
                  <p:nvPr/>
                </p:nvSpPr>
                <p:spPr bwMode="auto">
                  <a:xfrm>
                    <a:off x="3209" y="2500"/>
                    <a:ext cx="201" cy="332"/>
                  </a:xfrm>
                  <a:prstGeom prst="line">
                    <a:avLst/>
                  </a:prstGeom>
                  <a:noFill/>
                  <a:ln w="12700">
                    <a:solidFill>
                      <a:srgbClr val="000000"/>
                    </a:solidFill>
                    <a:round/>
                    <a:headEnd/>
                    <a:tailEnd/>
                  </a:ln>
                </p:spPr>
                <p:txBody>
                  <a:bodyPr/>
                  <a:lstStyle/>
                  <a:p>
                    <a:endParaRPr lang="en-US"/>
                  </a:p>
                </p:txBody>
              </p:sp>
              <p:sp>
                <p:nvSpPr>
                  <p:cNvPr id="410639" name="Line 15"/>
                  <p:cNvSpPr>
                    <a:spLocks noChangeShapeType="1"/>
                  </p:cNvSpPr>
                  <p:nvPr/>
                </p:nvSpPr>
                <p:spPr bwMode="auto">
                  <a:xfrm>
                    <a:off x="3315" y="2500"/>
                    <a:ext cx="561" cy="324"/>
                  </a:xfrm>
                  <a:prstGeom prst="line">
                    <a:avLst/>
                  </a:prstGeom>
                  <a:noFill/>
                  <a:ln w="12700">
                    <a:solidFill>
                      <a:srgbClr val="000000"/>
                    </a:solidFill>
                    <a:round/>
                    <a:headEnd/>
                    <a:tailEnd/>
                  </a:ln>
                </p:spPr>
                <p:txBody>
                  <a:bodyPr/>
                  <a:lstStyle/>
                  <a:p>
                    <a:endParaRPr lang="en-US"/>
                  </a:p>
                </p:txBody>
              </p:sp>
            </p:grpSp>
            <p:sp>
              <p:nvSpPr>
                <p:cNvPr id="410640" name="Line 16"/>
                <p:cNvSpPr>
                  <a:spLocks noChangeShapeType="1"/>
                </p:cNvSpPr>
                <p:nvPr/>
              </p:nvSpPr>
              <p:spPr bwMode="auto">
                <a:xfrm flipH="1" flipV="1">
                  <a:off x="3114" y="1780"/>
                  <a:ext cx="1" cy="415"/>
                </a:xfrm>
                <a:prstGeom prst="line">
                  <a:avLst/>
                </a:prstGeom>
                <a:noFill/>
                <a:ln w="12700">
                  <a:solidFill>
                    <a:srgbClr val="000000"/>
                  </a:solidFill>
                  <a:round/>
                  <a:headEnd/>
                  <a:tailEnd/>
                </a:ln>
              </p:spPr>
              <p:txBody>
                <a:bodyPr/>
                <a:lstStyle/>
                <a:p>
                  <a:endParaRPr lang="en-US"/>
                </a:p>
              </p:txBody>
            </p:sp>
            <p:sp>
              <p:nvSpPr>
                <p:cNvPr id="410641" name="Line 17"/>
                <p:cNvSpPr>
                  <a:spLocks noChangeShapeType="1"/>
                </p:cNvSpPr>
                <p:nvPr/>
              </p:nvSpPr>
              <p:spPr bwMode="auto">
                <a:xfrm flipH="1">
                  <a:off x="2831" y="2419"/>
                  <a:ext cx="236" cy="311"/>
                </a:xfrm>
                <a:prstGeom prst="line">
                  <a:avLst/>
                </a:prstGeom>
                <a:noFill/>
                <a:ln w="12700">
                  <a:solidFill>
                    <a:srgbClr val="000000"/>
                  </a:solidFill>
                  <a:round/>
                  <a:headEnd/>
                  <a:tailEnd/>
                </a:ln>
              </p:spPr>
              <p:txBody>
                <a:bodyPr/>
                <a:lstStyle/>
                <a:p>
                  <a:endParaRPr lang="en-US"/>
                </a:p>
              </p:txBody>
            </p:sp>
            <p:sp>
              <p:nvSpPr>
                <p:cNvPr id="410642" name="Line 18"/>
                <p:cNvSpPr>
                  <a:spLocks noChangeShapeType="1"/>
                </p:cNvSpPr>
                <p:nvPr/>
              </p:nvSpPr>
              <p:spPr bwMode="auto">
                <a:xfrm>
                  <a:off x="3113" y="2404"/>
                  <a:ext cx="201" cy="332"/>
                </a:xfrm>
                <a:prstGeom prst="line">
                  <a:avLst/>
                </a:prstGeom>
                <a:noFill/>
                <a:ln w="12700">
                  <a:solidFill>
                    <a:srgbClr val="000000"/>
                  </a:solidFill>
                  <a:round/>
                  <a:headEnd/>
                  <a:tailEnd/>
                </a:ln>
              </p:spPr>
              <p:txBody>
                <a:bodyPr/>
                <a:lstStyle/>
                <a:p>
                  <a:endParaRPr lang="en-US"/>
                </a:p>
              </p:txBody>
            </p:sp>
            <p:sp>
              <p:nvSpPr>
                <p:cNvPr id="410643" name="Line 19"/>
                <p:cNvSpPr>
                  <a:spLocks noChangeShapeType="1"/>
                </p:cNvSpPr>
                <p:nvPr/>
              </p:nvSpPr>
              <p:spPr bwMode="auto">
                <a:xfrm>
                  <a:off x="3219" y="2404"/>
                  <a:ext cx="561" cy="324"/>
                </a:xfrm>
                <a:prstGeom prst="line">
                  <a:avLst/>
                </a:prstGeom>
                <a:noFill/>
                <a:ln w="12700">
                  <a:solidFill>
                    <a:srgbClr val="000000"/>
                  </a:solidFill>
                  <a:round/>
                  <a:headEnd/>
                  <a:tailEnd/>
                </a:ln>
              </p:spPr>
              <p:txBody>
                <a:bodyPr/>
                <a:lstStyle/>
                <a:p>
                  <a:endParaRPr lang="en-US"/>
                </a:p>
              </p:txBody>
            </p:sp>
            <p:grpSp>
              <p:nvGrpSpPr>
                <p:cNvPr id="410644" name="Group 20"/>
                <p:cNvGrpSpPr>
                  <a:grpSpLocks/>
                </p:cNvGrpSpPr>
                <p:nvPr/>
              </p:nvGrpSpPr>
              <p:grpSpPr bwMode="auto">
                <a:xfrm>
                  <a:off x="3408" y="2216"/>
                  <a:ext cx="370" cy="208"/>
                  <a:chOff x="3600" y="219"/>
                  <a:chExt cx="360" cy="175"/>
                </a:xfrm>
              </p:grpSpPr>
              <p:sp>
                <p:nvSpPr>
                  <p:cNvPr id="410645" name="Oval 21"/>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a:effectLst/>
                </p:spPr>
                <p:txBody>
                  <a:bodyPr wrap="none" anchor="ctr"/>
                  <a:lstStyle/>
                  <a:p>
                    <a:endParaRPr lang="en-US"/>
                  </a:p>
                </p:txBody>
              </p:sp>
              <p:sp>
                <p:nvSpPr>
                  <p:cNvPr id="410646" name="Line 2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10647" name="Line 2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10648" name="Rectangle 24"/>
                  <p:cNvSpPr>
                    <a:spLocks noChangeArrowheads="1"/>
                  </p:cNvSpPr>
                  <p:nvPr/>
                </p:nvSpPr>
                <p:spPr bwMode="auto">
                  <a:xfrm>
                    <a:off x="3603" y="289"/>
                    <a:ext cx="354" cy="59"/>
                  </a:xfrm>
                  <a:prstGeom prst="rect">
                    <a:avLst/>
                  </a:prstGeom>
                  <a:solidFill>
                    <a:srgbClr val="CC66FF"/>
                  </a:solidFill>
                  <a:ln w="12700">
                    <a:noFill/>
                    <a:miter lim="800000"/>
                    <a:headEnd/>
                    <a:tailEnd/>
                  </a:ln>
                  <a:effectLst/>
                </p:spPr>
                <p:txBody>
                  <a:bodyPr wrap="none" anchor="ctr"/>
                  <a:lstStyle/>
                  <a:p>
                    <a:pPr algn="ctr"/>
                    <a:endParaRPr lang="en-US" sz="2400">
                      <a:cs typeface="Arial" charset="0"/>
                    </a:endParaRPr>
                  </a:p>
                </p:txBody>
              </p:sp>
              <p:sp>
                <p:nvSpPr>
                  <p:cNvPr id="410649" name="Oval 25"/>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a:effectLst/>
                </p:spPr>
                <p:txBody>
                  <a:bodyPr wrap="none" anchor="ctr"/>
                  <a:lstStyle/>
                  <a:p>
                    <a:endParaRPr lang="en-US"/>
                  </a:p>
                </p:txBody>
              </p:sp>
              <p:grpSp>
                <p:nvGrpSpPr>
                  <p:cNvPr id="410650" name="Group 26"/>
                  <p:cNvGrpSpPr>
                    <a:grpSpLocks/>
                  </p:cNvGrpSpPr>
                  <p:nvPr/>
                </p:nvGrpSpPr>
                <p:grpSpPr bwMode="auto">
                  <a:xfrm>
                    <a:off x="3686" y="244"/>
                    <a:ext cx="177" cy="66"/>
                    <a:chOff x="2848" y="848"/>
                    <a:chExt cx="140" cy="98"/>
                  </a:xfrm>
                </p:grpSpPr>
                <p:sp>
                  <p:nvSpPr>
                    <p:cNvPr id="410651" name="Line 2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52" name="Line 2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53" name="Line 2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410654" name="Group 30"/>
                  <p:cNvGrpSpPr>
                    <a:grpSpLocks/>
                  </p:cNvGrpSpPr>
                  <p:nvPr/>
                </p:nvGrpSpPr>
                <p:grpSpPr bwMode="auto">
                  <a:xfrm flipV="1">
                    <a:off x="3686" y="243"/>
                    <a:ext cx="177" cy="66"/>
                    <a:chOff x="2848" y="848"/>
                    <a:chExt cx="140" cy="98"/>
                  </a:xfrm>
                </p:grpSpPr>
                <p:sp>
                  <p:nvSpPr>
                    <p:cNvPr id="410655" name="Line 3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56" name="Line 3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57" name="Line 3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410658" name="Group 34"/>
                <p:cNvGrpSpPr>
                  <a:grpSpLocks/>
                </p:cNvGrpSpPr>
                <p:nvPr/>
              </p:nvGrpSpPr>
              <p:grpSpPr bwMode="auto">
                <a:xfrm>
                  <a:off x="3606" y="2727"/>
                  <a:ext cx="369" cy="208"/>
                  <a:chOff x="3600" y="219"/>
                  <a:chExt cx="360" cy="175"/>
                </a:xfrm>
              </p:grpSpPr>
              <p:sp>
                <p:nvSpPr>
                  <p:cNvPr id="410659" name="Oval 35"/>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a:effectLst/>
                </p:spPr>
                <p:txBody>
                  <a:bodyPr wrap="none" anchor="ctr"/>
                  <a:lstStyle/>
                  <a:p>
                    <a:endParaRPr lang="en-US"/>
                  </a:p>
                </p:txBody>
              </p:sp>
              <p:sp>
                <p:nvSpPr>
                  <p:cNvPr id="410660" name="Line 3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10661" name="Line 3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10662" name="Rectangle 38"/>
                  <p:cNvSpPr>
                    <a:spLocks noChangeArrowheads="1"/>
                  </p:cNvSpPr>
                  <p:nvPr/>
                </p:nvSpPr>
                <p:spPr bwMode="auto">
                  <a:xfrm>
                    <a:off x="3603" y="289"/>
                    <a:ext cx="354" cy="59"/>
                  </a:xfrm>
                  <a:prstGeom prst="rect">
                    <a:avLst/>
                  </a:prstGeom>
                  <a:solidFill>
                    <a:srgbClr val="CC66FF"/>
                  </a:solidFill>
                  <a:ln w="12700">
                    <a:noFill/>
                    <a:miter lim="800000"/>
                    <a:headEnd/>
                    <a:tailEnd/>
                  </a:ln>
                  <a:effectLst/>
                </p:spPr>
                <p:txBody>
                  <a:bodyPr wrap="none" anchor="ctr"/>
                  <a:lstStyle/>
                  <a:p>
                    <a:pPr algn="ctr"/>
                    <a:endParaRPr lang="en-US" sz="2400">
                      <a:cs typeface="Arial" charset="0"/>
                    </a:endParaRPr>
                  </a:p>
                </p:txBody>
              </p:sp>
              <p:sp>
                <p:nvSpPr>
                  <p:cNvPr id="410663" name="Oval 39"/>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a:effectLst/>
                </p:spPr>
                <p:txBody>
                  <a:bodyPr wrap="none" anchor="ctr"/>
                  <a:lstStyle/>
                  <a:p>
                    <a:endParaRPr lang="en-US"/>
                  </a:p>
                </p:txBody>
              </p:sp>
              <p:grpSp>
                <p:nvGrpSpPr>
                  <p:cNvPr id="410664" name="Group 40"/>
                  <p:cNvGrpSpPr>
                    <a:grpSpLocks/>
                  </p:cNvGrpSpPr>
                  <p:nvPr/>
                </p:nvGrpSpPr>
                <p:grpSpPr bwMode="auto">
                  <a:xfrm>
                    <a:off x="3686" y="244"/>
                    <a:ext cx="177" cy="66"/>
                    <a:chOff x="2848" y="848"/>
                    <a:chExt cx="140" cy="98"/>
                  </a:xfrm>
                </p:grpSpPr>
                <p:sp>
                  <p:nvSpPr>
                    <p:cNvPr id="410665" name="Line 4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66" name="Line 4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67" name="Line 4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410668" name="Group 44"/>
                  <p:cNvGrpSpPr>
                    <a:grpSpLocks/>
                  </p:cNvGrpSpPr>
                  <p:nvPr/>
                </p:nvGrpSpPr>
                <p:grpSpPr bwMode="auto">
                  <a:xfrm flipV="1">
                    <a:off x="3686" y="243"/>
                    <a:ext cx="177" cy="66"/>
                    <a:chOff x="2848" y="848"/>
                    <a:chExt cx="140" cy="98"/>
                  </a:xfrm>
                </p:grpSpPr>
                <p:sp>
                  <p:nvSpPr>
                    <p:cNvPr id="410669" name="Line 4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70" name="Line 4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71" name="Line 4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410672" name="Group 48"/>
                <p:cNvGrpSpPr>
                  <a:grpSpLocks/>
                </p:cNvGrpSpPr>
                <p:nvPr/>
              </p:nvGrpSpPr>
              <p:grpSpPr bwMode="auto">
                <a:xfrm>
                  <a:off x="3124" y="2738"/>
                  <a:ext cx="370" cy="208"/>
                  <a:chOff x="3600" y="219"/>
                  <a:chExt cx="360" cy="175"/>
                </a:xfrm>
              </p:grpSpPr>
              <p:sp>
                <p:nvSpPr>
                  <p:cNvPr id="410673" name="Oval 49"/>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a:effectLst/>
                </p:spPr>
                <p:txBody>
                  <a:bodyPr wrap="none" anchor="ctr"/>
                  <a:lstStyle/>
                  <a:p>
                    <a:endParaRPr lang="en-US"/>
                  </a:p>
                </p:txBody>
              </p:sp>
              <p:sp>
                <p:nvSpPr>
                  <p:cNvPr id="410674" name="Line 5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10675" name="Line 5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10676" name="Rectangle 52"/>
                  <p:cNvSpPr>
                    <a:spLocks noChangeArrowheads="1"/>
                  </p:cNvSpPr>
                  <p:nvPr/>
                </p:nvSpPr>
                <p:spPr bwMode="auto">
                  <a:xfrm>
                    <a:off x="3603" y="289"/>
                    <a:ext cx="354" cy="59"/>
                  </a:xfrm>
                  <a:prstGeom prst="rect">
                    <a:avLst/>
                  </a:prstGeom>
                  <a:solidFill>
                    <a:srgbClr val="CC66FF"/>
                  </a:solidFill>
                  <a:ln w="12700">
                    <a:noFill/>
                    <a:miter lim="800000"/>
                    <a:headEnd/>
                    <a:tailEnd/>
                  </a:ln>
                  <a:effectLst/>
                </p:spPr>
                <p:txBody>
                  <a:bodyPr wrap="none" anchor="ctr"/>
                  <a:lstStyle/>
                  <a:p>
                    <a:pPr algn="ctr"/>
                    <a:endParaRPr lang="en-US" sz="2400">
                      <a:cs typeface="Arial" charset="0"/>
                    </a:endParaRPr>
                  </a:p>
                </p:txBody>
              </p:sp>
              <p:sp>
                <p:nvSpPr>
                  <p:cNvPr id="410677" name="Oval 53"/>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a:effectLst/>
                </p:spPr>
                <p:txBody>
                  <a:bodyPr wrap="none" anchor="ctr"/>
                  <a:lstStyle/>
                  <a:p>
                    <a:endParaRPr lang="en-US"/>
                  </a:p>
                </p:txBody>
              </p:sp>
              <p:grpSp>
                <p:nvGrpSpPr>
                  <p:cNvPr id="410678" name="Group 54"/>
                  <p:cNvGrpSpPr>
                    <a:grpSpLocks/>
                  </p:cNvGrpSpPr>
                  <p:nvPr/>
                </p:nvGrpSpPr>
                <p:grpSpPr bwMode="auto">
                  <a:xfrm>
                    <a:off x="3686" y="244"/>
                    <a:ext cx="177" cy="66"/>
                    <a:chOff x="2848" y="848"/>
                    <a:chExt cx="140" cy="98"/>
                  </a:xfrm>
                </p:grpSpPr>
                <p:sp>
                  <p:nvSpPr>
                    <p:cNvPr id="410679" name="Line 5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80" name="Line 5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81" name="Line 5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410682" name="Group 58"/>
                  <p:cNvGrpSpPr>
                    <a:grpSpLocks/>
                  </p:cNvGrpSpPr>
                  <p:nvPr/>
                </p:nvGrpSpPr>
                <p:grpSpPr bwMode="auto">
                  <a:xfrm flipV="1">
                    <a:off x="3686" y="243"/>
                    <a:ext cx="177" cy="66"/>
                    <a:chOff x="2848" y="848"/>
                    <a:chExt cx="140" cy="98"/>
                  </a:xfrm>
                </p:grpSpPr>
                <p:sp>
                  <p:nvSpPr>
                    <p:cNvPr id="410683" name="Line 5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84" name="Line 6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85" name="Line 6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410686" name="Group 62"/>
                <p:cNvGrpSpPr>
                  <a:grpSpLocks/>
                </p:cNvGrpSpPr>
                <p:nvPr/>
              </p:nvGrpSpPr>
              <p:grpSpPr bwMode="auto">
                <a:xfrm>
                  <a:off x="2639" y="2739"/>
                  <a:ext cx="369" cy="207"/>
                  <a:chOff x="3600" y="219"/>
                  <a:chExt cx="360" cy="175"/>
                </a:xfrm>
              </p:grpSpPr>
              <p:sp>
                <p:nvSpPr>
                  <p:cNvPr id="410687" name="Oval 63"/>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a:effectLst/>
                </p:spPr>
                <p:txBody>
                  <a:bodyPr wrap="none" anchor="ctr"/>
                  <a:lstStyle/>
                  <a:p>
                    <a:endParaRPr lang="en-US"/>
                  </a:p>
                </p:txBody>
              </p:sp>
              <p:sp>
                <p:nvSpPr>
                  <p:cNvPr id="410688" name="Line 6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10689" name="Line 6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10690" name="Rectangle 66"/>
                  <p:cNvSpPr>
                    <a:spLocks noChangeArrowheads="1"/>
                  </p:cNvSpPr>
                  <p:nvPr/>
                </p:nvSpPr>
                <p:spPr bwMode="auto">
                  <a:xfrm>
                    <a:off x="3603" y="289"/>
                    <a:ext cx="354" cy="59"/>
                  </a:xfrm>
                  <a:prstGeom prst="rect">
                    <a:avLst/>
                  </a:prstGeom>
                  <a:solidFill>
                    <a:srgbClr val="CC66FF"/>
                  </a:solidFill>
                  <a:ln w="12700">
                    <a:noFill/>
                    <a:miter lim="800000"/>
                    <a:headEnd/>
                    <a:tailEnd/>
                  </a:ln>
                  <a:effectLst/>
                </p:spPr>
                <p:txBody>
                  <a:bodyPr wrap="none" anchor="ctr"/>
                  <a:lstStyle/>
                  <a:p>
                    <a:pPr algn="ctr"/>
                    <a:endParaRPr lang="en-US" sz="2400">
                      <a:cs typeface="Arial" charset="0"/>
                    </a:endParaRPr>
                  </a:p>
                </p:txBody>
              </p:sp>
              <p:sp>
                <p:nvSpPr>
                  <p:cNvPr id="410691" name="Oval 67"/>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a:effectLst/>
                </p:spPr>
                <p:txBody>
                  <a:bodyPr wrap="none" anchor="ctr"/>
                  <a:lstStyle/>
                  <a:p>
                    <a:endParaRPr lang="en-US"/>
                  </a:p>
                </p:txBody>
              </p:sp>
              <p:grpSp>
                <p:nvGrpSpPr>
                  <p:cNvPr id="410692" name="Group 68"/>
                  <p:cNvGrpSpPr>
                    <a:grpSpLocks/>
                  </p:cNvGrpSpPr>
                  <p:nvPr/>
                </p:nvGrpSpPr>
                <p:grpSpPr bwMode="auto">
                  <a:xfrm>
                    <a:off x="3686" y="244"/>
                    <a:ext cx="177" cy="66"/>
                    <a:chOff x="2848" y="848"/>
                    <a:chExt cx="140" cy="98"/>
                  </a:xfrm>
                </p:grpSpPr>
                <p:sp>
                  <p:nvSpPr>
                    <p:cNvPr id="410693" name="Line 6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94" name="Line 7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95" name="Line 7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410696" name="Group 72"/>
                  <p:cNvGrpSpPr>
                    <a:grpSpLocks/>
                  </p:cNvGrpSpPr>
                  <p:nvPr/>
                </p:nvGrpSpPr>
                <p:grpSpPr bwMode="auto">
                  <a:xfrm flipV="1">
                    <a:off x="3686" y="243"/>
                    <a:ext cx="177" cy="66"/>
                    <a:chOff x="2848" y="848"/>
                    <a:chExt cx="140" cy="98"/>
                  </a:xfrm>
                </p:grpSpPr>
                <p:sp>
                  <p:nvSpPr>
                    <p:cNvPr id="410697" name="Line 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698" name="Line 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699" name="Line 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410700" name="Text Box 76"/>
                <p:cNvSpPr txBox="1">
                  <a:spLocks noChangeArrowheads="1"/>
                </p:cNvSpPr>
                <p:nvPr/>
              </p:nvSpPr>
              <p:spPr bwMode="auto">
                <a:xfrm>
                  <a:off x="2826" y="3132"/>
                  <a:ext cx="1397" cy="247"/>
                </a:xfrm>
                <a:prstGeom prst="rect">
                  <a:avLst/>
                </a:prstGeom>
                <a:noFill/>
                <a:ln w="9525">
                  <a:noFill/>
                  <a:miter lim="800000"/>
                  <a:headEnd/>
                  <a:tailEnd/>
                </a:ln>
                <a:effectLst/>
              </p:spPr>
              <p:txBody>
                <a:bodyPr wrap="none">
                  <a:spAutoFit/>
                </a:bodyPr>
                <a:lstStyle/>
                <a:p>
                  <a:pPr algn="l" eaLnBrk="1" hangingPunct="1"/>
                  <a:r>
                    <a:rPr lang="en-US" sz="1600">
                      <a:latin typeface="Arial" charset="0"/>
                      <a:cs typeface="Arial" charset="0"/>
                    </a:rPr>
                    <a:t>to/from customers</a:t>
                  </a:r>
                </a:p>
              </p:txBody>
            </p:sp>
            <p:sp>
              <p:nvSpPr>
                <p:cNvPr id="410701" name="Text Box 77"/>
                <p:cNvSpPr txBox="1">
                  <a:spLocks noChangeArrowheads="1"/>
                </p:cNvSpPr>
                <p:nvPr/>
              </p:nvSpPr>
              <p:spPr bwMode="auto">
                <a:xfrm>
                  <a:off x="3666" y="2030"/>
                  <a:ext cx="662" cy="248"/>
                </a:xfrm>
                <a:prstGeom prst="rect">
                  <a:avLst/>
                </a:prstGeom>
                <a:noFill/>
                <a:ln w="9525">
                  <a:noFill/>
                  <a:miter lim="800000"/>
                  <a:headEnd/>
                  <a:tailEnd/>
                </a:ln>
                <a:effectLst/>
              </p:spPr>
              <p:txBody>
                <a:bodyPr wrap="none">
                  <a:spAutoFit/>
                </a:bodyPr>
                <a:lstStyle/>
                <a:p>
                  <a:pPr algn="l" eaLnBrk="1" hangingPunct="1"/>
                  <a:r>
                    <a:rPr lang="en-US" sz="1600">
                      <a:latin typeface="Arial" charset="0"/>
                      <a:cs typeface="Arial" charset="0"/>
                    </a:rPr>
                    <a:t>peering</a:t>
                  </a:r>
                </a:p>
              </p:txBody>
            </p:sp>
            <p:sp>
              <p:nvSpPr>
                <p:cNvPr id="410702" name="Text Box 78"/>
                <p:cNvSpPr txBox="1">
                  <a:spLocks noChangeArrowheads="1"/>
                </p:cNvSpPr>
                <p:nvPr/>
              </p:nvSpPr>
              <p:spPr bwMode="auto">
                <a:xfrm>
                  <a:off x="2891" y="1586"/>
                  <a:ext cx="1396" cy="247"/>
                </a:xfrm>
                <a:prstGeom prst="rect">
                  <a:avLst/>
                </a:prstGeom>
                <a:noFill/>
                <a:ln w="9525">
                  <a:noFill/>
                  <a:miter lim="800000"/>
                  <a:headEnd/>
                  <a:tailEnd/>
                </a:ln>
                <a:effectLst/>
              </p:spPr>
              <p:txBody>
                <a:bodyPr wrap="none">
                  <a:spAutoFit/>
                </a:bodyPr>
                <a:lstStyle/>
                <a:p>
                  <a:pPr algn="l" eaLnBrk="1" hangingPunct="1"/>
                  <a:r>
                    <a:rPr lang="en-US" sz="1600">
                      <a:latin typeface="Arial" charset="0"/>
                      <a:cs typeface="Arial" charset="0"/>
                    </a:rPr>
                    <a:t> to/from backbone</a:t>
                  </a:r>
                </a:p>
              </p:txBody>
            </p:sp>
            <p:sp>
              <p:nvSpPr>
                <p:cNvPr id="410703" name="Rectangle 79"/>
                <p:cNvSpPr>
                  <a:spLocks noChangeArrowheads="1"/>
                </p:cNvSpPr>
                <p:nvPr/>
              </p:nvSpPr>
              <p:spPr bwMode="auto">
                <a:xfrm>
                  <a:off x="2547" y="1319"/>
                  <a:ext cx="1770" cy="2072"/>
                </a:xfrm>
                <a:prstGeom prst="rect">
                  <a:avLst/>
                </a:prstGeom>
                <a:noFill/>
                <a:ln w="9525">
                  <a:solidFill>
                    <a:srgbClr val="FF0000"/>
                  </a:solidFill>
                  <a:miter lim="800000"/>
                  <a:headEnd/>
                  <a:tailEnd/>
                </a:ln>
                <a:effectLst/>
              </p:spPr>
              <p:txBody>
                <a:bodyPr wrap="none" anchor="ctr"/>
                <a:lstStyle/>
                <a:p>
                  <a:endParaRPr lang="en-US"/>
                </a:p>
              </p:txBody>
            </p:sp>
            <p:grpSp>
              <p:nvGrpSpPr>
                <p:cNvPr id="410704" name="Group 80"/>
                <p:cNvGrpSpPr>
                  <a:grpSpLocks/>
                </p:cNvGrpSpPr>
                <p:nvPr/>
              </p:nvGrpSpPr>
              <p:grpSpPr bwMode="auto">
                <a:xfrm>
                  <a:off x="2922" y="2204"/>
                  <a:ext cx="370" cy="208"/>
                  <a:chOff x="3600" y="219"/>
                  <a:chExt cx="360" cy="175"/>
                </a:xfrm>
              </p:grpSpPr>
              <p:sp>
                <p:nvSpPr>
                  <p:cNvPr id="410705" name="Oval 81"/>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a:effectLst/>
                </p:spPr>
                <p:txBody>
                  <a:bodyPr wrap="none" anchor="ctr"/>
                  <a:lstStyle/>
                  <a:p>
                    <a:endParaRPr lang="en-US"/>
                  </a:p>
                </p:txBody>
              </p:sp>
              <p:sp>
                <p:nvSpPr>
                  <p:cNvPr id="410706" name="Line 8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410707" name="Line 8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410708" name="Rectangle 84"/>
                  <p:cNvSpPr>
                    <a:spLocks noChangeArrowheads="1"/>
                  </p:cNvSpPr>
                  <p:nvPr/>
                </p:nvSpPr>
                <p:spPr bwMode="auto">
                  <a:xfrm>
                    <a:off x="3603" y="289"/>
                    <a:ext cx="354" cy="59"/>
                  </a:xfrm>
                  <a:prstGeom prst="rect">
                    <a:avLst/>
                  </a:prstGeom>
                  <a:solidFill>
                    <a:srgbClr val="CC66FF"/>
                  </a:solidFill>
                  <a:ln w="12700">
                    <a:noFill/>
                    <a:miter lim="800000"/>
                    <a:headEnd/>
                    <a:tailEnd/>
                  </a:ln>
                  <a:effectLst/>
                </p:spPr>
                <p:txBody>
                  <a:bodyPr wrap="none" anchor="ctr"/>
                  <a:lstStyle/>
                  <a:p>
                    <a:pPr algn="ctr"/>
                    <a:endParaRPr lang="en-US" sz="2400">
                      <a:cs typeface="Arial" charset="0"/>
                    </a:endParaRPr>
                  </a:p>
                </p:txBody>
              </p:sp>
              <p:sp>
                <p:nvSpPr>
                  <p:cNvPr id="410709" name="Oval 85"/>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a:effectLst/>
                </p:spPr>
                <p:txBody>
                  <a:bodyPr wrap="none" anchor="ctr"/>
                  <a:lstStyle/>
                  <a:p>
                    <a:endParaRPr lang="en-US"/>
                  </a:p>
                </p:txBody>
              </p:sp>
              <p:grpSp>
                <p:nvGrpSpPr>
                  <p:cNvPr id="410710" name="Group 86"/>
                  <p:cNvGrpSpPr>
                    <a:grpSpLocks/>
                  </p:cNvGrpSpPr>
                  <p:nvPr/>
                </p:nvGrpSpPr>
                <p:grpSpPr bwMode="auto">
                  <a:xfrm>
                    <a:off x="3686" y="244"/>
                    <a:ext cx="177" cy="66"/>
                    <a:chOff x="2848" y="848"/>
                    <a:chExt cx="140" cy="98"/>
                  </a:xfrm>
                </p:grpSpPr>
                <p:sp>
                  <p:nvSpPr>
                    <p:cNvPr id="410711" name="Line 8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712" name="Line 8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713" name="Line 8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410714" name="Group 90"/>
                  <p:cNvGrpSpPr>
                    <a:grpSpLocks/>
                  </p:cNvGrpSpPr>
                  <p:nvPr/>
                </p:nvGrpSpPr>
                <p:grpSpPr bwMode="auto">
                  <a:xfrm flipV="1">
                    <a:off x="3686" y="243"/>
                    <a:ext cx="177" cy="66"/>
                    <a:chOff x="2848" y="848"/>
                    <a:chExt cx="140" cy="98"/>
                  </a:xfrm>
                </p:grpSpPr>
                <p:sp>
                  <p:nvSpPr>
                    <p:cNvPr id="410715" name="Line 9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10716" name="Line 9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10717" name="Line 9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410718" name="Line 94"/>
                <p:cNvSpPr>
                  <a:spLocks noChangeShapeType="1"/>
                </p:cNvSpPr>
                <p:nvPr/>
              </p:nvSpPr>
              <p:spPr bwMode="auto">
                <a:xfrm flipH="1" flipV="1">
                  <a:off x="3612" y="1810"/>
                  <a:ext cx="1" cy="415"/>
                </a:xfrm>
                <a:prstGeom prst="line">
                  <a:avLst/>
                </a:prstGeom>
                <a:noFill/>
                <a:ln w="12700">
                  <a:solidFill>
                    <a:srgbClr val="000000"/>
                  </a:solidFill>
                  <a:round/>
                  <a:headEnd/>
                  <a:tailEnd/>
                </a:ln>
              </p:spPr>
              <p:txBody>
                <a:bodyPr/>
                <a:lstStyle/>
                <a:p>
                  <a:endParaRPr lang="en-US"/>
                </a:p>
              </p:txBody>
            </p:sp>
            <p:grpSp>
              <p:nvGrpSpPr>
                <p:cNvPr id="410719" name="Group 95"/>
                <p:cNvGrpSpPr>
                  <a:grpSpLocks/>
                </p:cNvGrpSpPr>
                <p:nvPr/>
              </p:nvGrpSpPr>
              <p:grpSpPr bwMode="auto">
                <a:xfrm>
                  <a:off x="3776" y="2126"/>
                  <a:ext cx="441" cy="606"/>
                  <a:chOff x="3776" y="2126"/>
                  <a:chExt cx="441" cy="606"/>
                </a:xfrm>
              </p:grpSpPr>
              <p:sp>
                <p:nvSpPr>
                  <p:cNvPr id="410720" name="Line 96"/>
                  <p:cNvSpPr>
                    <a:spLocks noChangeShapeType="1"/>
                  </p:cNvSpPr>
                  <p:nvPr/>
                </p:nvSpPr>
                <p:spPr bwMode="auto">
                  <a:xfrm>
                    <a:off x="3776" y="2278"/>
                    <a:ext cx="441" cy="0"/>
                  </a:xfrm>
                  <a:prstGeom prst="line">
                    <a:avLst/>
                  </a:prstGeom>
                  <a:noFill/>
                  <a:ln w="12700">
                    <a:solidFill>
                      <a:schemeClr val="tx1"/>
                    </a:solidFill>
                    <a:round/>
                    <a:headEnd/>
                    <a:tailEnd/>
                  </a:ln>
                  <a:effectLst/>
                </p:spPr>
                <p:txBody>
                  <a:bodyPr/>
                  <a:lstStyle/>
                  <a:p>
                    <a:endParaRPr lang="en-US"/>
                  </a:p>
                </p:txBody>
              </p:sp>
              <p:sp>
                <p:nvSpPr>
                  <p:cNvPr id="410721" name="Line 97"/>
                  <p:cNvSpPr>
                    <a:spLocks noChangeShapeType="1"/>
                  </p:cNvSpPr>
                  <p:nvPr/>
                </p:nvSpPr>
                <p:spPr bwMode="auto">
                  <a:xfrm>
                    <a:off x="3776" y="2374"/>
                    <a:ext cx="441" cy="0"/>
                  </a:xfrm>
                  <a:prstGeom prst="line">
                    <a:avLst/>
                  </a:prstGeom>
                  <a:noFill/>
                  <a:ln w="12700">
                    <a:solidFill>
                      <a:schemeClr val="tx1"/>
                    </a:solidFill>
                    <a:round/>
                    <a:headEnd/>
                    <a:tailEnd/>
                  </a:ln>
                  <a:effectLst/>
                </p:spPr>
                <p:txBody>
                  <a:bodyPr/>
                  <a:lstStyle/>
                  <a:p>
                    <a:endParaRPr lang="en-US"/>
                  </a:p>
                </p:txBody>
              </p:sp>
              <p:sp>
                <p:nvSpPr>
                  <p:cNvPr id="410722" name="Text Box 98"/>
                  <p:cNvSpPr txBox="1">
                    <a:spLocks noChangeArrowheads="1"/>
                  </p:cNvSpPr>
                  <p:nvPr/>
                </p:nvSpPr>
                <p:spPr bwMode="auto">
                  <a:xfrm>
                    <a:off x="3788" y="2126"/>
                    <a:ext cx="356" cy="606"/>
                  </a:xfrm>
                  <a:prstGeom prst="rect">
                    <a:avLst/>
                  </a:prstGeom>
                  <a:noFill/>
                  <a:ln w="9525">
                    <a:noFill/>
                    <a:miter lim="800000"/>
                    <a:headEnd/>
                    <a:tailEnd/>
                  </a:ln>
                  <a:effectLst/>
                </p:spPr>
                <p:txBody>
                  <a:bodyPr>
                    <a:spAutoFit/>
                  </a:bodyPr>
                  <a:lstStyle/>
                  <a:p>
                    <a:pPr algn="l"/>
                    <a:r>
                      <a:rPr lang="en-US" sz="2400"/>
                      <a:t>….</a:t>
                    </a:r>
                  </a:p>
                </p:txBody>
              </p:sp>
            </p:grpSp>
            <p:grpSp>
              <p:nvGrpSpPr>
                <p:cNvPr id="410723" name="Group 99"/>
                <p:cNvGrpSpPr>
                  <a:grpSpLocks/>
                </p:cNvGrpSpPr>
                <p:nvPr/>
              </p:nvGrpSpPr>
              <p:grpSpPr bwMode="auto">
                <a:xfrm>
                  <a:off x="3594" y="2893"/>
                  <a:ext cx="351" cy="279"/>
                  <a:chOff x="4302" y="2857"/>
                  <a:chExt cx="351" cy="279"/>
                </a:xfrm>
              </p:grpSpPr>
              <p:grpSp>
                <p:nvGrpSpPr>
                  <p:cNvPr id="410724" name="Group 100"/>
                  <p:cNvGrpSpPr>
                    <a:grpSpLocks/>
                  </p:cNvGrpSpPr>
                  <p:nvPr/>
                </p:nvGrpSpPr>
                <p:grpSpPr bwMode="auto">
                  <a:xfrm>
                    <a:off x="4461" y="2895"/>
                    <a:ext cx="102" cy="195"/>
                    <a:chOff x="4467" y="2745"/>
                    <a:chExt cx="96" cy="345"/>
                  </a:xfrm>
                </p:grpSpPr>
                <p:sp>
                  <p:nvSpPr>
                    <p:cNvPr id="410725" name="Line 101"/>
                    <p:cNvSpPr>
                      <a:spLocks noChangeShapeType="1"/>
                    </p:cNvSpPr>
                    <p:nvPr/>
                  </p:nvSpPr>
                  <p:spPr bwMode="auto">
                    <a:xfrm rot="16200000" flipH="1">
                      <a:off x="4294" y="2918"/>
                      <a:ext cx="345" cy="0"/>
                    </a:xfrm>
                    <a:prstGeom prst="line">
                      <a:avLst/>
                    </a:prstGeom>
                    <a:noFill/>
                    <a:ln w="12700">
                      <a:solidFill>
                        <a:schemeClr val="tx1"/>
                      </a:solidFill>
                      <a:round/>
                      <a:headEnd/>
                      <a:tailEnd/>
                    </a:ln>
                    <a:effectLst/>
                  </p:spPr>
                  <p:txBody>
                    <a:bodyPr/>
                    <a:lstStyle/>
                    <a:p>
                      <a:endParaRPr lang="en-US"/>
                    </a:p>
                  </p:txBody>
                </p:sp>
                <p:sp>
                  <p:nvSpPr>
                    <p:cNvPr id="410726" name="Line 102"/>
                    <p:cNvSpPr>
                      <a:spLocks noChangeShapeType="1"/>
                    </p:cNvSpPr>
                    <p:nvPr/>
                  </p:nvSpPr>
                  <p:spPr bwMode="auto">
                    <a:xfrm rot="16200000" flipH="1">
                      <a:off x="4390" y="2918"/>
                      <a:ext cx="345" cy="0"/>
                    </a:xfrm>
                    <a:prstGeom prst="line">
                      <a:avLst/>
                    </a:prstGeom>
                    <a:noFill/>
                    <a:ln w="12700">
                      <a:solidFill>
                        <a:schemeClr val="tx1"/>
                      </a:solidFill>
                      <a:round/>
                      <a:headEnd/>
                      <a:tailEnd/>
                    </a:ln>
                    <a:effectLst/>
                  </p:spPr>
                  <p:txBody>
                    <a:bodyPr/>
                    <a:lstStyle/>
                    <a:p>
                      <a:endParaRPr lang="en-US"/>
                    </a:p>
                  </p:txBody>
                </p:sp>
              </p:grpSp>
              <p:sp>
                <p:nvSpPr>
                  <p:cNvPr id="410727" name="Text Box 103"/>
                  <p:cNvSpPr txBox="1">
                    <a:spLocks noChangeArrowheads="1"/>
                  </p:cNvSpPr>
                  <p:nvPr/>
                </p:nvSpPr>
                <p:spPr bwMode="auto">
                  <a:xfrm rot="16200000" flipH="1">
                    <a:off x="4338" y="2821"/>
                    <a:ext cx="279" cy="351"/>
                  </a:xfrm>
                  <a:prstGeom prst="rect">
                    <a:avLst/>
                  </a:prstGeom>
                  <a:noFill/>
                  <a:ln w="9525">
                    <a:noFill/>
                    <a:miter lim="800000"/>
                    <a:headEnd/>
                    <a:tailEnd/>
                  </a:ln>
                  <a:effectLst/>
                </p:spPr>
                <p:txBody>
                  <a:bodyPr>
                    <a:spAutoFit/>
                  </a:bodyPr>
                  <a:lstStyle/>
                  <a:p>
                    <a:pPr algn="l"/>
                    <a:r>
                      <a:rPr lang="en-US" sz="2400"/>
                      <a:t>…</a:t>
                    </a:r>
                  </a:p>
                </p:txBody>
              </p:sp>
            </p:grpSp>
            <p:grpSp>
              <p:nvGrpSpPr>
                <p:cNvPr id="410728" name="Group 104"/>
                <p:cNvGrpSpPr>
                  <a:grpSpLocks/>
                </p:cNvGrpSpPr>
                <p:nvPr/>
              </p:nvGrpSpPr>
              <p:grpSpPr bwMode="auto">
                <a:xfrm>
                  <a:off x="3104" y="2919"/>
                  <a:ext cx="352" cy="279"/>
                  <a:chOff x="4304" y="2859"/>
                  <a:chExt cx="352" cy="279"/>
                </a:xfrm>
              </p:grpSpPr>
              <p:grpSp>
                <p:nvGrpSpPr>
                  <p:cNvPr id="410729" name="Group 105"/>
                  <p:cNvGrpSpPr>
                    <a:grpSpLocks/>
                  </p:cNvGrpSpPr>
                  <p:nvPr/>
                </p:nvGrpSpPr>
                <p:grpSpPr bwMode="auto">
                  <a:xfrm>
                    <a:off x="4461" y="2895"/>
                    <a:ext cx="102" cy="195"/>
                    <a:chOff x="4467" y="2745"/>
                    <a:chExt cx="96" cy="345"/>
                  </a:xfrm>
                </p:grpSpPr>
                <p:sp>
                  <p:nvSpPr>
                    <p:cNvPr id="410730" name="Line 106"/>
                    <p:cNvSpPr>
                      <a:spLocks noChangeShapeType="1"/>
                    </p:cNvSpPr>
                    <p:nvPr/>
                  </p:nvSpPr>
                  <p:spPr bwMode="auto">
                    <a:xfrm rot="16200000" flipH="1">
                      <a:off x="4294" y="2918"/>
                      <a:ext cx="345" cy="0"/>
                    </a:xfrm>
                    <a:prstGeom prst="line">
                      <a:avLst/>
                    </a:prstGeom>
                    <a:noFill/>
                    <a:ln w="12700">
                      <a:solidFill>
                        <a:schemeClr val="tx1"/>
                      </a:solidFill>
                      <a:round/>
                      <a:headEnd/>
                      <a:tailEnd/>
                    </a:ln>
                    <a:effectLst/>
                  </p:spPr>
                  <p:txBody>
                    <a:bodyPr/>
                    <a:lstStyle/>
                    <a:p>
                      <a:endParaRPr lang="en-US"/>
                    </a:p>
                  </p:txBody>
                </p:sp>
                <p:sp>
                  <p:nvSpPr>
                    <p:cNvPr id="410731" name="Line 107"/>
                    <p:cNvSpPr>
                      <a:spLocks noChangeShapeType="1"/>
                    </p:cNvSpPr>
                    <p:nvPr/>
                  </p:nvSpPr>
                  <p:spPr bwMode="auto">
                    <a:xfrm rot="16200000" flipH="1">
                      <a:off x="4390" y="2918"/>
                      <a:ext cx="345" cy="0"/>
                    </a:xfrm>
                    <a:prstGeom prst="line">
                      <a:avLst/>
                    </a:prstGeom>
                    <a:noFill/>
                    <a:ln w="12700">
                      <a:solidFill>
                        <a:schemeClr val="tx1"/>
                      </a:solidFill>
                      <a:round/>
                      <a:headEnd/>
                      <a:tailEnd/>
                    </a:ln>
                    <a:effectLst/>
                  </p:spPr>
                  <p:txBody>
                    <a:bodyPr/>
                    <a:lstStyle/>
                    <a:p>
                      <a:endParaRPr lang="en-US"/>
                    </a:p>
                  </p:txBody>
                </p:sp>
              </p:grpSp>
              <p:sp>
                <p:nvSpPr>
                  <p:cNvPr id="410732" name="Text Box 108"/>
                  <p:cNvSpPr txBox="1">
                    <a:spLocks noChangeArrowheads="1"/>
                  </p:cNvSpPr>
                  <p:nvPr/>
                </p:nvSpPr>
                <p:spPr bwMode="auto">
                  <a:xfrm rot="16200000" flipH="1">
                    <a:off x="4340" y="2823"/>
                    <a:ext cx="279" cy="352"/>
                  </a:xfrm>
                  <a:prstGeom prst="rect">
                    <a:avLst/>
                  </a:prstGeom>
                  <a:noFill/>
                  <a:ln w="9525">
                    <a:noFill/>
                    <a:miter lim="800000"/>
                    <a:headEnd/>
                    <a:tailEnd/>
                  </a:ln>
                  <a:effectLst/>
                </p:spPr>
                <p:txBody>
                  <a:bodyPr>
                    <a:spAutoFit/>
                  </a:bodyPr>
                  <a:lstStyle/>
                  <a:p>
                    <a:pPr algn="l"/>
                    <a:r>
                      <a:rPr lang="en-US" sz="2400"/>
                      <a:t>…</a:t>
                    </a:r>
                  </a:p>
                </p:txBody>
              </p:sp>
            </p:grpSp>
            <p:grpSp>
              <p:nvGrpSpPr>
                <p:cNvPr id="410733" name="Group 109"/>
                <p:cNvGrpSpPr>
                  <a:grpSpLocks/>
                </p:cNvGrpSpPr>
                <p:nvPr/>
              </p:nvGrpSpPr>
              <p:grpSpPr bwMode="auto">
                <a:xfrm>
                  <a:off x="2588" y="2913"/>
                  <a:ext cx="353" cy="279"/>
                  <a:chOff x="4304" y="2859"/>
                  <a:chExt cx="320" cy="279"/>
                </a:xfrm>
              </p:grpSpPr>
              <p:grpSp>
                <p:nvGrpSpPr>
                  <p:cNvPr id="410734" name="Group 110"/>
                  <p:cNvGrpSpPr>
                    <a:grpSpLocks/>
                  </p:cNvGrpSpPr>
                  <p:nvPr/>
                </p:nvGrpSpPr>
                <p:grpSpPr bwMode="auto">
                  <a:xfrm>
                    <a:off x="4461" y="2895"/>
                    <a:ext cx="102" cy="195"/>
                    <a:chOff x="4467" y="2745"/>
                    <a:chExt cx="96" cy="345"/>
                  </a:xfrm>
                </p:grpSpPr>
                <p:sp>
                  <p:nvSpPr>
                    <p:cNvPr id="410735" name="Line 111"/>
                    <p:cNvSpPr>
                      <a:spLocks noChangeShapeType="1"/>
                    </p:cNvSpPr>
                    <p:nvPr/>
                  </p:nvSpPr>
                  <p:spPr bwMode="auto">
                    <a:xfrm rot="16200000" flipH="1">
                      <a:off x="4294" y="2918"/>
                      <a:ext cx="345" cy="0"/>
                    </a:xfrm>
                    <a:prstGeom prst="line">
                      <a:avLst/>
                    </a:prstGeom>
                    <a:noFill/>
                    <a:ln w="12700">
                      <a:solidFill>
                        <a:schemeClr val="tx1"/>
                      </a:solidFill>
                      <a:round/>
                      <a:headEnd/>
                      <a:tailEnd/>
                    </a:ln>
                    <a:effectLst/>
                  </p:spPr>
                  <p:txBody>
                    <a:bodyPr/>
                    <a:lstStyle/>
                    <a:p>
                      <a:endParaRPr lang="en-US"/>
                    </a:p>
                  </p:txBody>
                </p:sp>
                <p:sp>
                  <p:nvSpPr>
                    <p:cNvPr id="410736" name="Line 112"/>
                    <p:cNvSpPr>
                      <a:spLocks noChangeShapeType="1"/>
                    </p:cNvSpPr>
                    <p:nvPr/>
                  </p:nvSpPr>
                  <p:spPr bwMode="auto">
                    <a:xfrm rot="16200000" flipH="1">
                      <a:off x="4390" y="2918"/>
                      <a:ext cx="345" cy="0"/>
                    </a:xfrm>
                    <a:prstGeom prst="line">
                      <a:avLst/>
                    </a:prstGeom>
                    <a:noFill/>
                    <a:ln w="12700">
                      <a:solidFill>
                        <a:schemeClr val="tx1"/>
                      </a:solidFill>
                      <a:round/>
                      <a:headEnd/>
                      <a:tailEnd/>
                    </a:ln>
                    <a:effectLst/>
                  </p:spPr>
                  <p:txBody>
                    <a:bodyPr/>
                    <a:lstStyle/>
                    <a:p>
                      <a:endParaRPr lang="en-US"/>
                    </a:p>
                  </p:txBody>
                </p:sp>
              </p:grpSp>
              <p:sp>
                <p:nvSpPr>
                  <p:cNvPr id="410737" name="Text Box 113"/>
                  <p:cNvSpPr txBox="1">
                    <a:spLocks noChangeArrowheads="1"/>
                  </p:cNvSpPr>
                  <p:nvPr/>
                </p:nvSpPr>
                <p:spPr bwMode="auto">
                  <a:xfrm rot="16200000" flipH="1">
                    <a:off x="4324" y="2839"/>
                    <a:ext cx="279" cy="320"/>
                  </a:xfrm>
                  <a:prstGeom prst="rect">
                    <a:avLst/>
                  </a:prstGeom>
                  <a:noFill/>
                  <a:ln w="9525">
                    <a:noFill/>
                    <a:miter lim="800000"/>
                    <a:headEnd/>
                    <a:tailEnd/>
                  </a:ln>
                  <a:effectLst/>
                </p:spPr>
                <p:txBody>
                  <a:bodyPr>
                    <a:spAutoFit/>
                  </a:bodyPr>
                  <a:lstStyle/>
                  <a:p>
                    <a:pPr algn="l"/>
                    <a:r>
                      <a:rPr lang="en-US" sz="2400"/>
                      <a:t>…</a:t>
                    </a:r>
                  </a:p>
                </p:txBody>
              </p:sp>
            </p:grpSp>
            <p:sp>
              <p:nvSpPr>
                <p:cNvPr id="410738" name="Text Box 114"/>
                <p:cNvSpPr txBox="1">
                  <a:spLocks noChangeArrowheads="1"/>
                </p:cNvSpPr>
                <p:nvPr/>
              </p:nvSpPr>
              <p:spPr bwMode="auto">
                <a:xfrm>
                  <a:off x="2620" y="1212"/>
                  <a:ext cx="1569" cy="224"/>
                </a:xfrm>
                <a:prstGeom prst="rect">
                  <a:avLst/>
                </a:prstGeom>
                <a:solidFill>
                  <a:schemeClr val="bg1"/>
                </a:solidFill>
                <a:ln w="9525">
                  <a:noFill/>
                  <a:miter lim="800000"/>
                  <a:headEnd/>
                  <a:tailEnd/>
                </a:ln>
                <a:effectLst/>
              </p:spPr>
              <p:txBody>
                <a:bodyPr wrap="none">
                  <a:spAutoFit/>
                </a:bodyPr>
                <a:lstStyle/>
                <a:p>
                  <a:pPr algn="l" eaLnBrk="1" hangingPunct="1"/>
                  <a:r>
                    <a:rPr lang="en-US" sz="1400">
                      <a:solidFill>
                        <a:srgbClr val="FF0000"/>
                      </a:solidFill>
                      <a:latin typeface="Arial" charset="0"/>
                      <a:cs typeface="Arial" charset="0"/>
                    </a:rPr>
                    <a:t>POP: point-of-presence</a:t>
                  </a:r>
                </a:p>
              </p:txBody>
            </p:sp>
          </p:grpSp>
        </p:grpSp>
        <p:sp>
          <p:nvSpPr>
            <p:cNvPr id="410739" name="Freeform 115"/>
            <p:cNvSpPr>
              <a:spLocks/>
            </p:cNvSpPr>
            <p:nvPr/>
          </p:nvSpPr>
          <p:spPr bwMode="auto">
            <a:xfrm>
              <a:off x="1063" y="1858"/>
              <a:ext cx="446" cy="1866"/>
            </a:xfrm>
            <a:custGeom>
              <a:avLst/>
              <a:gdLst/>
              <a:ahLst/>
              <a:cxnLst>
                <a:cxn ang="0">
                  <a:pos x="0" y="1290"/>
                </a:cxn>
                <a:cxn ang="0">
                  <a:pos x="389" y="0"/>
                </a:cxn>
                <a:cxn ang="0">
                  <a:pos x="414" y="933"/>
                </a:cxn>
                <a:cxn ang="0">
                  <a:pos x="446" y="1509"/>
                </a:cxn>
                <a:cxn ang="0">
                  <a:pos x="446" y="1866"/>
                </a:cxn>
                <a:cxn ang="0">
                  <a:pos x="0" y="1290"/>
                </a:cxn>
              </a:cxnLst>
              <a:rect l="0" t="0" r="r" b="b"/>
              <a:pathLst>
                <a:path w="446" h="1866">
                  <a:moveTo>
                    <a:pt x="0" y="1290"/>
                  </a:moveTo>
                  <a:lnTo>
                    <a:pt x="389" y="0"/>
                  </a:lnTo>
                  <a:lnTo>
                    <a:pt x="414" y="933"/>
                  </a:lnTo>
                  <a:lnTo>
                    <a:pt x="446" y="1509"/>
                  </a:lnTo>
                  <a:lnTo>
                    <a:pt x="446" y="1866"/>
                  </a:lnTo>
                  <a:lnTo>
                    <a:pt x="0" y="1290"/>
                  </a:lnTo>
                  <a:close/>
                </a:path>
              </a:pathLst>
            </a:custGeom>
            <a:gradFill rotWithShape="1">
              <a:gsLst>
                <a:gs pos="0">
                  <a:srgbClr val="FF0000"/>
                </a:gs>
                <a:gs pos="100000">
                  <a:schemeClr val="bg1"/>
                </a:gs>
              </a:gsLst>
              <a:lin ang="0" scaled="1"/>
            </a:gradFill>
            <a:ln w="9525">
              <a:no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wipe(left)">
                                      <p:cBhvr>
                                        <p:cTn id="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1" name="Slide Number Placeholder 6"/>
          <p:cNvSpPr>
            <a:spLocks noGrp="1"/>
          </p:cNvSpPr>
          <p:nvPr>
            <p:ph type="sldNum" sz="quarter" idx="12"/>
          </p:nvPr>
        </p:nvSpPr>
        <p:spPr/>
        <p:txBody>
          <a:bodyPr/>
          <a:lstStyle/>
          <a:p>
            <a:r>
              <a:rPr lang="en-US"/>
              <a:t>1-</a:t>
            </a:r>
            <a:fld id="{D0EF9A87-B4DE-442E-8AC4-593A556A293F}" type="slidenum">
              <a:rPr lang="en-US"/>
              <a:pPr/>
              <a:t>127</a:t>
            </a:fld>
            <a:endParaRPr lang="en-US"/>
          </a:p>
        </p:txBody>
      </p:sp>
      <p:sp>
        <p:nvSpPr>
          <p:cNvPr id="412674" name="Rectangle 2"/>
          <p:cNvSpPr>
            <a:spLocks noGrp="1" noChangeArrowheads="1"/>
          </p:cNvSpPr>
          <p:nvPr>
            <p:ph type="title"/>
          </p:nvPr>
        </p:nvSpPr>
        <p:spPr>
          <a:xfrm>
            <a:off x="533400" y="228600"/>
            <a:ext cx="8096250" cy="1143000"/>
          </a:xfrm>
        </p:spPr>
        <p:txBody>
          <a:bodyPr/>
          <a:lstStyle/>
          <a:p>
            <a:r>
              <a:rPr lang="en-US" sz="3200"/>
              <a:t>Internet structure: network of networks</a:t>
            </a:r>
            <a:endParaRPr lang="en-US"/>
          </a:p>
        </p:txBody>
      </p:sp>
      <p:sp>
        <p:nvSpPr>
          <p:cNvPr id="412675" name="Rectangle 3"/>
          <p:cNvSpPr>
            <a:spLocks noGrp="1" noChangeArrowheads="1"/>
          </p:cNvSpPr>
          <p:nvPr>
            <p:ph type="body" sz="half" idx="1"/>
          </p:nvPr>
        </p:nvSpPr>
        <p:spPr>
          <a:xfrm>
            <a:off x="352425" y="1428750"/>
            <a:ext cx="8440738" cy="914400"/>
          </a:xfrm>
        </p:spPr>
        <p:txBody>
          <a:bodyPr/>
          <a:lstStyle/>
          <a:p>
            <a:pPr>
              <a:lnSpc>
                <a:spcPct val="90000"/>
              </a:lnSpc>
            </a:pPr>
            <a:r>
              <a:rPr lang="en-US" sz="2000">
                <a:solidFill>
                  <a:srgbClr val="FF0000"/>
                </a:solidFill>
              </a:rPr>
              <a:t>“Tier-2” ISPs: smaller (often regional) ISPs</a:t>
            </a:r>
          </a:p>
          <a:p>
            <a:pPr lvl="1">
              <a:lnSpc>
                <a:spcPct val="90000"/>
              </a:lnSpc>
            </a:pPr>
            <a:r>
              <a:rPr lang="en-US" sz="1800"/>
              <a:t>Peers with some networks, but still purchases IP transit from tier-1 ISP to reach some portion of the Internet</a:t>
            </a:r>
          </a:p>
          <a:p>
            <a:pPr>
              <a:lnSpc>
                <a:spcPct val="90000"/>
              </a:lnSpc>
            </a:pPr>
            <a:endParaRPr lang="en-US" sz="2000">
              <a:solidFill>
                <a:srgbClr val="FF0000"/>
              </a:solidFill>
            </a:endParaRPr>
          </a:p>
          <a:p>
            <a:pPr lvl="1">
              <a:lnSpc>
                <a:spcPct val="90000"/>
              </a:lnSpc>
              <a:buFont typeface="Wingdings" pitchFamily="48" charset="2"/>
              <a:buNone/>
            </a:pPr>
            <a:endParaRPr lang="en-US" sz="1800"/>
          </a:p>
        </p:txBody>
      </p:sp>
      <p:sp>
        <p:nvSpPr>
          <p:cNvPr id="412676"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2677"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2678"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2679" name="Oval 7"/>
          <p:cNvSpPr>
            <a:spLocks noChangeArrowheads="1"/>
          </p:cNvSpPr>
          <p:nvPr/>
        </p:nvSpPr>
        <p:spPr bwMode="auto">
          <a:xfrm>
            <a:off x="5121275" y="4851400"/>
            <a:ext cx="133350" cy="1428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12680" name="Oval 8"/>
          <p:cNvSpPr>
            <a:spLocks noChangeArrowheads="1"/>
          </p:cNvSpPr>
          <p:nvPr/>
        </p:nvSpPr>
        <p:spPr bwMode="auto">
          <a:xfrm>
            <a:off x="4670425" y="4381500"/>
            <a:ext cx="133350" cy="142875"/>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412681" name="Oval 9"/>
          <p:cNvSpPr>
            <a:spLocks noChangeArrowheads="1"/>
          </p:cNvSpPr>
          <p:nvPr/>
        </p:nvSpPr>
        <p:spPr bwMode="auto">
          <a:xfrm>
            <a:off x="4206875" y="4406900"/>
            <a:ext cx="133350" cy="142875"/>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412682" name="Oval 10"/>
          <p:cNvSpPr>
            <a:spLocks noChangeArrowheads="1"/>
          </p:cNvSpPr>
          <p:nvPr/>
        </p:nvSpPr>
        <p:spPr bwMode="auto">
          <a:xfrm>
            <a:off x="3736975" y="4864100"/>
            <a:ext cx="133350" cy="14287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12683" name="Oval 11"/>
          <p:cNvSpPr>
            <a:spLocks noChangeArrowheads="1"/>
          </p:cNvSpPr>
          <p:nvPr/>
        </p:nvSpPr>
        <p:spPr bwMode="auto">
          <a:xfrm>
            <a:off x="4232275" y="5181600"/>
            <a:ext cx="133350" cy="14287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12684" name="Oval 12"/>
          <p:cNvSpPr>
            <a:spLocks noChangeArrowheads="1"/>
          </p:cNvSpPr>
          <p:nvPr/>
        </p:nvSpPr>
        <p:spPr bwMode="auto">
          <a:xfrm>
            <a:off x="4746625" y="5168900"/>
            <a:ext cx="133350" cy="1428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12685" name="Line 13"/>
          <p:cNvSpPr>
            <a:spLocks noChangeShapeType="1"/>
          </p:cNvSpPr>
          <p:nvPr/>
        </p:nvSpPr>
        <p:spPr bwMode="auto">
          <a:xfrm flipV="1">
            <a:off x="4368800" y="5238750"/>
            <a:ext cx="381000" cy="6350"/>
          </a:xfrm>
          <a:prstGeom prst="line">
            <a:avLst/>
          </a:prstGeom>
          <a:noFill/>
          <a:ln w="19050">
            <a:solidFill>
              <a:schemeClr val="tx1"/>
            </a:solidFill>
            <a:round/>
            <a:headEnd/>
            <a:tailEnd/>
          </a:ln>
          <a:effectLst/>
        </p:spPr>
        <p:txBody>
          <a:bodyPr/>
          <a:lstStyle/>
          <a:p>
            <a:endParaRPr lang="en-US"/>
          </a:p>
        </p:txBody>
      </p:sp>
      <p:sp>
        <p:nvSpPr>
          <p:cNvPr id="412686" name="Line 14"/>
          <p:cNvSpPr>
            <a:spLocks noChangeShapeType="1"/>
          </p:cNvSpPr>
          <p:nvPr/>
        </p:nvSpPr>
        <p:spPr bwMode="auto">
          <a:xfrm>
            <a:off x="4778375" y="4495800"/>
            <a:ext cx="368300" cy="368300"/>
          </a:xfrm>
          <a:prstGeom prst="line">
            <a:avLst/>
          </a:prstGeom>
          <a:noFill/>
          <a:ln w="19050">
            <a:solidFill>
              <a:schemeClr val="tx1"/>
            </a:solidFill>
            <a:round/>
            <a:headEnd/>
            <a:tailEnd/>
          </a:ln>
          <a:effectLst/>
        </p:spPr>
        <p:txBody>
          <a:bodyPr/>
          <a:lstStyle/>
          <a:p>
            <a:endParaRPr lang="en-US"/>
          </a:p>
        </p:txBody>
      </p:sp>
      <p:sp>
        <p:nvSpPr>
          <p:cNvPr id="412687" name="Line 15"/>
          <p:cNvSpPr>
            <a:spLocks noChangeShapeType="1"/>
          </p:cNvSpPr>
          <p:nvPr/>
        </p:nvSpPr>
        <p:spPr bwMode="auto">
          <a:xfrm flipV="1">
            <a:off x="3835400" y="4527550"/>
            <a:ext cx="393700" cy="355600"/>
          </a:xfrm>
          <a:prstGeom prst="line">
            <a:avLst/>
          </a:prstGeom>
          <a:noFill/>
          <a:ln w="19050">
            <a:solidFill>
              <a:schemeClr val="tx1"/>
            </a:solidFill>
            <a:round/>
            <a:headEnd/>
            <a:tailEnd/>
          </a:ln>
          <a:effectLst/>
        </p:spPr>
        <p:txBody>
          <a:bodyPr/>
          <a:lstStyle/>
          <a:p>
            <a:endParaRPr lang="en-US"/>
          </a:p>
        </p:txBody>
      </p:sp>
      <p:grpSp>
        <p:nvGrpSpPr>
          <p:cNvPr id="412688" name="Group 16"/>
          <p:cNvGrpSpPr>
            <a:grpSpLocks/>
          </p:cNvGrpSpPr>
          <p:nvPr/>
        </p:nvGrpSpPr>
        <p:grpSpPr bwMode="auto">
          <a:xfrm>
            <a:off x="1946275" y="3286125"/>
            <a:ext cx="6219825" cy="2838450"/>
            <a:chOff x="1226" y="2070"/>
            <a:chExt cx="3918" cy="1788"/>
          </a:xfrm>
        </p:grpSpPr>
        <p:grpSp>
          <p:nvGrpSpPr>
            <p:cNvPr id="412689" name="Group 17"/>
            <p:cNvGrpSpPr>
              <a:grpSpLocks/>
            </p:cNvGrpSpPr>
            <p:nvPr/>
          </p:nvGrpSpPr>
          <p:grpSpPr bwMode="auto">
            <a:xfrm>
              <a:off x="3042" y="2102"/>
              <a:ext cx="1054" cy="372"/>
              <a:chOff x="3042" y="2102"/>
              <a:chExt cx="1054" cy="372"/>
            </a:xfrm>
          </p:grpSpPr>
          <p:sp>
            <p:nvSpPr>
              <p:cNvPr id="412690" name="Oval 18"/>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2691" name="Text Box 19"/>
              <p:cNvSpPr txBox="1">
                <a:spLocks noChangeArrowheads="1"/>
              </p:cNvSpPr>
              <p:nvPr/>
            </p:nvSpPr>
            <p:spPr bwMode="auto">
              <a:xfrm>
                <a:off x="3182" y="2176"/>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2692" name="Oval 20"/>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a:effectLst/>
            </p:spPr>
            <p:txBody>
              <a:bodyPr wrap="none" anchor="ctr"/>
              <a:lstStyle/>
              <a:p>
                <a:endParaRPr lang="en-US"/>
              </a:p>
            </p:txBody>
          </p:sp>
        </p:grpSp>
        <p:grpSp>
          <p:nvGrpSpPr>
            <p:cNvPr id="412693" name="Group 21"/>
            <p:cNvGrpSpPr>
              <a:grpSpLocks/>
            </p:cNvGrpSpPr>
            <p:nvPr/>
          </p:nvGrpSpPr>
          <p:grpSpPr bwMode="auto">
            <a:xfrm>
              <a:off x="1610" y="2070"/>
              <a:ext cx="1054" cy="372"/>
              <a:chOff x="698" y="2190"/>
              <a:chExt cx="1054" cy="372"/>
            </a:xfrm>
          </p:grpSpPr>
          <p:sp>
            <p:nvSpPr>
              <p:cNvPr id="412694" name="Oval 22"/>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2695" name="Text Box 23"/>
              <p:cNvSpPr txBox="1">
                <a:spLocks noChangeArrowheads="1"/>
              </p:cNvSpPr>
              <p:nvPr/>
            </p:nvSpPr>
            <p:spPr bwMode="auto">
              <a:xfrm>
                <a:off x="838" y="2264"/>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2696" name="Oval 24"/>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a:effectLst/>
            </p:spPr>
            <p:txBody>
              <a:bodyPr wrap="none" anchor="ctr"/>
              <a:lstStyle/>
              <a:p>
                <a:endParaRPr lang="en-US"/>
              </a:p>
            </p:txBody>
          </p:sp>
        </p:grpSp>
        <p:grpSp>
          <p:nvGrpSpPr>
            <p:cNvPr id="412697" name="Group 25"/>
            <p:cNvGrpSpPr>
              <a:grpSpLocks/>
            </p:cNvGrpSpPr>
            <p:nvPr/>
          </p:nvGrpSpPr>
          <p:grpSpPr bwMode="auto">
            <a:xfrm>
              <a:off x="1226" y="3476"/>
              <a:ext cx="1054" cy="374"/>
              <a:chOff x="442" y="3748"/>
              <a:chExt cx="1054" cy="374"/>
            </a:xfrm>
          </p:grpSpPr>
          <p:sp>
            <p:nvSpPr>
              <p:cNvPr id="412698" name="Oval 26"/>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2699" name="Text Box 27"/>
              <p:cNvSpPr txBox="1">
                <a:spLocks noChangeArrowheads="1"/>
              </p:cNvSpPr>
              <p:nvPr/>
            </p:nvSpPr>
            <p:spPr bwMode="auto">
              <a:xfrm>
                <a:off x="582" y="3824"/>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2700" name="Oval 28"/>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a:effectLst/>
            </p:spPr>
            <p:txBody>
              <a:bodyPr wrap="none" anchor="ctr"/>
              <a:lstStyle/>
              <a:p>
                <a:endParaRPr lang="en-US"/>
              </a:p>
            </p:txBody>
          </p:sp>
        </p:grpSp>
        <p:grpSp>
          <p:nvGrpSpPr>
            <p:cNvPr id="412701" name="Group 29"/>
            <p:cNvGrpSpPr>
              <a:grpSpLocks/>
            </p:cNvGrpSpPr>
            <p:nvPr/>
          </p:nvGrpSpPr>
          <p:grpSpPr bwMode="auto">
            <a:xfrm>
              <a:off x="2674" y="3486"/>
              <a:ext cx="1054" cy="372"/>
              <a:chOff x="2698" y="3710"/>
              <a:chExt cx="1054" cy="372"/>
            </a:xfrm>
          </p:grpSpPr>
          <p:sp>
            <p:nvSpPr>
              <p:cNvPr id="412702" name="Oval 30"/>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2703" name="Text Box 31"/>
              <p:cNvSpPr txBox="1">
                <a:spLocks noChangeArrowheads="1"/>
              </p:cNvSpPr>
              <p:nvPr/>
            </p:nvSpPr>
            <p:spPr bwMode="auto">
              <a:xfrm>
                <a:off x="2838" y="3784"/>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2704" name="Oval 32"/>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412705" name="Group 33"/>
            <p:cNvGrpSpPr>
              <a:grpSpLocks/>
            </p:cNvGrpSpPr>
            <p:nvPr/>
          </p:nvGrpSpPr>
          <p:grpSpPr bwMode="auto">
            <a:xfrm>
              <a:off x="4090" y="3182"/>
              <a:ext cx="1054" cy="372"/>
              <a:chOff x="4090" y="3182"/>
              <a:chExt cx="1054" cy="372"/>
            </a:xfrm>
          </p:grpSpPr>
          <p:sp>
            <p:nvSpPr>
              <p:cNvPr id="412706" name="Oval 34"/>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2707" name="Text Box 35"/>
              <p:cNvSpPr txBox="1">
                <a:spLocks noChangeArrowheads="1"/>
              </p:cNvSpPr>
              <p:nvPr/>
            </p:nvSpPr>
            <p:spPr bwMode="auto">
              <a:xfrm>
                <a:off x="4230" y="3256"/>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2708" name="Oval 36"/>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412709" name="Oval 37"/>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12710" name="Line 38"/>
            <p:cNvSpPr>
              <a:spLocks noChangeShapeType="1"/>
            </p:cNvSpPr>
            <p:nvPr/>
          </p:nvSpPr>
          <p:spPr bwMode="auto">
            <a:xfrm>
              <a:off x="1768" y="2400"/>
              <a:ext cx="200" cy="684"/>
            </a:xfrm>
            <a:prstGeom prst="line">
              <a:avLst/>
            </a:prstGeom>
            <a:noFill/>
            <a:ln w="19050">
              <a:solidFill>
                <a:schemeClr val="tx1"/>
              </a:solidFill>
              <a:round/>
              <a:headEnd/>
              <a:tailEnd/>
            </a:ln>
            <a:effectLst/>
          </p:spPr>
          <p:txBody>
            <a:bodyPr/>
            <a:lstStyle/>
            <a:p>
              <a:endParaRPr lang="en-US"/>
            </a:p>
          </p:txBody>
        </p:sp>
        <p:sp>
          <p:nvSpPr>
            <p:cNvPr id="412711" name="Oval 39"/>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a:effectLst/>
          </p:spPr>
          <p:txBody>
            <a:bodyPr wrap="none" anchor="ctr"/>
            <a:lstStyle/>
            <a:p>
              <a:endParaRPr lang="en-US"/>
            </a:p>
          </p:txBody>
        </p:sp>
      </p:grpSp>
      <p:grpSp>
        <p:nvGrpSpPr>
          <p:cNvPr id="412712" name="Group 40"/>
          <p:cNvGrpSpPr>
            <a:grpSpLocks/>
          </p:cNvGrpSpPr>
          <p:nvPr/>
        </p:nvGrpSpPr>
        <p:grpSpPr bwMode="auto">
          <a:xfrm>
            <a:off x="177800" y="3406775"/>
            <a:ext cx="3562350" cy="2014538"/>
            <a:chOff x="112" y="2146"/>
            <a:chExt cx="2244" cy="1269"/>
          </a:xfrm>
        </p:grpSpPr>
        <p:sp>
          <p:nvSpPr>
            <p:cNvPr id="412713" name="Text Box 41"/>
            <p:cNvSpPr txBox="1">
              <a:spLocks noChangeArrowheads="1"/>
            </p:cNvSpPr>
            <p:nvPr/>
          </p:nvSpPr>
          <p:spPr bwMode="auto">
            <a:xfrm>
              <a:off x="112" y="2146"/>
              <a:ext cx="1292" cy="1269"/>
            </a:xfrm>
            <a:prstGeom prst="rect">
              <a:avLst/>
            </a:prstGeom>
            <a:noFill/>
            <a:ln w="9525">
              <a:noFill/>
              <a:miter lim="800000"/>
              <a:headEnd/>
              <a:tailEnd/>
            </a:ln>
            <a:effectLst/>
          </p:spPr>
          <p:txBody>
            <a:bodyPr>
              <a:spAutoFit/>
            </a:bodyPr>
            <a:lstStyle/>
            <a:p>
              <a:pPr algn="l"/>
              <a:r>
                <a:rPr lang="en-US" sz="1800">
                  <a:latin typeface="Comic Sans MS" pitchFamily="66" charset="0"/>
                </a:rPr>
                <a:t>Tier-2 ISP pays tier-1 ISP for connectivity to rest of Internet</a:t>
              </a:r>
            </a:p>
            <a:p>
              <a:pPr algn="l">
                <a:buClr>
                  <a:schemeClr val="accent2"/>
                </a:buClr>
                <a:buSzPct val="85000"/>
                <a:buFont typeface="Wingdings" pitchFamily="48" charset="2"/>
                <a:buChar char="q"/>
              </a:pPr>
              <a:r>
                <a:rPr lang="en-US" sz="1800">
                  <a:latin typeface="Comic Sans MS" pitchFamily="66" charset="0"/>
                </a:rPr>
                <a:t> tier-2 ISP is c</a:t>
              </a:r>
              <a:r>
                <a:rPr lang="en-US" sz="1800" i="1">
                  <a:latin typeface="Comic Sans MS" pitchFamily="66" charset="0"/>
                </a:rPr>
                <a:t>ustomer</a:t>
              </a:r>
              <a:r>
                <a:rPr lang="en-US" sz="1800">
                  <a:latin typeface="Comic Sans MS" pitchFamily="66" charset="0"/>
                </a:rPr>
                <a:t> of</a:t>
              </a:r>
            </a:p>
            <a:p>
              <a:pPr algn="l">
                <a:buClr>
                  <a:schemeClr val="accent2"/>
                </a:buClr>
                <a:buSzPct val="85000"/>
                <a:buFont typeface="Wingdings" pitchFamily="48" charset="2"/>
                <a:buNone/>
              </a:pPr>
              <a:r>
                <a:rPr lang="en-US" sz="1800">
                  <a:latin typeface="Comic Sans MS" pitchFamily="66" charset="0"/>
                </a:rPr>
                <a:t>tier-1 provider</a:t>
              </a:r>
            </a:p>
          </p:txBody>
        </p:sp>
        <p:sp>
          <p:nvSpPr>
            <p:cNvPr id="412714" name="Line 42"/>
            <p:cNvSpPr>
              <a:spLocks noChangeShapeType="1"/>
            </p:cNvSpPr>
            <p:nvPr/>
          </p:nvSpPr>
          <p:spPr bwMode="auto">
            <a:xfrm flipV="1">
              <a:off x="1344" y="2392"/>
              <a:ext cx="1012" cy="368"/>
            </a:xfrm>
            <a:prstGeom prst="line">
              <a:avLst/>
            </a:prstGeom>
            <a:noFill/>
            <a:ln w="9525">
              <a:solidFill>
                <a:schemeClr val="tx1"/>
              </a:solidFill>
              <a:round/>
              <a:headEnd/>
              <a:tailEnd type="triangle" w="med" len="med"/>
            </a:ln>
            <a:effectLst/>
          </p:spPr>
          <p:txBody>
            <a:bodyPr/>
            <a:lstStyle/>
            <a:p>
              <a:endParaRPr lang="en-US"/>
            </a:p>
          </p:txBody>
        </p:sp>
        <p:sp>
          <p:nvSpPr>
            <p:cNvPr id="412715" name="Line 43"/>
            <p:cNvSpPr>
              <a:spLocks noChangeShapeType="1"/>
            </p:cNvSpPr>
            <p:nvPr/>
          </p:nvSpPr>
          <p:spPr bwMode="auto">
            <a:xfrm flipV="1">
              <a:off x="1352" y="2412"/>
              <a:ext cx="360" cy="344"/>
            </a:xfrm>
            <a:prstGeom prst="line">
              <a:avLst/>
            </a:prstGeom>
            <a:noFill/>
            <a:ln w="9525">
              <a:solidFill>
                <a:schemeClr val="tx1"/>
              </a:solidFill>
              <a:round/>
              <a:headEnd/>
              <a:tailEnd type="triangle" w="med" len="med"/>
            </a:ln>
            <a:effectLst/>
          </p:spPr>
          <p:txBody>
            <a:bodyPr/>
            <a:lstStyle/>
            <a:p>
              <a:endParaRPr lang="en-US"/>
            </a:p>
          </p:txBody>
        </p:sp>
      </p:grpSp>
      <p:grpSp>
        <p:nvGrpSpPr>
          <p:cNvPr id="412716" name="Group 44"/>
          <p:cNvGrpSpPr>
            <a:grpSpLocks/>
          </p:cNvGrpSpPr>
          <p:nvPr/>
        </p:nvGrpSpPr>
        <p:grpSpPr bwMode="auto">
          <a:xfrm>
            <a:off x="6337300" y="3019425"/>
            <a:ext cx="2705100" cy="2136775"/>
            <a:chOff x="3992" y="1902"/>
            <a:chExt cx="1704" cy="1346"/>
          </a:xfrm>
        </p:grpSpPr>
        <p:sp>
          <p:nvSpPr>
            <p:cNvPr id="412717" name="Oval 45"/>
            <p:cNvSpPr>
              <a:spLocks noChangeArrowheads="1"/>
            </p:cNvSpPr>
            <p:nvPr/>
          </p:nvSpPr>
          <p:spPr bwMode="auto">
            <a:xfrm>
              <a:off x="3992" y="2320"/>
              <a:ext cx="96" cy="10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2718" name="Text Box 46"/>
            <p:cNvSpPr txBox="1">
              <a:spLocks noChangeArrowheads="1"/>
            </p:cNvSpPr>
            <p:nvPr/>
          </p:nvSpPr>
          <p:spPr bwMode="auto">
            <a:xfrm>
              <a:off x="4564" y="1902"/>
              <a:ext cx="1132" cy="750"/>
            </a:xfrm>
            <a:prstGeom prst="rect">
              <a:avLst/>
            </a:prstGeom>
            <a:noFill/>
            <a:ln w="9525">
              <a:noFill/>
              <a:miter lim="800000"/>
              <a:headEnd/>
              <a:tailEnd/>
            </a:ln>
            <a:effectLst/>
          </p:spPr>
          <p:txBody>
            <a:bodyPr>
              <a:spAutoFit/>
            </a:bodyPr>
            <a:lstStyle/>
            <a:p>
              <a:pPr algn="l"/>
              <a:r>
                <a:rPr lang="en-US" sz="1800">
                  <a:latin typeface="Comic Sans MS" pitchFamily="66" charset="0"/>
                </a:rPr>
                <a:t>Tier-2 ISPs also peer privately with each other.</a:t>
              </a:r>
            </a:p>
          </p:txBody>
        </p:sp>
        <p:sp>
          <p:nvSpPr>
            <p:cNvPr id="412719" name="Oval 47"/>
            <p:cNvSpPr>
              <a:spLocks noChangeArrowheads="1"/>
            </p:cNvSpPr>
            <p:nvPr/>
          </p:nvSpPr>
          <p:spPr bwMode="auto">
            <a:xfrm>
              <a:off x="4600" y="3144"/>
              <a:ext cx="96" cy="10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2720" name="Line 48"/>
            <p:cNvSpPr>
              <a:spLocks noChangeShapeType="1"/>
            </p:cNvSpPr>
            <p:nvPr/>
          </p:nvSpPr>
          <p:spPr bwMode="auto">
            <a:xfrm>
              <a:off x="4064" y="2408"/>
              <a:ext cx="552" cy="728"/>
            </a:xfrm>
            <a:prstGeom prst="line">
              <a:avLst/>
            </a:prstGeom>
            <a:noFill/>
            <a:ln w="19050">
              <a:solidFill>
                <a:schemeClr val="tx1"/>
              </a:solidFill>
              <a:round/>
              <a:headEnd/>
              <a:tailEnd/>
            </a:ln>
            <a:effectLst/>
          </p:spPr>
          <p:txBody>
            <a:bodyPr/>
            <a:lstStyle/>
            <a:p>
              <a:endParaRPr lang="en-US"/>
            </a:p>
          </p:txBody>
        </p:sp>
        <p:sp>
          <p:nvSpPr>
            <p:cNvPr id="412721" name="Line 49"/>
            <p:cNvSpPr>
              <a:spLocks noChangeShapeType="1"/>
            </p:cNvSpPr>
            <p:nvPr/>
          </p:nvSpPr>
          <p:spPr bwMode="auto">
            <a:xfrm flipH="1">
              <a:off x="4179" y="2166"/>
              <a:ext cx="434" cy="291"/>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2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2675">
                                            <p:txEl>
                                              <p:pRg st="1" end="1"/>
                                            </p:txEl>
                                          </p:spTgt>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41268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127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12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8" name="Slide Number Placeholder 6"/>
          <p:cNvSpPr>
            <a:spLocks noGrp="1"/>
          </p:cNvSpPr>
          <p:nvPr>
            <p:ph type="sldNum" sz="quarter" idx="12"/>
          </p:nvPr>
        </p:nvSpPr>
        <p:spPr/>
        <p:txBody>
          <a:bodyPr/>
          <a:lstStyle/>
          <a:p>
            <a:r>
              <a:rPr lang="en-US"/>
              <a:t>1-</a:t>
            </a:r>
            <a:fld id="{38284BDD-0EDD-48C4-AEE8-63A84705031F}" type="slidenum">
              <a:rPr lang="en-US"/>
              <a:pPr/>
              <a:t>128</a:t>
            </a:fld>
            <a:endParaRPr lang="en-US"/>
          </a:p>
        </p:txBody>
      </p:sp>
      <p:sp>
        <p:nvSpPr>
          <p:cNvPr id="414722" name="Rectangle 2"/>
          <p:cNvSpPr>
            <a:spLocks noGrp="1" noChangeArrowheads="1"/>
          </p:cNvSpPr>
          <p:nvPr>
            <p:ph type="title"/>
          </p:nvPr>
        </p:nvSpPr>
        <p:spPr>
          <a:xfrm>
            <a:off x="533400" y="228600"/>
            <a:ext cx="8096250" cy="1143000"/>
          </a:xfrm>
        </p:spPr>
        <p:txBody>
          <a:bodyPr/>
          <a:lstStyle/>
          <a:p>
            <a:r>
              <a:rPr lang="en-US" sz="3200"/>
              <a:t>Internet structure: network of networks</a:t>
            </a:r>
            <a:endParaRPr lang="en-US"/>
          </a:p>
        </p:txBody>
      </p:sp>
      <p:sp>
        <p:nvSpPr>
          <p:cNvPr id="414723" name="Rectangle 3"/>
          <p:cNvSpPr>
            <a:spLocks noGrp="1" noChangeArrowheads="1"/>
          </p:cNvSpPr>
          <p:nvPr>
            <p:ph type="body" sz="half" idx="1"/>
          </p:nvPr>
        </p:nvSpPr>
        <p:spPr>
          <a:xfrm>
            <a:off x="352425" y="1428750"/>
            <a:ext cx="8440738" cy="914400"/>
          </a:xfrm>
        </p:spPr>
        <p:txBody>
          <a:bodyPr/>
          <a:lstStyle/>
          <a:p>
            <a:pPr>
              <a:lnSpc>
                <a:spcPct val="90000"/>
              </a:lnSpc>
            </a:pPr>
            <a:r>
              <a:rPr lang="en-US" sz="2000">
                <a:solidFill>
                  <a:srgbClr val="FF0000"/>
                </a:solidFill>
              </a:rPr>
              <a:t>“Tier-3” ISPs and local ISPs </a:t>
            </a:r>
          </a:p>
          <a:p>
            <a:pPr lvl="1">
              <a:lnSpc>
                <a:spcPct val="90000"/>
              </a:lnSpc>
            </a:pPr>
            <a:r>
              <a:rPr lang="en-US" sz="1800"/>
              <a:t>last hop (“access”) network (closest to end systems)</a:t>
            </a:r>
          </a:p>
          <a:p>
            <a:pPr lvl="1">
              <a:lnSpc>
                <a:spcPct val="90000"/>
              </a:lnSpc>
            </a:pPr>
            <a:r>
              <a:rPr lang="en-US" sz="1800"/>
              <a:t>solely purchases transit from other networks to reach Internet</a:t>
            </a:r>
          </a:p>
        </p:txBody>
      </p:sp>
      <p:sp>
        <p:nvSpPr>
          <p:cNvPr id="414724"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4725"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4726"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4727" name="Oval 7"/>
          <p:cNvSpPr>
            <a:spLocks noChangeArrowheads="1"/>
          </p:cNvSpPr>
          <p:nvPr/>
        </p:nvSpPr>
        <p:spPr bwMode="auto">
          <a:xfrm>
            <a:off x="5121275" y="4851400"/>
            <a:ext cx="133350" cy="1428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14728" name="Oval 8"/>
          <p:cNvSpPr>
            <a:spLocks noChangeArrowheads="1"/>
          </p:cNvSpPr>
          <p:nvPr/>
        </p:nvSpPr>
        <p:spPr bwMode="auto">
          <a:xfrm>
            <a:off x="4670425" y="4381500"/>
            <a:ext cx="133350" cy="142875"/>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414729" name="Oval 9"/>
          <p:cNvSpPr>
            <a:spLocks noChangeArrowheads="1"/>
          </p:cNvSpPr>
          <p:nvPr/>
        </p:nvSpPr>
        <p:spPr bwMode="auto">
          <a:xfrm>
            <a:off x="4206875" y="4406900"/>
            <a:ext cx="133350" cy="142875"/>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414730" name="Oval 10"/>
          <p:cNvSpPr>
            <a:spLocks noChangeArrowheads="1"/>
          </p:cNvSpPr>
          <p:nvPr/>
        </p:nvSpPr>
        <p:spPr bwMode="auto">
          <a:xfrm>
            <a:off x="3736975" y="4864100"/>
            <a:ext cx="133350" cy="14287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14731" name="Oval 11"/>
          <p:cNvSpPr>
            <a:spLocks noChangeArrowheads="1"/>
          </p:cNvSpPr>
          <p:nvPr/>
        </p:nvSpPr>
        <p:spPr bwMode="auto">
          <a:xfrm>
            <a:off x="4232275" y="5181600"/>
            <a:ext cx="133350" cy="142875"/>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14732" name="Oval 12"/>
          <p:cNvSpPr>
            <a:spLocks noChangeArrowheads="1"/>
          </p:cNvSpPr>
          <p:nvPr/>
        </p:nvSpPr>
        <p:spPr bwMode="auto">
          <a:xfrm>
            <a:off x="4746625" y="5168900"/>
            <a:ext cx="133350" cy="1428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14733" name="Line 13"/>
          <p:cNvSpPr>
            <a:spLocks noChangeShapeType="1"/>
          </p:cNvSpPr>
          <p:nvPr/>
        </p:nvSpPr>
        <p:spPr bwMode="auto">
          <a:xfrm flipV="1">
            <a:off x="4368800" y="5238750"/>
            <a:ext cx="381000" cy="6350"/>
          </a:xfrm>
          <a:prstGeom prst="line">
            <a:avLst/>
          </a:prstGeom>
          <a:noFill/>
          <a:ln w="19050">
            <a:solidFill>
              <a:schemeClr val="tx1"/>
            </a:solidFill>
            <a:round/>
            <a:headEnd/>
            <a:tailEnd/>
          </a:ln>
          <a:effectLst/>
        </p:spPr>
        <p:txBody>
          <a:bodyPr/>
          <a:lstStyle/>
          <a:p>
            <a:endParaRPr lang="en-US"/>
          </a:p>
        </p:txBody>
      </p:sp>
      <p:sp>
        <p:nvSpPr>
          <p:cNvPr id="414734" name="Line 14"/>
          <p:cNvSpPr>
            <a:spLocks noChangeShapeType="1"/>
          </p:cNvSpPr>
          <p:nvPr/>
        </p:nvSpPr>
        <p:spPr bwMode="auto">
          <a:xfrm>
            <a:off x="4778375" y="4495800"/>
            <a:ext cx="368300" cy="368300"/>
          </a:xfrm>
          <a:prstGeom prst="line">
            <a:avLst/>
          </a:prstGeom>
          <a:noFill/>
          <a:ln w="19050">
            <a:solidFill>
              <a:schemeClr val="tx1"/>
            </a:solidFill>
            <a:round/>
            <a:headEnd/>
            <a:tailEnd/>
          </a:ln>
          <a:effectLst/>
        </p:spPr>
        <p:txBody>
          <a:bodyPr/>
          <a:lstStyle/>
          <a:p>
            <a:endParaRPr lang="en-US"/>
          </a:p>
        </p:txBody>
      </p:sp>
      <p:sp>
        <p:nvSpPr>
          <p:cNvPr id="414735" name="Line 15"/>
          <p:cNvSpPr>
            <a:spLocks noChangeShapeType="1"/>
          </p:cNvSpPr>
          <p:nvPr/>
        </p:nvSpPr>
        <p:spPr bwMode="auto">
          <a:xfrm flipV="1">
            <a:off x="3835400" y="4527550"/>
            <a:ext cx="393700" cy="355600"/>
          </a:xfrm>
          <a:prstGeom prst="line">
            <a:avLst/>
          </a:prstGeom>
          <a:noFill/>
          <a:ln w="19050">
            <a:solidFill>
              <a:schemeClr val="tx1"/>
            </a:solidFill>
            <a:round/>
            <a:headEnd/>
            <a:tailEnd/>
          </a:ln>
          <a:effectLst/>
        </p:spPr>
        <p:txBody>
          <a:bodyPr/>
          <a:lstStyle/>
          <a:p>
            <a:endParaRPr lang="en-US"/>
          </a:p>
        </p:txBody>
      </p:sp>
      <p:grpSp>
        <p:nvGrpSpPr>
          <p:cNvPr id="414736" name="Group 16"/>
          <p:cNvGrpSpPr>
            <a:grpSpLocks/>
          </p:cNvGrpSpPr>
          <p:nvPr/>
        </p:nvGrpSpPr>
        <p:grpSpPr bwMode="auto">
          <a:xfrm>
            <a:off x="1946275" y="3286125"/>
            <a:ext cx="6219825" cy="2838450"/>
            <a:chOff x="1226" y="2070"/>
            <a:chExt cx="3918" cy="1788"/>
          </a:xfrm>
        </p:grpSpPr>
        <p:grpSp>
          <p:nvGrpSpPr>
            <p:cNvPr id="414737" name="Group 17"/>
            <p:cNvGrpSpPr>
              <a:grpSpLocks/>
            </p:cNvGrpSpPr>
            <p:nvPr/>
          </p:nvGrpSpPr>
          <p:grpSpPr bwMode="auto">
            <a:xfrm>
              <a:off x="3042" y="2102"/>
              <a:ext cx="1054" cy="372"/>
              <a:chOff x="3042" y="2102"/>
              <a:chExt cx="1054" cy="372"/>
            </a:xfrm>
          </p:grpSpPr>
          <p:sp>
            <p:nvSpPr>
              <p:cNvPr id="414738" name="Oval 18"/>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39" name="Text Box 19"/>
              <p:cNvSpPr txBox="1">
                <a:spLocks noChangeArrowheads="1"/>
              </p:cNvSpPr>
              <p:nvPr/>
            </p:nvSpPr>
            <p:spPr bwMode="auto">
              <a:xfrm>
                <a:off x="3182" y="2176"/>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4740" name="Oval 20"/>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a:effectLst/>
            </p:spPr>
            <p:txBody>
              <a:bodyPr wrap="none" anchor="ctr"/>
              <a:lstStyle/>
              <a:p>
                <a:endParaRPr lang="en-US"/>
              </a:p>
            </p:txBody>
          </p:sp>
        </p:grpSp>
        <p:grpSp>
          <p:nvGrpSpPr>
            <p:cNvPr id="414741" name="Group 21"/>
            <p:cNvGrpSpPr>
              <a:grpSpLocks/>
            </p:cNvGrpSpPr>
            <p:nvPr/>
          </p:nvGrpSpPr>
          <p:grpSpPr bwMode="auto">
            <a:xfrm>
              <a:off x="1610" y="2070"/>
              <a:ext cx="1054" cy="372"/>
              <a:chOff x="698" y="2190"/>
              <a:chExt cx="1054" cy="372"/>
            </a:xfrm>
          </p:grpSpPr>
          <p:sp>
            <p:nvSpPr>
              <p:cNvPr id="414742" name="Oval 22"/>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43" name="Text Box 23"/>
              <p:cNvSpPr txBox="1">
                <a:spLocks noChangeArrowheads="1"/>
              </p:cNvSpPr>
              <p:nvPr/>
            </p:nvSpPr>
            <p:spPr bwMode="auto">
              <a:xfrm>
                <a:off x="838" y="2264"/>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4744" name="Oval 24"/>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a:effectLst/>
            </p:spPr>
            <p:txBody>
              <a:bodyPr wrap="none" anchor="ctr"/>
              <a:lstStyle/>
              <a:p>
                <a:endParaRPr lang="en-US"/>
              </a:p>
            </p:txBody>
          </p:sp>
        </p:grpSp>
        <p:grpSp>
          <p:nvGrpSpPr>
            <p:cNvPr id="414745" name="Group 25"/>
            <p:cNvGrpSpPr>
              <a:grpSpLocks/>
            </p:cNvGrpSpPr>
            <p:nvPr/>
          </p:nvGrpSpPr>
          <p:grpSpPr bwMode="auto">
            <a:xfrm>
              <a:off x="1226" y="3476"/>
              <a:ext cx="1054" cy="374"/>
              <a:chOff x="442" y="3748"/>
              <a:chExt cx="1054" cy="374"/>
            </a:xfrm>
          </p:grpSpPr>
          <p:sp>
            <p:nvSpPr>
              <p:cNvPr id="414746" name="Oval 26"/>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47" name="Text Box 27"/>
              <p:cNvSpPr txBox="1">
                <a:spLocks noChangeArrowheads="1"/>
              </p:cNvSpPr>
              <p:nvPr/>
            </p:nvSpPr>
            <p:spPr bwMode="auto">
              <a:xfrm>
                <a:off x="582" y="3824"/>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4748" name="Oval 28"/>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a:effectLst/>
            </p:spPr>
            <p:txBody>
              <a:bodyPr wrap="none" anchor="ctr"/>
              <a:lstStyle/>
              <a:p>
                <a:endParaRPr lang="en-US"/>
              </a:p>
            </p:txBody>
          </p:sp>
        </p:grpSp>
        <p:grpSp>
          <p:nvGrpSpPr>
            <p:cNvPr id="414749" name="Group 29"/>
            <p:cNvGrpSpPr>
              <a:grpSpLocks/>
            </p:cNvGrpSpPr>
            <p:nvPr/>
          </p:nvGrpSpPr>
          <p:grpSpPr bwMode="auto">
            <a:xfrm>
              <a:off x="2674" y="3486"/>
              <a:ext cx="1054" cy="372"/>
              <a:chOff x="2698" y="3710"/>
              <a:chExt cx="1054" cy="372"/>
            </a:xfrm>
          </p:grpSpPr>
          <p:sp>
            <p:nvSpPr>
              <p:cNvPr id="414750" name="Oval 30"/>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51" name="Text Box 31"/>
              <p:cNvSpPr txBox="1">
                <a:spLocks noChangeArrowheads="1"/>
              </p:cNvSpPr>
              <p:nvPr/>
            </p:nvSpPr>
            <p:spPr bwMode="auto">
              <a:xfrm>
                <a:off x="2838" y="3784"/>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4752" name="Oval 32"/>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414753" name="Group 33"/>
            <p:cNvGrpSpPr>
              <a:grpSpLocks/>
            </p:cNvGrpSpPr>
            <p:nvPr/>
          </p:nvGrpSpPr>
          <p:grpSpPr bwMode="auto">
            <a:xfrm>
              <a:off x="4090" y="3182"/>
              <a:ext cx="1054" cy="372"/>
              <a:chOff x="4090" y="3182"/>
              <a:chExt cx="1054" cy="372"/>
            </a:xfrm>
          </p:grpSpPr>
          <p:sp>
            <p:nvSpPr>
              <p:cNvPr id="414754" name="Oval 34"/>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55" name="Text Box 35"/>
              <p:cNvSpPr txBox="1">
                <a:spLocks noChangeArrowheads="1"/>
              </p:cNvSpPr>
              <p:nvPr/>
            </p:nvSpPr>
            <p:spPr bwMode="auto">
              <a:xfrm>
                <a:off x="4230" y="3256"/>
                <a:ext cx="847"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Tier-2 ISP</a:t>
                </a:r>
                <a:endParaRPr lang="en-US" sz="2400"/>
              </a:p>
            </p:txBody>
          </p:sp>
          <p:sp>
            <p:nvSpPr>
              <p:cNvPr id="414756" name="Oval 36"/>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414757" name="Oval 37"/>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414758" name="Line 38"/>
            <p:cNvSpPr>
              <a:spLocks noChangeShapeType="1"/>
            </p:cNvSpPr>
            <p:nvPr/>
          </p:nvSpPr>
          <p:spPr bwMode="auto">
            <a:xfrm>
              <a:off x="1768" y="2400"/>
              <a:ext cx="200" cy="684"/>
            </a:xfrm>
            <a:prstGeom prst="line">
              <a:avLst/>
            </a:prstGeom>
            <a:noFill/>
            <a:ln w="19050">
              <a:solidFill>
                <a:schemeClr val="tx1"/>
              </a:solidFill>
              <a:round/>
              <a:headEnd/>
              <a:tailEnd/>
            </a:ln>
            <a:effectLst/>
          </p:spPr>
          <p:txBody>
            <a:bodyPr/>
            <a:lstStyle/>
            <a:p>
              <a:endParaRPr lang="en-US"/>
            </a:p>
          </p:txBody>
        </p:sp>
        <p:sp>
          <p:nvSpPr>
            <p:cNvPr id="414759" name="Oval 39"/>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a:effectLst/>
          </p:spPr>
          <p:txBody>
            <a:bodyPr wrap="none" anchor="ctr"/>
            <a:lstStyle/>
            <a:p>
              <a:endParaRPr lang="en-US"/>
            </a:p>
          </p:txBody>
        </p:sp>
      </p:grpSp>
      <p:sp>
        <p:nvSpPr>
          <p:cNvPr id="414760" name="Oval 40"/>
          <p:cNvSpPr>
            <a:spLocks noChangeArrowheads="1"/>
          </p:cNvSpPr>
          <p:nvPr/>
        </p:nvSpPr>
        <p:spPr bwMode="auto">
          <a:xfrm>
            <a:off x="6337300" y="3683000"/>
            <a:ext cx="152400" cy="1651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61" name="Oval 41"/>
          <p:cNvSpPr>
            <a:spLocks noChangeArrowheads="1"/>
          </p:cNvSpPr>
          <p:nvPr/>
        </p:nvSpPr>
        <p:spPr bwMode="auto">
          <a:xfrm>
            <a:off x="7302500" y="4991100"/>
            <a:ext cx="152400" cy="1651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62" name="Line 42"/>
          <p:cNvSpPr>
            <a:spLocks noChangeShapeType="1"/>
          </p:cNvSpPr>
          <p:nvPr/>
        </p:nvSpPr>
        <p:spPr bwMode="auto">
          <a:xfrm>
            <a:off x="6451600" y="3822700"/>
            <a:ext cx="876300" cy="1155700"/>
          </a:xfrm>
          <a:prstGeom prst="line">
            <a:avLst/>
          </a:prstGeom>
          <a:noFill/>
          <a:ln w="19050">
            <a:solidFill>
              <a:schemeClr val="tx1"/>
            </a:solidFill>
            <a:round/>
            <a:headEnd/>
            <a:tailEnd/>
          </a:ln>
          <a:effectLst/>
        </p:spPr>
        <p:txBody>
          <a:bodyPr/>
          <a:lstStyle/>
          <a:p>
            <a:endParaRPr lang="en-US"/>
          </a:p>
        </p:txBody>
      </p:sp>
      <p:grpSp>
        <p:nvGrpSpPr>
          <p:cNvPr id="414763" name="Group 43"/>
          <p:cNvGrpSpPr>
            <a:grpSpLocks/>
          </p:cNvGrpSpPr>
          <p:nvPr/>
        </p:nvGrpSpPr>
        <p:grpSpPr bwMode="auto">
          <a:xfrm>
            <a:off x="1539875" y="2473325"/>
            <a:ext cx="6823075" cy="4162425"/>
            <a:chOff x="970" y="1558"/>
            <a:chExt cx="4298" cy="2622"/>
          </a:xfrm>
        </p:grpSpPr>
        <p:grpSp>
          <p:nvGrpSpPr>
            <p:cNvPr id="414764" name="Group 44"/>
            <p:cNvGrpSpPr>
              <a:grpSpLocks/>
            </p:cNvGrpSpPr>
            <p:nvPr/>
          </p:nvGrpSpPr>
          <p:grpSpPr bwMode="auto">
            <a:xfrm>
              <a:off x="3322" y="1686"/>
              <a:ext cx="666" cy="438"/>
              <a:chOff x="4314" y="1086"/>
              <a:chExt cx="666" cy="438"/>
            </a:xfrm>
          </p:grpSpPr>
          <p:sp>
            <p:nvSpPr>
              <p:cNvPr id="414765" name="Oval 4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66" name="Text Box 46"/>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nvGrpSpPr>
            <p:cNvPr id="414767" name="Group 47"/>
            <p:cNvGrpSpPr>
              <a:grpSpLocks/>
            </p:cNvGrpSpPr>
            <p:nvPr/>
          </p:nvGrpSpPr>
          <p:grpSpPr bwMode="auto">
            <a:xfrm>
              <a:off x="2714" y="1782"/>
              <a:ext cx="666" cy="438"/>
              <a:chOff x="4314" y="1086"/>
              <a:chExt cx="666" cy="438"/>
            </a:xfrm>
          </p:grpSpPr>
          <p:sp>
            <p:nvSpPr>
              <p:cNvPr id="414768" name="Oval 4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69" name="Text Box 49"/>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nvGrpSpPr>
            <p:cNvPr id="414770" name="Group 50"/>
            <p:cNvGrpSpPr>
              <a:grpSpLocks/>
            </p:cNvGrpSpPr>
            <p:nvPr/>
          </p:nvGrpSpPr>
          <p:grpSpPr bwMode="auto">
            <a:xfrm>
              <a:off x="3794" y="1774"/>
              <a:ext cx="666" cy="438"/>
              <a:chOff x="4314" y="1086"/>
              <a:chExt cx="666" cy="438"/>
            </a:xfrm>
          </p:grpSpPr>
          <p:sp>
            <p:nvSpPr>
              <p:cNvPr id="414771" name="Oval 51"/>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72" name="Text Box 52"/>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nvGrpSpPr>
            <p:cNvPr id="414773" name="Group 53"/>
            <p:cNvGrpSpPr>
              <a:grpSpLocks/>
            </p:cNvGrpSpPr>
            <p:nvPr/>
          </p:nvGrpSpPr>
          <p:grpSpPr bwMode="auto">
            <a:xfrm>
              <a:off x="970" y="3702"/>
              <a:ext cx="666" cy="438"/>
              <a:chOff x="4314" y="1086"/>
              <a:chExt cx="666" cy="438"/>
            </a:xfrm>
          </p:grpSpPr>
          <p:sp>
            <p:nvSpPr>
              <p:cNvPr id="414774" name="Oval 54"/>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75" name="Text Box 55"/>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nvGrpSpPr>
            <p:cNvPr id="414776" name="Group 56"/>
            <p:cNvGrpSpPr>
              <a:grpSpLocks/>
            </p:cNvGrpSpPr>
            <p:nvPr/>
          </p:nvGrpSpPr>
          <p:grpSpPr bwMode="auto">
            <a:xfrm>
              <a:off x="1186" y="1558"/>
              <a:ext cx="666" cy="438"/>
              <a:chOff x="4314" y="1086"/>
              <a:chExt cx="666" cy="438"/>
            </a:xfrm>
          </p:grpSpPr>
          <p:sp>
            <p:nvSpPr>
              <p:cNvPr id="414777" name="Oval 57"/>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78" name="Text Box 58"/>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nvGrpSpPr>
            <p:cNvPr id="414779" name="Group 59"/>
            <p:cNvGrpSpPr>
              <a:grpSpLocks/>
            </p:cNvGrpSpPr>
            <p:nvPr/>
          </p:nvGrpSpPr>
          <p:grpSpPr bwMode="auto">
            <a:xfrm>
              <a:off x="1730" y="1710"/>
              <a:ext cx="666" cy="438"/>
              <a:chOff x="4314" y="1086"/>
              <a:chExt cx="666" cy="438"/>
            </a:xfrm>
          </p:grpSpPr>
          <p:sp>
            <p:nvSpPr>
              <p:cNvPr id="414780" name="Oval 60"/>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81" name="Text Box 61"/>
              <p:cNvSpPr txBox="1">
                <a:spLocks noChangeArrowheads="1"/>
              </p:cNvSpPr>
              <p:nvPr/>
            </p:nvSpPr>
            <p:spPr bwMode="auto">
              <a:xfrm>
                <a:off x="4328" y="1106"/>
                <a:ext cx="533"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Tier 3</a:t>
                </a:r>
              </a:p>
              <a:p>
                <a:pPr algn="ctr"/>
                <a:r>
                  <a:rPr lang="en-US" sz="1800">
                    <a:latin typeface="Comic Sans MS" pitchFamily="66" charset="0"/>
                  </a:rPr>
                  <a:t>ISP</a:t>
                </a:r>
                <a:endParaRPr lang="en-US" sz="2400"/>
              </a:p>
            </p:txBody>
          </p:sp>
        </p:grpSp>
        <p:grpSp>
          <p:nvGrpSpPr>
            <p:cNvPr id="414782" name="Group 62"/>
            <p:cNvGrpSpPr>
              <a:grpSpLocks/>
            </p:cNvGrpSpPr>
            <p:nvPr/>
          </p:nvGrpSpPr>
          <p:grpSpPr bwMode="auto">
            <a:xfrm>
              <a:off x="1826" y="3742"/>
              <a:ext cx="666" cy="438"/>
              <a:chOff x="4314" y="1086"/>
              <a:chExt cx="666" cy="438"/>
            </a:xfrm>
          </p:grpSpPr>
          <p:sp>
            <p:nvSpPr>
              <p:cNvPr id="414783" name="Oval 6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84" name="Text Box 64"/>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nvGrpSpPr>
            <p:cNvPr id="414785" name="Group 65"/>
            <p:cNvGrpSpPr>
              <a:grpSpLocks/>
            </p:cNvGrpSpPr>
            <p:nvPr/>
          </p:nvGrpSpPr>
          <p:grpSpPr bwMode="auto">
            <a:xfrm>
              <a:off x="2898" y="3742"/>
              <a:ext cx="666" cy="438"/>
              <a:chOff x="4314" y="1086"/>
              <a:chExt cx="666" cy="438"/>
            </a:xfrm>
          </p:grpSpPr>
          <p:sp>
            <p:nvSpPr>
              <p:cNvPr id="414786" name="Oval 6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87" name="Text Box 67"/>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nvGrpSpPr>
            <p:cNvPr id="414788" name="Group 68"/>
            <p:cNvGrpSpPr>
              <a:grpSpLocks/>
            </p:cNvGrpSpPr>
            <p:nvPr/>
          </p:nvGrpSpPr>
          <p:grpSpPr bwMode="auto">
            <a:xfrm>
              <a:off x="4602" y="3454"/>
              <a:ext cx="666" cy="438"/>
              <a:chOff x="4314" y="1086"/>
              <a:chExt cx="666" cy="438"/>
            </a:xfrm>
          </p:grpSpPr>
          <p:sp>
            <p:nvSpPr>
              <p:cNvPr id="414789" name="Oval 6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4790" name="Text Box 70"/>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latin typeface="Comic Sans MS" pitchFamily="66" charset="0"/>
                  </a:rPr>
                  <a:t>local</a:t>
                </a:r>
              </a:p>
              <a:p>
                <a:pPr algn="ctr"/>
                <a:r>
                  <a:rPr lang="en-US" sz="1800">
                    <a:latin typeface="Comic Sans MS" pitchFamily="66" charset="0"/>
                  </a:rPr>
                  <a:t>ISP</a:t>
                </a:r>
                <a:endParaRPr lang="en-US" sz="2400"/>
              </a:p>
            </p:txBody>
          </p:sp>
        </p:grpSp>
      </p:grpSp>
      <p:grpSp>
        <p:nvGrpSpPr>
          <p:cNvPr id="414791" name="Group 71"/>
          <p:cNvGrpSpPr>
            <a:grpSpLocks/>
          </p:cNvGrpSpPr>
          <p:nvPr/>
        </p:nvGrpSpPr>
        <p:grpSpPr bwMode="auto">
          <a:xfrm>
            <a:off x="184150" y="3175000"/>
            <a:ext cx="2825750" cy="2819400"/>
            <a:chOff x="116" y="2000"/>
            <a:chExt cx="1780" cy="1776"/>
          </a:xfrm>
        </p:grpSpPr>
        <p:sp>
          <p:nvSpPr>
            <p:cNvPr id="414792" name="Text Box 72"/>
            <p:cNvSpPr txBox="1">
              <a:spLocks noChangeArrowheads="1"/>
            </p:cNvSpPr>
            <p:nvPr/>
          </p:nvSpPr>
          <p:spPr bwMode="auto">
            <a:xfrm>
              <a:off x="116" y="2094"/>
              <a:ext cx="1132" cy="1442"/>
            </a:xfrm>
            <a:prstGeom prst="rect">
              <a:avLst/>
            </a:prstGeom>
            <a:noFill/>
            <a:ln w="9525">
              <a:noFill/>
              <a:miter lim="800000"/>
              <a:headEnd/>
              <a:tailEnd/>
            </a:ln>
            <a:effectLst/>
          </p:spPr>
          <p:txBody>
            <a:bodyPr>
              <a:spAutoFit/>
            </a:bodyPr>
            <a:lstStyle/>
            <a:p>
              <a:pPr algn="l"/>
              <a:r>
                <a:rPr lang="en-US" sz="1800">
                  <a:latin typeface="Comic Sans MS" pitchFamily="66" charset="0"/>
                </a:rPr>
                <a:t>Local and tier- 3 ISPs are </a:t>
              </a:r>
              <a:r>
                <a:rPr lang="en-US" sz="1800" i="1">
                  <a:latin typeface="Comic Sans MS" pitchFamily="66" charset="0"/>
                </a:rPr>
                <a:t>customers</a:t>
              </a:r>
              <a:r>
                <a:rPr lang="en-US" sz="1800">
                  <a:latin typeface="Comic Sans MS" pitchFamily="66" charset="0"/>
                </a:rPr>
                <a:t> of</a:t>
              </a:r>
            </a:p>
            <a:p>
              <a:pPr algn="l"/>
              <a:r>
                <a:rPr lang="en-US" sz="1800">
                  <a:latin typeface="Comic Sans MS" pitchFamily="66" charset="0"/>
                </a:rPr>
                <a:t>higher tier ISPs</a:t>
              </a:r>
            </a:p>
            <a:p>
              <a:pPr algn="l"/>
              <a:r>
                <a:rPr lang="en-US" sz="1800">
                  <a:latin typeface="Comic Sans MS" pitchFamily="66" charset="0"/>
                </a:rPr>
                <a:t>connecting them to rest of Internet</a:t>
              </a:r>
            </a:p>
          </p:txBody>
        </p:sp>
        <p:sp>
          <p:nvSpPr>
            <p:cNvPr id="414793" name="Line 73"/>
            <p:cNvSpPr>
              <a:spLocks noChangeShapeType="1"/>
            </p:cNvSpPr>
            <p:nvPr/>
          </p:nvSpPr>
          <p:spPr bwMode="auto">
            <a:xfrm flipV="1">
              <a:off x="1072" y="2008"/>
              <a:ext cx="344" cy="744"/>
            </a:xfrm>
            <a:prstGeom prst="line">
              <a:avLst/>
            </a:prstGeom>
            <a:noFill/>
            <a:ln w="9525">
              <a:solidFill>
                <a:schemeClr val="tx1"/>
              </a:solidFill>
              <a:round/>
              <a:headEnd/>
              <a:tailEnd type="triangle" w="med" len="med"/>
            </a:ln>
            <a:effectLst/>
          </p:spPr>
          <p:txBody>
            <a:bodyPr/>
            <a:lstStyle/>
            <a:p>
              <a:endParaRPr lang="en-US"/>
            </a:p>
          </p:txBody>
        </p:sp>
        <p:sp>
          <p:nvSpPr>
            <p:cNvPr id="414794" name="Line 74"/>
            <p:cNvSpPr>
              <a:spLocks noChangeShapeType="1"/>
            </p:cNvSpPr>
            <p:nvPr/>
          </p:nvSpPr>
          <p:spPr bwMode="auto">
            <a:xfrm flipV="1">
              <a:off x="1088" y="2000"/>
              <a:ext cx="664" cy="728"/>
            </a:xfrm>
            <a:prstGeom prst="line">
              <a:avLst/>
            </a:prstGeom>
            <a:noFill/>
            <a:ln w="9525">
              <a:solidFill>
                <a:schemeClr val="tx1"/>
              </a:solidFill>
              <a:round/>
              <a:headEnd/>
              <a:tailEnd type="triangle" w="med" len="med"/>
            </a:ln>
            <a:effectLst/>
          </p:spPr>
          <p:txBody>
            <a:bodyPr/>
            <a:lstStyle/>
            <a:p>
              <a:endParaRPr lang="en-US"/>
            </a:p>
          </p:txBody>
        </p:sp>
        <p:sp>
          <p:nvSpPr>
            <p:cNvPr id="414795" name="Line 75"/>
            <p:cNvSpPr>
              <a:spLocks noChangeShapeType="1"/>
            </p:cNvSpPr>
            <p:nvPr/>
          </p:nvSpPr>
          <p:spPr bwMode="auto">
            <a:xfrm>
              <a:off x="1073" y="2744"/>
              <a:ext cx="95" cy="960"/>
            </a:xfrm>
            <a:prstGeom prst="line">
              <a:avLst/>
            </a:prstGeom>
            <a:noFill/>
            <a:ln w="9525">
              <a:solidFill>
                <a:schemeClr val="tx1"/>
              </a:solidFill>
              <a:round/>
              <a:headEnd/>
              <a:tailEnd type="triangle" w="med" len="med"/>
            </a:ln>
            <a:effectLst/>
          </p:spPr>
          <p:txBody>
            <a:bodyPr/>
            <a:lstStyle/>
            <a:p>
              <a:endParaRPr lang="en-US"/>
            </a:p>
          </p:txBody>
        </p:sp>
        <p:sp>
          <p:nvSpPr>
            <p:cNvPr id="414796" name="Line 76"/>
            <p:cNvSpPr>
              <a:spLocks noChangeShapeType="1"/>
            </p:cNvSpPr>
            <p:nvPr/>
          </p:nvSpPr>
          <p:spPr bwMode="auto">
            <a:xfrm>
              <a:off x="1074" y="2739"/>
              <a:ext cx="822" cy="1037"/>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4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14723">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41476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414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4" name="Slide Number Placeholder 6"/>
          <p:cNvSpPr>
            <a:spLocks noGrp="1"/>
          </p:cNvSpPr>
          <p:nvPr>
            <p:ph type="sldNum" sz="quarter" idx="12"/>
          </p:nvPr>
        </p:nvSpPr>
        <p:spPr/>
        <p:txBody>
          <a:bodyPr/>
          <a:lstStyle/>
          <a:p>
            <a:r>
              <a:rPr lang="en-US"/>
              <a:t>1-</a:t>
            </a:r>
            <a:fld id="{1832EA58-3473-4A5F-BAD5-275C548152F7}" type="slidenum">
              <a:rPr lang="en-US"/>
              <a:pPr/>
              <a:t>129</a:t>
            </a:fld>
            <a:endParaRPr lang="en-US"/>
          </a:p>
        </p:txBody>
      </p:sp>
      <p:sp>
        <p:nvSpPr>
          <p:cNvPr id="416770" name="Rectangle 2"/>
          <p:cNvSpPr>
            <a:spLocks noGrp="1" noChangeArrowheads="1"/>
          </p:cNvSpPr>
          <p:nvPr>
            <p:ph type="title"/>
          </p:nvPr>
        </p:nvSpPr>
        <p:spPr>
          <a:xfrm>
            <a:off x="533400" y="228600"/>
            <a:ext cx="8096250" cy="1143000"/>
          </a:xfrm>
        </p:spPr>
        <p:txBody>
          <a:bodyPr/>
          <a:lstStyle/>
          <a:p>
            <a:r>
              <a:rPr lang="en-US" sz="3200"/>
              <a:t>Internet structure: network of networks</a:t>
            </a:r>
            <a:endParaRPr lang="en-US"/>
          </a:p>
        </p:txBody>
      </p:sp>
      <p:sp>
        <p:nvSpPr>
          <p:cNvPr id="416771" name="Rectangle 3"/>
          <p:cNvSpPr>
            <a:spLocks noGrp="1" noChangeArrowheads="1"/>
          </p:cNvSpPr>
          <p:nvPr>
            <p:ph type="body" sz="half" idx="1"/>
          </p:nvPr>
        </p:nvSpPr>
        <p:spPr>
          <a:xfrm>
            <a:off x="352425" y="1428750"/>
            <a:ext cx="8440738" cy="914400"/>
          </a:xfrm>
        </p:spPr>
        <p:txBody>
          <a:bodyPr/>
          <a:lstStyle/>
          <a:p>
            <a:r>
              <a:rPr lang="en-US" sz="2400">
                <a:solidFill>
                  <a:srgbClr val="FF0000"/>
                </a:solidFill>
              </a:rPr>
              <a:t>a packet passes through many networks!</a:t>
            </a:r>
            <a:endParaRPr lang="en-US" sz="2400"/>
          </a:p>
          <a:p>
            <a:pPr>
              <a:buFont typeface="Wingdings" pitchFamily="48" charset="2"/>
              <a:buNone/>
            </a:pPr>
            <a:endParaRPr lang="en-US" sz="2400">
              <a:solidFill>
                <a:srgbClr val="FF0000"/>
              </a:solidFill>
            </a:endParaRPr>
          </a:p>
          <a:p>
            <a:pPr lvl="1">
              <a:buFont typeface="Wingdings" pitchFamily="48" charset="2"/>
              <a:buNone/>
            </a:pPr>
            <a:endParaRPr lang="en-US" sz="2000"/>
          </a:p>
        </p:txBody>
      </p:sp>
      <p:sp>
        <p:nvSpPr>
          <p:cNvPr id="416772" name="Oval 4"/>
          <p:cNvSpPr>
            <a:spLocks noChangeArrowheads="1"/>
          </p:cNvSpPr>
          <p:nvPr/>
        </p:nvSpPr>
        <p:spPr bwMode="auto">
          <a:xfrm>
            <a:off x="2432050" y="4883150"/>
            <a:ext cx="1863725" cy="790575"/>
          </a:xfrm>
          <a:prstGeom prst="ellipse">
            <a:avLst/>
          </a:prstGeom>
          <a:solidFill>
            <a:schemeClr val="folHlink"/>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6773" name="Oval 5"/>
          <p:cNvSpPr>
            <a:spLocks noChangeArrowheads="1"/>
          </p:cNvSpPr>
          <p:nvPr/>
        </p:nvSpPr>
        <p:spPr bwMode="auto">
          <a:xfrm>
            <a:off x="3530600" y="3679825"/>
            <a:ext cx="1863725" cy="790575"/>
          </a:xfrm>
          <a:prstGeom prst="ellipse">
            <a:avLst/>
          </a:prstGeom>
          <a:solidFill>
            <a:schemeClr val="folHlink"/>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6774" name="Oval 6"/>
          <p:cNvSpPr>
            <a:spLocks noChangeArrowheads="1"/>
          </p:cNvSpPr>
          <p:nvPr/>
        </p:nvSpPr>
        <p:spPr bwMode="auto">
          <a:xfrm>
            <a:off x="4800600" y="4845050"/>
            <a:ext cx="1863725" cy="790575"/>
          </a:xfrm>
          <a:prstGeom prst="ellipse">
            <a:avLst/>
          </a:prstGeom>
          <a:solidFill>
            <a:schemeClr val="folHlink"/>
          </a:solidFill>
          <a:ln w="9525">
            <a:solidFill>
              <a:schemeClr val="tx1"/>
            </a:solidFill>
            <a:round/>
            <a:headEnd/>
            <a:tailEnd/>
          </a:ln>
          <a:effectLst/>
        </p:spPr>
        <p:txBody>
          <a:bodyPr wrap="none" anchor="ctr"/>
          <a:lstStyle/>
          <a:p>
            <a:pPr algn="ctr"/>
            <a:r>
              <a:rPr lang="en-US" sz="2400">
                <a:solidFill>
                  <a:schemeClr val="bg1"/>
                </a:solidFill>
                <a:latin typeface="Comic Sans MS" pitchFamily="66" charset="0"/>
              </a:rPr>
              <a:t>Tier 1 ISP</a:t>
            </a:r>
            <a:endParaRPr lang="en-US" sz="2400"/>
          </a:p>
        </p:txBody>
      </p:sp>
      <p:sp>
        <p:nvSpPr>
          <p:cNvPr id="416775" name="Oval 7"/>
          <p:cNvSpPr>
            <a:spLocks noChangeArrowheads="1"/>
          </p:cNvSpPr>
          <p:nvPr/>
        </p:nvSpPr>
        <p:spPr bwMode="auto">
          <a:xfrm>
            <a:off x="5121275" y="4851400"/>
            <a:ext cx="133350" cy="1428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416776" name="Oval 8"/>
          <p:cNvSpPr>
            <a:spLocks noChangeArrowheads="1"/>
          </p:cNvSpPr>
          <p:nvPr/>
        </p:nvSpPr>
        <p:spPr bwMode="auto">
          <a:xfrm>
            <a:off x="4670425" y="4381500"/>
            <a:ext cx="133350" cy="1428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416777" name="Oval 9"/>
          <p:cNvSpPr>
            <a:spLocks noChangeArrowheads="1"/>
          </p:cNvSpPr>
          <p:nvPr/>
        </p:nvSpPr>
        <p:spPr bwMode="auto">
          <a:xfrm>
            <a:off x="4206875" y="4406900"/>
            <a:ext cx="133350" cy="1428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416778" name="Oval 10"/>
          <p:cNvSpPr>
            <a:spLocks noChangeArrowheads="1"/>
          </p:cNvSpPr>
          <p:nvPr/>
        </p:nvSpPr>
        <p:spPr bwMode="auto">
          <a:xfrm>
            <a:off x="3736975" y="4864100"/>
            <a:ext cx="133350" cy="1428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416779" name="Oval 11"/>
          <p:cNvSpPr>
            <a:spLocks noChangeArrowheads="1"/>
          </p:cNvSpPr>
          <p:nvPr/>
        </p:nvSpPr>
        <p:spPr bwMode="auto">
          <a:xfrm>
            <a:off x="4232275" y="5181600"/>
            <a:ext cx="133350" cy="1428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416780" name="Oval 12"/>
          <p:cNvSpPr>
            <a:spLocks noChangeArrowheads="1"/>
          </p:cNvSpPr>
          <p:nvPr/>
        </p:nvSpPr>
        <p:spPr bwMode="auto">
          <a:xfrm>
            <a:off x="4746625" y="5168900"/>
            <a:ext cx="133350" cy="1428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416781" name="Line 13"/>
          <p:cNvSpPr>
            <a:spLocks noChangeShapeType="1"/>
          </p:cNvSpPr>
          <p:nvPr/>
        </p:nvSpPr>
        <p:spPr bwMode="auto">
          <a:xfrm flipV="1">
            <a:off x="4368800" y="5238750"/>
            <a:ext cx="381000" cy="6350"/>
          </a:xfrm>
          <a:prstGeom prst="line">
            <a:avLst/>
          </a:prstGeom>
          <a:noFill/>
          <a:ln w="19050">
            <a:solidFill>
              <a:schemeClr val="tx1"/>
            </a:solidFill>
            <a:round/>
            <a:headEnd/>
            <a:tailEnd/>
          </a:ln>
          <a:effectLst/>
        </p:spPr>
        <p:txBody>
          <a:bodyPr/>
          <a:lstStyle/>
          <a:p>
            <a:endParaRPr lang="en-US"/>
          </a:p>
        </p:txBody>
      </p:sp>
      <p:sp>
        <p:nvSpPr>
          <p:cNvPr id="416782" name="Line 14"/>
          <p:cNvSpPr>
            <a:spLocks noChangeShapeType="1"/>
          </p:cNvSpPr>
          <p:nvPr/>
        </p:nvSpPr>
        <p:spPr bwMode="auto">
          <a:xfrm>
            <a:off x="4778375" y="4495800"/>
            <a:ext cx="368300" cy="368300"/>
          </a:xfrm>
          <a:prstGeom prst="line">
            <a:avLst/>
          </a:prstGeom>
          <a:noFill/>
          <a:ln w="19050">
            <a:solidFill>
              <a:schemeClr val="tx1"/>
            </a:solidFill>
            <a:round/>
            <a:headEnd/>
            <a:tailEnd/>
          </a:ln>
          <a:effectLst/>
        </p:spPr>
        <p:txBody>
          <a:bodyPr/>
          <a:lstStyle/>
          <a:p>
            <a:endParaRPr lang="en-US"/>
          </a:p>
        </p:txBody>
      </p:sp>
      <p:sp>
        <p:nvSpPr>
          <p:cNvPr id="416783" name="Line 15"/>
          <p:cNvSpPr>
            <a:spLocks noChangeShapeType="1"/>
          </p:cNvSpPr>
          <p:nvPr/>
        </p:nvSpPr>
        <p:spPr bwMode="auto">
          <a:xfrm flipV="1">
            <a:off x="3835400" y="4527550"/>
            <a:ext cx="393700" cy="355600"/>
          </a:xfrm>
          <a:prstGeom prst="line">
            <a:avLst/>
          </a:prstGeom>
          <a:noFill/>
          <a:ln w="19050">
            <a:solidFill>
              <a:schemeClr val="tx1"/>
            </a:solidFill>
            <a:round/>
            <a:headEnd/>
            <a:tailEnd/>
          </a:ln>
          <a:effectLst/>
        </p:spPr>
        <p:txBody>
          <a:bodyPr/>
          <a:lstStyle/>
          <a:p>
            <a:endParaRPr lang="en-US"/>
          </a:p>
        </p:txBody>
      </p:sp>
      <p:grpSp>
        <p:nvGrpSpPr>
          <p:cNvPr id="416784" name="Group 16"/>
          <p:cNvGrpSpPr>
            <a:grpSpLocks/>
          </p:cNvGrpSpPr>
          <p:nvPr/>
        </p:nvGrpSpPr>
        <p:grpSpPr bwMode="auto">
          <a:xfrm>
            <a:off x="1946275" y="3286125"/>
            <a:ext cx="6219825" cy="2838450"/>
            <a:chOff x="1226" y="2070"/>
            <a:chExt cx="3918" cy="1788"/>
          </a:xfrm>
        </p:grpSpPr>
        <p:grpSp>
          <p:nvGrpSpPr>
            <p:cNvPr id="416785" name="Group 17"/>
            <p:cNvGrpSpPr>
              <a:grpSpLocks/>
            </p:cNvGrpSpPr>
            <p:nvPr/>
          </p:nvGrpSpPr>
          <p:grpSpPr bwMode="auto">
            <a:xfrm>
              <a:off x="3042" y="2102"/>
              <a:ext cx="1054" cy="372"/>
              <a:chOff x="3042" y="2102"/>
              <a:chExt cx="1054" cy="372"/>
            </a:xfrm>
          </p:grpSpPr>
          <p:sp>
            <p:nvSpPr>
              <p:cNvPr id="416786" name="Oval 18"/>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787" name="Text Box 19"/>
              <p:cNvSpPr txBox="1">
                <a:spLocks noChangeArrowheads="1"/>
              </p:cNvSpPr>
              <p:nvPr/>
            </p:nvSpPr>
            <p:spPr bwMode="auto">
              <a:xfrm>
                <a:off x="3182" y="2176"/>
                <a:ext cx="847" cy="231"/>
              </a:xfrm>
              <a:prstGeom prst="rect">
                <a:avLst/>
              </a:prstGeom>
              <a:noFill/>
              <a:ln w="9525">
                <a:noFill/>
                <a:miter lim="800000"/>
                <a:headEnd/>
                <a:tailEnd/>
              </a:ln>
              <a:effectLst/>
            </p:spPr>
            <p:txBody>
              <a:bodyPr wrap="none">
                <a:spAutoFit/>
              </a:bodyPr>
              <a:lstStyle/>
              <a:p>
                <a:pPr algn="l"/>
                <a:r>
                  <a:rPr lang="en-US" sz="1800">
                    <a:solidFill>
                      <a:schemeClr val="folHlink"/>
                    </a:solidFill>
                    <a:latin typeface="Comic Sans MS" pitchFamily="66" charset="0"/>
                  </a:rPr>
                  <a:t>Tier-2 ISP</a:t>
                </a:r>
                <a:endParaRPr lang="en-US" sz="2400">
                  <a:solidFill>
                    <a:schemeClr val="folHlink"/>
                  </a:solidFill>
                </a:endParaRPr>
              </a:p>
            </p:txBody>
          </p:sp>
          <p:sp>
            <p:nvSpPr>
              <p:cNvPr id="416788" name="Oval 20"/>
              <p:cNvSpPr>
                <a:spLocks noChangeArrowheads="1"/>
              </p:cNvSpPr>
              <p:nvPr/>
            </p:nvSpPr>
            <p:spPr bwMode="auto">
              <a:xfrm>
                <a:off x="3184" y="2340"/>
                <a:ext cx="84" cy="90"/>
              </a:xfrm>
              <a:prstGeom prst="ellipse">
                <a:avLst/>
              </a:prstGeom>
              <a:solidFill>
                <a:schemeClr val="folHlink"/>
              </a:solidFill>
              <a:ln w="9525">
                <a:solidFill>
                  <a:schemeClr val="tx1"/>
                </a:solidFill>
                <a:round/>
                <a:headEnd/>
                <a:tailEnd/>
              </a:ln>
              <a:effectLst/>
            </p:spPr>
            <p:txBody>
              <a:bodyPr wrap="none" anchor="ctr"/>
              <a:lstStyle/>
              <a:p>
                <a:endParaRPr lang="en-US"/>
              </a:p>
            </p:txBody>
          </p:sp>
        </p:grpSp>
        <p:grpSp>
          <p:nvGrpSpPr>
            <p:cNvPr id="416789" name="Group 21"/>
            <p:cNvGrpSpPr>
              <a:grpSpLocks/>
            </p:cNvGrpSpPr>
            <p:nvPr/>
          </p:nvGrpSpPr>
          <p:grpSpPr bwMode="auto">
            <a:xfrm>
              <a:off x="1610" y="2070"/>
              <a:ext cx="1054" cy="372"/>
              <a:chOff x="698" y="2190"/>
              <a:chExt cx="1054" cy="372"/>
            </a:xfrm>
          </p:grpSpPr>
          <p:sp>
            <p:nvSpPr>
              <p:cNvPr id="416790" name="Oval 22"/>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791" name="Text Box 23"/>
              <p:cNvSpPr txBox="1">
                <a:spLocks noChangeArrowheads="1"/>
              </p:cNvSpPr>
              <p:nvPr/>
            </p:nvSpPr>
            <p:spPr bwMode="auto">
              <a:xfrm>
                <a:off x="838" y="2264"/>
                <a:ext cx="847" cy="231"/>
              </a:xfrm>
              <a:prstGeom prst="rect">
                <a:avLst/>
              </a:prstGeom>
              <a:noFill/>
              <a:ln w="9525">
                <a:noFill/>
                <a:miter lim="800000"/>
                <a:headEnd/>
                <a:tailEnd/>
              </a:ln>
              <a:effectLst/>
            </p:spPr>
            <p:txBody>
              <a:bodyPr wrap="none">
                <a:spAutoFit/>
              </a:bodyPr>
              <a:lstStyle/>
              <a:p>
                <a:pPr algn="l"/>
                <a:r>
                  <a:rPr lang="en-US" sz="1800">
                    <a:solidFill>
                      <a:schemeClr val="folHlink"/>
                    </a:solidFill>
                    <a:latin typeface="Comic Sans MS" pitchFamily="66" charset="0"/>
                  </a:rPr>
                  <a:t>Tier-2 ISP</a:t>
                </a:r>
                <a:endParaRPr lang="en-US" sz="2400">
                  <a:solidFill>
                    <a:schemeClr val="folHlink"/>
                  </a:solidFill>
                </a:endParaRPr>
              </a:p>
            </p:txBody>
          </p:sp>
          <p:sp>
            <p:nvSpPr>
              <p:cNvPr id="416792" name="Oval 24"/>
              <p:cNvSpPr>
                <a:spLocks noChangeArrowheads="1"/>
              </p:cNvSpPr>
              <p:nvPr/>
            </p:nvSpPr>
            <p:spPr bwMode="auto">
              <a:xfrm>
                <a:off x="1464" y="2460"/>
                <a:ext cx="84" cy="90"/>
              </a:xfrm>
              <a:prstGeom prst="ellipse">
                <a:avLst/>
              </a:prstGeom>
              <a:solidFill>
                <a:schemeClr val="folHlink"/>
              </a:solidFill>
              <a:ln w="9525">
                <a:solidFill>
                  <a:schemeClr val="tx1"/>
                </a:solidFill>
                <a:round/>
                <a:headEnd/>
                <a:tailEnd/>
              </a:ln>
              <a:effectLst/>
            </p:spPr>
            <p:txBody>
              <a:bodyPr wrap="none" anchor="ctr"/>
              <a:lstStyle/>
              <a:p>
                <a:endParaRPr lang="en-US"/>
              </a:p>
            </p:txBody>
          </p:sp>
        </p:grpSp>
        <p:grpSp>
          <p:nvGrpSpPr>
            <p:cNvPr id="416793" name="Group 25"/>
            <p:cNvGrpSpPr>
              <a:grpSpLocks/>
            </p:cNvGrpSpPr>
            <p:nvPr/>
          </p:nvGrpSpPr>
          <p:grpSpPr bwMode="auto">
            <a:xfrm>
              <a:off x="1226" y="3476"/>
              <a:ext cx="1054" cy="374"/>
              <a:chOff x="442" y="3748"/>
              <a:chExt cx="1054" cy="374"/>
            </a:xfrm>
          </p:grpSpPr>
          <p:sp>
            <p:nvSpPr>
              <p:cNvPr id="416794" name="Oval 26"/>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795" name="Text Box 27"/>
              <p:cNvSpPr txBox="1">
                <a:spLocks noChangeArrowheads="1"/>
              </p:cNvSpPr>
              <p:nvPr/>
            </p:nvSpPr>
            <p:spPr bwMode="auto">
              <a:xfrm>
                <a:off x="582" y="3824"/>
                <a:ext cx="847" cy="231"/>
              </a:xfrm>
              <a:prstGeom prst="rect">
                <a:avLst/>
              </a:prstGeom>
              <a:noFill/>
              <a:ln w="9525">
                <a:noFill/>
                <a:miter lim="800000"/>
                <a:headEnd/>
                <a:tailEnd/>
              </a:ln>
              <a:effectLst/>
            </p:spPr>
            <p:txBody>
              <a:bodyPr wrap="none">
                <a:spAutoFit/>
              </a:bodyPr>
              <a:lstStyle/>
              <a:p>
                <a:pPr algn="l"/>
                <a:r>
                  <a:rPr lang="en-US" sz="1800">
                    <a:solidFill>
                      <a:schemeClr val="folHlink"/>
                    </a:solidFill>
                    <a:latin typeface="Comic Sans MS" pitchFamily="66" charset="0"/>
                  </a:rPr>
                  <a:t>Tier-2 ISP</a:t>
                </a:r>
                <a:endParaRPr lang="en-US" sz="2400">
                  <a:solidFill>
                    <a:schemeClr val="folHlink"/>
                  </a:solidFill>
                </a:endParaRPr>
              </a:p>
            </p:txBody>
          </p:sp>
          <p:sp>
            <p:nvSpPr>
              <p:cNvPr id="416796" name="Oval 28"/>
              <p:cNvSpPr>
                <a:spLocks noChangeArrowheads="1"/>
              </p:cNvSpPr>
              <p:nvPr/>
            </p:nvSpPr>
            <p:spPr bwMode="auto">
              <a:xfrm>
                <a:off x="904" y="3748"/>
                <a:ext cx="84" cy="90"/>
              </a:xfrm>
              <a:prstGeom prst="ellipse">
                <a:avLst/>
              </a:prstGeom>
              <a:solidFill>
                <a:schemeClr val="folHlink"/>
              </a:solidFill>
              <a:ln w="9525">
                <a:solidFill>
                  <a:schemeClr val="tx1"/>
                </a:solidFill>
                <a:round/>
                <a:headEnd/>
                <a:tailEnd/>
              </a:ln>
              <a:effectLst/>
            </p:spPr>
            <p:txBody>
              <a:bodyPr wrap="none" anchor="ctr"/>
              <a:lstStyle/>
              <a:p>
                <a:endParaRPr lang="en-US"/>
              </a:p>
            </p:txBody>
          </p:sp>
        </p:grpSp>
        <p:grpSp>
          <p:nvGrpSpPr>
            <p:cNvPr id="416797" name="Group 29"/>
            <p:cNvGrpSpPr>
              <a:grpSpLocks/>
            </p:cNvGrpSpPr>
            <p:nvPr/>
          </p:nvGrpSpPr>
          <p:grpSpPr bwMode="auto">
            <a:xfrm>
              <a:off x="2674" y="3486"/>
              <a:ext cx="1054" cy="372"/>
              <a:chOff x="2698" y="3710"/>
              <a:chExt cx="1054" cy="372"/>
            </a:xfrm>
          </p:grpSpPr>
          <p:sp>
            <p:nvSpPr>
              <p:cNvPr id="416798" name="Oval 30"/>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799" name="Text Box 31"/>
              <p:cNvSpPr txBox="1">
                <a:spLocks noChangeArrowheads="1"/>
              </p:cNvSpPr>
              <p:nvPr/>
            </p:nvSpPr>
            <p:spPr bwMode="auto">
              <a:xfrm>
                <a:off x="2838" y="3784"/>
                <a:ext cx="847" cy="231"/>
              </a:xfrm>
              <a:prstGeom prst="rect">
                <a:avLst/>
              </a:prstGeom>
              <a:noFill/>
              <a:ln w="9525">
                <a:noFill/>
                <a:miter lim="800000"/>
                <a:headEnd/>
                <a:tailEnd/>
              </a:ln>
              <a:effectLst/>
            </p:spPr>
            <p:txBody>
              <a:bodyPr wrap="none">
                <a:spAutoFit/>
              </a:bodyPr>
              <a:lstStyle/>
              <a:p>
                <a:pPr algn="l"/>
                <a:r>
                  <a:rPr lang="en-US" sz="1800">
                    <a:solidFill>
                      <a:schemeClr val="folHlink"/>
                    </a:solidFill>
                    <a:latin typeface="Comic Sans MS" pitchFamily="66" charset="0"/>
                  </a:rPr>
                  <a:t>Tier-2 ISP</a:t>
                </a:r>
                <a:endParaRPr lang="en-US" sz="2400">
                  <a:solidFill>
                    <a:schemeClr val="folHlink"/>
                  </a:solidFill>
                </a:endParaRPr>
              </a:p>
            </p:txBody>
          </p:sp>
          <p:sp>
            <p:nvSpPr>
              <p:cNvPr id="416800" name="Oval 32"/>
              <p:cNvSpPr>
                <a:spLocks noChangeArrowheads="1"/>
              </p:cNvSpPr>
              <p:nvPr/>
            </p:nvSpPr>
            <p:spPr bwMode="auto">
              <a:xfrm>
                <a:off x="3408" y="3716"/>
                <a:ext cx="84" cy="90"/>
              </a:xfrm>
              <a:prstGeom prst="ellipse">
                <a:avLst/>
              </a:prstGeom>
              <a:solidFill>
                <a:schemeClr val="folHlink"/>
              </a:solidFill>
              <a:ln w="9525">
                <a:solidFill>
                  <a:schemeClr val="tx1"/>
                </a:solidFill>
                <a:round/>
                <a:headEnd/>
                <a:tailEnd/>
              </a:ln>
              <a:effectLst/>
            </p:spPr>
            <p:txBody>
              <a:bodyPr wrap="none" anchor="ctr"/>
              <a:lstStyle/>
              <a:p>
                <a:endParaRPr lang="en-US"/>
              </a:p>
            </p:txBody>
          </p:sp>
        </p:grpSp>
        <p:grpSp>
          <p:nvGrpSpPr>
            <p:cNvPr id="416801" name="Group 33"/>
            <p:cNvGrpSpPr>
              <a:grpSpLocks/>
            </p:cNvGrpSpPr>
            <p:nvPr/>
          </p:nvGrpSpPr>
          <p:grpSpPr bwMode="auto">
            <a:xfrm>
              <a:off x="4090" y="3182"/>
              <a:ext cx="1054" cy="372"/>
              <a:chOff x="4090" y="3182"/>
              <a:chExt cx="1054" cy="372"/>
            </a:xfrm>
          </p:grpSpPr>
          <p:sp>
            <p:nvSpPr>
              <p:cNvPr id="416802" name="Oval 34"/>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03" name="Text Box 35"/>
              <p:cNvSpPr txBox="1">
                <a:spLocks noChangeArrowheads="1"/>
              </p:cNvSpPr>
              <p:nvPr/>
            </p:nvSpPr>
            <p:spPr bwMode="auto">
              <a:xfrm>
                <a:off x="4230" y="3256"/>
                <a:ext cx="847" cy="231"/>
              </a:xfrm>
              <a:prstGeom prst="rect">
                <a:avLst/>
              </a:prstGeom>
              <a:noFill/>
              <a:ln w="9525">
                <a:noFill/>
                <a:miter lim="800000"/>
                <a:headEnd/>
                <a:tailEnd/>
              </a:ln>
              <a:effectLst/>
            </p:spPr>
            <p:txBody>
              <a:bodyPr wrap="none">
                <a:spAutoFit/>
              </a:bodyPr>
              <a:lstStyle/>
              <a:p>
                <a:pPr algn="l"/>
                <a:r>
                  <a:rPr lang="en-US" sz="1800">
                    <a:solidFill>
                      <a:schemeClr val="folHlink"/>
                    </a:solidFill>
                    <a:latin typeface="Comic Sans MS" pitchFamily="66" charset="0"/>
                  </a:rPr>
                  <a:t>Tier-2 ISP</a:t>
                </a:r>
                <a:endParaRPr lang="en-US" sz="2400">
                  <a:solidFill>
                    <a:schemeClr val="folHlink"/>
                  </a:solidFill>
                </a:endParaRPr>
              </a:p>
            </p:txBody>
          </p:sp>
          <p:sp>
            <p:nvSpPr>
              <p:cNvPr id="416804" name="Oval 36"/>
              <p:cNvSpPr>
                <a:spLocks noChangeArrowheads="1"/>
              </p:cNvSpPr>
              <p:nvPr/>
            </p:nvSpPr>
            <p:spPr bwMode="auto">
              <a:xfrm>
                <a:off x="4144" y="3308"/>
                <a:ext cx="84" cy="90"/>
              </a:xfrm>
              <a:prstGeom prst="ellipse">
                <a:avLst/>
              </a:prstGeom>
              <a:solidFill>
                <a:schemeClr val="folHlink"/>
              </a:solidFill>
              <a:ln w="9525">
                <a:solidFill>
                  <a:schemeClr val="tx1"/>
                </a:solidFill>
                <a:round/>
                <a:headEnd/>
                <a:tailEnd/>
              </a:ln>
              <a:effectLst/>
            </p:spPr>
            <p:txBody>
              <a:bodyPr wrap="none" anchor="ctr"/>
              <a:lstStyle/>
              <a:p>
                <a:endParaRPr lang="en-US"/>
              </a:p>
            </p:txBody>
          </p:sp>
        </p:grpSp>
        <p:sp>
          <p:nvSpPr>
            <p:cNvPr id="416805" name="Oval 37"/>
            <p:cNvSpPr>
              <a:spLocks noChangeArrowheads="1"/>
            </p:cNvSpPr>
            <p:nvPr/>
          </p:nvSpPr>
          <p:spPr bwMode="auto">
            <a:xfrm>
              <a:off x="1712" y="2328"/>
              <a:ext cx="96" cy="88"/>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416806" name="Line 38"/>
            <p:cNvSpPr>
              <a:spLocks noChangeShapeType="1"/>
            </p:cNvSpPr>
            <p:nvPr/>
          </p:nvSpPr>
          <p:spPr bwMode="auto">
            <a:xfrm>
              <a:off x="1768" y="2400"/>
              <a:ext cx="200" cy="684"/>
            </a:xfrm>
            <a:prstGeom prst="line">
              <a:avLst/>
            </a:prstGeom>
            <a:noFill/>
            <a:ln w="19050">
              <a:solidFill>
                <a:schemeClr val="tx1"/>
              </a:solidFill>
              <a:round/>
              <a:headEnd/>
              <a:tailEnd/>
            </a:ln>
            <a:effectLst/>
          </p:spPr>
          <p:txBody>
            <a:bodyPr/>
            <a:lstStyle/>
            <a:p>
              <a:endParaRPr lang="en-US"/>
            </a:p>
          </p:txBody>
        </p:sp>
        <p:sp>
          <p:nvSpPr>
            <p:cNvPr id="416807" name="Oval 39"/>
            <p:cNvSpPr>
              <a:spLocks noChangeArrowheads="1"/>
            </p:cNvSpPr>
            <p:nvPr/>
          </p:nvSpPr>
          <p:spPr bwMode="auto">
            <a:xfrm>
              <a:off x="1928" y="3044"/>
              <a:ext cx="96" cy="88"/>
            </a:xfrm>
            <a:prstGeom prst="ellipse">
              <a:avLst/>
            </a:prstGeom>
            <a:solidFill>
              <a:schemeClr val="folHlink"/>
            </a:solidFill>
            <a:ln w="9525">
              <a:solidFill>
                <a:schemeClr val="tx1"/>
              </a:solidFill>
              <a:round/>
              <a:headEnd/>
              <a:tailEnd/>
            </a:ln>
            <a:effectLst/>
          </p:spPr>
          <p:txBody>
            <a:bodyPr wrap="none" anchor="ctr"/>
            <a:lstStyle/>
            <a:p>
              <a:endParaRPr lang="en-US"/>
            </a:p>
          </p:txBody>
        </p:sp>
      </p:grpSp>
      <p:sp>
        <p:nvSpPr>
          <p:cNvPr id="416808" name="Oval 40"/>
          <p:cNvSpPr>
            <a:spLocks noChangeArrowheads="1"/>
          </p:cNvSpPr>
          <p:nvPr/>
        </p:nvSpPr>
        <p:spPr bwMode="auto">
          <a:xfrm>
            <a:off x="6337300" y="3683000"/>
            <a:ext cx="152400" cy="1651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09" name="Oval 41"/>
          <p:cNvSpPr>
            <a:spLocks noChangeArrowheads="1"/>
          </p:cNvSpPr>
          <p:nvPr/>
        </p:nvSpPr>
        <p:spPr bwMode="auto">
          <a:xfrm>
            <a:off x="7302500" y="4991100"/>
            <a:ext cx="152400" cy="1651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10" name="Line 42"/>
          <p:cNvSpPr>
            <a:spLocks noChangeShapeType="1"/>
          </p:cNvSpPr>
          <p:nvPr/>
        </p:nvSpPr>
        <p:spPr bwMode="auto">
          <a:xfrm>
            <a:off x="6451600" y="3822700"/>
            <a:ext cx="876300" cy="1155700"/>
          </a:xfrm>
          <a:prstGeom prst="line">
            <a:avLst/>
          </a:prstGeom>
          <a:noFill/>
          <a:ln w="19050">
            <a:solidFill>
              <a:schemeClr val="tx1"/>
            </a:solidFill>
            <a:round/>
            <a:headEnd/>
            <a:tailEnd/>
          </a:ln>
          <a:effectLst/>
        </p:spPr>
        <p:txBody>
          <a:bodyPr/>
          <a:lstStyle/>
          <a:p>
            <a:endParaRPr lang="en-US"/>
          </a:p>
        </p:txBody>
      </p:sp>
      <p:grpSp>
        <p:nvGrpSpPr>
          <p:cNvPr id="416811" name="Group 43"/>
          <p:cNvGrpSpPr>
            <a:grpSpLocks/>
          </p:cNvGrpSpPr>
          <p:nvPr/>
        </p:nvGrpSpPr>
        <p:grpSpPr bwMode="auto">
          <a:xfrm>
            <a:off x="5273675" y="2676525"/>
            <a:ext cx="1057275" cy="695325"/>
            <a:chOff x="4314" y="1086"/>
            <a:chExt cx="666" cy="438"/>
          </a:xfrm>
        </p:grpSpPr>
        <p:sp>
          <p:nvSpPr>
            <p:cNvPr id="416812" name="Oval 44"/>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13" name="Text Box 45"/>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14" name="Group 46"/>
          <p:cNvGrpSpPr>
            <a:grpSpLocks/>
          </p:cNvGrpSpPr>
          <p:nvPr/>
        </p:nvGrpSpPr>
        <p:grpSpPr bwMode="auto">
          <a:xfrm>
            <a:off x="4308475" y="2828925"/>
            <a:ext cx="1057275" cy="695325"/>
            <a:chOff x="4314" y="1086"/>
            <a:chExt cx="666" cy="438"/>
          </a:xfrm>
        </p:grpSpPr>
        <p:sp>
          <p:nvSpPr>
            <p:cNvPr id="416815" name="Oval 47"/>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16" name="Text Box 48"/>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17" name="Group 49"/>
          <p:cNvGrpSpPr>
            <a:grpSpLocks/>
          </p:cNvGrpSpPr>
          <p:nvPr/>
        </p:nvGrpSpPr>
        <p:grpSpPr bwMode="auto">
          <a:xfrm>
            <a:off x="6022975" y="2816225"/>
            <a:ext cx="1057275" cy="695325"/>
            <a:chOff x="4314" y="1086"/>
            <a:chExt cx="666" cy="438"/>
          </a:xfrm>
        </p:grpSpPr>
        <p:sp>
          <p:nvSpPr>
            <p:cNvPr id="416818" name="Oval 50"/>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19" name="Text Box 51"/>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20" name="Group 52"/>
          <p:cNvGrpSpPr>
            <a:grpSpLocks/>
          </p:cNvGrpSpPr>
          <p:nvPr/>
        </p:nvGrpSpPr>
        <p:grpSpPr bwMode="auto">
          <a:xfrm>
            <a:off x="1539875" y="5876925"/>
            <a:ext cx="1057275" cy="695325"/>
            <a:chOff x="4314" y="1086"/>
            <a:chExt cx="666" cy="438"/>
          </a:xfrm>
        </p:grpSpPr>
        <p:sp>
          <p:nvSpPr>
            <p:cNvPr id="416821" name="Oval 5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22" name="Text Box 54"/>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23" name="Group 55"/>
          <p:cNvGrpSpPr>
            <a:grpSpLocks/>
          </p:cNvGrpSpPr>
          <p:nvPr/>
        </p:nvGrpSpPr>
        <p:grpSpPr bwMode="auto">
          <a:xfrm>
            <a:off x="1882775" y="2473325"/>
            <a:ext cx="1057275" cy="695325"/>
            <a:chOff x="4314" y="1086"/>
            <a:chExt cx="666" cy="438"/>
          </a:xfrm>
        </p:grpSpPr>
        <p:sp>
          <p:nvSpPr>
            <p:cNvPr id="416824" name="Oval 5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25" name="Text Box 57"/>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26" name="Group 58"/>
          <p:cNvGrpSpPr>
            <a:grpSpLocks/>
          </p:cNvGrpSpPr>
          <p:nvPr/>
        </p:nvGrpSpPr>
        <p:grpSpPr bwMode="auto">
          <a:xfrm>
            <a:off x="2746375" y="2714625"/>
            <a:ext cx="1057275" cy="695325"/>
            <a:chOff x="4314" y="1086"/>
            <a:chExt cx="666" cy="438"/>
          </a:xfrm>
        </p:grpSpPr>
        <p:sp>
          <p:nvSpPr>
            <p:cNvPr id="416827" name="Oval 5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28" name="Text Box 60"/>
            <p:cNvSpPr txBox="1">
              <a:spLocks noChangeArrowheads="1"/>
            </p:cNvSpPr>
            <p:nvPr/>
          </p:nvSpPr>
          <p:spPr bwMode="auto">
            <a:xfrm>
              <a:off x="4328" y="1106"/>
              <a:ext cx="533"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Tier 3</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29" name="Group 61"/>
          <p:cNvGrpSpPr>
            <a:grpSpLocks/>
          </p:cNvGrpSpPr>
          <p:nvPr/>
        </p:nvGrpSpPr>
        <p:grpSpPr bwMode="auto">
          <a:xfrm>
            <a:off x="2898775" y="5940425"/>
            <a:ext cx="1057275" cy="695325"/>
            <a:chOff x="4314" y="1086"/>
            <a:chExt cx="666" cy="438"/>
          </a:xfrm>
        </p:grpSpPr>
        <p:sp>
          <p:nvSpPr>
            <p:cNvPr id="416830" name="Oval 62"/>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31" name="Text Box 63"/>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32" name="Group 64"/>
          <p:cNvGrpSpPr>
            <a:grpSpLocks/>
          </p:cNvGrpSpPr>
          <p:nvPr/>
        </p:nvGrpSpPr>
        <p:grpSpPr bwMode="auto">
          <a:xfrm>
            <a:off x="4600575" y="5940425"/>
            <a:ext cx="1057275" cy="695325"/>
            <a:chOff x="4314" y="1086"/>
            <a:chExt cx="666" cy="438"/>
          </a:xfrm>
        </p:grpSpPr>
        <p:sp>
          <p:nvSpPr>
            <p:cNvPr id="416833" name="Oval 6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34" name="Text Box 66"/>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pSp>
        <p:nvGrpSpPr>
          <p:cNvPr id="416835" name="Group 67"/>
          <p:cNvGrpSpPr>
            <a:grpSpLocks/>
          </p:cNvGrpSpPr>
          <p:nvPr/>
        </p:nvGrpSpPr>
        <p:grpSpPr bwMode="auto">
          <a:xfrm>
            <a:off x="7305675" y="5483225"/>
            <a:ext cx="1057275" cy="695325"/>
            <a:chOff x="4314" y="1086"/>
            <a:chExt cx="666" cy="438"/>
          </a:xfrm>
        </p:grpSpPr>
        <p:sp>
          <p:nvSpPr>
            <p:cNvPr id="416836" name="Oval 6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416837" name="Text Box 69"/>
            <p:cNvSpPr txBox="1">
              <a:spLocks noChangeArrowheads="1"/>
            </p:cNvSpPr>
            <p:nvPr/>
          </p:nvSpPr>
          <p:spPr bwMode="auto">
            <a:xfrm>
              <a:off x="4384" y="1106"/>
              <a:ext cx="418" cy="404"/>
            </a:xfrm>
            <a:prstGeom prst="rect">
              <a:avLst/>
            </a:prstGeom>
            <a:noFill/>
            <a:ln w="9525">
              <a:noFill/>
              <a:miter lim="800000"/>
              <a:headEnd/>
              <a:tailEnd/>
            </a:ln>
            <a:effectLst/>
          </p:spPr>
          <p:txBody>
            <a:bodyPr wrap="none">
              <a:spAutoFit/>
            </a:bodyPr>
            <a:lstStyle/>
            <a:p>
              <a:pPr algn="ctr"/>
              <a:r>
                <a:rPr lang="en-US" sz="1800">
                  <a:solidFill>
                    <a:schemeClr val="folHlink"/>
                  </a:solidFill>
                  <a:latin typeface="Comic Sans MS" pitchFamily="66" charset="0"/>
                </a:rPr>
                <a:t>local</a:t>
              </a:r>
            </a:p>
            <a:p>
              <a:pPr algn="ctr"/>
              <a:r>
                <a:rPr lang="en-US" sz="1800">
                  <a:solidFill>
                    <a:schemeClr val="folHlink"/>
                  </a:solidFill>
                  <a:latin typeface="Comic Sans MS" pitchFamily="66" charset="0"/>
                </a:rPr>
                <a:t>ISP</a:t>
              </a:r>
              <a:endParaRPr lang="en-US" sz="2400">
                <a:solidFill>
                  <a:schemeClr val="folHlink"/>
                </a:solidFill>
              </a:endParaRPr>
            </a:p>
          </p:txBody>
        </p:sp>
      </p:grpSp>
      <p:graphicFrame>
        <p:nvGraphicFramePr>
          <p:cNvPr id="416838" name="Object 70"/>
          <p:cNvGraphicFramePr>
            <a:graphicFrameLocks noChangeAspect="1"/>
          </p:cNvGraphicFramePr>
          <p:nvPr/>
        </p:nvGraphicFramePr>
        <p:xfrm>
          <a:off x="1512888" y="2197100"/>
          <a:ext cx="417512" cy="319088"/>
        </p:xfrm>
        <a:graphic>
          <a:graphicData uri="http://schemas.openxmlformats.org/presentationml/2006/ole">
            <mc:AlternateContent xmlns:mc="http://schemas.openxmlformats.org/markup-compatibility/2006">
              <mc:Choice xmlns:v="urn:schemas-microsoft-com:vml" Requires="v">
                <p:oleObj spid="_x0000_s416846" name="Clip" r:id="rId4" imgW="1305000" imgH="1085760" progId="">
                  <p:embed/>
                </p:oleObj>
              </mc:Choice>
              <mc:Fallback>
                <p:oleObj name="Clip" r:id="rId4" imgW="1305000" imgH="1085760" progId="">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88" y="2197100"/>
                        <a:ext cx="417512"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39" name="Object 71"/>
          <p:cNvGraphicFramePr>
            <a:graphicFrameLocks noChangeAspect="1"/>
          </p:cNvGraphicFramePr>
          <p:nvPr/>
        </p:nvGraphicFramePr>
        <p:xfrm>
          <a:off x="8486775" y="6007100"/>
          <a:ext cx="417513" cy="319088"/>
        </p:xfrm>
        <a:graphic>
          <a:graphicData uri="http://schemas.openxmlformats.org/presentationml/2006/ole">
            <mc:AlternateContent xmlns:mc="http://schemas.openxmlformats.org/markup-compatibility/2006">
              <mc:Choice xmlns:v="urn:schemas-microsoft-com:vml" Requires="v">
                <p:oleObj spid="_x0000_s416847" name="Clip" r:id="rId6" imgW="1305000" imgH="1085760" progId="">
                  <p:embed/>
                </p:oleObj>
              </mc:Choice>
              <mc:Fallback>
                <p:oleObj name="Clip" r:id="rId6" imgW="1305000" imgH="1085760" progId="">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775" y="6007100"/>
                        <a:ext cx="417513"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6840" name="Freeform 72"/>
          <p:cNvSpPr>
            <a:spLocks/>
          </p:cNvSpPr>
          <p:nvPr/>
        </p:nvSpPr>
        <p:spPr bwMode="auto">
          <a:xfrm>
            <a:off x="1879600" y="2476500"/>
            <a:ext cx="6654800" cy="3619500"/>
          </a:xfrm>
          <a:custGeom>
            <a:avLst/>
            <a:gdLst/>
            <a:ahLst/>
            <a:cxnLst>
              <a:cxn ang="0">
                <a:pos x="0" y="0"/>
              </a:cxn>
              <a:cxn ang="0">
                <a:pos x="568" y="264"/>
              </a:cxn>
              <a:cxn ang="0">
                <a:pos x="920" y="592"/>
              </a:cxn>
              <a:cxn ang="0">
                <a:pos x="1232" y="840"/>
              </a:cxn>
              <a:cxn ang="0">
                <a:pos x="1792" y="1248"/>
              </a:cxn>
              <a:cxn ang="0">
                <a:pos x="2096" y="1560"/>
              </a:cxn>
              <a:cxn ang="0">
                <a:pos x="3008" y="1800"/>
              </a:cxn>
              <a:cxn ang="0">
                <a:pos x="3632" y="1912"/>
              </a:cxn>
              <a:cxn ang="0">
                <a:pos x="4040" y="2240"/>
              </a:cxn>
              <a:cxn ang="0">
                <a:pos x="4192" y="2280"/>
              </a:cxn>
            </a:cxnLst>
            <a:rect l="0" t="0" r="r" b="b"/>
            <a:pathLst>
              <a:path w="4192" h="2280">
                <a:moveTo>
                  <a:pt x="0" y="0"/>
                </a:moveTo>
                <a:lnTo>
                  <a:pt x="568" y="264"/>
                </a:lnTo>
                <a:lnTo>
                  <a:pt x="920" y="592"/>
                </a:lnTo>
                <a:lnTo>
                  <a:pt x="1232" y="840"/>
                </a:lnTo>
                <a:lnTo>
                  <a:pt x="1792" y="1248"/>
                </a:lnTo>
                <a:lnTo>
                  <a:pt x="2096" y="1560"/>
                </a:lnTo>
                <a:lnTo>
                  <a:pt x="3008" y="1800"/>
                </a:lnTo>
                <a:lnTo>
                  <a:pt x="3632" y="1912"/>
                </a:lnTo>
                <a:lnTo>
                  <a:pt x="4040" y="2240"/>
                </a:lnTo>
                <a:lnTo>
                  <a:pt x="4192" y="2280"/>
                </a:lnTo>
              </a:path>
            </a:pathLst>
          </a:custGeom>
          <a:noFill/>
          <a:ln w="57150" cmpd="sng">
            <a:solidFill>
              <a:schemeClr val="accent2"/>
            </a:solidFill>
            <a:round/>
            <a:headEnd type="none" w="med" len="me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6840"/>
                                        </p:tgtEl>
                                        <p:attrNameLst>
                                          <p:attrName>style.visibility</p:attrName>
                                        </p:attrNameLst>
                                      </p:cBhvr>
                                      <p:to>
                                        <p:strVal val="visible"/>
                                      </p:to>
                                    </p:set>
                                    <p:animEffect transition="in" filter="wipe(left)">
                                      <p:cBhvr>
                                        <p:cTn id="7" dur="500"/>
                                        <p:tgtEl>
                                          <p:spTgt spid="416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8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227" name="Slide Number Placeholder 6"/>
          <p:cNvSpPr>
            <a:spLocks noGrp="1"/>
          </p:cNvSpPr>
          <p:nvPr>
            <p:ph type="sldNum" sz="quarter" idx="12"/>
          </p:nvPr>
        </p:nvSpPr>
        <p:spPr/>
        <p:txBody>
          <a:bodyPr/>
          <a:lstStyle/>
          <a:p>
            <a:r>
              <a:rPr lang="en-US"/>
              <a:t>1-</a:t>
            </a:r>
            <a:fld id="{D3337138-00DA-4B94-8FF2-85698CFDD070}" type="slidenum">
              <a:rPr lang="en-US"/>
              <a:pPr/>
              <a:t>13</a:t>
            </a:fld>
            <a:endParaRPr lang="en-US"/>
          </a:p>
        </p:txBody>
      </p:sp>
      <p:sp>
        <p:nvSpPr>
          <p:cNvPr id="294914" name="Rectangle 2"/>
          <p:cNvSpPr>
            <a:spLocks noGrp="1" noChangeArrowheads="1"/>
          </p:cNvSpPr>
          <p:nvPr>
            <p:ph type="title"/>
          </p:nvPr>
        </p:nvSpPr>
        <p:spPr/>
        <p:txBody>
          <a:bodyPr/>
          <a:lstStyle/>
          <a:p>
            <a:r>
              <a:rPr lang="en-US" sz="3600"/>
              <a:t>Circuit Switching</a:t>
            </a:r>
            <a:endParaRPr lang="en-US"/>
          </a:p>
        </p:txBody>
      </p:sp>
      <p:sp>
        <p:nvSpPr>
          <p:cNvPr id="294915" name="Rectangle 3"/>
          <p:cNvSpPr>
            <a:spLocks noGrp="1" noChangeArrowheads="1"/>
          </p:cNvSpPr>
          <p:nvPr>
            <p:ph type="body" sz="half" idx="1"/>
          </p:nvPr>
        </p:nvSpPr>
        <p:spPr/>
        <p:txBody>
          <a:bodyPr/>
          <a:lstStyle/>
          <a:p>
            <a:pPr>
              <a:lnSpc>
                <a:spcPct val="90000"/>
              </a:lnSpc>
              <a:buFont typeface="Wingdings" pitchFamily="48" charset="2"/>
              <a:buNone/>
            </a:pPr>
            <a:r>
              <a:rPr lang="en-US" sz="2400">
                <a:solidFill>
                  <a:srgbClr val="FF0000"/>
                </a:solidFill>
              </a:rPr>
              <a:t>End-end resources reserved for “call”</a:t>
            </a:r>
            <a:endParaRPr lang="en-US" sz="2000"/>
          </a:p>
          <a:p>
            <a:pPr>
              <a:lnSpc>
                <a:spcPct val="90000"/>
              </a:lnSpc>
            </a:pPr>
            <a:r>
              <a:rPr lang="en-US" sz="2400"/>
              <a:t>network resources (e.g., bandwidth) </a:t>
            </a:r>
            <a:r>
              <a:rPr lang="en-US" sz="2400">
                <a:solidFill>
                  <a:srgbClr val="FF0000"/>
                </a:solidFill>
              </a:rPr>
              <a:t>divided into “pieces”</a:t>
            </a:r>
            <a:endParaRPr lang="en-US" sz="2000">
              <a:solidFill>
                <a:srgbClr val="FF0000"/>
              </a:solidFill>
            </a:endParaRPr>
          </a:p>
          <a:p>
            <a:pPr lvl="1">
              <a:lnSpc>
                <a:spcPct val="90000"/>
              </a:lnSpc>
            </a:pPr>
            <a:r>
              <a:rPr lang="en-US" sz="1800"/>
              <a:t>link bandwidth,  switch capacity</a:t>
            </a:r>
          </a:p>
          <a:p>
            <a:pPr lvl="1">
              <a:lnSpc>
                <a:spcPct val="90000"/>
              </a:lnSpc>
            </a:pPr>
            <a:r>
              <a:rPr lang="en-US" sz="1800"/>
              <a:t>pieces allocated to calls</a:t>
            </a:r>
          </a:p>
          <a:p>
            <a:pPr lvl="1">
              <a:lnSpc>
                <a:spcPct val="90000"/>
              </a:lnSpc>
            </a:pPr>
            <a:r>
              <a:rPr lang="en-US" sz="1800"/>
              <a:t>resource piece </a:t>
            </a:r>
            <a:r>
              <a:rPr lang="en-US" sz="1800" i="1">
                <a:solidFill>
                  <a:srgbClr val="FF0000"/>
                </a:solidFill>
              </a:rPr>
              <a:t>idle</a:t>
            </a:r>
            <a:r>
              <a:rPr lang="en-US" sz="1800"/>
              <a:t> if not used by owning call </a:t>
            </a:r>
          </a:p>
          <a:p>
            <a:pPr lvl="2">
              <a:lnSpc>
                <a:spcPct val="90000"/>
              </a:lnSpc>
            </a:pPr>
            <a:r>
              <a:rPr lang="en-US" sz="1600"/>
              <a:t>dedicated resources: no sharing</a:t>
            </a:r>
          </a:p>
          <a:p>
            <a:pPr>
              <a:lnSpc>
                <a:spcPct val="90000"/>
              </a:lnSpc>
            </a:pPr>
            <a:r>
              <a:rPr lang="en-US" sz="2000"/>
              <a:t>circuit-like (guaranteed) performance</a:t>
            </a:r>
          </a:p>
          <a:p>
            <a:pPr>
              <a:lnSpc>
                <a:spcPct val="90000"/>
              </a:lnSpc>
            </a:pPr>
            <a:r>
              <a:rPr lang="en-US" sz="2000"/>
              <a:t>call setup and admission control required</a:t>
            </a:r>
          </a:p>
          <a:p>
            <a:pPr>
              <a:lnSpc>
                <a:spcPct val="90000"/>
              </a:lnSpc>
            </a:pPr>
            <a:endParaRPr lang="en-US" sz="2000"/>
          </a:p>
        </p:txBody>
      </p:sp>
      <p:sp>
        <p:nvSpPr>
          <p:cNvPr id="294916" name="Freeform 4"/>
          <p:cNvSpPr>
            <a:spLocks/>
          </p:cNvSpPr>
          <p:nvPr/>
        </p:nvSpPr>
        <p:spPr bwMode="auto">
          <a:xfrm>
            <a:off x="6711950" y="1717675"/>
            <a:ext cx="2046288" cy="204946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a:effectLst/>
        </p:spPr>
        <p:txBody>
          <a:bodyPr wrap="none" anchor="ctr"/>
          <a:lstStyle/>
          <a:p>
            <a:endParaRPr lang="en-US"/>
          </a:p>
        </p:txBody>
      </p:sp>
      <p:sp>
        <p:nvSpPr>
          <p:cNvPr id="294917" name="Freeform 5"/>
          <p:cNvSpPr>
            <a:spLocks/>
          </p:cNvSpPr>
          <p:nvPr/>
        </p:nvSpPr>
        <p:spPr bwMode="auto">
          <a:xfrm>
            <a:off x="4575175" y="1543050"/>
            <a:ext cx="2122488" cy="1943100"/>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a:effectLst/>
        </p:spPr>
        <p:txBody>
          <a:bodyPr wrap="none" anchor="ctr"/>
          <a:lstStyle/>
          <a:p>
            <a:endParaRPr lang="en-US"/>
          </a:p>
        </p:txBody>
      </p:sp>
      <p:sp>
        <p:nvSpPr>
          <p:cNvPr id="294918" name="Freeform 6"/>
          <p:cNvSpPr>
            <a:spLocks/>
          </p:cNvSpPr>
          <p:nvPr/>
        </p:nvSpPr>
        <p:spPr bwMode="auto">
          <a:xfrm>
            <a:off x="4994275" y="3317875"/>
            <a:ext cx="3382963" cy="27146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a:effectLst/>
        </p:spPr>
        <p:txBody>
          <a:bodyPr wrap="none" anchor="ctr"/>
          <a:lstStyle/>
          <a:p>
            <a:endParaRPr lang="en-US"/>
          </a:p>
        </p:txBody>
      </p:sp>
      <p:grpSp>
        <p:nvGrpSpPr>
          <p:cNvPr id="294919" name="Group 7"/>
          <p:cNvGrpSpPr>
            <a:grpSpLocks/>
          </p:cNvGrpSpPr>
          <p:nvPr/>
        </p:nvGrpSpPr>
        <p:grpSpPr bwMode="auto">
          <a:xfrm>
            <a:off x="4708525" y="1708150"/>
            <a:ext cx="835025" cy="390525"/>
            <a:chOff x="3552" y="246"/>
            <a:chExt cx="527" cy="248"/>
          </a:xfrm>
        </p:grpSpPr>
        <p:graphicFrame>
          <p:nvGraphicFramePr>
            <p:cNvPr id="294920"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95036" name="Clip" r:id="rId3" imgW="1305000" imgH="1085760" progId="">
                    <p:embed/>
                  </p:oleObj>
                </mc:Choice>
                <mc:Fallback>
                  <p:oleObj name="Clip" r:id="rId3" imgW="1305000" imgH="108576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21"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95037" name="Clip" r:id="rId5" imgW="676440" imgH="485640" progId="">
                    <p:embed/>
                  </p:oleObj>
                </mc:Choice>
                <mc:Fallback>
                  <p:oleObj name="Clip" r:id="rId5" imgW="676440" imgH="485640" progId="">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22" name="Line 10"/>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294923" name="Group 11"/>
          <p:cNvGrpSpPr>
            <a:grpSpLocks/>
          </p:cNvGrpSpPr>
          <p:nvPr/>
        </p:nvGrpSpPr>
        <p:grpSpPr bwMode="auto">
          <a:xfrm>
            <a:off x="4708525" y="2436813"/>
            <a:ext cx="835025" cy="390525"/>
            <a:chOff x="3552" y="246"/>
            <a:chExt cx="527" cy="248"/>
          </a:xfrm>
        </p:grpSpPr>
        <p:graphicFrame>
          <p:nvGraphicFramePr>
            <p:cNvPr id="294924"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95038" name="Clip" r:id="rId7" imgW="1305000" imgH="1085760" progId="">
                    <p:embed/>
                  </p:oleObj>
                </mc:Choice>
                <mc:Fallback>
                  <p:oleObj name="Clip" r:id="rId7" imgW="1305000" imgH="108576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25"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95039" name="Clip" r:id="rId8" imgW="676440" imgH="485640" progId="">
                    <p:embed/>
                  </p:oleObj>
                </mc:Choice>
                <mc:Fallback>
                  <p:oleObj name="Clip" r:id="rId8" imgW="676440" imgH="48564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26" name="Line 14"/>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lstStyle/>
            <a:p>
              <a:endParaRPr lang="en-US"/>
            </a:p>
          </p:txBody>
        </p:sp>
      </p:grpSp>
      <p:grpSp>
        <p:nvGrpSpPr>
          <p:cNvPr id="294927" name="Group 15"/>
          <p:cNvGrpSpPr>
            <a:grpSpLocks/>
          </p:cNvGrpSpPr>
          <p:nvPr/>
        </p:nvGrpSpPr>
        <p:grpSpPr bwMode="auto">
          <a:xfrm>
            <a:off x="5137150" y="2176463"/>
            <a:ext cx="79375" cy="261937"/>
            <a:chOff x="3842" y="406"/>
            <a:chExt cx="51" cy="167"/>
          </a:xfrm>
        </p:grpSpPr>
        <p:sp>
          <p:nvSpPr>
            <p:cNvPr id="294928" name="Oval 16"/>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94929" name="Oval 17"/>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94930" name="Oval 18"/>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grpSp>
        <p:nvGrpSpPr>
          <p:cNvPr id="294931" name="Group 19"/>
          <p:cNvGrpSpPr>
            <a:grpSpLocks/>
          </p:cNvGrpSpPr>
          <p:nvPr/>
        </p:nvGrpSpPr>
        <p:grpSpPr bwMode="auto">
          <a:xfrm>
            <a:off x="5670550" y="2792413"/>
            <a:ext cx="238125" cy="482600"/>
            <a:chOff x="4180" y="783"/>
            <a:chExt cx="150" cy="307"/>
          </a:xfrm>
        </p:grpSpPr>
        <p:sp>
          <p:nvSpPr>
            <p:cNvPr id="294932" name="AutoShape 2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4933" name="Rectangle 2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4934"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4935"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4936" name="Line 2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4937" name="Line 2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4938"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4939" name="Rectangle 2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94940" name="Group 28"/>
          <p:cNvGrpSpPr>
            <a:grpSpLocks/>
          </p:cNvGrpSpPr>
          <p:nvPr/>
        </p:nvGrpSpPr>
        <p:grpSpPr bwMode="auto">
          <a:xfrm rot="-5400000">
            <a:off x="6022976" y="2897187"/>
            <a:ext cx="100012" cy="265113"/>
            <a:chOff x="3842" y="406"/>
            <a:chExt cx="51" cy="167"/>
          </a:xfrm>
        </p:grpSpPr>
        <p:sp>
          <p:nvSpPr>
            <p:cNvPr id="294941" name="Oval 29"/>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94942" name="Oval 30"/>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94943" name="Oval 31"/>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94944" name="Line 32"/>
          <p:cNvSpPr>
            <a:spLocks noChangeShapeType="1"/>
          </p:cNvSpPr>
          <p:nvPr/>
        </p:nvSpPr>
        <p:spPr bwMode="auto">
          <a:xfrm>
            <a:off x="5826125" y="2679700"/>
            <a:ext cx="563563" cy="1588"/>
          </a:xfrm>
          <a:prstGeom prst="line">
            <a:avLst/>
          </a:prstGeom>
          <a:noFill/>
          <a:ln w="12700">
            <a:solidFill>
              <a:schemeClr val="tx1"/>
            </a:solidFill>
            <a:round/>
            <a:headEnd/>
            <a:tailEnd/>
          </a:ln>
          <a:effectLst/>
        </p:spPr>
        <p:txBody>
          <a:bodyPr wrap="none" anchor="ctr"/>
          <a:lstStyle/>
          <a:p>
            <a:endParaRPr lang="en-US"/>
          </a:p>
        </p:txBody>
      </p:sp>
      <p:sp>
        <p:nvSpPr>
          <p:cNvPr id="294945" name="Line 33"/>
          <p:cNvSpPr>
            <a:spLocks noChangeShapeType="1"/>
          </p:cNvSpPr>
          <p:nvPr/>
        </p:nvSpPr>
        <p:spPr bwMode="auto">
          <a:xfrm>
            <a:off x="5829300" y="2674938"/>
            <a:ext cx="3175" cy="117475"/>
          </a:xfrm>
          <a:prstGeom prst="line">
            <a:avLst/>
          </a:prstGeom>
          <a:noFill/>
          <a:ln w="12700">
            <a:solidFill>
              <a:schemeClr val="tx1"/>
            </a:solidFill>
            <a:round/>
            <a:headEnd/>
            <a:tailEnd/>
          </a:ln>
          <a:effectLst/>
        </p:spPr>
        <p:txBody>
          <a:bodyPr wrap="none" anchor="ctr"/>
          <a:lstStyle/>
          <a:p>
            <a:endParaRPr lang="en-US"/>
          </a:p>
        </p:txBody>
      </p:sp>
      <p:sp>
        <p:nvSpPr>
          <p:cNvPr id="294946" name="Line 34"/>
          <p:cNvSpPr>
            <a:spLocks noChangeShapeType="1"/>
          </p:cNvSpPr>
          <p:nvPr/>
        </p:nvSpPr>
        <p:spPr bwMode="auto">
          <a:xfrm>
            <a:off x="6392863" y="2673350"/>
            <a:ext cx="1587" cy="100013"/>
          </a:xfrm>
          <a:prstGeom prst="line">
            <a:avLst/>
          </a:prstGeom>
          <a:noFill/>
          <a:ln w="12700">
            <a:solidFill>
              <a:schemeClr val="tx1"/>
            </a:solidFill>
            <a:round/>
            <a:headEnd/>
            <a:tailEnd/>
          </a:ln>
          <a:effectLst/>
        </p:spPr>
        <p:txBody>
          <a:bodyPr wrap="none" anchor="ctr"/>
          <a:lstStyle/>
          <a:p>
            <a:endParaRPr lang="en-US"/>
          </a:p>
        </p:txBody>
      </p:sp>
      <p:sp>
        <p:nvSpPr>
          <p:cNvPr id="294947" name="Line 35"/>
          <p:cNvSpPr>
            <a:spLocks noChangeShapeType="1"/>
          </p:cNvSpPr>
          <p:nvPr/>
        </p:nvSpPr>
        <p:spPr bwMode="auto">
          <a:xfrm>
            <a:off x="5484813" y="2019300"/>
            <a:ext cx="328612" cy="323850"/>
          </a:xfrm>
          <a:prstGeom prst="line">
            <a:avLst/>
          </a:prstGeom>
          <a:noFill/>
          <a:ln w="12700">
            <a:solidFill>
              <a:schemeClr val="tx1"/>
            </a:solidFill>
            <a:round/>
            <a:headEnd/>
            <a:tailEnd/>
          </a:ln>
          <a:effectLst/>
        </p:spPr>
        <p:txBody>
          <a:bodyPr wrap="none" anchor="ctr"/>
          <a:lstStyle/>
          <a:p>
            <a:endParaRPr lang="en-US"/>
          </a:p>
        </p:txBody>
      </p:sp>
      <p:sp>
        <p:nvSpPr>
          <p:cNvPr id="294948" name="Line 36"/>
          <p:cNvSpPr>
            <a:spLocks noChangeShapeType="1"/>
          </p:cNvSpPr>
          <p:nvPr/>
        </p:nvSpPr>
        <p:spPr bwMode="auto">
          <a:xfrm flipV="1">
            <a:off x="5499100" y="2368550"/>
            <a:ext cx="314325" cy="403225"/>
          </a:xfrm>
          <a:prstGeom prst="line">
            <a:avLst/>
          </a:prstGeom>
          <a:noFill/>
          <a:ln w="12700">
            <a:solidFill>
              <a:schemeClr val="tx1"/>
            </a:solidFill>
            <a:round/>
            <a:headEnd/>
            <a:tailEnd/>
          </a:ln>
          <a:effectLst/>
        </p:spPr>
        <p:txBody>
          <a:bodyPr wrap="none" anchor="ctr"/>
          <a:lstStyle/>
          <a:p>
            <a:endParaRPr lang="en-US"/>
          </a:p>
        </p:txBody>
      </p:sp>
      <p:sp>
        <p:nvSpPr>
          <p:cNvPr id="294949" name="Line 37"/>
          <p:cNvSpPr>
            <a:spLocks noChangeShapeType="1"/>
          </p:cNvSpPr>
          <p:nvPr/>
        </p:nvSpPr>
        <p:spPr bwMode="auto">
          <a:xfrm flipV="1">
            <a:off x="6099175" y="2473325"/>
            <a:ext cx="1588" cy="200025"/>
          </a:xfrm>
          <a:prstGeom prst="line">
            <a:avLst/>
          </a:prstGeom>
          <a:noFill/>
          <a:ln w="12700">
            <a:solidFill>
              <a:schemeClr val="tx1"/>
            </a:solidFill>
            <a:round/>
            <a:headEnd/>
            <a:tailEnd/>
          </a:ln>
          <a:effectLst/>
        </p:spPr>
        <p:txBody>
          <a:bodyPr wrap="none" anchor="ctr"/>
          <a:lstStyle/>
          <a:p>
            <a:endParaRPr lang="en-US"/>
          </a:p>
        </p:txBody>
      </p:sp>
      <p:grpSp>
        <p:nvGrpSpPr>
          <p:cNvPr id="294950" name="Group 38"/>
          <p:cNvGrpSpPr>
            <a:grpSpLocks/>
          </p:cNvGrpSpPr>
          <p:nvPr/>
        </p:nvGrpSpPr>
        <p:grpSpPr bwMode="auto">
          <a:xfrm>
            <a:off x="6234113" y="2763838"/>
            <a:ext cx="238125" cy="484187"/>
            <a:chOff x="4180" y="783"/>
            <a:chExt cx="150" cy="307"/>
          </a:xfrm>
        </p:grpSpPr>
        <p:sp>
          <p:nvSpPr>
            <p:cNvPr id="294951" name="AutoShape 3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4952" name="Rectangle 4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4953"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4954"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4955" name="Line 4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4956" name="Line 4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4957"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4958" name="Rectangle 4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94959" name="Group 47"/>
          <p:cNvGrpSpPr>
            <a:grpSpLocks/>
          </p:cNvGrpSpPr>
          <p:nvPr/>
        </p:nvGrpSpPr>
        <p:grpSpPr bwMode="auto">
          <a:xfrm>
            <a:off x="5145088" y="3521075"/>
            <a:ext cx="546100" cy="1133475"/>
            <a:chOff x="3314" y="1248"/>
            <a:chExt cx="344" cy="694"/>
          </a:xfrm>
        </p:grpSpPr>
        <p:graphicFrame>
          <p:nvGraphicFramePr>
            <p:cNvPr id="294960"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95040" name="Clip" r:id="rId9" imgW="1305000" imgH="1085760" progId="">
                    <p:embed/>
                  </p:oleObj>
                </mc:Choice>
                <mc:Fallback>
                  <p:oleObj name="Clip" r:id="rId9" imgW="1305000" imgH="1085760" progId="">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61" name="Line 49"/>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lstStyle/>
            <a:p>
              <a:endParaRPr lang="en-US"/>
            </a:p>
          </p:txBody>
        </p:sp>
        <p:graphicFrame>
          <p:nvGraphicFramePr>
            <p:cNvPr id="294962"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95041" name="Clip" r:id="rId10" imgW="1305000" imgH="1085760" progId="">
                    <p:embed/>
                  </p:oleObj>
                </mc:Choice>
                <mc:Fallback>
                  <p:oleObj name="Clip" r:id="rId10" imgW="1305000" imgH="1085760"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63" name="Line 51"/>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lstStyle/>
            <a:p>
              <a:endParaRPr lang="en-US"/>
            </a:p>
          </p:txBody>
        </p:sp>
        <p:grpSp>
          <p:nvGrpSpPr>
            <p:cNvPr id="294964" name="Group 52"/>
            <p:cNvGrpSpPr>
              <a:grpSpLocks/>
            </p:cNvGrpSpPr>
            <p:nvPr/>
          </p:nvGrpSpPr>
          <p:grpSpPr bwMode="auto">
            <a:xfrm>
              <a:off x="3404" y="1504"/>
              <a:ext cx="51" cy="167"/>
              <a:chOff x="3842" y="406"/>
              <a:chExt cx="51" cy="167"/>
            </a:xfrm>
          </p:grpSpPr>
          <p:sp>
            <p:nvSpPr>
              <p:cNvPr id="294965" name="Oval 53"/>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lstStyle/>
              <a:p>
                <a:endParaRPr lang="en-US"/>
              </a:p>
            </p:txBody>
          </p:sp>
          <p:sp>
            <p:nvSpPr>
              <p:cNvPr id="294966" name="Oval 54"/>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lstStyle/>
              <a:p>
                <a:endParaRPr lang="en-US"/>
              </a:p>
            </p:txBody>
          </p:sp>
          <p:sp>
            <p:nvSpPr>
              <p:cNvPr id="294967" name="Oval 55"/>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lstStyle/>
              <a:p>
                <a:endParaRPr lang="en-US"/>
              </a:p>
            </p:txBody>
          </p:sp>
        </p:grpSp>
        <p:sp>
          <p:nvSpPr>
            <p:cNvPr id="294968" name="Line 56"/>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lstStyle/>
            <a:p>
              <a:endParaRPr lang="en-US"/>
            </a:p>
          </p:txBody>
        </p:sp>
      </p:grpSp>
      <p:graphicFrame>
        <p:nvGraphicFramePr>
          <p:cNvPr id="294969" name="Object 57"/>
          <p:cNvGraphicFramePr>
            <a:graphicFrameLocks noChangeAspect="1"/>
          </p:cNvGraphicFramePr>
          <p:nvPr/>
        </p:nvGraphicFramePr>
        <p:xfrm>
          <a:off x="6132513" y="4756150"/>
          <a:ext cx="476250" cy="406400"/>
        </p:xfrm>
        <a:graphic>
          <a:graphicData uri="http://schemas.openxmlformats.org/presentationml/2006/ole">
            <mc:AlternateContent xmlns:mc="http://schemas.openxmlformats.org/markup-compatibility/2006">
              <mc:Choice xmlns:v="urn:schemas-microsoft-com:vml" Requires="v">
                <p:oleObj spid="_x0000_s295042" name="Clip" r:id="rId11" imgW="1305000" imgH="1085760" progId="">
                  <p:embed/>
                </p:oleObj>
              </mc:Choice>
              <mc:Fallback>
                <p:oleObj name="Clip" r:id="rId11" imgW="1305000" imgH="1085760"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2513" y="4756150"/>
                        <a:ext cx="4762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70" name="Object 58"/>
          <p:cNvGraphicFramePr>
            <a:graphicFrameLocks noChangeAspect="1"/>
          </p:cNvGraphicFramePr>
          <p:nvPr/>
        </p:nvGraphicFramePr>
        <p:xfrm>
          <a:off x="5434013" y="4743450"/>
          <a:ext cx="473075" cy="403225"/>
        </p:xfrm>
        <a:graphic>
          <a:graphicData uri="http://schemas.openxmlformats.org/presentationml/2006/ole">
            <mc:AlternateContent xmlns:mc="http://schemas.openxmlformats.org/markup-compatibility/2006">
              <mc:Choice xmlns:v="urn:schemas-microsoft-com:vml" Requires="v">
                <p:oleObj spid="_x0000_s295043" name="Clip" r:id="rId12" imgW="1305000" imgH="1085760" progId="">
                  <p:embed/>
                </p:oleObj>
              </mc:Choice>
              <mc:Fallback>
                <p:oleObj name="Clip" r:id="rId12" imgW="1305000" imgH="1085760" progId="">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4013" y="4743450"/>
                        <a:ext cx="4730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71" name="Oval 59"/>
          <p:cNvSpPr>
            <a:spLocks noChangeArrowheads="1"/>
          </p:cNvSpPr>
          <p:nvPr/>
        </p:nvSpPr>
        <p:spPr bwMode="auto">
          <a:xfrm rot="-5400000">
            <a:off x="5906294" y="4872832"/>
            <a:ext cx="76200" cy="74612"/>
          </a:xfrm>
          <a:prstGeom prst="ellipse">
            <a:avLst/>
          </a:prstGeom>
          <a:solidFill>
            <a:schemeClr val="accent2"/>
          </a:solidFill>
          <a:ln w="9525">
            <a:noFill/>
            <a:round/>
            <a:headEnd/>
            <a:tailEnd/>
          </a:ln>
          <a:effectLst/>
        </p:spPr>
        <p:txBody>
          <a:bodyPr wrap="none" anchor="ctr"/>
          <a:lstStyle/>
          <a:p>
            <a:endParaRPr lang="en-US"/>
          </a:p>
        </p:txBody>
      </p:sp>
      <p:sp>
        <p:nvSpPr>
          <p:cNvPr id="294972" name="Oval 60"/>
          <p:cNvSpPr>
            <a:spLocks noChangeArrowheads="1"/>
          </p:cNvSpPr>
          <p:nvPr/>
        </p:nvSpPr>
        <p:spPr bwMode="auto">
          <a:xfrm rot="-5400000">
            <a:off x="6002338" y="4870450"/>
            <a:ext cx="77787" cy="74613"/>
          </a:xfrm>
          <a:prstGeom prst="ellipse">
            <a:avLst/>
          </a:prstGeom>
          <a:solidFill>
            <a:schemeClr val="accent2"/>
          </a:solidFill>
          <a:ln w="9525">
            <a:noFill/>
            <a:round/>
            <a:headEnd/>
            <a:tailEnd/>
          </a:ln>
          <a:effectLst/>
        </p:spPr>
        <p:txBody>
          <a:bodyPr wrap="none" anchor="ctr"/>
          <a:lstStyle/>
          <a:p>
            <a:endParaRPr lang="en-US"/>
          </a:p>
        </p:txBody>
      </p:sp>
      <p:sp>
        <p:nvSpPr>
          <p:cNvPr id="294973" name="Oval 61"/>
          <p:cNvSpPr>
            <a:spLocks noChangeArrowheads="1"/>
          </p:cNvSpPr>
          <p:nvPr/>
        </p:nvSpPr>
        <p:spPr bwMode="auto">
          <a:xfrm rot="-5400000">
            <a:off x="6090444" y="4876007"/>
            <a:ext cx="76200" cy="74612"/>
          </a:xfrm>
          <a:prstGeom prst="ellipse">
            <a:avLst/>
          </a:prstGeom>
          <a:solidFill>
            <a:schemeClr val="accent2"/>
          </a:solidFill>
          <a:ln w="9525">
            <a:noFill/>
            <a:round/>
            <a:headEnd/>
            <a:tailEnd/>
          </a:ln>
          <a:effectLst/>
        </p:spPr>
        <p:txBody>
          <a:bodyPr wrap="none" anchor="ctr"/>
          <a:lstStyle/>
          <a:p>
            <a:endParaRPr lang="en-US"/>
          </a:p>
        </p:txBody>
      </p:sp>
      <p:sp>
        <p:nvSpPr>
          <p:cNvPr id="294974" name="Line 62"/>
          <p:cNvSpPr>
            <a:spLocks noChangeShapeType="1"/>
          </p:cNvSpPr>
          <p:nvPr/>
        </p:nvSpPr>
        <p:spPr bwMode="auto">
          <a:xfrm rot="-5400000">
            <a:off x="6386513" y="4725988"/>
            <a:ext cx="73025" cy="3175"/>
          </a:xfrm>
          <a:prstGeom prst="line">
            <a:avLst/>
          </a:prstGeom>
          <a:noFill/>
          <a:ln w="19050">
            <a:solidFill>
              <a:schemeClr val="tx1"/>
            </a:solidFill>
            <a:round/>
            <a:headEnd/>
            <a:tailEnd/>
          </a:ln>
          <a:effectLst/>
        </p:spPr>
        <p:txBody>
          <a:bodyPr wrap="none" anchor="ctr"/>
          <a:lstStyle/>
          <a:p>
            <a:endParaRPr lang="en-US"/>
          </a:p>
        </p:txBody>
      </p:sp>
      <p:sp>
        <p:nvSpPr>
          <p:cNvPr id="294975" name="Line 63"/>
          <p:cNvSpPr>
            <a:spLocks noChangeShapeType="1"/>
          </p:cNvSpPr>
          <p:nvPr/>
        </p:nvSpPr>
        <p:spPr bwMode="auto">
          <a:xfrm rot="5400000" flipH="1">
            <a:off x="5672931" y="4715669"/>
            <a:ext cx="77788" cy="0"/>
          </a:xfrm>
          <a:prstGeom prst="line">
            <a:avLst/>
          </a:prstGeom>
          <a:noFill/>
          <a:ln w="19050">
            <a:solidFill>
              <a:schemeClr val="tx1"/>
            </a:solidFill>
            <a:round/>
            <a:headEnd/>
            <a:tailEnd/>
          </a:ln>
          <a:effectLst/>
        </p:spPr>
        <p:txBody>
          <a:bodyPr wrap="none" anchor="ctr"/>
          <a:lstStyle/>
          <a:p>
            <a:endParaRPr lang="en-US"/>
          </a:p>
        </p:txBody>
      </p:sp>
      <p:sp>
        <p:nvSpPr>
          <p:cNvPr id="294976" name="Line 64"/>
          <p:cNvSpPr>
            <a:spLocks noChangeShapeType="1"/>
          </p:cNvSpPr>
          <p:nvPr/>
        </p:nvSpPr>
        <p:spPr bwMode="auto">
          <a:xfrm rot="16200000" flipV="1">
            <a:off x="6071394" y="4328319"/>
            <a:ext cx="0" cy="712788"/>
          </a:xfrm>
          <a:prstGeom prst="line">
            <a:avLst/>
          </a:prstGeom>
          <a:noFill/>
          <a:ln w="12700">
            <a:solidFill>
              <a:schemeClr val="tx1"/>
            </a:solidFill>
            <a:round/>
            <a:headEnd/>
            <a:tailEnd/>
          </a:ln>
          <a:effectLst/>
        </p:spPr>
        <p:txBody>
          <a:bodyPr wrap="none" anchor="ctr"/>
          <a:lstStyle/>
          <a:p>
            <a:endParaRPr lang="en-US"/>
          </a:p>
        </p:txBody>
      </p:sp>
      <p:sp>
        <p:nvSpPr>
          <p:cNvPr id="294977" name="Line 65"/>
          <p:cNvSpPr>
            <a:spLocks noChangeShapeType="1"/>
          </p:cNvSpPr>
          <p:nvPr/>
        </p:nvSpPr>
        <p:spPr bwMode="auto">
          <a:xfrm flipV="1">
            <a:off x="5691188" y="4225925"/>
            <a:ext cx="106362" cy="4763"/>
          </a:xfrm>
          <a:prstGeom prst="line">
            <a:avLst/>
          </a:prstGeom>
          <a:noFill/>
          <a:ln w="12700">
            <a:solidFill>
              <a:schemeClr val="tx1"/>
            </a:solidFill>
            <a:round/>
            <a:headEnd/>
            <a:tailEnd/>
          </a:ln>
          <a:effectLst/>
        </p:spPr>
        <p:txBody>
          <a:bodyPr wrap="none" anchor="ctr"/>
          <a:lstStyle/>
          <a:p>
            <a:endParaRPr lang="en-US"/>
          </a:p>
        </p:txBody>
      </p:sp>
      <p:sp>
        <p:nvSpPr>
          <p:cNvPr id="294978" name="Line 66"/>
          <p:cNvSpPr>
            <a:spLocks noChangeShapeType="1"/>
          </p:cNvSpPr>
          <p:nvPr/>
        </p:nvSpPr>
        <p:spPr bwMode="auto">
          <a:xfrm>
            <a:off x="6375400" y="4283075"/>
            <a:ext cx="344488" cy="471488"/>
          </a:xfrm>
          <a:prstGeom prst="line">
            <a:avLst/>
          </a:prstGeom>
          <a:noFill/>
          <a:ln w="12700">
            <a:solidFill>
              <a:schemeClr val="tx1"/>
            </a:solidFill>
            <a:round/>
            <a:headEnd/>
            <a:tailEnd/>
          </a:ln>
          <a:effectLst/>
        </p:spPr>
        <p:txBody>
          <a:bodyPr wrap="none" anchor="ctr"/>
          <a:lstStyle/>
          <a:p>
            <a:endParaRPr lang="en-US"/>
          </a:p>
        </p:txBody>
      </p:sp>
      <p:sp>
        <p:nvSpPr>
          <p:cNvPr id="294979" name="Line 67"/>
          <p:cNvSpPr>
            <a:spLocks noChangeShapeType="1"/>
          </p:cNvSpPr>
          <p:nvPr/>
        </p:nvSpPr>
        <p:spPr bwMode="auto">
          <a:xfrm flipH="1">
            <a:off x="7280275" y="4278313"/>
            <a:ext cx="317500" cy="481012"/>
          </a:xfrm>
          <a:prstGeom prst="line">
            <a:avLst/>
          </a:prstGeom>
          <a:noFill/>
          <a:ln w="12700">
            <a:solidFill>
              <a:schemeClr val="tx1"/>
            </a:solidFill>
            <a:round/>
            <a:headEnd/>
            <a:tailEnd/>
          </a:ln>
          <a:effectLst/>
        </p:spPr>
        <p:txBody>
          <a:bodyPr wrap="none" anchor="ctr"/>
          <a:lstStyle/>
          <a:p>
            <a:endParaRPr lang="en-US"/>
          </a:p>
        </p:txBody>
      </p:sp>
      <p:graphicFrame>
        <p:nvGraphicFramePr>
          <p:cNvPr id="294980" name="Object 68"/>
          <p:cNvGraphicFramePr>
            <a:graphicFrameLocks noChangeAspect="1"/>
          </p:cNvGraphicFramePr>
          <p:nvPr/>
        </p:nvGraphicFramePr>
        <p:xfrm>
          <a:off x="7481888" y="3732213"/>
          <a:ext cx="231775" cy="293687"/>
        </p:xfrm>
        <a:graphic>
          <a:graphicData uri="http://schemas.openxmlformats.org/presentationml/2006/ole">
            <mc:AlternateContent xmlns:mc="http://schemas.openxmlformats.org/markup-compatibility/2006">
              <mc:Choice xmlns:v="urn:schemas-microsoft-com:vml" Requires="v">
                <p:oleObj spid="_x0000_s295044" name="Clip" r:id="rId13" imgW="981000" imgH="1209600" progId="">
                  <p:embed/>
                </p:oleObj>
              </mc:Choice>
              <mc:Fallback>
                <p:oleObj name="Clip" r:id="rId13" imgW="981000" imgH="1209600" progId="">
                  <p:embed/>
                  <p:pic>
                    <p:nvPicPr>
                      <p:cNvPr id="0" name="Picture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81888" y="3732213"/>
                        <a:ext cx="231775"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81" name="Object 69"/>
          <p:cNvGraphicFramePr>
            <a:graphicFrameLocks noChangeAspect="1"/>
          </p:cNvGraphicFramePr>
          <p:nvPr/>
        </p:nvGraphicFramePr>
        <p:xfrm>
          <a:off x="5961063" y="3830638"/>
          <a:ext cx="231775" cy="293687"/>
        </p:xfrm>
        <a:graphic>
          <a:graphicData uri="http://schemas.openxmlformats.org/presentationml/2006/ole">
            <mc:AlternateContent xmlns:mc="http://schemas.openxmlformats.org/markup-compatibility/2006">
              <mc:Choice xmlns:v="urn:schemas-microsoft-com:vml" Requires="v">
                <p:oleObj spid="_x0000_s295045" name="Clip" r:id="rId15" imgW="981000" imgH="1209600" progId="">
                  <p:embed/>
                </p:oleObj>
              </mc:Choice>
              <mc:Fallback>
                <p:oleObj name="Clip" r:id="rId15" imgW="981000" imgH="1209600" progId="">
                  <p:embed/>
                  <p:pic>
                    <p:nvPicPr>
                      <p:cNvPr id="0" name="Picture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61063" y="3830638"/>
                        <a:ext cx="231775"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82" name="Freeform 70"/>
          <p:cNvSpPr>
            <a:spLocks/>
          </p:cNvSpPr>
          <p:nvPr/>
        </p:nvSpPr>
        <p:spPr bwMode="auto">
          <a:xfrm>
            <a:off x="6053138" y="3554413"/>
            <a:ext cx="1539875" cy="373062"/>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p:spPr>
        <p:txBody>
          <a:bodyPr wrap="none" anchor="ctr"/>
          <a:lstStyle/>
          <a:p>
            <a:endParaRPr lang="en-US"/>
          </a:p>
        </p:txBody>
      </p:sp>
      <p:grpSp>
        <p:nvGrpSpPr>
          <p:cNvPr id="294983" name="Group 71"/>
          <p:cNvGrpSpPr>
            <a:grpSpLocks/>
          </p:cNvGrpSpPr>
          <p:nvPr/>
        </p:nvGrpSpPr>
        <p:grpSpPr bwMode="auto">
          <a:xfrm>
            <a:off x="6356350" y="5294313"/>
            <a:ext cx="463550" cy="522287"/>
            <a:chOff x="2870" y="1518"/>
            <a:chExt cx="292" cy="320"/>
          </a:xfrm>
        </p:grpSpPr>
        <p:graphicFrame>
          <p:nvGraphicFramePr>
            <p:cNvPr id="294984"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95046" name="Clip" r:id="rId16" imgW="819000" imgH="847800" progId="">
                    <p:embed/>
                  </p:oleObj>
                </mc:Choice>
                <mc:Fallback>
                  <p:oleObj name="Clip" r:id="rId16" imgW="819000" imgH="847800" progId="">
                    <p:embed/>
                    <p:pic>
                      <p:nvPicPr>
                        <p:cNvPr id="0" name="Picture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85"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95047" name="Clip" r:id="rId18" imgW="1266840" imgH="1200240" progId="">
                    <p:embed/>
                  </p:oleObj>
                </mc:Choice>
                <mc:Fallback>
                  <p:oleObj name="Clip" r:id="rId18" imgW="1266840" imgH="1200240" progId="">
                    <p:embed/>
                    <p:pic>
                      <p:nvPicPr>
                        <p:cNvPr id="0" name="Picture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4986" name="Group 74"/>
          <p:cNvGrpSpPr>
            <a:grpSpLocks/>
          </p:cNvGrpSpPr>
          <p:nvPr/>
        </p:nvGrpSpPr>
        <p:grpSpPr bwMode="auto">
          <a:xfrm>
            <a:off x="7242175" y="5334000"/>
            <a:ext cx="461963" cy="522288"/>
            <a:chOff x="2870" y="1518"/>
            <a:chExt cx="292" cy="320"/>
          </a:xfrm>
        </p:grpSpPr>
        <p:graphicFrame>
          <p:nvGraphicFramePr>
            <p:cNvPr id="294987"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95048" name="Clip" r:id="rId20" imgW="819000" imgH="847800" progId="">
                    <p:embed/>
                  </p:oleObj>
                </mc:Choice>
                <mc:Fallback>
                  <p:oleObj name="Clip" r:id="rId20" imgW="819000" imgH="847800" progId="">
                    <p:embed/>
                    <p:pic>
                      <p:nvPicPr>
                        <p:cNvPr id="0" name="Picture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88"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95049" name="Clip" r:id="rId21" imgW="1266840" imgH="1200240" progId="">
                    <p:embed/>
                  </p:oleObj>
                </mc:Choice>
                <mc:Fallback>
                  <p:oleObj name="Clip" r:id="rId21" imgW="1266840" imgH="1200240" progId="">
                    <p:embed/>
                    <p:pic>
                      <p:nvPicPr>
                        <p:cNvPr id="0" name="Picture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4989" name="Group 77"/>
          <p:cNvGrpSpPr>
            <a:grpSpLocks/>
          </p:cNvGrpSpPr>
          <p:nvPr/>
        </p:nvGrpSpPr>
        <p:grpSpPr bwMode="auto">
          <a:xfrm>
            <a:off x="6770688" y="4986338"/>
            <a:ext cx="431800" cy="460375"/>
            <a:chOff x="4733" y="2082"/>
            <a:chExt cx="272" cy="282"/>
          </a:xfrm>
        </p:grpSpPr>
        <p:graphicFrame>
          <p:nvGraphicFramePr>
            <p:cNvPr id="294990"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95050" name="Clip" r:id="rId22" imgW="819000" imgH="847800" progId="">
                    <p:embed/>
                  </p:oleObj>
                </mc:Choice>
                <mc:Fallback>
                  <p:oleObj name="Clip" r:id="rId22" imgW="819000" imgH="847800" progId="">
                    <p:embed/>
                    <p:pic>
                      <p:nvPicPr>
                        <p:cNvPr id="0" name="Picture 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91"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lstStyle/>
            <a:p>
              <a:endParaRPr lang="en-US"/>
            </a:p>
          </p:txBody>
        </p:sp>
      </p:grpSp>
      <p:sp>
        <p:nvSpPr>
          <p:cNvPr id="294992" name="Line 80"/>
          <p:cNvSpPr>
            <a:spLocks noChangeShapeType="1"/>
          </p:cNvSpPr>
          <p:nvPr/>
        </p:nvSpPr>
        <p:spPr bwMode="auto">
          <a:xfrm>
            <a:off x="7118350" y="4867275"/>
            <a:ext cx="0" cy="279400"/>
          </a:xfrm>
          <a:prstGeom prst="line">
            <a:avLst/>
          </a:prstGeom>
          <a:noFill/>
          <a:ln w="12700">
            <a:solidFill>
              <a:schemeClr val="tx1"/>
            </a:solidFill>
            <a:round/>
            <a:headEnd/>
            <a:tailEnd/>
          </a:ln>
          <a:effectLst/>
        </p:spPr>
        <p:txBody>
          <a:bodyPr wrap="none" anchor="ctr"/>
          <a:lstStyle/>
          <a:p>
            <a:endParaRPr lang="en-US"/>
          </a:p>
        </p:txBody>
      </p:sp>
      <p:grpSp>
        <p:nvGrpSpPr>
          <p:cNvPr id="294993" name="Group 81"/>
          <p:cNvGrpSpPr>
            <a:grpSpLocks/>
          </p:cNvGrpSpPr>
          <p:nvPr/>
        </p:nvGrpSpPr>
        <p:grpSpPr bwMode="auto">
          <a:xfrm>
            <a:off x="7939088" y="4162425"/>
            <a:ext cx="236537" cy="501650"/>
            <a:chOff x="4180" y="783"/>
            <a:chExt cx="150" cy="307"/>
          </a:xfrm>
        </p:grpSpPr>
        <p:sp>
          <p:nvSpPr>
            <p:cNvPr id="294994" name="AutoShape 8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4995" name="Rectangle 8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4996"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4997"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4998" name="Line 8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4999" name="Line 8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5000"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5001" name="Rectangle 8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grpSp>
        <p:nvGrpSpPr>
          <p:cNvPr id="295002" name="Group 90"/>
          <p:cNvGrpSpPr>
            <a:grpSpLocks/>
          </p:cNvGrpSpPr>
          <p:nvPr/>
        </p:nvGrpSpPr>
        <p:grpSpPr bwMode="auto">
          <a:xfrm>
            <a:off x="7924800" y="4706938"/>
            <a:ext cx="236538" cy="500062"/>
            <a:chOff x="4180" y="783"/>
            <a:chExt cx="150" cy="307"/>
          </a:xfrm>
        </p:grpSpPr>
        <p:sp>
          <p:nvSpPr>
            <p:cNvPr id="295003" name="AutoShape 9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en-US"/>
            </a:p>
          </p:txBody>
        </p:sp>
        <p:sp>
          <p:nvSpPr>
            <p:cNvPr id="295004" name="Rectangle 9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en-US"/>
            </a:p>
          </p:txBody>
        </p:sp>
        <p:sp>
          <p:nvSpPr>
            <p:cNvPr id="295005"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en-US"/>
            </a:p>
          </p:txBody>
        </p:sp>
        <p:sp>
          <p:nvSpPr>
            <p:cNvPr id="295006"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en-US"/>
            </a:p>
          </p:txBody>
        </p:sp>
        <p:sp>
          <p:nvSpPr>
            <p:cNvPr id="295007" name="Line 9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en-US"/>
            </a:p>
          </p:txBody>
        </p:sp>
        <p:sp>
          <p:nvSpPr>
            <p:cNvPr id="295008" name="Line 9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en-US"/>
            </a:p>
          </p:txBody>
        </p:sp>
        <p:sp>
          <p:nvSpPr>
            <p:cNvPr id="295009"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295010" name="Rectangle 9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en-US"/>
            </a:p>
          </p:txBody>
        </p:sp>
      </p:grpSp>
      <p:sp>
        <p:nvSpPr>
          <p:cNvPr id="295011" name="Line 99"/>
          <p:cNvSpPr>
            <a:spLocks noChangeShapeType="1"/>
          </p:cNvSpPr>
          <p:nvPr/>
        </p:nvSpPr>
        <p:spPr bwMode="auto">
          <a:xfrm rot="5400000" flipH="1">
            <a:off x="7473157" y="4620419"/>
            <a:ext cx="747712" cy="0"/>
          </a:xfrm>
          <a:prstGeom prst="line">
            <a:avLst/>
          </a:prstGeom>
          <a:noFill/>
          <a:ln w="12700">
            <a:solidFill>
              <a:schemeClr val="tx1"/>
            </a:solidFill>
            <a:round/>
            <a:headEnd/>
            <a:tailEnd/>
          </a:ln>
          <a:effectLst/>
        </p:spPr>
        <p:txBody>
          <a:bodyPr wrap="none" anchor="ctr"/>
          <a:lstStyle/>
          <a:p>
            <a:endParaRPr lang="en-US"/>
          </a:p>
        </p:txBody>
      </p:sp>
      <p:sp>
        <p:nvSpPr>
          <p:cNvPr id="295012" name="Line 100"/>
          <p:cNvSpPr>
            <a:spLocks noChangeShapeType="1"/>
          </p:cNvSpPr>
          <p:nvPr/>
        </p:nvSpPr>
        <p:spPr bwMode="auto">
          <a:xfrm rot="-5400000">
            <a:off x="7900988" y="4932362"/>
            <a:ext cx="0" cy="117475"/>
          </a:xfrm>
          <a:prstGeom prst="line">
            <a:avLst/>
          </a:prstGeom>
          <a:noFill/>
          <a:ln w="12700">
            <a:solidFill>
              <a:schemeClr val="tx1"/>
            </a:solidFill>
            <a:round/>
            <a:headEnd/>
            <a:tailEnd/>
          </a:ln>
          <a:effectLst/>
        </p:spPr>
        <p:txBody>
          <a:bodyPr wrap="none" anchor="ctr"/>
          <a:lstStyle/>
          <a:p>
            <a:endParaRPr lang="en-US"/>
          </a:p>
        </p:txBody>
      </p:sp>
      <p:sp>
        <p:nvSpPr>
          <p:cNvPr id="295013" name="Line 101"/>
          <p:cNvSpPr>
            <a:spLocks noChangeShapeType="1"/>
          </p:cNvSpPr>
          <p:nvPr/>
        </p:nvSpPr>
        <p:spPr bwMode="auto">
          <a:xfrm rot="-5400000">
            <a:off x="7889875" y="4357688"/>
            <a:ext cx="0" cy="101600"/>
          </a:xfrm>
          <a:prstGeom prst="line">
            <a:avLst/>
          </a:prstGeom>
          <a:noFill/>
          <a:ln w="12700">
            <a:solidFill>
              <a:schemeClr val="tx1"/>
            </a:solidFill>
            <a:round/>
            <a:headEnd/>
            <a:tailEnd/>
          </a:ln>
          <a:effectLst/>
        </p:spPr>
        <p:txBody>
          <a:bodyPr wrap="none" anchor="ctr"/>
          <a:lstStyle/>
          <a:p>
            <a:endParaRPr lang="en-US"/>
          </a:p>
        </p:txBody>
      </p:sp>
      <p:sp>
        <p:nvSpPr>
          <p:cNvPr id="295014" name="Line 102"/>
          <p:cNvSpPr>
            <a:spLocks noChangeShapeType="1"/>
          </p:cNvSpPr>
          <p:nvPr/>
        </p:nvSpPr>
        <p:spPr bwMode="auto">
          <a:xfrm flipV="1">
            <a:off x="6388100" y="2081213"/>
            <a:ext cx="520700" cy="254000"/>
          </a:xfrm>
          <a:prstGeom prst="line">
            <a:avLst/>
          </a:prstGeom>
          <a:noFill/>
          <a:ln w="12700">
            <a:solidFill>
              <a:schemeClr val="tx1"/>
            </a:solidFill>
            <a:round/>
            <a:headEnd/>
            <a:tailEnd/>
          </a:ln>
          <a:effectLst/>
        </p:spPr>
        <p:txBody>
          <a:bodyPr wrap="none" anchor="ctr"/>
          <a:lstStyle/>
          <a:p>
            <a:endParaRPr lang="en-US"/>
          </a:p>
        </p:txBody>
      </p:sp>
      <p:sp>
        <p:nvSpPr>
          <p:cNvPr id="295015" name="Line 103"/>
          <p:cNvSpPr>
            <a:spLocks noChangeShapeType="1"/>
          </p:cNvSpPr>
          <p:nvPr/>
        </p:nvSpPr>
        <p:spPr bwMode="auto">
          <a:xfrm>
            <a:off x="7451725" y="2062163"/>
            <a:ext cx="552450" cy="254000"/>
          </a:xfrm>
          <a:prstGeom prst="line">
            <a:avLst/>
          </a:prstGeom>
          <a:noFill/>
          <a:ln w="12700">
            <a:solidFill>
              <a:schemeClr val="tx1"/>
            </a:solidFill>
            <a:round/>
            <a:headEnd/>
            <a:tailEnd/>
          </a:ln>
          <a:effectLst/>
        </p:spPr>
        <p:txBody>
          <a:bodyPr wrap="none" anchor="ctr"/>
          <a:lstStyle/>
          <a:p>
            <a:endParaRPr lang="en-US"/>
          </a:p>
        </p:txBody>
      </p:sp>
      <p:sp>
        <p:nvSpPr>
          <p:cNvPr id="295016" name="Line 104"/>
          <p:cNvSpPr>
            <a:spLocks noChangeShapeType="1"/>
          </p:cNvSpPr>
          <p:nvPr/>
        </p:nvSpPr>
        <p:spPr bwMode="auto">
          <a:xfrm flipH="1">
            <a:off x="8042275" y="2473325"/>
            <a:ext cx="273050" cy="833438"/>
          </a:xfrm>
          <a:prstGeom prst="line">
            <a:avLst/>
          </a:prstGeom>
          <a:noFill/>
          <a:ln w="12700">
            <a:solidFill>
              <a:schemeClr val="tx1"/>
            </a:solidFill>
            <a:round/>
            <a:headEnd/>
            <a:tailEnd/>
          </a:ln>
          <a:effectLst/>
        </p:spPr>
        <p:txBody>
          <a:bodyPr wrap="none" anchor="ctr"/>
          <a:lstStyle/>
          <a:p>
            <a:endParaRPr lang="en-US"/>
          </a:p>
        </p:txBody>
      </p:sp>
      <p:sp>
        <p:nvSpPr>
          <p:cNvPr id="295017" name="Line 105"/>
          <p:cNvSpPr>
            <a:spLocks noChangeShapeType="1"/>
          </p:cNvSpPr>
          <p:nvPr/>
        </p:nvSpPr>
        <p:spPr bwMode="auto">
          <a:xfrm>
            <a:off x="7165975" y="2198688"/>
            <a:ext cx="0" cy="528637"/>
          </a:xfrm>
          <a:prstGeom prst="line">
            <a:avLst/>
          </a:prstGeom>
          <a:noFill/>
          <a:ln w="12700">
            <a:solidFill>
              <a:schemeClr val="tx1"/>
            </a:solidFill>
            <a:round/>
            <a:headEnd/>
            <a:tailEnd/>
          </a:ln>
          <a:effectLst/>
        </p:spPr>
        <p:txBody>
          <a:bodyPr wrap="none" anchor="ctr"/>
          <a:lstStyle/>
          <a:p>
            <a:endParaRPr lang="en-US"/>
          </a:p>
        </p:txBody>
      </p:sp>
      <p:sp>
        <p:nvSpPr>
          <p:cNvPr id="295018" name="Line 106"/>
          <p:cNvSpPr>
            <a:spLocks noChangeShapeType="1"/>
          </p:cNvSpPr>
          <p:nvPr/>
        </p:nvSpPr>
        <p:spPr bwMode="auto">
          <a:xfrm>
            <a:off x="7194550" y="2990850"/>
            <a:ext cx="608013" cy="450850"/>
          </a:xfrm>
          <a:prstGeom prst="line">
            <a:avLst/>
          </a:prstGeom>
          <a:noFill/>
          <a:ln w="12700">
            <a:solidFill>
              <a:schemeClr val="tx1"/>
            </a:solidFill>
            <a:round/>
            <a:headEnd/>
            <a:tailEnd/>
          </a:ln>
          <a:effectLst/>
        </p:spPr>
        <p:txBody>
          <a:bodyPr wrap="none" anchor="ctr"/>
          <a:lstStyle/>
          <a:p>
            <a:endParaRPr lang="en-US"/>
          </a:p>
        </p:txBody>
      </p:sp>
      <p:sp>
        <p:nvSpPr>
          <p:cNvPr id="295019" name="Line 107"/>
          <p:cNvSpPr>
            <a:spLocks noChangeShapeType="1"/>
          </p:cNvSpPr>
          <p:nvPr/>
        </p:nvSpPr>
        <p:spPr bwMode="auto">
          <a:xfrm flipH="1">
            <a:off x="7718425" y="3560763"/>
            <a:ext cx="303213" cy="441325"/>
          </a:xfrm>
          <a:prstGeom prst="line">
            <a:avLst/>
          </a:prstGeom>
          <a:noFill/>
          <a:ln w="12700">
            <a:solidFill>
              <a:schemeClr val="tx1"/>
            </a:solidFill>
            <a:round/>
            <a:headEnd/>
            <a:tailEnd/>
          </a:ln>
          <a:effectLst/>
        </p:spPr>
        <p:txBody>
          <a:bodyPr wrap="none" anchor="ctr"/>
          <a:lstStyle/>
          <a:p>
            <a:endParaRPr lang="en-US"/>
          </a:p>
        </p:txBody>
      </p:sp>
      <p:sp>
        <p:nvSpPr>
          <p:cNvPr id="295020" name="Line 108"/>
          <p:cNvSpPr>
            <a:spLocks noChangeShapeType="1"/>
          </p:cNvSpPr>
          <p:nvPr/>
        </p:nvSpPr>
        <p:spPr bwMode="auto">
          <a:xfrm flipH="1">
            <a:off x="7459663" y="2433638"/>
            <a:ext cx="638175" cy="469900"/>
          </a:xfrm>
          <a:prstGeom prst="line">
            <a:avLst/>
          </a:prstGeom>
          <a:noFill/>
          <a:ln w="12700">
            <a:solidFill>
              <a:schemeClr val="tx1"/>
            </a:solidFill>
            <a:round/>
            <a:headEnd/>
            <a:tailEnd/>
          </a:ln>
          <a:effectLst/>
        </p:spPr>
        <p:txBody>
          <a:bodyPr wrap="none" anchor="ctr"/>
          <a:lstStyle/>
          <a:p>
            <a:endParaRPr lang="en-US"/>
          </a:p>
        </p:txBody>
      </p:sp>
      <p:sp>
        <p:nvSpPr>
          <p:cNvPr id="295021" name="Line 109"/>
          <p:cNvSpPr>
            <a:spLocks noChangeShapeType="1"/>
          </p:cNvSpPr>
          <p:nvPr/>
        </p:nvSpPr>
        <p:spPr bwMode="auto">
          <a:xfrm flipH="1">
            <a:off x="7470775" y="1749425"/>
            <a:ext cx="398463" cy="312738"/>
          </a:xfrm>
          <a:prstGeom prst="line">
            <a:avLst/>
          </a:prstGeom>
          <a:noFill/>
          <a:ln w="12700">
            <a:solidFill>
              <a:schemeClr val="tx1"/>
            </a:solidFill>
            <a:round/>
            <a:headEnd/>
            <a:tailEnd/>
          </a:ln>
          <a:effectLst/>
        </p:spPr>
        <p:txBody>
          <a:bodyPr wrap="none" anchor="ctr"/>
          <a:lstStyle/>
          <a:p>
            <a:endParaRPr lang="en-US"/>
          </a:p>
        </p:txBody>
      </p:sp>
      <p:sp>
        <p:nvSpPr>
          <p:cNvPr id="295022" name="Line 110"/>
          <p:cNvSpPr>
            <a:spLocks noChangeShapeType="1"/>
          </p:cNvSpPr>
          <p:nvPr/>
        </p:nvSpPr>
        <p:spPr bwMode="auto">
          <a:xfrm flipH="1">
            <a:off x="8286750" y="1963738"/>
            <a:ext cx="230188" cy="215900"/>
          </a:xfrm>
          <a:prstGeom prst="line">
            <a:avLst/>
          </a:prstGeom>
          <a:noFill/>
          <a:ln w="12700">
            <a:solidFill>
              <a:schemeClr val="tx1"/>
            </a:solidFill>
            <a:round/>
            <a:headEnd/>
            <a:tailEnd/>
          </a:ln>
          <a:effectLst/>
        </p:spPr>
        <p:txBody>
          <a:bodyPr wrap="none" anchor="ctr"/>
          <a:lstStyle/>
          <a:p>
            <a:endParaRPr lang="en-US"/>
          </a:p>
        </p:txBody>
      </p:sp>
      <p:grpSp>
        <p:nvGrpSpPr>
          <p:cNvPr id="295023" name="Group 111"/>
          <p:cNvGrpSpPr>
            <a:grpSpLocks/>
          </p:cNvGrpSpPr>
          <p:nvPr/>
        </p:nvGrpSpPr>
        <p:grpSpPr bwMode="auto">
          <a:xfrm>
            <a:off x="5797550" y="2198688"/>
            <a:ext cx="569913" cy="285750"/>
            <a:chOff x="3600" y="219"/>
            <a:chExt cx="360" cy="175"/>
          </a:xfrm>
        </p:grpSpPr>
        <p:sp>
          <p:nvSpPr>
            <p:cNvPr id="295024"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025" name="Line 11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026" name="Line 11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027" name="Rectangle 11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028"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029" name="Group 117"/>
            <p:cNvGrpSpPr>
              <a:grpSpLocks/>
            </p:cNvGrpSpPr>
            <p:nvPr/>
          </p:nvGrpSpPr>
          <p:grpSpPr bwMode="auto">
            <a:xfrm>
              <a:off x="3686" y="244"/>
              <a:ext cx="177" cy="66"/>
              <a:chOff x="2848" y="848"/>
              <a:chExt cx="140" cy="98"/>
            </a:xfrm>
          </p:grpSpPr>
          <p:sp>
            <p:nvSpPr>
              <p:cNvPr id="295030"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31"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32"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033" name="Group 121"/>
            <p:cNvGrpSpPr>
              <a:grpSpLocks/>
            </p:cNvGrpSpPr>
            <p:nvPr/>
          </p:nvGrpSpPr>
          <p:grpSpPr bwMode="auto">
            <a:xfrm flipV="1">
              <a:off x="3686" y="243"/>
              <a:ext cx="177" cy="66"/>
              <a:chOff x="2848" y="848"/>
              <a:chExt cx="140" cy="98"/>
            </a:xfrm>
          </p:grpSpPr>
          <p:sp>
            <p:nvSpPr>
              <p:cNvPr id="29503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3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3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95037" name="Group 125"/>
          <p:cNvGrpSpPr>
            <a:grpSpLocks/>
          </p:cNvGrpSpPr>
          <p:nvPr/>
        </p:nvGrpSpPr>
        <p:grpSpPr bwMode="auto">
          <a:xfrm>
            <a:off x="6880225" y="1919288"/>
            <a:ext cx="571500" cy="285750"/>
            <a:chOff x="3600" y="219"/>
            <a:chExt cx="360" cy="175"/>
          </a:xfrm>
        </p:grpSpPr>
        <p:sp>
          <p:nvSpPr>
            <p:cNvPr id="295038"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039" name="Line 12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040" name="Line 12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041" name="Rectangle 12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042"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043" name="Group 131"/>
            <p:cNvGrpSpPr>
              <a:grpSpLocks/>
            </p:cNvGrpSpPr>
            <p:nvPr/>
          </p:nvGrpSpPr>
          <p:grpSpPr bwMode="auto">
            <a:xfrm>
              <a:off x="3686" y="244"/>
              <a:ext cx="177" cy="66"/>
              <a:chOff x="2848" y="848"/>
              <a:chExt cx="140" cy="98"/>
            </a:xfrm>
          </p:grpSpPr>
          <p:sp>
            <p:nvSpPr>
              <p:cNvPr id="295044" name="Line 13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45" name="Line 13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46" name="Line 13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047" name="Group 135"/>
            <p:cNvGrpSpPr>
              <a:grpSpLocks/>
            </p:cNvGrpSpPr>
            <p:nvPr/>
          </p:nvGrpSpPr>
          <p:grpSpPr bwMode="auto">
            <a:xfrm flipV="1">
              <a:off x="3686" y="243"/>
              <a:ext cx="177" cy="66"/>
              <a:chOff x="2848" y="848"/>
              <a:chExt cx="140" cy="98"/>
            </a:xfrm>
          </p:grpSpPr>
          <p:sp>
            <p:nvSpPr>
              <p:cNvPr id="295048" name="Line 13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49" name="Line 13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50" name="Line 13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95051" name="Group 139"/>
          <p:cNvGrpSpPr>
            <a:grpSpLocks/>
          </p:cNvGrpSpPr>
          <p:nvPr/>
        </p:nvGrpSpPr>
        <p:grpSpPr bwMode="auto">
          <a:xfrm>
            <a:off x="6900863" y="2724150"/>
            <a:ext cx="569912" cy="285750"/>
            <a:chOff x="3600" y="219"/>
            <a:chExt cx="360" cy="175"/>
          </a:xfrm>
        </p:grpSpPr>
        <p:sp>
          <p:nvSpPr>
            <p:cNvPr id="295052"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053" name="Line 14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054" name="Line 14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055" name="Rectangle 14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056"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057" name="Group 145"/>
            <p:cNvGrpSpPr>
              <a:grpSpLocks/>
            </p:cNvGrpSpPr>
            <p:nvPr/>
          </p:nvGrpSpPr>
          <p:grpSpPr bwMode="auto">
            <a:xfrm>
              <a:off x="3686" y="244"/>
              <a:ext cx="177" cy="66"/>
              <a:chOff x="2848" y="848"/>
              <a:chExt cx="140" cy="98"/>
            </a:xfrm>
          </p:grpSpPr>
          <p:sp>
            <p:nvSpPr>
              <p:cNvPr id="295058" name="Line 14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59" name="Line 14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60" name="Line 14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061" name="Group 149"/>
            <p:cNvGrpSpPr>
              <a:grpSpLocks/>
            </p:cNvGrpSpPr>
            <p:nvPr/>
          </p:nvGrpSpPr>
          <p:grpSpPr bwMode="auto">
            <a:xfrm flipV="1">
              <a:off x="3686" y="243"/>
              <a:ext cx="177" cy="66"/>
              <a:chOff x="2848" y="848"/>
              <a:chExt cx="140" cy="98"/>
            </a:xfrm>
          </p:grpSpPr>
          <p:sp>
            <p:nvSpPr>
              <p:cNvPr id="295062" name="Line 15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63" name="Line 15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64" name="Line 15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95065" name="Group 153"/>
          <p:cNvGrpSpPr>
            <a:grpSpLocks/>
          </p:cNvGrpSpPr>
          <p:nvPr/>
        </p:nvGrpSpPr>
        <p:grpSpPr bwMode="auto">
          <a:xfrm>
            <a:off x="8004175" y="2174875"/>
            <a:ext cx="568325" cy="284163"/>
            <a:chOff x="3600" y="219"/>
            <a:chExt cx="360" cy="175"/>
          </a:xfrm>
        </p:grpSpPr>
        <p:sp>
          <p:nvSpPr>
            <p:cNvPr id="295066"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067" name="Line 15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068" name="Line 15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069" name="Rectangle 15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070"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071" name="Group 159"/>
            <p:cNvGrpSpPr>
              <a:grpSpLocks/>
            </p:cNvGrpSpPr>
            <p:nvPr/>
          </p:nvGrpSpPr>
          <p:grpSpPr bwMode="auto">
            <a:xfrm>
              <a:off x="3686" y="244"/>
              <a:ext cx="177" cy="66"/>
              <a:chOff x="2848" y="848"/>
              <a:chExt cx="140" cy="98"/>
            </a:xfrm>
          </p:grpSpPr>
          <p:sp>
            <p:nvSpPr>
              <p:cNvPr id="295072" name="Line 16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73" name="Line 16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74" name="Line 16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075" name="Group 163"/>
            <p:cNvGrpSpPr>
              <a:grpSpLocks/>
            </p:cNvGrpSpPr>
            <p:nvPr/>
          </p:nvGrpSpPr>
          <p:grpSpPr bwMode="auto">
            <a:xfrm flipV="1">
              <a:off x="3686" y="243"/>
              <a:ext cx="177" cy="66"/>
              <a:chOff x="2848" y="848"/>
              <a:chExt cx="140" cy="98"/>
            </a:xfrm>
          </p:grpSpPr>
          <p:sp>
            <p:nvSpPr>
              <p:cNvPr id="295076" name="Line 16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77" name="Line 16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78" name="Line 16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95079" name="Group 167"/>
          <p:cNvGrpSpPr>
            <a:grpSpLocks/>
          </p:cNvGrpSpPr>
          <p:nvPr/>
        </p:nvGrpSpPr>
        <p:grpSpPr bwMode="auto">
          <a:xfrm>
            <a:off x="7783513" y="3271838"/>
            <a:ext cx="569912" cy="284162"/>
            <a:chOff x="3600" y="219"/>
            <a:chExt cx="360" cy="175"/>
          </a:xfrm>
        </p:grpSpPr>
        <p:sp>
          <p:nvSpPr>
            <p:cNvPr id="295080"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081" name="Line 16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082" name="Line 17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083" name="Rectangle 17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084"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085" name="Group 173"/>
            <p:cNvGrpSpPr>
              <a:grpSpLocks/>
            </p:cNvGrpSpPr>
            <p:nvPr/>
          </p:nvGrpSpPr>
          <p:grpSpPr bwMode="auto">
            <a:xfrm>
              <a:off x="3686" y="244"/>
              <a:ext cx="177" cy="66"/>
              <a:chOff x="2848" y="848"/>
              <a:chExt cx="140" cy="98"/>
            </a:xfrm>
          </p:grpSpPr>
          <p:sp>
            <p:nvSpPr>
              <p:cNvPr id="295086" name="Line 17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87" name="Line 17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88" name="Line 17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089" name="Group 177"/>
            <p:cNvGrpSpPr>
              <a:grpSpLocks/>
            </p:cNvGrpSpPr>
            <p:nvPr/>
          </p:nvGrpSpPr>
          <p:grpSpPr bwMode="auto">
            <a:xfrm flipV="1">
              <a:off x="3686" y="243"/>
              <a:ext cx="177" cy="66"/>
              <a:chOff x="2848" y="848"/>
              <a:chExt cx="140" cy="98"/>
            </a:xfrm>
          </p:grpSpPr>
          <p:sp>
            <p:nvSpPr>
              <p:cNvPr id="295090" name="Line 17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091" name="Line 17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092" name="Line 18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95093" name="Group 181"/>
          <p:cNvGrpSpPr>
            <a:grpSpLocks/>
          </p:cNvGrpSpPr>
          <p:nvPr/>
        </p:nvGrpSpPr>
        <p:grpSpPr bwMode="auto">
          <a:xfrm>
            <a:off x="7404100" y="3986213"/>
            <a:ext cx="569913" cy="287337"/>
            <a:chOff x="3600" y="219"/>
            <a:chExt cx="360" cy="175"/>
          </a:xfrm>
        </p:grpSpPr>
        <p:sp>
          <p:nvSpPr>
            <p:cNvPr id="295094"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095" name="Line 18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096" name="Line 18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097" name="Rectangle 18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098"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099" name="Group 187"/>
            <p:cNvGrpSpPr>
              <a:grpSpLocks/>
            </p:cNvGrpSpPr>
            <p:nvPr/>
          </p:nvGrpSpPr>
          <p:grpSpPr bwMode="auto">
            <a:xfrm>
              <a:off x="3686" y="244"/>
              <a:ext cx="177" cy="66"/>
              <a:chOff x="2848" y="848"/>
              <a:chExt cx="140" cy="98"/>
            </a:xfrm>
          </p:grpSpPr>
          <p:sp>
            <p:nvSpPr>
              <p:cNvPr id="295100" name="Line 18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101" name="Line 18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102" name="Line 19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103" name="Group 191"/>
            <p:cNvGrpSpPr>
              <a:grpSpLocks/>
            </p:cNvGrpSpPr>
            <p:nvPr/>
          </p:nvGrpSpPr>
          <p:grpSpPr bwMode="auto">
            <a:xfrm flipV="1">
              <a:off x="3686" y="243"/>
              <a:ext cx="177" cy="66"/>
              <a:chOff x="2848" y="848"/>
              <a:chExt cx="140" cy="98"/>
            </a:xfrm>
          </p:grpSpPr>
          <p:sp>
            <p:nvSpPr>
              <p:cNvPr id="295104" name="Line 19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105" name="Line 19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106" name="Line 19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95107" name="Group 195"/>
          <p:cNvGrpSpPr>
            <a:grpSpLocks/>
          </p:cNvGrpSpPr>
          <p:nvPr/>
        </p:nvGrpSpPr>
        <p:grpSpPr bwMode="auto">
          <a:xfrm>
            <a:off x="6710363" y="4584700"/>
            <a:ext cx="569912" cy="284163"/>
            <a:chOff x="3600" y="219"/>
            <a:chExt cx="360" cy="175"/>
          </a:xfrm>
        </p:grpSpPr>
        <p:sp>
          <p:nvSpPr>
            <p:cNvPr id="295108"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109" name="Line 19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110" name="Line 19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111" name="Rectangle 19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112"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113" name="Group 201"/>
            <p:cNvGrpSpPr>
              <a:grpSpLocks/>
            </p:cNvGrpSpPr>
            <p:nvPr/>
          </p:nvGrpSpPr>
          <p:grpSpPr bwMode="auto">
            <a:xfrm>
              <a:off x="3686" y="244"/>
              <a:ext cx="177" cy="66"/>
              <a:chOff x="2848" y="848"/>
              <a:chExt cx="140" cy="98"/>
            </a:xfrm>
          </p:grpSpPr>
          <p:sp>
            <p:nvSpPr>
              <p:cNvPr id="295114" name="Line 20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115" name="Line 20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116" name="Line 20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117" name="Group 205"/>
            <p:cNvGrpSpPr>
              <a:grpSpLocks/>
            </p:cNvGrpSpPr>
            <p:nvPr/>
          </p:nvGrpSpPr>
          <p:grpSpPr bwMode="auto">
            <a:xfrm flipV="1">
              <a:off x="3686" y="243"/>
              <a:ext cx="177" cy="66"/>
              <a:chOff x="2848" y="848"/>
              <a:chExt cx="140" cy="98"/>
            </a:xfrm>
          </p:grpSpPr>
          <p:sp>
            <p:nvSpPr>
              <p:cNvPr id="295118" name="Line 20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119" name="Line 20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120" name="Line 20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295121" name="Group 209"/>
          <p:cNvGrpSpPr>
            <a:grpSpLocks/>
          </p:cNvGrpSpPr>
          <p:nvPr/>
        </p:nvGrpSpPr>
        <p:grpSpPr bwMode="auto">
          <a:xfrm>
            <a:off x="5797550" y="4124325"/>
            <a:ext cx="569913" cy="284163"/>
            <a:chOff x="3600" y="219"/>
            <a:chExt cx="360" cy="175"/>
          </a:xfrm>
        </p:grpSpPr>
        <p:sp>
          <p:nvSpPr>
            <p:cNvPr id="295122"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295123" name="Line 21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295124" name="Line 21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295125" name="Rectangle 21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295126"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295127" name="Group 215"/>
            <p:cNvGrpSpPr>
              <a:grpSpLocks/>
            </p:cNvGrpSpPr>
            <p:nvPr/>
          </p:nvGrpSpPr>
          <p:grpSpPr bwMode="auto">
            <a:xfrm>
              <a:off x="3686" y="244"/>
              <a:ext cx="177" cy="66"/>
              <a:chOff x="2848" y="848"/>
              <a:chExt cx="140" cy="98"/>
            </a:xfrm>
          </p:grpSpPr>
          <p:sp>
            <p:nvSpPr>
              <p:cNvPr id="295128" name="Line 2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129" name="Line 2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130" name="Line 2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295131" name="Group 219"/>
            <p:cNvGrpSpPr>
              <a:grpSpLocks/>
            </p:cNvGrpSpPr>
            <p:nvPr/>
          </p:nvGrpSpPr>
          <p:grpSpPr bwMode="auto">
            <a:xfrm flipV="1">
              <a:off x="3686" y="243"/>
              <a:ext cx="177" cy="66"/>
              <a:chOff x="2848" y="848"/>
              <a:chExt cx="140" cy="98"/>
            </a:xfrm>
          </p:grpSpPr>
          <p:sp>
            <p:nvSpPr>
              <p:cNvPr id="295132" name="Line 2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95133" name="Line 2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95134" name="Line 2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95135" name="Freeform 223"/>
          <p:cNvSpPr>
            <a:spLocks/>
          </p:cNvSpPr>
          <p:nvPr/>
        </p:nvSpPr>
        <p:spPr bwMode="auto">
          <a:xfrm>
            <a:off x="5124450" y="1933575"/>
            <a:ext cx="3038475" cy="3114675"/>
          </a:xfrm>
          <a:custGeom>
            <a:avLst/>
            <a:gdLst/>
            <a:ahLst/>
            <a:cxnLst>
              <a:cxn ang="0">
                <a:pos x="0" y="0"/>
              </a:cxn>
              <a:cxn ang="0">
                <a:pos x="258" y="12"/>
              </a:cxn>
              <a:cxn ang="0">
                <a:pos x="426" y="198"/>
              </a:cxn>
              <a:cxn ang="0">
                <a:pos x="768" y="204"/>
              </a:cxn>
              <a:cxn ang="0">
                <a:pos x="1086" y="48"/>
              </a:cxn>
              <a:cxn ang="0">
                <a:pos x="1326" y="48"/>
              </a:cxn>
              <a:cxn ang="0">
                <a:pos x="1326" y="588"/>
              </a:cxn>
              <a:cxn ang="0">
                <a:pos x="1890" y="990"/>
              </a:cxn>
              <a:cxn ang="0">
                <a:pos x="1662" y="1320"/>
              </a:cxn>
              <a:cxn ang="0">
                <a:pos x="1662" y="1944"/>
              </a:cxn>
              <a:cxn ang="0">
                <a:pos x="1914" y="1962"/>
              </a:cxn>
            </a:cxnLst>
            <a:rect l="0" t="0" r="r" b="b"/>
            <a:pathLst>
              <a:path w="1914" h="1962">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w="57150" cmpd="sng">
            <a:solidFill>
              <a:schemeClr val="accent2"/>
            </a:solidFill>
            <a:round/>
            <a:headEnd type="triangle" w="med" len="med"/>
            <a:tailEnd type="triangle" w="med" len="med"/>
          </a:ln>
          <a:effectLst/>
        </p:spPr>
        <p:txBody>
          <a:bodyPr wrap="none" anchor="ctr"/>
          <a:lstStyle/>
          <a:p>
            <a:endParaRPr lang="en-US"/>
          </a:p>
        </p:txBody>
      </p:sp>
      <p:sp>
        <p:nvSpPr>
          <p:cNvPr id="295136" name="Freeform 224"/>
          <p:cNvSpPr>
            <a:spLocks/>
          </p:cNvSpPr>
          <p:nvPr/>
        </p:nvSpPr>
        <p:spPr bwMode="auto">
          <a:xfrm>
            <a:off x="5991225" y="2152650"/>
            <a:ext cx="1924050" cy="2990850"/>
          </a:xfrm>
          <a:custGeom>
            <a:avLst/>
            <a:gdLst/>
            <a:ahLst/>
            <a:cxnLst>
              <a:cxn ang="0">
                <a:pos x="0" y="702"/>
              </a:cxn>
              <a:cxn ang="0">
                <a:pos x="0" y="228"/>
              </a:cxn>
              <a:cxn ang="0">
                <a:pos x="156" y="228"/>
              </a:cxn>
              <a:cxn ang="0">
                <a:pos x="612" y="0"/>
              </a:cxn>
              <a:cxn ang="0">
                <a:pos x="714" y="0"/>
              </a:cxn>
              <a:cxn ang="0">
                <a:pos x="714" y="558"/>
              </a:cxn>
              <a:cxn ang="0">
                <a:pos x="1212" y="912"/>
              </a:cxn>
              <a:cxn ang="0">
                <a:pos x="720" y="1668"/>
              </a:cxn>
              <a:cxn ang="0">
                <a:pos x="720" y="1884"/>
              </a:cxn>
            </a:cxnLst>
            <a:rect l="0" t="0" r="r" b="b"/>
            <a:pathLst>
              <a:path w="1212" h="1884">
                <a:moveTo>
                  <a:pt x="0" y="702"/>
                </a:moveTo>
                <a:lnTo>
                  <a:pt x="0" y="228"/>
                </a:lnTo>
                <a:lnTo>
                  <a:pt x="156" y="228"/>
                </a:lnTo>
                <a:lnTo>
                  <a:pt x="612" y="0"/>
                </a:lnTo>
                <a:lnTo>
                  <a:pt x="714" y="0"/>
                </a:lnTo>
                <a:lnTo>
                  <a:pt x="714" y="558"/>
                </a:lnTo>
                <a:lnTo>
                  <a:pt x="1212" y="912"/>
                </a:lnTo>
                <a:lnTo>
                  <a:pt x="720" y="1668"/>
                </a:lnTo>
                <a:lnTo>
                  <a:pt x="720" y="1884"/>
                </a:lnTo>
              </a:path>
            </a:pathLst>
          </a:custGeom>
          <a:noFill/>
          <a:ln w="57150" cmpd="sng">
            <a:solidFill>
              <a:srgbClr val="FF0000"/>
            </a:solidFill>
            <a:round/>
            <a:headEnd type="triangle" w="med" len="med"/>
            <a:tailEnd type="triangle" w="med" len="med"/>
          </a:ln>
          <a:effectLst/>
        </p:spPr>
        <p:txBody>
          <a:bodyPr wrap="none" anchor="ctr"/>
          <a:lstStyle/>
          <a:p>
            <a:endParaRPr lang="en-US"/>
          </a:p>
        </p:txBody>
      </p:sp>
      <p:sp>
        <p:nvSpPr>
          <p:cNvPr id="295137" name="Line 225"/>
          <p:cNvSpPr>
            <a:spLocks noChangeShapeType="1"/>
          </p:cNvSpPr>
          <p:nvPr/>
        </p:nvSpPr>
        <p:spPr bwMode="auto">
          <a:xfrm>
            <a:off x="6080125" y="4416425"/>
            <a:ext cx="1588" cy="252413"/>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r>
              <a:rPr lang="en-US"/>
              <a:t>1-</a:t>
            </a:r>
            <a:fld id="{6B81D601-DA6B-49BB-A75D-66920ACAB696}" type="slidenum">
              <a:rPr lang="en-US"/>
              <a:pPr/>
              <a:t>130</a:t>
            </a:fld>
            <a:endParaRPr lang="en-US"/>
          </a:p>
        </p:txBody>
      </p:sp>
      <p:sp>
        <p:nvSpPr>
          <p:cNvPr id="110594" name="Rectangle 2"/>
          <p:cNvSpPr>
            <a:spLocks noGrp="1" noChangeArrowheads="1"/>
          </p:cNvSpPr>
          <p:nvPr>
            <p:ph type="title"/>
          </p:nvPr>
        </p:nvSpPr>
        <p:spPr/>
        <p:txBody>
          <a:bodyPr/>
          <a:lstStyle/>
          <a:p>
            <a:r>
              <a:rPr lang="en-US"/>
              <a:t>Introduction: Summary</a:t>
            </a:r>
          </a:p>
        </p:txBody>
      </p:sp>
      <p:sp>
        <p:nvSpPr>
          <p:cNvPr id="110595" name="Rectangle 3"/>
          <p:cNvSpPr>
            <a:spLocks noGrp="1" noChangeArrowheads="1"/>
          </p:cNvSpPr>
          <p:nvPr>
            <p:ph type="body" sz="half" idx="1"/>
          </p:nvPr>
        </p:nvSpPr>
        <p:spPr>
          <a:xfrm>
            <a:off x="574675" y="1565275"/>
            <a:ext cx="4384675" cy="4843463"/>
          </a:xfrm>
        </p:spPr>
        <p:txBody>
          <a:bodyPr/>
          <a:lstStyle/>
          <a:p>
            <a:pPr>
              <a:lnSpc>
                <a:spcPct val="90000"/>
              </a:lnSpc>
              <a:buFont typeface="Wingdings" pitchFamily="48" charset="2"/>
              <a:buNone/>
            </a:pPr>
            <a:r>
              <a:rPr lang="en-US" sz="2400" u="sng">
                <a:solidFill>
                  <a:srgbClr val="FF0000"/>
                </a:solidFill>
              </a:rPr>
              <a:t>Covered a “ton” of material!</a:t>
            </a:r>
          </a:p>
          <a:p>
            <a:pPr>
              <a:lnSpc>
                <a:spcPct val="90000"/>
              </a:lnSpc>
            </a:pPr>
            <a:r>
              <a:rPr lang="en-US" sz="2400"/>
              <a:t>Internet overview</a:t>
            </a:r>
          </a:p>
          <a:p>
            <a:pPr>
              <a:lnSpc>
                <a:spcPct val="90000"/>
              </a:lnSpc>
            </a:pPr>
            <a:r>
              <a:rPr lang="en-US" sz="2400"/>
              <a:t>what’s a protocol?</a:t>
            </a:r>
          </a:p>
          <a:p>
            <a:pPr>
              <a:lnSpc>
                <a:spcPct val="90000"/>
              </a:lnSpc>
            </a:pPr>
            <a:r>
              <a:rPr lang="en-US" sz="2400"/>
              <a:t>network edge, core, access network</a:t>
            </a:r>
          </a:p>
          <a:p>
            <a:pPr lvl="1">
              <a:lnSpc>
                <a:spcPct val="90000"/>
              </a:lnSpc>
            </a:pPr>
            <a:r>
              <a:rPr lang="en-US"/>
              <a:t>packet-switching versus circuit-switching</a:t>
            </a:r>
          </a:p>
          <a:p>
            <a:pPr>
              <a:lnSpc>
                <a:spcPct val="90000"/>
              </a:lnSpc>
            </a:pPr>
            <a:r>
              <a:rPr lang="en-US" sz="2400"/>
              <a:t>Internet/ISP structure</a:t>
            </a:r>
          </a:p>
          <a:p>
            <a:pPr>
              <a:lnSpc>
                <a:spcPct val="90000"/>
              </a:lnSpc>
            </a:pPr>
            <a:r>
              <a:rPr lang="en-US" sz="2400"/>
              <a:t>performance: loss, delay</a:t>
            </a:r>
          </a:p>
          <a:p>
            <a:pPr>
              <a:lnSpc>
                <a:spcPct val="90000"/>
              </a:lnSpc>
            </a:pPr>
            <a:r>
              <a:rPr lang="en-US" sz="2400"/>
              <a:t>layering and service models</a:t>
            </a:r>
          </a:p>
          <a:p>
            <a:pPr>
              <a:lnSpc>
                <a:spcPct val="90000"/>
              </a:lnSpc>
            </a:pPr>
            <a:r>
              <a:rPr lang="en-US" sz="2400"/>
              <a:t>history</a:t>
            </a:r>
          </a:p>
        </p:txBody>
      </p:sp>
      <p:sp>
        <p:nvSpPr>
          <p:cNvPr id="110596" name="Rectangle 4"/>
          <p:cNvSpPr>
            <a:spLocks noGrp="1" noChangeArrowheads="1"/>
          </p:cNvSpPr>
          <p:nvPr>
            <p:ph type="body" sz="half" idx="2"/>
          </p:nvPr>
        </p:nvSpPr>
        <p:spPr>
          <a:xfrm>
            <a:off x="5114925" y="1579563"/>
            <a:ext cx="3724275" cy="4648200"/>
          </a:xfrm>
        </p:spPr>
        <p:txBody>
          <a:bodyPr/>
          <a:lstStyle/>
          <a:p>
            <a:pPr>
              <a:lnSpc>
                <a:spcPct val="90000"/>
              </a:lnSpc>
              <a:buFont typeface="Wingdings" pitchFamily="48" charset="2"/>
              <a:buNone/>
            </a:pPr>
            <a:r>
              <a:rPr lang="en-US" sz="2400" u="sng">
                <a:solidFill>
                  <a:srgbClr val="FF0000"/>
                </a:solidFill>
              </a:rPr>
              <a:t>You now have:</a:t>
            </a:r>
            <a:r>
              <a:rPr lang="en-US" sz="2400"/>
              <a:t> </a:t>
            </a:r>
          </a:p>
          <a:p>
            <a:pPr>
              <a:lnSpc>
                <a:spcPct val="90000"/>
              </a:lnSpc>
            </a:pPr>
            <a:r>
              <a:rPr lang="en-US" sz="2400"/>
              <a:t>context, overview, “feel” of networking</a:t>
            </a:r>
          </a:p>
          <a:p>
            <a:pPr>
              <a:lnSpc>
                <a:spcPct val="90000"/>
              </a:lnSpc>
            </a:pPr>
            <a:r>
              <a:rPr lang="en-US" sz="2400"/>
              <a:t>more depth, detail </a:t>
            </a:r>
            <a:r>
              <a:rPr lang="en-US" sz="2400" i="1"/>
              <a:t>to follow!</a:t>
            </a:r>
            <a:endParaRPr 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105" name="Slide Number Placeholder 5"/>
          <p:cNvSpPr>
            <a:spLocks noGrp="1"/>
          </p:cNvSpPr>
          <p:nvPr>
            <p:ph type="sldNum" sz="quarter" idx="12"/>
          </p:nvPr>
        </p:nvSpPr>
        <p:spPr/>
        <p:txBody>
          <a:bodyPr/>
          <a:lstStyle/>
          <a:p>
            <a:r>
              <a:rPr lang="en-US"/>
              <a:t>1-</a:t>
            </a:r>
            <a:fld id="{49BC06A8-B708-465E-8B10-7E5045249147}" type="slidenum">
              <a:rPr lang="en-US"/>
              <a:pPr/>
              <a:t>14</a:t>
            </a:fld>
            <a:endParaRPr lang="en-US"/>
          </a:p>
        </p:txBody>
      </p:sp>
      <p:sp>
        <p:nvSpPr>
          <p:cNvPr id="296962" name="Rectangle 2"/>
          <p:cNvSpPr>
            <a:spLocks noGrp="1" noChangeArrowheads="1"/>
          </p:cNvSpPr>
          <p:nvPr>
            <p:ph type="title"/>
          </p:nvPr>
        </p:nvSpPr>
        <p:spPr>
          <a:xfrm>
            <a:off x="439738" y="227013"/>
            <a:ext cx="8462962" cy="1143000"/>
          </a:xfrm>
        </p:spPr>
        <p:txBody>
          <a:bodyPr/>
          <a:lstStyle/>
          <a:p>
            <a:r>
              <a:rPr lang="en-US"/>
              <a:t>Circuit Switching: FDM and TDM</a:t>
            </a:r>
            <a:endParaRPr lang="fr-FR"/>
          </a:p>
        </p:txBody>
      </p:sp>
      <p:grpSp>
        <p:nvGrpSpPr>
          <p:cNvPr id="296963" name="Group 3"/>
          <p:cNvGrpSpPr>
            <a:grpSpLocks/>
          </p:cNvGrpSpPr>
          <p:nvPr/>
        </p:nvGrpSpPr>
        <p:grpSpPr bwMode="auto">
          <a:xfrm>
            <a:off x="393700" y="1585913"/>
            <a:ext cx="7239000" cy="2438400"/>
            <a:chOff x="288" y="1007"/>
            <a:chExt cx="4560" cy="1536"/>
          </a:xfrm>
        </p:grpSpPr>
        <p:sp>
          <p:nvSpPr>
            <p:cNvPr id="296964" name="Text Box 4"/>
            <p:cNvSpPr txBox="1">
              <a:spLocks noChangeArrowheads="1"/>
            </p:cNvSpPr>
            <p:nvPr/>
          </p:nvSpPr>
          <p:spPr bwMode="auto">
            <a:xfrm>
              <a:off x="288" y="1007"/>
              <a:ext cx="532"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FDM</a:t>
              </a:r>
              <a:endParaRPr lang="fr-FR" sz="2400">
                <a:latin typeface="Arial" charset="0"/>
              </a:endParaRPr>
            </a:p>
          </p:txBody>
        </p:sp>
        <p:grpSp>
          <p:nvGrpSpPr>
            <p:cNvPr id="296965" name="Group 5"/>
            <p:cNvGrpSpPr>
              <a:grpSpLocks/>
            </p:cNvGrpSpPr>
            <p:nvPr/>
          </p:nvGrpSpPr>
          <p:grpSpPr bwMode="auto">
            <a:xfrm>
              <a:off x="720" y="1392"/>
              <a:ext cx="4128" cy="1151"/>
              <a:chOff x="720" y="1392"/>
              <a:chExt cx="4128" cy="1151"/>
            </a:xfrm>
          </p:grpSpPr>
          <p:sp>
            <p:nvSpPr>
              <p:cNvPr id="296966" name="Line 6"/>
              <p:cNvSpPr>
                <a:spLocks noChangeShapeType="1"/>
              </p:cNvSpPr>
              <p:nvPr/>
            </p:nvSpPr>
            <p:spPr bwMode="auto">
              <a:xfrm flipV="1">
                <a:off x="1728" y="1392"/>
                <a:ext cx="0" cy="816"/>
              </a:xfrm>
              <a:prstGeom prst="line">
                <a:avLst/>
              </a:prstGeom>
              <a:noFill/>
              <a:ln w="38100">
                <a:solidFill>
                  <a:schemeClr val="tx1"/>
                </a:solidFill>
                <a:round/>
                <a:headEnd/>
                <a:tailEnd type="triangle" w="med" len="med"/>
              </a:ln>
              <a:effectLst/>
            </p:spPr>
            <p:txBody>
              <a:bodyPr/>
              <a:lstStyle/>
              <a:p>
                <a:endParaRPr lang="en-US"/>
              </a:p>
            </p:txBody>
          </p:sp>
          <p:sp>
            <p:nvSpPr>
              <p:cNvPr id="296967" name="Text Box 7"/>
              <p:cNvSpPr txBox="1">
                <a:spLocks noChangeArrowheads="1"/>
              </p:cNvSpPr>
              <p:nvPr/>
            </p:nvSpPr>
            <p:spPr bwMode="auto">
              <a:xfrm>
                <a:off x="720" y="1680"/>
                <a:ext cx="960"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frequency</a:t>
                </a:r>
                <a:endParaRPr lang="fr-FR" sz="2400">
                  <a:latin typeface="Arial" charset="0"/>
                </a:endParaRPr>
              </a:p>
            </p:txBody>
          </p:sp>
          <p:sp>
            <p:nvSpPr>
              <p:cNvPr id="296968" name="Line 8"/>
              <p:cNvSpPr>
                <a:spLocks noChangeShapeType="1"/>
              </p:cNvSpPr>
              <p:nvPr/>
            </p:nvSpPr>
            <p:spPr bwMode="auto">
              <a:xfrm>
                <a:off x="1728" y="2208"/>
                <a:ext cx="3120" cy="0"/>
              </a:xfrm>
              <a:prstGeom prst="line">
                <a:avLst/>
              </a:prstGeom>
              <a:noFill/>
              <a:ln w="38100">
                <a:solidFill>
                  <a:schemeClr val="tx1"/>
                </a:solidFill>
                <a:round/>
                <a:headEnd/>
                <a:tailEnd type="triangle" w="med" len="med"/>
              </a:ln>
              <a:effectLst/>
            </p:spPr>
            <p:txBody>
              <a:bodyPr/>
              <a:lstStyle/>
              <a:p>
                <a:endParaRPr lang="en-US"/>
              </a:p>
            </p:txBody>
          </p:sp>
          <p:sp>
            <p:nvSpPr>
              <p:cNvPr id="296969" name="Text Box 9"/>
              <p:cNvSpPr txBox="1">
                <a:spLocks noChangeArrowheads="1"/>
              </p:cNvSpPr>
              <p:nvPr/>
            </p:nvSpPr>
            <p:spPr bwMode="auto">
              <a:xfrm>
                <a:off x="3048" y="2255"/>
                <a:ext cx="479"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time</a:t>
                </a:r>
                <a:endParaRPr lang="fr-FR" sz="2400">
                  <a:latin typeface="Arial" charset="0"/>
                </a:endParaRPr>
              </a:p>
            </p:txBody>
          </p:sp>
          <p:sp>
            <p:nvSpPr>
              <p:cNvPr id="296970" name="Rectangle 10"/>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sp>
        <p:nvSpPr>
          <p:cNvPr id="296971" name="Rectangle 11"/>
          <p:cNvSpPr>
            <a:spLocks noChangeArrowheads="1"/>
          </p:cNvSpPr>
          <p:nvPr/>
        </p:nvSpPr>
        <p:spPr bwMode="auto">
          <a:xfrm>
            <a:off x="2743200" y="2514600"/>
            <a:ext cx="4572000" cy="228600"/>
          </a:xfrm>
          <a:prstGeom prst="rect">
            <a:avLst/>
          </a:prstGeom>
          <a:solidFill>
            <a:srgbClr val="3366FF"/>
          </a:solidFill>
          <a:ln w="9525">
            <a:solidFill>
              <a:schemeClr val="tx1"/>
            </a:solidFill>
            <a:miter lim="800000"/>
            <a:headEnd/>
            <a:tailEnd/>
          </a:ln>
          <a:effectLst/>
        </p:spPr>
        <p:txBody>
          <a:bodyPr wrap="none" anchor="ctr"/>
          <a:lstStyle/>
          <a:p>
            <a:endParaRPr lang="en-US"/>
          </a:p>
        </p:txBody>
      </p:sp>
      <p:sp>
        <p:nvSpPr>
          <p:cNvPr id="296972" name="Rectangle 12"/>
          <p:cNvSpPr>
            <a:spLocks noChangeArrowheads="1"/>
          </p:cNvSpPr>
          <p:nvPr/>
        </p:nvSpPr>
        <p:spPr bwMode="auto">
          <a:xfrm>
            <a:off x="2743200" y="2743200"/>
            <a:ext cx="4572000" cy="228600"/>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296973" name="Rectangle 13"/>
          <p:cNvSpPr>
            <a:spLocks noChangeArrowheads="1"/>
          </p:cNvSpPr>
          <p:nvPr/>
        </p:nvSpPr>
        <p:spPr bwMode="auto">
          <a:xfrm>
            <a:off x="2743200" y="2971800"/>
            <a:ext cx="4572000" cy="228600"/>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96974" name="Rectangle 14"/>
          <p:cNvSpPr>
            <a:spLocks noChangeArrowheads="1"/>
          </p:cNvSpPr>
          <p:nvPr/>
        </p:nvSpPr>
        <p:spPr bwMode="auto">
          <a:xfrm>
            <a:off x="2743200" y="3200400"/>
            <a:ext cx="4572000" cy="228600"/>
          </a:xfrm>
          <a:prstGeom prst="rect">
            <a:avLst/>
          </a:prstGeom>
          <a:solidFill>
            <a:srgbClr val="FF00FF"/>
          </a:solidFill>
          <a:ln w="9525">
            <a:solidFill>
              <a:schemeClr val="tx1"/>
            </a:solidFill>
            <a:miter lim="800000"/>
            <a:headEnd/>
            <a:tailEnd/>
          </a:ln>
          <a:effectLst/>
        </p:spPr>
        <p:txBody>
          <a:bodyPr wrap="none" anchor="ctr"/>
          <a:lstStyle/>
          <a:p>
            <a:endParaRPr lang="en-US"/>
          </a:p>
        </p:txBody>
      </p:sp>
      <p:grpSp>
        <p:nvGrpSpPr>
          <p:cNvPr id="296975" name="Group 15"/>
          <p:cNvGrpSpPr>
            <a:grpSpLocks/>
          </p:cNvGrpSpPr>
          <p:nvPr/>
        </p:nvGrpSpPr>
        <p:grpSpPr bwMode="auto">
          <a:xfrm>
            <a:off x="381000" y="4037013"/>
            <a:ext cx="7239000" cy="2516187"/>
            <a:chOff x="288" y="2543"/>
            <a:chExt cx="4560" cy="1585"/>
          </a:xfrm>
        </p:grpSpPr>
        <p:sp>
          <p:nvSpPr>
            <p:cNvPr id="296976" name="Text Box 16"/>
            <p:cNvSpPr txBox="1">
              <a:spLocks noChangeArrowheads="1"/>
            </p:cNvSpPr>
            <p:nvPr/>
          </p:nvSpPr>
          <p:spPr bwMode="auto">
            <a:xfrm>
              <a:off x="288" y="2543"/>
              <a:ext cx="532"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TDM</a:t>
              </a:r>
              <a:endParaRPr lang="fr-FR" sz="2400">
                <a:latin typeface="Arial" charset="0"/>
              </a:endParaRPr>
            </a:p>
          </p:txBody>
        </p:sp>
        <p:sp>
          <p:nvSpPr>
            <p:cNvPr id="296977" name="Line 17"/>
            <p:cNvSpPr>
              <a:spLocks noChangeShapeType="1"/>
            </p:cNvSpPr>
            <p:nvPr/>
          </p:nvSpPr>
          <p:spPr bwMode="auto">
            <a:xfrm flipV="1">
              <a:off x="1728" y="2977"/>
              <a:ext cx="0" cy="816"/>
            </a:xfrm>
            <a:prstGeom prst="line">
              <a:avLst/>
            </a:prstGeom>
            <a:noFill/>
            <a:ln w="38100">
              <a:solidFill>
                <a:schemeClr val="tx1"/>
              </a:solidFill>
              <a:round/>
              <a:headEnd/>
              <a:tailEnd type="triangle" w="med" len="med"/>
            </a:ln>
            <a:effectLst/>
          </p:spPr>
          <p:txBody>
            <a:bodyPr/>
            <a:lstStyle/>
            <a:p>
              <a:endParaRPr lang="en-US"/>
            </a:p>
          </p:txBody>
        </p:sp>
        <p:sp>
          <p:nvSpPr>
            <p:cNvPr id="296978" name="Text Box 18"/>
            <p:cNvSpPr txBox="1">
              <a:spLocks noChangeArrowheads="1"/>
            </p:cNvSpPr>
            <p:nvPr/>
          </p:nvSpPr>
          <p:spPr bwMode="auto">
            <a:xfrm>
              <a:off x="720" y="3265"/>
              <a:ext cx="960"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frequency</a:t>
              </a:r>
              <a:endParaRPr lang="fr-FR" sz="2400">
                <a:latin typeface="Arial" charset="0"/>
              </a:endParaRPr>
            </a:p>
          </p:txBody>
        </p:sp>
        <p:sp>
          <p:nvSpPr>
            <p:cNvPr id="296979" name="Line 19"/>
            <p:cNvSpPr>
              <a:spLocks noChangeShapeType="1"/>
            </p:cNvSpPr>
            <p:nvPr/>
          </p:nvSpPr>
          <p:spPr bwMode="auto">
            <a:xfrm>
              <a:off x="1728" y="3793"/>
              <a:ext cx="3120" cy="0"/>
            </a:xfrm>
            <a:prstGeom prst="line">
              <a:avLst/>
            </a:prstGeom>
            <a:noFill/>
            <a:ln w="38100">
              <a:solidFill>
                <a:schemeClr val="tx1"/>
              </a:solidFill>
              <a:round/>
              <a:headEnd/>
              <a:tailEnd type="triangle" w="med" len="med"/>
            </a:ln>
            <a:effectLst/>
          </p:spPr>
          <p:txBody>
            <a:bodyPr/>
            <a:lstStyle/>
            <a:p>
              <a:endParaRPr lang="en-US"/>
            </a:p>
          </p:txBody>
        </p:sp>
        <p:sp>
          <p:nvSpPr>
            <p:cNvPr id="296980" name="Text Box 20"/>
            <p:cNvSpPr txBox="1">
              <a:spLocks noChangeArrowheads="1"/>
            </p:cNvSpPr>
            <p:nvPr/>
          </p:nvSpPr>
          <p:spPr bwMode="auto">
            <a:xfrm>
              <a:off x="3048" y="3840"/>
              <a:ext cx="479"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time</a:t>
              </a:r>
              <a:endParaRPr lang="fr-FR" sz="2400">
                <a:latin typeface="Arial" charset="0"/>
              </a:endParaRPr>
            </a:p>
          </p:txBody>
        </p:sp>
        <p:sp>
          <p:nvSpPr>
            <p:cNvPr id="296981" name="Rectangle 21"/>
            <p:cNvSpPr>
              <a:spLocks noChangeArrowheads="1"/>
            </p:cNvSpPr>
            <p:nvPr/>
          </p:nvSpPr>
          <p:spPr bwMode="auto">
            <a:xfrm>
              <a:off x="1776" y="3168"/>
              <a:ext cx="2880" cy="576"/>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296982" name="Group 22"/>
          <p:cNvGrpSpPr>
            <a:grpSpLocks/>
          </p:cNvGrpSpPr>
          <p:nvPr/>
        </p:nvGrpSpPr>
        <p:grpSpPr bwMode="auto">
          <a:xfrm>
            <a:off x="2743200" y="5029200"/>
            <a:ext cx="3886200" cy="914400"/>
            <a:chOff x="1776" y="3168"/>
            <a:chExt cx="2448" cy="576"/>
          </a:xfrm>
        </p:grpSpPr>
        <p:sp>
          <p:nvSpPr>
            <p:cNvPr id="296983" name="Rectangle 23"/>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a:effectLst/>
          </p:spPr>
          <p:txBody>
            <a:bodyPr wrap="none" anchor="ctr"/>
            <a:lstStyle/>
            <a:p>
              <a:endParaRPr lang="en-US"/>
            </a:p>
          </p:txBody>
        </p:sp>
        <p:sp>
          <p:nvSpPr>
            <p:cNvPr id="296984" name="Rectangle 24"/>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a:effectLst/>
          </p:spPr>
          <p:txBody>
            <a:bodyPr wrap="none" anchor="ctr"/>
            <a:lstStyle/>
            <a:p>
              <a:endParaRPr lang="en-US"/>
            </a:p>
          </p:txBody>
        </p:sp>
        <p:sp>
          <p:nvSpPr>
            <p:cNvPr id="296985" name="Rectangle 25"/>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a:effectLst/>
          </p:spPr>
          <p:txBody>
            <a:bodyPr wrap="none" anchor="ctr"/>
            <a:lstStyle/>
            <a:p>
              <a:endParaRPr lang="en-US"/>
            </a:p>
          </p:txBody>
        </p:sp>
        <p:sp>
          <p:nvSpPr>
            <p:cNvPr id="296986" name="Rectangle 26"/>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a:effectLst/>
          </p:spPr>
          <p:txBody>
            <a:bodyPr wrap="none" anchor="ctr"/>
            <a:lstStyle/>
            <a:p>
              <a:endParaRPr lang="en-US"/>
            </a:p>
          </p:txBody>
        </p:sp>
        <p:sp>
          <p:nvSpPr>
            <p:cNvPr id="296987" name="Rectangle 27"/>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a:effectLst/>
          </p:spPr>
          <p:txBody>
            <a:bodyPr wrap="none" anchor="ctr"/>
            <a:lstStyle/>
            <a:p>
              <a:endParaRPr lang="en-US"/>
            </a:p>
          </p:txBody>
        </p:sp>
      </p:grpSp>
      <p:grpSp>
        <p:nvGrpSpPr>
          <p:cNvPr id="296988" name="Group 28"/>
          <p:cNvGrpSpPr>
            <a:grpSpLocks/>
          </p:cNvGrpSpPr>
          <p:nvPr/>
        </p:nvGrpSpPr>
        <p:grpSpPr bwMode="auto">
          <a:xfrm>
            <a:off x="2971800" y="5029200"/>
            <a:ext cx="3886200" cy="914400"/>
            <a:chOff x="1920" y="3168"/>
            <a:chExt cx="2448" cy="576"/>
          </a:xfrm>
        </p:grpSpPr>
        <p:sp>
          <p:nvSpPr>
            <p:cNvPr id="296989" name="Rectangle 29"/>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296990" name="Rectangle 30"/>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296991" name="Rectangle 31"/>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296992" name="Rectangle 32"/>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296993" name="Rectangle 33"/>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a:effectLst/>
          </p:spPr>
          <p:txBody>
            <a:bodyPr wrap="none" anchor="ctr"/>
            <a:lstStyle/>
            <a:p>
              <a:endParaRPr lang="en-US"/>
            </a:p>
          </p:txBody>
        </p:sp>
      </p:grpSp>
      <p:grpSp>
        <p:nvGrpSpPr>
          <p:cNvPr id="296994" name="Group 34"/>
          <p:cNvGrpSpPr>
            <a:grpSpLocks/>
          </p:cNvGrpSpPr>
          <p:nvPr/>
        </p:nvGrpSpPr>
        <p:grpSpPr bwMode="auto">
          <a:xfrm>
            <a:off x="3200400" y="5029200"/>
            <a:ext cx="3886200" cy="914400"/>
            <a:chOff x="2064" y="3168"/>
            <a:chExt cx="2448" cy="576"/>
          </a:xfrm>
        </p:grpSpPr>
        <p:sp>
          <p:nvSpPr>
            <p:cNvPr id="296995" name="Rectangle 35"/>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96996" name="Rectangle 36"/>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96997" name="Rectangle 37"/>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96998" name="Rectangle 38"/>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96999" name="Rectangle 39"/>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a:effectLst/>
          </p:spPr>
          <p:txBody>
            <a:bodyPr wrap="none" anchor="ctr"/>
            <a:lstStyle/>
            <a:p>
              <a:endParaRPr lang="en-US"/>
            </a:p>
          </p:txBody>
        </p:sp>
      </p:grpSp>
      <p:grpSp>
        <p:nvGrpSpPr>
          <p:cNvPr id="297000" name="Group 40"/>
          <p:cNvGrpSpPr>
            <a:grpSpLocks/>
          </p:cNvGrpSpPr>
          <p:nvPr/>
        </p:nvGrpSpPr>
        <p:grpSpPr bwMode="auto">
          <a:xfrm>
            <a:off x="3429000" y="5029200"/>
            <a:ext cx="3886200" cy="914400"/>
            <a:chOff x="2208" y="3168"/>
            <a:chExt cx="2448" cy="576"/>
          </a:xfrm>
        </p:grpSpPr>
        <p:sp>
          <p:nvSpPr>
            <p:cNvPr id="297001" name="Rectangle 41"/>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a:effectLst/>
          </p:spPr>
          <p:txBody>
            <a:bodyPr wrap="none" anchor="ctr"/>
            <a:lstStyle/>
            <a:p>
              <a:endParaRPr lang="en-US"/>
            </a:p>
          </p:txBody>
        </p:sp>
        <p:sp>
          <p:nvSpPr>
            <p:cNvPr id="297002" name="Rectangle 42"/>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a:effectLst/>
          </p:spPr>
          <p:txBody>
            <a:bodyPr wrap="none" anchor="ctr"/>
            <a:lstStyle/>
            <a:p>
              <a:endParaRPr lang="en-US"/>
            </a:p>
          </p:txBody>
        </p:sp>
        <p:sp>
          <p:nvSpPr>
            <p:cNvPr id="297003" name="Rectangle 43"/>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a:effectLst/>
          </p:spPr>
          <p:txBody>
            <a:bodyPr wrap="none" anchor="ctr"/>
            <a:lstStyle/>
            <a:p>
              <a:endParaRPr lang="en-US"/>
            </a:p>
          </p:txBody>
        </p:sp>
        <p:sp>
          <p:nvSpPr>
            <p:cNvPr id="297004" name="Rectangle 44"/>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a:effectLst/>
          </p:spPr>
          <p:txBody>
            <a:bodyPr wrap="none" anchor="ctr"/>
            <a:lstStyle/>
            <a:p>
              <a:endParaRPr lang="en-US"/>
            </a:p>
          </p:txBody>
        </p:sp>
        <p:sp>
          <p:nvSpPr>
            <p:cNvPr id="297005" name="Rectangle 45"/>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a:effectLst/>
          </p:spPr>
          <p:txBody>
            <a:bodyPr wrap="none" anchor="ctr"/>
            <a:lstStyle/>
            <a:p>
              <a:endParaRPr lang="en-US"/>
            </a:p>
          </p:txBody>
        </p:sp>
      </p:grpSp>
      <p:grpSp>
        <p:nvGrpSpPr>
          <p:cNvPr id="297006" name="Group 46"/>
          <p:cNvGrpSpPr>
            <a:grpSpLocks/>
          </p:cNvGrpSpPr>
          <p:nvPr/>
        </p:nvGrpSpPr>
        <p:grpSpPr bwMode="auto">
          <a:xfrm>
            <a:off x="2743200" y="2743200"/>
            <a:ext cx="4572000" cy="457200"/>
            <a:chOff x="1776" y="1728"/>
            <a:chExt cx="2880" cy="288"/>
          </a:xfrm>
        </p:grpSpPr>
        <p:sp>
          <p:nvSpPr>
            <p:cNvPr id="297007" name="Line 47"/>
            <p:cNvSpPr>
              <a:spLocks noChangeShapeType="1"/>
            </p:cNvSpPr>
            <p:nvPr/>
          </p:nvSpPr>
          <p:spPr bwMode="auto">
            <a:xfrm flipV="1">
              <a:off x="1776" y="1728"/>
              <a:ext cx="2880" cy="0"/>
            </a:xfrm>
            <a:prstGeom prst="line">
              <a:avLst/>
            </a:prstGeom>
            <a:noFill/>
            <a:ln w="9525">
              <a:solidFill>
                <a:schemeClr val="tx1"/>
              </a:solidFill>
              <a:round/>
              <a:headEnd/>
              <a:tailEnd/>
            </a:ln>
            <a:effectLst/>
          </p:spPr>
          <p:txBody>
            <a:bodyPr/>
            <a:lstStyle/>
            <a:p>
              <a:endParaRPr lang="en-US"/>
            </a:p>
          </p:txBody>
        </p:sp>
        <p:sp>
          <p:nvSpPr>
            <p:cNvPr id="297008" name="Line 48"/>
            <p:cNvSpPr>
              <a:spLocks noChangeShapeType="1"/>
            </p:cNvSpPr>
            <p:nvPr/>
          </p:nvSpPr>
          <p:spPr bwMode="auto">
            <a:xfrm flipV="1">
              <a:off x="1776" y="1872"/>
              <a:ext cx="2880" cy="0"/>
            </a:xfrm>
            <a:prstGeom prst="line">
              <a:avLst/>
            </a:prstGeom>
            <a:noFill/>
            <a:ln w="9525">
              <a:solidFill>
                <a:schemeClr val="tx1"/>
              </a:solidFill>
              <a:round/>
              <a:headEnd/>
              <a:tailEnd/>
            </a:ln>
            <a:effectLst/>
          </p:spPr>
          <p:txBody>
            <a:bodyPr/>
            <a:lstStyle/>
            <a:p>
              <a:endParaRPr lang="en-US"/>
            </a:p>
          </p:txBody>
        </p:sp>
        <p:sp>
          <p:nvSpPr>
            <p:cNvPr id="297009" name="Line 49"/>
            <p:cNvSpPr>
              <a:spLocks noChangeShapeType="1"/>
            </p:cNvSpPr>
            <p:nvPr/>
          </p:nvSpPr>
          <p:spPr bwMode="auto">
            <a:xfrm flipV="1">
              <a:off x="1776" y="2016"/>
              <a:ext cx="2880" cy="0"/>
            </a:xfrm>
            <a:prstGeom prst="line">
              <a:avLst/>
            </a:prstGeom>
            <a:noFill/>
            <a:ln w="9525">
              <a:solidFill>
                <a:schemeClr val="tx1"/>
              </a:solidFill>
              <a:round/>
              <a:headEnd/>
              <a:tailEnd/>
            </a:ln>
            <a:effectLst/>
          </p:spPr>
          <p:txBody>
            <a:bodyPr/>
            <a:lstStyle/>
            <a:p>
              <a:endParaRPr lang="en-US"/>
            </a:p>
          </p:txBody>
        </p:sp>
      </p:grpSp>
      <p:grpSp>
        <p:nvGrpSpPr>
          <p:cNvPr id="297010" name="Group 50"/>
          <p:cNvGrpSpPr>
            <a:grpSpLocks/>
          </p:cNvGrpSpPr>
          <p:nvPr/>
        </p:nvGrpSpPr>
        <p:grpSpPr bwMode="auto">
          <a:xfrm>
            <a:off x="2971800" y="5029200"/>
            <a:ext cx="4114800" cy="914400"/>
            <a:chOff x="1920" y="3168"/>
            <a:chExt cx="2592" cy="576"/>
          </a:xfrm>
        </p:grpSpPr>
        <p:sp>
          <p:nvSpPr>
            <p:cNvPr id="297011" name="Line 51"/>
            <p:cNvSpPr>
              <a:spLocks noChangeShapeType="1"/>
            </p:cNvSpPr>
            <p:nvPr/>
          </p:nvSpPr>
          <p:spPr bwMode="auto">
            <a:xfrm>
              <a:off x="1920" y="3168"/>
              <a:ext cx="0" cy="576"/>
            </a:xfrm>
            <a:prstGeom prst="line">
              <a:avLst/>
            </a:prstGeom>
            <a:noFill/>
            <a:ln w="9525">
              <a:solidFill>
                <a:schemeClr val="tx1"/>
              </a:solidFill>
              <a:round/>
              <a:headEnd/>
              <a:tailEnd/>
            </a:ln>
            <a:effectLst/>
          </p:spPr>
          <p:txBody>
            <a:bodyPr/>
            <a:lstStyle/>
            <a:p>
              <a:endParaRPr lang="en-US"/>
            </a:p>
          </p:txBody>
        </p:sp>
        <p:sp>
          <p:nvSpPr>
            <p:cNvPr id="297012" name="Line 52"/>
            <p:cNvSpPr>
              <a:spLocks noChangeShapeType="1"/>
            </p:cNvSpPr>
            <p:nvPr/>
          </p:nvSpPr>
          <p:spPr bwMode="auto">
            <a:xfrm>
              <a:off x="2064" y="3168"/>
              <a:ext cx="0" cy="576"/>
            </a:xfrm>
            <a:prstGeom prst="line">
              <a:avLst/>
            </a:prstGeom>
            <a:noFill/>
            <a:ln w="9525">
              <a:solidFill>
                <a:schemeClr val="tx1"/>
              </a:solidFill>
              <a:round/>
              <a:headEnd/>
              <a:tailEnd/>
            </a:ln>
            <a:effectLst/>
          </p:spPr>
          <p:txBody>
            <a:bodyPr/>
            <a:lstStyle/>
            <a:p>
              <a:endParaRPr lang="en-US"/>
            </a:p>
          </p:txBody>
        </p:sp>
        <p:sp>
          <p:nvSpPr>
            <p:cNvPr id="297013" name="Line 53"/>
            <p:cNvSpPr>
              <a:spLocks noChangeShapeType="1"/>
            </p:cNvSpPr>
            <p:nvPr/>
          </p:nvSpPr>
          <p:spPr bwMode="auto">
            <a:xfrm>
              <a:off x="2208" y="3168"/>
              <a:ext cx="0" cy="576"/>
            </a:xfrm>
            <a:prstGeom prst="line">
              <a:avLst/>
            </a:prstGeom>
            <a:noFill/>
            <a:ln w="9525">
              <a:solidFill>
                <a:schemeClr val="tx1"/>
              </a:solidFill>
              <a:round/>
              <a:headEnd/>
              <a:tailEnd/>
            </a:ln>
            <a:effectLst/>
          </p:spPr>
          <p:txBody>
            <a:bodyPr/>
            <a:lstStyle/>
            <a:p>
              <a:endParaRPr lang="en-US"/>
            </a:p>
          </p:txBody>
        </p:sp>
        <p:sp>
          <p:nvSpPr>
            <p:cNvPr id="297014" name="Line 54"/>
            <p:cNvSpPr>
              <a:spLocks noChangeShapeType="1"/>
            </p:cNvSpPr>
            <p:nvPr/>
          </p:nvSpPr>
          <p:spPr bwMode="auto">
            <a:xfrm>
              <a:off x="2352" y="3168"/>
              <a:ext cx="0" cy="576"/>
            </a:xfrm>
            <a:prstGeom prst="line">
              <a:avLst/>
            </a:prstGeom>
            <a:noFill/>
            <a:ln w="9525">
              <a:solidFill>
                <a:schemeClr val="tx1"/>
              </a:solidFill>
              <a:round/>
              <a:headEnd/>
              <a:tailEnd/>
            </a:ln>
            <a:effectLst/>
          </p:spPr>
          <p:txBody>
            <a:bodyPr/>
            <a:lstStyle/>
            <a:p>
              <a:endParaRPr lang="en-US"/>
            </a:p>
          </p:txBody>
        </p:sp>
        <p:sp>
          <p:nvSpPr>
            <p:cNvPr id="297015" name="Line 55"/>
            <p:cNvSpPr>
              <a:spLocks noChangeShapeType="1"/>
            </p:cNvSpPr>
            <p:nvPr/>
          </p:nvSpPr>
          <p:spPr bwMode="auto">
            <a:xfrm>
              <a:off x="2496" y="3168"/>
              <a:ext cx="0" cy="576"/>
            </a:xfrm>
            <a:prstGeom prst="line">
              <a:avLst/>
            </a:prstGeom>
            <a:noFill/>
            <a:ln w="9525">
              <a:solidFill>
                <a:schemeClr val="tx1"/>
              </a:solidFill>
              <a:round/>
              <a:headEnd/>
              <a:tailEnd/>
            </a:ln>
            <a:effectLst/>
          </p:spPr>
          <p:txBody>
            <a:bodyPr/>
            <a:lstStyle/>
            <a:p>
              <a:endParaRPr lang="en-US"/>
            </a:p>
          </p:txBody>
        </p:sp>
        <p:sp>
          <p:nvSpPr>
            <p:cNvPr id="297016" name="Line 56"/>
            <p:cNvSpPr>
              <a:spLocks noChangeShapeType="1"/>
            </p:cNvSpPr>
            <p:nvPr/>
          </p:nvSpPr>
          <p:spPr bwMode="auto">
            <a:xfrm>
              <a:off x="2640" y="3168"/>
              <a:ext cx="0" cy="576"/>
            </a:xfrm>
            <a:prstGeom prst="line">
              <a:avLst/>
            </a:prstGeom>
            <a:noFill/>
            <a:ln w="9525">
              <a:solidFill>
                <a:schemeClr val="tx1"/>
              </a:solidFill>
              <a:round/>
              <a:headEnd/>
              <a:tailEnd/>
            </a:ln>
            <a:effectLst/>
          </p:spPr>
          <p:txBody>
            <a:bodyPr/>
            <a:lstStyle/>
            <a:p>
              <a:endParaRPr lang="en-US"/>
            </a:p>
          </p:txBody>
        </p:sp>
        <p:sp>
          <p:nvSpPr>
            <p:cNvPr id="297017" name="Line 57"/>
            <p:cNvSpPr>
              <a:spLocks noChangeShapeType="1"/>
            </p:cNvSpPr>
            <p:nvPr/>
          </p:nvSpPr>
          <p:spPr bwMode="auto">
            <a:xfrm>
              <a:off x="2784" y="3168"/>
              <a:ext cx="0" cy="576"/>
            </a:xfrm>
            <a:prstGeom prst="line">
              <a:avLst/>
            </a:prstGeom>
            <a:noFill/>
            <a:ln w="9525">
              <a:solidFill>
                <a:schemeClr val="tx1"/>
              </a:solidFill>
              <a:round/>
              <a:headEnd/>
              <a:tailEnd/>
            </a:ln>
            <a:effectLst/>
          </p:spPr>
          <p:txBody>
            <a:bodyPr/>
            <a:lstStyle/>
            <a:p>
              <a:endParaRPr lang="en-US"/>
            </a:p>
          </p:txBody>
        </p:sp>
        <p:sp>
          <p:nvSpPr>
            <p:cNvPr id="297018" name="Line 58"/>
            <p:cNvSpPr>
              <a:spLocks noChangeShapeType="1"/>
            </p:cNvSpPr>
            <p:nvPr/>
          </p:nvSpPr>
          <p:spPr bwMode="auto">
            <a:xfrm>
              <a:off x="2928" y="3168"/>
              <a:ext cx="0" cy="576"/>
            </a:xfrm>
            <a:prstGeom prst="line">
              <a:avLst/>
            </a:prstGeom>
            <a:noFill/>
            <a:ln w="9525">
              <a:solidFill>
                <a:schemeClr val="tx1"/>
              </a:solidFill>
              <a:round/>
              <a:headEnd/>
              <a:tailEnd/>
            </a:ln>
            <a:effectLst/>
          </p:spPr>
          <p:txBody>
            <a:bodyPr/>
            <a:lstStyle/>
            <a:p>
              <a:endParaRPr lang="en-US"/>
            </a:p>
          </p:txBody>
        </p:sp>
        <p:sp>
          <p:nvSpPr>
            <p:cNvPr id="297019" name="Line 59"/>
            <p:cNvSpPr>
              <a:spLocks noChangeShapeType="1"/>
            </p:cNvSpPr>
            <p:nvPr/>
          </p:nvSpPr>
          <p:spPr bwMode="auto">
            <a:xfrm>
              <a:off x="3072" y="3168"/>
              <a:ext cx="0" cy="576"/>
            </a:xfrm>
            <a:prstGeom prst="line">
              <a:avLst/>
            </a:prstGeom>
            <a:noFill/>
            <a:ln w="9525">
              <a:solidFill>
                <a:schemeClr val="tx1"/>
              </a:solidFill>
              <a:round/>
              <a:headEnd/>
              <a:tailEnd/>
            </a:ln>
            <a:effectLst/>
          </p:spPr>
          <p:txBody>
            <a:bodyPr/>
            <a:lstStyle/>
            <a:p>
              <a:endParaRPr lang="en-US"/>
            </a:p>
          </p:txBody>
        </p:sp>
        <p:sp>
          <p:nvSpPr>
            <p:cNvPr id="297020" name="Line 60"/>
            <p:cNvSpPr>
              <a:spLocks noChangeShapeType="1"/>
            </p:cNvSpPr>
            <p:nvPr/>
          </p:nvSpPr>
          <p:spPr bwMode="auto">
            <a:xfrm>
              <a:off x="3216" y="3168"/>
              <a:ext cx="0" cy="576"/>
            </a:xfrm>
            <a:prstGeom prst="line">
              <a:avLst/>
            </a:prstGeom>
            <a:noFill/>
            <a:ln w="9525">
              <a:solidFill>
                <a:schemeClr val="tx1"/>
              </a:solidFill>
              <a:round/>
              <a:headEnd/>
              <a:tailEnd/>
            </a:ln>
            <a:effectLst/>
          </p:spPr>
          <p:txBody>
            <a:bodyPr/>
            <a:lstStyle/>
            <a:p>
              <a:endParaRPr lang="en-US"/>
            </a:p>
          </p:txBody>
        </p:sp>
        <p:sp>
          <p:nvSpPr>
            <p:cNvPr id="297021" name="Line 61"/>
            <p:cNvSpPr>
              <a:spLocks noChangeShapeType="1"/>
            </p:cNvSpPr>
            <p:nvPr/>
          </p:nvSpPr>
          <p:spPr bwMode="auto">
            <a:xfrm>
              <a:off x="3360" y="3168"/>
              <a:ext cx="0" cy="576"/>
            </a:xfrm>
            <a:prstGeom prst="line">
              <a:avLst/>
            </a:prstGeom>
            <a:noFill/>
            <a:ln w="9525">
              <a:solidFill>
                <a:schemeClr val="tx1"/>
              </a:solidFill>
              <a:round/>
              <a:headEnd/>
              <a:tailEnd/>
            </a:ln>
            <a:effectLst/>
          </p:spPr>
          <p:txBody>
            <a:bodyPr/>
            <a:lstStyle/>
            <a:p>
              <a:endParaRPr lang="en-US"/>
            </a:p>
          </p:txBody>
        </p:sp>
        <p:sp>
          <p:nvSpPr>
            <p:cNvPr id="297022" name="Line 62"/>
            <p:cNvSpPr>
              <a:spLocks noChangeShapeType="1"/>
            </p:cNvSpPr>
            <p:nvPr/>
          </p:nvSpPr>
          <p:spPr bwMode="auto">
            <a:xfrm>
              <a:off x="3504" y="3168"/>
              <a:ext cx="0" cy="576"/>
            </a:xfrm>
            <a:prstGeom prst="line">
              <a:avLst/>
            </a:prstGeom>
            <a:noFill/>
            <a:ln w="9525">
              <a:solidFill>
                <a:schemeClr val="tx1"/>
              </a:solidFill>
              <a:round/>
              <a:headEnd/>
              <a:tailEnd/>
            </a:ln>
            <a:effectLst/>
          </p:spPr>
          <p:txBody>
            <a:bodyPr/>
            <a:lstStyle/>
            <a:p>
              <a:endParaRPr lang="en-US"/>
            </a:p>
          </p:txBody>
        </p:sp>
        <p:sp>
          <p:nvSpPr>
            <p:cNvPr id="297023" name="Line 63"/>
            <p:cNvSpPr>
              <a:spLocks noChangeShapeType="1"/>
            </p:cNvSpPr>
            <p:nvPr/>
          </p:nvSpPr>
          <p:spPr bwMode="auto">
            <a:xfrm>
              <a:off x="3648" y="3168"/>
              <a:ext cx="0" cy="576"/>
            </a:xfrm>
            <a:prstGeom prst="line">
              <a:avLst/>
            </a:prstGeom>
            <a:noFill/>
            <a:ln w="9525">
              <a:solidFill>
                <a:schemeClr val="tx1"/>
              </a:solidFill>
              <a:round/>
              <a:headEnd/>
              <a:tailEnd/>
            </a:ln>
            <a:effectLst/>
          </p:spPr>
          <p:txBody>
            <a:bodyPr/>
            <a:lstStyle/>
            <a:p>
              <a:endParaRPr lang="en-US"/>
            </a:p>
          </p:txBody>
        </p:sp>
        <p:sp>
          <p:nvSpPr>
            <p:cNvPr id="297024" name="Line 64"/>
            <p:cNvSpPr>
              <a:spLocks noChangeShapeType="1"/>
            </p:cNvSpPr>
            <p:nvPr/>
          </p:nvSpPr>
          <p:spPr bwMode="auto">
            <a:xfrm>
              <a:off x="3792" y="3168"/>
              <a:ext cx="0" cy="576"/>
            </a:xfrm>
            <a:prstGeom prst="line">
              <a:avLst/>
            </a:prstGeom>
            <a:noFill/>
            <a:ln w="9525">
              <a:solidFill>
                <a:schemeClr val="tx1"/>
              </a:solidFill>
              <a:round/>
              <a:headEnd/>
              <a:tailEnd/>
            </a:ln>
            <a:effectLst/>
          </p:spPr>
          <p:txBody>
            <a:bodyPr/>
            <a:lstStyle/>
            <a:p>
              <a:endParaRPr lang="en-US"/>
            </a:p>
          </p:txBody>
        </p:sp>
        <p:sp>
          <p:nvSpPr>
            <p:cNvPr id="297025" name="Line 65"/>
            <p:cNvSpPr>
              <a:spLocks noChangeShapeType="1"/>
            </p:cNvSpPr>
            <p:nvPr/>
          </p:nvSpPr>
          <p:spPr bwMode="auto">
            <a:xfrm>
              <a:off x="3936" y="3168"/>
              <a:ext cx="0" cy="576"/>
            </a:xfrm>
            <a:prstGeom prst="line">
              <a:avLst/>
            </a:prstGeom>
            <a:noFill/>
            <a:ln w="9525">
              <a:solidFill>
                <a:schemeClr val="tx1"/>
              </a:solidFill>
              <a:round/>
              <a:headEnd/>
              <a:tailEnd/>
            </a:ln>
            <a:effectLst/>
          </p:spPr>
          <p:txBody>
            <a:bodyPr/>
            <a:lstStyle/>
            <a:p>
              <a:endParaRPr lang="en-US"/>
            </a:p>
          </p:txBody>
        </p:sp>
        <p:sp>
          <p:nvSpPr>
            <p:cNvPr id="297026" name="Line 66"/>
            <p:cNvSpPr>
              <a:spLocks noChangeShapeType="1"/>
            </p:cNvSpPr>
            <p:nvPr/>
          </p:nvSpPr>
          <p:spPr bwMode="auto">
            <a:xfrm>
              <a:off x="4080" y="3168"/>
              <a:ext cx="0" cy="576"/>
            </a:xfrm>
            <a:prstGeom prst="line">
              <a:avLst/>
            </a:prstGeom>
            <a:noFill/>
            <a:ln w="9525">
              <a:solidFill>
                <a:schemeClr val="tx1"/>
              </a:solidFill>
              <a:round/>
              <a:headEnd/>
              <a:tailEnd/>
            </a:ln>
            <a:effectLst/>
          </p:spPr>
          <p:txBody>
            <a:bodyPr/>
            <a:lstStyle/>
            <a:p>
              <a:endParaRPr lang="en-US"/>
            </a:p>
          </p:txBody>
        </p:sp>
        <p:sp>
          <p:nvSpPr>
            <p:cNvPr id="297027" name="Line 67"/>
            <p:cNvSpPr>
              <a:spLocks noChangeShapeType="1"/>
            </p:cNvSpPr>
            <p:nvPr/>
          </p:nvSpPr>
          <p:spPr bwMode="auto">
            <a:xfrm>
              <a:off x="4224" y="3168"/>
              <a:ext cx="0" cy="576"/>
            </a:xfrm>
            <a:prstGeom prst="line">
              <a:avLst/>
            </a:prstGeom>
            <a:noFill/>
            <a:ln w="9525">
              <a:solidFill>
                <a:schemeClr val="tx1"/>
              </a:solidFill>
              <a:round/>
              <a:headEnd/>
              <a:tailEnd/>
            </a:ln>
            <a:effectLst/>
          </p:spPr>
          <p:txBody>
            <a:bodyPr/>
            <a:lstStyle/>
            <a:p>
              <a:endParaRPr lang="en-US"/>
            </a:p>
          </p:txBody>
        </p:sp>
        <p:sp>
          <p:nvSpPr>
            <p:cNvPr id="297028" name="Line 68"/>
            <p:cNvSpPr>
              <a:spLocks noChangeShapeType="1"/>
            </p:cNvSpPr>
            <p:nvPr/>
          </p:nvSpPr>
          <p:spPr bwMode="auto">
            <a:xfrm>
              <a:off x="4368" y="3168"/>
              <a:ext cx="0" cy="576"/>
            </a:xfrm>
            <a:prstGeom prst="line">
              <a:avLst/>
            </a:prstGeom>
            <a:noFill/>
            <a:ln w="9525">
              <a:solidFill>
                <a:schemeClr val="tx1"/>
              </a:solidFill>
              <a:round/>
              <a:headEnd/>
              <a:tailEnd/>
            </a:ln>
            <a:effectLst/>
          </p:spPr>
          <p:txBody>
            <a:bodyPr/>
            <a:lstStyle/>
            <a:p>
              <a:endParaRPr lang="en-US"/>
            </a:p>
          </p:txBody>
        </p:sp>
        <p:sp>
          <p:nvSpPr>
            <p:cNvPr id="297029" name="Line 69"/>
            <p:cNvSpPr>
              <a:spLocks noChangeShapeType="1"/>
            </p:cNvSpPr>
            <p:nvPr/>
          </p:nvSpPr>
          <p:spPr bwMode="auto">
            <a:xfrm>
              <a:off x="4512" y="3168"/>
              <a:ext cx="0" cy="576"/>
            </a:xfrm>
            <a:prstGeom prst="line">
              <a:avLst/>
            </a:prstGeom>
            <a:noFill/>
            <a:ln w="9525">
              <a:solidFill>
                <a:schemeClr val="tx1"/>
              </a:solidFill>
              <a:round/>
              <a:headEnd/>
              <a:tailEnd/>
            </a:ln>
            <a:effectLst/>
          </p:spPr>
          <p:txBody>
            <a:bodyPr/>
            <a:lstStyle/>
            <a:p>
              <a:endParaRPr lang="en-US"/>
            </a:p>
          </p:txBody>
        </p:sp>
      </p:grpSp>
      <p:grpSp>
        <p:nvGrpSpPr>
          <p:cNvPr id="297030" name="Group 70"/>
          <p:cNvGrpSpPr>
            <a:grpSpLocks/>
          </p:cNvGrpSpPr>
          <p:nvPr/>
        </p:nvGrpSpPr>
        <p:grpSpPr bwMode="auto">
          <a:xfrm>
            <a:off x="2743200" y="2628900"/>
            <a:ext cx="4572000" cy="685800"/>
            <a:chOff x="1776" y="1656"/>
            <a:chExt cx="2880" cy="432"/>
          </a:xfrm>
        </p:grpSpPr>
        <p:sp>
          <p:nvSpPr>
            <p:cNvPr id="297031" name="Line 71"/>
            <p:cNvSpPr>
              <a:spLocks noChangeShapeType="1"/>
            </p:cNvSpPr>
            <p:nvPr/>
          </p:nvSpPr>
          <p:spPr bwMode="auto">
            <a:xfrm>
              <a:off x="1776" y="1656"/>
              <a:ext cx="2880" cy="0"/>
            </a:xfrm>
            <a:prstGeom prst="line">
              <a:avLst/>
            </a:prstGeom>
            <a:noFill/>
            <a:ln w="9525">
              <a:solidFill>
                <a:schemeClr val="tx1"/>
              </a:solidFill>
              <a:prstDash val="dash"/>
              <a:round/>
              <a:headEnd/>
              <a:tailEnd/>
            </a:ln>
            <a:effectLst/>
          </p:spPr>
          <p:txBody>
            <a:bodyPr/>
            <a:lstStyle/>
            <a:p>
              <a:endParaRPr lang="en-US"/>
            </a:p>
          </p:txBody>
        </p:sp>
        <p:sp>
          <p:nvSpPr>
            <p:cNvPr id="297032" name="Line 72"/>
            <p:cNvSpPr>
              <a:spLocks noChangeShapeType="1"/>
            </p:cNvSpPr>
            <p:nvPr/>
          </p:nvSpPr>
          <p:spPr bwMode="auto">
            <a:xfrm>
              <a:off x="1776" y="1800"/>
              <a:ext cx="2880" cy="0"/>
            </a:xfrm>
            <a:prstGeom prst="line">
              <a:avLst/>
            </a:prstGeom>
            <a:noFill/>
            <a:ln w="9525">
              <a:solidFill>
                <a:schemeClr val="tx1"/>
              </a:solidFill>
              <a:prstDash val="dash"/>
              <a:round/>
              <a:headEnd/>
              <a:tailEnd/>
            </a:ln>
            <a:effectLst/>
          </p:spPr>
          <p:txBody>
            <a:bodyPr/>
            <a:lstStyle/>
            <a:p>
              <a:endParaRPr lang="en-US"/>
            </a:p>
          </p:txBody>
        </p:sp>
        <p:sp>
          <p:nvSpPr>
            <p:cNvPr id="297033" name="Line 73"/>
            <p:cNvSpPr>
              <a:spLocks noChangeShapeType="1"/>
            </p:cNvSpPr>
            <p:nvPr/>
          </p:nvSpPr>
          <p:spPr bwMode="auto">
            <a:xfrm>
              <a:off x="1776" y="1944"/>
              <a:ext cx="2880" cy="0"/>
            </a:xfrm>
            <a:prstGeom prst="line">
              <a:avLst/>
            </a:prstGeom>
            <a:noFill/>
            <a:ln w="9525">
              <a:solidFill>
                <a:schemeClr val="tx1"/>
              </a:solidFill>
              <a:prstDash val="dash"/>
              <a:round/>
              <a:headEnd/>
              <a:tailEnd/>
            </a:ln>
            <a:effectLst/>
          </p:spPr>
          <p:txBody>
            <a:bodyPr/>
            <a:lstStyle/>
            <a:p>
              <a:endParaRPr lang="en-US"/>
            </a:p>
          </p:txBody>
        </p:sp>
        <p:sp>
          <p:nvSpPr>
            <p:cNvPr id="297034" name="Line 74"/>
            <p:cNvSpPr>
              <a:spLocks noChangeShapeType="1"/>
            </p:cNvSpPr>
            <p:nvPr/>
          </p:nvSpPr>
          <p:spPr bwMode="auto">
            <a:xfrm>
              <a:off x="1776" y="2088"/>
              <a:ext cx="2880" cy="0"/>
            </a:xfrm>
            <a:prstGeom prst="line">
              <a:avLst/>
            </a:prstGeom>
            <a:noFill/>
            <a:ln w="9525">
              <a:solidFill>
                <a:schemeClr val="tx1"/>
              </a:solidFill>
              <a:prstDash val="dash"/>
              <a:round/>
              <a:headEnd/>
              <a:tailEnd/>
            </a:ln>
            <a:effectLst/>
          </p:spPr>
          <p:txBody>
            <a:bodyPr/>
            <a:lstStyle/>
            <a:p>
              <a:endParaRPr lang="en-US"/>
            </a:p>
          </p:txBody>
        </p:sp>
      </p:grpSp>
      <p:grpSp>
        <p:nvGrpSpPr>
          <p:cNvPr id="297035" name="Group 75"/>
          <p:cNvGrpSpPr>
            <a:grpSpLocks/>
          </p:cNvGrpSpPr>
          <p:nvPr/>
        </p:nvGrpSpPr>
        <p:grpSpPr bwMode="auto">
          <a:xfrm>
            <a:off x="2857500" y="5029200"/>
            <a:ext cx="4343400" cy="914400"/>
            <a:chOff x="1848" y="3168"/>
            <a:chExt cx="2736" cy="576"/>
          </a:xfrm>
        </p:grpSpPr>
        <p:sp>
          <p:nvSpPr>
            <p:cNvPr id="297036" name="Line 76"/>
            <p:cNvSpPr>
              <a:spLocks noChangeShapeType="1"/>
            </p:cNvSpPr>
            <p:nvPr/>
          </p:nvSpPr>
          <p:spPr bwMode="auto">
            <a:xfrm>
              <a:off x="1848" y="3168"/>
              <a:ext cx="0" cy="576"/>
            </a:xfrm>
            <a:prstGeom prst="line">
              <a:avLst/>
            </a:prstGeom>
            <a:noFill/>
            <a:ln w="9525">
              <a:solidFill>
                <a:schemeClr val="tx1"/>
              </a:solidFill>
              <a:prstDash val="dash"/>
              <a:round/>
              <a:headEnd/>
              <a:tailEnd/>
            </a:ln>
            <a:effectLst/>
          </p:spPr>
          <p:txBody>
            <a:bodyPr/>
            <a:lstStyle/>
            <a:p>
              <a:endParaRPr lang="en-US"/>
            </a:p>
          </p:txBody>
        </p:sp>
        <p:sp>
          <p:nvSpPr>
            <p:cNvPr id="297037" name="Line 77"/>
            <p:cNvSpPr>
              <a:spLocks noChangeShapeType="1"/>
            </p:cNvSpPr>
            <p:nvPr/>
          </p:nvSpPr>
          <p:spPr bwMode="auto">
            <a:xfrm>
              <a:off x="1992" y="3168"/>
              <a:ext cx="0" cy="576"/>
            </a:xfrm>
            <a:prstGeom prst="line">
              <a:avLst/>
            </a:prstGeom>
            <a:noFill/>
            <a:ln w="9525">
              <a:solidFill>
                <a:schemeClr val="tx1"/>
              </a:solidFill>
              <a:prstDash val="dash"/>
              <a:round/>
              <a:headEnd/>
              <a:tailEnd/>
            </a:ln>
            <a:effectLst/>
          </p:spPr>
          <p:txBody>
            <a:bodyPr/>
            <a:lstStyle/>
            <a:p>
              <a:endParaRPr lang="en-US"/>
            </a:p>
          </p:txBody>
        </p:sp>
        <p:sp>
          <p:nvSpPr>
            <p:cNvPr id="297038" name="Line 78"/>
            <p:cNvSpPr>
              <a:spLocks noChangeShapeType="1"/>
            </p:cNvSpPr>
            <p:nvPr/>
          </p:nvSpPr>
          <p:spPr bwMode="auto">
            <a:xfrm>
              <a:off x="2136" y="3168"/>
              <a:ext cx="0" cy="576"/>
            </a:xfrm>
            <a:prstGeom prst="line">
              <a:avLst/>
            </a:prstGeom>
            <a:noFill/>
            <a:ln w="9525">
              <a:solidFill>
                <a:schemeClr val="tx1"/>
              </a:solidFill>
              <a:prstDash val="dash"/>
              <a:round/>
              <a:headEnd/>
              <a:tailEnd/>
            </a:ln>
            <a:effectLst/>
          </p:spPr>
          <p:txBody>
            <a:bodyPr/>
            <a:lstStyle/>
            <a:p>
              <a:endParaRPr lang="en-US"/>
            </a:p>
          </p:txBody>
        </p:sp>
        <p:sp>
          <p:nvSpPr>
            <p:cNvPr id="297039" name="Line 79"/>
            <p:cNvSpPr>
              <a:spLocks noChangeShapeType="1"/>
            </p:cNvSpPr>
            <p:nvPr/>
          </p:nvSpPr>
          <p:spPr bwMode="auto">
            <a:xfrm>
              <a:off x="2280" y="3168"/>
              <a:ext cx="0" cy="576"/>
            </a:xfrm>
            <a:prstGeom prst="line">
              <a:avLst/>
            </a:prstGeom>
            <a:noFill/>
            <a:ln w="9525">
              <a:solidFill>
                <a:schemeClr val="tx1"/>
              </a:solidFill>
              <a:prstDash val="dash"/>
              <a:round/>
              <a:headEnd/>
              <a:tailEnd/>
            </a:ln>
            <a:effectLst/>
          </p:spPr>
          <p:txBody>
            <a:bodyPr/>
            <a:lstStyle/>
            <a:p>
              <a:endParaRPr lang="en-US"/>
            </a:p>
          </p:txBody>
        </p:sp>
        <p:sp>
          <p:nvSpPr>
            <p:cNvPr id="297040" name="Line 80"/>
            <p:cNvSpPr>
              <a:spLocks noChangeShapeType="1"/>
            </p:cNvSpPr>
            <p:nvPr/>
          </p:nvSpPr>
          <p:spPr bwMode="auto">
            <a:xfrm>
              <a:off x="2424" y="3168"/>
              <a:ext cx="0" cy="576"/>
            </a:xfrm>
            <a:prstGeom prst="line">
              <a:avLst/>
            </a:prstGeom>
            <a:noFill/>
            <a:ln w="9525">
              <a:solidFill>
                <a:schemeClr val="tx1"/>
              </a:solidFill>
              <a:prstDash val="dash"/>
              <a:round/>
              <a:headEnd/>
              <a:tailEnd/>
            </a:ln>
            <a:effectLst/>
          </p:spPr>
          <p:txBody>
            <a:bodyPr/>
            <a:lstStyle/>
            <a:p>
              <a:endParaRPr lang="en-US"/>
            </a:p>
          </p:txBody>
        </p:sp>
        <p:sp>
          <p:nvSpPr>
            <p:cNvPr id="297041" name="Line 81"/>
            <p:cNvSpPr>
              <a:spLocks noChangeShapeType="1"/>
            </p:cNvSpPr>
            <p:nvPr/>
          </p:nvSpPr>
          <p:spPr bwMode="auto">
            <a:xfrm>
              <a:off x="2568" y="3168"/>
              <a:ext cx="0" cy="576"/>
            </a:xfrm>
            <a:prstGeom prst="line">
              <a:avLst/>
            </a:prstGeom>
            <a:noFill/>
            <a:ln w="9525">
              <a:solidFill>
                <a:schemeClr val="tx1"/>
              </a:solidFill>
              <a:prstDash val="dash"/>
              <a:round/>
              <a:headEnd/>
              <a:tailEnd/>
            </a:ln>
            <a:effectLst/>
          </p:spPr>
          <p:txBody>
            <a:bodyPr/>
            <a:lstStyle/>
            <a:p>
              <a:endParaRPr lang="en-US"/>
            </a:p>
          </p:txBody>
        </p:sp>
        <p:sp>
          <p:nvSpPr>
            <p:cNvPr id="297042" name="Line 82"/>
            <p:cNvSpPr>
              <a:spLocks noChangeShapeType="1"/>
            </p:cNvSpPr>
            <p:nvPr/>
          </p:nvSpPr>
          <p:spPr bwMode="auto">
            <a:xfrm>
              <a:off x="2712" y="3168"/>
              <a:ext cx="0" cy="576"/>
            </a:xfrm>
            <a:prstGeom prst="line">
              <a:avLst/>
            </a:prstGeom>
            <a:noFill/>
            <a:ln w="9525">
              <a:solidFill>
                <a:schemeClr val="tx1"/>
              </a:solidFill>
              <a:prstDash val="dash"/>
              <a:round/>
              <a:headEnd/>
              <a:tailEnd/>
            </a:ln>
            <a:effectLst/>
          </p:spPr>
          <p:txBody>
            <a:bodyPr/>
            <a:lstStyle/>
            <a:p>
              <a:endParaRPr lang="en-US"/>
            </a:p>
          </p:txBody>
        </p:sp>
        <p:sp>
          <p:nvSpPr>
            <p:cNvPr id="297043" name="Line 83"/>
            <p:cNvSpPr>
              <a:spLocks noChangeShapeType="1"/>
            </p:cNvSpPr>
            <p:nvPr/>
          </p:nvSpPr>
          <p:spPr bwMode="auto">
            <a:xfrm>
              <a:off x="2856" y="3168"/>
              <a:ext cx="0" cy="576"/>
            </a:xfrm>
            <a:prstGeom prst="line">
              <a:avLst/>
            </a:prstGeom>
            <a:noFill/>
            <a:ln w="9525">
              <a:solidFill>
                <a:schemeClr val="tx1"/>
              </a:solidFill>
              <a:prstDash val="dash"/>
              <a:round/>
              <a:headEnd/>
              <a:tailEnd/>
            </a:ln>
            <a:effectLst/>
          </p:spPr>
          <p:txBody>
            <a:bodyPr/>
            <a:lstStyle/>
            <a:p>
              <a:endParaRPr lang="en-US"/>
            </a:p>
          </p:txBody>
        </p:sp>
        <p:sp>
          <p:nvSpPr>
            <p:cNvPr id="297044" name="Line 84"/>
            <p:cNvSpPr>
              <a:spLocks noChangeShapeType="1"/>
            </p:cNvSpPr>
            <p:nvPr/>
          </p:nvSpPr>
          <p:spPr bwMode="auto">
            <a:xfrm>
              <a:off x="3000" y="3168"/>
              <a:ext cx="0" cy="576"/>
            </a:xfrm>
            <a:prstGeom prst="line">
              <a:avLst/>
            </a:prstGeom>
            <a:noFill/>
            <a:ln w="9525">
              <a:solidFill>
                <a:schemeClr val="tx1"/>
              </a:solidFill>
              <a:prstDash val="dash"/>
              <a:round/>
              <a:headEnd/>
              <a:tailEnd/>
            </a:ln>
            <a:effectLst/>
          </p:spPr>
          <p:txBody>
            <a:bodyPr/>
            <a:lstStyle/>
            <a:p>
              <a:endParaRPr lang="en-US"/>
            </a:p>
          </p:txBody>
        </p:sp>
        <p:sp>
          <p:nvSpPr>
            <p:cNvPr id="297045" name="Line 85"/>
            <p:cNvSpPr>
              <a:spLocks noChangeShapeType="1"/>
            </p:cNvSpPr>
            <p:nvPr/>
          </p:nvSpPr>
          <p:spPr bwMode="auto">
            <a:xfrm>
              <a:off x="3144" y="3168"/>
              <a:ext cx="0" cy="576"/>
            </a:xfrm>
            <a:prstGeom prst="line">
              <a:avLst/>
            </a:prstGeom>
            <a:noFill/>
            <a:ln w="9525">
              <a:solidFill>
                <a:schemeClr val="tx1"/>
              </a:solidFill>
              <a:prstDash val="dash"/>
              <a:round/>
              <a:headEnd/>
              <a:tailEnd/>
            </a:ln>
            <a:effectLst/>
          </p:spPr>
          <p:txBody>
            <a:bodyPr/>
            <a:lstStyle/>
            <a:p>
              <a:endParaRPr lang="en-US"/>
            </a:p>
          </p:txBody>
        </p:sp>
        <p:sp>
          <p:nvSpPr>
            <p:cNvPr id="297046" name="Line 86"/>
            <p:cNvSpPr>
              <a:spLocks noChangeShapeType="1"/>
            </p:cNvSpPr>
            <p:nvPr/>
          </p:nvSpPr>
          <p:spPr bwMode="auto">
            <a:xfrm>
              <a:off x="3288" y="3168"/>
              <a:ext cx="0" cy="576"/>
            </a:xfrm>
            <a:prstGeom prst="line">
              <a:avLst/>
            </a:prstGeom>
            <a:noFill/>
            <a:ln w="9525">
              <a:solidFill>
                <a:schemeClr val="tx1"/>
              </a:solidFill>
              <a:prstDash val="dash"/>
              <a:round/>
              <a:headEnd/>
              <a:tailEnd/>
            </a:ln>
            <a:effectLst/>
          </p:spPr>
          <p:txBody>
            <a:bodyPr/>
            <a:lstStyle/>
            <a:p>
              <a:endParaRPr lang="en-US"/>
            </a:p>
          </p:txBody>
        </p:sp>
        <p:sp>
          <p:nvSpPr>
            <p:cNvPr id="297047" name="Line 87"/>
            <p:cNvSpPr>
              <a:spLocks noChangeShapeType="1"/>
            </p:cNvSpPr>
            <p:nvPr/>
          </p:nvSpPr>
          <p:spPr bwMode="auto">
            <a:xfrm>
              <a:off x="3432" y="3168"/>
              <a:ext cx="0" cy="576"/>
            </a:xfrm>
            <a:prstGeom prst="line">
              <a:avLst/>
            </a:prstGeom>
            <a:noFill/>
            <a:ln w="9525">
              <a:solidFill>
                <a:schemeClr val="tx1"/>
              </a:solidFill>
              <a:prstDash val="dash"/>
              <a:round/>
              <a:headEnd/>
              <a:tailEnd/>
            </a:ln>
            <a:effectLst/>
          </p:spPr>
          <p:txBody>
            <a:bodyPr/>
            <a:lstStyle/>
            <a:p>
              <a:endParaRPr lang="en-US"/>
            </a:p>
          </p:txBody>
        </p:sp>
        <p:sp>
          <p:nvSpPr>
            <p:cNvPr id="297048" name="Line 88"/>
            <p:cNvSpPr>
              <a:spLocks noChangeShapeType="1"/>
            </p:cNvSpPr>
            <p:nvPr/>
          </p:nvSpPr>
          <p:spPr bwMode="auto">
            <a:xfrm>
              <a:off x="3576" y="3168"/>
              <a:ext cx="0" cy="576"/>
            </a:xfrm>
            <a:prstGeom prst="line">
              <a:avLst/>
            </a:prstGeom>
            <a:noFill/>
            <a:ln w="9525">
              <a:solidFill>
                <a:schemeClr val="tx1"/>
              </a:solidFill>
              <a:prstDash val="dash"/>
              <a:round/>
              <a:headEnd/>
              <a:tailEnd/>
            </a:ln>
            <a:effectLst/>
          </p:spPr>
          <p:txBody>
            <a:bodyPr/>
            <a:lstStyle/>
            <a:p>
              <a:endParaRPr lang="en-US"/>
            </a:p>
          </p:txBody>
        </p:sp>
        <p:sp>
          <p:nvSpPr>
            <p:cNvPr id="297049" name="Line 89"/>
            <p:cNvSpPr>
              <a:spLocks noChangeShapeType="1"/>
            </p:cNvSpPr>
            <p:nvPr/>
          </p:nvSpPr>
          <p:spPr bwMode="auto">
            <a:xfrm>
              <a:off x="3720" y="3168"/>
              <a:ext cx="0" cy="576"/>
            </a:xfrm>
            <a:prstGeom prst="line">
              <a:avLst/>
            </a:prstGeom>
            <a:noFill/>
            <a:ln w="9525">
              <a:solidFill>
                <a:schemeClr val="tx1"/>
              </a:solidFill>
              <a:prstDash val="dash"/>
              <a:round/>
              <a:headEnd/>
              <a:tailEnd/>
            </a:ln>
            <a:effectLst/>
          </p:spPr>
          <p:txBody>
            <a:bodyPr/>
            <a:lstStyle/>
            <a:p>
              <a:endParaRPr lang="en-US"/>
            </a:p>
          </p:txBody>
        </p:sp>
        <p:sp>
          <p:nvSpPr>
            <p:cNvPr id="297050" name="Line 90"/>
            <p:cNvSpPr>
              <a:spLocks noChangeShapeType="1"/>
            </p:cNvSpPr>
            <p:nvPr/>
          </p:nvSpPr>
          <p:spPr bwMode="auto">
            <a:xfrm>
              <a:off x="3864" y="3168"/>
              <a:ext cx="0" cy="576"/>
            </a:xfrm>
            <a:prstGeom prst="line">
              <a:avLst/>
            </a:prstGeom>
            <a:noFill/>
            <a:ln w="9525">
              <a:solidFill>
                <a:schemeClr val="tx1"/>
              </a:solidFill>
              <a:prstDash val="dash"/>
              <a:round/>
              <a:headEnd/>
              <a:tailEnd/>
            </a:ln>
            <a:effectLst/>
          </p:spPr>
          <p:txBody>
            <a:bodyPr/>
            <a:lstStyle/>
            <a:p>
              <a:endParaRPr lang="en-US"/>
            </a:p>
          </p:txBody>
        </p:sp>
        <p:sp>
          <p:nvSpPr>
            <p:cNvPr id="297051" name="Line 91"/>
            <p:cNvSpPr>
              <a:spLocks noChangeShapeType="1"/>
            </p:cNvSpPr>
            <p:nvPr/>
          </p:nvSpPr>
          <p:spPr bwMode="auto">
            <a:xfrm>
              <a:off x="4008" y="3168"/>
              <a:ext cx="0" cy="576"/>
            </a:xfrm>
            <a:prstGeom prst="line">
              <a:avLst/>
            </a:prstGeom>
            <a:noFill/>
            <a:ln w="9525">
              <a:solidFill>
                <a:schemeClr val="tx1"/>
              </a:solidFill>
              <a:prstDash val="dash"/>
              <a:round/>
              <a:headEnd/>
              <a:tailEnd/>
            </a:ln>
            <a:effectLst/>
          </p:spPr>
          <p:txBody>
            <a:bodyPr/>
            <a:lstStyle/>
            <a:p>
              <a:endParaRPr lang="en-US"/>
            </a:p>
          </p:txBody>
        </p:sp>
        <p:sp>
          <p:nvSpPr>
            <p:cNvPr id="297052" name="Line 92"/>
            <p:cNvSpPr>
              <a:spLocks noChangeShapeType="1"/>
            </p:cNvSpPr>
            <p:nvPr/>
          </p:nvSpPr>
          <p:spPr bwMode="auto">
            <a:xfrm>
              <a:off x="4152" y="3168"/>
              <a:ext cx="0" cy="576"/>
            </a:xfrm>
            <a:prstGeom prst="line">
              <a:avLst/>
            </a:prstGeom>
            <a:noFill/>
            <a:ln w="9525">
              <a:solidFill>
                <a:schemeClr val="tx1"/>
              </a:solidFill>
              <a:prstDash val="dash"/>
              <a:round/>
              <a:headEnd/>
              <a:tailEnd/>
            </a:ln>
            <a:effectLst/>
          </p:spPr>
          <p:txBody>
            <a:bodyPr/>
            <a:lstStyle/>
            <a:p>
              <a:endParaRPr lang="en-US"/>
            </a:p>
          </p:txBody>
        </p:sp>
        <p:sp>
          <p:nvSpPr>
            <p:cNvPr id="297053" name="Line 93"/>
            <p:cNvSpPr>
              <a:spLocks noChangeShapeType="1"/>
            </p:cNvSpPr>
            <p:nvPr/>
          </p:nvSpPr>
          <p:spPr bwMode="auto">
            <a:xfrm>
              <a:off x="4296" y="3168"/>
              <a:ext cx="0" cy="576"/>
            </a:xfrm>
            <a:prstGeom prst="line">
              <a:avLst/>
            </a:prstGeom>
            <a:noFill/>
            <a:ln w="9525">
              <a:solidFill>
                <a:schemeClr val="tx1"/>
              </a:solidFill>
              <a:prstDash val="dash"/>
              <a:round/>
              <a:headEnd/>
              <a:tailEnd/>
            </a:ln>
            <a:effectLst/>
          </p:spPr>
          <p:txBody>
            <a:bodyPr/>
            <a:lstStyle/>
            <a:p>
              <a:endParaRPr lang="en-US"/>
            </a:p>
          </p:txBody>
        </p:sp>
        <p:sp>
          <p:nvSpPr>
            <p:cNvPr id="297054" name="Line 94"/>
            <p:cNvSpPr>
              <a:spLocks noChangeShapeType="1"/>
            </p:cNvSpPr>
            <p:nvPr/>
          </p:nvSpPr>
          <p:spPr bwMode="auto">
            <a:xfrm>
              <a:off x="4440" y="3168"/>
              <a:ext cx="0" cy="576"/>
            </a:xfrm>
            <a:prstGeom prst="line">
              <a:avLst/>
            </a:prstGeom>
            <a:noFill/>
            <a:ln w="9525">
              <a:solidFill>
                <a:schemeClr val="tx1"/>
              </a:solidFill>
              <a:prstDash val="dash"/>
              <a:round/>
              <a:headEnd/>
              <a:tailEnd/>
            </a:ln>
            <a:effectLst/>
          </p:spPr>
          <p:txBody>
            <a:bodyPr/>
            <a:lstStyle/>
            <a:p>
              <a:endParaRPr lang="en-US"/>
            </a:p>
          </p:txBody>
        </p:sp>
        <p:sp>
          <p:nvSpPr>
            <p:cNvPr id="297055" name="Line 95"/>
            <p:cNvSpPr>
              <a:spLocks noChangeShapeType="1"/>
            </p:cNvSpPr>
            <p:nvPr/>
          </p:nvSpPr>
          <p:spPr bwMode="auto">
            <a:xfrm>
              <a:off x="4584" y="3168"/>
              <a:ext cx="0" cy="576"/>
            </a:xfrm>
            <a:prstGeom prst="line">
              <a:avLst/>
            </a:prstGeom>
            <a:noFill/>
            <a:ln w="9525">
              <a:solidFill>
                <a:schemeClr val="tx1"/>
              </a:solidFill>
              <a:prstDash val="dash"/>
              <a:round/>
              <a:headEnd/>
              <a:tailEnd/>
            </a:ln>
            <a:effectLst/>
          </p:spPr>
          <p:txBody>
            <a:bodyPr/>
            <a:lstStyle/>
            <a:p>
              <a:endParaRPr lang="en-US"/>
            </a:p>
          </p:txBody>
        </p:sp>
      </p:grpSp>
      <p:grpSp>
        <p:nvGrpSpPr>
          <p:cNvPr id="297056" name="Group 96"/>
          <p:cNvGrpSpPr>
            <a:grpSpLocks/>
          </p:cNvGrpSpPr>
          <p:nvPr/>
        </p:nvGrpSpPr>
        <p:grpSpPr bwMode="auto">
          <a:xfrm>
            <a:off x="5368925" y="1257300"/>
            <a:ext cx="2709863" cy="952500"/>
            <a:chOff x="3477" y="216"/>
            <a:chExt cx="1707" cy="600"/>
          </a:xfrm>
        </p:grpSpPr>
        <p:grpSp>
          <p:nvGrpSpPr>
            <p:cNvPr id="297057" name="Group 97"/>
            <p:cNvGrpSpPr>
              <a:grpSpLocks/>
            </p:cNvGrpSpPr>
            <p:nvPr/>
          </p:nvGrpSpPr>
          <p:grpSpPr bwMode="auto">
            <a:xfrm>
              <a:off x="3477" y="528"/>
              <a:ext cx="1707" cy="288"/>
              <a:chOff x="3477" y="288"/>
              <a:chExt cx="1707" cy="288"/>
            </a:xfrm>
          </p:grpSpPr>
          <p:sp>
            <p:nvSpPr>
              <p:cNvPr id="297058" name="Text Box 98"/>
              <p:cNvSpPr txBox="1">
                <a:spLocks noChangeArrowheads="1"/>
              </p:cNvSpPr>
              <p:nvPr/>
            </p:nvSpPr>
            <p:spPr bwMode="auto">
              <a:xfrm>
                <a:off x="3477" y="288"/>
                <a:ext cx="746"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4 users</a:t>
                </a:r>
                <a:endParaRPr lang="fr-FR" sz="2400">
                  <a:latin typeface="Arial" charset="0"/>
                </a:endParaRPr>
              </a:p>
            </p:txBody>
          </p:sp>
          <p:sp>
            <p:nvSpPr>
              <p:cNvPr id="297059" name="Rectangle 99"/>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a:effectLst/>
            </p:spPr>
            <p:txBody>
              <a:bodyPr wrap="none" anchor="ctr"/>
              <a:lstStyle/>
              <a:p>
                <a:endParaRPr lang="en-US"/>
              </a:p>
            </p:txBody>
          </p:sp>
          <p:sp>
            <p:nvSpPr>
              <p:cNvPr id="297060" name="Rectangle 100"/>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297061" name="Rectangle 101"/>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a:effectLst/>
            </p:spPr>
            <p:txBody>
              <a:bodyPr wrap="none" anchor="ctr"/>
              <a:lstStyle/>
              <a:p>
                <a:endParaRPr lang="en-US"/>
              </a:p>
            </p:txBody>
          </p:sp>
          <p:sp>
            <p:nvSpPr>
              <p:cNvPr id="297062" name="Rectangle 102"/>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a:effectLst/>
            </p:spPr>
            <p:txBody>
              <a:bodyPr wrap="none" anchor="ctr"/>
              <a:lstStyle/>
              <a:p>
                <a:endParaRPr lang="en-US"/>
              </a:p>
            </p:txBody>
          </p:sp>
        </p:grpSp>
        <p:sp>
          <p:nvSpPr>
            <p:cNvPr id="297063" name="Text Box 103"/>
            <p:cNvSpPr txBox="1">
              <a:spLocks noChangeArrowheads="1"/>
            </p:cNvSpPr>
            <p:nvPr/>
          </p:nvSpPr>
          <p:spPr bwMode="auto">
            <a:xfrm>
              <a:off x="3480" y="216"/>
              <a:ext cx="917" cy="288"/>
            </a:xfrm>
            <a:prstGeom prst="rect">
              <a:avLst/>
            </a:prstGeom>
            <a:noFill/>
            <a:ln w="9525">
              <a:noFill/>
              <a:miter lim="800000"/>
              <a:headEnd/>
              <a:tailEnd/>
            </a:ln>
            <a:effectLst/>
          </p:spPr>
          <p:txBody>
            <a:bodyPr wrap="none">
              <a:spAutoFit/>
            </a:bodyPr>
            <a:lstStyle/>
            <a:p>
              <a:pPr algn="l" eaLnBrk="1" hangingPunct="1"/>
              <a:r>
                <a:rPr lang="en-US" sz="2400">
                  <a:latin typeface="Arial" charset="0"/>
                </a:rPr>
                <a:t>Example:</a:t>
              </a:r>
              <a:endParaRPr lang="fr-FR" sz="2400">
                <a:latin typeface="Arial"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r>
              <a:rPr lang="en-US"/>
              <a:t>1-</a:t>
            </a:r>
            <a:fld id="{1FEFE9AF-9649-43A1-A25B-C8734C45A86D}" type="slidenum">
              <a:rPr lang="en-US"/>
              <a:pPr/>
              <a:t>15</a:t>
            </a:fld>
            <a:endParaRPr lang="en-US"/>
          </a:p>
        </p:txBody>
      </p:sp>
      <p:sp>
        <p:nvSpPr>
          <p:cNvPr id="299010" name="Rectangle 2"/>
          <p:cNvSpPr>
            <a:spLocks noGrp="1" noChangeArrowheads="1"/>
          </p:cNvSpPr>
          <p:nvPr>
            <p:ph type="title"/>
          </p:nvPr>
        </p:nvSpPr>
        <p:spPr/>
        <p:txBody>
          <a:bodyPr/>
          <a:lstStyle/>
          <a:p>
            <a:r>
              <a:rPr lang="en-US"/>
              <a:t>Numerical example</a:t>
            </a:r>
          </a:p>
        </p:txBody>
      </p:sp>
      <p:sp>
        <p:nvSpPr>
          <p:cNvPr id="299011" name="Rectangle 3"/>
          <p:cNvSpPr>
            <a:spLocks noGrp="1" noChangeArrowheads="1"/>
          </p:cNvSpPr>
          <p:nvPr>
            <p:ph type="body" idx="1"/>
          </p:nvPr>
        </p:nvSpPr>
        <p:spPr/>
        <p:txBody>
          <a:bodyPr/>
          <a:lstStyle/>
          <a:p>
            <a:r>
              <a:rPr lang="en-US">
                <a:solidFill>
                  <a:srgbClr val="FF0000"/>
                </a:solidFill>
              </a:rPr>
              <a:t>How long does it take to send a file of 640,000 bits from host A to host B over a circuit-switched network?</a:t>
            </a:r>
          </a:p>
          <a:p>
            <a:pPr lvl="1"/>
            <a:r>
              <a:rPr lang="en-US"/>
              <a:t>All links are 1.536 Mbps</a:t>
            </a:r>
          </a:p>
          <a:p>
            <a:pPr lvl="1"/>
            <a:r>
              <a:rPr lang="en-US"/>
              <a:t>Each link uses TDM with 24 slots/sec</a:t>
            </a:r>
          </a:p>
          <a:p>
            <a:pPr lvl="1"/>
            <a:r>
              <a:rPr lang="en-US"/>
              <a:t>500 msec to establish end-to-end circuit</a:t>
            </a:r>
          </a:p>
          <a:p>
            <a:pPr lvl="1"/>
            <a:endParaRPr lang="en-US"/>
          </a:p>
          <a:p>
            <a:pPr>
              <a:buFont typeface="Wingdings" pitchFamily="48" charset="2"/>
              <a:buNone/>
            </a:pPr>
            <a:r>
              <a:rPr lang="en-US">
                <a:solidFill>
                  <a:schemeClr val="accent2"/>
                </a:solidFill>
              </a:rPr>
              <a:t>Let’s work it out!</a:t>
            </a:r>
          </a:p>
          <a:p>
            <a:pPr lvl="1"/>
            <a:endParaRPr lang="en-US">
              <a:solidFill>
                <a:schemeClr val="accent2"/>
              </a:solidFill>
            </a:endParaRPr>
          </a:p>
        </p:txBody>
      </p:sp>
      <p:sp>
        <p:nvSpPr>
          <p:cNvPr id="299012" name="Text Box 4"/>
          <p:cNvSpPr txBox="1">
            <a:spLocks noChangeArrowheads="1"/>
          </p:cNvSpPr>
          <p:nvPr/>
        </p:nvSpPr>
        <p:spPr bwMode="auto">
          <a:xfrm>
            <a:off x="1395413" y="5378450"/>
            <a:ext cx="184150" cy="244475"/>
          </a:xfrm>
          <a:prstGeom prst="rect">
            <a:avLst/>
          </a:prstGeom>
          <a:noFill/>
          <a:ln w="9525">
            <a:noFill/>
            <a:miter lim="800000"/>
            <a:headEnd/>
            <a:tailEnd/>
          </a:ln>
          <a:effectLst/>
        </p:spPr>
        <p:txBody>
          <a:bodyPr wrap="none">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5"/>
          <p:cNvSpPr>
            <a:spLocks noGrp="1"/>
          </p:cNvSpPr>
          <p:nvPr>
            <p:ph type="sldNum" sz="quarter" idx="12"/>
          </p:nvPr>
        </p:nvSpPr>
        <p:spPr/>
        <p:txBody>
          <a:bodyPr/>
          <a:lstStyle/>
          <a:p>
            <a:r>
              <a:rPr lang="en-US"/>
              <a:t>1-</a:t>
            </a:r>
            <a:fld id="{6B3B3F75-4CD9-42A5-8244-7FB00B4924E5}" type="slidenum">
              <a:rPr lang="en-US"/>
              <a:pPr/>
              <a:t>16</a:t>
            </a:fld>
            <a:endParaRPr lang="en-US"/>
          </a:p>
        </p:txBody>
      </p:sp>
      <p:sp>
        <p:nvSpPr>
          <p:cNvPr id="375810" name="Rectangle 2"/>
          <p:cNvSpPr>
            <a:spLocks noGrp="1" noChangeArrowheads="1"/>
          </p:cNvSpPr>
          <p:nvPr>
            <p:ph type="title"/>
          </p:nvPr>
        </p:nvSpPr>
        <p:spPr/>
        <p:txBody>
          <a:bodyPr/>
          <a:lstStyle/>
          <a:p>
            <a:r>
              <a:rPr lang="en-US"/>
              <a:t>Numerical example</a:t>
            </a:r>
          </a:p>
        </p:txBody>
      </p:sp>
      <p:sp>
        <p:nvSpPr>
          <p:cNvPr id="375811" name="Rectangle 3"/>
          <p:cNvSpPr>
            <a:spLocks noGrp="1" noChangeArrowheads="1"/>
          </p:cNvSpPr>
          <p:nvPr>
            <p:ph type="body" idx="1"/>
          </p:nvPr>
        </p:nvSpPr>
        <p:spPr/>
        <p:txBody>
          <a:bodyPr/>
          <a:lstStyle/>
          <a:p>
            <a:r>
              <a:rPr lang="en-US">
                <a:solidFill>
                  <a:srgbClr val="FF0000"/>
                </a:solidFill>
              </a:rPr>
              <a:t>How long does it take to send a file of 640,000 bits from host A to host B over a circuit-switched network?</a:t>
            </a:r>
          </a:p>
          <a:p>
            <a:pPr lvl="1"/>
            <a:r>
              <a:rPr lang="en-US"/>
              <a:t>All links are 1.536 Mbps</a:t>
            </a:r>
          </a:p>
          <a:p>
            <a:pPr lvl="1"/>
            <a:r>
              <a:rPr lang="en-US"/>
              <a:t>Each link uses TDM with 24 slots/sec</a:t>
            </a:r>
          </a:p>
          <a:p>
            <a:pPr lvl="1"/>
            <a:r>
              <a:rPr lang="en-US"/>
              <a:t>500 msec to establish end-to-end circuit</a:t>
            </a:r>
          </a:p>
          <a:p>
            <a:pPr lvl="1"/>
            <a:endParaRPr lang="en-US"/>
          </a:p>
          <a:p>
            <a:pPr>
              <a:buFont typeface="Wingdings" pitchFamily="48" charset="2"/>
              <a:buNone/>
            </a:pPr>
            <a:r>
              <a:rPr lang="en-US">
                <a:solidFill>
                  <a:schemeClr val="accent2"/>
                </a:solidFill>
              </a:rPr>
              <a:t>Let’s work it out!</a:t>
            </a:r>
          </a:p>
          <a:p>
            <a:pPr lvl="1"/>
            <a:endParaRPr lang="en-US">
              <a:solidFill>
                <a:schemeClr val="accent2"/>
              </a:solidFill>
            </a:endParaRPr>
          </a:p>
        </p:txBody>
      </p:sp>
      <p:sp>
        <p:nvSpPr>
          <p:cNvPr id="375812" name="Text Box 4"/>
          <p:cNvSpPr txBox="1">
            <a:spLocks noChangeArrowheads="1"/>
          </p:cNvSpPr>
          <p:nvPr/>
        </p:nvSpPr>
        <p:spPr bwMode="auto">
          <a:xfrm>
            <a:off x="1395413" y="5378450"/>
            <a:ext cx="184150" cy="244475"/>
          </a:xfrm>
          <a:prstGeom prst="rect">
            <a:avLst/>
          </a:prstGeom>
          <a:noFill/>
          <a:ln w="9525">
            <a:noFill/>
            <a:miter lim="800000"/>
            <a:headEnd/>
            <a:tailEnd/>
          </a:ln>
          <a:effectLst/>
        </p:spPr>
        <p:txBody>
          <a:bodyPr wrap="none">
            <a:spAutoFit/>
          </a:bodyPr>
          <a:lstStyle/>
          <a:p>
            <a:endParaRPr lang="en-US"/>
          </a:p>
        </p:txBody>
      </p:sp>
      <p:sp>
        <p:nvSpPr>
          <p:cNvPr id="375813" name="Text Box 5"/>
          <p:cNvSpPr txBox="1">
            <a:spLocks noChangeArrowheads="1"/>
          </p:cNvSpPr>
          <p:nvPr/>
        </p:nvSpPr>
        <p:spPr bwMode="auto">
          <a:xfrm>
            <a:off x="520700" y="5310188"/>
            <a:ext cx="6500813" cy="1333500"/>
          </a:xfrm>
          <a:prstGeom prst="rect">
            <a:avLst/>
          </a:prstGeom>
          <a:noFill/>
          <a:ln w="9525">
            <a:noFill/>
            <a:miter lim="800000"/>
            <a:headEnd/>
            <a:tailEnd/>
          </a:ln>
          <a:effectLst/>
        </p:spPr>
        <p:txBody>
          <a:bodyPr>
            <a:spAutoFit/>
          </a:bodyPr>
          <a:lstStyle/>
          <a:p>
            <a:pPr lvl="1" algn="l">
              <a:spcBef>
                <a:spcPct val="20000"/>
              </a:spcBef>
              <a:buClr>
                <a:schemeClr val="accent2"/>
              </a:buClr>
              <a:buSzPct val="75000"/>
              <a:buFont typeface="Wingdings" pitchFamily="48" charset="2"/>
              <a:buNone/>
            </a:pPr>
            <a:r>
              <a:rPr lang="en-US" sz="2400">
                <a:solidFill>
                  <a:schemeClr val="accent2"/>
                </a:solidFill>
                <a:latin typeface="Comic Sans MS" pitchFamily="66" charset="0"/>
              </a:rPr>
              <a:t>1,536,000/24 = 64000 bps per time slot</a:t>
            </a:r>
          </a:p>
          <a:p>
            <a:pPr lvl="1" algn="l">
              <a:spcBef>
                <a:spcPct val="20000"/>
              </a:spcBef>
              <a:buClr>
                <a:schemeClr val="accent2"/>
              </a:buClr>
              <a:buSzPct val="75000"/>
              <a:buFont typeface="Wingdings" pitchFamily="48" charset="2"/>
              <a:buNone/>
            </a:pPr>
            <a:r>
              <a:rPr lang="en-US" sz="2400">
                <a:solidFill>
                  <a:schemeClr val="accent2"/>
                </a:solidFill>
                <a:latin typeface="Comic Sans MS" pitchFamily="66" charset="0"/>
              </a:rPr>
              <a:t>640000bits/64000bps = 10 sec.</a:t>
            </a:r>
          </a:p>
          <a:p>
            <a:pPr lvl="1" algn="l">
              <a:spcBef>
                <a:spcPct val="20000"/>
              </a:spcBef>
              <a:buClr>
                <a:schemeClr val="accent2"/>
              </a:buClr>
              <a:buSzPct val="75000"/>
              <a:buFont typeface="Wingdings" pitchFamily="48" charset="2"/>
              <a:buNone/>
            </a:pPr>
            <a:r>
              <a:rPr lang="en-US" sz="2400">
                <a:solidFill>
                  <a:schemeClr val="accent2"/>
                </a:solidFill>
                <a:latin typeface="Comic Sans MS" pitchFamily="66" charset="0"/>
              </a:rPr>
              <a:t>Total time = 500 msec + 10 sec = 10.5 sec</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1AB564EA-B128-448B-9CE9-37CC47F5E843}" type="slidenum">
              <a:rPr lang="en-US"/>
              <a:pPr/>
              <a:t>17</a:t>
            </a:fld>
            <a:endParaRPr lang="en-US"/>
          </a:p>
        </p:txBody>
      </p:sp>
      <p:sp>
        <p:nvSpPr>
          <p:cNvPr id="151554"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Case study: Circuit Switching</a:t>
            </a:r>
          </a:p>
        </p:txBody>
      </p:sp>
      <p:sp>
        <p:nvSpPr>
          <p:cNvPr id="151555"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1890-current: Phone network</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Fixed bit rate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Mostly voice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Not fault-tolerant</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Components extremely reliable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Global application-level knowledge throughout network</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Admission control at local switching station (dial-tone)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10" name="Slide Number Placeholder 6"/>
          <p:cNvSpPr>
            <a:spLocks noGrp="1"/>
          </p:cNvSpPr>
          <p:nvPr>
            <p:ph type="sldNum" sz="quarter" idx="12"/>
          </p:nvPr>
        </p:nvSpPr>
        <p:spPr/>
        <p:txBody>
          <a:bodyPr/>
          <a:lstStyle/>
          <a:p>
            <a:r>
              <a:rPr lang="en-US"/>
              <a:t>1-</a:t>
            </a:r>
            <a:fld id="{D746F449-3681-4BE4-9AB5-CB5166B6DA8C}" type="slidenum">
              <a:rPr lang="en-US"/>
              <a:pPr/>
              <a:t>18</a:t>
            </a:fld>
            <a:endParaRPr lang="en-US"/>
          </a:p>
        </p:txBody>
      </p:sp>
      <p:sp>
        <p:nvSpPr>
          <p:cNvPr id="301058" name="Rectangle 2"/>
          <p:cNvSpPr>
            <a:spLocks noGrp="1" noChangeArrowheads="1"/>
          </p:cNvSpPr>
          <p:nvPr>
            <p:ph type="title"/>
          </p:nvPr>
        </p:nvSpPr>
        <p:spPr/>
        <p:txBody>
          <a:bodyPr/>
          <a:lstStyle/>
          <a:p>
            <a:r>
              <a:rPr lang="en-US" sz="3600"/>
              <a:t>Network Core: Packet Switching</a:t>
            </a:r>
            <a:endParaRPr lang="en-US"/>
          </a:p>
        </p:txBody>
      </p:sp>
      <p:sp>
        <p:nvSpPr>
          <p:cNvPr id="301059" name="Rectangle 3"/>
          <p:cNvSpPr>
            <a:spLocks noGrp="1" noChangeArrowheads="1"/>
          </p:cNvSpPr>
          <p:nvPr>
            <p:ph type="body" sz="half" idx="1"/>
          </p:nvPr>
        </p:nvSpPr>
        <p:spPr>
          <a:xfrm>
            <a:off x="533400" y="1371600"/>
            <a:ext cx="4343400" cy="3276600"/>
          </a:xfrm>
        </p:spPr>
        <p:txBody>
          <a:bodyPr/>
          <a:lstStyle/>
          <a:p>
            <a:pPr>
              <a:buFont typeface="Wingdings" pitchFamily="48" charset="2"/>
              <a:buNone/>
            </a:pPr>
            <a:r>
              <a:rPr lang="en-US" sz="2400">
                <a:solidFill>
                  <a:srgbClr val="FF0000"/>
                </a:solidFill>
              </a:rPr>
              <a:t>each end-end data stream divided into </a:t>
            </a:r>
            <a:r>
              <a:rPr lang="en-US" sz="2400" i="1">
                <a:solidFill>
                  <a:srgbClr val="FF0000"/>
                </a:solidFill>
              </a:rPr>
              <a:t>packets</a:t>
            </a:r>
            <a:endParaRPr lang="en-US" sz="2000"/>
          </a:p>
          <a:p>
            <a:r>
              <a:rPr lang="en-US" sz="2400"/>
              <a:t>user A, B packets </a:t>
            </a:r>
            <a:r>
              <a:rPr lang="en-US" sz="2400" i="1"/>
              <a:t>share</a:t>
            </a:r>
            <a:r>
              <a:rPr lang="en-US" sz="2400"/>
              <a:t> network resources</a:t>
            </a:r>
            <a:r>
              <a:rPr lang="en-US" sz="2000"/>
              <a:t> </a:t>
            </a:r>
          </a:p>
          <a:p>
            <a:r>
              <a:rPr lang="en-US" sz="2400"/>
              <a:t>each packet uses full link bandwidth </a:t>
            </a:r>
          </a:p>
          <a:p>
            <a:r>
              <a:rPr lang="en-US" sz="2400"/>
              <a:t>resources used </a:t>
            </a:r>
            <a:r>
              <a:rPr lang="en-US" sz="2400" i="1"/>
              <a:t>as needed</a:t>
            </a:r>
            <a:r>
              <a:rPr lang="en-US" sz="2400"/>
              <a:t> </a:t>
            </a:r>
          </a:p>
          <a:p>
            <a:endParaRPr lang="en-US" sz="2400"/>
          </a:p>
          <a:p>
            <a:endParaRPr lang="en-US" sz="2000"/>
          </a:p>
        </p:txBody>
      </p:sp>
      <p:sp>
        <p:nvSpPr>
          <p:cNvPr id="301060" name="Rectangle 4"/>
          <p:cNvSpPr>
            <a:spLocks noChangeArrowheads="1"/>
          </p:cNvSpPr>
          <p:nvPr/>
        </p:nvSpPr>
        <p:spPr bwMode="auto">
          <a:xfrm>
            <a:off x="5029200" y="1371600"/>
            <a:ext cx="3886200" cy="4648200"/>
          </a:xfrm>
          <a:prstGeom prst="rect">
            <a:avLst/>
          </a:prstGeom>
          <a:noFill/>
          <a:ln w="9525">
            <a:noFill/>
            <a:miter lim="800000"/>
            <a:headEnd/>
            <a:tailEnd/>
          </a:ln>
          <a:effectLst/>
        </p:spPr>
        <p:txBody>
          <a:bodyPr/>
          <a:lstStyle/>
          <a:p>
            <a:pPr marL="342900" indent="-342900" algn="l">
              <a:spcBef>
                <a:spcPct val="20000"/>
              </a:spcBef>
              <a:buClr>
                <a:schemeClr val="accent2"/>
              </a:buClr>
              <a:buSzPct val="85000"/>
              <a:buFont typeface="Wingdings" pitchFamily="48" charset="2"/>
              <a:buNone/>
            </a:pPr>
            <a:r>
              <a:rPr lang="en-US" sz="2400">
                <a:solidFill>
                  <a:srgbClr val="FF0000"/>
                </a:solidFill>
                <a:latin typeface="Comic Sans MS" pitchFamily="66" charset="0"/>
              </a:rPr>
              <a:t>resource contention:</a:t>
            </a:r>
            <a:r>
              <a:rPr lang="en-US" sz="2000">
                <a:latin typeface="Comic Sans MS" pitchFamily="66" charset="0"/>
              </a:rPr>
              <a:t> </a:t>
            </a:r>
          </a:p>
          <a:p>
            <a:pPr marL="342900" indent="-342900" algn="l">
              <a:spcBef>
                <a:spcPct val="20000"/>
              </a:spcBef>
              <a:buClr>
                <a:schemeClr val="accent2"/>
              </a:buClr>
              <a:buSzPct val="85000"/>
              <a:buFont typeface="Wingdings" pitchFamily="48" charset="2"/>
              <a:buChar char="q"/>
            </a:pPr>
            <a:r>
              <a:rPr lang="en-US" sz="2400">
                <a:latin typeface="Comic Sans MS" pitchFamily="66" charset="0"/>
              </a:rPr>
              <a:t>aggregate resource demand can exceed amount available</a:t>
            </a:r>
          </a:p>
          <a:p>
            <a:pPr marL="342900" indent="-342900" algn="l">
              <a:spcBef>
                <a:spcPct val="20000"/>
              </a:spcBef>
              <a:buClr>
                <a:schemeClr val="accent2"/>
              </a:buClr>
              <a:buSzPct val="85000"/>
              <a:buFont typeface="Wingdings" pitchFamily="48" charset="2"/>
              <a:buChar char="q"/>
            </a:pPr>
            <a:r>
              <a:rPr lang="en-US" sz="2400">
                <a:latin typeface="Comic Sans MS" pitchFamily="66" charset="0"/>
              </a:rPr>
              <a:t>congestion: packets queue, wait for link use</a:t>
            </a:r>
          </a:p>
          <a:p>
            <a:pPr marL="342900" indent="-342900" algn="l">
              <a:spcBef>
                <a:spcPct val="20000"/>
              </a:spcBef>
              <a:buClr>
                <a:schemeClr val="accent2"/>
              </a:buClr>
              <a:buSzPct val="85000"/>
              <a:buFont typeface="Wingdings" pitchFamily="48" charset="2"/>
              <a:buChar char="q"/>
            </a:pPr>
            <a:r>
              <a:rPr lang="en-US" sz="2400">
                <a:latin typeface="Comic Sans MS" pitchFamily="66" charset="0"/>
              </a:rPr>
              <a:t>store and forward: packets move one hop at a time</a:t>
            </a:r>
          </a:p>
          <a:p>
            <a:pPr marL="742950" lvl="1" indent="-285750" algn="l">
              <a:spcBef>
                <a:spcPct val="20000"/>
              </a:spcBef>
              <a:buClr>
                <a:schemeClr val="accent2"/>
              </a:buClr>
              <a:buSzPct val="75000"/>
              <a:buFont typeface="Wingdings" pitchFamily="48" charset="2"/>
              <a:buChar char="v"/>
            </a:pPr>
            <a:r>
              <a:rPr lang="en-US" sz="1800">
                <a:latin typeface="Comic Sans MS" pitchFamily="66" charset="0"/>
              </a:rPr>
              <a:t>Node receives complete packet before forwarding</a:t>
            </a:r>
          </a:p>
        </p:txBody>
      </p:sp>
      <p:grpSp>
        <p:nvGrpSpPr>
          <p:cNvPr id="301061" name="Group 5"/>
          <p:cNvGrpSpPr>
            <a:grpSpLocks/>
          </p:cNvGrpSpPr>
          <p:nvPr/>
        </p:nvGrpSpPr>
        <p:grpSpPr bwMode="auto">
          <a:xfrm>
            <a:off x="533400" y="4419600"/>
            <a:ext cx="4038600" cy="2209800"/>
            <a:chOff x="336" y="2496"/>
            <a:chExt cx="2544" cy="1392"/>
          </a:xfrm>
        </p:grpSpPr>
        <p:sp>
          <p:nvSpPr>
            <p:cNvPr id="301062" name="Rectangle 6"/>
            <p:cNvSpPr>
              <a:spLocks noChangeArrowheads="1"/>
            </p:cNvSpPr>
            <p:nvPr/>
          </p:nvSpPr>
          <p:spPr bwMode="auto">
            <a:xfrm>
              <a:off x="336" y="2784"/>
              <a:ext cx="2544" cy="816"/>
            </a:xfrm>
            <a:prstGeom prst="rect">
              <a:avLst/>
            </a:prstGeom>
            <a:noFill/>
            <a:ln w="9525">
              <a:noFill/>
              <a:miter lim="800000"/>
              <a:headEnd/>
              <a:tailEnd/>
            </a:ln>
            <a:effectLst/>
          </p:spPr>
          <p:txBody>
            <a:bodyPr/>
            <a:lstStyle/>
            <a:p>
              <a:pPr marL="342900" indent="-342900" algn="ctr">
                <a:spcBef>
                  <a:spcPct val="20000"/>
                </a:spcBef>
                <a:buClr>
                  <a:schemeClr val="accent2"/>
                </a:buClr>
                <a:buSzPct val="85000"/>
                <a:buFont typeface="Wingdings" pitchFamily="48" charset="2"/>
                <a:buNone/>
              </a:pPr>
              <a:r>
                <a:rPr lang="en-US" sz="2000">
                  <a:latin typeface="Comic Sans MS" pitchFamily="66" charset="0"/>
                </a:rPr>
                <a:t>Bandwidth division into “pieces”</a:t>
              </a:r>
            </a:p>
            <a:p>
              <a:pPr marL="342900" indent="-342900" algn="ctr">
                <a:spcBef>
                  <a:spcPct val="20000"/>
                </a:spcBef>
                <a:buClr>
                  <a:schemeClr val="accent2"/>
                </a:buClr>
                <a:buSzPct val="85000"/>
                <a:buFont typeface="Wingdings" pitchFamily="48" charset="2"/>
                <a:buNone/>
              </a:pPr>
              <a:r>
                <a:rPr lang="en-US" sz="2000">
                  <a:latin typeface="Comic Sans MS" pitchFamily="66" charset="0"/>
                </a:rPr>
                <a:t>Dedicated allocation</a:t>
              </a:r>
            </a:p>
            <a:p>
              <a:pPr marL="342900" indent="-342900" algn="ctr">
                <a:spcBef>
                  <a:spcPct val="20000"/>
                </a:spcBef>
                <a:buClr>
                  <a:schemeClr val="accent2"/>
                </a:buClr>
                <a:buSzPct val="85000"/>
                <a:buFont typeface="Wingdings" pitchFamily="48" charset="2"/>
                <a:buNone/>
              </a:pPr>
              <a:r>
                <a:rPr lang="en-US" sz="2000">
                  <a:latin typeface="Comic Sans MS" pitchFamily="66" charset="0"/>
                </a:rPr>
                <a:t>Resource reservation</a:t>
              </a:r>
            </a:p>
          </p:txBody>
        </p:sp>
        <p:sp>
          <p:nvSpPr>
            <p:cNvPr id="301063" name="Oval 7"/>
            <p:cNvSpPr>
              <a:spLocks noChangeArrowheads="1"/>
            </p:cNvSpPr>
            <p:nvPr/>
          </p:nvSpPr>
          <p:spPr bwMode="auto">
            <a:xfrm>
              <a:off x="768" y="2496"/>
              <a:ext cx="1488" cy="1392"/>
            </a:xfrm>
            <a:prstGeom prst="ellipse">
              <a:avLst/>
            </a:prstGeom>
            <a:noFill/>
            <a:ln w="76200">
              <a:solidFill>
                <a:srgbClr val="FF0000"/>
              </a:solidFill>
              <a:round/>
              <a:headEnd/>
              <a:tailEnd/>
            </a:ln>
            <a:effectLst/>
          </p:spPr>
          <p:txBody>
            <a:bodyPr wrap="none" anchor="ctr"/>
            <a:lstStyle/>
            <a:p>
              <a:endParaRPr lang="en-US"/>
            </a:p>
          </p:txBody>
        </p:sp>
        <p:sp>
          <p:nvSpPr>
            <p:cNvPr id="301064" name="Line 8"/>
            <p:cNvSpPr>
              <a:spLocks noChangeShapeType="1"/>
            </p:cNvSpPr>
            <p:nvPr/>
          </p:nvSpPr>
          <p:spPr bwMode="auto">
            <a:xfrm>
              <a:off x="1056" y="2640"/>
              <a:ext cx="960" cy="1056"/>
            </a:xfrm>
            <a:prstGeom prst="line">
              <a:avLst/>
            </a:prstGeom>
            <a:noFill/>
            <a:ln w="76200">
              <a:solidFill>
                <a:srgbClr val="FF0000"/>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92" name="Slide Number Placeholder 6"/>
          <p:cNvSpPr>
            <a:spLocks noGrp="1"/>
          </p:cNvSpPr>
          <p:nvPr>
            <p:ph type="sldNum" sz="quarter" idx="12"/>
          </p:nvPr>
        </p:nvSpPr>
        <p:spPr/>
        <p:txBody>
          <a:bodyPr/>
          <a:lstStyle/>
          <a:p>
            <a:r>
              <a:rPr lang="en-US"/>
              <a:t>1-</a:t>
            </a:r>
            <a:fld id="{5A6C79C4-5DDA-41FF-9452-51B97601B896}" type="slidenum">
              <a:rPr lang="en-US"/>
              <a:pPr/>
              <a:t>19</a:t>
            </a:fld>
            <a:endParaRPr lang="en-US"/>
          </a:p>
        </p:txBody>
      </p:sp>
      <p:sp>
        <p:nvSpPr>
          <p:cNvPr id="302082" name="Rectangle 2"/>
          <p:cNvSpPr>
            <a:spLocks noGrp="1" noChangeArrowheads="1"/>
          </p:cNvSpPr>
          <p:nvPr>
            <p:ph type="title"/>
          </p:nvPr>
        </p:nvSpPr>
        <p:spPr>
          <a:xfrm>
            <a:off x="533400" y="228600"/>
            <a:ext cx="8447088" cy="1143000"/>
          </a:xfrm>
        </p:spPr>
        <p:txBody>
          <a:bodyPr/>
          <a:lstStyle/>
          <a:p>
            <a:r>
              <a:rPr lang="en-US" sz="3200"/>
              <a:t>Packet Switching: Statistical Multiplexing</a:t>
            </a:r>
            <a:endParaRPr lang="en-US" sz="3600"/>
          </a:p>
        </p:txBody>
      </p:sp>
      <p:sp>
        <p:nvSpPr>
          <p:cNvPr id="302083" name="Rectangle 3"/>
          <p:cNvSpPr>
            <a:spLocks noGrp="1" noChangeArrowheads="1"/>
          </p:cNvSpPr>
          <p:nvPr>
            <p:ph type="body" sz="half" idx="1"/>
          </p:nvPr>
        </p:nvSpPr>
        <p:spPr>
          <a:xfrm>
            <a:off x="612775" y="5076825"/>
            <a:ext cx="8367713" cy="1524000"/>
          </a:xfrm>
        </p:spPr>
        <p:txBody>
          <a:bodyPr/>
          <a:lstStyle/>
          <a:p>
            <a:pPr>
              <a:buFont typeface="Wingdings" pitchFamily="48" charset="2"/>
              <a:buNone/>
            </a:pPr>
            <a:r>
              <a:rPr lang="en-US" sz="2400"/>
              <a:t>Sequence of A &amp; B packets does not have fixed pattern, shared on demand </a:t>
            </a:r>
            <a:r>
              <a:rPr lang="en-US" sz="2400">
                <a:sym typeface="Monotype Sorts" pitchFamily="2" charset="2"/>
              </a:rPr>
              <a:t> </a:t>
            </a:r>
            <a:r>
              <a:rPr lang="en-US" sz="2400" b="1" i="1">
                <a:solidFill>
                  <a:srgbClr val="FF0000"/>
                </a:solidFill>
                <a:sym typeface="Monotype Sorts" pitchFamily="2" charset="2"/>
              </a:rPr>
              <a:t>statistical multiplexing</a:t>
            </a:r>
            <a:r>
              <a:rPr lang="en-US" sz="2400">
                <a:sym typeface="Monotype Sorts" pitchFamily="2" charset="2"/>
              </a:rPr>
              <a:t>.</a:t>
            </a:r>
          </a:p>
          <a:p>
            <a:pPr>
              <a:buFont typeface="Wingdings" pitchFamily="48" charset="2"/>
              <a:buNone/>
            </a:pPr>
            <a:r>
              <a:rPr lang="en-US" sz="2400">
                <a:sym typeface="Monotype Sorts" pitchFamily="2" charset="2"/>
              </a:rPr>
              <a:t>TDM: each host gets same slot in revolving TDM frame.</a:t>
            </a:r>
            <a:endParaRPr lang="en-US" sz="2400"/>
          </a:p>
          <a:p>
            <a:endParaRPr lang="en-US" sz="2400"/>
          </a:p>
        </p:txBody>
      </p:sp>
      <p:graphicFrame>
        <p:nvGraphicFramePr>
          <p:cNvPr id="302084" name="Object 4"/>
          <p:cNvGraphicFramePr>
            <a:graphicFrameLocks noChangeAspect="1"/>
          </p:cNvGraphicFramePr>
          <p:nvPr/>
        </p:nvGraphicFramePr>
        <p:xfrm>
          <a:off x="1203325" y="2470150"/>
          <a:ext cx="646113" cy="533400"/>
        </p:xfrm>
        <a:graphic>
          <a:graphicData uri="http://schemas.openxmlformats.org/presentationml/2006/ole">
            <mc:AlternateContent xmlns:mc="http://schemas.openxmlformats.org/markup-compatibility/2006">
              <mc:Choice xmlns:v="urn:schemas-microsoft-com:vml" Requires="v">
                <p:oleObj spid="_x0000_s302174" name="Clip" r:id="rId3" imgW="1305000" imgH="1085760" progId="">
                  <p:embed/>
                </p:oleObj>
              </mc:Choice>
              <mc:Fallback>
                <p:oleObj name="Clip" r:id="rId3" imgW="1305000" imgH="108576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2470150"/>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85" name="Line 5"/>
          <p:cNvSpPr>
            <a:spLocks noChangeShapeType="1"/>
          </p:cNvSpPr>
          <p:nvPr/>
        </p:nvSpPr>
        <p:spPr bwMode="auto">
          <a:xfrm>
            <a:off x="3538538" y="2303463"/>
            <a:ext cx="0" cy="228600"/>
          </a:xfrm>
          <a:prstGeom prst="line">
            <a:avLst/>
          </a:prstGeom>
          <a:noFill/>
          <a:ln w="12700">
            <a:noFill/>
            <a:round/>
            <a:headEnd/>
            <a:tailEnd/>
          </a:ln>
          <a:effectLst/>
        </p:spPr>
        <p:txBody>
          <a:bodyPr wrap="none" anchor="ctr"/>
          <a:lstStyle/>
          <a:p>
            <a:endParaRPr lang="en-US"/>
          </a:p>
        </p:txBody>
      </p:sp>
      <p:sp>
        <p:nvSpPr>
          <p:cNvPr id="302086" name="Oval 6"/>
          <p:cNvSpPr>
            <a:spLocks noChangeArrowheads="1"/>
          </p:cNvSpPr>
          <p:nvPr/>
        </p:nvSpPr>
        <p:spPr bwMode="auto">
          <a:xfrm>
            <a:off x="2320925" y="2333625"/>
            <a:ext cx="1198563" cy="369888"/>
          </a:xfrm>
          <a:prstGeom prst="ellipse">
            <a:avLst/>
          </a:prstGeom>
          <a:solidFill>
            <a:srgbClr val="B2B2B2"/>
          </a:solidFill>
          <a:ln w="12700">
            <a:noFill/>
            <a:round/>
            <a:headEnd/>
            <a:tailEnd/>
          </a:ln>
          <a:effectLst/>
        </p:spPr>
        <p:txBody>
          <a:bodyPr wrap="none" anchor="ctr"/>
          <a:lstStyle/>
          <a:p>
            <a:endParaRPr lang="en-US"/>
          </a:p>
        </p:txBody>
      </p:sp>
      <p:sp>
        <p:nvSpPr>
          <p:cNvPr id="302087" name="Rectangle 7"/>
          <p:cNvSpPr>
            <a:spLocks noChangeArrowheads="1"/>
          </p:cNvSpPr>
          <p:nvPr/>
        </p:nvSpPr>
        <p:spPr bwMode="auto">
          <a:xfrm>
            <a:off x="2320925" y="2265363"/>
            <a:ext cx="1198563" cy="263525"/>
          </a:xfrm>
          <a:prstGeom prst="rect">
            <a:avLst/>
          </a:prstGeom>
          <a:solidFill>
            <a:srgbClr val="B2B2B2"/>
          </a:solidFill>
          <a:ln w="12700">
            <a:noFill/>
            <a:miter lim="800000"/>
            <a:headEnd/>
            <a:tailEnd/>
          </a:ln>
          <a:effectLst/>
        </p:spPr>
        <p:txBody>
          <a:bodyPr wrap="none" anchor="ctr"/>
          <a:lstStyle/>
          <a:p>
            <a:pPr algn="ctr"/>
            <a:endParaRPr lang="en-US" sz="2400"/>
          </a:p>
        </p:txBody>
      </p:sp>
      <p:sp>
        <p:nvSpPr>
          <p:cNvPr id="302088" name="Oval 8"/>
          <p:cNvSpPr>
            <a:spLocks noChangeArrowheads="1"/>
          </p:cNvSpPr>
          <p:nvPr/>
        </p:nvSpPr>
        <p:spPr bwMode="auto">
          <a:xfrm>
            <a:off x="2330450" y="2036763"/>
            <a:ext cx="1198563" cy="430212"/>
          </a:xfrm>
          <a:prstGeom prst="ellipse">
            <a:avLst/>
          </a:prstGeom>
          <a:solidFill>
            <a:srgbClr val="B2B2B2"/>
          </a:solidFill>
          <a:ln w="12700">
            <a:noFill/>
            <a:round/>
            <a:headEnd/>
            <a:tailEnd/>
          </a:ln>
          <a:effectLst/>
        </p:spPr>
        <p:txBody>
          <a:bodyPr wrap="none" anchor="ctr"/>
          <a:lstStyle/>
          <a:p>
            <a:endParaRPr lang="en-US"/>
          </a:p>
        </p:txBody>
      </p:sp>
      <p:grpSp>
        <p:nvGrpSpPr>
          <p:cNvPr id="302089" name="Group 9"/>
          <p:cNvGrpSpPr>
            <a:grpSpLocks/>
          </p:cNvGrpSpPr>
          <p:nvPr/>
        </p:nvGrpSpPr>
        <p:grpSpPr bwMode="auto">
          <a:xfrm>
            <a:off x="2676525" y="2066925"/>
            <a:ext cx="498475" cy="119063"/>
            <a:chOff x="2208" y="2184"/>
            <a:chExt cx="176" cy="69"/>
          </a:xfrm>
        </p:grpSpPr>
        <p:grpSp>
          <p:nvGrpSpPr>
            <p:cNvPr id="302090" name="Group 10"/>
            <p:cNvGrpSpPr>
              <a:grpSpLocks/>
            </p:cNvGrpSpPr>
            <p:nvPr/>
          </p:nvGrpSpPr>
          <p:grpSpPr bwMode="auto">
            <a:xfrm>
              <a:off x="2208" y="2185"/>
              <a:ext cx="176" cy="68"/>
              <a:chOff x="2848" y="848"/>
              <a:chExt cx="140" cy="98"/>
            </a:xfrm>
          </p:grpSpPr>
          <p:sp>
            <p:nvSpPr>
              <p:cNvPr id="302091" name="Line 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2092" name="Line 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2093" name="Line 1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02094" name="Group 14"/>
            <p:cNvGrpSpPr>
              <a:grpSpLocks/>
            </p:cNvGrpSpPr>
            <p:nvPr/>
          </p:nvGrpSpPr>
          <p:grpSpPr bwMode="auto">
            <a:xfrm flipV="1">
              <a:off x="2208" y="2184"/>
              <a:ext cx="176" cy="68"/>
              <a:chOff x="2848" y="848"/>
              <a:chExt cx="140" cy="98"/>
            </a:xfrm>
          </p:grpSpPr>
          <p:sp>
            <p:nvSpPr>
              <p:cNvPr id="302095" name="Line 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2096" name="Line 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2097" name="Line 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302098" name="Oval 18"/>
          <p:cNvSpPr>
            <a:spLocks noChangeArrowheads="1"/>
          </p:cNvSpPr>
          <p:nvPr/>
        </p:nvSpPr>
        <p:spPr bwMode="auto">
          <a:xfrm>
            <a:off x="5416550" y="2352675"/>
            <a:ext cx="1198563" cy="369888"/>
          </a:xfrm>
          <a:prstGeom prst="ellipse">
            <a:avLst/>
          </a:prstGeom>
          <a:solidFill>
            <a:srgbClr val="B2B2B2"/>
          </a:solidFill>
          <a:ln w="12700">
            <a:noFill/>
            <a:round/>
            <a:headEnd/>
            <a:tailEnd/>
          </a:ln>
          <a:effectLst/>
        </p:spPr>
        <p:txBody>
          <a:bodyPr wrap="none" anchor="ctr"/>
          <a:lstStyle/>
          <a:p>
            <a:endParaRPr lang="en-US"/>
          </a:p>
        </p:txBody>
      </p:sp>
      <p:sp>
        <p:nvSpPr>
          <p:cNvPr id="302099" name="Line 19"/>
          <p:cNvSpPr>
            <a:spLocks noChangeShapeType="1"/>
          </p:cNvSpPr>
          <p:nvPr/>
        </p:nvSpPr>
        <p:spPr bwMode="auto">
          <a:xfrm>
            <a:off x="5426075" y="2332038"/>
            <a:ext cx="0" cy="228600"/>
          </a:xfrm>
          <a:prstGeom prst="line">
            <a:avLst/>
          </a:prstGeom>
          <a:noFill/>
          <a:ln w="12700">
            <a:solidFill>
              <a:schemeClr val="tx1"/>
            </a:solidFill>
            <a:round/>
            <a:headEnd/>
            <a:tailEnd/>
          </a:ln>
          <a:effectLst/>
        </p:spPr>
        <p:txBody>
          <a:bodyPr wrap="none" anchor="ctr"/>
          <a:lstStyle/>
          <a:p>
            <a:endParaRPr lang="en-US"/>
          </a:p>
        </p:txBody>
      </p:sp>
      <p:sp>
        <p:nvSpPr>
          <p:cNvPr id="302100" name="Rectangle 20"/>
          <p:cNvSpPr>
            <a:spLocks noChangeArrowheads="1"/>
          </p:cNvSpPr>
          <p:nvPr/>
        </p:nvSpPr>
        <p:spPr bwMode="auto">
          <a:xfrm>
            <a:off x="5426075" y="2293938"/>
            <a:ext cx="1198563" cy="263525"/>
          </a:xfrm>
          <a:prstGeom prst="rect">
            <a:avLst/>
          </a:prstGeom>
          <a:solidFill>
            <a:srgbClr val="B2B2B2"/>
          </a:solidFill>
          <a:ln w="12700">
            <a:noFill/>
            <a:miter lim="800000"/>
            <a:headEnd/>
            <a:tailEnd/>
          </a:ln>
          <a:effectLst/>
        </p:spPr>
        <p:txBody>
          <a:bodyPr wrap="none" anchor="ctr"/>
          <a:lstStyle/>
          <a:p>
            <a:pPr algn="ctr"/>
            <a:endParaRPr lang="en-US" sz="2400"/>
          </a:p>
        </p:txBody>
      </p:sp>
      <p:sp>
        <p:nvSpPr>
          <p:cNvPr id="302101" name="Oval 21"/>
          <p:cNvSpPr>
            <a:spLocks noChangeArrowheads="1"/>
          </p:cNvSpPr>
          <p:nvPr/>
        </p:nvSpPr>
        <p:spPr bwMode="auto">
          <a:xfrm>
            <a:off x="5435600" y="2065338"/>
            <a:ext cx="1198563" cy="430212"/>
          </a:xfrm>
          <a:prstGeom prst="ellipse">
            <a:avLst/>
          </a:prstGeom>
          <a:solidFill>
            <a:srgbClr val="B2B2B2"/>
          </a:solidFill>
          <a:ln w="12700">
            <a:noFill/>
            <a:round/>
            <a:headEnd/>
            <a:tailEnd/>
          </a:ln>
          <a:effectLst/>
        </p:spPr>
        <p:txBody>
          <a:bodyPr wrap="none" anchor="ctr"/>
          <a:lstStyle/>
          <a:p>
            <a:endParaRPr lang="en-US"/>
          </a:p>
        </p:txBody>
      </p:sp>
      <p:graphicFrame>
        <p:nvGraphicFramePr>
          <p:cNvPr id="302102" name="Object 22"/>
          <p:cNvGraphicFramePr>
            <a:graphicFrameLocks noChangeAspect="1"/>
          </p:cNvGraphicFramePr>
          <p:nvPr/>
        </p:nvGraphicFramePr>
        <p:xfrm>
          <a:off x="7004050" y="1546225"/>
          <a:ext cx="646113" cy="533400"/>
        </p:xfrm>
        <a:graphic>
          <a:graphicData uri="http://schemas.openxmlformats.org/presentationml/2006/ole">
            <mc:AlternateContent xmlns:mc="http://schemas.openxmlformats.org/markup-compatibility/2006">
              <mc:Choice xmlns:v="urn:schemas-microsoft-com:vml" Requires="v">
                <p:oleObj spid="_x0000_s302175" name="Clip" r:id="rId5" imgW="1305000" imgH="1085760" progId="">
                  <p:embed/>
                </p:oleObj>
              </mc:Choice>
              <mc:Fallback>
                <p:oleObj name="Clip" r:id="rId5" imgW="1305000" imgH="108576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050" y="1546225"/>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03" name="Object 23"/>
          <p:cNvGraphicFramePr>
            <a:graphicFrameLocks noChangeAspect="1"/>
          </p:cNvGraphicFramePr>
          <p:nvPr/>
        </p:nvGraphicFramePr>
        <p:xfrm>
          <a:off x="965200" y="1565275"/>
          <a:ext cx="646113" cy="533400"/>
        </p:xfrm>
        <a:graphic>
          <a:graphicData uri="http://schemas.openxmlformats.org/presentationml/2006/ole">
            <mc:AlternateContent xmlns:mc="http://schemas.openxmlformats.org/markup-compatibility/2006">
              <mc:Choice xmlns:v="urn:schemas-microsoft-com:vml" Requires="v">
                <p:oleObj spid="_x0000_s302176" name="Clip" r:id="rId6" imgW="1305000" imgH="1085760" progId="">
                  <p:embed/>
                </p:oleObj>
              </mc:Choice>
              <mc:Fallback>
                <p:oleObj name="Clip" r:id="rId6" imgW="1305000" imgH="1085760"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1565275"/>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04" name="Line 24"/>
          <p:cNvSpPr>
            <a:spLocks noChangeShapeType="1"/>
          </p:cNvSpPr>
          <p:nvPr/>
        </p:nvSpPr>
        <p:spPr bwMode="auto">
          <a:xfrm>
            <a:off x="1590675" y="1971675"/>
            <a:ext cx="504825" cy="0"/>
          </a:xfrm>
          <a:prstGeom prst="line">
            <a:avLst/>
          </a:prstGeom>
          <a:noFill/>
          <a:ln w="19050">
            <a:solidFill>
              <a:schemeClr val="tx1"/>
            </a:solidFill>
            <a:round/>
            <a:headEnd/>
            <a:tailEnd/>
          </a:ln>
          <a:effectLst/>
        </p:spPr>
        <p:txBody>
          <a:bodyPr wrap="none" anchor="ctr"/>
          <a:lstStyle/>
          <a:p>
            <a:endParaRPr lang="en-US"/>
          </a:p>
        </p:txBody>
      </p:sp>
      <p:sp>
        <p:nvSpPr>
          <p:cNvPr id="302105" name="Line 25"/>
          <p:cNvSpPr>
            <a:spLocks noChangeShapeType="1"/>
          </p:cNvSpPr>
          <p:nvPr/>
        </p:nvSpPr>
        <p:spPr bwMode="auto">
          <a:xfrm flipV="1">
            <a:off x="1895475" y="2957513"/>
            <a:ext cx="195263" cy="4762"/>
          </a:xfrm>
          <a:prstGeom prst="line">
            <a:avLst/>
          </a:prstGeom>
          <a:noFill/>
          <a:ln w="19050">
            <a:solidFill>
              <a:schemeClr val="tx1"/>
            </a:solidFill>
            <a:round/>
            <a:headEnd/>
            <a:tailEnd/>
          </a:ln>
          <a:effectLst/>
        </p:spPr>
        <p:txBody>
          <a:bodyPr wrap="none" anchor="ctr"/>
          <a:lstStyle/>
          <a:p>
            <a:endParaRPr lang="en-US"/>
          </a:p>
        </p:txBody>
      </p:sp>
      <p:sp>
        <p:nvSpPr>
          <p:cNvPr id="302106" name="Line 26"/>
          <p:cNvSpPr>
            <a:spLocks noChangeShapeType="1"/>
          </p:cNvSpPr>
          <p:nvPr/>
        </p:nvSpPr>
        <p:spPr bwMode="auto">
          <a:xfrm>
            <a:off x="3514725" y="2390775"/>
            <a:ext cx="1933575" cy="9525"/>
          </a:xfrm>
          <a:prstGeom prst="line">
            <a:avLst/>
          </a:prstGeom>
          <a:noFill/>
          <a:ln w="19050">
            <a:solidFill>
              <a:schemeClr val="tx1"/>
            </a:solidFill>
            <a:round/>
            <a:headEnd/>
            <a:tailEnd/>
          </a:ln>
          <a:effectLst/>
        </p:spPr>
        <p:txBody>
          <a:bodyPr wrap="none" anchor="ctr"/>
          <a:lstStyle/>
          <a:p>
            <a:endParaRPr lang="en-US"/>
          </a:p>
        </p:txBody>
      </p:sp>
      <p:sp>
        <p:nvSpPr>
          <p:cNvPr id="302107" name="Line 27"/>
          <p:cNvSpPr>
            <a:spLocks noChangeShapeType="1"/>
          </p:cNvSpPr>
          <p:nvPr/>
        </p:nvSpPr>
        <p:spPr bwMode="auto">
          <a:xfrm flipV="1">
            <a:off x="5619750" y="2724150"/>
            <a:ext cx="142875" cy="657225"/>
          </a:xfrm>
          <a:prstGeom prst="line">
            <a:avLst/>
          </a:prstGeom>
          <a:noFill/>
          <a:ln w="19050">
            <a:solidFill>
              <a:schemeClr val="tx1"/>
            </a:solidFill>
            <a:round/>
            <a:headEnd/>
            <a:tailEnd/>
          </a:ln>
          <a:effectLst/>
        </p:spPr>
        <p:txBody>
          <a:bodyPr wrap="none" anchor="ctr"/>
          <a:lstStyle/>
          <a:p>
            <a:endParaRPr lang="en-US"/>
          </a:p>
        </p:txBody>
      </p:sp>
      <p:sp>
        <p:nvSpPr>
          <p:cNvPr id="302108" name="Line 28"/>
          <p:cNvSpPr>
            <a:spLocks noChangeShapeType="1"/>
          </p:cNvSpPr>
          <p:nvPr/>
        </p:nvSpPr>
        <p:spPr bwMode="auto">
          <a:xfrm flipV="1">
            <a:off x="6591300" y="1952625"/>
            <a:ext cx="504825" cy="266700"/>
          </a:xfrm>
          <a:prstGeom prst="line">
            <a:avLst/>
          </a:prstGeom>
          <a:noFill/>
          <a:ln w="19050">
            <a:solidFill>
              <a:schemeClr val="tx1"/>
            </a:solidFill>
            <a:round/>
            <a:headEnd/>
            <a:tailEnd/>
          </a:ln>
          <a:effectLst/>
        </p:spPr>
        <p:txBody>
          <a:bodyPr wrap="none" anchor="ctr"/>
          <a:lstStyle/>
          <a:p>
            <a:endParaRPr lang="en-US"/>
          </a:p>
        </p:txBody>
      </p:sp>
      <p:sp>
        <p:nvSpPr>
          <p:cNvPr id="302109" name="Line 29"/>
          <p:cNvSpPr>
            <a:spLocks noChangeShapeType="1"/>
          </p:cNvSpPr>
          <p:nvPr/>
        </p:nvSpPr>
        <p:spPr bwMode="auto">
          <a:xfrm flipH="1">
            <a:off x="2095500" y="1962150"/>
            <a:ext cx="0" cy="1000125"/>
          </a:xfrm>
          <a:prstGeom prst="line">
            <a:avLst/>
          </a:prstGeom>
          <a:noFill/>
          <a:ln w="19050">
            <a:solidFill>
              <a:schemeClr val="tx1"/>
            </a:solidFill>
            <a:round/>
            <a:headEnd/>
            <a:tailEnd/>
          </a:ln>
          <a:effectLst/>
        </p:spPr>
        <p:txBody>
          <a:bodyPr wrap="none" anchor="ctr"/>
          <a:lstStyle/>
          <a:p>
            <a:endParaRPr lang="en-US"/>
          </a:p>
        </p:txBody>
      </p:sp>
      <p:sp>
        <p:nvSpPr>
          <p:cNvPr id="302110" name="Line 30"/>
          <p:cNvSpPr>
            <a:spLocks noChangeShapeType="1"/>
          </p:cNvSpPr>
          <p:nvPr/>
        </p:nvSpPr>
        <p:spPr bwMode="auto">
          <a:xfrm>
            <a:off x="2105025" y="2395538"/>
            <a:ext cx="200025" cy="0"/>
          </a:xfrm>
          <a:prstGeom prst="line">
            <a:avLst/>
          </a:prstGeom>
          <a:noFill/>
          <a:ln w="19050">
            <a:solidFill>
              <a:schemeClr val="tx1"/>
            </a:solidFill>
            <a:round/>
            <a:headEnd/>
            <a:tailEnd/>
          </a:ln>
          <a:effectLst/>
        </p:spPr>
        <p:txBody>
          <a:bodyPr wrap="none" anchor="ctr"/>
          <a:lstStyle/>
          <a:p>
            <a:endParaRPr lang="en-US"/>
          </a:p>
        </p:txBody>
      </p:sp>
      <p:sp>
        <p:nvSpPr>
          <p:cNvPr id="302111" name="Rectangle 31"/>
          <p:cNvSpPr>
            <a:spLocks noChangeArrowheads="1"/>
          </p:cNvSpPr>
          <p:nvPr/>
        </p:nvSpPr>
        <p:spPr bwMode="auto">
          <a:xfrm>
            <a:off x="3548063" y="2185988"/>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2112" name="Rectangle 32"/>
          <p:cNvSpPr>
            <a:spLocks noChangeArrowheads="1"/>
          </p:cNvSpPr>
          <p:nvPr/>
        </p:nvSpPr>
        <p:spPr bwMode="auto">
          <a:xfrm>
            <a:off x="3709988" y="2185988"/>
            <a:ext cx="147637" cy="2000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02113" name="Rectangle 33"/>
          <p:cNvSpPr>
            <a:spLocks noChangeArrowheads="1"/>
          </p:cNvSpPr>
          <p:nvPr/>
        </p:nvSpPr>
        <p:spPr bwMode="auto">
          <a:xfrm>
            <a:off x="3871913" y="2185988"/>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2114" name="Rectangle 34"/>
          <p:cNvSpPr>
            <a:spLocks noChangeArrowheads="1"/>
          </p:cNvSpPr>
          <p:nvPr/>
        </p:nvSpPr>
        <p:spPr bwMode="auto">
          <a:xfrm>
            <a:off x="4033838" y="2185988"/>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2115" name="Rectangle 35"/>
          <p:cNvSpPr>
            <a:spLocks noChangeArrowheads="1"/>
          </p:cNvSpPr>
          <p:nvPr/>
        </p:nvSpPr>
        <p:spPr bwMode="auto">
          <a:xfrm>
            <a:off x="4195763" y="2185988"/>
            <a:ext cx="147637" cy="2000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02116" name="Rectangle 36"/>
          <p:cNvSpPr>
            <a:spLocks noChangeArrowheads="1"/>
          </p:cNvSpPr>
          <p:nvPr/>
        </p:nvSpPr>
        <p:spPr bwMode="auto">
          <a:xfrm>
            <a:off x="4567238" y="2185988"/>
            <a:ext cx="147637" cy="2000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02117" name="Rectangle 37"/>
          <p:cNvSpPr>
            <a:spLocks noChangeArrowheads="1"/>
          </p:cNvSpPr>
          <p:nvPr/>
        </p:nvSpPr>
        <p:spPr bwMode="auto">
          <a:xfrm>
            <a:off x="5005388" y="2181225"/>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302118" name="Group 38"/>
          <p:cNvGrpSpPr>
            <a:grpSpLocks/>
          </p:cNvGrpSpPr>
          <p:nvPr/>
        </p:nvGrpSpPr>
        <p:grpSpPr bwMode="auto">
          <a:xfrm>
            <a:off x="2857500" y="2262188"/>
            <a:ext cx="633413" cy="200025"/>
            <a:chOff x="1800" y="1425"/>
            <a:chExt cx="399" cy="126"/>
          </a:xfrm>
        </p:grpSpPr>
        <p:sp>
          <p:nvSpPr>
            <p:cNvPr id="302119" name="Rectangle 39"/>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2120" name="Rectangle 40"/>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02121" name="Rectangle 41"/>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2122" name="Rectangle 42"/>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02123" name="Rectangle 43"/>
          <p:cNvSpPr>
            <a:spLocks noChangeArrowheads="1"/>
          </p:cNvSpPr>
          <p:nvPr/>
        </p:nvSpPr>
        <p:spPr bwMode="auto">
          <a:xfrm>
            <a:off x="2128838" y="2162175"/>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2124" name="Rectangle 44"/>
          <p:cNvSpPr>
            <a:spLocks noChangeArrowheads="1"/>
          </p:cNvSpPr>
          <p:nvPr/>
        </p:nvSpPr>
        <p:spPr bwMode="auto">
          <a:xfrm>
            <a:off x="1909763" y="2733675"/>
            <a:ext cx="147637" cy="2000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02125" name="Line 45"/>
          <p:cNvSpPr>
            <a:spLocks noChangeShapeType="1"/>
          </p:cNvSpPr>
          <p:nvPr/>
        </p:nvSpPr>
        <p:spPr bwMode="auto">
          <a:xfrm>
            <a:off x="2305050" y="2266950"/>
            <a:ext cx="242888" cy="4763"/>
          </a:xfrm>
          <a:prstGeom prst="line">
            <a:avLst/>
          </a:prstGeom>
          <a:noFill/>
          <a:ln w="9525">
            <a:solidFill>
              <a:schemeClr val="tx1"/>
            </a:solidFill>
            <a:round/>
            <a:headEnd/>
            <a:tailEnd type="triangle" w="med" len="med"/>
          </a:ln>
          <a:effectLst/>
        </p:spPr>
        <p:txBody>
          <a:bodyPr wrap="none" anchor="ctr"/>
          <a:lstStyle/>
          <a:p>
            <a:endParaRPr lang="en-US"/>
          </a:p>
        </p:txBody>
      </p:sp>
      <p:sp>
        <p:nvSpPr>
          <p:cNvPr id="302126" name="Line 46"/>
          <p:cNvSpPr>
            <a:spLocks noChangeShapeType="1"/>
          </p:cNvSpPr>
          <p:nvPr/>
        </p:nvSpPr>
        <p:spPr bwMode="auto">
          <a:xfrm flipV="1">
            <a:off x="1971675" y="2543175"/>
            <a:ext cx="0" cy="176213"/>
          </a:xfrm>
          <a:prstGeom prst="line">
            <a:avLst/>
          </a:prstGeom>
          <a:noFill/>
          <a:ln w="9525">
            <a:solidFill>
              <a:schemeClr val="tx1"/>
            </a:solidFill>
            <a:round/>
            <a:headEnd/>
            <a:tailEnd type="triangle" w="med" len="med"/>
          </a:ln>
          <a:effectLst/>
        </p:spPr>
        <p:txBody>
          <a:bodyPr wrap="none" anchor="ctr"/>
          <a:lstStyle/>
          <a:p>
            <a:endParaRPr lang="en-US"/>
          </a:p>
        </p:txBody>
      </p:sp>
      <p:sp>
        <p:nvSpPr>
          <p:cNvPr id="302127" name="Line 47"/>
          <p:cNvSpPr>
            <a:spLocks noChangeShapeType="1"/>
          </p:cNvSpPr>
          <p:nvPr/>
        </p:nvSpPr>
        <p:spPr bwMode="auto">
          <a:xfrm>
            <a:off x="3929063" y="2076450"/>
            <a:ext cx="1062037"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2128" name="Text Box 48"/>
          <p:cNvSpPr txBox="1">
            <a:spLocks noChangeArrowheads="1"/>
          </p:cNvSpPr>
          <p:nvPr/>
        </p:nvSpPr>
        <p:spPr bwMode="auto">
          <a:xfrm>
            <a:off x="612775" y="1589088"/>
            <a:ext cx="406400" cy="457200"/>
          </a:xfrm>
          <a:prstGeom prst="rect">
            <a:avLst/>
          </a:prstGeom>
          <a:noFill/>
          <a:ln w="9525">
            <a:noFill/>
            <a:miter lim="800000"/>
            <a:headEnd/>
            <a:tailEnd/>
          </a:ln>
          <a:effectLst/>
        </p:spPr>
        <p:txBody>
          <a:bodyPr wrap="none">
            <a:spAutoFit/>
          </a:bodyPr>
          <a:lstStyle/>
          <a:p>
            <a:pPr algn="l"/>
            <a:r>
              <a:rPr lang="en-US" sz="2400">
                <a:solidFill>
                  <a:schemeClr val="accent1"/>
                </a:solidFill>
                <a:latin typeface="Comic Sans MS" pitchFamily="66" charset="0"/>
              </a:rPr>
              <a:t>A</a:t>
            </a:r>
            <a:endParaRPr lang="en-US" sz="2400">
              <a:solidFill>
                <a:schemeClr val="accent1"/>
              </a:solidFill>
            </a:endParaRPr>
          </a:p>
        </p:txBody>
      </p:sp>
      <p:sp>
        <p:nvSpPr>
          <p:cNvPr id="302129" name="Text Box 49"/>
          <p:cNvSpPr txBox="1">
            <a:spLocks noChangeArrowheads="1"/>
          </p:cNvSpPr>
          <p:nvPr/>
        </p:nvSpPr>
        <p:spPr bwMode="auto">
          <a:xfrm>
            <a:off x="889000" y="2608263"/>
            <a:ext cx="376238" cy="457200"/>
          </a:xfrm>
          <a:prstGeom prst="rect">
            <a:avLst/>
          </a:prstGeom>
          <a:noFill/>
          <a:ln w="9525">
            <a:noFill/>
            <a:miter lim="800000"/>
            <a:headEnd/>
            <a:tailEnd/>
          </a:ln>
          <a:effectLst/>
        </p:spPr>
        <p:txBody>
          <a:bodyPr wrap="none">
            <a:spAutoFit/>
          </a:bodyPr>
          <a:lstStyle/>
          <a:p>
            <a:pPr algn="l"/>
            <a:r>
              <a:rPr lang="en-US" sz="2400">
                <a:solidFill>
                  <a:schemeClr val="accent2"/>
                </a:solidFill>
                <a:latin typeface="Comic Sans MS" pitchFamily="66" charset="0"/>
              </a:rPr>
              <a:t>B</a:t>
            </a:r>
            <a:endParaRPr lang="en-US" sz="2400">
              <a:solidFill>
                <a:schemeClr val="accent1"/>
              </a:solidFill>
            </a:endParaRPr>
          </a:p>
        </p:txBody>
      </p:sp>
      <p:sp>
        <p:nvSpPr>
          <p:cNvPr id="302130" name="Text Box 50"/>
          <p:cNvSpPr txBox="1">
            <a:spLocks noChangeArrowheads="1"/>
          </p:cNvSpPr>
          <p:nvPr/>
        </p:nvSpPr>
        <p:spPr bwMode="auto">
          <a:xfrm>
            <a:off x="6604000" y="1465263"/>
            <a:ext cx="368300" cy="457200"/>
          </a:xfrm>
          <a:prstGeom prst="rect">
            <a:avLst/>
          </a:prstGeom>
          <a:noFill/>
          <a:ln w="9525">
            <a:noFill/>
            <a:miter lim="800000"/>
            <a:headEnd/>
            <a:tailEnd/>
          </a:ln>
          <a:effectLst/>
        </p:spPr>
        <p:txBody>
          <a:bodyPr wrap="none">
            <a:spAutoFit/>
          </a:bodyPr>
          <a:lstStyle/>
          <a:p>
            <a:pPr algn="l"/>
            <a:r>
              <a:rPr lang="en-US" sz="2400">
                <a:latin typeface="Comic Sans MS" pitchFamily="66" charset="0"/>
              </a:rPr>
              <a:t>C</a:t>
            </a:r>
            <a:endParaRPr lang="en-US" sz="2400">
              <a:solidFill>
                <a:schemeClr val="accent1"/>
              </a:solidFill>
            </a:endParaRPr>
          </a:p>
        </p:txBody>
      </p:sp>
      <p:sp>
        <p:nvSpPr>
          <p:cNvPr id="302131" name="Text Box 51"/>
          <p:cNvSpPr txBox="1">
            <a:spLocks noChangeArrowheads="1"/>
          </p:cNvSpPr>
          <p:nvPr/>
        </p:nvSpPr>
        <p:spPr bwMode="auto">
          <a:xfrm>
            <a:off x="1612900" y="1312863"/>
            <a:ext cx="1262063" cy="701675"/>
          </a:xfrm>
          <a:prstGeom prst="rect">
            <a:avLst/>
          </a:prstGeom>
          <a:noFill/>
          <a:ln w="9525">
            <a:noFill/>
            <a:miter lim="800000"/>
            <a:headEnd/>
            <a:tailEnd/>
          </a:ln>
          <a:effectLst/>
        </p:spPr>
        <p:txBody>
          <a:bodyPr wrap="none">
            <a:spAutoFit/>
          </a:bodyPr>
          <a:lstStyle/>
          <a:p>
            <a:pPr algn="l"/>
            <a:r>
              <a:rPr lang="en-US" sz="2000">
                <a:latin typeface="Comic Sans MS" pitchFamily="66" charset="0"/>
              </a:rPr>
              <a:t>10 Mb/s</a:t>
            </a:r>
          </a:p>
          <a:p>
            <a:pPr algn="l"/>
            <a:r>
              <a:rPr lang="en-US" sz="2000">
                <a:latin typeface="Comic Sans MS" pitchFamily="66" charset="0"/>
              </a:rPr>
              <a:t>Ethernet</a:t>
            </a:r>
            <a:endParaRPr lang="en-US" sz="2400">
              <a:solidFill>
                <a:schemeClr val="accent1"/>
              </a:solidFill>
            </a:endParaRPr>
          </a:p>
        </p:txBody>
      </p:sp>
      <p:sp>
        <p:nvSpPr>
          <p:cNvPr id="302132" name="Text Box 52"/>
          <p:cNvSpPr txBox="1">
            <a:spLocks noChangeArrowheads="1"/>
          </p:cNvSpPr>
          <p:nvPr/>
        </p:nvSpPr>
        <p:spPr bwMode="auto">
          <a:xfrm>
            <a:off x="3756025" y="2427288"/>
            <a:ext cx="1222375" cy="396875"/>
          </a:xfrm>
          <a:prstGeom prst="rect">
            <a:avLst/>
          </a:prstGeom>
          <a:noFill/>
          <a:ln w="9525">
            <a:noFill/>
            <a:miter lim="800000"/>
            <a:headEnd/>
            <a:tailEnd/>
          </a:ln>
          <a:effectLst/>
        </p:spPr>
        <p:txBody>
          <a:bodyPr wrap="none">
            <a:spAutoFit/>
          </a:bodyPr>
          <a:lstStyle/>
          <a:p>
            <a:pPr algn="l"/>
            <a:r>
              <a:rPr lang="en-US" sz="2000">
                <a:latin typeface="Comic Sans MS" pitchFamily="66" charset="0"/>
              </a:rPr>
              <a:t>1.5 Mb/s</a:t>
            </a:r>
            <a:endParaRPr lang="en-US" sz="2400">
              <a:solidFill>
                <a:schemeClr val="accent1"/>
              </a:solidFill>
            </a:endParaRPr>
          </a:p>
        </p:txBody>
      </p:sp>
      <p:sp>
        <p:nvSpPr>
          <p:cNvPr id="302133" name="Text Box 53"/>
          <p:cNvSpPr txBox="1">
            <a:spLocks noChangeArrowheads="1"/>
          </p:cNvSpPr>
          <p:nvPr/>
        </p:nvSpPr>
        <p:spPr bwMode="auto">
          <a:xfrm>
            <a:off x="6022975" y="2994025"/>
            <a:ext cx="184150" cy="457200"/>
          </a:xfrm>
          <a:prstGeom prst="rect">
            <a:avLst/>
          </a:prstGeom>
          <a:noFill/>
          <a:ln w="9525">
            <a:noFill/>
            <a:miter lim="800000"/>
            <a:headEnd/>
            <a:tailEnd/>
          </a:ln>
          <a:effectLst/>
        </p:spPr>
        <p:txBody>
          <a:bodyPr wrap="none">
            <a:spAutoFit/>
          </a:bodyPr>
          <a:lstStyle/>
          <a:p>
            <a:pPr algn="l"/>
            <a:endParaRPr lang="en-US" sz="2400">
              <a:solidFill>
                <a:schemeClr val="accent1"/>
              </a:solidFill>
            </a:endParaRPr>
          </a:p>
        </p:txBody>
      </p:sp>
      <p:sp>
        <p:nvSpPr>
          <p:cNvPr id="302134" name="Rectangle 54"/>
          <p:cNvSpPr>
            <a:spLocks noChangeArrowheads="1"/>
          </p:cNvSpPr>
          <p:nvPr/>
        </p:nvSpPr>
        <p:spPr bwMode="auto">
          <a:xfrm>
            <a:off x="5467350" y="2205038"/>
            <a:ext cx="147638" cy="200025"/>
          </a:xfrm>
          <a:prstGeom prst="rect">
            <a:avLst/>
          </a:prstGeom>
          <a:noFill/>
          <a:ln w="9525">
            <a:solidFill>
              <a:schemeClr val="tx1"/>
            </a:solidFill>
            <a:miter lim="800000"/>
            <a:headEnd/>
            <a:tailEnd/>
          </a:ln>
          <a:effectLst/>
        </p:spPr>
        <p:txBody>
          <a:bodyPr wrap="none" anchor="ctr"/>
          <a:lstStyle/>
          <a:p>
            <a:endParaRPr lang="en-US"/>
          </a:p>
        </p:txBody>
      </p:sp>
      <p:sp>
        <p:nvSpPr>
          <p:cNvPr id="302135" name="Rectangle 55"/>
          <p:cNvSpPr>
            <a:spLocks noChangeArrowheads="1"/>
          </p:cNvSpPr>
          <p:nvPr/>
        </p:nvSpPr>
        <p:spPr bwMode="auto">
          <a:xfrm>
            <a:off x="5629275" y="2205038"/>
            <a:ext cx="147638" cy="200025"/>
          </a:xfrm>
          <a:prstGeom prst="rect">
            <a:avLst/>
          </a:prstGeom>
          <a:noFill/>
          <a:ln w="9525">
            <a:solidFill>
              <a:schemeClr val="tx1"/>
            </a:solidFill>
            <a:miter lim="800000"/>
            <a:headEnd/>
            <a:tailEnd/>
          </a:ln>
          <a:effectLst/>
        </p:spPr>
        <p:txBody>
          <a:bodyPr wrap="none" anchor="ctr"/>
          <a:lstStyle/>
          <a:p>
            <a:endParaRPr lang="en-US"/>
          </a:p>
        </p:txBody>
      </p:sp>
      <p:sp>
        <p:nvSpPr>
          <p:cNvPr id="302136" name="Rectangle 56"/>
          <p:cNvSpPr>
            <a:spLocks noChangeArrowheads="1"/>
          </p:cNvSpPr>
          <p:nvPr/>
        </p:nvSpPr>
        <p:spPr bwMode="auto">
          <a:xfrm>
            <a:off x="5791200" y="2205038"/>
            <a:ext cx="147638" cy="200025"/>
          </a:xfrm>
          <a:prstGeom prst="rect">
            <a:avLst/>
          </a:prstGeom>
          <a:noFill/>
          <a:ln w="9525">
            <a:solidFill>
              <a:schemeClr val="tx1"/>
            </a:solidFill>
            <a:miter lim="800000"/>
            <a:headEnd/>
            <a:tailEnd/>
          </a:ln>
          <a:effectLst/>
        </p:spPr>
        <p:txBody>
          <a:bodyPr wrap="none" anchor="ctr"/>
          <a:lstStyle/>
          <a:p>
            <a:endParaRPr lang="en-US"/>
          </a:p>
        </p:txBody>
      </p:sp>
      <p:grpSp>
        <p:nvGrpSpPr>
          <p:cNvPr id="302137" name="Group 57"/>
          <p:cNvGrpSpPr>
            <a:grpSpLocks/>
          </p:cNvGrpSpPr>
          <p:nvPr/>
        </p:nvGrpSpPr>
        <p:grpSpPr bwMode="auto">
          <a:xfrm rot="-1962567">
            <a:off x="5715000" y="2424113"/>
            <a:ext cx="633413" cy="200025"/>
            <a:chOff x="4176" y="2211"/>
            <a:chExt cx="399" cy="126"/>
          </a:xfrm>
        </p:grpSpPr>
        <p:sp>
          <p:nvSpPr>
            <p:cNvPr id="302138" name="Rectangle 58"/>
            <p:cNvSpPr>
              <a:spLocks noChangeArrowheads="1"/>
            </p:cNvSpPr>
            <p:nvPr/>
          </p:nvSpPr>
          <p:spPr bwMode="auto">
            <a:xfrm>
              <a:off x="4176" y="2211"/>
              <a:ext cx="93" cy="126"/>
            </a:xfrm>
            <a:prstGeom prst="rect">
              <a:avLst/>
            </a:prstGeom>
            <a:noFill/>
            <a:ln w="9525">
              <a:solidFill>
                <a:schemeClr val="tx1"/>
              </a:solidFill>
              <a:miter lim="800000"/>
              <a:headEnd/>
              <a:tailEnd/>
            </a:ln>
            <a:effectLst/>
          </p:spPr>
          <p:txBody>
            <a:bodyPr wrap="none" anchor="ctr"/>
            <a:lstStyle/>
            <a:p>
              <a:endParaRPr lang="en-US"/>
            </a:p>
          </p:txBody>
        </p:sp>
        <p:sp>
          <p:nvSpPr>
            <p:cNvPr id="302139" name="Rectangle 59"/>
            <p:cNvSpPr>
              <a:spLocks noChangeArrowheads="1"/>
            </p:cNvSpPr>
            <p:nvPr/>
          </p:nvSpPr>
          <p:spPr bwMode="auto">
            <a:xfrm>
              <a:off x="4278" y="2211"/>
              <a:ext cx="93" cy="126"/>
            </a:xfrm>
            <a:prstGeom prst="rect">
              <a:avLst/>
            </a:prstGeom>
            <a:noFill/>
            <a:ln w="9525">
              <a:solidFill>
                <a:schemeClr val="tx1"/>
              </a:solidFill>
              <a:miter lim="800000"/>
              <a:headEnd/>
              <a:tailEnd/>
            </a:ln>
            <a:effectLst/>
          </p:spPr>
          <p:txBody>
            <a:bodyPr wrap="none" anchor="ctr"/>
            <a:lstStyle/>
            <a:p>
              <a:endParaRPr lang="en-US"/>
            </a:p>
          </p:txBody>
        </p:sp>
        <p:sp>
          <p:nvSpPr>
            <p:cNvPr id="302140" name="Rectangle 60"/>
            <p:cNvSpPr>
              <a:spLocks noChangeArrowheads="1"/>
            </p:cNvSpPr>
            <p:nvPr/>
          </p:nvSpPr>
          <p:spPr bwMode="auto">
            <a:xfrm>
              <a:off x="4380" y="2211"/>
              <a:ext cx="93" cy="126"/>
            </a:xfrm>
            <a:prstGeom prst="rect">
              <a:avLst/>
            </a:prstGeom>
            <a:noFill/>
            <a:ln w="9525">
              <a:solidFill>
                <a:schemeClr val="tx1"/>
              </a:solidFill>
              <a:miter lim="800000"/>
              <a:headEnd/>
              <a:tailEnd/>
            </a:ln>
            <a:effectLst/>
          </p:spPr>
          <p:txBody>
            <a:bodyPr wrap="none" anchor="ctr"/>
            <a:lstStyle/>
            <a:p>
              <a:endParaRPr lang="en-US"/>
            </a:p>
          </p:txBody>
        </p:sp>
        <p:sp>
          <p:nvSpPr>
            <p:cNvPr id="302141" name="Rectangle 61"/>
            <p:cNvSpPr>
              <a:spLocks noChangeArrowheads="1"/>
            </p:cNvSpPr>
            <p:nvPr/>
          </p:nvSpPr>
          <p:spPr bwMode="auto">
            <a:xfrm>
              <a:off x="4482" y="2211"/>
              <a:ext cx="93" cy="126"/>
            </a:xfrm>
            <a:prstGeom prst="rect">
              <a:avLst/>
            </a:prstGeom>
            <a:noFill/>
            <a:ln w="9525">
              <a:solidFill>
                <a:schemeClr val="tx1"/>
              </a:solidFill>
              <a:miter lim="800000"/>
              <a:headEnd/>
              <a:tailEnd/>
            </a:ln>
            <a:effectLst/>
          </p:spPr>
          <p:txBody>
            <a:bodyPr wrap="none" anchor="ctr"/>
            <a:lstStyle/>
            <a:p>
              <a:endParaRPr lang="en-US"/>
            </a:p>
          </p:txBody>
        </p:sp>
      </p:grpSp>
      <p:grpSp>
        <p:nvGrpSpPr>
          <p:cNvPr id="302142" name="Group 62"/>
          <p:cNvGrpSpPr>
            <a:grpSpLocks/>
          </p:cNvGrpSpPr>
          <p:nvPr/>
        </p:nvGrpSpPr>
        <p:grpSpPr bwMode="auto">
          <a:xfrm>
            <a:off x="3679825" y="3341688"/>
            <a:ext cx="3117850" cy="1471612"/>
            <a:chOff x="1646" y="2009"/>
            <a:chExt cx="1964" cy="927"/>
          </a:xfrm>
        </p:grpSpPr>
        <p:graphicFrame>
          <p:nvGraphicFramePr>
            <p:cNvPr id="302143" name="Object 63"/>
            <p:cNvGraphicFramePr>
              <a:graphicFrameLocks noChangeAspect="1"/>
            </p:cNvGraphicFramePr>
            <p:nvPr/>
          </p:nvGraphicFramePr>
          <p:xfrm>
            <a:off x="2960" y="2600"/>
            <a:ext cx="407" cy="336"/>
          </p:xfrm>
          <a:graphic>
            <a:graphicData uri="http://schemas.openxmlformats.org/presentationml/2006/ole">
              <mc:AlternateContent xmlns:mc="http://schemas.openxmlformats.org/markup-compatibility/2006">
                <mc:Choice xmlns:v="urn:schemas-microsoft-com:vml" Requires="v">
                  <p:oleObj spid="_x0000_s302177" name="Clip" r:id="rId7" imgW="1305000" imgH="1085760" progId="">
                    <p:embed/>
                  </p:oleObj>
                </mc:Choice>
                <mc:Fallback>
                  <p:oleObj name="Clip" r:id="rId7" imgW="1305000" imgH="1085760" progId="">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 y="2600"/>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2144" name="Group 64"/>
            <p:cNvGrpSpPr>
              <a:grpSpLocks/>
            </p:cNvGrpSpPr>
            <p:nvPr/>
          </p:nvGrpSpPr>
          <p:grpSpPr bwMode="auto">
            <a:xfrm>
              <a:off x="2428" y="2009"/>
              <a:ext cx="761" cy="420"/>
              <a:chOff x="1462" y="1283"/>
              <a:chExt cx="761" cy="420"/>
            </a:xfrm>
          </p:grpSpPr>
          <p:sp>
            <p:nvSpPr>
              <p:cNvPr id="302145" name="Oval 65"/>
              <p:cNvSpPr>
                <a:spLocks noChangeArrowheads="1"/>
              </p:cNvSpPr>
              <p:nvPr/>
            </p:nvSpPr>
            <p:spPr bwMode="auto">
              <a:xfrm>
                <a:off x="1462" y="1470"/>
                <a:ext cx="755" cy="233"/>
              </a:xfrm>
              <a:prstGeom prst="ellipse">
                <a:avLst/>
              </a:prstGeom>
              <a:solidFill>
                <a:srgbClr val="B2B2B2"/>
              </a:solidFill>
              <a:ln w="12700">
                <a:noFill/>
                <a:round/>
                <a:headEnd/>
                <a:tailEnd/>
              </a:ln>
              <a:effectLst/>
            </p:spPr>
            <p:txBody>
              <a:bodyPr wrap="none" anchor="ctr"/>
              <a:lstStyle/>
              <a:p>
                <a:endParaRPr lang="en-US"/>
              </a:p>
            </p:txBody>
          </p:sp>
          <p:sp>
            <p:nvSpPr>
              <p:cNvPr id="302146" name="Line 66"/>
              <p:cNvSpPr>
                <a:spLocks noChangeShapeType="1"/>
              </p:cNvSpPr>
              <p:nvPr/>
            </p:nvSpPr>
            <p:spPr bwMode="auto">
              <a:xfrm>
                <a:off x="1462" y="1451"/>
                <a:ext cx="0" cy="144"/>
              </a:xfrm>
              <a:prstGeom prst="line">
                <a:avLst/>
              </a:prstGeom>
              <a:noFill/>
              <a:ln w="12700">
                <a:solidFill>
                  <a:schemeClr val="tx1"/>
                </a:solidFill>
                <a:round/>
                <a:headEnd/>
                <a:tailEnd/>
              </a:ln>
              <a:effectLst/>
            </p:spPr>
            <p:txBody>
              <a:bodyPr wrap="none" anchor="ctr"/>
              <a:lstStyle/>
              <a:p>
                <a:endParaRPr lang="en-US"/>
              </a:p>
            </p:txBody>
          </p:sp>
          <p:sp>
            <p:nvSpPr>
              <p:cNvPr id="302147" name="Rectangle 67"/>
              <p:cNvSpPr>
                <a:spLocks noChangeArrowheads="1"/>
              </p:cNvSpPr>
              <p:nvPr/>
            </p:nvSpPr>
            <p:spPr bwMode="auto">
              <a:xfrm>
                <a:off x="1462" y="1427"/>
                <a:ext cx="755" cy="166"/>
              </a:xfrm>
              <a:prstGeom prst="rect">
                <a:avLst/>
              </a:prstGeom>
              <a:solidFill>
                <a:srgbClr val="B2B2B2"/>
              </a:solidFill>
              <a:ln w="12700">
                <a:noFill/>
                <a:miter lim="800000"/>
                <a:headEnd/>
                <a:tailEnd/>
              </a:ln>
              <a:effectLst/>
            </p:spPr>
            <p:txBody>
              <a:bodyPr wrap="none" anchor="ctr"/>
              <a:lstStyle/>
              <a:p>
                <a:pPr algn="ctr"/>
                <a:endParaRPr lang="en-US" sz="2400"/>
              </a:p>
            </p:txBody>
          </p:sp>
          <p:sp>
            <p:nvSpPr>
              <p:cNvPr id="302148" name="Oval 68"/>
              <p:cNvSpPr>
                <a:spLocks noChangeArrowheads="1"/>
              </p:cNvSpPr>
              <p:nvPr/>
            </p:nvSpPr>
            <p:spPr bwMode="auto">
              <a:xfrm>
                <a:off x="1468" y="1283"/>
                <a:ext cx="755" cy="271"/>
              </a:xfrm>
              <a:prstGeom prst="ellipse">
                <a:avLst/>
              </a:prstGeom>
              <a:solidFill>
                <a:srgbClr val="B2B2B2"/>
              </a:solidFill>
              <a:ln w="12700">
                <a:noFill/>
                <a:round/>
                <a:headEnd/>
                <a:tailEnd/>
              </a:ln>
              <a:effectLst/>
            </p:spPr>
            <p:txBody>
              <a:bodyPr wrap="none" anchor="ctr"/>
              <a:lstStyle/>
              <a:p>
                <a:endParaRPr lang="en-US"/>
              </a:p>
            </p:txBody>
          </p:sp>
          <p:grpSp>
            <p:nvGrpSpPr>
              <p:cNvPr id="302149" name="Group 69"/>
              <p:cNvGrpSpPr>
                <a:grpSpLocks/>
              </p:cNvGrpSpPr>
              <p:nvPr/>
            </p:nvGrpSpPr>
            <p:grpSpPr bwMode="auto">
              <a:xfrm>
                <a:off x="1686" y="1302"/>
                <a:ext cx="314" cy="75"/>
                <a:chOff x="2208" y="2184"/>
                <a:chExt cx="176" cy="69"/>
              </a:xfrm>
            </p:grpSpPr>
            <p:grpSp>
              <p:nvGrpSpPr>
                <p:cNvPr id="302150" name="Group 70"/>
                <p:cNvGrpSpPr>
                  <a:grpSpLocks/>
                </p:cNvGrpSpPr>
                <p:nvPr/>
              </p:nvGrpSpPr>
              <p:grpSpPr bwMode="auto">
                <a:xfrm>
                  <a:off x="2208" y="2185"/>
                  <a:ext cx="176" cy="68"/>
                  <a:chOff x="2848" y="848"/>
                  <a:chExt cx="140" cy="98"/>
                </a:xfrm>
              </p:grpSpPr>
              <p:sp>
                <p:nvSpPr>
                  <p:cNvPr id="302151" name="Line 7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2152" name="Line 7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2153" name="Line 7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02154" name="Group 74"/>
                <p:cNvGrpSpPr>
                  <a:grpSpLocks/>
                </p:cNvGrpSpPr>
                <p:nvPr/>
              </p:nvGrpSpPr>
              <p:grpSpPr bwMode="auto">
                <a:xfrm flipV="1">
                  <a:off x="2208" y="2184"/>
                  <a:ext cx="176" cy="68"/>
                  <a:chOff x="2848" y="848"/>
                  <a:chExt cx="140" cy="98"/>
                </a:xfrm>
              </p:grpSpPr>
              <p:sp>
                <p:nvSpPr>
                  <p:cNvPr id="302155" name="Line 7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2156" name="Line 7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2157" name="Line 7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graphicFrame>
          <p:nvGraphicFramePr>
            <p:cNvPr id="302158" name="Object 78"/>
            <p:cNvGraphicFramePr>
              <a:graphicFrameLocks noChangeAspect="1"/>
            </p:cNvGraphicFramePr>
            <p:nvPr/>
          </p:nvGraphicFramePr>
          <p:xfrm>
            <a:off x="1874" y="2546"/>
            <a:ext cx="407" cy="336"/>
          </p:xfrm>
          <a:graphic>
            <a:graphicData uri="http://schemas.openxmlformats.org/presentationml/2006/ole">
              <mc:AlternateContent xmlns:mc="http://schemas.openxmlformats.org/markup-compatibility/2006">
                <mc:Choice xmlns:v="urn:schemas-microsoft-com:vml" Requires="v">
                  <p:oleObj spid="_x0000_s302178" name="Clip" r:id="rId8" imgW="1305000" imgH="1085760" progId="">
                    <p:embed/>
                  </p:oleObj>
                </mc:Choice>
                <mc:Fallback>
                  <p:oleObj name="Clip" r:id="rId8" imgW="1305000" imgH="1085760" progId="">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 y="254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59" name="Line 79"/>
            <p:cNvSpPr>
              <a:spLocks noChangeShapeType="1"/>
            </p:cNvSpPr>
            <p:nvPr/>
          </p:nvSpPr>
          <p:spPr bwMode="auto">
            <a:xfrm flipV="1">
              <a:off x="2214" y="2370"/>
              <a:ext cx="294" cy="252"/>
            </a:xfrm>
            <a:prstGeom prst="line">
              <a:avLst/>
            </a:prstGeom>
            <a:noFill/>
            <a:ln w="19050">
              <a:solidFill>
                <a:schemeClr val="tx1"/>
              </a:solidFill>
              <a:round/>
              <a:headEnd/>
              <a:tailEnd/>
            </a:ln>
            <a:effectLst/>
          </p:spPr>
          <p:txBody>
            <a:bodyPr wrap="none" anchor="ctr"/>
            <a:lstStyle/>
            <a:p>
              <a:endParaRPr lang="en-US"/>
            </a:p>
          </p:txBody>
        </p:sp>
        <p:sp>
          <p:nvSpPr>
            <p:cNvPr id="302160" name="Line 80"/>
            <p:cNvSpPr>
              <a:spLocks noChangeShapeType="1"/>
            </p:cNvSpPr>
            <p:nvPr/>
          </p:nvSpPr>
          <p:spPr bwMode="auto">
            <a:xfrm flipH="1" flipV="1">
              <a:off x="2964" y="2406"/>
              <a:ext cx="210" cy="192"/>
            </a:xfrm>
            <a:prstGeom prst="line">
              <a:avLst/>
            </a:prstGeom>
            <a:noFill/>
            <a:ln w="19050">
              <a:solidFill>
                <a:schemeClr val="tx1"/>
              </a:solidFill>
              <a:round/>
              <a:headEnd/>
              <a:tailEnd/>
            </a:ln>
            <a:effectLst/>
          </p:spPr>
          <p:txBody>
            <a:bodyPr wrap="none" anchor="ctr"/>
            <a:lstStyle/>
            <a:p>
              <a:endParaRPr lang="en-US"/>
            </a:p>
          </p:txBody>
        </p:sp>
        <p:sp>
          <p:nvSpPr>
            <p:cNvPr id="302161" name="Text Box 81"/>
            <p:cNvSpPr txBox="1">
              <a:spLocks noChangeArrowheads="1"/>
            </p:cNvSpPr>
            <p:nvPr/>
          </p:nvSpPr>
          <p:spPr bwMode="auto">
            <a:xfrm>
              <a:off x="1646" y="2549"/>
              <a:ext cx="255" cy="288"/>
            </a:xfrm>
            <a:prstGeom prst="rect">
              <a:avLst/>
            </a:prstGeom>
            <a:noFill/>
            <a:ln w="9525">
              <a:noFill/>
              <a:miter lim="800000"/>
              <a:headEnd/>
              <a:tailEnd/>
            </a:ln>
            <a:effectLst/>
          </p:spPr>
          <p:txBody>
            <a:bodyPr wrap="none">
              <a:spAutoFit/>
            </a:bodyPr>
            <a:lstStyle/>
            <a:p>
              <a:pPr algn="l"/>
              <a:r>
                <a:rPr lang="en-US" sz="2400">
                  <a:latin typeface="Comic Sans MS" pitchFamily="66" charset="0"/>
                </a:rPr>
                <a:t>D</a:t>
              </a:r>
              <a:endParaRPr lang="en-US" sz="2400">
                <a:solidFill>
                  <a:schemeClr val="accent1"/>
                </a:solidFill>
              </a:endParaRPr>
            </a:p>
          </p:txBody>
        </p:sp>
        <p:sp>
          <p:nvSpPr>
            <p:cNvPr id="302162" name="Text Box 82"/>
            <p:cNvSpPr txBox="1">
              <a:spLocks noChangeArrowheads="1"/>
            </p:cNvSpPr>
            <p:nvPr/>
          </p:nvSpPr>
          <p:spPr bwMode="auto">
            <a:xfrm>
              <a:off x="3374" y="2591"/>
              <a:ext cx="236" cy="288"/>
            </a:xfrm>
            <a:prstGeom prst="rect">
              <a:avLst/>
            </a:prstGeom>
            <a:noFill/>
            <a:ln w="9525">
              <a:noFill/>
              <a:miter lim="800000"/>
              <a:headEnd/>
              <a:tailEnd/>
            </a:ln>
            <a:effectLst/>
          </p:spPr>
          <p:txBody>
            <a:bodyPr wrap="none">
              <a:spAutoFit/>
            </a:bodyPr>
            <a:lstStyle/>
            <a:p>
              <a:pPr algn="l"/>
              <a:r>
                <a:rPr lang="en-US" sz="2400">
                  <a:latin typeface="Comic Sans MS" pitchFamily="66" charset="0"/>
                </a:rPr>
                <a:t>E</a:t>
              </a:r>
              <a:endParaRPr lang="en-US" sz="2400">
                <a:solidFill>
                  <a:schemeClr val="accent1"/>
                </a:solidFill>
              </a:endParaRPr>
            </a:p>
          </p:txBody>
        </p:sp>
        <p:grpSp>
          <p:nvGrpSpPr>
            <p:cNvPr id="302163" name="Group 83"/>
            <p:cNvGrpSpPr>
              <a:grpSpLocks/>
            </p:cNvGrpSpPr>
            <p:nvPr/>
          </p:nvGrpSpPr>
          <p:grpSpPr bwMode="auto">
            <a:xfrm rot="-2018696">
              <a:off x="2736" y="2139"/>
              <a:ext cx="399" cy="126"/>
              <a:chOff x="4176" y="2211"/>
              <a:chExt cx="399" cy="126"/>
            </a:xfrm>
          </p:grpSpPr>
          <p:sp>
            <p:nvSpPr>
              <p:cNvPr id="302164" name="Rectangle 84"/>
              <p:cNvSpPr>
                <a:spLocks noChangeArrowheads="1"/>
              </p:cNvSpPr>
              <p:nvPr/>
            </p:nvSpPr>
            <p:spPr bwMode="auto">
              <a:xfrm>
                <a:off x="4176" y="2211"/>
                <a:ext cx="93" cy="126"/>
              </a:xfrm>
              <a:prstGeom prst="rect">
                <a:avLst/>
              </a:prstGeom>
              <a:noFill/>
              <a:ln w="9525">
                <a:solidFill>
                  <a:schemeClr val="tx1"/>
                </a:solidFill>
                <a:miter lim="800000"/>
                <a:headEnd/>
                <a:tailEnd/>
              </a:ln>
              <a:effectLst/>
            </p:spPr>
            <p:txBody>
              <a:bodyPr wrap="none" anchor="ctr"/>
              <a:lstStyle/>
              <a:p>
                <a:endParaRPr lang="en-US"/>
              </a:p>
            </p:txBody>
          </p:sp>
          <p:sp>
            <p:nvSpPr>
              <p:cNvPr id="302165" name="Rectangle 85"/>
              <p:cNvSpPr>
                <a:spLocks noChangeArrowheads="1"/>
              </p:cNvSpPr>
              <p:nvPr/>
            </p:nvSpPr>
            <p:spPr bwMode="auto">
              <a:xfrm>
                <a:off x="4278" y="2211"/>
                <a:ext cx="93" cy="126"/>
              </a:xfrm>
              <a:prstGeom prst="rect">
                <a:avLst/>
              </a:prstGeom>
              <a:noFill/>
              <a:ln w="9525">
                <a:solidFill>
                  <a:schemeClr val="tx1"/>
                </a:solidFill>
                <a:miter lim="800000"/>
                <a:headEnd/>
                <a:tailEnd/>
              </a:ln>
              <a:effectLst/>
            </p:spPr>
            <p:txBody>
              <a:bodyPr wrap="none" anchor="ctr"/>
              <a:lstStyle/>
              <a:p>
                <a:endParaRPr lang="en-US"/>
              </a:p>
            </p:txBody>
          </p:sp>
          <p:sp>
            <p:nvSpPr>
              <p:cNvPr id="302166" name="Rectangle 86"/>
              <p:cNvSpPr>
                <a:spLocks noChangeArrowheads="1"/>
              </p:cNvSpPr>
              <p:nvPr/>
            </p:nvSpPr>
            <p:spPr bwMode="auto">
              <a:xfrm>
                <a:off x="4380" y="2211"/>
                <a:ext cx="93" cy="126"/>
              </a:xfrm>
              <a:prstGeom prst="rect">
                <a:avLst/>
              </a:prstGeom>
              <a:noFill/>
              <a:ln w="9525">
                <a:solidFill>
                  <a:schemeClr val="tx1"/>
                </a:solidFill>
                <a:miter lim="800000"/>
                <a:headEnd/>
                <a:tailEnd/>
              </a:ln>
              <a:effectLst/>
            </p:spPr>
            <p:txBody>
              <a:bodyPr wrap="none" anchor="ctr"/>
              <a:lstStyle/>
              <a:p>
                <a:endParaRPr lang="en-US"/>
              </a:p>
            </p:txBody>
          </p:sp>
          <p:sp>
            <p:nvSpPr>
              <p:cNvPr id="302167" name="Rectangle 87"/>
              <p:cNvSpPr>
                <a:spLocks noChangeArrowheads="1"/>
              </p:cNvSpPr>
              <p:nvPr/>
            </p:nvSpPr>
            <p:spPr bwMode="auto">
              <a:xfrm>
                <a:off x="4482" y="2211"/>
                <a:ext cx="93" cy="126"/>
              </a:xfrm>
              <a:prstGeom prst="rect">
                <a:avLst/>
              </a:prstGeom>
              <a:noFill/>
              <a:ln w="9525">
                <a:solidFill>
                  <a:schemeClr val="tx1"/>
                </a:solidFill>
                <a:miter lim="800000"/>
                <a:headEnd/>
                <a:tailEnd/>
              </a:ln>
              <a:effectLst/>
            </p:spPr>
            <p:txBody>
              <a:bodyPr wrap="none" anchor="ctr"/>
              <a:lstStyle/>
              <a:p>
                <a:endParaRPr lang="en-US"/>
              </a:p>
            </p:txBody>
          </p:sp>
        </p:grpSp>
      </p:grpSp>
      <p:sp>
        <p:nvSpPr>
          <p:cNvPr id="302168" name="Text Box 88"/>
          <p:cNvSpPr txBox="1">
            <a:spLocks noChangeArrowheads="1"/>
          </p:cNvSpPr>
          <p:nvPr/>
        </p:nvSpPr>
        <p:spPr bwMode="auto">
          <a:xfrm>
            <a:off x="3241675" y="1636713"/>
            <a:ext cx="2949575" cy="396875"/>
          </a:xfrm>
          <a:prstGeom prst="rect">
            <a:avLst/>
          </a:prstGeom>
          <a:noFill/>
          <a:ln w="9525">
            <a:noFill/>
            <a:miter lim="800000"/>
            <a:headEnd/>
            <a:tailEnd/>
          </a:ln>
          <a:effectLst/>
        </p:spPr>
        <p:txBody>
          <a:bodyPr wrap="none">
            <a:spAutoFit/>
          </a:bodyPr>
          <a:lstStyle/>
          <a:p>
            <a:pPr algn="l"/>
            <a:r>
              <a:rPr lang="en-US" sz="2000" b="1" i="1">
                <a:solidFill>
                  <a:srgbClr val="FF0000"/>
                </a:solidFill>
                <a:latin typeface="Comic Sans MS" pitchFamily="66" charset="0"/>
              </a:rPr>
              <a:t>statistical multiplexing</a:t>
            </a:r>
            <a:endParaRPr lang="en-US" sz="2400">
              <a:solidFill>
                <a:schemeClr val="accent1"/>
              </a:solidFill>
            </a:endParaRPr>
          </a:p>
        </p:txBody>
      </p:sp>
      <p:sp>
        <p:nvSpPr>
          <p:cNvPr id="302169" name="Text Box 89"/>
          <p:cNvSpPr txBox="1">
            <a:spLocks noChangeArrowheads="1"/>
          </p:cNvSpPr>
          <p:nvPr/>
        </p:nvSpPr>
        <p:spPr bwMode="auto">
          <a:xfrm>
            <a:off x="1957388" y="2984500"/>
            <a:ext cx="2112962" cy="915988"/>
          </a:xfrm>
          <a:prstGeom prst="rect">
            <a:avLst/>
          </a:prstGeom>
          <a:noFill/>
          <a:ln w="9525">
            <a:noFill/>
            <a:miter lim="800000"/>
            <a:headEnd/>
            <a:tailEnd/>
          </a:ln>
          <a:effectLst/>
        </p:spPr>
        <p:txBody>
          <a:bodyPr wrap="none">
            <a:spAutoFit/>
          </a:bodyPr>
          <a:lstStyle/>
          <a:p>
            <a:pPr algn="ctr"/>
            <a:r>
              <a:rPr lang="en-US" sz="1800">
                <a:latin typeface="Comic Sans MS" pitchFamily="66" charset="0"/>
              </a:rPr>
              <a:t>queue of packets</a:t>
            </a:r>
          </a:p>
          <a:p>
            <a:pPr algn="ctr"/>
            <a:r>
              <a:rPr lang="en-US" sz="1800">
                <a:latin typeface="Comic Sans MS" pitchFamily="66" charset="0"/>
              </a:rPr>
              <a:t>waiting for output</a:t>
            </a:r>
          </a:p>
          <a:p>
            <a:pPr algn="ctr"/>
            <a:r>
              <a:rPr lang="en-US" sz="1800">
                <a:latin typeface="Comic Sans MS" pitchFamily="66" charset="0"/>
              </a:rPr>
              <a:t>link</a:t>
            </a:r>
            <a:endParaRPr lang="en-US" sz="1800">
              <a:solidFill>
                <a:schemeClr val="accent1"/>
              </a:solidFill>
            </a:endParaRPr>
          </a:p>
        </p:txBody>
      </p:sp>
      <p:sp>
        <p:nvSpPr>
          <p:cNvPr id="302170" name="Line 90"/>
          <p:cNvSpPr>
            <a:spLocks noChangeShapeType="1"/>
          </p:cNvSpPr>
          <p:nvPr/>
        </p:nvSpPr>
        <p:spPr bwMode="auto">
          <a:xfrm flipV="1">
            <a:off x="2890838" y="2514600"/>
            <a:ext cx="166687" cy="523875"/>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p:txBody>
          <a:bodyPr/>
          <a:lstStyle/>
          <a:p>
            <a:r>
              <a:rPr lang="en-US" dirty="0" smtClean="0"/>
              <a:t>Theory</a:t>
            </a:r>
          </a:p>
          <a:p>
            <a:pPr lvl="1"/>
            <a:r>
              <a:rPr lang="en-US" dirty="0" smtClean="0"/>
              <a:t>Basics of Interworking</a:t>
            </a:r>
          </a:p>
          <a:p>
            <a:pPr lvl="1"/>
            <a:r>
              <a:rPr lang="en-US" dirty="0" smtClean="0"/>
              <a:t>Modern Networking Applications and Technologies</a:t>
            </a:r>
          </a:p>
          <a:p>
            <a:pPr lvl="1"/>
            <a:r>
              <a:rPr lang="en-US" dirty="0" smtClean="0"/>
              <a:t>Advanced Concepts in Design of Network based Applications</a:t>
            </a:r>
          </a:p>
          <a:p>
            <a:r>
              <a:rPr lang="en-US" dirty="0" smtClean="0"/>
              <a:t>Lab</a:t>
            </a:r>
          </a:p>
          <a:p>
            <a:pPr lvl="1"/>
            <a:r>
              <a:rPr lang="en-US" dirty="0" smtClean="0"/>
              <a:t>Implementation of networking protocols</a:t>
            </a:r>
          </a:p>
          <a:p>
            <a:pPr lvl="1"/>
            <a:r>
              <a:rPr lang="en-US" dirty="0" smtClean="0"/>
              <a:t>Use of simulators</a:t>
            </a:r>
          </a:p>
          <a:p>
            <a:pPr lvl="1"/>
            <a:r>
              <a:rPr lang="en-US" dirty="0" smtClean="0"/>
              <a:t>Develop network based applications</a:t>
            </a:r>
            <a:endParaRPr lang="en-US" dirty="0"/>
          </a:p>
        </p:txBody>
      </p:sp>
      <p:sp>
        <p:nvSpPr>
          <p:cNvPr id="4" name="Footer Placeholder 3"/>
          <p:cNvSpPr>
            <a:spLocks noGrp="1"/>
          </p:cNvSpPr>
          <p:nvPr>
            <p:ph type="ftr" sz="quarter" idx="11"/>
          </p:nvPr>
        </p:nvSpPr>
        <p:spPr/>
        <p:txBody>
          <a:bodyPr/>
          <a:lstStyle/>
          <a:p>
            <a:r>
              <a:rPr lang="en-US" smtClean="0"/>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smtClean="0"/>
              <a:t>1-</a:t>
            </a:r>
            <a:fld id="{EE811183-DCA7-4A54-80B3-428D5C9D418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29" name="Slide Number Placeholder 6"/>
          <p:cNvSpPr>
            <a:spLocks noGrp="1"/>
          </p:cNvSpPr>
          <p:nvPr>
            <p:ph type="sldNum" sz="quarter" idx="12"/>
          </p:nvPr>
        </p:nvSpPr>
        <p:spPr/>
        <p:txBody>
          <a:bodyPr/>
          <a:lstStyle/>
          <a:p>
            <a:r>
              <a:rPr lang="en-US"/>
              <a:t>1-</a:t>
            </a:r>
            <a:fld id="{6426B53E-A0A9-43FC-86A5-B94DE5C27005}" type="slidenum">
              <a:rPr lang="en-US"/>
              <a:pPr/>
              <a:t>20</a:t>
            </a:fld>
            <a:endParaRPr lang="en-US"/>
          </a:p>
        </p:txBody>
      </p:sp>
      <p:sp>
        <p:nvSpPr>
          <p:cNvPr id="303106" name="Rectangle 2"/>
          <p:cNvSpPr>
            <a:spLocks noGrp="1" noChangeArrowheads="1"/>
          </p:cNvSpPr>
          <p:nvPr>
            <p:ph type="title"/>
          </p:nvPr>
        </p:nvSpPr>
        <p:spPr>
          <a:xfrm>
            <a:off x="533400" y="228600"/>
            <a:ext cx="8001000" cy="1143000"/>
          </a:xfrm>
        </p:spPr>
        <p:txBody>
          <a:bodyPr/>
          <a:lstStyle/>
          <a:p>
            <a:r>
              <a:rPr lang="en-US" sz="3200"/>
              <a:t>Packet switching versus circuit switching</a:t>
            </a:r>
            <a:endParaRPr lang="en-US"/>
          </a:p>
        </p:txBody>
      </p:sp>
      <p:sp>
        <p:nvSpPr>
          <p:cNvPr id="303107" name="Rectangle 3"/>
          <p:cNvSpPr>
            <a:spLocks noGrp="1" noChangeArrowheads="1"/>
          </p:cNvSpPr>
          <p:nvPr>
            <p:ph type="body" sz="half" idx="1"/>
          </p:nvPr>
        </p:nvSpPr>
        <p:spPr>
          <a:xfrm>
            <a:off x="533400" y="1981200"/>
            <a:ext cx="3810000" cy="4648200"/>
          </a:xfrm>
        </p:spPr>
        <p:txBody>
          <a:bodyPr/>
          <a:lstStyle/>
          <a:p>
            <a:r>
              <a:rPr lang="en-US" sz="2000"/>
              <a:t>N users over 1 Mb/s link</a:t>
            </a:r>
          </a:p>
          <a:p>
            <a:r>
              <a:rPr lang="en-US" sz="2000"/>
              <a:t>each user: </a:t>
            </a:r>
          </a:p>
          <a:p>
            <a:pPr lvl="1"/>
            <a:r>
              <a:rPr lang="en-US" sz="1800"/>
              <a:t>100 kb/s when “active”</a:t>
            </a:r>
          </a:p>
          <a:p>
            <a:pPr lvl="1"/>
            <a:r>
              <a:rPr lang="en-US" sz="1800"/>
              <a:t>active 10% of time</a:t>
            </a:r>
          </a:p>
          <a:p>
            <a:r>
              <a:rPr lang="en-US" sz="2000"/>
              <a:t>circuit-switching: </a:t>
            </a:r>
          </a:p>
          <a:p>
            <a:pPr lvl="1"/>
            <a:r>
              <a:rPr lang="en-US" sz="1800"/>
              <a:t>10 users</a:t>
            </a:r>
          </a:p>
          <a:p>
            <a:r>
              <a:rPr lang="en-US" sz="2000"/>
              <a:t>packet switching: </a:t>
            </a:r>
          </a:p>
          <a:p>
            <a:pPr lvl="1"/>
            <a:r>
              <a:rPr lang="en-US" sz="1800"/>
              <a:t>with 35 users, probability &gt; 10 active less than .0004</a:t>
            </a:r>
          </a:p>
          <a:p>
            <a:pPr lvl="1">
              <a:lnSpc>
                <a:spcPct val="99000"/>
              </a:lnSpc>
              <a:spcBef>
                <a:spcPts val="600"/>
              </a:spcBef>
            </a:pPr>
            <a:r>
              <a:rPr lang="en-GB" sz="1800"/>
              <a:t>Allows more users to use network</a:t>
            </a:r>
          </a:p>
          <a:p>
            <a:pPr lvl="1">
              <a:lnSpc>
                <a:spcPct val="99000"/>
              </a:lnSpc>
              <a:spcBef>
                <a:spcPts val="600"/>
              </a:spcBef>
            </a:pPr>
            <a:r>
              <a:rPr lang="en-GB" sz="1800"/>
              <a:t>“Statistical multiplexing gain”</a:t>
            </a:r>
            <a:endParaRPr lang="en-US" sz="1800"/>
          </a:p>
        </p:txBody>
      </p:sp>
      <p:sp>
        <p:nvSpPr>
          <p:cNvPr id="303108" name="Rectangle 4"/>
          <p:cNvSpPr>
            <a:spLocks noGrp="1" noChangeArrowheads="1"/>
          </p:cNvSpPr>
          <p:nvPr>
            <p:ph type="body" sz="half" idx="2"/>
          </p:nvPr>
        </p:nvSpPr>
        <p:spPr>
          <a:xfrm>
            <a:off x="590550" y="1390650"/>
            <a:ext cx="7620000" cy="609600"/>
          </a:xfrm>
        </p:spPr>
        <p:txBody>
          <a:bodyPr/>
          <a:lstStyle/>
          <a:p>
            <a:pPr>
              <a:buFont typeface="Wingdings" pitchFamily="48" charset="2"/>
              <a:buNone/>
            </a:pPr>
            <a:r>
              <a:rPr lang="en-US" sz="2400"/>
              <a:t>Packet switching allows more users to use network!</a:t>
            </a:r>
          </a:p>
        </p:txBody>
      </p:sp>
      <p:sp>
        <p:nvSpPr>
          <p:cNvPr id="303109" name="Rectangle 5"/>
          <p:cNvSpPr>
            <a:spLocks noChangeArrowheads="1"/>
          </p:cNvSpPr>
          <p:nvPr/>
        </p:nvSpPr>
        <p:spPr bwMode="auto">
          <a:xfrm>
            <a:off x="4629150" y="3028950"/>
            <a:ext cx="304800" cy="304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p>
            <a:endParaRPr lang="en-US"/>
          </a:p>
        </p:txBody>
      </p:sp>
      <p:sp>
        <p:nvSpPr>
          <p:cNvPr id="303110" name="Rectangle 6"/>
          <p:cNvSpPr>
            <a:spLocks noChangeArrowheads="1"/>
          </p:cNvSpPr>
          <p:nvPr/>
        </p:nvSpPr>
        <p:spPr bwMode="auto">
          <a:xfrm>
            <a:off x="4629150" y="4629150"/>
            <a:ext cx="304800" cy="304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p>
            <a:endParaRPr lang="en-US"/>
          </a:p>
        </p:txBody>
      </p:sp>
      <p:sp>
        <p:nvSpPr>
          <p:cNvPr id="303111" name="Line 7"/>
          <p:cNvSpPr>
            <a:spLocks noChangeShapeType="1"/>
          </p:cNvSpPr>
          <p:nvPr/>
        </p:nvSpPr>
        <p:spPr bwMode="auto">
          <a:xfrm>
            <a:off x="4933950" y="3333750"/>
            <a:ext cx="838200" cy="457200"/>
          </a:xfrm>
          <a:prstGeom prst="line">
            <a:avLst/>
          </a:prstGeom>
          <a:noFill/>
          <a:ln w="28575">
            <a:solidFill>
              <a:schemeClr val="accent2"/>
            </a:solidFill>
            <a:round/>
            <a:headEnd/>
            <a:tailEnd/>
          </a:ln>
          <a:effectLst/>
        </p:spPr>
        <p:txBody>
          <a:bodyPr wrap="none" anchor="ctr"/>
          <a:lstStyle/>
          <a:p>
            <a:endParaRPr lang="en-US"/>
          </a:p>
        </p:txBody>
      </p:sp>
      <p:sp>
        <p:nvSpPr>
          <p:cNvPr id="303112" name="Line 8"/>
          <p:cNvSpPr>
            <a:spLocks noChangeShapeType="1"/>
          </p:cNvSpPr>
          <p:nvPr/>
        </p:nvSpPr>
        <p:spPr bwMode="auto">
          <a:xfrm>
            <a:off x="5772150" y="3790950"/>
            <a:ext cx="2038350" cy="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03113" name="Line 9"/>
          <p:cNvSpPr>
            <a:spLocks noChangeShapeType="1"/>
          </p:cNvSpPr>
          <p:nvPr/>
        </p:nvSpPr>
        <p:spPr bwMode="auto">
          <a:xfrm>
            <a:off x="5772150" y="3943350"/>
            <a:ext cx="2038350" cy="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03114" name="Line 10"/>
          <p:cNvSpPr>
            <a:spLocks noChangeShapeType="1"/>
          </p:cNvSpPr>
          <p:nvPr/>
        </p:nvSpPr>
        <p:spPr bwMode="auto">
          <a:xfrm flipV="1">
            <a:off x="5010150" y="3943350"/>
            <a:ext cx="762000" cy="609600"/>
          </a:xfrm>
          <a:prstGeom prst="line">
            <a:avLst/>
          </a:prstGeom>
          <a:noFill/>
          <a:ln w="28575">
            <a:solidFill>
              <a:schemeClr val="accent2"/>
            </a:solidFill>
            <a:round/>
            <a:headEnd/>
            <a:tailEnd/>
          </a:ln>
          <a:effectLst/>
        </p:spPr>
        <p:txBody>
          <a:bodyPr wrap="none" anchor="ctr"/>
          <a:lstStyle/>
          <a:p>
            <a:endParaRPr lang="en-US"/>
          </a:p>
        </p:txBody>
      </p:sp>
      <p:sp>
        <p:nvSpPr>
          <p:cNvPr id="303115" name="Text Box 11"/>
          <p:cNvSpPr txBox="1">
            <a:spLocks noChangeArrowheads="1"/>
          </p:cNvSpPr>
          <p:nvPr/>
        </p:nvSpPr>
        <p:spPr bwMode="auto">
          <a:xfrm>
            <a:off x="3897313" y="3627438"/>
            <a:ext cx="1284287" cy="457200"/>
          </a:xfrm>
          <a:prstGeom prst="rect">
            <a:avLst/>
          </a:prstGeom>
          <a:noFill/>
          <a:ln w="9525">
            <a:noFill/>
            <a:miter lim="800000"/>
            <a:headEnd/>
            <a:tailEnd/>
          </a:ln>
          <a:effectLst/>
        </p:spPr>
        <p:txBody>
          <a:bodyPr wrap="none">
            <a:spAutoFit/>
          </a:bodyPr>
          <a:lstStyle/>
          <a:p>
            <a:pPr algn="l"/>
            <a:r>
              <a:rPr lang="en-US" sz="2400">
                <a:solidFill>
                  <a:schemeClr val="accent2"/>
                </a:solidFill>
                <a:latin typeface="Comic Sans MS" pitchFamily="66" charset="0"/>
              </a:rPr>
              <a:t>N users</a:t>
            </a:r>
            <a:endParaRPr lang="en-US" sz="2400"/>
          </a:p>
        </p:txBody>
      </p:sp>
      <p:sp>
        <p:nvSpPr>
          <p:cNvPr id="303116" name="Text Box 12"/>
          <p:cNvSpPr txBox="1">
            <a:spLocks noChangeArrowheads="1"/>
          </p:cNvSpPr>
          <p:nvPr/>
        </p:nvSpPr>
        <p:spPr bwMode="auto">
          <a:xfrm>
            <a:off x="7096125" y="4075113"/>
            <a:ext cx="1758950" cy="457200"/>
          </a:xfrm>
          <a:prstGeom prst="rect">
            <a:avLst/>
          </a:prstGeom>
          <a:noFill/>
          <a:ln w="9525">
            <a:noFill/>
            <a:miter lim="800000"/>
            <a:headEnd/>
            <a:tailEnd/>
          </a:ln>
          <a:effectLst/>
        </p:spPr>
        <p:txBody>
          <a:bodyPr wrap="none">
            <a:spAutoFit/>
          </a:bodyPr>
          <a:lstStyle/>
          <a:p>
            <a:pPr algn="l"/>
            <a:r>
              <a:rPr lang="en-US" sz="2400">
                <a:latin typeface="Comic Sans MS" pitchFamily="66" charset="0"/>
              </a:rPr>
              <a:t>1 Mbps link</a:t>
            </a:r>
            <a:endParaRPr lang="en-US" sz="2400"/>
          </a:p>
        </p:txBody>
      </p:sp>
      <p:grpSp>
        <p:nvGrpSpPr>
          <p:cNvPr id="303117" name="Group 13"/>
          <p:cNvGrpSpPr>
            <a:grpSpLocks/>
          </p:cNvGrpSpPr>
          <p:nvPr/>
        </p:nvGrpSpPr>
        <p:grpSpPr bwMode="auto">
          <a:xfrm>
            <a:off x="5864225" y="3503613"/>
            <a:ext cx="1208088" cy="666750"/>
            <a:chOff x="4072" y="1331"/>
            <a:chExt cx="761" cy="420"/>
          </a:xfrm>
        </p:grpSpPr>
        <p:sp>
          <p:nvSpPr>
            <p:cNvPr id="303118" name="Oval 14"/>
            <p:cNvSpPr>
              <a:spLocks noChangeArrowheads="1"/>
            </p:cNvSpPr>
            <p:nvPr/>
          </p:nvSpPr>
          <p:spPr bwMode="auto">
            <a:xfrm>
              <a:off x="4072" y="1518"/>
              <a:ext cx="755" cy="233"/>
            </a:xfrm>
            <a:prstGeom prst="ellipse">
              <a:avLst/>
            </a:prstGeom>
            <a:solidFill>
              <a:srgbClr val="B2B2B2"/>
            </a:solidFill>
            <a:ln w="12700">
              <a:noFill/>
              <a:round/>
              <a:headEnd/>
              <a:tailEnd/>
            </a:ln>
            <a:effectLst/>
          </p:spPr>
          <p:txBody>
            <a:bodyPr wrap="none" anchor="ctr"/>
            <a:lstStyle/>
            <a:p>
              <a:endParaRPr lang="en-US"/>
            </a:p>
          </p:txBody>
        </p:sp>
        <p:sp>
          <p:nvSpPr>
            <p:cNvPr id="303119" name="Rectangle 15"/>
            <p:cNvSpPr>
              <a:spLocks noChangeArrowheads="1"/>
            </p:cNvSpPr>
            <p:nvPr/>
          </p:nvSpPr>
          <p:spPr bwMode="auto">
            <a:xfrm>
              <a:off x="4072" y="1475"/>
              <a:ext cx="755" cy="166"/>
            </a:xfrm>
            <a:prstGeom prst="rect">
              <a:avLst/>
            </a:prstGeom>
            <a:solidFill>
              <a:srgbClr val="B2B2B2"/>
            </a:solidFill>
            <a:ln w="12700">
              <a:noFill/>
              <a:miter lim="800000"/>
              <a:headEnd/>
              <a:tailEnd/>
            </a:ln>
            <a:effectLst/>
          </p:spPr>
          <p:txBody>
            <a:bodyPr wrap="none" anchor="ctr"/>
            <a:lstStyle/>
            <a:p>
              <a:pPr algn="ctr"/>
              <a:endParaRPr lang="en-US" sz="2400"/>
            </a:p>
          </p:txBody>
        </p:sp>
        <p:sp>
          <p:nvSpPr>
            <p:cNvPr id="303120" name="Oval 16"/>
            <p:cNvSpPr>
              <a:spLocks noChangeArrowheads="1"/>
            </p:cNvSpPr>
            <p:nvPr/>
          </p:nvSpPr>
          <p:spPr bwMode="auto">
            <a:xfrm>
              <a:off x="4078" y="1331"/>
              <a:ext cx="755" cy="271"/>
            </a:xfrm>
            <a:prstGeom prst="ellipse">
              <a:avLst/>
            </a:prstGeom>
            <a:solidFill>
              <a:srgbClr val="B2B2B2"/>
            </a:solidFill>
            <a:ln w="6350">
              <a:solidFill>
                <a:schemeClr val="accent2"/>
              </a:solidFill>
              <a:round/>
              <a:headEnd/>
              <a:tailEnd/>
            </a:ln>
            <a:effectLst/>
          </p:spPr>
          <p:txBody>
            <a:bodyPr wrap="none" anchor="ctr"/>
            <a:lstStyle/>
            <a:p>
              <a:endParaRPr lang="en-US"/>
            </a:p>
          </p:txBody>
        </p:sp>
        <p:grpSp>
          <p:nvGrpSpPr>
            <p:cNvPr id="303121" name="Group 17"/>
            <p:cNvGrpSpPr>
              <a:grpSpLocks/>
            </p:cNvGrpSpPr>
            <p:nvPr/>
          </p:nvGrpSpPr>
          <p:grpSpPr bwMode="auto">
            <a:xfrm>
              <a:off x="4302" y="1410"/>
              <a:ext cx="314" cy="75"/>
              <a:chOff x="2208" y="2184"/>
              <a:chExt cx="176" cy="69"/>
            </a:xfrm>
          </p:grpSpPr>
          <p:grpSp>
            <p:nvGrpSpPr>
              <p:cNvPr id="303122" name="Group 18"/>
              <p:cNvGrpSpPr>
                <a:grpSpLocks/>
              </p:cNvGrpSpPr>
              <p:nvPr/>
            </p:nvGrpSpPr>
            <p:grpSpPr bwMode="auto">
              <a:xfrm>
                <a:off x="2208" y="2185"/>
                <a:ext cx="176" cy="68"/>
                <a:chOff x="2848" y="848"/>
                <a:chExt cx="140" cy="98"/>
              </a:xfrm>
            </p:grpSpPr>
            <p:sp>
              <p:nvSpPr>
                <p:cNvPr id="303123" name="Line 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3124" name="Line 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3125" name="Line 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03126" name="Group 22"/>
              <p:cNvGrpSpPr>
                <a:grpSpLocks/>
              </p:cNvGrpSpPr>
              <p:nvPr/>
            </p:nvGrpSpPr>
            <p:grpSpPr bwMode="auto">
              <a:xfrm flipV="1">
                <a:off x="2208" y="2184"/>
                <a:ext cx="176" cy="68"/>
                <a:chOff x="2848" y="848"/>
                <a:chExt cx="140" cy="98"/>
              </a:xfrm>
            </p:grpSpPr>
            <p:sp>
              <p:nvSpPr>
                <p:cNvPr id="303127" name="Line 2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3128" name="Line 2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3129" name="Line 2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sp>
        <p:nvSpPr>
          <p:cNvPr id="303130" name="Line 26"/>
          <p:cNvSpPr>
            <a:spLocks noChangeShapeType="1"/>
          </p:cNvSpPr>
          <p:nvPr/>
        </p:nvSpPr>
        <p:spPr bwMode="auto">
          <a:xfrm>
            <a:off x="7077075" y="3857625"/>
            <a:ext cx="1714500" cy="0"/>
          </a:xfrm>
          <a:prstGeom prst="line">
            <a:avLst/>
          </a:prstGeom>
          <a:noFill/>
          <a:ln w="28575">
            <a:solidFill>
              <a:schemeClr val="tx1"/>
            </a:solidFill>
            <a:round/>
            <a:headEnd/>
            <a:tailEnd/>
          </a:ln>
          <a:effectLst/>
        </p:spPr>
        <p:txBody>
          <a:bodyPr wrap="none" anchor="ctr"/>
          <a:lstStyle/>
          <a:p>
            <a:endParaRPr lang="en-US"/>
          </a:p>
        </p:txBody>
      </p:sp>
      <p:sp>
        <p:nvSpPr>
          <p:cNvPr id="303131" name="Text Box 27"/>
          <p:cNvSpPr txBox="1">
            <a:spLocks noChangeArrowheads="1"/>
          </p:cNvSpPr>
          <p:nvPr/>
        </p:nvSpPr>
        <p:spPr bwMode="auto">
          <a:xfrm>
            <a:off x="4468813" y="5330825"/>
            <a:ext cx="4038600" cy="396875"/>
          </a:xfrm>
          <a:prstGeom prst="rect">
            <a:avLst/>
          </a:prstGeom>
          <a:noFill/>
          <a:ln w="9525">
            <a:noFill/>
            <a:miter lim="800000"/>
            <a:headEnd/>
            <a:tailEnd/>
          </a:ln>
          <a:effectLst/>
        </p:spPr>
        <p:txBody>
          <a:bodyPr wrap="none">
            <a:spAutoFit/>
          </a:bodyPr>
          <a:lstStyle/>
          <a:p>
            <a:pPr algn="l"/>
            <a:r>
              <a:rPr lang="en-US" sz="2000">
                <a:latin typeface="Comic Sans MS" pitchFamily="66" charset="0"/>
              </a:rPr>
              <a:t>Q: how did we get value 0.0004?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r>
              <a:rPr lang="en-US"/>
              <a:t>1-</a:t>
            </a:r>
            <a:fld id="{22C251E5-3DAB-43DF-897E-EBDBFE215917}" type="slidenum">
              <a:rPr lang="en-US"/>
              <a:pPr/>
              <a:t>21</a:t>
            </a:fld>
            <a:endParaRPr lang="en-US"/>
          </a:p>
        </p:txBody>
      </p:sp>
      <p:sp>
        <p:nvSpPr>
          <p:cNvPr id="304130" name="Rectangle 2"/>
          <p:cNvSpPr>
            <a:spLocks noGrp="1" noChangeArrowheads="1"/>
          </p:cNvSpPr>
          <p:nvPr>
            <p:ph type="title"/>
          </p:nvPr>
        </p:nvSpPr>
        <p:spPr>
          <a:xfrm>
            <a:off x="533400" y="228600"/>
            <a:ext cx="8001000" cy="1143000"/>
          </a:xfrm>
        </p:spPr>
        <p:txBody>
          <a:bodyPr/>
          <a:lstStyle/>
          <a:p>
            <a:r>
              <a:rPr lang="en-US" sz="3200"/>
              <a:t>Packet switching versus circuit switching</a:t>
            </a:r>
            <a:endParaRPr lang="en-US"/>
          </a:p>
        </p:txBody>
      </p:sp>
      <p:sp>
        <p:nvSpPr>
          <p:cNvPr id="304131" name="Rectangle 3"/>
          <p:cNvSpPr>
            <a:spLocks noGrp="1" noChangeArrowheads="1"/>
          </p:cNvSpPr>
          <p:nvPr>
            <p:ph type="body" sz="half" idx="1"/>
          </p:nvPr>
        </p:nvSpPr>
        <p:spPr>
          <a:xfrm>
            <a:off x="533400" y="1981200"/>
            <a:ext cx="8196263" cy="3840163"/>
          </a:xfrm>
        </p:spPr>
        <p:txBody>
          <a:bodyPr/>
          <a:lstStyle/>
          <a:p>
            <a:pPr>
              <a:lnSpc>
                <a:spcPct val="90000"/>
              </a:lnSpc>
            </a:pPr>
            <a:r>
              <a:rPr lang="en-US" sz="2000"/>
              <a:t>Great for bursty data</a:t>
            </a:r>
          </a:p>
          <a:p>
            <a:pPr lvl="1">
              <a:lnSpc>
                <a:spcPct val="90000"/>
              </a:lnSpc>
            </a:pPr>
            <a:r>
              <a:rPr lang="en-US" sz="2000"/>
              <a:t>resource sharing</a:t>
            </a:r>
          </a:p>
          <a:p>
            <a:pPr lvl="1">
              <a:lnSpc>
                <a:spcPct val="90000"/>
              </a:lnSpc>
            </a:pPr>
            <a:r>
              <a:rPr lang="en-US" sz="2000"/>
              <a:t>simpler, no call setup</a:t>
            </a:r>
            <a:endParaRPr lang="en-US" sz="1800"/>
          </a:p>
          <a:p>
            <a:pPr>
              <a:lnSpc>
                <a:spcPct val="90000"/>
              </a:lnSpc>
            </a:pPr>
            <a:r>
              <a:rPr lang="en-US" sz="2000"/>
              <a:t>Bad for applications with hard resource requirements</a:t>
            </a:r>
          </a:p>
          <a:p>
            <a:pPr lvl="1">
              <a:lnSpc>
                <a:spcPct val="90000"/>
              </a:lnSpc>
            </a:pPr>
            <a:r>
              <a:rPr lang="en-US" sz="1800">
                <a:solidFill>
                  <a:srgbClr val="FF0000"/>
                </a:solidFill>
              </a:rPr>
              <a:t>Excessive congestion:</a:t>
            </a:r>
            <a:r>
              <a:rPr lang="en-US" sz="1800"/>
              <a:t> packet delay and loss</a:t>
            </a:r>
          </a:p>
          <a:p>
            <a:pPr lvl="1">
              <a:lnSpc>
                <a:spcPct val="90000"/>
              </a:lnSpc>
            </a:pPr>
            <a:r>
              <a:rPr lang="en-US" sz="2000"/>
              <a:t>Need protocols for reliable data transfer, congestion control</a:t>
            </a:r>
          </a:p>
          <a:p>
            <a:pPr lvl="1">
              <a:lnSpc>
                <a:spcPct val="90000"/>
              </a:lnSpc>
            </a:pPr>
            <a:r>
              <a:rPr lang="en-US" sz="2000"/>
              <a:t>Applications must be written to handle congestion</a:t>
            </a:r>
            <a:endParaRPr lang="en-US" sz="1800"/>
          </a:p>
          <a:p>
            <a:pPr>
              <a:lnSpc>
                <a:spcPct val="90000"/>
              </a:lnSpc>
              <a:buFont typeface="Wingdings" pitchFamily="48" charset="2"/>
              <a:buNone/>
            </a:pPr>
            <a:r>
              <a:rPr lang="en-US" sz="2000">
                <a:solidFill>
                  <a:srgbClr val="FF0000"/>
                </a:solidFill>
              </a:rPr>
              <a:t>Q: How to provide circuit-like behavior?</a:t>
            </a:r>
            <a:endParaRPr lang="en-US" sz="2000"/>
          </a:p>
          <a:p>
            <a:pPr lvl="1">
              <a:lnSpc>
                <a:spcPct val="90000"/>
              </a:lnSpc>
            </a:pPr>
            <a:r>
              <a:rPr lang="en-US" sz="2000"/>
              <a:t>bandwidth guarantees needed for audio/video apps</a:t>
            </a:r>
          </a:p>
          <a:p>
            <a:pPr lvl="1">
              <a:lnSpc>
                <a:spcPct val="90000"/>
              </a:lnSpc>
            </a:pPr>
            <a:r>
              <a:rPr lang="en-US" sz="2000"/>
              <a:t>still an unsolved problem (chapter 7)</a:t>
            </a:r>
          </a:p>
          <a:p>
            <a:pPr lvl="1">
              <a:lnSpc>
                <a:spcPct val="90000"/>
              </a:lnSpc>
            </a:pPr>
            <a:r>
              <a:rPr lang="en-US" sz="2000"/>
              <a:t>Common practice: over-provision</a:t>
            </a:r>
          </a:p>
        </p:txBody>
      </p:sp>
      <p:sp>
        <p:nvSpPr>
          <p:cNvPr id="304132" name="Rectangle 4"/>
          <p:cNvSpPr>
            <a:spLocks noGrp="1" noChangeArrowheads="1"/>
          </p:cNvSpPr>
          <p:nvPr>
            <p:ph type="body" sz="half" idx="2"/>
          </p:nvPr>
        </p:nvSpPr>
        <p:spPr>
          <a:xfrm>
            <a:off x="533400" y="1371600"/>
            <a:ext cx="7620000" cy="609600"/>
          </a:xfrm>
        </p:spPr>
        <p:txBody>
          <a:bodyPr/>
          <a:lstStyle/>
          <a:p>
            <a:pPr>
              <a:buFont typeface="Wingdings" pitchFamily="48" charset="2"/>
              <a:buNone/>
            </a:pPr>
            <a:r>
              <a:rPr lang="en-US" sz="2400">
                <a:solidFill>
                  <a:srgbClr val="FF0000"/>
                </a:solidFill>
              </a:rPr>
              <a:t>Is packet switching a “slam dunk winner?”</a:t>
            </a:r>
            <a:endParaRPr 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9" name="Slide Number Placeholder 6"/>
          <p:cNvSpPr>
            <a:spLocks noGrp="1"/>
          </p:cNvSpPr>
          <p:nvPr>
            <p:ph type="sldNum" sz="quarter" idx="12"/>
          </p:nvPr>
        </p:nvSpPr>
        <p:spPr/>
        <p:txBody>
          <a:bodyPr/>
          <a:lstStyle/>
          <a:p>
            <a:r>
              <a:rPr lang="en-US"/>
              <a:t>1-</a:t>
            </a:r>
            <a:fld id="{2E529FA7-5D31-4543-B9D0-4897EF192808}" type="slidenum">
              <a:rPr lang="en-US"/>
              <a:pPr/>
              <a:t>22</a:t>
            </a:fld>
            <a:endParaRPr lang="en-US"/>
          </a:p>
        </p:txBody>
      </p:sp>
      <p:sp>
        <p:nvSpPr>
          <p:cNvPr id="31746" name="Rectangle 2"/>
          <p:cNvSpPr>
            <a:spLocks noGrp="1" noChangeArrowheads="1"/>
          </p:cNvSpPr>
          <p:nvPr>
            <p:ph type="title"/>
          </p:nvPr>
        </p:nvSpPr>
        <p:spPr>
          <a:xfrm>
            <a:off x="476250" y="266700"/>
            <a:ext cx="7772400" cy="1143000"/>
          </a:xfrm>
        </p:spPr>
        <p:txBody>
          <a:bodyPr/>
          <a:lstStyle/>
          <a:p>
            <a:r>
              <a:rPr lang="en-US"/>
              <a:t>Problems with packet switching</a:t>
            </a:r>
            <a:endParaRPr lang="en-US" sz="4400"/>
          </a:p>
        </p:txBody>
      </p:sp>
      <p:sp>
        <p:nvSpPr>
          <p:cNvPr id="31747" name="Rectangle 3"/>
          <p:cNvSpPr>
            <a:spLocks noGrp="1" noChangeArrowheads="1"/>
          </p:cNvSpPr>
          <p:nvPr>
            <p:ph type="body" sz="half" idx="1"/>
          </p:nvPr>
        </p:nvSpPr>
        <p:spPr>
          <a:xfrm>
            <a:off x="269875" y="1371600"/>
            <a:ext cx="8445500" cy="2114550"/>
          </a:xfrm>
        </p:spPr>
        <p:txBody>
          <a:bodyPr/>
          <a:lstStyle/>
          <a:p>
            <a:pPr>
              <a:lnSpc>
                <a:spcPct val="90000"/>
              </a:lnSpc>
              <a:buFont typeface="Wingdings" pitchFamily="48" charset="2"/>
              <a:buNone/>
            </a:pPr>
            <a:r>
              <a:rPr lang="en-US" sz="2400"/>
              <a:t>Packet loss and queuing delay</a:t>
            </a:r>
          </a:p>
          <a:p>
            <a:pPr>
              <a:lnSpc>
                <a:spcPct val="90000"/>
              </a:lnSpc>
              <a:buFont typeface="Wingdings" pitchFamily="48" charset="2"/>
              <a:buNone/>
            </a:pPr>
            <a:r>
              <a:rPr lang="en-US" sz="2400"/>
              <a:t>packets </a:t>
            </a:r>
            <a:r>
              <a:rPr lang="en-US" sz="2400" i="1"/>
              <a:t>queue</a:t>
            </a:r>
            <a:r>
              <a:rPr lang="en-US" sz="2400"/>
              <a:t> in router buffers</a:t>
            </a:r>
            <a:r>
              <a:rPr lang="en-US" sz="2000"/>
              <a:t> </a:t>
            </a:r>
          </a:p>
          <a:p>
            <a:pPr>
              <a:lnSpc>
                <a:spcPct val="90000"/>
              </a:lnSpc>
            </a:pPr>
            <a:r>
              <a:rPr lang="en-US" sz="2000">
                <a:solidFill>
                  <a:srgbClr val="FF0000"/>
                </a:solidFill>
              </a:rPr>
              <a:t>packet arrival rate to link exceeds output link capacity</a:t>
            </a:r>
          </a:p>
          <a:p>
            <a:pPr>
              <a:lnSpc>
                <a:spcPct val="90000"/>
              </a:lnSpc>
            </a:pPr>
            <a:r>
              <a:rPr lang="en-US" sz="2000"/>
              <a:t>packets queue, wait for turn</a:t>
            </a:r>
          </a:p>
          <a:p>
            <a:pPr>
              <a:lnSpc>
                <a:spcPct val="90000"/>
              </a:lnSpc>
            </a:pPr>
            <a:r>
              <a:rPr lang="en-US" sz="2000"/>
              <a:t>when packet arrives to full queue, packet is dropped (aka lost)</a:t>
            </a:r>
          </a:p>
          <a:p>
            <a:pPr lvl="1">
              <a:lnSpc>
                <a:spcPct val="90000"/>
              </a:lnSpc>
            </a:pPr>
            <a:r>
              <a:rPr lang="en-US" sz="1800"/>
              <a:t>lost packet may be retransmitted by previous node, by source end system, or not retransmitted at all</a:t>
            </a:r>
          </a:p>
        </p:txBody>
      </p:sp>
      <p:graphicFrame>
        <p:nvGraphicFramePr>
          <p:cNvPr id="31749" name="Object 5"/>
          <p:cNvGraphicFramePr>
            <a:graphicFrameLocks noChangeAspect="1"/>
          </p:cNvGraphicFramePr>
          <p:nvPr/>
        </p:nvGraphicFramePr>
        <p:xfrm>
          <a:off x="1298575" y="5156200"/>
          <a:ext cx="646113" cy="533400"/>
        </p:xfrm>
        <a:graphic>
          <a:graphicData uri="http://schemas.openxmlformats.org/presentationml/2006/ole">
            <mc:AlternateContent xmlns:mc="http://schemas.openxmlformats.org/markup-compatibility/2006">
              <mc:Choice xmlns:v="urn:schemas-microsoft-com:vml" Requires="v">
                <p:oleObj spid="_x0000_s31774" name="Clip" r:id="rId3" imgW="1305000" imgH="1085760" progId="">
                  <p:embed/>
                </p:oleObj>
              </mc:Choice>
              <mc:Fallback>
                <p:oleObj name="Clip" r:id="rId3" imgW="1305000" imgH="10857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5156200"/>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0" name="Oval 6"/>
          <p:cNvSpPr>
            <a:spLocks noChangeArrowheads="1"/>
          </p:cNvSpPr>
          <p:nvPr/>
        </p:nvSpPr>
        <p:spPr bwMode="auto">
          <a:xfrm>
            <a:off x="2339975" y="4914900"/>
            <a:ext cx="1198563" cy="369888"/>
          </a:xfrm>
          <a:prstGeom prst="ellipse">
            <a:avLst/>
          </a:prstGeom>
          <a:solidFill>
            <a:schemeClr val="hlink"/>
          </a:solidFill>
          <a:ln w="12700">
            <a:noFill/>
            <a:round/>
            <a:headEnd/>
            <a:tailEnd/>
          </a:ln>
          <a:effectLst/>
        </p:spPr>
        <p:txBody>
          <a:bodyPr wrap="none" anchor="ctr"/>
          <a:lstStyle/>
          <a:p>
            <a:endParaRPr lang="en-US"/>
          </a:p>
        </p:txBody>
      </p:sp>
      <p:sp>
        <p:nvSpPr>
          <p:cNvPr id="31751" name="Rectangle 7"/>
          <p:cNvSpPr>
            <a:spLocks noChangeArrowheads="1"/>
          </p:cNvSpPr>
          <p:nvPr/>
        </p:nvSpPr>
        <p:spPr bwMode="auto">
          <a:xfrm>
            <a:off x="2339975" y="4846638"/>
            <a:ext cx="1198563" cy="263525"/>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31752" name="Oval 8"/>
          <p:cNvSpPr>
            <a:spLocks noChangeArrowheads="1"/>
          </p:cNvSpPr>
          <p:nvPr/>
        </p:nvSpPr>
        <p:spPr bwMode="auto">
          <a:xfrm>
            <a:off x="2349500" y="4618038"/>
            <a:ext cx="1198563" cy="430212"/>
          </a:xfrm>
          <a:prstGeom prst="ellipse">
            <a:avLst/>
          </a:prstGeom>
          <a:solidFill>
            <a:schemeClr val="hlink"/>
          </a:solidFill>
          <a:ln w="12700">
            <a:noFill/>
            <a:round/>
            <a:headEnd/>
            <a:tailEnd/>
          </a:ln>
          <a:effectLst/>
        </p:spPr>
        <p:txBody>
          <a:bodyPr wrap="none" anchor="ctr"/>
          <a:lstStyle/>
          <a:p>
            <a:endParaRPr lang="en-US"/>
          </a:p>
        </p:txBody>
      </p:sp>
      <p:grpSp>
        <p:nvGrpSpPr>
          <p:cNvPr id="31753" name="Group 9"/>
          <p:cNvGrpSpPr>
            <a:grpSpLocks/>
          </p:cNvGrpSpPr>
          <p:nvPr/>
        </p:nvGrpSpPr>
        <p:grpSpPr bwMode="auto">
          <a:xfrm>
            <a:off x="2695575" y="4648200"/>
            <a:ext cx="498475" cy="119063"/>
            <a:chOff x="2208" y="2184"/>
            <a:chExt cx="176" cy="69"/>
          </a:xfrm>
        </p:grpSpPr>
        <p:grpSp>
          <p:nvGrpSpPr>
            <p:cNvPr id="31754" name="Group 10"/>
            <p:cNvGrpSpPr>
              <a:grpSpLocks/>
            </p:cNvGrpSpPr>
            <p:nvPr/>
          </p:nvGrpSpPr>
          <p:grpSpPr bwMode="auto">
            <a:xfrm>
              <a:off x="2208" y="2185"/>
              <a:ext cx="176" cy="68"/>
              <a:chOff x="2848" y="848"/>
              <a:chExt cx="140" cy="98"/>
            </a:xfrm>
          </p:grpSpPr>
          <p:sp>
            <p:nvSpPr>
              <p:cNvPr id="31755" name="Line 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1756" name="Line 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1757" name="Line 1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1758" name="Group 14"/>
            <p:cNvGrpSpPr>
              <a:grpSpLocks/>
            </p:cNvGrpSpPr>
            <p:nvPr/>
          </p:nvGrpSpPr>
          <p:grpSpPr bwMode="auto">
            <a:xfrm flipV="1">
              <a:off x="2208" y="2184"/>
              <a:ext cx="176" cy="68"/>
              <a:chOff x="2848" y="848"/>
              <a:chExt cx="140" cy="98"/>
            </a:xfrm>
          </p:grpSpPr>
          <p:sp>
            <p:nvSpPr>
              <p:cNvPr id="31759" name="Line 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1760" name="Line 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1761" name="Line 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31762" name="Oval 18"/>
          <p:cNvSpPr>
            <a:spLocks noChangeArrowheads="1"/>
          </p:cNvSpPr>
          <p:nvPr/>
        </p:nvSpPr>
        <p:spPr bwMode="auto">
          <a:xfrm>
            <a:off x="5435600" y="4933950"/>
            <a:ext cx="1198563" cy="369888"/>
          </a:xfrm>
          <a:prstGeom prst="ellipse">
            <a:avLst/>
          </a:prstGeom>
          <a:solidFill>
            <a:schemeClr val="hlink"/>
          </a:solidFill>
          <a:ln w="12700">
            <a:noFill/>
            <a:round/>
            <a:headEnd/>
            <a:tailEnd/>
          </a:ln>
          <a:effectLst/>
        </p:spPr>
        <p:txBody>
          <a:bodyPr wrap="none" anchor="ctr"/>
          <a:lstStyle/>
          <a:p>
            <a:endParaRPr lang="en-US"/>
          </a:p>
        </p:txBody>
      </p:sp>
      <p:sp>
        <p:nvSpPr>
          <p:cNvPr id="31763" name="Line 19"/>
          <p:cNvSpPr>
            <a:spLocks noChangeShapeType="1"/>
          </p:cNvSpPr>
          <p:nvPr/>
        </p:nvSpPr>
        <p:spPr bwMode="auto">
          <a:xfrm>
            <a:off x="5445125" y="4913313"/>
            <a:ext cx="0" cy="228600"/>
          </a:xfrm>
          <a:prstGeom prst="line">
            <a:avLst/>
          </a:prstGeom>
          <a:noFill/>
          <a:ln w="12700">
            <a:solidFill>
              <a:schemeClr val="tx1"/>
            </a:solidFill>
            <a:round/>
            <a:headEnd/>
            <a:tailEnd/>
          </a:ln>
          <a:effectLst/>
        </p:spPr>
        <p:txBody>
          <a:bodyPr wrap="none" anchor="ctr"/>
          <a:lstStyle/>
          <a:p>
            <a:endParaRPr lang="en-US"/>
          </a:p>
        </p:txBody>
      </p:sp>
      <p:sp>
        <p:nvSpPr>
          <p:cNvPr id="31764" name="Rectangle 20"/>
          <p:cNvSpPr>
            <a:spLocks noChangeArrowheads="1"/>
          </p:cNvSpPr>
          <p:nvPr/>
        </p:nvSpPr>
        <p:spPr bwMode="auto">
          <a:xfrm>
            <a:off x="5445125" y="4875213"/>
            <a:ext cx="1198563" cy="263525"/>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31765" name="Oval 21"/>
          <p:cNvSpPr>
            <a:spLocks noChangeArrowheads="1"/>
          </p:cNvSpPr>
          <p:nvPr/>
        </p:nvSpPr>
        <p:spPr bwMode="auto">
          <a:xfrm>
            <a:off x="5454650" y="4646613"/>
            <a:ext cx="1198563" cy="430212"/>
          </a:xfrm>
          <a:prstGeom prst="ellipse">
            <a:avLst/>
          </a:prstGeom>
          <a:solidFill>
            <a:schemeClr val="hlink"/>
          </a:solidFill>
          <a:ln w="12700">
            <a:noFill/>
            <a:round/>
            <a:headEnd/>
            <a:tailEnd/>
          </a:ln>
          <a:effectLst/>
        </p:spPr>
        <p:txBody>
          <a:bodyPr wrap="none" anchor="ctr"/>
          <a:lstStyle/>
          <a:p>
            <a:endParaRPr lang="en-US"/>
          </a:p>
        </p:txBody>
      </p:sp>
      <p:graphicFrame>
        <p:nvGraphicFramePr>
          <p:cNvPr id="31767" name="Object 23"/>
          <p:cNvGraphicFramePr>
            <a:graphicFrameLocks noChangeAspect="1"/>
          </p:cNvGraphicFramePr>
          <p:nvPr/>
        </p:nvGraphicFramePr>
        <p:xfrm>
          <a:off x="984250" y="4146550"/>
          <a:ext cx="646113" cy="533400"/>
        </p:xfrm>
        <a:graphic>
          <a:graphicData uri="http://schemas.openxmlformats.org/presentationml/2006/ole">
            <mc:AlternateContent xmlns:mc="http://schemas.openxmlformats.org/markup-compatibility/2006">
              <mc:Choice xmlns:v="urn:schemas-microsoft-com:vml" Requires="v">
                <p:oleObj spid="_x0000_s31775" name="Clip" r:id="rId5" imgW="1305000" imgH="1085760" progId="">
                  <p:embed/>
                </p:oleObj>
              </mc:Choice>
              <mc:Fallback>
                <p:oleObj name="Clip" r:id="rId5" imgW="1305000" imgH="1085760"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4146550"/>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68" name="Line 24"/>
          <p:cNvSpPr>
            <a:spLocks noChangeShapeType="1"/>
          </p:cNvSpPr>
          <p:nvPr/>
        </p:nvSpPr>
        <p:spPr bwMode="auto">
          <a:xfrm>
            <a:off x="1609725" y="4552950"/>
            <a:ext cx="504825" cy="0"/>
          </a:xfrm>
          <a:prstGeom prst="line">
            <a:avLst/>
          </a:prstGeom>
          <a:noFill/>
          <a:ln w="19050">
            <a:solidFill>
              <a:schemeClr val="tx1"/>
            </a:solidFill>
            <a:round/>
            <a:headEnd/>
            <a:tailEnd/>
          </a:ln>
          <a:effectLst/>
        </p:spPr>
        <p:txBody>
          <a:bodyPr wrap="none" anchor="ctr"/>
          <a:lstStyle/>
          <a:p>
            <a:endParaRPr lang="en-US"/>
          </a:p>
        </p:txBody>
      </p:sp>
      <p:sp>
        <p:nvSpPr>
          <p:cNvPr id="31769" name="Line 25"/>
          <p:cNvSpPr>
            <a:spLocks noChangeShapeType="1"/>
          </p:cNvSpPr>
          <p:nvPr/>
        </p:nvSpPr>
        <p:spPr bwMode="auto">
          <a:xfrm flipV="1">
            <a:off x="1914525" y="5538788"/>
            <a:ext cx="195263" cy="4762"/>
          </a:xfrm>
          <a:prstGeom prst="line">
            <a:avLst/>
          </a:prstGeom>
          <a:noFill/>
          <a:ln w="19050">
            <a:solidFill>
              <a:schemeClr val="tx1"/>
            </a:solidFill>
            <a:round/>
            <a:headEnd/>
            <a:tailEnd/>
          </a:ln>
          <a:effectLst/>
        </p:spPr>
        <p:txBody>
          <a:bodyPr wrap="none" anchor="ctr"/>
          <a:lstStyle/>
          <a:p>
            <a:endParaRPr lang="en-US"/>
          </a:p>
        </p:txBody>
      </p:sp>
      <p:sp>
        <p:nvSpPr>
          <p:cNvPr id="31770" name="Line 26"/>
          <p:cNvSpPr>
            <a:spLocks noChangeShapeType="1"/>
          </p:cNvSpPr>
          <p:nvPr/>
        </p:nvSpPr>
        <p:spPr bwMode="auto">
          <a:xfrm>
            <a:off x="3533775" y="4972050"/>
            <a:ext cx="1933575" cy="9525"/>
          </a:xfrm>
          <a:prstGeom prst="line">
            <a:avLst/>
          </a:prstGeom>
          <a:noFill/>
          <a:ln w="19050">
            <a:solidFill>
              <a:schemeClr val="tx1"/>
            </a:solidFill>
            <a:round/>
            <a:headEnd/>
            <a:tailEnd/>
          </a:ln>
          <a:effectLst/>
        </p:spPr>
        <p:txBody>
          <a:bodyPr wrap="none" anchor="ctr"/>
          <a:lstStyle/>
          <a:p>
            <a:endParaRPr lang="en-US"/>
          </a:p>
        </p:txBody>
      </p:sp>
      <p:sp>
        <p:nvSpPr>
          <p:cNvPr id="31772" name="Line 28"/>
          <p:cNvSpPr>
            <a:spLocks noChangeShapeType="1"/>
          </p:cNvSpPr>
          <p:nvPr/>
        </p:nvSpPr>
        <p:spPr bwMode="auto">
          <a:xfrm flipH="1">
            <a:off x="2114550" y="4543425"/>
            <a:ext cx="0" cy="1000125"/>
          </a:xfrm>
          <a:prstGeom prst="line">
            <a:avLst/>
          </a:prstGeom>
          <a:noFill/>
          <a:ln w="19050">
            <a:solidFill>
              <a:schemeClr val="tx1"/>
            </a:solidFill>
            <a:round/>
            <a:headEnd/>
            <a:tailEnd/>
          </a:ln>
          <a:effectLst/>
        </p:spPr>
        <p:txBody>
          <a:bodyPr wrap="none" anchor="ctr"/>
          <a:lstStyle/>
          <a:p>
            <a:endParaRPr lang="en-US"/>
          </a:p>
        </p:txBody>
      </p:sp>
      <p:sp>
        <p:nvSpPr>
          <p:cNvPr id="31773" name="Line 29"/>
          <p:cNvSpPr>
            <a:spLocks noChangeShapeType="1"/>
          </p:cNvSpPr>
          <p:nvPr/>
        </p:nvSpPr>
        <p:spPr bwMode="auto">
          <a:xfrm>
            <a:off x="2124075" y="4976813"/>
            <a:ext cx="200025" cy="0"/>
          </a:xfrm>
          <a:prstGeom prst="line">
            <a:avLst/>
          </a:prstGeom>
          <a:noFill/>
          <a:ln w="19050">
            <a:solidFill>
              <a:schemeClr val="tx1"/>
            </a:solidFill>
            <a:round/>
            <a:headEnd/>
            <a:tailEnd/>
          </a:ln>
          <a:effectLst/>
        </p:spPr>
        <p:txBody>
          <a:bodyPr wrap="none" anchor="ctr"/>
          <a:lstStyle/>
          <a:p>
            <a:endParaRPr lang="en-US"/>
          </a:p>
        </p:txBody>
      </p:sp>
      <p:sp>
        <p:nvSpPr>
          <p:cNvPr id="31784" name="Rectangle 40"/>
          <p:cNvSpPr>
            <a:spLocks noChangeArrowheads="1"/>
          </p:cNvSpPr>
          <p:nvPr/>
        </p:nvSpPr>
        <p:spPr bwMode="auto">
          <a:xfrm>
            <a:off x="3200400" y="4843463"/>
            <a:ext cx="147638" cy="200025"/>
          </a:xfrm>
          <a:prstGeom prst="rect">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31785" name="Rectangle 41"/>
          <p:cNvSpPr>
            <a:spLocks noChangeArrowheads="1"/>
          </p:cNvSpPr>
          <p:nvPr/>
        </p:nvSpPr>
        <p:spPr bwMode="auto">
          <a:xfrm>
            <a:off x="3362325" y="4843463"/>
            <a:ext cx="147638" cy="2000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1786" name="Rectangle 42"/>
          <p:cNvSpPr>
            <a:spLocks noChangeArrowheads="1"/>
          </p:cNvSpPr>
          <p:nvPr/>
        </p:nvSpPr>
        <p:spPr bwMode="auto">
          <a:xfrm>
            <a:off x="2147888" y="4743450"/>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788" name="Line 44"/>
          <p:cNvSpPr>
            <a:spLocks noChangeShapeType="1"/>
          </p:cNvSpPr>
          <p:nvPr/>
        </p:nvSpPr>
        <p:spPr bwMode="auto">
          <a:xfrm>
            <a:off x="2324100" y="4848225"/>
            <a:ext cx="242888" cy="4763"/>
          </a:xfrm>
          <a:prstGeom prst="line">
            <a:avLst/>
          </a:prstGeom>
          <a:noFill/>
          <a:ln w="9525">
            <a:solidFill>
              <a:schemeClr val="tx1"/>
            </a:solidFill>
            <a:round/>
            <a:headEnd/>
            <a:tailEnd type="triangle" w="med" len="med"/>
          </a:ln>
          <a:effectLst/>
        </p:spPr>
        <p:txBody>
          <a:bodyPr wrap="none" anchor="ctr"/>
          <a:lstStyle/>
          <a:p>
            <a:endParaRPr lang="en-US"/>
          </a:p>
        </p:txBody>
      </p:sp>
      <p:sp>
        <p:nvSpPr>
          <p:cNvPr id="31789" name="Line 45"/>
          <p:cNvSpPr>
            <a:spLocks noChangeShapeType="1"/>
          </p:cNvSpPr>
          <p:nvPr/>
        </p:nvSpPr>
        <p:spPr bwMode="auto">
          <a:xfrm flipV="1">
            <a:off x="1990725" y="5124450"/>
            <a:ext cx="0" cy="176213"/>
          </a:xfrm>
          <a:prstGeom prst="line">
            <a:avLst/>
          </a:prstGeom>
          <a:noFill/>
          <a:ln w="9525">
            <a:solidFill>
              <a:schemeClr val="tx1"/>
            </a:solidFill>
            <a:round/>
            <a:headEnd/>
            <a:tailEnd type="triangle" w="med" len="med"/>
          </a:ln>
          <a:effectLst/>
        </p:spPr>
        <p:txBody>
          <a:bodyPr wrap="none" anchor="ctr"/>
          <a:lstStyle/>
          <a:p>
            <a:endParaRPr lang="en-US"/>
          </a:p>
        </p:txBody>
      </p:sp>
      <p:sp>
        <p:nvSpPr>
          <p:cNvPr id="31791" name="Text Box 47"/>
          <p:cNvSpPr txBox="1">
            <a:spLocks noChangeArrowheads="1"/>
          </p:cNvSpPr>
          <p:nvPr/>
        </p:nvSpPr>
        <p:spPr bwMode="auto">
          <a:xfrm>
            <a:off x="631825" y="4170363"/>
            <a:ext cx="406400" cy="457200"/>
          </a:xfrm>
          <a:prstGeom prst="rect">
            <a:avLst/>
          </a:prstGeom>
          <a:noFill/>
          <a:ln w="9525">
            <a:noFill/>
            <a:miter lim="800000"/>
            <a:headEnd/>
            <a:tailEnd/>
          </a:ln>
          <a:effectLst/>
        </p:spPr>
        <p:txBody>
          <a:bodyPr wrap="none">
            <a:spAutoFit/>
          </a:bodyPr>
          <a:lstStyle/>
          <a:p>
            <a:pPr algn="l"/>
            <a:r>
              <a:rPr lang="en-US" sz="2400">
                <a:solidFill>
                  <a:schemeClr val="accent1"/>
                </a:solidFill>
                <a:latin typeface="Comic Sans MS" pitchFamily="66" charset="0"/>
              </a:rPr>
              <a:t>A</a:t>
            </a:r>
            <a:endParaRPr lang="en-US" sz="2400">
              <a:solidFill>
                <a:schemeClr val="accent1"/>
              </a:solidFill>
            </a:endParaRPr>
          </a:p>
        </p:txBody>
      </p:sp>
      <p:sp>
        <p:nvSpPr>
          <p:cNvPr id="31792" name="Text Box 48"/>
          <p:cNvSpPr txBox="1">
            <a:spLocks noChangeArrowheads="1"/>
          </p:cNvSpPr>
          <p:nvPr/>
        </p:nvSpPr>
        <p:spPr bwMode="auto">
          <a:xfrm>
            <a:off x="908050" y="5189538"/>
            <a:ext cx="376238" cy="457200"/>
          </a:xfrm>
          <a:prstGeom prst="rect">
            <a:avLst/>
          </a:prstGeom>
          <a:noFill/>
          <a:ln w="9525">
            <a:noFill/>
            <a:miter lim="800000"/>
            <a:headEnd/>
            <a:tailEnd/>
          </a:ln>
          <a:effectLst/>
        </p:spPr>
        <p:txBody>
          <a:bodyPr wrap="none">
            <a:spAutoFit/>
          </a:bodyPr>
          <a:lstStyle/>
          <a:p>
            <a:pPr algn="l"/>
            <a:r>
              <a:rPr lang="en-US" sz="2400">
                <a:solidFill>
                  <a:schemeClr val="accent2"/>
                </a:solidFill>
                <a:latin typeface="Comic Sans MS" pitchFamily="66" charset="0"/>
              </a:rPr>
              <a:t>B</a:t>
            </a:r>
            <a:endParaRPr lang="en-US" sz="2400">
              <a:solidFill>
                <a:schemeClr val="accent1"/>
              </a:solidFill>
            </a:endParaRPr>
          </a:p>
        </p:txBody>
      </p:sp>
      <p:sp>
        <p:nvSpPr>
          <p:cNvPr id="31807" name="Rectangle 63"/>
          <p:cNvSpPr>
            <a:spLocks noChangeArrowheads="1"/>
          </p:cNvSpPr>
          <p:nvPr/>
        </p:nvSpPr>
        <p:spPr bwMode="auto">
          <a:xfrm>
            <a:off x="3490913" y="4781550"/>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810" name="Text Box 66"/>
          <p:cNvSpPr txBox="1">
            <a:spLocks noChangeArrowheads="1"/>
          </p:cNvSpPr>
          <p:nvPr/>
        </p:nvSpPr>
        <p:spPr bwMode="auto">
          <a:xfrm>
            <a:off x="4097338" y="3736975"/>
            <a:ext cx="3676650" cy="366713"/>
          </a:xfrm>
          <a:prstGeom prst="rect">
            <a:avLst/>
          </a:prstGeom>
          <a:noFill/>
          <a:ln w="9525">
            <a:noFill/>
            <a:miter lim="800000"/>
            <a:headEnd/>
            <a:tailEnd/>
          </a:ln>
          <a:effectLst/>
        </p:spPr>
        <p:txBody>
          <a:bodyPr wrap="none">
            <a:spAutoFit/>
          </a:bodyPr>
          <a:lstStyle/>
          <a:p>
            <a:pPr algn="l"/>
            <a:r>
              <a:rPr lang="en-US" sz="1800">
                <a:latin typeface="Comic Sans MS" pitchFamily="66" charset="0"/>
              </a:rPr>
              <a:t>packet being transmitted </a:t>
            </a:r>
            <a:r>
              <a:rPr lang="en-US" sz="1800">
                <a:solidFill>
                  <a:srgbClr val="FF0000"/>
                </a:solidFill>
                <a:latin typeface="Comic Sans MS" pitchFamily="66" charset="0"/>
              </a:rPr>
              <a:t>(delay)</a:t>
            </a:r>
          </a:p>
        </p:txBody>
      </p:sp>
      <p:sp>
        <p:nvSpPr>
          <p:cNvPr id="31811" name="Line 67"/>
          <p:cNvSpPr>
            <a:spLocks noChangeShapeType="1"/>
          </p:cNvSpPr>
          <p:nvPr/>
        </p:nvSpPr>
        <p:spPr bwMode="auto">
          <a:xfrm rot="10800000" flipV="1">
            <a:off x="3586163" y="4094163"/>
            <a:ext cx="1560512" cy="677862"/>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31838" name="Group 94"/>
          <p:cNvGrpSpPr>
            <a:grpSpLocks/>
          </p:cNvGrpSpPr>
          <p:nvPr/>
        </p:nvGrpSpPr>
        <p:grpSpPr bwMode="auto">
          <a:xfrm>
            <a:off x="3338513" y="5102225"/>
            <a:ext cx="3462337" cy="804863"/>
            <a:chOff x="2103" y="3214"/>
            <a:chExt cx="2181" cy="507"/>
          </a:xfrm>
        </p:grpSpPr>
        <p:sp>
          <p:nvSpPr>
            <p:cNvPr id="31816" name="Text Box 72"/>
            <p:cNvSpPr txBox="1">
              <a:spLocks noChangeArrowheads="1"/>
            </p:cNvSpPr>
            <p:nvPr/>
          </p:nvSpPr>
          <p:spPr bwMode="auto">
            <a:xfrm>
              <a:off x="2530" y="3490"/>
              <a:ext cx="1754" cy="231"/>
            </a:xfrm>
            <a:prstGeom prst="rect">
              <a:avLst/>
            </a:prstGeom>
            <a:noFill/>
            <a:ln w="9525">
              <a:noFill/>
              <a:miter lim="800000"/>
              <a:headEnd/>
              <a:tailEnd/>
            </a:ln>
            <a:effectLst/>
          </p:spPr>
          <p:txBody>
            <a:bodyPr wrap="none">
              <a:spAutoFit/>
            </a:bodyPr>
            <a:lstStyle/>
            <a:p>
              <a:pPr algn="l"/>
              <a:r>
                <a:rPr lang="en-US" sz="1800">
                  <a:latin typeface="Comic Sans MS" pitchFamily="66" charset="0"/>
                </a:rPr>
                <a:t>packets queueing</a:t>
              </a:r>
              <a:r>
                <a:rPr lang="en-US" sz="1800">
                  <a:solidFill>
                    <a:srgbClr val="FF0000"/>
                  </a:solidFill>
                  <a:latin typeface="Comic Sans MS" pitchFamily="66" charset="0"/>
                </a:rPr>
                <a:t> (delay)</a:t>
              </a:r>
              <a:endParaRPr lang="en-US" sz="1800"/>
            </a:p>
          </p:txBody>
        </p:sp>
        <p:sp>
          <p:nvSpPr>
            <p:cNvPr id="31817" name="Line 73"/>
            <p:cNvSpPr>
              <a:spLocks noChangeShapeType="1"/>
            </p:cNvSpPr>
            <p:nvPr/>
          </p:nvSpPr>
          <p:spPr bwMode="auto">
            <a:xfrm rot="-10800000">
              <a:off x="2103" y="3214"/>
              <a:ext cx="471" cy="404"/>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31818" name="Group 74"/>
          <p:cNvGrpSpPr>
            <a:grpSpLocks/>
          </p:cNvGrpSpPr>
          <p:nvPr/>
        </p:nvGrpSpPr>
        <p:grpSpPr bwMode="auto">
          <a:xfrm>
            <a:off x="5781675" y="4705350"/>
            <a:ext cx="498475" cy="119063"/>
            <a:chOff x="2208" y="2184"/>
            <a:chExt cx="176" cy="69"/>
          </a:xfrm>
        </p:grpSpPr>
        <p:grpSp>
          <p:nvGrpSpPr>
            <p:cNvPr id="31819" name="Group 75"/>
            <p:cNvGrpSpPr>
              <a:grpSpLocks/>
            </p:cNvGrpSpPr>
            <p:nvPr/>
          </p:nvGrpSpPr>
          <p:grpSpPr bwMode="auto">
            <a:xfrm>
              <a:off x="2208" y="2185"/>
              <a:ext cx="176" cy="68"/>
              <a:chOff x="2848" y="848"/>
              <a:chExt cx="140" cy="98"/>
            </a:xfrm>
          </p:grpSpPr>
          <p:sp>
            <p:nvSpPr>
              <p:cNvPr id="31820" name="Line 7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1821" name="Line 7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1822" name="Line 7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31823" name="Group 79"/>
            <p:cNvGrpSpPr>
              <a:grpSpLocks/>
            </p:cNvGrpSpPr>
            <p:nvPr/>
          </p:nvGrpSpPr>
          <p:grpSpPr bwMode="auto">
            <a:xfrm flipV="1">
              <a:off x="2208" y="2184"/>
              <a:ext cx="176" cy="68"/>
              <a:chOff x="2848" y="848"/>
              <a:chExt cx="140" cy="98"/>
            </a:xfrm>
          </p:grpSpPr>
          <p:sp>
            <p:nvSpPr>
              <p:cNvPr id="31824" name="Line 8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1825" name="Line 8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1826" name="Line 8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31828" name="Rectangle 84"/>
          <p:cNvSpPr>
            <a:spLocks noChangeArrowheads="1"/>
          </p:cNvSpPr>
          <p:nvPr/>
        </p:nvSpPr>
        <p:spPr bwMode="auto">
          <a:xfrm>
            <a:off x="1673225" y="4271963"/>
            <a:ext cx="147638" cy="2000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1829" name="Line 85"/>
          <p:cNvSpPr>
            <a:spLocks noChangeShapeType="1"/>
          </p:cNvSpPr>
          <p:nvPr/>
        </p:nvSpPr>
        <p:spPr bwMode="auto">
          <a:xfrm>
            <a:off x="1803400" y="4378325"/>
            <a:ext cx="242888" cy="4763"/>
          </a:xfrm>
          <a:prstGeom prst="line">
            <a:avLst/>
          </a:prstGeom>
          <a:noFill/>
          <a:ln w="9525">
            <a:solidFill>
              <a:schemeClr val="tx1"/>
            </a:solidFill>
            <a:round/>
            <a:headEnd/>
            <a:tailEnd type="triangle" w="med" len="med"/>
          </a:ln>
          <a:effectLst/>
        </p:spPr>
        <p:txBody>
          <a:bodyPr wrap="none" anchor="ctr"/>
          <a:lstStyle/>
          <a:p>
            <a:endParaRPr lang="en-US"/>
          </a:p>
        </p:txBody>
      </p:sp>
      <p:sp>
        <p:nvSpPr>
          <p:cNvPr id="31830" name="Rectangle 86"/>
          <p:cNvSpPr>
            <a:spLocks noChangeArrowheads="1"/>
          </p:cNvSpPr>
          <p:nvPr/>
        </p:nvSpPr>
        <p:spPr bwMode="auto">
          <a:xfrm>
            <a:off x="1944688" y="5302250"/>
            <a:ext cx="147637" cy="20002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832" name="Rectangle 88"/>
          <p:cNvSpPr>
            <a:spLocks noChangeArrowheads="1"/>
          </p:cNvSpPr>
          <p:nvPr/>
        </p:nvSpPr>
        <p:spPr bwMode="auto">
          <a:xfrm>
            <a:off x="3060700" y="4843463"/>
            <a:ext cx="147638" cy="200025"/>
          </a:xfrm>
          <a:prstGeom prst="rect">
            <a:avLst/>
          </a:prstGeom>
          <a:solidFill>
            <a:schemeClr val="bg1"/>
          </a:solidFill>
          <a:ln w="9525">
            <a:solidFill>
              <a:schemeClr val="tx1"/>
            </a:solidFill>
            <a:miter lim="800000"/>
            <a:headEnd/>
            <a:tailEnd/>
          </a:ln>
          <a:effectLst/>
        </p:spPr>
        <p:txBody>
          <a:bodyPr wrap="none" anchor="ctr"/>
          <a:lstStyle/>
          <a:p>
            <a:pPr algn="ctr"/>
            <a:endParaRPr lang="en-US" sz="2400"/>
          </a:p>
        </p:txBody>
      </p:sp>
      <p:sp>
        <p:nvSpPr>
          <p:cNvPr id="31833" name="Rectangle 89"/>
          <p:cNvSpPr>
            <a:spLocks noChangeArrowheads="1"/>
          </p:cNvSpPr>
          <p:nvPr/>
        </p:nvSpPr>
        <p:spPr bwMode="auto">
          <a:xfrm>
            <a:off x="2921000" y="4843463"/>
            <a:ext cx="147638" cy="200025"/>
          </a:xfrm>
          <a:prstGeom prst="rect">
            <a:avLst/>
          </a:prstGeom>
          <a:solidFill>
            <a:schemeClr val="bg1"/>
          </a:solidFill>
          <a:ln w="9525">
            <a:solidFill>
              <a:schemeClr val="tx1"/>
            </a:solidFill>
            <a:miter lim="800000"/>
            <a:headEnd/>
            <a:tailEnd/>
          </a:ln>
          <a:effectLst/>
        </p:spPr>
        <p:txBody>
          <a:bodyPr wrap="none" anchor="ctr"/>
          <a:lstStyle/>
          <a:p>
            <a:pPr algn="ctr"/>
            <a:endParaRPr lang="en-US" sz="2400"/>
          </a:p>
        </p:txBody>
      </p:sp>
      <p:sp>
        <p:nvSpPr>
          <p:cNvPr id="31834" name="Rectangle 90"/>
          <p:cNvSpPr>
            <a:spLocks noChangeArrowheads="1"/>
          </p:cNvSpPr>
          <p:nvPr/>
        </p:nvSpPr>
        <p:spPr bwMode="auto">
          <a:xfrm>
            <a:off x="2781300" y="4843463"/>
            <a:ext cx="147638" cy="200025"/>
          </a:xfrm>
          <a:prstGeom prst="rect">
            <a:avLst/>
          </a:prstGeom>
          <a:solidFill>
            <a:schemeClr val="bg1"/>
          </a:solidFill>
          <a:ln w="9525">
            <a:solidFill>
              <a:schemeClr val="tx1"/>
            </a:solidFill>
            <a:miter lim="800000"/>
            <a:headEnd/>
            <a:tailEnd/>
          </a:ln>
          <a:effectLst/>
        </p:spPr>
        <p:txBody>
          <a:bodyPr wrap="none" anchor="ctr"/>
          <a:lstStyle/>
          <a:p>
            <a:pPr algn="ctr"/>
            <a:endParaRPr lang="en-US" sz="2400"/>
          </a:p>
        </p:txBody>
      </p:sp>
      <p:grpSp>
        <p:nvGrpSpPr>
          <p:cNvPr id="31839" name="Group 95"/>
          <p:cNvGrpSpPr>
            <a:grpSpLocks/>
          </p:cNvGrpSpPr>
          <p:nvPr/>
        </p:nvGrpSpPr>
        <p:grpSpPr bwMode="auto">
          <a:xfrm>
            <a:off x="2517775" y="5064125"/>
            <a:ext cx="4621213" cy="1511300"/>
            <a:chOff x="1586" y="3190"/>
            <a:chExt cx="2911" cy="952"/>
          </a:xfrm>
        </p:grpSpPr>
        <p:sp>
          <p:nvSpPr>
            <p:cNvPr id="31835" name="Line 91"/>
            <p:cNvSpPr>
              <a:spLocks noChangeShapeType="1"/>
            </p:cNvSpPr>
            <p:nvPr/>
          </p:nvSpPr>
          <p:spPr bwMode="auto">
            <a:xfrm rot="10800000" flipH="1">
              <a:off x="1798" y="3190"/>
              <a:ext cx="105" cy="588"/>
            </a:xfrm>
            <a:prstGeom prst="line">
              <a:avLst/>
            </a:prstGeom>
            <a:noFill/>
            <a:ln w="9525">
              <a:solidFill>
                <a:schemeClr val="tx1"/>
              </a:solidFill>
              <a:round/>
              <a:headEnd/>
              <a:tailEnd type="triangle" w="med" len="med"/>
            </a:ln>
            <a:effectLst/>
          </p:spPr>
          <p:txBody>
            <a:bodyPr wrap="none" anchor="ctr"/>
            <a:lstStyle/>
            <a:p>
              <a:endParaRPr lang="en-US"/>
            </a:p>
          </p:txBody>
        </p:sp>
        <p:sp>
          <p:nvSpPr>
            <p:cNvPr id="31836" name="Text Box 92"/>
            <p:cNvSpPr txBox="1">
              <a:spLocks noChangeArrowheads="1"/>
            </p:cNvSpPr>
            <p:nvPr/>
          </p:nvSpPr>
          <p:spPr bwMode="auto">
            <a:xfrm>
              <a:off x="1586" y="3738"/>
              <a:ext cx="2911" cy="404"/>
            </a:xfrm>
            <a:prstGeom prst="rect">
              <a:avLst/>
            </a:prstGeom>
            <a:noFill/>
            <a:ln w="9525">
              <a:noFill/>
              <a:miter lim="800000"/>
              <a:headEnd/>
              <a:tailEnd/>
            </a:ln>
            <a:effectLst/>
          </p:spPr>
          <p:txBody>
            <a:bodyPr wrap="none">
              <a:spAutoFit/>
            </a:bodyPr>
            <a:lstStyle/>
            <a:p>
              <a:pPr algn="l"/>
              <a:r>
                <a:rPr lang="en-US" sz="1800">
                  <a:latin typeface="Comic Sans MS" pitchFamily="66" charset="0"/>
                </a:rPr>
                <a:t>free (available) buffers: arriving packets </a:t>
              </a:r>
            </a:p>
            <a:p>
              <a:pPr algn="l"/>
              <a:r>
                <a:rPr lang="en-US" sz="1800">
                  <a:latin typeface="Comic Sans MS" pitchFamily="66" charset="0"/>
                </a:rPr>
                <a:t>dropped (</a:t>
              </a:r>
              <a:r>
                <a:rPr lang="en-US" sz="1800">
                  <a:solidFill>
                    <a:srgbClr val="FF0000"/>
                  </a:solidFill>
                  <a:latin typeface="Comic Sans MS" pitchFamily="66" charset="0"/>
                </a:rPr>
                <a:t>loss</a:t>
              </a:r>
              <a:r>
                <a:rPr lang="en-US" sz="1800">
                  <a:latin typeface="Comic Sans MS" pitchFamily="66" charset="0"/>
                </a:rPr>
                <a:t>) if no free buffers</a:t>
              </a:r>
              <a:endParaRPr 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8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8" name="Slide Number Placeholder 6"/>
          <p:cNvSpPr>
            <a:spLocks noGrp="1"/>
          </p:cNvSpPr>
          <p:nvPr>
            <p:ph type="sldNum" sz="quarter" idx="12"/>
          </p:nvPr>
        </p:nvSpPr>
        <p:spPr/>
        <p:txBody>
          <a:bodyPr/>
          <a:lstStyle/>
          <a:p>
            <a:r>
              <a:rPr lang="en-US"/>
              <a:t>1-</a:t>
            </a:r>
            <a:fld id="{4E588567-C5AC-4DA6-8042-334DEC51E8D1}" type="slidenum">
              <a:rPr lang="en-US"/>
              <a:pPr/>
              <a:t>23</a:t>
            </a:fld>
            <a:endParaRPr lang="en-US"/>
          </a:p>
        </p:txBody>
      </p:sp>
      <p:sp>
        <p:nvSpPr>
          <p:cNvPr id="422914" name="Rectangle 1026"/>
          <p:cNvSpPr>
            <a:spLocks noGrp="1" noChangeArrowheads="1"/>
          </p:cNvSpPr>
          <p:nvPr>
            <p:ph type="title"/>
          </p:nvPr>
        </p:nvSpPr>
        <p:spPr>
          <a:xfrm>
            <a:off x="476250" y="266700"/>
            <a:ext cx="7772400" cy="1143000"/>
          </a:xfrm>
        </p:spPr>
        <p:txBody>
          <a:bodyPr/>
          <a:lstStyle/>
          <a:p>
            <a:r>
              <a:rPr lang="en-US"/>
              <a:t>Four sources of packet delay</a:t>
            </a:r>
            <a:endParaRPr lang="en-US" sz="4400"/>
          </a:p>
        </p:txBody>
      </p:sp>
      <p:sp>
        <p:nvSpPr>
          <p:cNvPr id="422915" name="Rectangle 1027"/>
          <p:cNvSpPr>
            <a:spLocks noGrp="1" noChangeArrowheads="1"/>
          </p:cNvSpPr>
          <p:nvPr>
            <p:ph type="body" sz="half" idx="2"/>
          </p:nvPr>
        </p:nvSpPr>
        <p:spPr>
          <a:xfrm>
            <a:off x="492125" y="1628775"/>
            <a:ext cx="3810000" cy="1339850"/>
          </a:xfrm>
        </p:spPr>
        <p:txBody>
          <a:bodyPr/>
          <a:lstStyle/>
          <a:p>
            <a:r>
              <a:rPr lang="en-US" sz="2400">
                <a:solidFill>
                  <a:srgbClr val="FF0000"/>
                </a:solidFill>
              </a:rPr>
              <a:t>1. nodal processing:</a:t>
            </a:r>
            <a:r>
              <a:rPr lang="en-US" sz="2400"/>
              <a:t> </a:t>
            </a:r>
          </a:p>
          <a:p>
            <a:pPr lvl="1"/>
            <a:r>
              <a:rPr lang="en-US" sz="2000"/>
              <a:t>check bit errors</a:t>
            </a:r>
          </a:p>
          <a:p>
            <a:pPr lvl="1"/>
            <a:r>
              <a:rPr lang="en-US" sz="2000"/>
              <a:t>determine output link</a:t>
            </a:r>
          </a:p>
        </p:txBody>
      </p:sp>
      <p:grpSp>
        <p:nvGrpSpPr>
          <p:cNvPr id="2" name="Group 1028"/>
          <p:cNvGrpSpPr>
            <a:grpSpLocks/>
          </p:cNvGrpSpPr>
          <p:nvPr/>
        </p:nvGrpSpPr>
        <p:grpSpPr bwMode="auto">
          <a:xfrm>
            <a:off x="631825" y="3965575"/>
            <a:ext cx="6021388" cy="2174875"/>
            <a:chOff x="494" y="2702"/>
            <a:chExt cx="3793" cy="1370"/>
          </a:xfrm>
        </p:grpSpPr>
        <p:graphicFrame>
          <p:nvGraphicFramePr>
            <p:cNvPr id="429056" name="Object 1024"/>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546826"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8" name="Oval 1030"/>
            <p:cNvSpPr>
              <a:spLocks noChangeArrowheads="1"/>
            </p:cNvSpPr>
            <p:nvPr/>
          </p:nvSpPr>
          <p:spPr bwMode="auto">
            <a:xfrm>
              <a:off x="1570" y="3300"/>
              <a:ext cx="755" cy="233"/>
            </a:xfrm>
            <a:prstGeom prst="ellipse">
              <a:avLst/>
            </a:prstGeom>
            <a:solidFill>
              <a:schemeClr val="hlink"/>
            </a:solidFill>
            <a:ln w="12700">
              <a:noFill/>
              <a:round/>
              <a:headEnd/>
              <a:tailEnd/>
            </a:ln>
            <a:effectLst/>
          </p:spPr>
          <p:txBody>
            <a:bodyPr wrap="none" anchor="ctr"/>
            <a:lstStyle/>
            <a:p>
              <a:endParaRPr lang="en-US"/>
            </a:p>
          </p:txBody>
        </p:sp>
        <p:sp>
          <p:nvSpPr>
            <p:cNvPr id="422919" name="Rectangle 1031"/>
            <p:cNvSpPr>
              <a:spLocks noChangeArrowheads="1"/>
            </p:cNvSpPr>
            <p:nvPr/>
          </p:nvSpPr>
          <p:spPr bwMode="auto">
            <a:xfrm>
              <a:off x="1570" y="3257"/>
              <a:ext cx="755" cy="166"/>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422920" name="Oval 1032"/>
            <p:cNvSpPr>
              <a:spLocks noChangeArrowheads="1"/>
            </p:cNvSpPr>
            <p:nvPr/>
          </p:nvSpPr>
          <p:spPr bwMode="auto">
            <a:xfrm>
              <a:off x="1576" y="3113"/>
              <a:ext cx="755" cy="271"/>
            </a:xfrm>
            <a:prstGeom prst="ellipse">
              <a:avLst/>
            </a:prstGeom>
            <a:solidFill>
              <a:schemeClr val="hlink"/>
            </a:solidFill>
            <a:ln w="12700">
              <a:noFill/>
              <a:round/>
              <a:headEnd/>
              <a:tailEnd/>
            </a:ln>
            <a:effectLst/>
          </p:spPr>
          <p:txBody>
            <a:bodyPr wrap="none" anchor="ctr"/>
            <a:lstStyle/>
            <a:p>
              <a:endParaRPr lang="en-US"/>
            </a:p>
          </p:txBody>
        </p:sp>
        <p:grpSp>
          <p:nvGrpSpPr>
            <p:cNvPr id="3" name="Group 1033"/>
            <p:cNvGrpSpPr>
              <a:grpSpLocks/>
            </p:cNvGrpSpPr>
            <p:nvPr/>
          </p:nvGrpSpPr>
          <p:grpSpPr bwMode="auto">
            <a:xfrm>
              <a:off x="1794" y="3132"/>
              <a:ext cx="314" cy="75"/>
              <a:chOff x="2208" y="2184"/>
              <a:chExt cx="176" cy="69"/>
            </a:xfrm>
          </p:grpSpPr>
          <p:grpSp>
            <p:nvGrpSpPr>
              <p:cNvPr id="4" name="Group 1034"/>
              <p:cNvGrpSpPr>
                <a:grpSpLocks/>
              </p:cNvGrpSpPr>
              <p:nvPr/>
            </p:nvGrpSpPr>
            <p:grpSpPr bwMode="auto">
              <a:xfrm>
                <a:off x="2208" y="2185"/>
                <a:ext cx="176" cy="68"/>
                <a:chOff x="2848" y="848"/>
                <a:chExt cx="140" cy="98"/>
              </a:xfrm>
            </p:grpSpPr>
            <p:sp>
              <p:nvSpPr>
                <p:cNvPr id="422923" name="Line 103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2924" name="Line 103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2925" name="Line 103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 name="Group 1038"/>
              <p:cNvGrpSpPr>
                <a:grpSpLocks/>
              </p:cNvGrpSpPr>
              <p:nvPr/>
            </p:nvGrpSpPr>
            <p:grpSpPr bwMode="auto">
              <a:xfrm flipV="1">
                <a:off x="2208" y="2184"/>
                <a:ext cx="176" cy="68"/>
                <a:chOff x="2848" y="848"/>
                <a:chExt cx="140" cy="98"/>
              </a:xfrm>
            </p:grpSpPr>
            <p:sp>
              <p:nvSpPr>
                <p:cNvPr id="422927" name="Line 103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2928" name="Line 104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2929" name="Line 104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422930" name="Oval 1042"/>
            <p:cNvSpPr>
              <a:spLocks noChangeArrowheads="1"/>
            </p:cNvSpPr>
            <p:nvPr/>
          </p:nvSpPr>
          <p:spPr bwMode="auto">
            <a:xfrm>
              <a:off x="3520" y="3312"/>
              <a:ext cx="755" cy="233"/>
            </a:xfrm>
            <a:prstGeom prst="ellipse">
              <a:avLst/>
            </a:prstGeom>
            <a:solidFill>
              <a:schemeClr val="hlink"/>
            </a:solidFill>
            <a:ln w="12700">
              <a:noFill/>
              <a:round/>
              <a:headEnd/>
              <a:tailEnd/>
            </a:ln>
            <a:effectLst/>
          </p:spPr>
          <p:txBody>
            <a:bodyPr wrap="none" anchor="ctr"/>
            <a:lstStyle/>
            <a:p>
              <a:endParaRPr lang="en-US"/>
            </a:p>
          </p:txBody>
        </p:sp>
        <p:sp>
          <p:nvSpPr>
            <p:cNvPr id="422931" name="Line 1043"/>
            <p:cNvSpPr>
              <a:spLocks noChangeShapeType="1"/>
            </p:cNvSpPr>
            <p:nvPr/>
          </p:nvSpPr>
          <p:spPr bwMode="auto">
            <a:xfrm>
              <a:off x="3526" y="3299"/>
              <a:ext cx="0" cy="144"/>
            </a:xfrm>
            <a:prstGeom prst="line">
              <a:avLst/>
            </a:prstGeom>
            <a:noFill/>
            <a:ln w="12700">
              <a:solidFill>
                <a:schemeClr val="tx1"/>
              </a:solidFill>
              <a:round/>
              <a:headEnd/>
              <a:tailEnd/>
            </a:ln>
            <a:effectLst/>
          </p:spPr>
          <p:txBody>
            <a:bodyPr wrap="none" anchor="ctr"/>
            <a:lstStyle/>
            <a:p>
              <a:endParaRPr lang="en-US"/>
            </a:p>
          </p:txBody>
        </p:sp>
        <p:sp>
          <p:nvSpPr>
            <p:cNvPr id="422932" name="Rectangle 1044"/>
            <p:cNvSpPr>
              <a:spLocks noChangeArrowheads="1"/>
            </p:cNvSpPr>
            <p:nvPr/>
          </p:nvSpPr>
          <p:spPr bwMode="auto">
            <a:xfrm>
              <a:off x="3526" y="3275"/>
              <a:ext cx="755" cy="166"/>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422933" name="Oval 1045"/>
            <p:cNvSpPr>
              <a:spLocks noChangeArrowheads="1"/>
            </p:cNvSpPr>
            <p:nvPr/>
          </p:nvSpPr>
          <p:spPr bwMode="auto">
            <a:xfrm>
              <a:off x="3532" y="3131"/>
              <a:ext cx="755" cy="271"/>
            </a:xfrm>
            <a:prstGeom prst="ellipse">
              <a:avLst/>
            </a:prstGeom>
            <a:solidFill>
              <a:schemeClr val="hlink"/>
            </a:solidFill>
            <a:ln w="12700">
              <a:noFill/>
              <a:round/>
              <a:headEnd/>
              <a:tailEnd/>
            </a:ln>
            <a:effectLst/>
          </p:spPr>
          <p:txBody>
            <a:bodyPr wrap="none" anchor="ctr"/>
            <a:lstStyle/>
            <a:p>
              <a:endParaRPr lang="en-US"/>
            </a:p>
          </p:txBody>
        </p:sp>
        <p:graphicFrame>
          <p:nvGraphicFramePr>
            <p:cNvPr id="429057" name="Object 1025"/>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546827"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35" name="Line 1047"/>
            <p:cNvSpPr>
              <a:spLocks noChangeShapeType="1"/>
            </p:cNvSpPr>
            <p:nvPr/>
          </p:nvSpPr>
          <p:spPr bwMode="auto">
            <a:xfrm>
              <a:off x="1110" y="3072"/>
              <a:ext cx="318" cy="0"/>
            </a:xfrm>
            <a:prstGeom prst="line">
              <a:avLst/>
            </a:prstGeom>
            <a:noFill/>
            <a:ln w="19050">
              <a:solidFill>
                <a:schemeClr val="tx1"/>
              </a:solidFill>
              <a:round/>
              <a:headEnd/>
              <a:tailEnd/>
            </a:ln>
            <a:effectLst/>
          </p:spPr>
          <p:txBody>
            <a:bodyPr wrap="none" anchor="ctr"/>
            <a:lstStyle/>
            <a:p>
              <a:endParaRPr lang="en-US"/>
            </a:p>
          </p:txBody>
        </p:sp>
        <p:sp>
          <p:nvSpPr>
            <p:cNvPr id="422936" name="Line 1048"/>
            <p:cNvSpPr>
              <a:spLocks noChangeShapeType="1"/>
            </p:cNvSpPr>
            <p:nvPr/>
          </p:nvSpPr>
          <p:spPr bwMode="auto">
            <a:xfrm flipV="1">
              <a:off x="1302" y="3693"/>
              <a:ext cx="123" cy="3"/>
            </a:xfrm>
            <a:prstGeom prst="line">
              <a:avLst/>
            </a:prstGeom>
            <a:noFill/>
            <a:ln w="19050">
              <a:solidFill>
                <a:schemeClr val="tx1"/>
              </a:solidFill>
              <a:round/>
              <a:headEnd/>
              <a:tailEnd/>
            </a:ln>
            <a:effectLst/>
          </p:spPr>
          <p:txBody>
            <a:bodyPr wrap="none" anchor="ctr"/>
            <a:lstStyle/>
            <a:p>
              <a:endParaRPr lang="en-US"/>
            </a:p>
          </p:txBody>
        </p:sp>
        <p:sp>
          <p:nvSpPr>
            <p:cNvPr id="422937" name="Line 1049"/>
            <p:cNvSpPr>
              <a:spLocks noChangeShapeType="1"/>
            </p:cNvSpPr>
            <p:nvPr/>
          </p:nvSpPr>
          <p:spPr bwMode="auto">
            <a:xfrm>
              <a:off x="2322" y="3336"/>
              <a:ext cx="1218" cy="6"/>
            </a:xfrm>
            <a:prstGeom prst="line">
              <a:avLst/>
            </a:prstGeom>
            <a:noFill/>
            <a:ln w="19050">
              <a:solidFill>
                <a:schemeClr val="tx1"/>
              </a:solidFill>
              <a:round/>
              <a:headEnd/>
              <a:tailEnd/>
            </a:ln>
            <a:effectLst/>
          </p:spPr>
          <p:txBody>
            <a:bodyPr wrap="none" anchor="ctr"/>
            <a:lstStyle/>
            <a:p>
              <a:endParaRPr lang="en-US"/>
            </a:p>
          </p:txBody>
        </p:sp>
        <p:sp>
          <p:nvSpPr>
            <p:cNvPr id="422938" name="Line 1050"/>
            <p:cNvSpPr>
              <a:spLocks noChangeShapeType="1"/>
            </p:cNvSpPr>
            <p:nvPr/>
          </p:nvSpPr>
          <p:spPr bwMode="auto">
            <a:xfrm flipH="1">
              <a:off x="1428" y="3066"/>
              <a:ext cx="0" cy="630"/>
            </a:xfrm>
            <a:prstGeom prst="line">
              <a:avLst/>
            </a:prstGeom>
            <a:noFill/>
            <a:ln w="19050">
              <a:solidFill>
                <a:schemeClr val="tx1"/>
              </a:solidFill>
              <a:round/>
              <a:headEnd/>
              <a:tailEnd/>
            </a:ln>
            <a:effectLst/>
          </p:spPr>
          <p:txBody>
            <a:bodyPr wrap="none" anchor="ctr"/>
            <a:lstStyle/>
            <a:p>
              <a:endParaRPr lang="en-US"/>
            </a:p>
          </p:txBody>
        </p:sp>
        <p:sp>
          <p:nvSpPr>
            <p:cNvPr id="422939" name="Line 1051"/>
            <p:cNvSpPr>
              <a:spLocks noChangeShapeType="1"/>
            </p:cNvSpPr>
            <p:nvPr/>
          </p:nvSpPr>
          <p:spPr bwMode="auto">
            <a:xfrm>
              <a:off x="1434" y="3339"/>
              <a:ext cx="126" cy="0"/>
            </a:xfrm>
            <a:prstGeom prst="line">
              <a:avLst/>
            </a:prstGeom>
            <a:noFill/>
            <a:ln w="19050">
              <a:solidFill>
                <a:schemeClr val="tx1"/>
              </a:solidFill>
              <a:round/>
              <a:headEnd/>
              <a:tailEnd/>
            </a:ln>
            <a:effectLst/>
          </p:spPr>
          <p:txBody>
            <a:bodyPr wrap="none" anchor="ctr"/>
            <a:lstStyle/>
            <a:p>
              <a:endParaRPr lang="en-US"/>
            </a:p>
          </p:txBody>
        </p:sp>
        <p:sp>
          <p:nvSpPr>
            <p:cNvPr id="422940" name="Rectangle 1052"/>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2941" name="Rectangle 1053"/>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2942" name="Rectangle 1054"/>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422943" name="Rectangle 1055"/>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2944" name="Line 1056"/>
            <p:cNvSpPr>
              <a:spLocks noChangeShapeType="1"/>
            </p:cNvSpPr>
            <p:nvPr/>
          </p:nvSpPr>
          <p:spPr bwMode="auto">
            <a:xfrm>
              <a:off x="1560" y="3258"/>
              <a:ext cx="153" cy="3"/>
            </a:xfrm>
            <a:prstGeom prst="line">
              <a:avLst/>
            </a:prstGeom>
            <a:noFill/>
            <a:ln w="9525">
              <a:solidFill>
                <a:schemeClr val="tx1"/>
              </a:solidFill>
              <a:round/>
              <a:headEnd/>
              <a:tailEnd type="triangle" w="med" len="med"/>
            </a:ln>
            <a:effectLst/>
          </p:spPr>
          <p:txBody>
            <a:bodyPr wrap="none" anchor="ctr"/>
            <a:lstStyle/>
            <a:p>
              <a:endParaRPr lang="en-US"/>
            </a:p>
          </p:txBody>
        </p:sp>
        <p:sp>
          <p:nvSpPr>
            <p:cNvPr id="422945" name="Line 1057"/>
            <p:cNvSpPr>
              <a:spLocks noChangeShapeType="1"/>
            </p:cNvSpPr>
            <p:nvPr/>
          </p:nvSpPr>
          <p:spPr bwMode="auto">
            <a:xfrm flipV="1">
              <a:off x="1350" y="3432"/>
              <a:ext cx="0" cy="111"/>
            </a:xfrm>
            <a:prstGeom prst="line">
              <a:avLst/>
            </a:prstGeom>
            <a:noFill/>
            <a:ln w="9525">
              <a:solidFill>
                <a:schemeClr val="tx1"/>
              </a:solidFill>
              <a:round/>
              <a:headEnd/>
              <a:tailEnd type="triangle" w="med" len="med"/>
            </a:ln>
            <a:effectLst/>
          </p:spPr>
          <p:txBody>
            <a:bodyPr wrap="none" anchor="ctr"/>
            <a:lstStyle/>
            <a:p>
              <a:endParaRPr lang="en-US"/>
            </a:p>
          </p:txBody>
        </p:sp>
        <p:sp>
          <p:nvSpPr>
            <p:cNvPr id="422946" name="Line 1058"/>
            <p:cNvSpPr>
              <a:spLocks noChangeShapeType="1"/>
            </p:cNvSpPr>
            <p:nvPr/>
          </p:nvSpPr>
          <p:spPr bwMode="auto">
            <a:xfrm flipV="1">
              <a:off x="3387" y="3084"/>
              <a:ext cx="23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22947" name="Text Box 1059"/>
            <p:cNvSpPr txBox="1">
              <a:spLocks noChangeArrowheads="1"/>
            </p:cNvSpPr>
            <p:nvPr/>
          </p:nvSpPr>
          <p:spPr bwMode="auto">
            <a:xfrm>
              <a:off x="494" y="2831"/>
              <a:ext cx="256" cy="288"/>
            </a:xfrm>
            <a:prstGeom prst="rect">
              <a:avLst/>
            </a:prstGeom>
            <a:noFill/>
            <a:ln w="9525">
              <a:noFill/>
              <a:miter lim="800000"/>
              <a:headEnd/>
              <a:tailEnd/>
            </a:ln>
            <a:effectLst/>
          </p:spPr>
          <p:txBody>
            <a:bodyPr wrap="none">
              <a:spAutoFit/>
            </a:bodyPr>
            <a:lstStyle/>
            <a:p>
              <a:pPr algn="l"/>
              <a:r>
                <a:rPr lang="en-US" sz="2400">
                  <a:solidFill>
                    <a:schemeClr val="accent1"/>
                  </a:solidFill>
                  <a:latin typeface="Comic Sans MS" pitchFamily="66" charset="0"/>
                </a:rPr>
                <a:t>A</a:t>
              </a:r>
              <a:endParaRPr lang="en-US" sz="2400">
                <a:solidFill>
                  <a:schemeClr val="accent1"/>
                </a:solidFill>
              </a:endParaRPr>
            </a:p>
          </p:txBody>
        </p:sp>
        <p:sp>
          <p:nvSpPr>
            <p:cNvPr id="422948" name="Text Box 1060"/>
            <p:cNvSpPr txBox="1">
              <a:spLocks noChangeArrowheads="1"/>
            </p:cNvSpPr>
            <p:nvPr/>
          </p:nvSpPr>
          <p:spPr bwMode="auto">
            <a:xfrm>
              <a:off x="668" y="3473"/>
              <a:ext cx="237" cy="288"/>
            </a:xfrm>
            <a:prstGeom prst="rect">
              <a:avLst/>
            </a:prstGeom>
            <a:noFill/>
            <a:ln w="9525">
              <a:noFill/>
              <a:miter lim="800000"/>
              <a:headEnd/>
              <a:tailEnd/>
            </a:ln>
            <a:effectLst/>
          </p:spPr>
          <p:txBody>
            <a:bodyPr wrap="none">
              <a:spAutoFit/>
            </a:bodyPr>
            <a:lstStyle/>
            <a:p>
              <a:pPr algn="l"/>
              <a:r>
                <a:rPr lang="en-US" sz="2400">
                  <a:solidFill>
                    <a:schemeClr val="accent2"/>
                  </a:solidFill>
                  <a:latin typeface="Comic Sans MS" pitchFamily="66" charset="0"/>
                </a:rPr>
                <a:t>B</a:t>
              </a:r>
              <a:endParaRPr lang="en-US" sz="2400">
                <a:solidFill>
                  <a:schemeClr val="accent1"/>
                </a:solidFill>
              </a:endParaRPr>
            </a:p>
          </p:txBody>
        </p:sp>
        <p:sp>
          <p:nvSpPr>
            <p:cNvPr id="422949" name="Rectangle 1061"/>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2950" name="Text Box 1062"/>
            <p:cNvSpPr txBox="1">
              <a:spLocks noChangeArrowheads="1"/>
            </p:cNvSpPr>
            <p:nvPr/>
          </p:nvSpPr>
          <p:spPr bwMode="auto">
            <a:xfrm>
              <a:off x="2540" y="2966"/>
              <a:ext cx="898" cy="231"/>
            </a:xfrm>
            <a:prstGeom prst="rect">
              <a:avLst/>
            </a:prstGeom>
            <a:noFill/>
            <a:ln w="9525">
              <a:noFill/>
              <a:miter lim="800000"/>
              <a:headEnd/>
              <a:tailEnd/>
            </a:ln>
            <a:effectLst/>
          </p:spPr>
          <p:txBody>
            <a:bodyPr wrap="none">
              <a:spAutoFit/>
            </a:bodyPr>
            <a:lstStyle/>
            <a:p>
              <a:pPr algn="l"/>
              <a:r>
                <a:rPr lang="en-US" sz="1800">
                  <a:solidFill>
                    <a:srgbClr val="FF0000"/>
                  </a:solidFill>
                  <a:latin typeface="Comic Sans MS" pitchFamily="66" charset="0"/>
                </a:rPr>
                <a:t>propagation</a:t>
              </a:r>
              <a:endParaRPr lang="en-US" sz="1800"/>
            </a:p>
          </p:txBody>
        </p:sp>
        <p:sp>
          <p:nvSpPr>
            <p:cNvPr id="422951" name="Line 1063"/>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22952" name="Text Box 1064"/>
            <p:cNvSpPr txBox="1">
              <a:spLocks noChangeArrowheads="1"/>
            </p:cNvSpPr>
            <p:nvPr/>
          </p:nvSpPr>
          <p:spPr bwMode="auto">
            <a:xfrm>
              <a:off x="1346" y="2702"/>
              <a:ext cx="955" cy="231"/>
            </a:xfrm>
            <a:prstGeom prst="rect">
              <a:avLst/>
            </a:prstGeom>
            <a:noFill/>
            <a:ln w="9525">
              <a:noFill/>
              <a:miter lim="800000"/>
              <a:headEnd/>
              <a:tailEnd/>
            </a:ln>
            <a:effectLst/>
          </p:spPr>
          <p:txBody>
            <a:bodyPr wrap="none">
              <a:spAutoFit/>
            </a:bodyPr>
            <a:lstStyle/>
            <a:p>
              <a:pPr algn="l"/>
              <a:r>
                <a:rPr lang="en-US" sz="1800">
                  <a:solidFill>
                    <a:srgbClr val="FF0000"/>
                  </a:solidFill>
                  <a:latin typeface="Comic Sans MS" pitchFamily="66" charset="0"/>
                </a:rPr>
                <a:t>transmission</a:t>
              </a:r>
              <a:endParaRPr lang="en-US" sz="1800"/>
            </a:p>
          </p:txBody>
        </p:sp>
        <p:sp>
          <p:nvSpPr>
            <p:cNvPr id="422953" name="Line 1065"/>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22954" name="Text Box 1066"/>
            <p:cNvSpPr txBox="1">
              <a:spLocks noChangeArrowheads="1"/>
            </p:cNvSpPr>
            <p:nvPr/>
          </p:nvSpPr>
          <p:spPr bwMode="auto">
            <a:xfrm>
              <a:off x="1424" y="3668"/>
              <a:ext cx="822" cy="404"/>
            </a:xfrm>
            <a:prstGeom prst="rect">
              <a:avLst/>
            </a:prstGeom>
            <a:noFill/>
            <a:ln w="9525">
              <a:noFill/>
              <a:miter lim="800000"/>
              <a:headEnd/>
              <a:tailEnd/>
            </a:ln>
            <a:effectLst/>
          </p:spPr>
          <p:txBody>
            <a:bodyPr wrap="none">
              <a:spAutoFit/>
            </a:bodyPr>
            <a:lstStyle/>
            <a:p>
              <a:pPr algn="ctr"/>
              <a:r>
                <a:rPr lang="en-US" sz="1800">
                  <a:solidFill>
                    <a:srgbClr val="FF0000"/>
                  </a:solidFill>
                  <a:latin typeface="Comic Sans MS" pitchFamily="66" charset="0"/>
                </a:rPr>
                <a:t>nodal</a:t>
              </a:r>
            </a:p>
            <a:p>
              <a:pPr algn="ctr"/>
              <a:r>
                <a:rPr lang="en-US" sz="1800">
                  <a:solidFill>
                    <a:srgbClr val="FF0000"/>
                  </a:solidFill>
                  <a:latin typeface="Comic Sans MS" pitchFamily="66" charset="0"/>
                </a:rPr>
                <a:t>processing</a:t>
              </a:r>
              <a:endParaRPr lang="en-US" sz="1800"/>
            </a:p>
          </p:txBody>
        </p:sp>
        <p:sp>
          <p:nvSpPr>
            <p:cNvPr id="422955" name="Line 1067"/>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422956" name="Line 1068"/>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422957" name="Text Box 1069"/>
            <p:cNvSpPr txBox="1">
              <a:spLocks noChangeArrowheads="1"/>
            </p:cNvSpPr>
            <p:nvPr/>
          </p:nvSpPr>
          <p:spPr bwMode="auto">
            <a:xfrm>
              <a:off x="2354" y="3830"/>
              <a:ext cx="690" cy="231"/>
            </a:xfrm>
            <a:prstGeom prst="rect">
              <a:avLst/>
            </a:prstGeom>
            <a:noFill/>
            <a:ln w="9525">
              <a:noFill/>
              <a:miter lim="800000"/>
              <a:headEnd/>
              <a:tailEnd/>
            </a:ln>
            <a:effectLst/>
          </p:spPr>
          <p:txBody>
            <a:bodyPr wrap="none">
              <a:spAutoFit/>
            </a:bodyPr>
            <a:lstStyle/>
            <a:p>
              <a:pPr algn="l"/>
              <a:r>
                <a:rPr lang="en-US" sz="1800">
                  <a:solidFill>
                    <a:srgbClr val="FF0000"/>
                  </a:solidFill>
                  <a:latin typeface="Comic Sans MS" pitchFamily="66" charset="0"/>
                </a:rPr>
                <a:t>queueing</a:t>
              </a:r>
              <a:endParaRPr lang="en-US" sz="1800"/>
            </a:p>
          </p:txBody>
        </p:sp>
        <p:sp>
          <p:nvSpPr>
            <p:cNvPr id="422958" name="Line 1070"/>
            <p:cNvSpPr>
              <a:spLocks noChangeShapeType="1"/>
            </p:cNvSpPr>
            <p:nvPr/>
          </p:nvSpPr>
          <p:spPr bwMode="auto">
            <a:xfrm rot="-10800000">
              <a:off x="2199" y="3546"/>
              <a:ext cx="375" cy="348"/>
            </a:xfrm>
            <a:prstGeom prst="line">
              <a:avLst/>
            </a:prstGeom>
            <a:noFill/>
            <a:ln w="9525">
              <a:solidFill>
                <a:schemeClr val="tx1"/>
              </a:solidFill>
              <a:round/>
              <a:headEnd/>
              <a:tailEnd/>
            </a:ln>
            <a:effectLst/>
          </p:spPr>
          <p:txBody>
            <a:bodyPr wrap="none" anchor="ctr"/>
            <a:lstStyle/>
            <a:p>
              <a:endParaRPr lang="en-US"/>
            </a:p>
          </p:txBody>
        </p:sp>
        <p:grpSp>
          <p:nvGrpSpPr>
            <p:cNvPr id="6" name="Group 1071"/>
            <p:cNvGrpSpPr>
              <a:grpSpLocks/>
            </p:cNvGrpSpPr>
            <p:nvPr/>
          </p:nvGrpSpPr>
          <p:grpSpPr bwMode="auto">
            <a:xfrm>
              <a:off x="3738" y="3168"/>
              <a:ext cx="314" cy="75"/>
              <a:chOff x="2208" y="2184"/>
              <a:chExt cx="176" cy="69"/>
            </a:xfrm>
          </p:grpSpPr>
          <p:grpSp>
            <p:nvGrpSpPr>
              <p:cNvPr id="7" name="Group 1072"/>
              <p:cNvGrpSpPr>
                <a:grpSpLocks/>
              </p:cNvGrpSpPr>
              <p:nvPr/>
            </p:nvGrpSpPr>
            <p:grpSpPr bwMode="auto">
              <a:xfrm>
                <a:off x="2208" y="2185"/>
                <a:ext cx="176" cy="68"/>
                <a:chOff x="2848" y="848"/>
                <a:chExt cx="140" cy="98"/>
              </a:xfrm>
            </p:grpSpPr>
            <p:sp>
              <p:nvSpPr>
                <p:cNvPr id="422961" name="Line 10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2962" name="Line 10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2963" name="Line 10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8" name="Group 1076"/>
              <p:cNvGrpSpPr>
                <a:grpSpLocks/>
              </p:cNvGrpSpPr>
              <p:nvPr/>
            </p:nvGrpSpPr>
            <p:grpSpPr bwMode="auto">
              <a:xfrm flipV="1">
                <a:off x="2208" y="2184"/>
                <a:ext cx="176" cy="68"/>
                <a:chOff x="2848" y="848"/>
                <a:chExt cx="140" cy="98"/>
              </a:xfrm>
            </p:grpSpPr>
            <p:sp>
              <p:nvSpPr>
                <p:cNvPr id="422965" name="Line 107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2966" name="Line 107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2967" name="Line 107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sp>
        <p:nvSpPr>
          <p:cNvPr id="422968" name="Rectangle 1080"/>
          <p:cNvSpPr>
            <a:spLocks noChangeArrowheads="1"/>
          </p:cNvSpPr>
          <p:nvPr/>
        </p:nvSpPr>
        <p:spPr bwMode="auto">
          <a:xfrm>
            <a:off x="4429125" y="1628775"/>
            <a:ext cx="3810000" cy="1974850"/>
          </a:xfrm>
          <a:prstGeom prst="rect">
            <a:avLst/>
          </a:prstGeom>
          <a:noFill/>
          <a:ln w="9525">
            <a:noFill/>
            <a:miter lim="800000"/>
            <a:headEnd/>
            <a:tailEnd/>
          </a:ln>
          <a:effectLst/>
        </p:spPr>
        <p:txBody>
          <a:bodyPr/>
          <a:lstStyle/>
          <a:p>
            <a:pPr marL="342900" indent="-342900" algn="l">
              <a:spcBef>
                <a:spcPct val="20000"/>
              </a:spcBef>
              <a:buClr>
                <a:schemeClr val="accent2"/>
              </a:buClr>
              <a:buSzPct val="85000"/>
              <a:buFont typeface="Wingdings" pitchFamily="48" charset="2"/>
              <a:buChar char="q"/>
            </a:pPr>
            <a:r>
              <a:rPr lang="en-US" sz="2400">
                <a:solidFill>
                  <a:srgbClr val="FF0000"/>
                </a:solidFill>
                <a:latin typeface="Comic Sans MS" pitchFamily="66" charset="0"/>
              </a:rPr>
              <a:t>2. queueing</a:t>
            </a:r>
          </a:p>
          <a:p>
            <a:pPr marL="742950" lvl="1" indent="-285750" algn="l">
              <a:spcBef>
                <a:spcPct val="20000"/>
              </a:spcBef>
              <a:buClr>
                <a:schemeClr val="accent2"/>
              </a:buClr>
              <a:buSzPct val="75000"/>
              <a:buFont typeface="Wingdings" pitchFamily="48" charset="2"/>
              <a:buChar char="v"/>
            </a:pPr>
            <a:r>
              <a:rPr lang="en-US" sz="2000">
                <a:latin typeface="Comic Sans MS" pitchFamily="66" charset="0"/>
              </a:rPr>
              <a:t>time waiting at output link for transmission </a:t>
            </a:r>
          </a:p>
          <a:p>
            <a:pPr marL="742950" lvl="1" indent="-285750" algn="l">
              <a:spcBef>
                <a:spcPct val="20000"/>
              </a:spcBef>
              <a:buClr>
                <a:schemeClr val="accent2"/>
              </a:buClr>
              <a:buSzPct val="75000"/>
              <a:buFont typeface="Wingdings" pitchFamily="48" charset="2"/>
              <a:buChar char="v"/>
            </a:pPr>
            <a:r>
              <a:rPr lang="en-US" sz="2000">
                <a:latin typeface="Comic Sans MS" pitchFamily="66" charset="0"/>
              </a:rPr>
              <a:t>depends on congestion level of router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8" name="Slide Number Placeholder 6"/>
          <p:cNvSpPr>
            <a:spLocks noGrp="1"/>
          </p:cNvSpPr>
          <p:nvPr>
            <p:ph type="sldNum" sz="quarter" idx="12"/>
          </p:nvPr>
        </p:nvSpPr>
        <p:spPr/>
        <p:txBody>
          <a:bodyPr/>
          <a:lstStyle/>
          <a:p>
            <a:r>
              <a:rPr lang="en-US"/>
              <a:t>1-</a:t>
            </a:r>
            <a:fld id="{82846C3B-8153-4266-8298-590B3B8D27D4}" type="slidenum">
              <a:rPr lang="en-US"/>
              <a:pPr/>
              <a:t>24</a:t>
            </a:fld>
            <a:endParaRPr lang="en-US"/>
          </a:p>
        </p:txBody>
      </p:sp>
      <p:sp>
        <p:nvSpPr>
          <p:cNvPr id="423938" name="Rectangle 2"/>
          <p:cNvSpPr>
            <a:spLocks noGrp="1" noChangeArrowheads="1"/>
          </p:cNvSpPr>
          <p:nvPr>
            <p:ph type="title"/>
          </p:nvPr>
        </p:nvSpPr>
        <p:spPr>
          <a:xfrm>
            <a:off x="476250" y="266700"/>
            <a:ext cx="7772400" cy="1143000"/>
          </a:xfrm>
        </p:spPr>
        <p:txBody>
          <a:bodyPr/>
          <a:lstStyle/>
          <a:p>
            <a:r>
              <a:rPr lang="en-US" sz="3600"/>
              <a:t>Delay in packet-switched networks</a:t>
            </a:r>
            <a:endParaRPr lang="en-US"/>
          </a:p>
        </p:txBody>
      </p:sp>
      <p:sp>
        <p:nvSpPr>
          <p:cNvPr id="423939" name="Rectangle 3"/>
          <p:cNvSpPr>
            <a:spLocks noGrp="1" noChangeArrowheads="1"/>
          </p:cNvSpPr>
          <p:nvPr>
            <p:ph type="body" sz="half" idx="1"/>
          </p:nvPr>
        </p:nvSpPr>
        <p:spPr>
          <a:xfrm>
            <a:off x="523875" y="1371600"/>
            <a:ext cx="3810000" cy="2505075"/>
          </a:xfrm>
        </p:spPr>
        <p:txBody>
          <a:bodyPr/>
          <a:lstStyle/>
          <a:p>
            <a:pPr>
              <a:buFont typeface="Wingdings" pitchFamily="48" charset="2"/>
              <a:buNone/>
            </a:pPr>
            <a:r>
              <a:rPr lang="en-US" sz="2400">
                <a:solidFill>
                  <a:srgbClr val="FF0000"/>
                </a:solidFill>
              </a:rPr>
              <a:t>3. Transmission delay:</a:t>
            </a:r>
            <a:endParaRPr lang="en-US" sz="2400"/>
          </a:p>
          <a:p>
            <a:r>
              <a:rPr lang="en-US" sz="2400"/>
              <a:t>R=link bandwidth (bps)</a:t>
            </a:r>
          </a:p>
          <a:p>
            <a:r>
              <a:rPr lang="en-US" sz="2400"/>
              <a:t>L=packet length (bits)</a:t>
            </a:r>
          </a:p>
          <a:p>
            <a:r>
              <a:rPr lang="en-US" sz="2400"/>
              <a:t>time to send bits into link = L/R</a:t>
            </a:r>
          </a:p>
        </p:txBody>
      </p:sp>
      <p:sp>
        <p:nvSpPr>
          <p:cNvPr id="423940" name="Rectangle 4"/>
          <p:cNvSpPr>
            <a:spLocks noGrp="1" noChangeArrowheads="1"/>
          </p:cNvSpPr>
          <p:nvPr>
            <p:ph type="body" sz="half" idx="2"/>
          </p:nvPr>
        </p:nvSpPr>
        <p:spPr>
          <a:xfrm>
            <a:off x="4476750" y="1362075"/>
            <a:ext cx="4152900" cy="2914650"/>
          </a:xfrm>
        </p:spPr>
        <p:txBody>
          <a:bodyPr/>
          <a:lstStyle/>
          <a:p>
            <a:pPr>
              <a:buFont typeface="Wingdings" pitchFamily="48" charset="2"/>
              <a:buNone/>
            </a:pPr>
            <a:r>
              <a:rPr lang="en-US" sz="2400">
                <a:solidFill>
                  <a:srgbClr val="FF0000"/>
                </a:solidFill>
              </a:rPr>
              <a:t>4. Propagation delay:</a:t>
            </a:r>
          </a:p>
          <a:p>
            <a:r>
              <a:rPr lang="en-US" sz="2400"/>
              <a:t>d = length of physical link</a:t>
            </a:r>
          </a:p>
          <a:p>
            <a:r>
              <a:rPr lang="en-US" sz="2400"/>
              <a:t>s = propagation speed in medium (~2x10</a:t>
            </a:r>
            <a:r>
              <a:rPr lang="en-US" sz="2400" baseline="30000"/>
              <a:t>8</a:t>
            </a:r>
            <a:r>
              <a:rPr lang="en-US" sz="2400"/>
              <a:t> m/sec)</a:t>
            </a:r>
          </a:p>
          <a:p>
            <a:r>
              <a:rPr lang="en-US" sz="2400"/>
              <a:t>propagation delay = d/s</a:t>
            </a:r>
          </a:p>
        </p:txBody>
      </p:sp>
      <p:grpSp>
        <p:nvGrpSpPr>
          <p:cNvPr id="2" name="Group 5"/>
          <p:cNvGrpSpPr>
            <a:grpSpLocks/>
          </p:cNvGrpSpPr>
          <p:nvPr/>
        </p:nvGrpSpPr>
        <p:grpSpPr bwMode="auto">
          <a:xfrm>
            <a:off x="622300" y="4432300"/>
            <a:ext cx="6021388" cy="2174875"/>
            <a:chOff x="494" y="2702"/>
            <a:chExt cx="3793" cy="1370"/>
          </a:xfrm>
        </p:grpSpPr>
        <p:graphicFrame>
          <p:nvGraphicFramePr>
            <p:cNvPr id="430080" name="Object 0"/>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547850"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3" name="Oval 7"/>
            <p:cNvSpPr>
              <a:spLocks noChangeArrowheads="1"/>
            </p:cNvSpPr>
            <p:nvPr/>
          </p:nvSpPr>
          <p:spPr bwMode="auto">
            <a:xfrm>
              <a:off x="1570" y="3300"/>
              <a:ext cx="755" cy="233"/>
            </a:xfrm>
            <a:prstGeom prst="ellipse">
              <a:avLst/>
            </a:prstGeom>
            <a:solidFill>
              <a:schemeClr val="hlink"/>
            </a:solidFill>
            <a:ln w="12700">
              <a:noFill/>
              <a:round/>
              <a:headEnd/>
              <a:tailEnd/>
            </a:ln>
            <a:effectLst/>
          </p:spPr>
          <p:txBody>
            <a:bodyPr wrap="none" anchor="ctr"/>
            <a:lstStyle/>
            <a:p>
              <a:endParaRPr lang="en-US"/>
            </a:p>
          </p:txBody>
        </p:sp>
        <p:sp>
          <p:nvSpPr>
            <p:cNvPr id="423944" name="Rectangle 8"/>
            <p:cNvSpPr>
              <a:spLocks noChangeArrowheads="1"/>
            </p:cNvSpPr>
            <p:nvPr/>
          </p:nvSpPr>
          <p:spPr bwMode="auto">
            <a:xfrm>
              <a:off x="1570" y="3257"/>
              <a:ext cx="755" cy="166"/>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423945" name="Oval 9"/>
            <p:cNvSpPr>
              <a:spLocks noChangeArrowheads="1"/>
            </p:cNvSpPr>
            <p:nvPr/>
          </p:nvSpPr>
          <p:spPr bwMode="auto">
            <a:xfrm>
              <a:off x="1576" y="3113"/>
              <a:ext cx="755" cy="271"/>
            </a:xfrm>
            <a:prstGeom prst="ellipse">
              <a:avLst/>
            </a:prstGeom>
            <a:solidFill>
              <a:schemeClr val="hlink"/>
            </a:solidFill>
            <a:ln w="12700">
              <a:noFill/>
              <a:round/>
              <a:headEnd/>
              <a:tailEnd/>
            </a:ln>
            <a:effectLst/>
          </p:spPr>
          <p:txBody>
            <a:bodyPr wrap="none" anchor="ctr"/>
            <a:lstStyle/>
            <a:p>
              <a:endParaRPr lang="en-US"/>
            </a:p>
          </p:txBody>
        </p:sp>
        <p:grpSp>
          <p:nvGrpSpPr>
            <p:cNvPr id="3" name="Group 10"/>
            <p:cNvGrpSpPr>
              <a:grpSpLocks/>
            </p:cNvGrpSpPr>
            <p:nvPr/>
          </p:nvGrpSpPr>
          <p:grpSpPr bwMode="auto">
            <a:xfrm>
              <a:off x="1794" y="3132"/>
              <a:ext cx="314" cy="75"/>
              <a:chOff x="2208" y="2184"/>
              <a:chExt cx="176" cy="69"/>
            </a:xfrm>
          </p:grpSpPr>
          <p:grpSp>
            <p:nvGrpSpPr>
              <p:cNvPr id="4" name="Group 11"/>
              <p:cNvGrpSpPr>
                <a:grpSpLocks/>
              </p:cNvGrpSpPr>
              <p:nvPr/>
            </p:nvGrpSpPr>
            <p:grpSpPr bwMode="auto">
              <a:xfrm>
                <a:off x="2208" y="2185"/>
                <a:ext cx="176" cy="68"/>
                <a:chOff x="2848" y="848"/>
                <a:chExt cx="140" cy="98"/>
              </a:xfrm>
            </p:grpSpPr>
            <p:sp>
              <p:nvSpPr>
                <p:cNvPr id="423948" name="Line 1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3949" name="Line 1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3950" name="Line 1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 name="Group 15"/>
              <p:cNvGrpSpPr>
                <a:grpSpLocks/>
              </p:cNvGrpSpPr>
              <p:nvPr/>
            </p:nvGrpSpPr>
            <p:grpSpPr bwMode="auto">
              <a:xfrm flipV="1">
                <a:off x="2208" y="2184"/>
                <a:ext cx="176" cy="68"/>
                <a:chOff x="2848" y="848"/>
                <a:chExt cx="140" cy="98"/>
              </a:xfrm>
            </p:grpSpPr>
            <p:sp>
              <p:nvSpPr>
                <p:cNvPr id="423952"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3953"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3954"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423955" name="Oval 19"/>
            <p:cNvSpPr>
              <a:spLocks noChangeArrowheads="1"/>
            </p:cNvSpPr>
            <p:nvPr/>
          </p:nvSpPr>
          <p:spPr bwMode="auto">
            <a:xfrm>
              <a:off x="3520" y="3312"/>
              <a:ext cx="755" cy="233"/>
            </a:xfrm>
            <a:prstGeom prst="ellipse">
              <a:avLst/>
            </a:prstGeom>
            <a:solidFill>
              <a:schemeClr val="hlink"/>
            </a:solidFill>
            <a:ln w="12700">
              <a:noFill/>
              <a:round/>
              <a:headEnd/>
              <a:tailEnd/>
            </a:ln>
            <a:effectLst/>
          </p:spPr>
          <p:txBody>
            <a:bodyPr wrap="none" anchor="ctr"/>
            <a:lstStyle/>
            <a:p>
              <a:endParaRPr lang="en-US"/>
            </a:p>
          </p:txBody>
        </p:sp>
        <p:sp>
          <p:nvSpPr>
            <p:cNvPr id="423956" name="Line 20"/>
            <p:cNvSpPr>
              <a:spLocks noChangeShapeType="1"/>
            </p:cNvSpPr>
            <p:nvPr/>
          </p:nvSpPr>
          <p:spPr bwMode="auto">
            <a:xfrm>
              <a:off x="3526" y="3299"/>
              <a:ext cx="0" cy="144"/>
            </a:xfrm>
            <a:prstGeom prst="line">
              <a:avLst/>
            </a:prstGeom>
            <a:noFill/>
            <a:ln w="12700">
              <a:solidFill>
                <a:schemeClr val="tx1"/>
              </a:solidFill>
              <a:round/>
              <a:headEnd/>
              <a:tailEnd/>
            </a:ln>
            <a:effectLst/>
          </p:spPr>
          <p:txBody>
            <a:bodyPr wrap="none" anchor="ctr"/>
            <a:lstStyle/>
            <a:p>
              <a:endParaRPr lang="en-US"/>
            </a:p>
          </p:txBody>
        </p:sp>
        <p:sp>
          <p:nvSpPr>
            <p:cNvPr id="423957" name="Rectangle 21"/>
            <p:cNvSpPr>
              <a:spLocks noChangeArrowheads="1"/>
            </p:cNvSpPr>
            <p:nvPr/>
          </p:nvSpPr>
          <p:spPr bwMode="auto">
            <a:xfrm>
              <a:off x="3526" y="3275"/>
              <a:ext cx="755" cy="166"/>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423958" name="Oval 22"/>
            <p:cNvSpPr>
              <a:spLocks noChangeArrowheads="1"/>
            </p:cNvSpPr>
            <p:nvPr/>
          </p:nvSpPr>
          <p:spPr bwMode="auto">
            <a:xfrm>
              <a:off x="3532" y="3131"/>
              <a:ext cx="755" cy="271"/>
            </a:xfrm>
            <a:prstGeom prst="ellipse">
              <a:avLst/>
            </a:prstGeom>
            <a:solidFill>
              <a:schemeClr val="hlink"/>
            </a:solidFill>
            <a:ln w="12700">
              <a:noFill/>
              <a:round/>
              <a:headEnd/>
              <a:tailEnd/>
            </a:ln>
            <a:effectLst/>
          </p:spPr>
          <p:txBody>
            <a:bodyPr wrap="none" anchor="ctr"/>
            <a:lstStyle/>
            <a:p>
              <a:endParaRPr lang="en-US"/>
            </a:p>
          </p:txBody>
        </p:sp>
        <p:graphicFrame>
          <p:nvGraphicFramePr>
            <p:cNvPr id="430081" name="Object 1"/>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547851"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60" name="Line 24"/>
            <p:cNvSpPr>
              <a:spLocks noChangeShapeType="1"/>
            </p:cNvSpPr>
            <p:nvPr/>
          </p:nvSpPr>
          <p:spPr bwMode="auto">
            <a:xfrm>
              <a:off x="1110" y="3072"/>
              <a:ext cx="318" cy="0"/>
            </a:xfrm>
            <a:prstGeom prst="line">
              <a:avLst/>
            </a:prstGeom>
            <a:noFill/>
            <a:ln w="19050">
              <a:solidFill>
                <a:schemeClr val="tx1"/>
              </a:solidFill>
              <a:round/>
              <a:headEnd/>
              <a:tailEnd/>
            </a:ln>
            <a:effectLst/>
          </p:spPr>
          <p:txBody>
            <a:bodyPr wrap="none" anchor="ctr"/>
            <a:lstStyle/>
            <a:p>
              <a:endParaRPr lang="en-US"/>
            </a:p>
          </p:txBody>
        </p:sp>
        <p:sp>
          <p:nvSpPr>
            <p:cNvPr id="423961" name="Line 25"/>
            <p:cNvSpPr>
              <a:spLocks noChangeShapeType="1"/>
            </p:cNvSpPr>
            <p:nvPr/>
          </p:nvSpPr>
          <p:spPr bwMode="auto">
            <a:xfrm flipV="1">
              <a:off x="1302" y="3693"/>
              <a:ext cx="123" cy="3"/>
            </a:xfrm>
            <a:prstGeom prst="line">
              <a:avLst/>
            </a:prstGeom>
            <a:noFill/>
            <a:ln w="19050">
              <a:solidFill>
                <a:schemeClr val="tx1"/>
              </a:solidFill>
              <a:round/>
              <a:headEnd/>
              <a:tailEnd/>
            </a:ln>
            <a:effectLst/>
          </p:spPr>
          <p:txBody>
            <a:bodyPr wrap="none" anchor="ctr"/>
            <a:lstStyle/>
            <a:p>
              <a:endParaRPr lang="en-US"/>
            </a:p>
          </p:txBody>
        </p:sp>
        <p:sp>
          <p:nvSpPr>
            <p:cNvPr id="423962" name="Line 26"/>
            <p:cNvSpPr>
              <a:spLocks noChangeShapeType="1"/>
            </p:cNvSpPr>
            <p:nvPr/>
          </p:nvSpPr>
          <p:spPr bwMode="auto">
            <a:xfrm>
              <a:off x="2322" y="3336"/>
              <a:ext cx="1218" cy="6"/>
            </a:xfrm>
            <a:prstGeom prst="line">
              <a:avLst/>
            </a:prstGeom>
            <a:noFill/>
            <a:ln w="19050">
              <a:solidFill>
                <a:schemeClr val="tx1"/>
              </a:solidFill>
              <a:round/>
              <a:headEnd/>
              <a:tailEnd/>
            </a:ln>
            <a:effectLst/>
          </p:spPr>
          <p:txBody>
            <a:bodyPr wrap="none" anchor="ctr"/>
            <a:lstStyle/>
            <a:p>
              <a:endParaRPr lang="en-US"/>
            </a:p>
          </p:txBody>
        </p:sp>
        <p:sp>
          <p:nvSpPr>
            <p:cNvPr id="423963" name="Line 27"/>
            <p:cNvSpPr>
              <a:spLocks noChangeShapeType="1"/>
            </p:cNvSpPr>
            <p:nvPr/>
          </p:nvSpPr>
          <p:spPr bwMode="auto">
            <a:xfrm flipH="1">
              <a:off x="1428" y="3066"/>
              <a:ext cx="0" cy="630"/>
            </a:xfrm>
            <a:prstGeom prst="line">
              <a:avLst/>
            </a:prstGeom>
            <a:noFill/>
            <a:ln w="19050">
              <a:solidFill>
                <a:schemeClr val="tx1"/>
              </a:solidFill>
              <a:round/>
              <a:headEnd/>
              <a:tailEnd/>
            </a:ln>
            <a:effectLst/>
          </p:spPr>
          <p:txBody>
            <a:bodyPr wrap="none" anchor="ctr"/>
            <a:lstStyle/>
            <a:p>
              <a:endParaRPr lang="en-US"/>
            </a:p>
          </p:txBody>
        </p:sp>
        <p:sp>
          <p:nvSpPr>
            <p:cNvPr id="423964" name="Line 28"/>
            <p:cNvSpPr>
              <a:spLocks noChangeShapeType="1"/>
            </p:cNvSpPr>
            <p:nvPr/>
          </p:nvSpPr>
          <p:spPr bwMode="auto">
            <a:xfrm>
              <a:off x="1434" y="3339"/>
              <a:ext cx="126" cy="0"/>
            </a:xfrm>
            <a:prstGeom prst="line">
              <a:avLst/>
            </a:prstGeom>
            <a:noFill/>
            <a:ln w="19050">
              <a:solidFill>
                <a:schemeClr val="tx1"/>
              </a:solidFill>
              <a:round/>
              <a:headEnd/>
              <a:tailEnd/>
            </a:ln>
            <a:effectLst/>
          </p:spPr>
          <p:txBody>
            <a:bodyPr wrap="none" anchor="ctr"/>
            <a:lstStyle/>
            <a:p>
              <a:endParaRPr lang="en-US"/>
            </a:p>
          </p:txBody>
        </p:sp>
        <p:sp>
          <p:nvSpPr>
            <p:cNvPr id="423965"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3966"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3967"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423968"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3969"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a:effectLst/>
          </p:spPr>
          <p:txBody>
            <a:bodyPr wrap="none" anchor="ctr"/>
            <a:lstStyle/>
            <a:p>
              <a:endParaRPr lang="en-US"/>
            </a:p>
          </p:txBody>
        </p:sp>
        <p:sp>
          <p:nvSpPr>
            <p:cNvPr id="423970"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a:effectLst/>
          </p:spPr>
          <p:txBody>
            <a:bodyPr wrap="none" anchor="ctr"/>
            <a:lstStyle/>
            <a:p>
              <a:endParaRPr lang="en-US"/>
            </a:p>
          </p:txBody>
        </p:sp>
        <p:sp>
          <p:nvSpPr>
            <p:cNvPr id="423971"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23972" name="Text Box 36"/>
            <p:cNvSpPr txBox="1">
              <a:spLocks noChangeArrowheads="1"/>
            </p:cNvSpPr>
            <p:nvPr/>
          </p:nvSpPr>
          <p:spPr bwMode="auto">
            <a:xfrm>
              <a:off x="494" y="2831"/>
              <a:ext cx="256" cy="288"/>
            </a:xfrm>
            <a:prstGeom prst="rect">
              <a:avLst/>
            </a:prstGeom>
            <a:noFill/>
            <a:ln w="9525">
              <a:noFill/>
              <a:miter lim="800000"/>
              <a:headEnd/>
              <a:tailEnd/>
            </a:ln>
            <a:effectLst/>
          </p:spPr>
          <p:txBody>
            <a:bodyPr wrap="none">
              <a:spAutoFit/>
            </a:bodyPr>
            <a:lstStyle/>
            <a:p>
              <a:pPr algn="l"/>
              <a:r>
                <a:rPr lang="en-US" sz="2400">
                  <a:solidFill>
                    <a:schemeClr val="accent1"/>
                  </a:solidFill>
                  <a:latin typeface="Comic Sans MS" pitchFamily="66" charset="0"/>
                </a:rPr>
                <a:t>A</a:t>
              </a:r>
              <a:endParaRPr lang="en-US" sz="2400">
                <a:solidFill>
                  <a:schemeClr val="accent1"/>
                </a:solidFill>
              </a:endParaRPr>
            </a:p>
          </p:txBody>
        </p:sp>
        <p:sp>
          <p:nvSpPr>
            <p:cNvPr id="423973" name="Text Box 37"/>
            <p:cNvSpPr txBox="1">
              <a:spLocks noChangeArrowheads="1"/>
            </p:cNvSpPr>
            <p:nvPr/>
          </p:nvSpPr>
          <p:spPr bwMode="auto">
            <a:xfrm>
              <a:off x="668" y="3473"/>
              <a:ext cx="237" cy="288"/>
            </a:xfrm>
            <a:prstGeom prst="rect">
              <a:avLst/>
            </a:prstGeom>
            <a:noFill/>
            <a:ln w="9525">
              <a:noFill/>
              <a:miter lim="800000"/>
              <a:headEnd/>
              <a:tailEnd/>
            </a:ln>
            <a:effectLst/>
          </p:spPr>
          <p:txBody>
            <a:bodyPr wrap="none">
              <a:spAutoFit/>
            </a:bodyPr>
            <a:lstStyle/>
            <a:p>
              <a:pPr algn="l"/>
              <a:r>
                <a:rPr lang="en-US" sz="2400">
                  <a:solidFill>
                    <a:schemeClr val="accent2"/>
                  </a:solidFill>
                  <a:latin typeface="Comic Sans MS" pitchFamily="66" charset="0"/>
                </a:rPr>
                <a:t>B</a:t>
              </a:r>
              <a:endParaRPr lang="en-US" sz="2400">
                <a:solidFill>
                  <a:schemeClr val="accent1"/>
                </a:solidFill>
              </a:endParaRPr>
            </a:p>
          </p:txBody>
        </p:sp>
        <p:sp>
          <p:nvSpPr>
            <p:cNvPr id="423974"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3975" name="Text Box 39"/>
            <p:cNvSpPr txBox="1">
              <a:spLocks noChangeArrowheads="1"/>
            </p:cNvSpPr>
            <p:nvPr/>
          </p:nvSpPr>
          <p:spPr bwMode="auto">
            <a:xfrm>
              <a:off x="2540" y="2966"/>
              <a:ext cx="898" cy="231"/>
            </a:xfrm>
            <a:prstGeom prst="rect">
              <a:avLst/>
            </a:prstGeom>
            <a:noFill/>
            <a:ln w="9525">
              <a:noFill/>
              <a:miter lim="800000"/>
              <a:headEnd/>
              <a:tailEnd/>
            </a:ln>
            <a:effectLst/>
          </p:spPr>
          <p:txBody>
            <a:bodyPr wrap="none">
              <a:spAutoFit/>
            </a:bodyPr>
            <a:lstStyle/>
            <a:p>
              <a:pPr algn="l"/>
              <a:r>
                <a:rPr lang="en-US" sz="1800">
                  <a:solidFill>
                    <a:srgbClr val="FF0000"/>
                  </a:solidFill>
                  <a:latin typeface="Comic Sans MS" pitchFamily="66" charset="0"/>
                </a:rPr>
                <a:t>propagation</a:t>
              </a:r>
              <a:endParaRPr lang="en-US" sz="1800"/>
            </a:p>
          </p:txBody>
        </p:sp>
        <p:sp>
          <p:nvSpPr>
            <p:cNvPr id="423976"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23977" name="Text Box 41"/>
            <p:cNvSpPr txBox="1">
              <a:spLocks noChangeArrowheads="1"/>
            </p:cNvSpPr>
            <p:nvPr/>
          </p:nvSpPr>
          <p:spPr bwMode="auto">
            <a:xfrm>
              <a:off x="1346" y="2702"/>
              <a:ext cx="955" cy="231"/>
            </a:xfrm>
            <a:prstGeom prst="rect">
              <a:avLst/>
            </a:prstGeom>
            <a:noFill/>
            <a:ln w="9525">
              <a:noFill/>
              <a:miter lim="800000"/>
              <a:headEnd/>
              <a:tailEnd/>
            </a:ln>
            <a:effectLst/>
          </p:spPr>
          <p:txBody>
            <a:bodyPr wrap="none">
              <a:spAutoFit/>
            </a:bodyPr>
            <a:lstStyle/>
            <a:p>
              <a:pPr algn="l"/>
              <a:r>
                <a:rPr lang="en-US" sz="1800">
                  <a:solidFill>
                    <a:srgbClr val="FF0000"/>
                  </a:solidFill>
                  <a:latin typeface="Comic Sans MS" pitchFamily="66" charset="0"/>
                </a:rPr>
                <a:t>transmission</a:t>
              </a:r>
              <a:endParaRPr lang="en-US" sz="1800"/>
            </a:p>
          </p:txBody>
        </p:sp>
        <p:sp>
          <p:nvSpPr>
            <p:cNvPr id="423978"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23979" name="Text Box 43"/>
            <p:cNvSpPr txBox="1">
              <a:spLocks noChangeArrowheads="1"/>
            </p:cNvSpPr>
            <p:nvPr/>
          </p:nvSpPr>
          <p:spPr bwMode="auto">
            <a:xfrm>
              <a:off x="1424" y="3668"/>
              <a:ext cx="822" cy="404"/>
            </a:xfrm>
            <a:prstGeom prst="rect">
              <a:avLst/>
            </a:prstGeom>
            <a:noFill/>
            <a:ln w="9525">
              <a:noFill/>
              <a:miter lim="800000"/>
              <a:headEnd/>
              <a:tailEnd/>
            </a:ln>
            <a:effectLst/>
          </p:spPr>
          <p:txBody>
            <a:bodyPr wrap="none">
              <a:spAutoFit/>
            </a:bodyPr>
            <a:lstStyle/>
            <a:p>
              <a:pPr algn="ctr"/>
              <a:r>
                <a:rPr lang="en-US" sz="1800">
                  <a:solidFill>
                    <a:srgbClr val="FF0000"/>
                  </a:solidFill>
                  <a:latin typeface="Comic Sans MS" pitchFamily="66" charset="0"/>
                </a:rPr>
                <a:t>nodal</a:t>
              </a:r>
            </a:p>
            <a:p>
              <a:pPr algn="ctr"/>
              <a:r>
                <a:rPr lang="en-US" sz="1800">
                  <a:solidFill>
                    <a:srgbClr val="FF0000"/>
                  </a:solidFill>
                  <a:latin typeface="Comic Sans MS" pitchFamily="66" charset="0"/>
                </a:rPr>
                <a:t>processing</a:t>
              </a:r>
              <a:endParaRPr lang="en-US" sz="1800"/>
            </a:p>
          </p:txBody>
        </p:sp>
        <p:sp>
          <p:nvSpPr>
            <p:cNvPr id="423980"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423981"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423982" name="Text Box 46"/>
            <p:cNvSpPr txBox="1">
              <a:spLocks noChangeArrowheads="1"/>
            </p:cNvSpPr>
            <p:nvPr/>
          </p:nvSpPr>
          <p:spPr bwMode="auto">
            <a:xfrm>
              <a:off x="2354" y="3830"/>
              <a:ext cx="690" cy="231"/>
            </a:xfrm>
            <a:prstGeom prst="rect">
              <a:avLst/>
            </a:prstGeom>
            <a:noFill/>
            <a:ln w="9525">
              <a:noFill/>
              <a:miter lim="800000"/>
              <a:headEnd/>
              <a:tailEnd/>
            </a:ln>
            <a:effectLst/>
          </p:spPr>
          <p:txBody>
            <a:bodyPr wrap="none">
              <a:spAutoFit/>
            </a:bodyPr>
            <a:lstStyle/>
            <a:p>
              <a:pPr algn="l"/>
              <a:r>
                <a:rPr lang="en-US" sz="1800">
                  <a:solidFill>
                    <a:srgbClr val="FF0000"/>
                  </a:solidFill>
                  <a:latin typeface="Comic Sans MS" pitchFamily="66" charset="0"/>
                </a:rPr>
                <a:t>queueing</a:t>
              </a:r>
              <a:endParaRPr lang="en-US" sz="1800"/>
            </a:p>
          </p:txBody>
        </p:sp>
        <p:sp>
          <p:nvSpPr>
            <p:cNvPr id="423983" name="Line 47"/>
            <p:cNvSpPr>
              <a:spLocks noChangeShapeType="1"/>
            </p:cNvSpPr>
            <p:nvPr/>
          </p:nvSpPr>
          <p:spPr bwMode="auto">
            <a:xfrm rot="-10800000">
              <a:off x="2199" y="3546"/>
              <a:ext cx="375" cy="348"/>
            </a:xfrm>
            <a:prstGeom prst="line">
              <a:avLst/>
            </a:prstGeom>
            <a:noFill/>
            <a:ln w="9525">
              <a:solidFill>
                <a:schemeClr val="tx1"/>
              </a:solidFill>
              <a:round/>
              <a:headEnd/>
              <a:tailEnd/>
            </a:ln>
            <a:effectLst/>
          </p:spPr>
          <p:txBody>
            <a:bodyPr wrap="none" anchor="ctr"/>
            <a:lstStyle/>
            <a:p>
              <a:endParaRPr lang="en-US"/>
            </a:p>
          </p:txBody>
        </p:sp>
        <p:grpSp>
          <p:nvGrpSpPr>
            <p:cNvPr id="6" name="Group 48"/>
            <p:cNvGrpSpPr>
              <a:grpSpLocks/>
            </p:cNvGrpSpPr>
            <p:nvPr/>
          </p:nvGrpSpPr>
          <p:grpSpPr bwMode="auto">
            <a:xfrm>
              <a:off x="3738" y="3168"/>
              <a:ext cx="314" cy="75"/>
              <a:chOff x="2208" y="2184"/>
              <a:chExt cx="176" cy="69"/>
            </a:xfrm>
          </p:grpSpPr>
          <p:grpSp>
            <p:nvGrpSpPr>
              <p:cNvPr id="7" name="Group 49"/>
              <p:cNvGrpSpPr>
                <a:grpSpLocks/>
              </p:cNvGrpSpPr>
              <p:nvPr/>
            </p:nvGrpSpPr>
            <p:grpSpPr bwMode="auto">
              <a:xfrm>
                <a:off x="2208" y="2185"/>
                <a:ext cx="176" cy="68"/>
                <a:chOff x="2848" y="848"/>
                <a:chExt cx="140" cy="98"/>
              </a:xfrm>
            </p:grpSpPr>
            <p:sp>
              <p:nvSpPr>
                <p:cNvPr id="423986" name="Line 5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3987" name="Line 5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3988" name="Line 5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flipV="1">
                <a:off x="2208" y="2184"/>
                <a:ext cx="176" cy="68"/>
                <a:chOff x="2848" y="848"/>
                <a:chExt cx="140" cy="98"/>
              </a:xfrm>
            </p:grpSpPr>
            <p:sp>
              <p:nvSpPr>
                <p:cNvPr id="423990" name="Line 5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423991" name="Line 5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423992" name="Line 5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r>
              <a:rPr lang="en-US"/>
              <a:t>1-</a:t>
            </a:r>
            <a:fld id="{84084B7E-E763-4621-9744-A4A35044A511}" type="slidenum">
              <a:rPr lang="en-US"/>
              <a:pPr/>
              <a:t>25</a:t>
            </a:fld>
            <a:endParaRPr lang="en-US"/>
          </a:p>
        </p:txBody>
      </p:sp>
      <p:sp>
        <p:nvSpPr>
          <p:cNvPr id="424962" name="Rectangle 2"/>
          <p:cNvSpPr>
            <a:spLocks noGrp="1" noChangeArrowheads="1"/>
          </p:cNvSpPr>
          <p:nvPr>
            <p:ph type="title"/>
          </p:nvPr>
        </p:nvSpPr>
        <p:spPr/>
        <p:txBody>
          <a:bodyPr/>
          <a:lstStyle/>
          <a:p>
            <a:r>
              <a:rPr lang="en-US"/>
              <a:t>Nodal delay</a:t>
            </a:r>
          </a:p>
        </p:txBody>
      </p:sp>
      <p:sp>
        <p:nvSpPr>
          <p:cNvPr id="424963" name="Rectangle 3"/>
          <p:cNvSpPr>
            <a:spLocks noGrp="1" noChangeArrowheads="1"/>
          </p:cNvSpPr>
          <p:nvPr>
            <p:ph type="body" idx="1"/>
          </p:nvPr>
        </p:nvSpPr>
        <p:spPr>
          <a:xfrm>
            <a:off x="533400" y="2547938"/>
            <a:ext cx="7772400" cy="3700462"/>
          </a:xfrm>
        </p:spPr>
        <p:txBody>
          <a:bodyPr/>
          <a:lstStyle/>
          <a:p>
            <a:r>
              <a:rPr lang="en-US" sz="2400"/>
              <a:t>d</a:t>
            </a:r>
            <a:r>
              <a:rPr lang="en-US" sz="2400" baseline="-25000"/>
              <a:t>proc</a:t>
            </a:r>
            <a:r>
              <a:rPr lang="en-US" sz="2400"/>
              <a:t> = processing delay</a:t>
            </a:r>
          </a:p>
          <a:p>
            <a:pPr lvl="1"/>
            <a:r>
              <a:rPr lang="en-US" sz="2000"/>
              <a:t>typically a few microsecs or less</a:t>
            </a:r>
          </a:p>
          <a:p>
            <a:r>
              <a:rPr lang="en-US" sz="2400"/>
              <a:t>d</a:t>
            </a:r>
            <a:r>
              <a:rPr lang="en-US" sz="2400" baseline="-25000"/>
              <a:t>queue</a:t>
            </a:r>
            <a:r>
              <a:rPr lang="en-US" sz="2400"/>
              <a:t> = queuing delay</a:t>
            </a:r>
          </a:p>
          <a:p>
            <a:pPr lvl="1"/>
            <a:r>
              <a:rPr lang="en-US" sz="2000"/>
              <a:t>depends on congestion</a:t>
            </a:r>
          </a:p>
          <a:p>
            <a:r>
              <a:rPr lang="en-US" sz="2400"/>
              <a:t>d</a:t>
            </a:r>
            <a:r>
              <a:rPr lang="en-US" sz="2400" baseline="-25000"/>
              <a:t>trans</a:t>
            </a:r>
            <a:r>
              <a:rPr lang="en-US" sz="2400"/>
              <a:t> = transmission delay</a:t>
            </a:r>
          </a:p>
          <a:p>
            <a:pPr lvl="1"/>
            <a:r>
              <a:rPr lang="en-US" sz="2000"/>
              <a:t>= L/R, significant for low-speed links</a:t>
            </a:r>
          </a:p>
          <a:p>
            <a:r>
              <a:rPr lang="en-US" sz="2400"/>
              <a:t>d</a:t>
            </a:r>
            <a:r>
              <a:rPr lang="en-US" sz="2400" baseline="-25000"/>
              <a:t>prop</a:t>
            </a:r>
            <a:r>
              <a:rPr lang="en-US" sz="2400"/>
              <a:t> = propagation delay</a:t>
            </a:r>
          </a:p>
          <a:p>
            <a:pPr lvl="1"/>
            <a:r>
              <a:rPr lang="en-US" sz="2000"/>
              <a:t>a few microsecs to hundreds of msecs</a:t>
            </a:r>
          </a:p>
        </p:txBody>
      </p:sp>
      <p:graphicFrame>
        <p:nvGraphicFramePr>
          <p:cNvPr id="431104" name="Object 0"/>
          <p:cNvGraphicFramePr>
            <a:graphicFrameLocks noChangeAspect="1"/>
          </p:cNvGraphicFramePr>
          <p:nvPr/>
        </p:nvGraphicFramePr>
        <p:xfrm>
          <a:off x="1887538" y="1371600"/>
          <a:ext cx="5314950" cy="635000"/>
        </p:xfrm>
        <a:graphic>
          <a:graphicData uri="http://schemas.openxmlformats.org/presentationml/2006/ole">
            <mc:AlternateContent xmlns:mc="http://schemas.openxmlformats.org/markup-compatibility/2006">
              <mc:Choice xmlns:v="urn:schemas-microsoft-com:vml" Requires="v">
                <p:oleObj spid="_x0000_s548870" name="Equation" r:id="rId3" imgW="2006280" imgH="241200" progId="Equation.3">
                  <p:embed/>
                </p:oleObj>
              </mc:Choice>
              <mc:Fallback>
                <p:oleObj name="Equation" r:id="rId3" imgW="20062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1371600"/>
                        <a:ext cx="5314950" cy="635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43" name="Slide Number Placeholder 6"/>
          <p:cNvSpPr>
            <a:spLocks noGrp="1"/>
          </p:cNvSpPr>
          <p:nvPr>
            <p:ph type="sldNum" sz="quarter" idx="12"/>
          </p:nvPr>
        </p:nvSpPr>
        <p:spPr/>
        <p:txBody>
          <a:bodyPr/>
          <a:lstStyle/>
          <a:p>
            <a:r>
              <a:rPr lang="en-US"/>
              <a:t>1-</a:t>
            </a:r>
            <a:fld id="{BC1526CE-AD2D-4616-B852-D3708E7E3D5D}" type="slidenum">
              <a:rPr lang="en-US"/>
              <a:pPr/>
              <a:t>26</a:t>
            </a:fld>
            <a:endParaRPr lang="en-US"/>
          </a:p>
        </p:txBody>
      </p:sp>
      <p:sp>
        <p:nvSpPr>
          <p:cNvPr id="305154" name="Rectangle 2"/>
          <p:cNvSpPr>
            <a:spLocks noGrp="1" noChangeArrowheads="1"/>
          </p:cNvSpPr>
          <p:nvPr>
            <p:ph type="title"/>
          </p:nvPr>
        </p:nvSpPr>
        <p:spPr>
          <a:xfrm>
            <a:off x="519545" y="214745"/>
            <a:ext cx="8193088" cy="1143000"/>
          </a:xfrm>
        </p:spPr>
        <p:txBody>
          <a:bodyPr/>
          <a:lstStyle/>
          <a:p>
            <a:r>
              <a:rPr lang="en-US" sz="3600"/>
              <a:t>Transmission delay example</a:t>
            </a:r>
          </a:p>
        </p:txBody>
      </p:sp>
      <p:sp>
        <p:nvSpPr>
          <p:cNvPr id="305155" name="Rectangle 3"/>
          <p:cNvSpPr>
            <a:spLocks noGrp="1" noChangeArrowheads="1"/>
          </p:cNvSpPr>
          <p:nvPr>
            <p:ph type="body" sz="half" idx="1"/>
          </p:nvPr>
        </p:nvSpPr>
        <p:spPr>
          <a:xfrm>
            <a:off x="441325" y="2317750"/>
            <a:ext cx="3902075" cy="3930650"/>
          </a:xfrm>
        </p:spPr>
        <p:txBody>
          <a:bodyPr/>
          <a:lstStyle/>
          <a:p>
            <a:pPr>
              <a:lnSpc>
                <a:spcPct val="90000"/>
              </a:lnSpc>
            </a:pPr>
            <a:r>
              <a:rPr lang="en-US" sz="2000" dirty="0"/>
              <a:t>Packet switching</a:t>
            </a:r>
          </a:p>
          <a:p>
            <a:pPr lvl="1">
              <a:lnSpc>
                <a:spcPct val="90000"/>
              </a:lnSpc>
            </a:pPr>
            <a:r>
              <a:rPr lang="en-US" sz="1800" dirty="0"/>
              <a:t>Store-and-forward</a:t>
            </a:r>
          </a:p>
          <a:p>
            <a:pPr lvl="1">
              <a:lnSpc>
                <a:spcPct val="90000"/>
              </a:lnSpc>
            </a:pPr>
            <a:r>
              <a:rPr lang="en-US" sz="1800" dirty="0"/>
              <a:t>Packet completely received before being transmitted to next node</a:t>
            </a:r>
          </a:p>
          <a:p>
            <a:pPr>
              <a:lnSpc>
                <a:spcPct val="90000"/>
              </a:lnSpc>
            </a:pPr>
            <a:r>
              <a:rPr lang="en-US" sz="2000" dirty="0"/>
              <a:t>Takes L/R seconds to transmit (push out) packet of L bits on to link or R bps</a:t>
            </a:r>
          </a:p>
          <a:p>
            <a:pPr>
              <a:lnSpc>
                <a:spcPct val="90000"/>
              </a:lnSpc>
            </a:pPr>
            <a:r>
              <a:rPr lang="en-US" sz="2000" dirty="0"/>
              <a:t>Entire packet must  arrive at router before it can be transmitted on next link: </a:t>
            </a:r>
            <a:r>
              <a:rPr lang="en-US" sz="2000" i="1" dirty="0">
                <a:solidFill>
                  <a:srgbClr val="FF0000"/>
                </a:solidFill>
              </a:rPr>
              <a:t>store and forward</a:t>
            </a:r>
          </a:p>
          <a:p>
            <a:pPr>
              <a:lnSpc>
                <a:spcPct val="90000"/>
              </a:lnSpc>
            </a:pPr>
            <a:r>
              <a:rPr lang="en-US" sz="2000" dirty="0"/>
              <a:t>delay = 3L/R (assuming zero propagation delay)</a:t>
            </a:r>
            <a:endParaRPr lang="en-US" sz="2000" i="1" dirty="0">
              <a:solidFill>
                <a:srgbClr val="FF0000"/>
              </a:solidFill>
            </a:endParaRPr>
          </a:p>
        </p:txBody>
      </p:sp>
      <p:sp>
        <p:nvSpPr>
          <p:cNvPr id="305156" name="Rectangle 4"/>
          <p:cNvSpPr>
            <a:spLocks noGrp="1" noChangeArrowheads="1"/>
          </p:cNvSpPr>
          <p:nvPr>
            <p:ph type="body" sz="half" idx="2"/>
          </p:nvPr>
        </p:nvSpPr>
        <p:spPr>
          <a:xfrm>
            <a:off x="4495800" y="2317750"/>
            <a:ext cx="3810000" cy="3930650"/>
          </a:xfrm>
        </p:spPr>
        <p:txBody>
          <a:bodyPr/>
          <a:lstStyle/>
          <a:p>
            <a:pPr>
              <a:lnSpc>
                <a:spcPct val="90000"/>
              </a:lnSpc>
              <a:buFont typeface="Wingdings" pitchFamily="48" charset="2"/>
              <a:buNone/>
            </a:pPr>
            <a:r>
              <a:rPr lang="en-US" sz="2400" u="sng" dirty="0">
                <a:solidFill>
                  <a:srgbClr val="FF0000"/>
                </a:solidFill>
              </a:rPr>
              <a:t>Example:</a:t>
            </a:r>
            <a:endParaRPr lang="en-US" sz="2400" dirty="0"/>
          </a:p>
          <a:p>
            <a:pPr>
              <a:lnSpc>
                <a:spcPct val="90000"/>
              </a:lnSpc>
            </a:pPr>
            <a:r>
              <a:rPr lang="en-US" sz="2400" dirty="0"/>
              <a:t>L = 7.5 </a:t>
            </a:r>
            <a:r>
              <a:rPr lang="en-US" sz="2400" dirty="0" err="1"/>
              <a:t>Mbits</a:t>
            </a:r>
            <a:endParaRPr lang="en-US" sz="2400" dirty="0"/>
          </a:p>
          <a:p>
            <a:pPr>
              <a:lnSpc>
                <a:spcPct val="90000"/>
              </a:lnSpc>
            </a:pPr>
            <a:r>
              <a:rPr lang="en-US" sz="2400" dirty="0"/>
              <a:t>R = 1.5 Mbps</a:t>
            </a:r>
          </a:p>
          <a:p>
            <a:pPr>
              <a:lnSpc>
                <a:spcPct val="90000"/>
              </a:lnSpc>
            </a:pPr>
            <a:r>
              <a:rPr lang="en-US" sz="2400" dirty="0"/>
              <a:t>delay = 15 sec</a:t>
            </a:r>
          </a:p>
        </p:txBody>
      </p:sp>
      <p:sp>
        <p:nvSpPr>
          <p:cNvPr id="305157" name="Line 5"/>
          <p:cNvSpPr>
            <a:spLocks noChangeShapeType="1"/>
          </p:cNvSpPr>
          <p:nvPr/>
        </p:nvSpPr>
        <p:spPr bwMode="auto">
          <a:xfrm>
            <a:off x="2643188" y="1744663"/>
            <a:ext cx="3095625" cy="7937"/>
          </a:xfrm>
          <a:prstGeom prst="line">
            <a:avLst/>
          </a:prstGeom>
          <a:noFill/>
          <a:ln w="19050">
            <a:solidFill>
              <a:schemeClr val="tx1"/>
            </a:solidFill>
            <a:round/>
            <a:headEnd/>
            <a:tailEnd/>
          </a:ln>
          <a:effectLst/>
        </p:spPr>
        <p:txBody>
          <a:bodyPr wrap="none" anchor="ctr"/>
          <a:lstStyle/>
          <a:p>
            <a:endParaRPr lang="en-US"/>
          </a:p>
        </p:txBody>
      </p:sp>
      <p:graphicFrame>
        <p:nvGraphicFramePr>
          <p:cNvPr id="432128" name="Object 0"/>
          <p:cNvGraphicFramePr>
            <a:graphicFrameLocks noChangeAspect="1"/>
          </p:cNvGraphicFramePr>
          <p:nvPr/>
        </p:nvGraphicFramePr>
        <p:xfrm>
          <a:off x="2044700" y="1382713"/>
          <a:ext cx="646113" cy="533400"/>
        </p:xfrm>
        <a:graphic>
          <a:graphicData uri="http://schemas.openxmlformats.org/presentationml/2006/ole">
            <mc:AlternateContent xmlns:mc="http://schemas.openxmlformats.org/markup-compatibility/2006">
              <mc:Choice xmlns:v="urn:schemas-microsoft-com:vml" Requires="v">
                <p:oleObj spid="_x0000_s549898"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1382713"/>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2129" name="Object 1"/>
          <p:cNvGraphicFramePr>
            <a:graphicFrameLocks noChangeAspect="1"/>
          </p:cNvGraphicFramePr>
          <p:nvPr/>
        </p:nvGraphicFramePr>
        <p:xfrm>
          <a:off x="5662613" y="1425575"/>
          <a:ext cx="646112" cy="533400"/>
        </p:xfrm>
        <a:graphic>
          <a:graphicData uri="http://schemas.openxmlformats.org/presentationml/2006/ole">
            <mc:AlternateContent xmlns:mc="http://schemas.openxmlformats.org/markup-compatibility/2006">
              <mc:Choice xmlns:v="urn:schemas-microsoft-com:vml" Requires="v">
                <p:oleObj spid="_x0000_s549899"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613" y="1425575"/>
                        <a:ext cx="6461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3406775" y="1576388"/>
            <a:ext cx="568325" cy="284162"/>
            <a:chOff x="3824" y="1838"/>
            <a:chExt cx="358" cy="179"/>
          </a:xfrm>
        </p:grpSpPr>
        <p:sp>
          <p:nvSpPr>
            <p:cNvPr id="305161" name="Oval 9"/>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a:effectLst/>
          </p:spPr>
          <p:txBody>
            <a:bodyPr wrap="none" anchor="ctr"/>
            <a:lstStyle/>
            <a:p>
              <a:endParaRPr lang="en-US"/>
            </a:p>
          </p:txBody>
        </p:sp>
        <p:sp>
          <p:nvSpPr>
            <p:cNvPr id="305162" name="Line 10"/>
            <p:cNvSpPr>
              <a:spLocks noChangeShapeType="1"/>
            </p:cNvSpPr>
            <p:nvPr/>
          </p:nvSpPr>
          <p:spPr bwMode="auto">
            <a:xfrm>
              <a:off x="3827" y="1910"/>
              <a:ext cx="0" cy="61"/>
            </a:xfrm>
            <a:prstGeom prst="line">
              <a:avLst/>
            </a:prstGeom>
            <a:noFill/>
            <a:ln w="12700">
              <a:solidFill>
                <a:schemeClr val="tx1"/>
              </a:solidFill>
              <a:round/>
              <a:headEnd/>
              <a:tailEnd/>
            </a:ln>
            <a:effectLst/>
          </p:spPr>
          <p:txBody>
            <a:bodyPr wrap="none" anchor="ctr"/>
            <a:lstStyle/>
            <a:p>
              <a:endParaRPr lang="en-US"/>
            </a:p>
          </p:txBody>
        </p:sp>
        <p:sp>
          <p:nvSpPr>
            <p:cNvPr id="305163" name="Line 11"/>
            <p:cNvSpPr>
              <a:spLocks noChangeShapeType="1"/>
            </p:cNvSpPr>
            <p:nvPr/>
          </p:nvSpPr>
          <p:spPr bwMode="auto">
            <a:xfrm>
              <a:off x="4182" y="1910"/>
              <a:ext cx="0" cy="61"/>
            </a:xfrm>
            <a:prstGeom prst="line">
              <a:avLst/>
            </a:prstGeom>
            <a:noFill/>
            <a:ln w="12700">
              <a:solidFill>
                <a:schemeClr val="tx1"/>
              </a:solidFill>
              <a:round/>
              <a:headEnd/>
              <a:tailEnd/>
            </a:ln>
            <a:effectLst/>
          </p:spPr>
          <p:txBody>
            <a:bodyPr wrap="none" anchor="ctr"/>
            <a:lstStyle/>
            <a:p>
              <a:endParaRPr lang="en-US"/>
            </a:p>
          </p:txBody>
        </p:sp>
        <p:sp>
          <p:nvSpPr>
            <p:cNvPr id="305164" name="Rectangle 12"/>
            <p:cNvSpPr>
              <a:spLocks noChangeArrowheads="1"/>
            </p:cNvSpPr>
            <p:nvPr/>
          </p:nvSpPr>
          <p:spPr bwMode="auto">
            <a:xfrm>
              <a:off x="3827" y="1910"/>
              <a:ext cx="352" cy="60"/>
            </a:xfrm>
            <a:prstGeom prst="rect">
              <a:avLst/>
            </a:prstGeom>
            <a:solidFill>
              <a:srgbClr val="FFFF00"/>
            </a:solidFill>
            <a:ln w="12700">
              <a:noFill/>
              <a:miter lim="800000"/>
              <a:headEnd/>
              <a:tailEnd/>
            </a:ln>
            <a:effectLst/>
          </p:spPr>
          <p:txBody>
            <a:bodyPr wrap="none" anchor="ctr"/>
            <a:lstStyle/>
            <a:p>
              <a:pPr algn="ctr"/>
              <a:endParaRPr lang="en-US" sz="2400"/>
            </a:p>
          </p:txBody>
        </p:sp>
        <p:sp>
          <p:nvSpPr>
            <p:cNvPr id="305165" name="Oval 13"/>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a:effectLst/>
          </p:spPr>
          <p:txBody>
            <a:bodyPr wrap="none" anchor="ctr"/>
            <a:lstStyle/>
            <a:p>
              <a:pPr algn="ctr"/>
              <a:endParaRPr lang="en-US" sz="2400">
                <a:solidFill>
                  <a:srgbClr val="FFFF00"/>
                </a:solidFill>
              </a:endParaRPr>
            </a:p>
          </p:txBody>
        </p:sp>
        <p:grpSp>
          <p:nvGrpSpPr>
            <p:cNvPr id="3" name="Group 14"/>
            <p:cNvGrpSpPr>
              <a:grpSpLocks/>
            </p:cNvGrpSpPr>
            <p:nvPr/>
          </p:nvGrpSpPr>
          <p:grpSpPr bwMode="auto">
            <a:xfrm>
              <a:off x="3910" y="1864"/>
              <a:ext cx="176" cy="67"/>
              <a:chOff x="2848" y="848"/>
              <a:chExt cx="140" cy="98"/>
            </a:xfrm>
          </p:grpSpPr>
          <p:sp>
            <p:nvSpPr>
              <p:cNvPr id="305167" name="Line 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5168" name="Line 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5169" name="Line 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4" name="Group 18"/>
            <p:cNvGrpSpPr>
              <a:grpSpLocks/>
            </p:cNvGrpSpPr>
            <p:nvPr/>
          </p:nvGrpSpPr>
          <p:grpSpPr bwMode="auto">
            <a:xfrm flipV="1">
              <a:off x="3910" y="1863"/>
              <a:ext cx="176" cy="67"/>
              <a:chOff x="2848" y="848"/>
              <a:chExt cx="140" cy="98"/>
            </a:xfrm>
          </p:grpSpPr>
          <p:sp>
            <p:nvSpPr>
              <p:cNvPr id="305171" name="Line 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5172" name="Line 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5173" name="Line 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grpSp>
        <p:nvGrpSpPr>
          <p:cNvPr id="5" name="Group 22"/>
          <p:cNvGrpSpPr>
            <a:grpSpLocks/>
          </p:cNvGrpSpPr>
          <p:nvPr/>
        </p:nvGrpSpPr>
        <p:grpSpPr bwMode="auto">
          <a:xfrm>
            <a:off x="4532313" y="1574800"/>
            <a:ext cx="568325" cy="284163"/>
            <a:chOff x="3824" y="1838"/>
            <a:chExt cx="358" cy="179"/>
          </a:xfrm>
        </p:grpSpPr>
        <p:sp>
          <p:nvSpPr>
            <p:cNvPr id="305175" name="Oval 23"/>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a:effectLst/>
          </p:spPr>
          <p:txBody>
            <a:bodyPr wrap="none" anchor="ctr"/>
            <a:lstStyle/>
            <a:p>
              <a:endParaRPr lang="en-US"/>
            </a:p>
          </p:txBody>
        </p:sp>
        <p:sp>
          <p:nvSpPr>
            <p:cNvPr id="305176" name="Line 24"/>
            <p:cNvSpPr>
              <a:spLocks noChangeShapeType="1"/>
            </p:cNvSpPr>
            <p:nvPr/>
          </p:nvSpPr>
          <p:spPr bwMode="auto">
            <a:xfrm>
              <a:off x="3827" y="1910"/>
              <a:ext cx="0" cy="61"/>
            </a:xfrm>
            <a:prstGeom prst="line">
              <a:avLst/>
            </a:prstGeom>
            <a:noFill/>
            <a:ln w="12700">
              <a:solidFill>
                <a:schemeClr val="tx1"/>
              </a:solidFill>
              <a:round/>
              <a:headEnd/>
              <a:tailEnd/>
            </a:ln>
            <a:effectLst/>
          </p:spPr>
          <p:txBody>
            <a:bodyPr wrap="none" anchor="ctr"/>
            <a:lstStyle/>
            <a:p>
              <a:endParaRPr lang="en-US"/>
            </a:p>
          </p:txBody>
        </p:sp>
        <p:sp>
          <p:nvSpPr>
            <p:cNvPr id="305177" name="Line 25"/>
            <p:cNvSpPr>
              <a:spLocks noChangeShapeType="1"/>
            </p:cNvSpPr>
            <p:nvPr/>
          </p:nvSpPr>
          <p:spPr bwMode="auto">
            <a:xfrm>
              <a:off x="4182" y="1910"/>
              <a:ext cx="0" cy="61"/>
            </a:xfrm>
            <a:prstGeom prst="line">
              <a:avLst/>
            </a:prstGeom>
            <a:noFill/>
            <a:ln w="12700">
              <a:solidFill>
                <a:schemeClr val="tx1"/>
              </a:solidFill>
              <a:round/>
              <a:headEnd/>
              <a:tailEnd/>
            </a:ln>
            <a:effectLst/>
          </p:spPr>
          <p:txBody>
            <a:bodyPr wrap="none" anchor="ctr"/>
            <a:lstStyle/>
            <a:p>
              <a:endParaRPr lang="en-US"/>
            </a:p>
          </p:txBody>
        </p:sp>
        <p:sp>
          <p:nvSpPr>
            <p:cNvPr id="305178" name="Rectangle 26"/>
            <p:cNvSpPr>
              <a:spLocks noChangeArrowheads="1"/>
            </p:cNvSpPr>
            <p:nvPr/>
          </p:nvSpPr>
          <p:spPr bwMode="auto">
            <a:xfrm>
              <a:off x="3827" y="1910"/>
              <a:ext cx="352" cy="60"/>
            </a:xfrm>
            <a:prstGeom prst="rect">
              <a:avLst/>
            </a:prstGeom>
            <a:solidFill>
              <a:srgbClr val="FFFF00"/>
            </a:solidFill>
            <a:ln w="12700">
              <a:noFill/>
              <a:miter lim="800000"/>
              <a:headEnd/>
              <a:tailEnd/>
            </a:ln>
            <a:effectLst/>
          </p:spPr>
          <p:txBody>
            <a:bodyPr wrap="none" anchor="ctr"/>
            <a:lstStyle/>
            <a:p>
              <a:pPr algn="ctr"/>
              <a:endParaRPr lang="en-US" sz="2400"/>
            </a:p>
          </p:txBody>
        </p:sp>
        <p:sp>
          <p:nvSpPr>
            <p:cNvPr id="305179" name="Oval 27"/>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a:effectLst/>
          </p:spPr>
          <p:txBody>
            <a:bodyPr wrap="none" anchor="ctr"/>
            <a:lstStyle/>
            <a:p>
              <a:pPr algn="ctr"/>
              <a:endParaRPr lang="en-US" sz="2400">
                <a:solidFill>
                  <a:srgbClr val="FFFF00"/>
                </a:solidFill>
              </a:endParaRPr>
            </a:p>
          </p:txBody>
        </p:sp>
        <p:grpSp>
          <p:nvGrpSpPr>
            <p:cNvPr id="6" name="Group 28"/>
            <p:cNvGrpSpPr>
              <a:grpSpLocks/>
            </p:cNvGrpSpPr>
            <p:nvPr/>
          </p:nvGrpSpPr>
          <p:grpSpPr bwMode="auto">
            <a:xfrm>
              <a:off x="3910" y="1864"/>
              <a:ext cx="176" cy="67"/>
              <a:chOff x="2848" y="848"/>
              <a:chExt cx="140" cy="98"/>
            </a:xfrm>
          </p:grpSpPr>
          <p:sp>
            <p:nvSpPr>
              <p:cNvPr id="305181" name="Line 2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5182" name="Line 3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5183" name="Line 3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7" name="Group 32"/>
            <p:cNvGrpSpPr>
              <a:grpSpLocks/>
            </p:cNvGrpSpPr>
            <p:nvPr/>
          </p:nvGrpSpPr>
          <p:grpSpPr bwMode="auto">
            <a:xfrm flipV="1">
              <a:off x="3910" y="1863"/>
              <a:ext cx="176" cy="67"/>
              <a:chOff x="2848" y="848"/>
              <a:chExt cx="140" cy="98"/>
            </a:xfrm>
          </p:grpSpPr>
          <p:sp>
            <p:nvSpPr>
              <p:cNvPr id="305185" name="Line 3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305186" name="Line 3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305187" name="Line 3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305188" name="Text Box 36"/>
          <p:cNvSpPr txBox="1">
            <a:spLocks noChangeArrowheads="1"/>
          </p:cNvSpPr>
          <p:nvPr/>
        </p:nvSpPr>
        <p:spPr bwMode="auto">
          <a:xfrm>
            <a:off x="2849563" y="1719263"/>
            <a:ext cx="344487" cy="396875"/>
          </a:xfrm>
          <a:prstGeom prst="rect">
            <a:avLst/>
          </a:prstGeom>
          <a:noFill/>
          <a:ln w="9525">
            <a:noFill/>
            <a:miter lim="800000"/>
            <a:headEnd/>
            <a:tailEnd/>
          </a:ln>
          <a:effectLst/>
        </p:spPr>
        <p:txBody>
          <a:bodyPr wrap="none">
            <a:spAutoFit/>
          </a:bodyPr>
          <a:lstStyle/>
          <a:p>
            <a:pPr algn="l"/>
            <a:r>
              <a:rPr lang="en-US" sz="2000" dirty="0">
                <a:latin typeface="Comic Sans MS" pitchFamily="66" charset="0"/>
              </a:rPr>
              <a:t>R</a:t>
            </a:r>
            <a:endParaRPr lang="en-US" sz="2400" dirty="0"/>
          </a:p>
        </p:txBody>
      </p:sp>
      <p:sp>
        <p:nvSpPr>
          <p:cNvPr id="305189" name="Text Box 37"/>
          <p:cNvSpPr txBox="1">
            <a:spLocks noChangeArrowheads="1"/>
          </p:cNvSpPr>
          <p:nvPr/>
        </p:nvSpPr>
        <p:spPr bwMode="auto">
          <a:xfrm>
            <a:off x="4022725" y="1703388"/>
            <a:ext cx="344488" cy="396875"/>
          </a:xfrm>
          <a:prstGeom prst="rect">
            <a:avLst/>
          </a:prstGeom>
          <a:noFill/>
          <a:ln w="9525">
            <a:noFill/>
            <a:miter lim="800000"/>
            <a:headEnd/>
            <a:tailEnd/>
          </a:ln>
          <a:effectLst/>
        </p:spPr>
        <p:txBody>
          <a:bodyPr wrap="none">
            <a:spAutoFit/>
          </a:bodyPr>
          <a:lstStyle/>
          <a:p>
            <a:pPr algn="l"/>
            <a:r>
              <a:rPr lang="en-US" sz="2000">
                <a:latin typeface="Comic Sans MS" pitchFamily="66" charset="0"/>
              </a:rPr>
              <a:t>R</a:t>
            </a:r>
            <a:endParaRPr lang="en-US" sz="2400"/>
          </a:p>
        </p:txBody>
      </p:sp>
      <p:sp>
        <p:nvSpPr>
          <p:cNvPr id="305190" name="Text Box 38"/>
          <p:cNvSpPr txBox="1">
            <a:spLocks noChangeArrowheads="1"/>
          </p:cNvSpPr>
          <p:nvPr/>
        </p:nvSpPr>
        <p:spPr bwMode="auto">
          <a:xfrm>
            <a:off x="5202238" y="1709738"/>
            <a:ext cx="344487" cy="396875"/>
          </a:xfrm>
          <a:prstGeom prst="rect">
            <a:avLst/>
          </a:prstGeom>
          <a:noFill/>
          <a:ln w="9525">
            <a:noFill/>
            <a:miter lim="800000"/>
            <a:headEnd/>
            <a:tailEnd/>
          </a:ln>
          <a:effectLst/>
        </p:spPr>
        <p:txBody>
          <a:bodyPr wrap="none">
            <a:spAutoFit/>
          </a:bodyPr>
          <a:lstStyle/>
          <a:p>
            <a:pPr algn="l"/>
            <a:r>
              <a:rPr lang="en-US" sz="2000">
                <a:latin typeface="Comic Sans MS" pitchFamily="66" charset="0"/>
              </a:rPr>
              <a:t>R</a:t>
            </a:r>
            <a:endParaRPr lang="en-US" sz="2400"/>
          </a:p>
        </p:txBody>
      </p:sp>
      <p:sp>
        <p:nvSpPr>
          <p:cNvPr id="305191" name="Rectangle 39"/>
          <p:cNvSpPr>
            <a:spLocks noChangeArrowheads="1"/>
          </p:cNvSpPr>
          <p:nvPr/>
        </p:nvSpPr>
        <p:spPr bwMode="auto">
          <a:xfrm>
            <a:off x="2476500" y="1395413"/>
            <a:ext cx="485775" cy="293687"/>
          </a:xfrm>
          <a:prstGeom prst="rect">
            <a:avLst/>
          </a:prstGeom>
          <a:solidFill>
            <a:schemeClr val="accent1"/>
          </a:solidFill>
          <a:ln w="9525">
            <a:solidFill>
              <a:schemeClr val="tx1"/>
            </a:solidFill>
            <a:miter lim="800000"/>
            <a:headEnd/>
            <a:tailEnd/>
          </a:ln>
          <a:effectLst/>
        </p:spPr>
        <p:txBody>
          <a:bodyPr wrap="none" anchor="ctr"/>
          <a:lstStyle/>
          <a:p>
            <a:pPr algn="ctr"/>
            <a:r>
              <a:rPr lang="en-US" sz="2000" dirty="0">
                <a:latin typeface="Comic Sans MS" pitchFamily="66" charset="0"/>
              </a:rPr>
              <a:t>L</a:t>
            </a:r>
            <a:endParaRPr lang="en-US" sz="2400" dirty="0"/>
          </a:p>
        </p:txBody>
      </p:sp>
      <p:sp>
        <p:nvSpPr>
          <p:cNvPr id="305192" name="AutoShape 40"/>
          <p:cNvSpPr>
            <a:spLocks/>
          </p:cNvSpPr>
          <p:nvPr/>
        </p:nvSpPr>
        <p:spPr bwMode="auto">
          <a:xfrm>
            <a:off x="4379913" y="5307013"/>
            <a:ext cx="152400" cy="914400"/>
          </a:xfrm>
          <a:prstGeom prst="rightBrace">
            <a:avLst>
              <a:gd name="adj1" fmla="val 50000"/>
              <a:gd name="adj2" fmla="val 50000"/>
            </a:avLst>
          </a:prstGeom>
          <a:noFill/>
          <a:ln w="9525">
            <a:solidFill>
              <a:schemeClr val="tx1"/>
            </a:solidFill>
            <a:round/>
            <a:headEnd/>
            <a:tailEnd/>
          </a:ln>
          <a:effectLst/>
        </p:spPr>
        <p:txBody>
          <a:bodyPr wrap="none" anchor="ctr"/>
          <a:lstStyle/>
          <a:p>
            <a:endParaRPr lang="en-US"/>
          </a:p>
        </p:txBody>
      </p:sp>
      <p:sp>
        <p:nvSpPr>
          <p:cNvPr id="305193" name="Text Box 41"/>
          <p:cNvSpPr txBox="1">
            <a:spLocks noChangeArrowheads="1"/>
          </p:cNvSpPr>
          <p:nvPr/>
        </p:nvSpPr>
        <p:spPr bwMode="auto">
          <a:xfrm>
            <a:off x="4537075" y="5529263"/>
            <a:ext cx="2986088" cy="396875"/>
          </a:xfrm>
          <a:prstGeom prst="rect">
            <a:avLst/>
          </a:prstGeom>
          <a:noFill/>
          <a:ln w="9525">
            <a:noFill/>
            <a:miter lim="800000"/>
            <a:headEnd/>
            <a:tailEnd/>
          </a:ln>
          <a:effectLst/>
        </p:spPr>
        <p:txBody>
          <a:bodyPr wrap="none">
            <a:spAutoFit/>
          </a:bodyPr>
          <a:lstStyle/>
          <a:p>
            <a:pPr algn="l"/>
            <a:r>
              <a:rPr lang="en-US" sz="2000">
                <a:latin typeface="Comic Sans MS" pitchFamily="66" charset="0"/>
              </a:rPr>
              <a:t>more on delay shortly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half" idx="1"/>
          </p:nvPr>
        </p:nvSpPr>
        <p:spPr>
          <a:xfrm>
            <a:off x="588817" y="2410691"/>
            <a:ext cx="7834745" cy="4003963"/>
          </a:xfrm>
        </p:spPr>
        <p:txBody>
          <a:bodyPr/>
          <a:lstStyle/>
          <a:p>
            <a:r>
              <a:rPr lang="en-US" sz="2400" dirty="0" smtClean="0"/>
              <a:t>Consider a packet of length L that begins at system A, travels over one link to a packet switch over a second link to a destination end system.</a:t>
            </a:r>
          </a:p>
          <a:p>
            <a:r>
              <a:rPr lang="en-US" sz="2400" dirty="0" smtClean="0"/>
              <a:t>Let </a:t>
            </a:r>
            <a:r>
              <a:rPr lang="en-US" sz="2400" dirty="0" err="1" smtClean="0"/>
              <a:t>d</a:t>
            </a:r>
            <a:r>
              <a:rPr lang="en-US" sz="2400" baseline="-25000" dirty="0" err="1" smtClean="0"/>
              <a:t>i</a:t>
            </a:r>
            <a:r>
              <a:rPr lang="en-US" sz="2400" dirty="0" smtClean="0"/>
              <a:t>, </a:t>
            </a:r>
            <a:r>
              <a:rPr lang="en-US" sz="2400" dirty="0" err="1" smtClean="0"/>
              <a:t>s</a:t>
            </a:r>
            <a:r>
              <a:rPr lang="en-US" sz="2400" baseline="-25000" dirty="0" err="1" smtClean="0"/>
              <a:t>i</a:t>
            </a:r>
            <a:r>
              <a:rPr lang="en-US" sz="2400" dirty="0" smtClean="0"/>
              <a:t> and </a:t>
            </a:r>
            <a:r>
              <a:rPr lang="en-US" sz="2400" dirty="0" err="1" smtClean="0"/>
              <a:t>R</a:t>
            </a:r>
            <a:r>
              <a:rPr lang="en-US" sz="2400" baseline="-25000" dirty="0" err="1" smtClean="0"/>
              <a:t>i</a:t>
            </a:r>
            <a:r>
              <a:rPr lang="en-US" sz="2400" dirty="0" smtClean="0"/>
              <a:t> denote the length, propagation speed and transmission rate of link </a:t>
            </a:r>
            <a:r>
              <a:rPr lang="en-US" sz="2400" dirty="0" err="1" smtClean="0"/>
              <a:t>i</a:t>
            </a:r>
            <a:r>
              <a:rPr lang="en-US" sz="2400" dirty="0" smtClean="0"/>
              <a:t>, for </a:t>
            </a:r>
            <a:r>
              <a:rPr lang="en-US" sz="2400" dirty="0" err="1" smtClean="0"/>
              <a:t>i</a:t>
            </a:r>
            <a:r>
              <a:rPr lang="en-US" sz="2400" dirty="0" smtClean="0"/>
              <a:t>=1,2.</a:t>
            </a:r>
          </a:p>
          <a:p>
            <a:r>
              <a:rPr lang="en-US" sz="2400" dirty="0" smtClean="0"/>
              <a:t>The packet switch delays each packet by </a:t>
            </a:r>
            <a:r>
              <a:rPr lang="en-US" sz="2400" dirty="0" err="1" smtClean="0"/>
              <a:t>d</a:t>
            </a:r>
            <a:r>
              <a:rPr lang="en-US" sz="2400" baseline="-25000" dirty="0" err="1" smtClean="0"/>
              <a:t>proc</a:t>
            </a:r>
            <a:endParaRPr lang="en-US" sz="2400" baseline="-25000" dirty="0" smtClean="0"/>
          </a:p>
          <a:p>
            <a:r>
              <a:rPr lang="en-US" sz="2400" dirty="0" smtClean="0"/>
              <a:t>Assuming no queuing delays, what is the total end-to-end delay?</a:t>
            </a:r>
          </a:p>
          <a:p>
            <a:pPr>
              <a:buNone/>
            </a:pPr>
            <a:endParaRPr lang="en-US" sz="2400" dirty="0" smtClean="0"/>
          </a:p>
          <a:p>
            <a:endParaRPr lang="en-US" sz="2400" dirty="0"/>
          </a:p>
        </p:txBody>
      </p:sp>
      <p:sp>
        <p:nvSpPr>
          <p:cNvPr id="5" name="Footer Placeholder 4"/>
          <p:cNvSpPr>
            <a:spLocks noGrp="1"/>
          </p:cNvSpPr>
          <p:nvPr>
            <p:ph type="ftr" sz="quarter" idx="11"/>
          </p:nvPr>
        </p:nvSpPr>
        <p:spPr/>
        <p:txBody>
          <a:bodyPr/>
          <a:lstStyle/>
          <a:p>
            <a:r>
              <a:rPr lang="en-US" smtClean="0"/>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r>
              <a:rPr lang="en-US" smtClean="0"/>
              <a:t>1-</a:t>
            </a:r>
            <a:fld id="{02509413-6EB1-43EA-9207-9F5C123A72CD}" type="slidenum">
              <a:rPr lang="en-US" smtClean="0"/>
              <a:pPr/>
              <a:t>27</a:t>
            </a:fld>
            <a:endParaRPr lang="en-US"/>
          </a:p>
        </p:txBody>
      </p:sp>
      <p:sp>
        <p:nvSpPr>
          <p:cNvPr id="7" name="Line 5"/>
          <p:cNvSpPr>
            <a:spLocks noChangeShapeType="1"/>
          </p:cNvSpPr>
          <p:nvPr/>
        </p:nvSpPr>
        <p:spPr bwMode="auto">
          <a:xfrm>
            <a:off x="2643188" y="1744663"/>
            <a:ext cx="3095625" cy="7937"/>
          </a:xfrm>
          <a:prstGeom prst="line">
            <a:avLst/>
          </a:prstGeom>
          <a:noFill/>
          <a:ln w="19050">
            <a:solidFill>
              <a:schemeClr val="tx1"/>
            </a:solidFill>
            <a:round/>
            <a:headEnd/>
            <a:tailEnd/>
          </a:ln>
          <a:effectLst/>
        </p:spPr>
        <p:txBody>
          <a:bodyPr wrap="none" anchor="ctr"/>
          <a:lstStyle/>
          <a:p>
            <a:endParaRPr lang="en-US"/>
          </a:p>
        </p:txBody>
      </p:sp>
      <p:graphicFrame>
        <p:nvGraphicFramePr>
          <p:cNvPr id="8" name="Object 0"/>
          <p:cNvGraphicFramePr>
            <a:graphicFrameLocks noChangeAspect="1"/>
          </p:cNvGraphicFramePr>
          <p:nvPr/>
        </p:nvGraphicFramePr>
        <p:xfrm>
          <a:off x="2044700" y="1382713"/>
          <a:ext cx="646113" cy="533400"/>
        </p:xfrm>
        <a:graphic>
          <a:graphicData uri="http://schemas.openxmlformats.org/presentationml/2006/ole">
            <mc:AlternateContent xmlns:mc="http://schemas.openxmlformats.org/markup-compatibility/2006">
              <mc:Choice xmlns:v="urn:schemas-microsoft-com:vml" Requires="v">
                <p:oleObj spid="_x0000_s730122"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1382713"/>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nvGraphicFramePr>
        <p:xfrm>
          <a:off x="5662613" y="1425575"/>
          <a:ext cx="646112" cy="533400"/>
        </p:xfrm>
        <a:graphic>
          <a:graphicData uri="http://schemas.openxmlformats.org/presentationml/2006/ole">
            <mc:AlternateContent xmlns:mc="http://schemas.openxmlformats.org/markup-compatibility/2006">
              <mc:Choice xmlns:v="urn:schemas-microsoft-com:vml" Requires="v">
                <p:oleObj spid="_x0000_s730123"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613" y="1425575"/>
                        <a:ext cx="6461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8"/>
          <p:cNvGrpSpPr>
            <a:grpSpLocks/>
          </p:cNvGrpSpPr>
          <p:nvPr/>
        </p:nvGrpSpPr>
        <p:grpSpPr bwMode="auto">
          <a:xfrm>
            <a:off x="3919393" y="1590242"/>
            <a:ext cx="568325" cy="284162"/>
            <a:chOff x="3824" y="1838"/>
            <a:chExt cx="358" cy="179"/>
          </a:xfrm>
        </p:grpSpPr>
        <p:sp>
          <p:nvSpPr>
            <p:cNvPr id="11" name="Oval 9"/>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a:effectLst/>
          </p:spPr>
          <p:txBody>
            <a:bodyPr wrap="none" anchor="ctr"/>
            <a:lstStyle/>
            <a:p>
              <a:endParaRPr lang="en-US"/>
            </a:p>
          </p:txBody>
        </p:sp>
        <p:sp>
          <p:nvSpPr>
            <p:cNvPr id="12" name="Line 10"/>
            <p:cNvSpPr>
              <a:spLocks noChangeShapeType="1"/>
            </p:cNvSpPr>
            <p:nvPr/>
          </p:nvSpPr>
          <p:spPr bwMode="auto">
            <a:xfrm>
              <a:off x="3827" y="1910"/>
              <a:ext cx="0" cy="61"/>
            </a:xfrm>
            <a:prstGeom prst="line">
              <a:avLst/>
            </a:prstGeom>
            <a:noFill/>
            <a:ln w="12700">
              <a:solidFill>
                <a:schemeClr val="tx1"/>
              </a:solidFill>
              <a:round/>
              <a:headEnd/>
              <a:tailEnd/>
            </a:ln>
            <a:effectLst/>
          </p:spPr>
          <p:txBody>
            <a:bodyPr wrap="none" anchor="ctr"/>
            <a:lstStyle/>
            <a:p>
              <a:endParaRPr lang="en-US"/>
            </a:p>
          </p:txBody>
        </p:sp>
        <p:sp>
          <p:nvSpPr>
            <p:cNvPr id="13" name="Line 11"/>
            <p:cNvSpPr>
              <a:spLocks noChangeShapeType="1"/>
            </p:cNvSpPr>
            <p:nvPr/>
          </p:nvSpPr>
          <p:spPr bwMode="auto">
            <a:xfrm>
              <a:off x="4182" y="1910"/>
              <a:ext cx="0" cy="61"/>
            </a:xfrm>
            <a:prstGeom prst="line">
              <a:avLst/>
            </a:prstGeom>
            <a:noFill/>
            <a:ln w="12700">
              <a:solidFill>
                <a:schemeClr val="tx1"/>
              </a:solidFill>
              <a:round/>
              <a:headEnd/>
              <a:tailEnd/>
            </a:ln>
            <a:effectLst/>
          </p:spPr>
          <p:txBody>
            <a:bodyPr wrap="none" anchor="ctr"/>
            <a:lstStyle/>
            <a:p>
              <a:endParaRPr lang="en-US"/>
            </a:p>
          </p:txBody>
        </p:sp>
        <p:sp>
          <p:nvSpPr>
            <p:cNvPr id="14" name="Rectangle 12"/>
            <p:cNvSpPr>
              <a:spLocks noChangeArrowheads="1"/>
            </p:cNvSpPr>
            <p:nvPr/>
          </p:nvSpPr>
          <p:spPr bwMode="auto">
            <a:xfrm>
              <a:off x="3827" y="1910"/>
              <a:ext cx="352" cy="60"/>
            </a:xfrm>
            <a:prstGeom prst="rect">
              <a:avLst/>
            </a:prstGeom>
            <a:solidFill>
              <a:srgbClr val="FFFF00"/>
            </a:solidFill>
            <a:ln w="12700">
              <a:noFill/>
              <a:miter lim="800000"/>
              <a:headEnd/>
              <a:tailEnd/>
            </a:ln>
            <a:effectLst/>
          </p:spPr>
          <p:txBody>
            <a:bodyPr wrap="none" anchor="ctr"/>
            <a:lstStyle/>
            <a:p>
              <a:pPr algn="ctr"/>
              <a:endParaRPr lang="en-US" sz="2400"/>
            </a:p>
          </p:txBody>
        </p:sp>
        <p:sp>
          <p:nvSpPr>
            <p:cNvPr id="15" name="Oval 13"/>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a:effectLst/>
          </p:spPr>
          <p:txBody>
            <a:bodyPr wrap="none" anchor="ctr"/>
            <a:lstStyle/>
            <a:p>
              <a:pPr algn="ctr"/>
              <a:endParaRPr lang="en-US" sz="2400">
                <a:solidFill>
                  <a:srgbClr val="FFFF00"/>
                </a:solidFill>
              </a:endParaRPr>
            </a:p>
          </p:txBody>
        </p:sp>
        <p:grpSp>
          <p:nvGrpSpPr>
            <p:cNvPr id="16" name="Group 14"/>
            <p:cNvGrpSpPr>
              <a:grpSpLocks/>
            </p:cNvGrpSpPr>
            <p:nvPr/>
          </p:nvGrpSpPr>
          <p:grpSpPr bwMode="auto">
            <a:xfrm>
              <a:off x="3910" y="1864"/>
              <a:ext cx="176" cy="67"/>
              <a:chOff x="2848" y="848"/>
              <a:chExt cx="140" cy="98"/>
            </a:xfrm>
          </p:grpSpPr>
          <p:sp>
            <p:nvSpPr>
              <p:cNvPr id="21" name="Line 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7" name="Group 18"/>
            <p:cNvGrpSpPr>
              <a:grpSpLocks/>
            </p:cNvGrpSpPr>
            <p:nvPr/>
          </p:nvGrpSpPr>
          <p:grpSpPr bwMode="auto">
            <a:xfrm flipV="1">
              <a:off x="3910" y="1863"/>
              <a:ext cx="176" cy="67"/>
              <a:chOff x="2848" y="848"/>
              <a:chExt cx="140" cy="98"/>
            </a:xfrm>
          </p:grpSpPr>
          <p:sp>
            <p:nvSpPr>
              <p:cNvPr id="18" name="Line 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38" name="Text Box 36"/>
          <p:cNvSpPr txBox="1">
            <a:spLocks noChangeArrowheads="1"/>
          </p:cNvSpPr>
          <p:nvPr/>
        </p:nvSpPr>
        <p:spPr bwMode="auto">
          <a:xfrm>
            <a:off x="2849563" y="1719263"/>
            <a:ext cx="461986" cy="400110"/>
          </a:xfrm>
          <a:prstGeom prst="rect">
            <a:avLst/>
          </a:prstGeom>
          <a:noFill/>
          <a:ln w="9525">
            <a:noFill/>
            <a:miter lim="800000"/>
            <a:headEnd/>
            <a:tailEnd/>
          </a:ln>
          <a:effectLst/>
        </p:spPr>
        <p:txBody>
          <a:bodyPr wrap="none">
            <a:spAutoFit/>
          </a:bodyPr>
          <a:lstStyle/>
          <a:p>
            <a:pPr algn="l"/>
            <a:r>
              <a:rPr lang="en-US" sz="2000" dirty="0" smtClean="0">
                <a:latin typeface="Comic Sans MS" pitchFamily="66" charset="0"/>
              </a:rPr>
              <a:t>R1</a:t>
            </a:r>
            <a:endParaRPr lang="en-US" sz="2400" dirty="0"/>
          </a:p>
        </p:txBody>
      </p:sp>
      <p:sp>
        <p:nvSpPr>
          <p:cNvPr id="39" name="Text Box 37"/>
          <p:cNvSpPr txBox="1">
            <a:spLocks noChangeArrowheads="1"/>
          </p:cNvSpPr>
          <p:nvPr/>
        </p:nvSpPr>
        <p:spPr bwMode="auto">
          <a:xfrm>
            <a:off x="4881706" y="1717242"/>
            <a:ext cx="503664" cy="400110"/>
          </a:xfrm>
          <a:prstGeom prst="rect">
            <a:avLst/>
          </a:prstGeom>
          <a:noFill/>
          <a:ln w="9525">
            <a:noFill/>
            <a:miter lim="800000"/>
            <a:headEnd/>
            <a:tailEnd/>
          </a:ln>
          <a:effectLst/>
        </p:spPr>
        <p:txBody>
          <a:bodyPr wrap="none">
            <a:spAutoFit/>
          </a:bodyPr>
          <a:lstStyle/>
          <a:p>
            <a:pPr algn="l"/>
            <a:r>
              <a:rPr lang="en-US" sz="2000" dirty="0" smtClean="0">
                <a:latin typeface="Comic Sans MS" pitchFamily="66" charset="0"/>
              </a:rPr>
              <a:t>R2</a:t>
            </a:r>
            <a:endParaRPr lang="en-US" sz="2400" dirty="0"/>
          </a:p>
        </p:txBody>
      </p:sp>
      <p:sp>
        <p:nvSpPr>
          <p:cNvPr id="41" name="Rectangle 39"/>
          <p:cNvSpPr>
            <a:spLocks noChangeArrowheads="1"/>
          </p:cNvSpPr>
          <p:nvPr/>
        </p:nvSpPr>
        <p:spPr bwMode="auto">
          <a:xfrm>
            <a:off x="2476500" y="1395413"/>
            <a:ext cx="485775" cy="293687"/>
          </a:xfrm>
          <a:prstGeom prst="rect">
            <a:avLst/>
          </a:prstGeom>
          <a:solidFill>
            <a:schemeClr val="accent1"/>
          </a:solidFill>
          <a:ln w="9525">
            <a:solidFill>
              <a:schemeClr val="tx1"/>
            </a:solidFill>
            <a:miter lim="800000"/>
            <a:headEnd/>
            <a:tailEnd/>
          </a:ln>
          <a:effectLst/>
        </p:spPr>
        <p:txBody>
          <a:bodyPr wrap="none" anchor="ctr"/>
          <a:lstStyle/>
          <a:p>
            <a:pPr algn="ctr"/>
            <a:r>
              <a:rPr lang="en-US" sz="2000">
                <a:latin typeface="Comic Sans MS" pitchFamily="66" charset="0"/>
              </a:rPr>
              <a:t>L</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half" idx="1"/>
          </p:nvPr>
        </p:nvSpPr>
        <p:spPr>
          <a:xfrm>
            <a:off x="533399" y="1600200"/>
            <a:ext cx="7750791" cy="4648200"/>
          </a:xfrm>
        </p:spPr>
        <p:txBody>
          <a:bodyPr/>
          <a:lstStyle/>
          <a:p>
            <a:r>
              <a:rPr lang="en-US" dirty="0"/>
              <a:t>A router buffer of infinite size has </a:t>
            </a:r>
            <a:r>
              <a:rPr lang="en-US" dirty="0" smtClean="0"/>
              <a:t>certain queuing delay. </a:t>
            </a:r>
            <a:r>
              <a:rPr lang="en-US" dirty="0"/>
              <a:t>Let L be the size of packets coming to the router and R be the rate(bits/sec) at which packets are sent out of the queue. </a:t>
            </a:r>
            <a:r>
              <a:rPr lang="en-US" dirty="0"/>
              <a:t/>
            </a:r>
            <a:br>
              <a:rPr lang="en-US" dirty="0"/>
            </a:br>
            <a:r>
              <a:rPr lang="en-US" dirty="0"/>
              <a:t>What is the average routing delay if N packets arrive simultaneously every NL/R seconds.</a:t>
            </a:r>
            <a:endParaRPr lang="en-US" dirty="0"/>
          </a:p>
        </p:txBody>
      </p:sp>
      <p:sp>
        <p:nvSpPr>
          <p:cNvPr id="5" name="Footer Placeholder 4"/>
          <p:cNvSpPr>
            <a:spLocks noGrp="1"/>
          </p:cNvSpPr>
          <p:nvPr>
            <p:ph type="ftr" sz="quarter" idx="11"/>
          </p:nvPr>
        </p:nvSpPr>
        <p:spPr/>
        <p:txBody>
          <a:bodyPr/>
          <a:lstStyle/>
          <a:p>
            <a:r>
              <a:rPr lang="en-US" smtClean="0"/>
              <a:t> Introduction</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r>
              <a:rPr lang="en-US" smtClean="0"/>
              <a:t>1-</a:t>
            </a:r>
            <a:fld id="{02509413-6EB1-43EA-9207-9F5C123A72CD}" type="slidenum">
              <a:rPr lang="en-US" smtClean="0"/>
              <a:pPr/>
              <a:t>28</a:t>
            </a:fld>
            <a:endParaRPr lang="en-US"/>
          </a:p>
        </p:txBody>
      </p:sp>
    </p:spTree>
    <p:extLst>
      <p:ext uri="{BB962C8B-B14F-4D97-AF65-F5344CB8AC3E}">
        <p14:creationId xmlns:p14="http://schemas.microsoft.com/office/powerpoint/2010/main" val="4346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71061F30-61AF-45A7-A754-6FEF2BE01FAF}" type="slidenum">
              <a:rPr lang="en-US"/>
              <a:pPr/>
              <a:t>29</a:t>
            </a:fld>
            <a:endParaRPr lang="en-US"/>
          </a:p>
        </p:txBody>
      </p:sp>
      <p:sp>
        <p:nvSpPr>
          <p:cNvPr id="155650" name="Rectangle 1026"/>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Case study: Packet Switching</a:t>
            </a:r>
          </a:p>
        </p:txBody>
      </p:sp>
      <p:sp>
        <p:nvSpPr>
          <p:cNvPr id="155651" name="Rectangle 1027"/>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1970/80s-current: Internet network</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Variable bit rate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Mostly data</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Fault-tolerant</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Components not extremely reliable (versus phone components)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Distributed control and management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Theory + Lab</a:t>
            </a:r>
          </a:p>
          <a:p>
            <a:pPr lvl="1"/>
            <a:r>
              <a:rPr lang="en-US" dirty="0" smtClean="0"/>
              <a:t>Either 60-40 or 70-30 (TBD)</a:t>
            </a:r>
          </a:p>
          <a:p>
            <a:r>
              <a:rPr lang="en-US" dirty="0" smtClean="0"/>
              <a:t>Theory</a:t>
            </a:r>
          </a:p>
          <a:p>
            <a:pPr lvl="1"/>
            <a:r>
              <a:rPr lang="en-US" dirty="0" smtClean="0"/>
              <a:t>Quizzes and Class Tests 20%</a:t>
            </a:r>
          </a:p>
          <a:p>
            <a:pPr lvl="1"/>
            <a:r>
              <a:rPr lang="en-US" dirty="0" err="1" smtClean="0"/>
              <a:t>MidSem</a:t>
            </a:r>
            <a:r>
              <a:rPr lang="en-US" dirty="0" smtClean="0"/>
              <a:t> 30%</a:t>
            </a:r>
          </a:p>
          <a:p>
            <a:pPr lvl="1"/>
            <a:r>
              <a:rPr lang="en-US" dirty="0" smtClean="0"/>
              <a:t>End </a:t>
            </a:r>
            <a:r>
              <a:rPr lang="en-US" dirty="0" err="1" smtClean="0"/>
              <a:t>Sem</a:t>
            </a:r>
            <a:r>
              <a:rPr lang="en-US" dirty="0" smtClean="0"/>
              <a:t> 50%</a:t>
            </a:r>
          </a:p>
          <a:p>
            <a:r>
              <a:rPr lang="en-US" dirty="0" smtClean="0"/>
              <a:t>Lab</a:t>
            </a:r>
          </a:p>
          <a:p>
            <a:pPr lvl="1"/>
            <a:r>
              <a:rPr lang="en-US" dirty="0" smtClean="0"/>
              <a:t>Assignments 50%</a:t>
            </a:r>
          </a:p>
          <a:p>
            <a:pPr lvl="1"/>
            <a:r>
              <a:rPr lang="en-US" dirty="0" err="1" smtClean="0"/>
              <a:t>MidSem</a:t>
            </a:r>
            <a:r>
              <a:rPr lang="en-US" dirty="0" smtClean="0"/>
              <a:t> 20%</a:t>
            </a:r>
          </a:p>
          <a:p>
            <a:pPr lvl="1"/>
            <a:r>
              <a:rPr lang="en-US" dirty="0" err="1" smtClean="0"/>
              <a:t>EndSem</a:t>
            </a:r>
            <a:r>
              <a:rPr lang="en-US" dirty="0" smtClean="0"/>
              <a:t> 30%</a:t>
            </a:r>
          </a:p>
        </p:txBody>
      </p:sp>
      <p:sp>
        <p:nvSpPr>
          <p:cNvPr id="4" name="Footer Placeholder 3"/>
          <p:cNvSpPr>
            <a:spLocks noGrp="1"/>
          </p:cNvSpPr>
          <p:nvPr>
            <p:ph type="ftr" sz="quarter" idx="11"/>
          </p:nvPr>
        </p:nvSpPr>
        <p:spPr/>
        <p:txBody>
          <a:bodyPr/>
          <a:lstStyle/>
          <a:p>
            <a:r>
              <a:rPr lang="en-US" smtClean="0"/>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smtClean="0"/>
              <a:t>1-</a:t>
            </a:r>
            <a:fld id="{EE811183-DCA7-4A54-80B3-428D5C9D418D}"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B06AF033-B189-4B15-A117-7D00C9DE27C6}" type="slidenum">
              <a:rPr lang="en-US"/>
              <a:pPr/>
              <a:t>30</a:t>
            </a:fld>
            <a:endParaRPr lang="en-US"/>
          </a:p>
        </p:txBody>
      </p:sp>
      <p:sp>
        <p:nvSpPr>
          <p:cNvPr id="372738" name="Rectangle 1026"/>
          <p:cNvSpPr>
            <a:spLocks noGrp="1" noChangeArrowheads="1"/>
          </p:cNvSpPr>
          <p:nvPr>
            <p:ph type="title"/>
          </p:nvPr>
        </p:nvSpPr>
        <p:spPr/>
        <p:txBody>
          <a:bodyPr/>
          <a:lstStyle/>
          <a:p>
            <a:r>
              <a:rPr lang="en-GB"/>
              <a:t>Why did the Internet win?</a:t>
            </a:r>
            <a:endParaRPr lang="en-US"/>
          </a:p>
        </p:txBody>
      </p:sp>
      <p:sp>
        <p:nvSpPr>
          <p:cNvPr id="372739" name="Rectangle 1027"/>
          <p:cNvSpPr>
            <a:spLocks noGrp="1" noChangeArrowheads="1"/>
          </p:cNvSpPr>
          <p:nvPr>
            <p:ph type="body" idx="1"/>
          </p:nvPr>
        </p:nvSpPr>
        <p:spPr/>
        <p:txBody>
          <a:bodyPr/>
          <a:lstStyle/>
          <a:p>
            <a:r>
              <a:rPr lang="en-GB"/>
              <a:t>Packet switching over circuit switching</a:t>
            </a:r>
          </a:p>
          <a:p>
            <a:r>
              <a:rPr lang="en-GB">
                <a:solidFill>
                  <a:srgbClr val="FF0000"/>
                </a:solidFill>
              </a:rPr>
              <a:t>End-to-end principle and “Hourglass” design</a:t>
            </a:r>
          </a:p>
          <a:p>
            <a:r>
              <a:rPr lang="en-GB"/>
              <a:t>Layering of functionality</a:t>
            </a:r>
          </a:p>
          <a:p>
            <a:r>
              <a:rPr lang="en-GB"/>
              <a:t>Distributed design, decentralized control</a:t>
            </a:r>
          </a:p>
          <a:p>
            <a:r>
              <a:rPr lang="en-GB"/>
              <a:t>Superior organizational process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B9F1B7B8-DEB0-48F4-86AB-84FA1CD33D53}" type="slidenum">
              <a:rPr lang="en-US"/>
              <a:pPr/>
              <a:t>31</a:t>
            </a:fld>
            <a:endParaRPr lang="en-US"/>
          </a:p>
        </p:txBody>
      </p:sp>
      <p:sp>
        <p:nvSpPr>
          <p:cNvPr id="163842"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End-to-end principle and Hourglass design</a:t>
            </a:r>
          </a:p>
        </p:txBody>
      </p:sp>
      <p:graphicFrame>
        <p:nvGraphicFramePr>
          <p:cNvPr id="163843" name="Object 3"/>
          <p:cNvGraphicFramePr>
            <a:graphicFrameLocks noChangeAspect="1"/>
          </p:cNvGraphicFramePr>
          <p:nvPr/>
        </p:nvGraphicFramePr>
        <p:xfrm>
          <a:off x="3048000" y="1600200"/>
          <a:ext cx="3105150" cy="5029200"/>
        </p:xfrm>
        <a:graphic>
          <a:graphicData uri="http://schemas.openxmlformats.org/presentationml/2006/ole">
            <mc:AlternateContent xmlns:mc="http://schemas.openxmlformats.org/markup-compatibility/2006">
              <mc:Choice xmlns:v="urn:schemas-microsoft-com:vml" Requires="v">
                <p:oleObj spid="_x0000_s163847" r:id="rId4" imgW="3677163" imgH="5952381" progId="PBrush">
                  <p:embed/>
                </p:oleObj>
              </mc:Choice>
              <mc:Fallback>
                <p:oleObj r:id="rId4" imgW="3677163" imgH="5952381"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600200"/>
                        <a:ext cx="3105150" cy="50292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F2A6285D-45E6-4F92-B4EC-380336FF8525}" type="slidenum">
              <a:rPr lang="en-US"/>
              <a:pPr/>
              <a:t>32</a:t>
            </a:fld>
            <a:endParaRPr lang="en-US"/>
          </a:p>
        </p:txBody>
      </p:sp>
      <p:sp>
        <p:nvSpPr>
          <p:cNvPr id="184324" name="Rectangle 4"/>
          <p:cNvSpPr>
            <a:spLocks noGrp="1" noChangeArrowheads="1"/>
          </p:cNvSpPr>
          <p:nvPr>
            <p:ph type="title"/>
          </p:nvPr>
        </p:nvSpPr>
        <p:spPr/>
        <p:txBody>
          <a:bodyPr/>
          <a:lstStyle/>
          <a:p>
            <a:r>
              <a:rPr lang="en-GB"/>
              <a:t>End-to-end principle</a:t>
            </a:r>
          </a:p>
        </p:txBody>
      </p:sp>
      <p:sp>
        <p:nvSpPr>
          <p:cNvPr id="184325" name="Rectangle 5"/>
          <p:cNvSpPr>
            <a:spLocks noGrp="1" noChangeArrowheads="1"/>
          </p:cNvSpPr>
          <p:nvPr>
            <p:ph type="body" idx="1"/>
          </p:nvPr>
        </p:nvSpPr>
        <p:spPr/>
        <p:txBody>
          <a:bodyPr/>
          <a:lstStyle/>
          <a:p>
            <a:r>
              <a:rPr lang="en-GB"/>
              <a:t>J. H. Saltzer, D. P. Reed and D. D. Clark “End-to-end arguments in system design”, Transactions on Computer Systems, Vol. 2, No. 4, 1984</a:t>
            </a:r>
          </a:p>
          <a:p>
            <a:r>
              <a:rPr lang="en-GB">
                <a:hlinkClick r:id="rId3"/>
              </a:rPr>
              <a:t>http://www.acm.org/pubs/citations/journals/tocs/1984-2-4/p277-saltzer/</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A17B47F3-EF7C-4F1D-B21E-4C921EFD0A07}" type="slidenum">
              <a:rPr lang="en-US"/>
              <a:pPr/>
              <a:t>33</a:t>
            </a:fld>
            <a:endParaRPr lang="en-US"/>
          </a:p>
        </p:txBody>
      </p:sp>
      <p:sp>
        <p:nvSpPr>
          <p:cNvPr id="165890"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65891"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 Clark, “The design philosophy of the DARPA Internet”, SIGCOMM 1988, August 16 - 18, 1988.</a:t>
            </a:r>
          </a:p>
          <a:p>
            <a:pPr marL="341313" indent="-341313" defTabSz="457200">
              <a:buFont typeface="Wingdings" pitchFamily="4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chemeClr val="hlink"/>
                </a:solidFill>
              </a:rPr>
              <a:t>http://www.acm.org/pubs/citations/proceedings/comm/52324/p106-clark/</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AA8EABDD-5763-4AED-9E50-6A8C66FCA1CE}" type="slidenum">
              <a:rPr lang="en-US"/>
              <a:pPr/>
              <a:t>34</a:t>
            </a:fld>
            <a:endParaRPr lang="en-US"/>
          </a:p>
        </p:txBody>
      </p:sp>
      <p:sp>
        <p:nvSpPr>
          <p:cNvPr id="186370"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End-to-end principle</a:t>
            </a:r>
          </a:p>
        </p:txBody>
      </p:sp>
      <p:sp>
        <p:nvSpPr>
          <p:cNvPr id="186371"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Where to put the functionality?</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the network?  At the edges?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End-to-end functions best handled by end-to-end protocols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Network provides basic service: data transport</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Intelligence and applications located in or close to devices at the edge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Violate principle as a performance enhancement</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Leads to innovation at the edges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Phone network: dumb edge devices, intelligent network</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Internet: dumb network, intelligent edge devices</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062E75D1-EFB6-4F70-8847-81781C95799B}" type="slidenum">
              <a:rPr lang="en-US"/>
              <a:pPr/>
              <a:t>35</a:t>
            </a:fld>
            <a:endParaRPr lang="en-US"/>
          </a:p>
        </p:txBody>
      </p:sp>
      <p:sp>
        <p:nvSpPr>
          <p:cNvPr id="167938"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67939" name="Rectangle 3"/>
          <p:cNvSpPr>
            <a:spLocks noGrp="1" noChangeArrowheads="1"/>
          </p:cNvSpPr>
          <p:nvPr>
            <p:ph type="body" idx="1"/>
          </p:nvPr>
        </p:nvSpPr>
        <p:spPr>
          <a:xfrm>
            <a:off x="685800" y="1447800"/>
            <a:ext cx="7772400" cy="5049838"/>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End-to-end principle leads to “Hourglass” design of protocols</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Only one protocol at the Internet level</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Minimal required elements at narrowest point</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IP – Internet Protocol</a:t>
            </a:r>
          </a:p>
          <a:p>
            <a:pPr marL="741363" lvl="1" indent="-284163" defTabSz="457200">
              <a:lnSpc>
                <a:spcPct val="99000"/>
              </a:lnSpc>
              <a:spcBef>
                <a:spcPts val="6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3"/>
              </a:rPr>
              <a:t>http://www.rfc-editor.org/rfc/rfc791.txt</a:t>
            </a:r>
          </a:p>
          <a:p>
            <a:pPr marL="741363" lvl="1" indent="-284163" defTabSz="457200">
              <a:lnSpc>
                <a:spcPct val="99000"/>
              </a:lnSpc>
              <a:spcBef>
                <a:spcPts val="6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4"/>
              </a:rPr>
              <a:t>http://www.rfc-editor.org/rfc/rfc1812.txt</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Unreliable datagram service</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Addressing and connectionless connectivity</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Fragmentation and assembly</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21F2C2C0-A765-487C-BEE1-2C36371173F3}" type="slidenum">
              <a:rPr lang="en-US"/>
              <a:pPr/>
              <a:t>36</a:t>
            </a:fld>
            <a:endParaRPr lang="en-US"/>
          </a:p>
        </p:txBody>
      </p:sp>
      <p:sp>
        <p:nvSpPr>
          <p:cNvPr id="169986"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69987" name="Rectangle 3"/>
          <p:cNvSpPr>
            <a:spLocks noGrp="1" noChangeArrowheads="1"/>
          </p:cNvSpPr>
          <p:nvPr>
            <p:ph type="body" idx="1"/>
          </p:nvPr>
        </p:nvSpPr>
        <p:spPr>
          <a:xfrm>
            <a:off x="685800" y="1447800"/>
            <a:ext cx="7772400" cy="4830763"/>
          </a:xfrm>
          <a:ln/>
        </p:spPr>
        <p:txBody>
          <a:bodyPr lIns="90000" tIns="46800" rIns="90000" bIns="46800"/>
          <a:lstStyle/>
          <a:p>
            <a:pPr marL="341313" indent="-341313" defTabSz="457200">
              <a:lnSpc>
                <a:spcPct val="102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Simplicity allowed fast deployment of multi-vendor, multi-provider public network</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Ease of implementation</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Limited hardware requirements (important in 1970s)</a:t>
            </a:r>
          </a:p>
          <a:p>
            <a:pPr lvl="2"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Is it relevant now with today’s semiconductor speeds?</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Eventual economies of scale</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Designed independently of hardware</a:t>
            </a:r>
          </a:p>
          <a:p>
            <a:pPr marL="741363" lvl="1" indent="-28416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No link-layer specific functions</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Hardware addresses decoupled from IP addresses</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IP header contains no data/physical link specific information</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Allows IP to run over any fabric</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8B3FAE85-232F-4E01-B1E2-9B940897CDE8}" type="slidenum">
              <a:rPr lang="en-US"/>
              <a:pPr/>
              <a:t>37</a:t>
            </a:fld>
            <a:endParaRPr lang="en-US"/>
          </a:p>
        </p:txBody>
      </p:sp>
      <p:sp>
        <p:nvSpPr>
          <p:cNvPr id="172034"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72035" name="Rectangle 3"/>
          <p:cNvSpPr>
            <a:spLocks noGrp="1" noChangeArrowheads="1"/>
          </p:cNvSpPr>
          <p:nvPr>
            <p:ph type="body" idx="1"/>
          </p:nvPr>
        </p:nvSpPr>
        <p:spPr>
          <a:xfrm>
            <a:off x="685800" y="1447800"/>
            <a:ext cx="7772400" cy="4784725"/>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Waist expands at transport layer</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Two dominant services layered above IP</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TCP – Transmission Control Protocol</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Connection-oriented service</a:t>
            </a:r>
          </a:p>
          <a:p>
            <a:pPr marL="741363" lvl="1" indent="-284163" defTabSz="457200">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3"/>
              </a:rPr>
              <a:t>http://www.rfc-editor.org/rfc/rfc793.txt</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UDP – User Datagram Protocol</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Connectionless service</a:t>
            </a:r>
          </a:p>
          <a:p>
            <a:pPr marL="741363" lvl="1" indent="-284163" defTabSz="457200">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CCCCFF"/>
                </a:solidFill>
                <a:hlinkClick r:id="rId4"/>
              </a:rPr>
              <a:t>http://www.rfc-editor.org/rfc/rfc768.txt</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E1163DA6-47CB-4F30-9645-DEEE4DC82314}" type="slidenum">
              <a:rPr lang="en-US"/>
              <a:pPr/>
              <a:t>38</a:t>
            </a:fld>
            <a:endParaRPr lang="en-US"/>
          </a:p>
        </p:txBody>
      </p:sp>
      <p:sp>
        <p:nvSpPr>
          <p:cNvPr id="174082"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74083"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TCP – Transmission Control Protocol</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Reliable, in-order byte-stream data transfer</a:t>
            </a:r>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Acknowledgements and retransmissions</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Flow control</a:t>
            </a:r>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Sender won’t overwhelm receiver</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Congestion control</a:t>
            </a:r>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Senders won’t overwhelm network</a:t>
            </a:r>
          </a:p>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UDP – User Datagram Protocol</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Unreliable data transfer</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 flow control</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 congestion control</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189B251B-F266-43E6-8B18-3BDB80F8D4CE}" type="slidenum">
              <a:rPr lang="en-US"/>
              <a:pPr/>
              <a:t>39</a:t>
            </a:fld>
            <a:endParaRPr lang="en-US"/>
          </a:p>
        </p:txBody>
      </p:sp>
      <p:sp>
        <p:nvSpPr>
          <p:cNvPr id="178178"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78179" name="Rectangle 3"/>
          <p:cNvSpPr>
            <a:spLocks noGrp="1" noChangeArrowheads="1"/>
          </p:cNvSpPr>
          <p:nvPr>
            <p:ph type="body" idx="1"/>
          </p:nvPr>
        </p:nvSpPr>
        <p:spPr>
          <a:xfrm>
            <a:off x="685800" y="1447800"/>
            <a:ext cx="7772400" cy="4776788"/>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What uses TCP?</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HTTP, FTP, Telnet, SMTP, NNTP, BGP, IMAP, POP</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What uses (mainly) UDP?</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SNMP, NTP, NFS, RTP (streaming media, IP telephony, teleconferencing), multicast applications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Many protocols can use both</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Check out /etc/services on *nix or C:\WIN*\system32\services</a:t>
            </a:r>
          </a:p>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IANA</a:t>
            </a:r>
          </a:p>
          <a:p>
            <a:pPr marL="741363" lvl="1" indent="-284163" defTabSz="457200">
              <a:lnSpc>
                <a:spcPct val="99000"/>
              </a:lnSpc>
              <a:spcBef>
                <a:spcPts val="600"/>
              </a:spcBef>
              <a:buClr>
                <a:srgbClr val="CCCC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CCCCFF"/>
                </a:solidFill>
                <a:hlinkClick r:id="rId3"/>
              </a:rPr>
              <a:t>http://www.iana.org/assignments/port-numbers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and References</a:t>
            </a:r>
            <a:endParaRPr lang="en-US" dirty="0"/>
          </a:p>
        </p:txBody>
      </p:sp>
      <p:sp>
        <p:nvSpPr>
          <p:cNvPr id="3" name="Content Placeholder 2"/>
          <p:cNvSpPr>
            <a:spLocks noGrp="1"/>
          </p:cNvSpPr>
          <p:nvPr>
            <p:ph idx="1"/>
          </p:nvPr>
        </p:nvSpPr>
        <p:spPr/>
        <p:txBody>
          <a:bodyPr/>
          <a:lstStyle/>
          <a:p>
            <a:r>
              <a:rPr lang="en-US" dirty="0" smtClean="0"/>
              <a:t>Text Book</a:t>
            </a:r>
          </a:p>
          <a:p>
            <a:pPr lvl="1"/>
            <a:r>
              <a:rPr lang="en-US" dirty="0" smtClean="0"/>
              <a:t>James F. Kurose and Keith W. Ross, Computer Networking: A Top-Down Approach</a:t>
            </a:r>
          </a:p>
          <a:p>
            <a:pPr lvl="1"/>
            <a:r>
              <a:rPr lang="en-US" dirty="0" err="1" smtClean="0"/>
              <a:t>Forouzan</a:t>
            </a:r>
            <a:r>
              <a:rPr lang="en-US" dirty="0" smtClean="0"/>
              <a:t>, Data Communications and Networking</a:t>
            </a:r>
          </a:p>
          <a:p>
            <a:r>
              <a:rPr lang="en-US" dirty="0" smtClean="0"/>
              <a:t>References</a:t>
            </a:r>
          </a:p>
          <a:p>
            <a:pPr lvl="1"/>
            <a:r>
              <a:rPr lang="en-US" dirty="0" smtClean="0"/>
              <a:t>Larry L. Peterson and Bruce S. Davie, Computer Networks, A Systems Approach</a:t>
            </a:r>
          </a:p>
          <a:p>
            <a:pPr lvl="1"/>
            <a:r>
              <a:rPr lang="en-US" dirty="0" err="1" smtClean="0"/>
              <a:t>Tenenbaum</a:t>
            </a:r>
            <a:r>
              <a:rPr lang="en-US" dirty="0" smtClean="0"/>
              <a:t> and </a:t>
            </a:r>
            <a:r>
              <a:rPr lang="en-US" dirty="0" err="1" smtClean="0"/>
              <a:t>Wetherall</a:t>
            </a:r>
            <a:r>
              <a:rPr lang="en-US" dirty="0" smtClean="0"/>
              <a:t>, Computer Networks, Pearson India, 5</a:t>
            </a:r>
            <a:r>
              <a:rPr lang="en-US" baseline="30000" dirty="0" smtClean="0"/>
              <a:t>th</a:t>
            </a:r>
            <a:r>
              <a:rPr lang="en-US" dirty="0" smtClean="0"/>
              <a:t> Edition </a:t>
            </a:r>
          </a:p>
          <a:p>
            <a:pPr lvl="1"/>
            <a:r>
              <a:rPr lang="en-US" dirty="0" smtClean="0"/>
              <a:t>Some research articles and papers</a:t>
            </a:r>
            <a:endParaRPr lang="en-US" dirty="0"/>
          </a:p>
        </p:txBody>
      </p:sp>
      <p:sp>
        <p:nvSpPr>
          <p:cNvPr id="4" name="Footer Placeholder 3"/>
          <p:cNvSpPr>
            <a:spLocks noGrp="1"/>
          </p:cNvSpPr>
          <p:nvPr>
            <p:ph type="ftr" sz="quarter" idx="11"/>
          </p:nvPr>
        </p:nvSpPr>
        <p:spPr/>
        <p:txBody>
          <a:bodyPr/>
          <a:lstStyle/>
          <a:p>
            <a:r>
              <a:rPr lang="en-US" smtClean="0"/>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smtClean="0"/>
              <a:t>1-</a:t>
            </a:r>
            <a:fld id="{EE811183-DCA7-4A54-80B3-428D5C9D418D}"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B498BE8F-F236-409F-89F3-79D180047993}" type="slidenum">
              <a:rPr lang="en-US"/>
              <a:pPr/>
              <a:t>40</a:t>
            </a:fld>
            <a:endParaRPr lang="en-US"/>
          </a:p>
        </p:txBody>
      </p:sp>
      <p:sp>
        <p:nvSpPr>
          <p:cNvPr id="180226"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80227"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Question?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Are TCP, UDP, and IP enough?</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What other functionality would applications need?</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56E40DE7-682C-4CB6-B318-356039045E42}" type="slidenum">
              <a:rPr lang="en-US"/>
              <a:pPr/>
              <a:t>41</a:t>
            </a:fld>
            <a:endParaRPr lang="en-US"/>
          </a:p>
        </p:txBody>
      </p:sp>
      <p:sp>
        <p:nvSpPr>
          <p:cNvPr id="182275" name="Rectangle 3"/>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Hourglass design</a:t>
            </a:r>
          </a:p>
        </p:txBody>
      </p:sp>
      <p:sp>
        <p:nvSpPr>
          <p:cNvPr id="182276" name="Rectangle 4"/>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Security?</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IPsec/SSL/TLS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Quality-of-service?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RSVP, int-serv, diff-serv</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Reliable, out-of-order delivery service?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SCTP</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Handling greedy sources?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Accounting and pricing support?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227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227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22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227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227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8227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22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6A5389CB-4711-4E5A-A293-F71FBAE0AAD6}" type="slidenum">
              <a:rPr lang="en-US"/>
              <a:pPr/>
              <a:t>42</a:t>
            </a:fld>
            <a:endParaRPr lang="en-US"/>
          </a:p>
        </p:txBody>
      </p:sp>
      <p:sp>
        <p:nvSpPr>
          <p:cNvPr id="188418"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End-to-end principle and the Hourglass design</a:t>
            </a:r>
          </a:p>
        </p:txBody>
      </p:sp>
      <p:sp>
        <p:nvSpPr>
          <p:cNvPr id="188419" name="Rectangle 3"/>
          <p:cNvSpPr>
            <a:spLocks noGrp="1" noChangeArrowheads="1"/>
          </p:cNvSpPr>
          <p:nvPr>
            <p:ph type="body" idx="1"/>
          </p:nvPr>
        </p:nvSpPr>
        <p:spPr>
          <a:xfrm>
            <a:off x="685800" y="1447800"/>
            <a:ext cx="7772400" cy="4822825"/>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good</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Basic network functionality allowed for extremely quick adoption and deployment using simple devices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bad</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New network features and functionality are impossible to deploy, requiring widespread adoption within the network</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IP Multicast, QoS</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F94DC43F-603B-4482-93C9-A384234AF161}" type="slidenum">
              <a:rPr lang="en-US"/>
              <a:pPr/>
              <a:t>43</a:t>
            </a:fld>
            <a:endParaRPr lang="en-US"/>
          </a:p>
        </p:txBody>
      </p:sp>
      <p:sp>
        <p:nvSpPr>
          <p:cNvPr id="373762" name="Rectangle 1026"/>
          <p:cNvSpPr>
            <a:spLocks noGrp="1" noChangeArrowheads="1"/>
          </p:cNvSpPr>
          <p:nvPr>
            <p:ph type="title"/>
          </p:nvPr>
        </p:nvSpPr>
        <p:spPr/>
        <p:txBody>
          <a:bodyPr/>
          <a:lstStyle/>
          <a:p>
            <a:r>
              <a:rPr lang="en-GB"/>
              <a:t>Why did the Internet win?</a:t>
            </a:r>
            <a:endParaRPr lang="en-US"/>
          </a:p>
        </p:txBody>
      </p:sp>
      <p:sp>
        <p:nvSpPr>
          <p:cNvPr id="373763" name="Rectangle 1027"/>
          <p:cNvSpPr>
            <a:spLocks noGrp="1" noChangeArrowheads="1"/>
          </p:cNvSpPr>
          <p:nvPr>
            <p:ph type="body" idx="1"/>
          </p:nvPr>
        </p:nvSpPr>
        <p:spPr/>
        <p:txBody>
          <a:bodyPr/>
          <a:lstStyle/>
          <a:p>
            <a:r>
              <a:rPr lang="en-GB"/>
              <a:t>Packet switching over circuit switching</a:t>
            </a:r>
          </a:p>
          <a:p>
            <a:r>
              <a:rPr lang="en-GB"/>
              <a:t>End-to-end principle and “Hourglass” design</a:t>
            </a:r>
          </a:p>
          <a:p>
            <a:r>
              <a:rPr lang="en-GB">
                <a:solidFill>
                  <a:srgbClr val="FF0000"/>
                </a:solidFill>
              </a:rPr>
              <a:t>Layering of functionality</a:t>
            </a:r>
          </a:p>
          <a:p>
            <a:r>
              <a:rPr lang="en-GB"/>
              <a:t>Distributed design, decentralized control</a:t>
            </a:r>
          </a:p>
          <a:p>
            <a:r>
              <a:rPr lang="en-GB"/>
              <a:t>Superior organizational process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F69CFC01-D992-4623-BEA4-CD34FC61B01A}" type="slidenum">
              <a:rPr lang="en-US"/>
              <a:pPr/>
              <a:t>44</a:t>
            </a:fld>
            <a:endParaRPr lang="en-US"/>
          </a:p>
        </p:txBody>
      </p:sp>
      <p:sp>
        <p:nvSpPr>
          <p:cNvPr id="190477" name="Rectangle 13"/>
          <p:cNvSpPr>
            <a:spLocks noGrp="1" noChangeArrowheads="1"/>
          </p:cNvSpPr>
          <p:nvPr>
            <p:ph type="title"/>
          </p:nvPr>
        </p:nvSpPr>
        <p:spPr/>
        <p:txBody>
          <a:bodyPr/>
          <a:lstStyle/>
          <a:p>
            <a:r>
              <a:rPr lang="en-GB"/>
              <a:t>Layering</a:t>
            </a:r>
          </a:p>
        </p:txBody>
      </p:sp>
      <p:sp>
        <p:nvSpPr>
          <p:cNvPr id="190478" name="Rectangle 14"/>
          <p:cNvSpPr>
            <a:spLocks noGrp="1" noChangeArrowheads="1"/>
          </p:cNvSpPr>
          <p:nvPr>
            <p:ph type="body" idx="1"/>
          </p:nvPr>
        </p:nvSpPr>
        <p:spPr/>
        <p:txBody>
          <a:bodyPr/>
          <a:lstStyle/>
          <a:p>
            <a:r>
              <a:rPr lang="en-GB"/>
              <a:t>Modular approach to network functionality</a:t>
            </a:r>
          </a:p>
          <a:p>
            <a:pPr lvl="1"/>
            <a:r>
              <a:rPr lang="en-GB"/>
              <a:t>Simplifies complex systems</a:t>
            </a:r>
          </a:p>
          <a:p>
            <a:pPr lvl="2"/>
            <a:r>
              <a:rPr lang="en-GB"/>
              <a:t>Each layer relies on services from layer below and exports services to layer above</a:t>
            </a:r>
          </a:p>
          <a:p>
            <a:pPr lvl="1"/>
            <a:r>
              <a:rPr lang="en-GB"/>
              <a:t>Hides implementation</a:t>
            </a:r>
          </a:p>
          <a:p>
            <a:pPr lvl="1"/>
            <a:r>
              <a:rPr lang="en-GB"/>
              <a:t>Eases maintenance and updating of system</a:t>
            </a:r>
          </a:p>
          <a:p>
            <a:pPr lvl="2"/>
            <a:r>
              <a:rPr lang="en-GB"/>
              <a:t>Layer implementations can change without disturbing other layers (black box)</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14" name="Slide Number Placeholder 5"/>
          <p:cNvSpPr>
            <a:spLocks noGrp="1"/>
          </p:cNvSpPr>
          <p:nvPr>
            <p:ph type="sldNum" sz="quarter" idx="12"/>
          </p:nvPr>
        </p:nvSpPr>
        <p:spPr/>
        <p:txBody>
          <a:bodyPr/>
          <a:lstStyle/>
          <a:p>
            <a:r>
              <a:rPr lang="en-US"/>
              <a:t>1-</a:t>
            </a:r>
            <a:fld id="{307FC678-827B-4B5B-AC45-45C0C05DACE3}" type="slidenum">
              <a:rPr lang="en-US"/>
              <a:pPr/>
              <a:t>45</a:t>
            </a:fld>
            <a:endParaRPr lang="en-US"/>
          </a:p>
        </p:txBody>
      </p:sp>
      <p:sp>
        <p:nvSpPr>
          <p:cNvPr id="307213" name="Rectangle 1037"/>
          <p:cNvSpPr>
            <a:spLocks noGrp="1" noChangeArrowheads="1"/>
          </p:cNvSpPr>
          <p:nvPr>
            <p:ph type="title"/>
          </p:nvPr>
        </p:nvSpPr>
        <p:spPr/>
        <p:txBody>
          <a:bodyPr/>
          <a:lstStyle/>
          <a:p>
            <a:r>
              <a:rPr lang="en-GB"/>
              <a:t>Layering</a:t>
            </a:r>
          </a:p>
        </p:txBody>
      </p:sp>
      <p:sp>
        <p:nvSpPr>
          <p:cNvPr id="307214" name="Rectangle 1038"/>
          <p:cNvSpPr>
            <a:spLocks noGrp="1" noChangeArrowheads="1"/>
          </p:cNvSpPr>
          <p:nvPr>
            <p:ph type="body" idx="1"/>
          </p:nvPr>
        </p:nvSpPr>
        <p:spPr/>
        <p:txBody>
          <a:bodyPr/>
          <a:lstStyle/>
          <a:p>
            <a:r>
              <a:rPr lang="en-GB"/>
              <a:t>Examples:</a:t>
            </a:r>
          </a:p>
          <a:p>
            <a:pPr lvl="1"/>
            <a:r>
              <a:rPr lang="en-GB"/>
              <a:t>Topology and physical configuration hidden by network-layer routing</a:t>
            </a:r>
          </a:p>
          <a:p>
            <a:pPr lvl="2"/>
            <a:r>
              <a:rPr lang="en-GB"/>
              <a:t>Applications require no knowledge of routes</a:t>
            </a:r>
          </a:p>
          <a:p>
            <a:pPr lvl="2"/>
            <a:r>
              <a:rPr lang="en-GB"/>
              <a:t>New applications deployed without coordination with network operators or operating system vendors</a:t>
            </a:r>
          </a:p>
        </p:txBody>
      </p:sp>
      <p:grpSp>
        <p:nvGrpSpPr>
          <p:cNvPr id="307204" name="Group 1028"/>
          <p:cNvGrpSpPr>
            <a:grpSpLocks/>
          </p:cNvGrpSpPr>
          <p:nvPr/>
        </p:nvGrpSpPr>
        <p:grpSpPr bwMode="auto">
          <a:xfrm>
            <a:off x="2495550" y="5461000"/>
            <a:ext cx="3805238" cy="482600"/>
            <a:chOff x="1344" y="2928"/>
            <a:chExt cx="3023" cy="383"/>
          </a:xfrm>
        </p:grpSpPr>
        <p:sp>
          <p:nvSpPr>
            <p:cNvPr id="307205" name="AutoShape 1029"/>
            <p:cNvSpPr>
              <a:spLocks noChangeArrowheads="1"/>
            </p:cNvSpPr>
            <p:nvPr/>
          </p:nvSpPr>
          <p:spPr bwMode="auto">
            <a:xfrm>
              <a:off x="1344" y="2928"/>
              <a:ext cx="3024" cy="384"/>
            </a:xfrm>
            <a:prstGeom prst="roundRect">
              <a:avLst>
                <a:gd name="adj" fmla="val 259"/>
              </a:avLst>
            </a:prstGeom>
            <a:solidFill>
              <a:srgbClr val="FF6600"/>
            </a:solidFill>
            <a:ln w="9360">
              <a:solidFill>
                <a:srgbClr val="000000"/>
              </a:solidFill>
              <a:round/>
              <a:headEnd/>
              <a:tailEnd/>
            </a:ln>
          </p:spPr>
          <p:txBody>
            <a:bodyPr wrap="none" anchor="ctr"/>
            <a:lstStyle/>
            <a:p>
              <a:endParaRPr lang="en-US"/>
            </a:p>
          </p:txBody>
        </p:sp>
        <p:sp>
          <p:nvSpPr>
            <p:cNvPr id="307206" name="AutoShape 1030"/>
            <p:cNvSpPr>
              <a:spLocks noChangeArrowheads="1"/>
            </p:cNvSpPr>
            <p:nvPr/>
          </p:nvSpPr>
          <p:spPr bwMode="auto">
            <a:xfrm>
              <a:off x="1344" y="2928"/>
              <a:ext cx="3024" cy="384"/>
            </a:xfrm>
            <a:prstGeom prst="roundRect">
              <a:avLst>
                <a:gd name="adj" fmla="val 259"/>
              </a:avLst>
            </a:prstGeom>
            <a:noFill/>
            <a:ln w="9525">
              <a:noFill/>
              <a:round/>
              <a:headEnd/>
              <a:tailEnd/>
            </a:ln>
          </p:spPr>
          <p:txBody>
            <a:bodyPr lIns="90000" tIns="46800" rIns="90000" bIns="46800" anchor="ctr"/>
            <a:lstStyle/>
            <a:p>
              <a:pPr algn="ctr" eaLnBrk="1" hangingPunct="1">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Arial" charset="0"/>
                </a:rPr>
                <a:t>Link hardware</a:t>
              </a:r>
            </a:p>
          </p:txBody>
        </p:sp>
      </p:grpSp>
      <p:grpSp>
        <p:nvGrpSpPr>
          <p:cNvPr id="307207" name="Group 1031"/>
          <p:cNvGrpSpPr>
            <a:grpSpLocks/>
          </p:cNvGrpSpPr>
          <p:nvPr/>
        </p:nvGrpSpPr>
        <p:grpSpPr bwMode="auto">
          <a:xfrm>
            <a:off x="2495550" y="4978400"/>
            <a:ext cx="3800475" cy="482600"/>
            <a:chOff x="1344" y="2544"/>
            <a:chExt cx="3023" cy="383"/>
          </a:xfrm>
        </p:grpSpPr>
        <p:sp>
          <p:nvSpPr>
            <p:cNvPr id="307208" name="AutoShape 1032"/>
            <p:cNvSpPr>
              <a:spLocks noChangeArrowheads="1"/>
            </p:cNvSpPr>
            <p:nvPr/>
          </p:nvSpPr>
          <p:spPr bwMode="auto">
            <a:xfrm>
              <a:off x="1344" y="2544"/>
              <a:ext cx="3024" cy="384"/>
            </a:xfrm>
            <a:prstGeom prst="roundRect">
              <a:avLst>
                <a:gd name="adj" fmla="val 259"/>
              </a:avLst>
            </a:prstGeom>
            <a:solidFill>
              <a:srgbClr val="CCCCFF"/>
            </a:solidFill>
            <a:ln w="9360">
              <a:solidFill>
                <a:srgbClr val="000000"/>
              </a:solidFill>
              <a:round/>
              <a:headEnd/>
              <a:tailEnd/>
            </a:ln>
          </p:spPr>
          <p:txBody>
            <a:bodyPr wrap="none" anchor="ctr"/>
            <a:lstStyle/>
            <a:p>
              <a:endParaRPr lang="en-US"/>
            </a:p>
          </p:txBody>
        </p:sp>
        <p:sp>
          <p:nvSpPr>
            <p:cNvPr id="307209" name="AutoShape 1033"/>
            <p:cNvSpPr>
              <a:spLocks noChangeArrowheads="1"/>
            </p:cNvSpPr>
            <p:nvPr/>
          </p:nvSpPr>
          <p:spPr bwMode="auto">
            <a:xfrm>
              <a:off x="1344" y="2544"/>
              <a:ext cx="3024" cy="384"/>
            </a:xfrm>
            <a:prstGeom prst="roundRect">
              <a:avLst>
                <a:gd name="adj" fmla="val 259"/>
              </a:avLst>
            </a:prstGeom>
            <a:noFill/>
            <a:ln w="9525">
              <a:noFill/>
              <a:round/>
              <a:headEnd/>
              <a:tailEnd/>
            </a:ln>
          </p:spPr>
          <p:txBody>
            <a:bodyPr lIns="90000" tIns="46800" rIns="90000" bIns="46800" anchor="ctr"/>
            <a:lstStyle/>
            <a:p>
              <a:pPr algn="ctr" eaLnBrk="1" hangingPunct="1">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Arial" charset="0"/>
                </a:rPr>
                <a:t>Host-to-host connectivity</a:t>
              </a:r>
            </a:p>
          </p:txBody>
        </p:sp>
      </p:grpSp>
      <p:grpSp>
        <p:nvGrpSpPr>
          <p:cNvPr id="307210" name="Group 1034"/>
          <p:cNvGrpSpPr>
            <a:grpSpLocks/>
          </p:cNvGrpSpPr>
          <p:nvPr/>
        </p:nvGrpSpPr>
        <p:grpSpPr bwMode="auto">
          <a:xfrm>
            <a:off x="2495550" y="4495800"/>
            <a:ext cx="3794125" cy="481013"/>
            <a:chOff x="1344" y="2160"/>
            <a:chExt cx="3023" cy="383"/>
          </a:xfrm>
        </p:grpSpPr>
        <p:sp>
          <p:nvSpPr>
            <p:cNvPr id="307211" name="AutoShape 1035"/>
            <p:cNvSpPr>
              <a:spLocks noChangeArrowheads="1"/>
            </p:cNvSpPr>
            <p:nvPr/>
          </p:nvSpPr>
          <p:spPr bwMode="auto">
            <a:xfrm>
              <a:off x="1344" y="2160"/>
              <a:ext cx="3024" cy="384"/>
            </a:xfrm>
            <a:prstGeom prst="roundRect">
              <a:avLst>
                <a:gd name="adj" fmla="val 259"/>
              </a:avLst>
            </a:prstGeom>
            <a:solidFill>
              <a:srgbClr val="B2B2B2"/>
            </a:solidFill>
            <a:ln w="9360">
              <a:solidFill>
                <a:srgbClr val="000000"/>
              </a:solidFill>
              <a:round/>
              <a:headEnd/>
              <a:tailEnd/>
            </a:ln>
          </p:spPr>
          <p:txBody>
            <a:bodyPr wrap="none" anchor="ctr"/>
            <a:lstStyle/>
            <a:p>
              <a:endParaRPr lang="en-US"/>
            </a:p>
          </p:txBody>
        </p:sp>
        <p:sp>
          <p:nvSpPr>
            <p:cNvPr id="307212" name="AutoShape 1036"/>
            <p:cNvSpPr>
              <a:spLocks noChangeArrowheads="1"/>
            </p:cNvSpPr>
            <p:nvPr/>
          </p:nvSpPr>
          <p:spPr bwMode="auto">
            <a:xfrm>
              <a:off x="1344" y="2160"/>
              <a:ext cx="3024" cy="384"/>
            </a:xfrm>
            <a:prstGeom prst="roundRect">
              <a:avLst>
                <a:gd name="adj" fmla="val 259"/>
              </a:avLst>
            </a:prstGeom>
            <a:noFill/>
            <a:ln w="9525">
              <a:noFill/>
              <a:round/>
              <a:headEnd/>
              <a:tailEnd/>
            </a:ln>
          </p:spPr>
          <p:txBody>
            <a:bodyPr lIns="90000" tIns="46800" rIns="90000" bIns="46800" anchor="ctr"/>
            <a:lstStyle/>
            <a:p>
              <a:pPr algn="ctr" eaLnBrk="1" hangingPunct="1">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Arial" charset="0"/>
                </a:rPr>
                <a:t>Application</a:t>
              </a:r>
            </a:p>
          </p:txBody>
        </p:sp>
      </p:gr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EA27E71F-9FD8-46FC-9B65-890E812C3638}" type="slidenum">
              <a:rPr lang="en-US"/>
              <a:pPr/>
              <a:t>46</a:t>
            </a:fld>
            <a:endParaRPr lang="en-US"/>
          </a:p>
        </p:txBody>
      </p:sp>
      <p:sp>
        <p:nvSpPr>
          <p:cNvPr id="194564" name="Rectangle 4"/>
          <p:cNvSpPr>
            <a:spLocks noGrp="1" noChangeArrowheads="1"/>
          </p:cNvSpPr>
          <p:nvPr>
            <p:ph type="title"/>
          </p:nvPr>
        </p:nvSpPr>
        <p:spPr/>
        <p:txBody>
          <a:bodyPr/>
          <a:lstStyle/>
          <a:p>
            <a:r>
              <a:rPr lang="en-GB"/>
              <a:t>Layering essential in Protocols</a:t>
            </a:r>
          </a:p>
        </p:txBody>
      </p:sp>
      <p:sp>
        <p:nvSpPr>
          <p:cNvPr id="194565" name="Rectangle 5"/>
          <p:cNvSpPr>
            <a:spLocks noGrp="1" noChangeArrowheads="1"/>
          </p:cNvSpPr>
          <p:nvPr>
            <p:ph type="body" idx="1"/>
          </p:nvPr>
        </p:nvSpPr>
        <p:spPr/>
        <p:txBody>
          <a:bodyPr/>
          <a:lstStyle/>
          <a:p>
            <a:r>
              <a:rPr lang="en-GB"/>
              <a:t>Set of rules governing communication between network elements (applications, hosts, routers)</a:t>
            </a:r>
          </a:p>
          <a:p>
            <a:r>
              <a:rPr lang="en-GB"/>
              <a:t>Protocols specify:</a:t>
            </a:r>
          </a:p>
          <a:p>
            <a:pPr lvl="1"/>
            <a:r>
              <a:rPr lang="en-GB"/>
              <a:t>Interface to higher layers (API) </a:t>
            </a:r>
          </a:p>
          <a:p>
            <a:pPr lvl="1"/>
            <a:r>
              <a:rPr lang="en-GB"/>
              <a:t>Interface to peer </a:t>
            </a:r>
          </a:p>
          <a:p>
            <a:pPr lvl="2"/>
            <a:r>
              <a:rPr lang="en-GB"/>
              <a:t>Format and order of messages</a:t>
            </a:r>
          </a:p>
          <a:p>
            <a:pPr lvl="2"/>
            <a:r>
              <a:rPr lang="en-GB"/>
              <a:t>Actions taken on receipt of a message</a:t>
            </a:r>
          </a:p>
          <a:p>
            <a:pPr lvl="1"/>
            <a:r>
              <a:rPr lang="en-GB"/>
              <a:t>Interface defines interaction</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22" name="Slide Number Placeholder 5"/>
          <p:cNvSpPr>
            <a:spLocks noGrp="1"/>
          </p:cNvSpPr>
          <p:nvPr>
            <p:ph type="sldNum" sz="quarter" idx="12"/>
          </p:nvPr>
        </p:nvSpPr>
        <p:spPr/>
        <p:txBody>
          <a:bodyPr/>
          <a:lstStyle/>
          <a:p>
            <a:r>
              <a:rPr lang="en-US"/>
              <a:t>1-</a:t>
            </a:r>
            <a:fld id="{B73B46C6-BDC3-4F9A-8557-00AC0C4C9E14}" type="slidenum">
              <a:rPr lang="en-US"/>
              <a:pPr/>
              <a:t>47</a:t>
            </a:fld>
            <a:endParaRPr lang="en-US"/>
          </a:p>
        </p:txBody>
      </p:sp>
      <p:sp>
        <p:nvSpPr>
          <p:cNvPr id="196610"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Layering: OSI Model</a:t>
            </a:r>
          </a:p>
        </p:txBody>
      </p:sp>
      <p:sp>
        <p:nvSpPr>
          <p:cNvPr id="196611" name="Rectangle 3"/>
          <p:cNvSpPr>
            <a:spLocks noGrp="1" noChangeArrowheads="1"/>
          </p:cNvSpPr>
          <p:nvPr>
            <p:ph type="body" idx="1"/>
          </p:nvPr>
        </p:nvSpPr>
        <p:spPr>
          <a:xfrm>
            <a:off x="603250" y="1673225"/>
            <a:ext cx="5162550" cy="3494088"/>
          </a:xfrm>
          <a:ln/>
        </p:spPr>
        <p:txBody>
          <a:bodyPr lIns="90000" tIns="46800" rIns="90000" bIns="46800"/>
          <a:lstStyle/>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Physical</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how to transmit bits</a:t>
            </a:r>
          </a:p>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Data link</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how to transmit frames</a:t>
            </a:r>
          </a:p>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Network</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how to route packets host-to-host</a:t>
            </a:r>
          </a:p>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Transport</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how to send packets end2end</a:t>
            </a:r>
          </a:p>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Session</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how to tie flows together</a:t>
            </a:r>
          </a:p>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Presentation</a:t>
            </a:r>
          </a:p>
          <a:p>
            <a:pPr marL="741363" lvl="1" indent="-28416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byte ordering, formatting</a:t>
            </a:r>
          </a:p>
          <a:p>
            <a:pPr marL="341313" indent="-341313" defTabSz="457200">
              <a:lnSpc>
                <a:spcPct val="99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Application: everything else</a:t>
            </a:r>
          </a:p>
        </p:txBody>
      </p:sp>
      <p:grpSp>
        <p:nvGrpSpPr>
          <p:cNvPr id="196628" name="Group 20"/>
          <p:cNvGrpSpPr>
            <a:grpSpLocks/>
          </p:cNvGrpSpPr>
          <p:nvPr/>
        </p:nvGrpSpPr>
        <p:grpSpPr bwMode="auto">
          <a:xfrm>
            <a:off x="6137275" y="1858963"/>
            <a:ext cx="2744788" cy="3606800"/>
            <a:chOff x="3866" y="1171"/>
            <a:chExt cx="1729" cy="2272"/>
          </a:xfrm>
        </p:grpSpPr>
        <p:sp>
          <p:nvSpPr>
            <p:cNvPr id="196612" name="AutoShape 4"/>
            <p:cNvSpPr>
              <a:spLocks noChangeArrowheads="1"/>
            </p:cNvSpPr>
            <p:nvPr/>
          </p:nvSpPr>
          <p:spPr bwMode="auto">
            <a:xfrm>
              <a:off x="4683" y="2275"/>
              <a:ext cx="912" cy="288"/>
            </a:xfrm>
            <a:prstGeom prst="roundRect">
              <a:avLst>
                <a:gd name="adj" fmla="val 347"/>
              </a:avLst>
            </a:prstGeom>
            <a:solidFill>
              <a:srgbClr val="00CC99"/>
            </a:solidFill>
            <a:ln w="9360">
              <a:solidFill>
                <a:srgbClr val="000000"/>
              </a:solidFill>
              <a:round/>
              <a:headEnd/>
              <a:tailEnd/>
            </a:ln>
          </p:spPr>
          <p:txBody>
            <a:bodyPr wrap="none" anchor="ctr"/>
            <a:lstStyle/>
            <a:p>
              <a:endParaRPr lang="en-US"/>
            </a:p>
          </p:txBody>
        </p:sp>
        <p:sp>
          <p:nvSpPr>
            <p:cNvPr id="196613" name="AutoShape 5"/>
            <p:cNvSpPr>
              <a:spLocks noChangeArrowheads="1"/>
            </p:cNvSpPr>
            <p:nvPr/>
          </p:nvSpPr>
          <p:spPr bwMode="auto">
            <a:xfrm>
              <a:off x="4683" y="2563"/>
              <a:ext cx="912" cy="288"/>
            </a:xfrm>
            <a:prstGeom prst="roundRect">
              <a:avLst>
                <a:gd name="adj" fmla="val 347"/>
              </a:avLst>
            </a:prstGeom>
            <a:solidFill>
              <a:srgbClr val="B2B2B2"/>
            </a:solidFill>
            <a:ln w="9360">
              <a:solidFill>
                <a:srgbClr val="000000"/>
              </a:solidFill>
              <a:round/>
              <a:headEnd/>
              <a:tailEnd/>
            </a:ln>
          </p:spPr>
          <p:txBody>
            <a:bodyPr wrap="none" anchor="ctr"/>
            <a:lstStyle/>
            <a:p>
              <a:endParaRPr lang="en-US"/>
            </a:p>
          </p:txBody>
        </p:sp>
        <p:sp>
          <p:nvSpPr>
            <p:cNvPr id="196614" name="AutoShape 6"/>
            <p:cNvSpPr>
              <a:spLocks noChangeArrowheads="1"/>
            </p:cNvSpPr>
            <p:nvPr/>
          </p:nvSpPr>
          <p:spPr bwMode="auto">
            <a:xfrm>
              <a:off x="4683" y="1555"/>
              <a:ext cx="912" cy="240"/>
            </a:xfrm>
            <a:prstGeom prst="roundRect">
              <a:avLst>
                <a:gd name="adj" fmla="val 417"/>
              </a:avLst>
            </a:prstGeom>
            <a:solidFill>
              <a:srgbClr val="3333CC"/>
            </a:solidFill>
            <a:ln w="9360">
              <a:solidFill>
                <a:srgbClr val="000000"/>
              </a:solidFill>
              <a:round/>
              <a:headEnd/>
              <a:tailEnd/>
            </a:ln>
          </p:spPr>
          <p:txBody>
            <a:bodyPr wrap="none" anchor="ctr"/>
            <a:lstStyle/>
            <a:p>
              <a:endParaRPr lang="en-US"/>
            </a:p>
          </p:txBody>
        </p:sp>
        <p:sp>
          <p:nvSpPr>
            <p:cNvPr id="196615" name="AutoShape 7"/>
            <p:cNvSpPr>
              <a:spLocks noChangeArrowheads="1"/>
            </p:cNvSpPr>
            <p:nvPr/>
          </p:nvSpPr>
          <p:spPr bwMode="auto">
            <a:xfrm>
              <a:off x="4683" y="1315"/>
              <a:ext cx="912" cy="240"/>
            </a:xfrm>
            <a:prstGeom prst="roundRect">
              <a:avLst>
                <a:gd name="adj" fmla="val 417"/>
              </a:avLst>
            </a:prstGeom>
            <a:solidFill>
              <a:srgbClr val="CCCCFF"/>
            </a:solidFill>
            <a:ln w="9360">
              <a:solidFill>
                <a:srgbClr val="000000"/>
              </a:solidFill>
              <a:round/>
              <a:headEnd/>
              <a:tailEnd/>
            </a:ln>
          </p:spPr>
          <p:txBody>
            <a:bodyPr wrap="none" anchor="ctr"/>
            <a:lstStyle/>
            <a:p>
              <a:endParaRPr lang="en-US"/>
            </a:p>
          </p:txBody>
        </p:sp>
        <p:sp>
          <p:nvSpPr>
            <p:cNvPr id="196616" name="AutoShape 8"/>
            <p:cNvSpPr>
              <a:spLocks noChangeArrowheads="1"/>
            </p:cNvSpPr>
            <p:nvPr/>
          </p:nvSpPr>
          <p:spPr bwMode="auto">
            <a:xfrm>
              <a:off x="4934" y="3242"/>
              <a:ext cx="364" cy="201"/>
            </a:xfrm>
            <a:prstGeom prst="roundRect">
              <a:avLst>
                <a:gd name="adj" fmla="val 519"/>
              </a:avLst>
            </a:prstGeom>
            <a:noFill/>
            <a:ln w="9525">
              <a:noFill/>
              <a:round/>
              <a:headEnd/>
              <a:tailEnd/>
            </a:ln>
          </p:spPr>
          <p:txBody>
            <a:bodyPr wrap="none" lIns="90000" tIns="46800" rIns="90000" bIns="46800">
              <a:spAutoFit/>
            </a:bodyPr>
            <a:lstStyle/>
            <a:p>
              <a:pPr algn="ctr">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Host</a:t>
              </a:r>
            </a:p>
          </p:txBody>
        </p:sp>
        <p:sp>
          <p:nvSpPr>
            <p:cNvPr id="196617" name="AutoShape 9"/>
            <p:cNvSpPr>
              <a:spLocks noChangeArrowheads="1"/>
            </p:cNvSpPr>
            <p:nvPr/>
          </p:nvSpPr>
          <p:spPr bwMode="auto">
            <a:xfrm>
              <a:off x="3866" y="1315"/>
              <a:ext cx="723" cy="201"/>
            </a:xfrm>
            <a:prstGeom prst="roundRect">
              <a:avLst>
                <a:gd name="adj" fmla="val 519"/>
              </a:avLst>
            </a:prstGeom>
            <a:noFill/>
            <a:ln w="9525">
              <a:noFill/>
              <a:round/>
              <a:headEnd/>
              <a:tailEnd/>
            </a:ln>
          </p:spPr>
          <p:txBody>
            <a:bodyPr wrap="none" lIns="90000" tIns="46800" rIns="90000" bIns="46800">
              <a:spAutoFit/>
            </a:bodyPr>
            <a:lstStyle/>
            <a:p>
              <a:pPr algn="l">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Application</a:t>
              </a:r>
            </a:p>
          </p:txBody>
        </p:sp>
        <p:sp>
          <p:nvSpPr>
            <p:cNvPr id="196618" name="AutoShape 10"/>
            <p:cNvSpPr>
              <a:spLocks noChangeArrowheads="1"/>
            </p:cNvSpPr>
            <p:nvPr/>
          </p:nvSpPr>
          <p:spPr bwMode="auto">
            <a:xfrm>
              <a:off x="3867" y="2083"/>
              <a:ext cx="637" cy="201"/>
            </a:xfrm>
            <a:prstGeom prst="roundRect">
              <a:avLst>
                <a:gd name="adj" fmla="val 519"/>
              </a:avLst>
            </a:prstGeom>
            <a:noFill/>
            <a:ln w="9525">
              <a:noFill/>
              <a:round/>
              <a:headEnd/>
              <a:tailEnd/>
            </a:ln>
          </p:spPr>
          <p:txBody>
            <a:bodyPr wrap="none" lIns="90000" tIns="46800" rIns="90000" bIns="46800">
              <a:spAutoFit/>
            </a:bodyPr>
            <a:lstStyle/>
            <a:p>
              <a:pPr algn="l">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Transport</a:t>
              </a:r>
            </a:p>
          </p:txBody>
        </p:sp>
        <p:sp>
          <p:nvSpPr>
            <p:cNvPr id="196619" name="AutoShape 11"/>
            <p:cNvSpPr>
              <a:spLocks noChangeArrowheads="1"/>
            </p:cNvSpPr>
            <p:nvPr/>
          </p:nvSpPr>
          <p:spPr bwMode="auto">
            <a:xfrm>
              <a:off x="3867" y="2323"/>
              <a:ext cx="557" cy="201"/>
            </a:xfrm>
            <a:prstGeom prst="roundRect">
              <a:avLst>
                <a:gd name="adj" fmla="val 519"/>
              </a:avLst>
            </a:prstGeom>
            <a:noFill/>
            <a:ln w="9525">
              <a:noFill/>
              <a:round/>
              <a:headEnd/>
              <a:tailEnd/>
            </a:ln>
          </p:spPr>
          <p:txBody>
            <a:bodyPr wrap="none" lIns="90000" tIns="46800" rIns="90000" bIns="46800">
              <a:spAutoFit/>
            </a:bodyPr>
            <a:lstStyle/>
            <a:p>
              <a:pPr algn="l">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Network</a:t>
              </a:r>
            </a:p>
          </p:txBody>
        </p:sp>
        <p:sp>
          <p:nvSpPr>
            <p:cNvPr id="196620" name="AutoShape 12"/>
            <p:cNvSpPr>
              <a:spLocks noChangeArrowheads="1"/>
            </p:cNvSpPr>
            <p:nvPr/>
          </p:nvSpPr>
          <p:spPr bwMode="auto">
            <a:xfrm>
              <a:off x="3867" y="2611"/>
              <a:ext cx="618" cy="201"/>
            </a:xfrm>
            <a:prstGeom prst="roundRect">
              <a:avLst>
                <a:gd name="adj" fmla="val 519"/>
              </a:avLst>
            </a:prstGeom>
            <a:noFill/>
            <a:ln w="9525">
              <a:noFill/>
              <a:round/>
              <a:headEnd/>
              <a:tailEnd/>
            </a:ln>
          </p:spPr>
          <p:txBody>
            <a:bodyPr wrap="none" lIns="90000" tIns="46800" rIns="90000" bIns="46800">
              <a:spAutoFit/>
            </a:bodyPr>
            <a:lstStyle/>
            <a:p>
              <a:pPr algn="l">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Data Link</a:t>
              </a:r>
            </a:p>
          </p:txBody>
        </p:sp>
        <p:sp>
          <p:nvSpPr>
            <p:cNvPr id="196621" name="AutoShape 13"/>
            <p:cNvSpPr>
              <a:spLocks noChangeArrowheads="1"/>
            </p:cNvSpPr>
            <p:nvPr/>
          </p:nvSpPr>
          <p:spPr bwMode="auto">
            <a:xfrm>
              <a:off x="4683" y="2035"/>
              <a:ext cx="912" cy="240"/>
            </a:xfrm>
            <a:prstGeom prst="roundRect">
              <a:avLst>
                <a:gd name="adj" fmla="val 417"/>
              </a:avLst>
            </a:prstGeom>
            <a:solidFill>
              <a:srgbClr val="FFFFFF"/>
            </a:solidFill>
            <a:ln w="9360">
              <a:solidFill>
                <a:srgbClr val="000000"/>
              </a:solidFill>
              <a:round/>
              <a:headEnd/>
              <a:tailEnd/>
            </a:ln>
          </p:spPr>
          <p:txBody>
            <a:bodyPr wrap="none" anchor="ctr"/>
            <a:lstStyle/>
            <a:p>
              <a:endParaRPr lang="en-US"/>
            </a:p>
          </p:txBody>
        </p:sp>
        <p:sp>
          <p:nvSpPr>
            <p:cNvPr id="196622" name="AutoShape 14"/>
            <p:cNvSpPr>
              <a:spLocks noChangeArrowheads="1"/>
            </p:cNvSpPr>
            <p:nvPr/>
          </p:nvSpPr>
          <p:spPr bwMode="auto">
            <a:xfrm>
              <a:off x="4683" y="1795"/>
              <a:ext cx="912" cy="240"/>
            </a:xfrm>
            <a:prstGeom prst="roundRect">
              <a:avLst>
                <a:gd name="adj" fmla="val 417"/>
              </a:avLst>
            </a:prstGeom>
            <a:solidFill>
              <a:srgbClr val="FFCC99"/>
            </a:solidFill>
            <a:ln w="9360">
              <a:solidFill>
                <a:srgbClr val="000000"/>
              </a:solidFill>
              <a:round/>
              <a:headEnd/>
              <a:tailEnd/>
            </a:ln>
          </p:spPr>
          <p:txBody>
            <a:bodyPr wrap="none" anchor="ctr"/>
            <a:lstStyle/>
            <a:p>
              <a:endParaRPr lang="en-US"/>
            </a:p>
          </p:txBody>
        </p:sp>
        <p:sp>
          <p:nvSpPr>
            <p:cNvPr id="196623" name="AutoShape 15"/>
            <p:cNvSpPr>
              <a:spLocks noChangeArrowheads="1"/>
            </p:cNvSpPr>
            <p:nvPr/>
          </p:nvSpPr>
          <p:spPr bwMode="auto">
            <a:xfrm>
              <a:off x="3866" y="1603"/>
              <a:ext cx="792" cy="201"/>
            </a:xfrm>
            <a:prstGeom prst="roundRect">
              <a:avLst>
                <a:gd name="adj" fmla="val 519"/>
              </a:avLst>
            </a:prstGeom>
            <a:noFill/>
            <a:ln w="9525">
              <a:noFill/>
              <a:round/>
              <a:headEnd/>
              <a:tailEnd/>
            </a:ln>
          </p:spPr>
          <p:txBody>
            <a:bodyPr wrap="none" lIns="90000" tIns="46800" rIns="90000" bIns="46800">
              <a:spAutoFit/>
            </a:bodyPr>
            <a:lstStyle/>
            <a:p>
              <a:pPr algn="l">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Presentation</a:t>
              </a:r>
            </a:p>
          </p:txBody>
        </p:sp>
        <p:sp>
          <p:nvSpPr>
            <p:cNvPr id="196624" name="AutoShape 16"/>
            <p:cNvSpPr>
              <a:spLocks noChangeArrowheads="1"/>
            </p:cNvSpPr>
            <p:nvPr/>
          </p:nvSpPr>
          <p:spPr bwMode="auto">
            <a:xfrm>
              <a:off x="3866" y="1843"/>
              <a:ext cx="544" cy="201"/>
            </a:xfrm>
            <a:prstGeom prst="roundRect">
              <a:avLst>
                <a:gd name="adj" fmla="val 519"/>
              </a:avLst>
            </a:prstGeom>
            <a:noFill/>
            <a:ln w="9525">
              <a:noFill/>
              <a:round/>
              <a:headEnd/>
              <a:tailEnd/>
            </a:ln>
          </p:spPr>
          <p:txBody>
            <a:bodyPr wrap="none" lIns="90000" tIns="46800" rIns="90000" bIns="46800">
              <a:spAutoFit/>
            </a:bodyPr>
            <a:lstStyle/>
            <a:p>
              <a:pPr algn="l">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Session</a:t>
              </a:r>
            </a:p>
          </p:txBody>
        </p:sp>
        <p:sp>
          <p:nvSpPr>
            <p:cNvPr id="196625" name="AutoShape 17"/>
            <p:cNvSpPr>
              <a:spLocks noChangeArrowheads="1"/>
            </p:cNvSpPr>
            <p:nvPr/>
          </p:nvSpPr>
          <p:spPr bwMode="auto">
            <a:xfrm>
              <a:off x="4683" y="2851"/>
              <a:ext cx="912" cy="288"/>
            </a:xfrm>
            <a:prstGeom prst="roundRect">
              <a:avLst>
                <a:gd name="adj" fmla="val 347"/>
              </a:avLst>
            </a:prstGeom>
            <a:solidFill>
              <a:srgbClr val="FF9933"/>
            </a:solidFill>
            <a:ln w="9360">
              <a:solidFill>
                <a:srgbClr val="000000"/>
              </a:solidFill>
              <a:round/>
              <a:headEnd/>
              <a:tailEnd/>
            </a:ln>
          </p:spPr>
          <p:txBody>
            <a:bodyPr wrap="none" anchor="ctr"/>
            <a:lstStyle/>
            <a:p>
              <a:endParaRPr lang="en-US"/>
            </a:p>
          </p:txBody>
        </p:sp>
        <p:sp>
          <p:nvSpPr>
            <p:cNvPr id="196626" name="Line 18"/>
            <p:cNvSpPr>
              <a:spLocks noChangeShapeType="1"/>
            </p:cNvSpPr>
            <p:nvPr/>
          </p:nvSpPr>
          <p:spPr bwMode="auto">
            <a:xfrm>
              <a:off x="5115" y="1171"/>
              <a:ext cx="1" cy="1872"/>
            </a:xfrm>
            <a:prstGeom prst="line">
              <a:avLst/>
            </a:prstGeom>
            <a:noFill/>
            <a:ln w="9360">
              <a:solidFill>
                <a:srgbClr val="FF0000"/>
              </a:solidFill>
              <a:round/>
              <a:headEnd/>
              <a:tailEnd type="triangle" w="med" len="med"/>
            </a:ln>
          </p:spPr>
          <p:txBody>
            <a:bodyPr/>
            <a:lstStyle/>
            <a:p>
              <a:endParaRPr lang="en-US"/>
            </a:p>
          </p:txBody>
        </p:sp>
        <p:sp>
          <p:nvSpPr>
            <p:cNvPr id="196627" name="AutoShape 19"/>
            <p:cNvSpPr>
              <a:spLocks noChangeArrowheads="1"/>
            </p:cNvSpPr>
            <p:nvPr/>
          </p:nvSpPr>
          <p:spPr bwMode="auto">
            <a:xfrm>
              <a:off x="3867" y="2899"/>
              <a:ext cx="569" cy="201"/>
            </a:xfrm>
            <a:prstGeom prst="roundRect">
              <a:avLst>
                <a:gd name="adj" fmla="val 519"/>
              </a:avLst>
            </a:prstGeom>
            <a:noFill/>
            <a:ln w="9525">
              <a:noFill/>
              <a:round/>
              <a:headEnd/>
              <a:tailEnd/>
            </a:ln>
          </p:spPr>
          <p:txBody>
            <a:bodyPr wrap="none" lIns="90000" tIns="46800" rIns="90000" bIns="46800">
              <a:spAutoFit/>
            </a:bodyPr>
            <a:lstStyle/>
            <a:p>
              <a:pPr algn="l">
                <a:lnSpc>
                  <a:spcPct val="10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Physical</a:t>
              </a:r>
            </a:p>
          </p:txBody>
        </p:sp>
      </p:gr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13" name="Slide Number Placeholder 6"/>
          <p:cNvSpPr>
            <a:spLocks noGrp="1"/>
          </p:cNvSpPr>
          <p:nvPr>
            <p:ph type="sldNum" sz="quarter" idx="12"/>
          </p:nvPr>
        </p:nvSpPr>
        <p:spPr/>
        <p:txBody>
          <a:bodyPr/>
          <a:lstStyle/>
          <a:p>
            <a:r>
              <a:rPr lang="en-US"/>
              <a:t>1-</a:t>
            </a:r>
            <a:fld id="{28314534-6E45-4AA3-BC8C-0E81800EC868}" type="slidenum">
              <a:rPr lang="en-US"/>
              <a:pPr/>
              <a:t>48</a:t>
            </a:fld>
            <a:endParaRPr lang="en-US"/>
          </a:p>
        </p:txBody>
      </p:sp>
      <p:sp>
        <p:nvSpPr>
          <p:cNvPr id="119810" name="Rectangle 2"/>
          <p:cNvSpPr>
            <a:spLocks noChangeArrowheads="1"/>
          </p:cNvSpPr>
          <p:nvPr/>
        </p:nvSpPr>
        <p:spPr bwMode="auto">
          <a:xfrm>
            <a:off x="6578600" y="1714500"/>
            <a:ext cx="1892300" cy="3530600"/>
          </a:xfrm>
          <a:prstGeom prst="rect">
            <a:avLst/>
          </a:prstGeom>
          <a:solidFill>
            <a:schemeClr val="accent2"/>
          </a:solidFill>
          <a:ln w="38100">
            <a:solidFill>
              <a:schemeClr val="accent2"/>
            </a:solidFill>
            <a:miter lim="800000"/>
            <a:headEnd/>
            <a:tailEnd/>
          </a:ln>
          <a:effectLst/>
        </p:spPr>
        <p:txBody>
          <a:bodyPr wrap="none" anchor="ctr"/>
          <a:lstStyle/>
          <a:p>
            <a:endParaRPr lang="en-US"/>
          </a:p>
        </p:txBody>
      </p:sp>
      <p:sp>
        <p:nvSpPr>
          <p:cNvPr id="119811" name="Rectangle 3"/>
          <p:cNvSpPr>
            <a:spLocks noGrp="1" noChangeArrowheads="1"/>
          </p:cNvSpPr>
          <p:nvPr>
            <p:ph type="title"/>
          </p:nvPr>
        </p:nvSpPr>
        <p:spPr/>
        <p:txBody>
          <a:bodyPr/>
          <a:lstStyle/>
          <a:p>
            <a:r>
              <a:rPr lang="en-US"/>
              <a:t>Layering: Internet protocols</a:t>
            </a:r>
          </a:p>
        </p:txBody>
      </p:sp>
      <p:sp>
        <p:nvSpPr>
          <p:cNvPr id="119812" name="Rectangle 4"/>
          <p:cNvSpPr>
            <a:spLocks noGrp="1" noChangeArrowheads="1"/>
          </p:cNvSpPr>
          <p:nvPr>
            <p:ph type="body" sz="half" idx="1"/>
          </p:nvPr>
        </p:nvSpPr>
        <p:spPr>
          <a:xfrm>
            <a:off x="571500" y="1422400"/>
            <a:ext cx="5715000" cy="4648200"/>
          </a:xfrm>
        </p:spPr>
        <p:txBody>
          <a:bodyPr/>
          <a:lstStyle/>
          <a:p>
            <a:r>
              <a:rPr lang="en-US" sz="2000">
                <a:solidFill>
                  <a:srgbClr val="FF0000"/>
                </a:solidFill>
              </a:rPr>
              <a:t>application:</a:t>
            </a:r>
            <a:r>
              <a:rPr lang="en-US" sz="2000"/>
              <a:t> (L7 &amp; L6 of OSI) supporting network applications</a:t>
            </a:r>
          </a:p>
          <a:p>
            <a:pPr lvl="1"/>
            <a:r>
              <a:rPr lang="en-US" sz="1800"/>
              <a:t>FTP, SMTP, HTTP</a:t>
            </a:r>
          </a:p>
          <a:p>
            <a:r>
              <a:rPr lang="en-US" sz="2000">
                <a:solidFill>
                  <a:srgbClr val="FF0000"/>
                </a:solidFill>
              </a:rPr>
              <a:t>transport:</a:t>
            </a:r>
            <a:r>
              <a:rPr lang="en-US" sz="2000"/>
              <a:t> (L5 &amp; L4 of OSI) host-host data transfer</a:t>
            </a:r>
          </a:p>
          <a:p>
            <a:pPr lvl="1"/>
            <a:r>
              <a:rPr lang="en-US" sz="1800"/>
              <a:t>TCP, UDP</a:t>
            </a:r>
          </a:p>
          <a:p>
            <a:r>
              <a:rPr lang="en-US" sz="2000">
                <a:solidFill>
                  <a:srgbClr val="FF0000"/>
                </a:solidFill>
              </a:rPr>
              <a:t>network:</a:t>
            </a:r>
            <a:r>
              <a:rPr lang="en-US" sz="2000"/>
              <a:t> routing of datagrams from source to destination</a:t>
            </a:r>
          </a:p>
          <a:p>
            <a:pPr lvl="1"/>
            <a:r>
              <a:rPr lang="en-US" sz="1800"/>
              <a:t>IP, routing protocols</a:t>
            </a:r>
          </a:p>
          <a:p>
            <a:r>
              <a:rPr lang="en-US" sz="2000">
                <a:solidFill>
                  <a:srgbClr val="FF0000"/>
                </a:solidFill>
              </a:rPr>
              <a:t>link:</a:t>
            </a:r>
            <a:r>
              <a:rPr lang="en-US" sz="2000"/>
              <a:t> data transfer between neighboring  network elements</a:t>
            </a:r>
          </a:p>
          <a:p>
            <a:pPr lvl="1"/>
            <a:r>
              <a:rPr lang="en-US" sz="1800"/>
              <a:t>PPP, Ethernet</a:t>
            </a:r>
          </a:p>
          <a:p>
            <a:r>
              <a:rPr lang="en-US" sz="2000">
                <a:solidFill>
                  <a:srgbClr val="FF0000"/>
                </a:solidFill>
              </a:rPr>
              <a:t>physical:</a:t>
            </a:r>
            <a:r>
              <a:rPr lang="en-US" sz="2000"/>
              <a:t> bits “on the wire”</a:t>
            </a:r>
          </a:p>
          <a:p>
            <a:endParaRPr lang="en-US" sz="2000"/>
          </a:p>
        </p:txBody>
      </p:sp>
      <p:grpSp>
        <p:nvGrpSpPr>
          <p:cNvPr id="119813" name="Group 5"/>
          <p:cNvGrpSpPr>
            <a:grpSpLocks/>
          </p:cNvGrpSpPr>
          <p:nvPr/>
        </p:nvGrpSpPr>
        <p:grpSpPr bwMode="auto">
          <a:xfrm>
            <a:off x="6508750" y="1828800"/>
            <a:ext cx="1898650" cy="3530600"/>
            <a:chOff x="3076" y="888"/>
            <a:chExt cx="1196" cy="2224"/>
          </a:xfrm>
        </p:grpSpPr>
        <p:sp>
          <p:nvSpPr>
            <p:cNvPr id="119814"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a:effectLst/>
          </p:spPr>
          <p:txBody>
            <a:bodyPr wrap="none" anchor="ctr"/>
            <a:lstStyle/>
            <a:p>
              <a:endParaRPr lang="en-US"/>
            </a:p>
          </p:txBody>
        </p:sp>
        <p:sp>
          <p:nvSpPr>
            <p:cNvPr id="119815" name="Text Box 7"/>
            <p:cNvSpPr txBox="1">
              <a:spLocks noChangeArrowheads="1"/>
            </p:cNvSpPr>
            <p:nvPr/>
          </p:nvSpPr>
          <p:spPr bwMode="auto">
            <a:xfrm>
              <a:off x="3150" y="949"/>
              <a:ext cx="1070" cy="2128"/>
            </a:xfrm>
            <a:prstGeom prst="rect">
              <a:avLst/>
            </a:prstGeom>
            <a:noFill/>
            <a:ln w="9525">
              <a:noFill/>
              <a:miter lim="800000"/>
              <a:headEnd/>
              <a:tailEnd/>
            </a:ln>
            <a:effectLst/>
          </p:spPr>
          <p:txBody>
            <a:bodyPr wrap="none">
              <a:spAutoFit/>
            </a:bodyPr>
            <a:lstStyle/>
            <a:p>
              <a:pPr algn="ctr"/>
              <a:r>
                <a:rPr lang="en-US" sz="2400">
                  <a:latin typeface="Comic Sans MS" pitchFamily="66" charset="0"/>
                </a:rPr>
                <a:t>application</a:t>
              </a:r>
            </a:p>
            <a:p>
              <a:pPr algn="ctr"/>
              <a:endParaRPr lang="en-US" sz="2400">
                <a:latin typeface="Comic Sans MS" pitchFamily="66" charset="0"/>
              </a:endParaRPr>
            </a:p>
            <a:p>
              <a:pPr algn="ctr"/>
              <a:r>
                <a:rPr lang="en-US" sz="2400">
                  <a:latin typeface="Comic Sans MS" pitchFamily="66" charset="0"/>
                </a:rPr>
                <a:t>transport</a:t>
              </a:r>
            </a:p>
            <a:p>
              <a:pPr algn="ctr"/>
              <a:endParaRPr lang="en-US" sz="2400">
                <a:latin typeface="Comic Sans MS" pitchFamily="66" charset="0"/>
              </a:endParaRPr>
            </a:p>
            <a:p>
              <a:pPr algn="ctr"/>
              <a:r>
                <a:rPr lang="en-US" sz="2400">
                  <a:latin typeface="Comic Sans MS" pitchFamily="66" charset="0"/>
                </a:rPr>
                <a:t>network</a:t>
              </a:r>
            </a:p>
            <a:p>
              <a:pPr algn="ctr"/>
              <a:endParaRPr lang="en-US" sz="2400">
                <a:latin typeface="Comic Sans MS" pitchFamily="66" charset="0"/>
              </a:endParaRPr>
            </a:p>
            <a:p>
              <a:pPr algn="ctr"/>
              <a:r>
                <a:rPr lang="en-US" sz="2400">
                  <a:latin typeface="Comic Sans MS" pitchFamily="66" charset="0"/>
                </a:rPr>
                <a:t>link</a:t>
              </a:r>
            </a:p>
            <a:p>
              <a:pPr algn="ctr"/>
              <a:endParaRPr lang="en-US" sz="2400">
                <a:latin typeface="Comic Sans MS" pitchFamily="66" charset="0"/>
              </a:endParaRPr>
            </a:p>
            <a:p>
              <a:pPr algn="ctr"/>
              <a:r>
                <a:rPr lang="en-US" sz="2400">
                  <a:latin typeface="Comic Sans MS" pitchFamily="66" charset="0"/>
                </a:rPr>
                <a:t>physical</a:t>
              </a:r>
            </a:p>
          </p:txBody>
        </p:sp>
        <p:sp>
          <p:nvSpPr>
            <p:cNvPr id="119816" name="Line 8"/>
            <p:cNvSpPr>
              <a:spLocks noChangeShapeType="1"/>
            </p:cNvSpPr>
            <p:nvPr/>
          </p:nvSpPr>
          <p:spPr bwMode="auto">
            <a:xfrm>
              <a:off x="3076" y="1324"/>
              <a:ext cx="1188" cy="0"/>
            </a:xfrm>
            <a:prstGeom prst="line">
              <a:avLst/>
            </a:prstGeom>
            <a:noFill/>
            <a:ln w="38100">
              <a:solidFill>
                <a:schemeClr val="accent2"/>
              </a:solidFill>
              <a:round/>
              <a:headEnd/>
              <a:tailEnd/>
            </a:ln>
            <a:effectLst/>
          </p:spPr>
          <p:txBody>
            <a:bodyPr wrap="none" anchor="ctr"/>
            <a:lstStyle/>
            <a:p>
              <a:endParaRPr lang="en-US"/>
            </a:p>
          </p:txBody>
        </p:sp>
        <p:sp>
          <p:nvSpPr>
            <p:cNvPr id="119817" name="Line 9"/>
            <p:cNvSpPr>
              <a:spLocks noChangeShapeType="1"/>
            </p:cNvSpPr>
            <p:nvPr/>
          </p:nvSpPr>
          <p:spPr bwMode="auto">
            <a:xfrm>
              <a:off x="3076" y="1768"/>
              <a:ext cx="1188" cy="0"/>
            </a:xfrm>
            <a:prstGeom prst="line">
              <a:avLst/>
            </a:prstGeom>
            <a:noFill/>
            <a:ln w="38100">
              <a:solidFill>
                <a:schemeClr val="accent2"/>
              </a:solidFill>
              <a:round/>
              <a:headEnd/>
              <a:tailEnd/>
            </a:ln>
            <a:effectLst/>
          </p:spPr>
          <p:txBody>
            <a:bodyPr wrap="none" anchor="ctr"/>
            <a:lstStyle/>
            <a:p>
              <a:endParaRPr lang="en-US"/>
            </a:p>
          </p:txBody>
        </p:sp>
        <p:sp>
          <p:nvSpPr>
            <p:cNvPr id="119818" name="Line 10"/>
            <p:cNvSpPr>
              <a:spLocks noChangeShapeType="1"/>
            </p:cNvSpPr>
            <p:nvPr/>
          </p:nvSpPr>
          <p:spPr bwMode="auto">
            <a:xfrm>
              <a:off x="3076" y="2216"/>
              <a:ext cx="1188" cy="0"/>
            </a:xfrm>
            <a:prstGeom prst="line">
              <a:avLst/>
            </a:prstGeom>
            <a:noFill/>
            <a:ln w="38100">
              <a:solidFill>
                <a:schemeClr val="accent2"/>
              </a:solidFill>
              <a:round/>
              <a:headEnd/>
              <a:tailEnd/>
            </a:ln>
            <a:effectLst/>
          </p:spPr>
          <p:txBody>
            <a:bodyPr wrap="none" anchor="ctr"/>
            <a:lstStyle/>
            <a:p>
              <a:endParaRPr lang="en-US"/>
            </a:p>
          </p:txBody>
        </p:sp>
        <p:sp>
          <p:nvSpPr>
            <p:cNvPr id="119819" name="Line 11"/>
            <p:cNvSpPr>
              <a:spLocks noChangeShapeType="1"/>
            </p:cNvSpPr>
            <p:nvPr/>
          </p:nvSpPr>
          <p:spPr bwMode="auto">
            <a:xfrm>
              <a:off x="3076" y="2664"/>
              <a:ext cx="1188" cy="0"/>
            </a:xfrm>
            <a:prstGeom prst="line">
              <a:avLst/>
            </a:prstGeom>
            <a:noFill/>
            <a:ln w="38100">
              <a:solidFill>
                <a:schemeClr val="accent2"/>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169" name="Slide Number Placeholder 4"/>
          <p:cNvSpPr>
            <a:spLocks noGrp="1"/>
          </p:cNvSpPr>
          <p:nvPr>
            <p:ph type="sldNum" sz="quarter" idx="12"/>
          </p:nvPr>
        </p:nvSpPr>
        <p:spPr/>
        <p:txBody>
          <a:bodyPr/>
          <a:lstStyle/>
          <a:p>
            <a:r>
              <a:rPr lang="en-US"/>
              <a:t>1-</a:t>
            </a:r>
            <a:fld id="{4AA4F03A-4473-46C4-AA59-A494389F4D3D}" type="slidenum">
              <a:rPr lang="en-US"/>
              <a:pPr/>
              <a:t>49</a:t>
            </a:fld>
            <a:endParaRPr lang="en-US"/>
          </a:p>
        </p:txBody>
      </p:sp>
      <p:sp>
        <p:nvSpPr>
          <p:cNvPr id="112642" name="Freeform 2"/>
          <p:cNvSpPr>
            <a:spLocks/>
          </p:cNvSpPr>
          <p:nvPr/>
        </p:nvSpPr>
        <p:spPr bwMode="auto">
          <a:xfrm>
            <a:off x="3817938" y="1447800"/>
            <a:ext cx="4048125" cy="3833813"/>
          </a:xfrm>
          <a:custGeom>
            <a:avLst/>
            <a:gdLst/>
            <a:ahLst/>
            <a:cxnLst>
              <a:cxn ang="0">
                <a:pos x="592" y="0"/>
              </a:cxn>
              <a:cxn ang="0">
                <a:pos x="2544" y="0"/>
              </a:cxn>
              <a:cxn ang="0">
                <a:pos x="2550" y="2415"/>
              </a:cxn>
              <a:cxn ang="0">
                <a:pos x="0" y="2415"/>
              </a:cxn>
            </a:cxnLst>
            <a:rect l="0" t="0" r="r" b="b"/>
            <a:pathLst>
              <a:path w="2550" h="2415">
                <a:moveTo>
                  <a:pt x="592" y="0"/>
                </a:moveTo>
                <a:lnTo>
                  <a:pt x="2544" y="0"/>
                </a:lnTo>
                <a:lnTo>
                  <a:pt x="2550" y="2415"/>
                </a:lnTo>
                <a:lnTo>
                  <a:pt x="0" y="2415"/>
                </a:lnTo>
              </a:path>
            </a:pathLst>
          </a:custGeom>
          <a:noFill/>
          <a:ln w="9525">
            <a:solidFill>
              <a:schemeClr val="bg2"/>
            </a:solidFill>
            <a:round/>
            <a:headEnd/>
            <a:tailEnd/>
          </a:ln>
          <a:effectLst/>
        </p:spPr>
        <p:txBody>
          <a:bodyPr/>
          <a:lstStyle/>
          <a:p>
            <a:endParaRPr lang="en-US"/>
          </a:p>
        </p:txBody>
      </p:sp>
      <p:sp>
        <p:nvSpPr>
          <p:cNvPr id="112643" name="Freeform 3"/>
          <p:cNvSpPr>
            <a:spLocks/>
          </p:cNvSpPr>
          <p:nvPr/>
        </p:nvSpPr>
        <p:spPr bwMode="auto">
          <a:xfrm>
            <a:off x="7129463" y="22463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112644" name="Text Box 4"/>
          <p:cNvSpPr txBox="1">
            <a:spLocks noChangeArrowheads="1"/>
          </p:cNvSpPr>
          <p:nvPr/>
        </p:nvSpPr>
        <p:spPr bwMode="auto">
          <a:xfrm>
            <a:off x="758825" y="696913"/>
            <a:ext cx="973138" cy="336550"/>
          </a:xfrm>
          <a:prstGeom prst="rect">
            <a:avLst/>
          </a:prstGeom>
          <a:noFill/>
          <a:ln w="9525">
            <a:noFill/>
            <a:miter lim="800000"/>
            <a:headEnd/>
            <a:tailEnd/>
          </a:ln>
          <a:effectLst/>
        </p:spPr>
        <p:txBody>
          <a:bodyPr wrap="none">
            <a:spAutoFit/>
          </a:bodyPr>
          <a:lstStyle/>
          <a:p>
            <a:pPr algn="l"/>
            <a:r>
              <a:rPr lang="en-US" sz="1600">
                <a:solidFill>
                  <a:srgbClr val="FF0000"/>
                </a:solidFill>
                <a:latin typeface="Comic Sans MS" pitchFamily="66" charset="0"/>
              </a:rPr>
              <a:t>message</a:t>
            </a:r>
            <a:endParaRPr lang="en-US" sz="1600">
              <a:solidFill>
                <a:schemeClr val="accent2"/>
              </a:solidFill>
              <a:latin typeface="Comic Sans MS" pitchFamily="66" charset="0"/>
            </a:endParaRPr>
          </a:p>
        </p:txBody>
      </p:sp>
      <p:sp>
        <p:nvSpPr>
          <p:cNvPr id="112645" name="Text Box 5"/>
          <p:cNvSpPr txBox="1">
            <a:spLocks noChangeArrowheads="1"/>
          </p:cNvSpPr>
          <p:nvPr/>
        </p:nvSpPr>
        <p:spPr bwMode="auto">
          <a:xfrm>
            <a:off x="525463" y="971550"/>
            <a:ext cx="971550" cy="336550"/>
          </a:xfrm>
          <a:prstGeom prst="rect">
            <a:avLst/>
          </a:prstGeom>
          <a:noFill/>
          <a:ln w="9525">
            <a:noFill/>
            <a:miter lim="800000"/>
            <a:headEnd/>
            <a:tailEnd/>
          </a:ln>
          <a:effectLst/>
        </p:spPr>
        <p:txBody>
          <a:bodyPr wrap="none">
            <a:spAutoFit/>
          </a:bodyPr>
          <a:lstStyle/>
          <a:p>
            <a:pPr algn="l"/>
            <a:r>
              <a:rPr lang="en-US" sz="1600">
                <a:solidFill>
                  <a:srgbClr val="FF0000"/>
                </a:solidFill>
                <a:latin typeface="Comic Sans MS" pitchFamily="66" charset="0"/>
              </a:rPr>
              <a:t>segment</a:t>
            </a:r>
            <a:endParaRPr lang="en-US" sz="1600">
              <a:solidFill>
                <a:schemeClr val="accent2"/>
              </a:solidFill>
              <a:latin typeface="Comic Sans MS" pitchFamily="66" charset="0"/>
            </a:endParaRPr>
          </a:p>
        </p:txBody>
      </p:sp>
      <p:sp>
        <p:nvSpPr>
          <p:cNvPr id="112646" name="Text Box 6"/>
          <p:cNvSpPr txBox="1">
            <a:spLocks noChangeArrowheads="1"/>
          </p:cNvSpPr>
          <p:nvPr/>
        </p:nvSpPr>
        <p:spPr bwMode="auto">
          <a:xfrm>
            <a:off x="241300" y="1284288"/>
            <a:ext cx="1076325" cy="336550"/>
          </a:xfrm>
          <a:prstGeom prst="rect">
            <a:avLst/>
          </a:prstGeom>
          <a:noFill/>
          <a:ln w="9525">
            <a:noFill/>
            <a:miter lim="800000"/>
            <a:headEnd/>
            <a:tailEnd/>
          </a:ln>
          <a:effectLst/>
        </p:spPr>
        <p:txBody>
          <a:bodyPr wrap="none">
            <a:spAutoFit/>
          </a:bodyPr>
          <a:lstStyle/>
          <a:p>
            <a:pPr algn="l"/>
            <a:r>
              <a:rPr lang="en-US" sz="1600">
                <a:solidFill>
                  <a:srgbClr val="FF0000"/>
                </a:solidFill>
                <a:latin typeface="Comic Sans MS" pitchFamily="66" charset="0"/>
              </a:rPr>
              <a:t>datagram</a:t>
            </a:r>
            <a:endParaRPr lang="en-US" sz="1600">
              <a:solidFill>
                <a:schemeClr val="accent2"/>
              </a:solidFill>
              <a:latin typeface="Comic Sans MS" pitchFamily="66" charset="0"/>
            </a:endParaRPr>
          </a:p>
        </p:txBody>
      </p:sp>
      <p:sp>
        <p:nvSpPr>
          <p:cNvPr id="112647" name="Text Box 7"/>
          <p:cNvSpPr txBox="1">
            <a:spLocks noChangeArrowheads="1"/>
          </p:cNvSpPr>
          <p:nvPr/>
        </p:nvSpPr>
        <p:spPr bwMode="auto">
          <a:xfrm>
            <a:off x="195263" y="1617663"/>
            <a:ext cx="758825" cy="336550"/>
          </a:xfrm>
          <a:prstGeom prst="rect">
            <a:avLst/>
          </a:prstGeom>
          <a:noFill/>
          <a:ln w="9525">
            <a:noFill/>
            <a:miter lim="800000"/>
            <a:headEnd/>
            <a:tailEnd/>
          </a:ln>
          <a:effectLst/>
        </p:spPr>
        <p:txBody>
          <a:bodyPr wrap="none">
            <a:spAutoFit/>
          </a:bodyPr>
          <a:lstStyle/>
          <a:p>
            <a:pPr algn="l"/>
            <a:r>
              <a:rPr lang="en-US" sz="1600">
                <a:solidFill>
                  <a:srgbClr val="FF0000"/>
                </a:solidFill>
                <a:latin typeface="Comic Sans MS" pitchFamily="66" charset="0"/>
              </a:rPr>
              <a:t>frame</a:t>
            </a:r>
            <a:endParaRPr lang="en-US" sz="1600">
              <a:solidFill>
                <a:schemeClr val="accent2"/>
              </a:solidFill>
              <a:latin typeface="Comic Sans MS" pitchFamily="66" charset="0"/>
            </a:endParaRPr>
          </a:p>
        </p:txBody>
      </p:sp>
      <p:sp>
        <p:nvSpPr>
          <p:cNvPr id="112648" name="Text Box 8"/>
          <p:cNvSpPr txBox="1">
            <a:spLocks noChangeArrowheads="1"/>
          </p:cNvSpPr>
          <p:nvPr/>
        </p:nvSpPr>
        <p:spPr bwMode="auto">
          <a:xfrm>
            <a:off x="2716213" y="223838"/>
            <a:ext cx="1120775" cy="457200"/>
          </a:xfrm>
          <a:prstGeom prst="rect">
            <a:avLst/>
          </a:prstGeom>
          <a:noFill/>
          <a:ln w="9525">
            <a:noFill/>
            <a:miter lim="800000"/>
            <a:headEnd/>
            <a:tailEnd/>
          </a:ln>
          <a:effectLst/>
        </p:spPr>
        <p:txBody>
          <a:bodyPr wrap="none">
            <a:spAutoFit/>
          </a:bodyPr>
          <a:lstStyle/>
          <a:p>
            <a:pPr algn="l"/>
            <a:r>
              <a:rPr lang="en-US" sz="2400">
                <a:solidFill>
                  <a:schemeClr val="accent2"/>
                </a:solidFill>
                <a:latin typeface="Comic Sans MS" pitchFamily="66" charset="0"/>
              </a:rPr>
              <a:t>source</a:t>
            </a:r>
          </a:p>
        </p:txBody>
      </p:sp>
      <p:graphicFrame>
        <p:nvGraphicFramePr>
          <p:cNvPr id="112649" name="Object 9"/>
          <p:cNvGraphicFramePr>
            <a:graphicFrameLocks noChangeAspect="1"/>
          </p:cNvGraphicFramePr>
          <p:nvPr/>
        </p:nvGraphicFramePr>
        <p:xfrm>
          <a:off x="4098925" y="1201738"/>
          <a:ext cx="646113" cy="533400"/>
        </p:xfrm>
        <a:graphic>
          <a:graphicData uri="http://schemas.openxmlformats.org/presentationml/2006/ole">
            <mc:AlternateContent xmlns:mc="http://schemas.openxmlformats.org/markup-compatibility/2006">
              <mc:Choice xmlns:v="urn:schemas-microsoft-com:vml" Requires="v">
                <p:oleObj spid="_x0000_s112702" name="Clip" r:id="rId3" imgW="1305000" imgH="1085760" progId="">
                  <p:embed/>
                </p:oleObj>
              </mc:Choice>
              <mc:Fallback>
                <p:oleObj name="Clip" r:id="rId3" imgW="1305000" imgH="1085760"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925" y="1201738"/>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0" name="Freeform 10"/>
          <p:cNvSpPr>
            <a:spLocks/>
          </p:cNvSpPr>
          <p:nvPr/>
        </p:nvSpPr>
        <p:spPr bwMode="auto">
          <a:xfrm>
            <a:off x="3868738" y="6540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112651" name="Group 11"/>
          <p:cNvGrpSpPr>
            <a:grpSpLocks/>
          </p:cNvGrpSpPr>
          <p:nvPr/>
        </p:nvGrpSpPr>
        <p:grpSpPr bwMode="auto">
          <a:xfrm>
            <a:off x="7488238" y="2827338"/>
            <a:ext cx="976312" cy="277812"/>
            <a:chOff x="198" y="3765"/>
            <a:chExt cx="693" cy="287"/>
          </a:xfrm>
        </p:grpSpPr>
        <p:sp>
          <p:nvSpPr>
            <p:cNvPr id="112652" name="Freeform 12"/>
            <p:cNvSpPr>
              <a:spLocks/>
            </p:cNvSpPr>
            <p:nvPr/>
          </p:nvSpPr>
          <p:spPr bwMode="auto">
            <a:xfrm>
              <a:off x="198" y="3888"/>
              <a:ext cx="672" cy="164"/>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12653" name="Freeform 13"/>
            <p:cNvSpPr>
              <a:spLocks/>
            </p:cNvSpPr>
            <p:nvPr/>
          </p:nvSpPr>
          <p:spPr bwMode="auto">
            <a:xfrm>
              <a:off x="213" y="3765"/>
              <a:ext cx="658" cy="281"/>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12654" name="Freeform 14"/>
            <p:cNvSpPr>
              <a:spLocks/>
            </p:cNvSpPr>
            <p:nvPr/>
          </p:nvSpPr>
          <p:spPr bwMode="auto">
            <a:xfrm>
              <a:off x="219" y="3765"/>
              <a:ext cx="672" cy="164"/>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112655" name="Group 15"/>
            <p:cNvGrpSpPr>
              <a:grpSpLocks/>
            </p:cNvGrpSpPr>
            <p:nvPr/>
          </p:nvGrpSpPr>
          <p:grpSpPr bwMode="auto">
            <a:xfrm>
              <a:off x="423" y="3789"/>
              <a:ext cx="238" cy="103"/>
              <a:chOff x="2848" y="848"/>
              <a:chExt cx="140" cy="98"/>
            </a:xfrm>
          </p:grpSpPr>
          <p:sp>
            <p:nvSpPr>
              <p:cNvPr id="112656"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12657"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12658"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12659" name="Group 19"/>
            <p:cNvGrpSpPr>
              <a:grpSpLocks/>
            </p:cNvGrpSpPr>
            <p:nvPr/>
          </p:nvGrpSpPr>
          <p:grpSpPr bwMode="auto">
            <a:xfrm flipV="1">
              <a:off x="437" y="3787"/>
              <a:ext cx="238" cy="103"/>
              <a:chOff x="2848" y="848"/>
              <a:chExt cx="140" cy="98"/>
            </a:xfrm>
          </p:grpSpPr>
          <p:sp>
            <p:nvSpPr>
              <p:cNvPr id="112660"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12661"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12662"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12663" name="Rectangle 23"/>
          <p:cNvSpPr>
            <a:spLocks noChangeArrowheads="1"/>
          </p:cNvSpPr>
          <p:nvPr/>
        </p:nvSpPr>
        <p:spPr bwMode="auto">
          <a:xfrm>
            <a:off x="2644775" y="6604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112664" name="Rectangle 24"/>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12665" name="Line 25"/>
          <p:cNvSpPr>
            <a:spLocks noChangeShapeType="1"/>
          </p:cNvSpPr>
          <p:nvPr/>
        </p:nvSpPr>
        <p:spPr bwMode="auto">
          <a:xfrm>
            <a:off x="2597150" y="1049338"/>
            <a:ext cx="1263650" cy="3175"/>
          </a:xfrm>
          <a:prstGeom prst="line">
            <a:avLst/>
          </a:prstGeom>
          <a:noFill/>
          <a:ln w="28575">
            <a:solidFill>
              <a:schemeClr val="tx1"/>
            </a:solidFill>
            <a:round/>
            <a:headEnd/>
            <a:tailEnd/>
          </a:ln>
          <a:effectLst/>
        </p:spPr>
        <p:txBody>
          <a:bodyPr wrap="none" anchor="ctr"/>
          <a:lstStyle/>
          <a:p>
            <a:endParaRPr lang="en-US"/>
          </a:p>
        </p:txBody>
      </p:sp>
      <p:sp>
        <p:nvSpPr>
          <p:cNvPr id="112666" name="Text Box 26"/>
          <p:cNvSpPr txBox="1">
            <a:spLocks noChangeArrowheads="1"/>
          </p:cNvSpPr>
          <p:nvPr/>
        </p:nvSpPr>
        <p:spPr bwMode="auto">
          <a:xfrm>
            <a:off x="2554288" y="6985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Comic Sans MS" pitchFamily="66" charset="0"/>
              </a:rPr>
              <a:t>application</a:t>
            </a:r>
          </a:p>
          <a:p>
            <a:pPr algn="ctr">
              <a:lnSpc>
                <a:spcPct val="110000"/>
              </a:lnSpc>
            </a:pPr>
            <a:r>
              <a:rPr lang="en-US" sz="1800">
                <a:latin typeface="Comic Sans MS" pitchFamily="66" charset="0"/>
              </a:rPr>
              <a:t>transport</a:t>
            </a:r>
          </a:p>
          <a:p>
            <a:pPr algn="ctr">
              <a:lnSpc>
                <a:spcPct val="110000"/>
              </a:lnSpc>
            </a:pPr>
            <a:r>
              <a:rPr lang="en-US" sz="1800">
                <a:latin typeface="Comic Sans MS" pitchFamily="66" charset="0"/>
              </a:rPr>
              <a:t>network</a:t>
            </a:r>
          </a:p>
          <a:p>
            <a:pPr algn="ctr">
              <a:lnSpc>
                <a:spcPct val="110000"/>
              </a:lnSpc>
            </a:pPr>
            <a:r>
              <a:rPr lang="en-US" sz="1800">
                <a:latin typeface="Comic Sans MS" pitchFamily="66" charset="0"/>
              </a:rPr>
              <a:t>link</a:t>
            </a:r>
          </a:p>
          <a:p>
            <a:pPr algn="ctr">
              <a:lnSpc>
                <a:spcPct val="110000"/>
              </a:lnSpc>
            </a:pPr>
            <a:r>
              <a:rPr lang="en-US" sz="1800">
                <a:latin typeface="Comic Sans MS" pitchFamily="66" charset="0"/>
              </a:rPr>
              <a:t>physical</a:t>
            </a:r>
          </a:p>
        </p:txBody>
      </p:sp>
      <p:sp>
        <p:nvSpPr>
          <p:cNvPr id="112667" name="Line 27"/>
          <p:cNvSpPr>
            <a:spLocks noChangeShapeType="1"/>
          </p:cNvSpPr>
          <p:nvPr/>
        </p:nvSpPr>
        <p:spPr bwMode="auto">
          <a:xfrm>
            <a:off x="2605088" y="1370013"/>
            <a:ext cx="1263650" cy="3175"/>
          </a:xfrm>
          <a:prstGeom prst="line">
            <a:avLst/>
          </a:prstGeom>
          <a:noFill/>
          <a:ln w="28575">
            <a:solidFill>
              <a:schemeClr val="tx1"/>
            </a:solidFill>
            <a:round/>
            <a:headEnd/>
            <a:tailEnd/>
          </a:ln>
          <a:effectLst/>
        </p:spPr>
        <p:txBody>
          <a:bodyPr wrap="none" anchor="ctr"/>
          <a:lstStyle/>
          <a:p>
            <a:endParaRPr lang="en-US"/>
          </a:p>
        </p:txBody>
      </p:sp>
      <p:sp>
        <p:nvSpPr>
          <p:cNvPr id="112668" name="Line 28"/>
          <p:cNvSpPr>
            <a:spLocks noChangeShapeType="1"/>
          </p:cNvSpPr>
          <p:nvPr/>
        </p:nvSpPr>
        <p:spPr bwMode="auto">
          <a:xfrm>
            <a:off x="2609850" y="1651000"/>
            <a:ext cx="1263650" cy="3175"/>
          </a:xfrm>
          <a:prstGeom prst="line">
            <a:avLst/>
          </a:prstGeom>
          <a:noFill/>
          <a:ln w="28575">
            <a:solidFill>
              <a:schemeClr val="tx1"/>
            </a:solidFill>
            <a:round/>
            <a:headEnd/>
            <a:tailEnd/>
          </a:ln>
          <a:effectLst/>
        </p:spPr>
        <p:txBody>
          <a:bodyPr wrap="none" anchor="ctr"/>
          <a:lstStyle/>
          <a:p>
            <a:endParaRPr lang="en-US"/>
          </a:p>
        </p:txBody>
      </p:sp>
      <p:sp>
        <p:nvSpPr>
          <p:cNvPr id="112669" name="Line 29"/>
          <p:cNvSpPr>
            <a:spLocks noChangeShapeType="1"/>
          </p:cNvSpPr>
          <p:nvPr/>
        </p:nvSpPr>
        <p:spPr bwMode="auto">
          <a:xfrm>
            <a:off x="2609850" y="19272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12670" name="Group 30"/>
          <p:cNvGrpSpPr>
            <a:grpSpLocks/>
          </p:cNvGrpSpPr>
          <p:nvPr/>
        </p:nvGrpSpPr>
        <p:grpSpPr bwMode="auto">
          <a:xfrm>
            <a:off x="1041400" y="1641475"/>
            <a:ext cx="1479550" cy="303213"/>
            <a:chOff x="332" y="2224"/>
            <a:chExt cx="932" cy="191"/>
          </a:xfrm>
        </p:grpSpPr>
        <p:sp>
          <p:nvSpPr>
            <p:cNvPr id="112671" name="Rectangle 31"/>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672" name="Rectangle 32"/>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673" name="Rectangle 33"/>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674" name="Rectangle 34"/>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l</a:t>
              </a:r>
            </a:p>
          </p:txBody>
        </p:sp>
        <p:sp>
          <p:nvSpPr>
            <p:cNvPr id="112675" name="Rectangle 35"/>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676" name="Line 36"/>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2677" name="Line 37"/>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678" name="Line 38"/>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112679" name="Group 39"/>
          <p:cNvGrpSpPr>
            <a:grpSpLocks/>
          </p:cNvGrpSpPr>
          <p:nvPr/>
        </p:nvGrpSpPr>
        <p:grpSpPr bwMode="auto">
          <a:xfrm>
            <a:off x="1309688" y="1343025"/>
            <a:ext cx="1208087" cy="303213"/>
            <a:chOff x="501" y="1990"/>
            <a:chExt cx="761" cy="191"/>
          </a:xfrm>
        </p:grpSpPr>
        <p:sp>
          <p:nvSpPr>
            <p:cNvPr id="112680"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681"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682"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683"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684"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2685"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112686" name="Group 46"/>
          <p:cNvGrpSpPr>
            <a:grpSpLocks/>
          </p:cNvGrpSpPr>
          <p:nvPr/>
        </p:nvGrpSpPr>
        <p:grpSpPr bwMode="auto">
          <a:xfrm>
            <a:off x="1612900" y="1035050"/>
            <a:ext cx="890588" cy="303213"/>
            <a:chOff x="645" y="1734"/>
            <a:chExt cx="561" cy="191"/>
          </a:xfrm>
        </p:grpSpPr>
        <p:sp>
          <p:nvSpPr>
            <p:cNvPr id="112687" name="Rectangle 47"/>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688" name="Rectangle 48"/>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689" name="Rectangle 49"/>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690" name="Line 50"/>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112691" name="Group 51"/>
          <p:cNvGrpSpPr>
            <a:grpSpLocks/>
          </p:cNvGrpSpPr>
          <p:nvPr/>
        </p:nvGrpSpPr>
        <p:grpSpPr bwMode="auto">
          <a:xfrm>
            <a:off x="1819275" y="723900"/>
            <a:ext cx="679450" cy="301625"/>
            <a:chOff x="780" y="1553"/>
            <a:chExt cx="428" cy="190"/>
          </a:xfrm>
        </p:grpSpPr>
        <p:sp>
          <p:nvSpPr>
            <p:cNvPr id="112692" name="Rectangle 52"/>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693" name="Rectangle 53"/>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grpSp>
      <p:sp>
        <p:nvSpPr>
          <p:cNvPr id="112694" name="Text Box 54"/>
          <p:cNvSpPr txBox="1">
            <a:spLocks noChangeArrowheads="1"/>
          </p:cNvSpPr>
          <p:nvPr/>
        </p:nvSpPr>
        <p:spPr bwMode="auto">
          <a:xfrm>
            <a:off x="1547813" y="4157663"/>
            <a:ext cx="1508125" cy="396875"/>
          </a:xfrm>
          <a:prstGeom prst="rect">
            <a:avLst/>
          </a:prstGeom>
          <a:noFill/>
          <a:ln w="9525">
            <a:noFill/>
            <a:miter lim="800000"/>
            <a:headEnd/>
            <a:tailEnd/>
          </a:ln>
          <a:effectLst/>
        </p:spPr>
        <p:txBody>
          <a:bodyPr wrap="none">
            <a:spAutoFit/>
          </a:bodyPr>
          <a:lstStyle/>
          <a:p>
            <a:pPr algn="l"/>
            <a:r>
              <a:rPr lang="en-US" sz="2000">
                <a:solidFill>
                  <a:schemeClr val="accent2"/>
                </a:solidFill>
                <a:latin typeface="Comic Sans MS" pitchFamily="66" charset="0"/>
              </a:rPr>
              <a:t>destination</a:t>
            </a:r>
          </a:p>
        </p:txBody>
      </p:sp>
      <p:graphicFrame>
        <p:nvGraphicFramePr>
          <p:cNvPr id="112695" name="Object 55"/>
          <p:cNvGraphicFramePr>
            <a:graphicFrameLocks noChangeAspect="1"/>
          </p:cNvGraphicFramePr>
          <p:nvPr/>
        </p:nvGraphicFramePr>
        <p:xfrm>
          <a:off x="3209925" y="5087938"/>
          <a:ext cx="646113" cy="533400"/>
        </p:xfrm>
        <a:graphic>
          <a:graphicData uri="http://schemas.openxmlformats.org/presentationml/2006/ole">
            <mc:AlternateContent xmlns:mc="http://schemas.openxmlformats.org/markup-compatibility/2006">
              <mc:Choice xmlns:v="urn:schemas-microsoft-com:vml" Requires="v">
                <p:oleObj spid="_x0000_s112703" name="Clip" r:id="rId5" imgW="1305000" imgH="1085760" progId="">
                  <p:embed/>
                </p:oleObj>
              </mc:Choice>
              <mc:Fallback>
                <p:oleObj name="Clip" r:id="rId5" imgW="1305000" imgH="1085760" progId="">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925" y="5087938"/>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6" name="Freeform 56"/>
          <p:cNvSpPr>
            <a:spLocks/>
          </p:cNvSpPr>
          <p:nvPr/>
        </p:nvSpPr>
        <p:spPr bwMode="auto">
          <a:xfrm>
            <a:off x="2979738" y="45402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112697" name="Rectangle 57"/>
          <p:cNvSpPr>
            <a:spLocks noChangeArrowheads="1"/>
          </p:cNvSpPr>
          <p:nvPr/>
        </p:nvSpPr>
        <p:spPr bwMode="auto">
          <a:xfrm>
            <a:off x="1755775" y="45466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112698" name="Rectangle 58"/>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12699" name="Line 59"/>
          <p:cNvSpPr>
            <a:spLocks noChangeShapeType="1"/>
          </p:cNvSpPr>
          <p:nvPr/>
        </p:nvSpPr>
        <p:spPr bwMode="auto">
          <a:xfrm>
            <a:off x="1708150" y="4935538"/>
            <a:ext cx="1263650" cy="3175"/>
          </a:xfrm>
          <a:prstGeom prst="line">
            <a:avLst/>
          </a:prstGeom>
          <a:noFill/>
          <a:ln w="28575">
            <a:solidFill>
              <a:schemeClr val="tx1"/>
            </a:solidFill>
            <a:round/>
            <a:headEnd/>
            <a:tailEnd/>
          </a:ln>
          <a:effectLst/>
        </p:spPr>
        <p:txBody>
          <a:bodyPr wrap="none" anchor="ctr"/>
          <a:lstStyle/>
          <a:p>
            <a:endParaRPr lang="en-US"/>
          </a:p>
        </p:txBody>
      </p:sp>
      <p:sp>
        <p:nvSpPr>
          <p:cNvPr id="112700" name="Text Box 60"/>
          <p:cNvSpPr txBox="1">
            <a:spLocks noChangeArrowheads="1"/>
          </p:cNvSpPr>
          <p:nvPr/>
        </p:nvSpPr>
        <p:spPr bwMode="auto">
          <a:xfrm>
            <a:off x="1665288" y="45847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Comic Sans MS" pitchFamily="66" charset="0"/>
              </a:rPr>
              <a:t>application</a:t>
            </a:r>
          </a:p>
          <a:p>
            <a:pPr algn="ctr">
              <a:lnSpc>
                <a:spcPct val="110000"/>
              </a:lnSpc>
            </a:pPr>
            <a:r>
              <a:rPr lang="en-US" sz="1800">
                <a:latin typeface="Comic Sans MS" pitchFamily="66" charset="0"/>
              </a:rPr>
              <a:t>transport</a:t>
            </a:r>
          </a:p>
          <a:p>
            <a:pPr algn="ctr">
              <a:lnSpc>
                <a:spcPct val="110000"/>
              </a:lnSpc>
            </a:pPr>
            <a:r>
              <a:rPr lang="en-US" sz="1800">
                <a:latin typeface="Comic Sans MS" pitchFamily="66" charset="0"/>
              </a:rPr>
              <a:t>network</a:t>
            </a:r>
          </a:p>
          <a:p>
            <a:pPr algn="ctr">
              <a:lnSpc>
                <a:spcPct val="110000"/>
              </a:lnSpc>
            </a:pPr>
            <a:r>
              <a:rPr lang="en-US" sz="1800">
                <a:latin typeface="Comic Sans MS" pitchFamily="66" charset="0"/>
              </a:rPr>
              <a:t>link</a:t>
            </a:r>
          </a:p>
          <a:p>
            <a:pPr algn="ctr">
              <a:lnSpc>
                <a:spcPct val="110000"/>
              </a:lnSpc>
            </a:pPr>
            <a:r>
              <a:rPr lang="en-US" sz="1800">
                <a:latin typeface="Comic Sans MS" pitchFamily="66" charset="0"/>
              </a:rPr>
              <a:t>physical</a:t>
            </a:r>
          </a:p>
        </p:txBody>
      </p:sp>
      <p:sp>
        <p:nvSpPr>
          <p:cNvPr id="112701" name="Line 61"/>
          <p:cNvSpPr>
            <a:spLocks noChangeShapeType="1"/>
          </p:cNvSpPr>
          <p:nvPr/>
        </p:nvSpPr>
        <p:spPr bwMode="auto">
          <a:xfrm>
            <a:off x="1716088" y="5256213"/>
            <a:ext cx="1263650" cy="3175"/>
          </a:xfrm>
          <a:prstGeom prst="line">
            <a:avLst/>
          </a:prstGeom>
          <a:noFill/>
          <a:ln w="28575">
            <a:solidFill>
              <a:schemeClr val="tx1"/>
            </a:solidFill>
            <a:round/>
            <a:headEnd/>
            <a:tailEnd/>
          </a:ln>
          <a:effectLst/>
        </p:spPr>
        <p:txBody>
          <a:bodyPr wrap="none" anchor="ctr"/>
          <a:lstStyle/>
          <a:p>
            <a:endParaRPr lang="en-US"/>
          </a:p>
        </p:txBody>
      </p:sp>
      <p:sp>
        <p:nvSpPr>
          <p:cNvPr id="112702" name="Line 62"/>
          <p:cNvSpPr>
            <a:spLocks noChangeShapeType="1"/>
          </p:cNvSpPr>
          <p:nvPr/>
        </p:nvSpPr>
        <p:spPr bwMode="auto">
          <a:xfrm>
            <a:off x="1720850" y="5537200"/>
            <a:ext cx="1263650" cy="3175"/>
          </a:xfrm>
          <a:prstGeom prst="line">
            <a:avLst/>
          </a:prstGeom>
          <a:noFill/>
          <a:ln w="28575">
            <a:solidFill>
              <a:schemeClr val="tx1"/>
            </a:solidFill>
            <a:round/>
            <a:headEnd/>
            <a:tailEnd/>
          </a:ln>
          <a:effectLst/>
        </p:spPr>
        <p:txBody>
          <a:bodyPr wrap="none" anchor="ctr"/>
          <a:lstStyle/>
          <a:p>
            <a:endParaRPr lang="en-US"/>
          </a:p>
        </p:txBody>
      </p:sp>
      <p:sp>
        <p:nvSpPr>
          <p:cNvPr id="112703" name="Line 63"/>
          <p:cNvSpPr>
            <a:spLocks noChangeShapeType="1"/>
          </p:cNvSpPr>
          <p:nvPr/>
        </p:nvSpPr>
        <p:spPr bwMode="auto">
          <a:xfrm>
            <a:off x="1720850" y="58134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12704" name="Group 64"/>
          <p:cNvGrpSpPr>
            <a:grpSpLocks/>
          </p:cNvGrpSpPr>
          <p:nvPr/>
        </p:nvGrpSpPr>
        <p:grpSpPr bwMode="auto">
          <a:xfrm>
            <a:off x="152400" y="5527675"/>
            <a:ext cx="1479550" cy="303213"/>
            <a:chOff x="332" y="2224"/>
            <a:chExt cx="932" cy="191"/>
          </a:xfrm>
        </p:grpSpPr>
        <p:sp>
          <p:nvSpPr>
            <p:cNvPr id="112705"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06" name="Rectangle 66"/>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07" name="Rectangle 67"/>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708" name="Rectangle 68"/>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l</a:t>
              </a:r>
            </a:p>
          </p:txBody>
        </p:sp>
        <p:sp>
          <p:nvSpPr>
            <p:cNvPr id="112709" name="Rectangle 69"/>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10" name="Line 70"/>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2711" name="Line 71"/>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712" name="Line 72"/>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112713" name="Group 73"/>
          <p:cNvGrpSpPr>
            <a:grpSpLocks/>
          </p:cNvGrpSpPr>
          <p:nvPr/>
        </p:nvGrpSpPr>
        <p:grpSpPr bwMode="auto">
          <a:xfrm>
            <a:off x="420688" y="5229225"/>
            <a:ext cx="1208087" cy="303213"/>
            <a:chOff x="501" y="1990"/>
            <a:chExt cx="761" cy="191"/>
          </a:xfrm>
        </p:grpSpPr>
        <p:sp>
          <p:nvSpPr>
            <p:cNvPr id="112714"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15"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16"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717"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18"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2719"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112720" name="Group 80"/>
          <p:cNvGrpSpPr>
            <a:grpSpLocks/>
          </p:cNvGrpSpPr>
          <p:nvPr/>
        </p:nvGrpSpPr>
        <p:grpSpPr bwMode="auto">
          <a:xfrm>
            <a:off x="723900" y="4921250"/>
            <a:ext cx="890588" cy="303213"/>
            <a:chOff x="645" y="1734"/>
            <a:chExt cx="561" cy="191"/>
          </a:xfrm>
        </p:grpSpPr>
        <p:sp>
          <p:nvSpPr>
            <p:cNvPr id="112721"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22"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23"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24"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112725" name="Group 85"/>
          <p:cNvGrpSpPr>
            <a:grpSpLocks/>
          </p:cNvGrpSpPr>
          <p:nvPr/>
        </p:nvGrpSpPr>
        <p:grpSpPr bwMode="auto">
          <a:xfrm>
            <a:off x="930275" y="4610100"/>
            <a:ext cx="679450" cy="301625"/>
            <a:chOff x="780" y="1553"/>
            <a:chExt cx="428" cy="190"/>
          </a:xfrm>
        </p:grpSpPr>
        <p:sp>
          <p:nvSpPr>
            <p:cNvPr id="112726"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27"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grpSp>
      <p:grpSp>
        <p:nvGrpSpPr>
          <p:cNvPr id="112728" name="Group 88"/>
          <p:cNvGrpSpPr>
            <a:grpSpLocks/>
          </p:cNvGrpSpPr>
          <p:nvPr/>
        </p:nvGrpSpPr>
        <p:grpSpPr bwMode="auto">
          <a:xfrm>
            <a:off x="5654675" y="4164013"/>
            <a:ext cx="1387475" cy="1035050"/>
            <a:chOff x="3601" y="168"/>
            <a:chExt cx="874" cy="652"/>
          </a:xfrm>
        </p:grpSpPr>
        <p:sp>
          <p:nvSpPr>
            <p:cNvPr id="112729"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112730"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12731"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112732"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Comic Sans MS" pitchFamily="66" charset="0"/>
                </a:rPr>
                <a:t>network</a:t>
              </a:r>
            </a:p>
            <a:p>
              <a:pPr algn="ctr">
                <a:lnSpc>
                  <a:spcPct val="110000"/>
                </a:lnSpc>
              </a:pPr>
              <a:r>
                <a:rPr lang="en-US" sz="1800">
                  <a:latin typeface="Comic Sans MS" pitchFamily="66" charset="0"/>
                </a:rPr>
                <a:t>link</a:t>
              </a:r>
            </a:p>
            <a:p>
              <a:pPr algn="ctr">
                <a:lnSpc>
                  <a:spcPct val="110000"/>
                </a:lnSpc>
              </a:pPr>
              <a:r>
                <a:rPr lang="en-US" sz="1800">
                  <a:latin typeface="Comic Sans MS" pitchFamily="66" charset="0"/>
                </a:rPr>
                <a:t>physical</a:t>
              </a:r>
            </a:p>
          </p:txBody>
        </p:sp>
        <p:sp>
          <p:nvSpPr>
            <p:cNvPr id="112733"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112734" name="Group 94"/>
          <p:cNvGrpSpPr>
            <a:grpSpLocks/>
          </p:cNvGrpSpPr>
          <p:nvPr/>
        </p:nvGrpSpPr>
        <p:grpSpPr bwMode="auto">
          <a:xfrm>
            <a:off x="5821363" y="2271713"/>
            <a:ext cx="1387475" cy="733425"/>
            <a:chOff x="4696" y="597"/>
            <a:chExt cx="874" cy="462"/>
          </a:xfrm>
        </p:grpSpPr>
        <p:sp>
          <p:nvSpPr>
            <p:cNvPr id="112735"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112736"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112737"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112738"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Comic Sans MS" pitchFamily="66" charset="0"/>
                </a:rPr>
                <a:t>link</a:t>
              </a:r>
            </a:p>
            <a:p>
              <a:pPr algn="ctr">
                <a:lnSpc>
                  <a:spcPct val="110000"/>
                </a:lnSpc>
              </a:pPr>
              <a:r>
                <a:rPr lang="en-US" sz="1800">
                  <a:latin typeface="Comic Sans MS" pitchFamily="66" charset="0"/>
                </a:rPr>
                <a:t>physical</a:t>
              </a:r>
            </a:p>
          </p:txBody>
        </p:sp>
      </p:grpSp>
      <p:sp>
        <p:nvSpPr>
          <p:cNvPr id="112739" name="Freeform 99"/>
          <p:cNvSpPr>
            <a:spLocks/>
          </p:cNvSpPr>
          <p:nvPr/>
        </p:nvSpPr>
        <p:spPr bwMode="auto">
          <a:xfrm>
            <a:off x="6978650" y="41560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112740" name="Group 100"/>
          <p:cNvGrpSpPr>
            <a:grpSpLocks/>
          </p:cNvGrpSpPr>
          <p:nvPr/>
        </p:nvGrpSpPr>
        <p:grpSpPr bwMode="auto">
          <a:xfrm>
            <a:off x="7581900" y="4983163"/>
            <a:ext cx="766763" cy="433387"/>
            <a:chOff x="3600" y="219"/>
            <a:chExt cx="360" cy="175"/>
          </a:xfrm>
        </p:grpSpPr>
        <p:sp>
          <p:nvSpPr>
            <p:cNvPr id="112741" name="Oval 1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2742" name="Line 10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endParaRPr lang="en-US"/>
            </a:p>
          </p:txBody>
        </p:sp>
        <p:sp>
          <p:nvSpPr>
            <p:cNvPr id="112743" name="Line 10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endParaRPr lang="en-US"/>
            </a:p>
          </p:txBody>
        </p:sp>
        <p:sp>
          <p:nvSpPr>
            <p:cNvPr id="112744" name="Rectangle 10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lstStyle/>
            <a:p>
              <a:pPr algn="ctr"/>
              <a:endParaRPr lang="en-US" sz="2400"/>
            </a:p>
          </p:txBody>
        </p:sp>
        <p:sp>
          <p:nvSpPr>
            <p:cNvPr id="112745" name="Oval 1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112746" name="Group 106"/>
            <p:cNvGrpSpPr>
              <a:grpSpLocks/>
            </p:cNvGrpSpPr>
            <p:nvPr/>
          </p:nvGrpSpPr>
          <p:grpSpPr bwMode="auto">
            <a:xfrm>
              <a:off x="3686" y="244"/>
              <a:ext cx="177" cy="66"/>
              <a:chOff x="2848" y="848"/>
              <a:chExt cx="140" cy="98"/>
            </a:xfrm>
          </p:grpSpPr>
          <p:sp>
            <p:nvSpPr>
              <p:cNvPr id="112747"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12748"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12749"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112750" name="Group 110"/>
            <p:cNvGrpSpPr>
              <a:grpSpLocks/>
            </p:cNvGrpSpPr>
            <p:nvPr/>
          </p:nvGrpSpPr>
          <p:grpSpPr bwMode="auto">
            <a:xfrm flipV="1">
              <a:off x="3686" y="243"/>
              <a:ext cx="177" cy="66"/>
              <a:chOff x="2848" y="848"/>
              <a:chExt cx="140" cy="98"/>
            </a:xfrm>
          </p:grpSpPr>
          <p:sp>
            <p:nvSpPr>
              <p:cNvPr id="112751"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12752"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12753" name="Line 11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112754" name="Freeform 114"/>
          <p:cNvSpPr>
            <a:spLocks/>
          </p:cNvSpPr>
          <p:nvPr/>
        </p:nvSpPr>
        <p:spPr bwMode="auto">
          <a:xfrm>
            <a:off x="1828800" y="5334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112755" name="Group 115"/>
          <p:cNvGrpSpPr>
            <a:grpSpLocks/>
          </p:cNvGrpSpPr>
          <p:nvPr/>
        </p:nvGrpSpPr>
        <p:grpSpPr bwMode="auto">
          <a:xfrm>
            <a:off x="4238625" y="4546600"/>
            <a:ext cx="1479550" cy="303213"/>
            <a:chOff x="332" y="2224"/>
            <a:chExt cx="932" cy="191"/>
          </a:xfrm>
        </p:grpSpPr>
        <p:sp>
          <p:nvSpPr>
            <p:cNvPr id="112756"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57"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58"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759"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l</a:t>
              </a:r>
            </a:p>
          </p:txBody>
        </p:sp>
        <p:sp>
          <p:nvSpPr>
            <p:cNvPr id="112760"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61"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2762"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763"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112764" name="Group 124"/>
          <p:cNvGrpSpPr>
            <a:grpSpLocks/>
          </p:cNvGrpSpPr>
          <p:nvPr/>
        </p:nvGrpSpPr>
        <p:grpSpPr bwMode="auto">
          <a:xfrm>
            <a:off x="4497388" y="4240213"/>
            <a:ext cx="1208087" cy="303212"/>
            <a:chOff x="501" y="1990"/>
            <a:chExt cx="761" cy="191"/>
          </a:xfrm>
        </p:grpSpPr>
        <p:sp>
          <p:nvSpPr>
            <p:cNvPr id="112765"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66"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67"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768"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69"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2770"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112771" name="Group 131"/>
          <p:cNvGrpSpPr>
            <a:grpSpLocks/>
          </p:cNvGrpSpPr>
          <p:nvPr/>
        </p:nvGrpSpPr>
        <p:grpSpPr bwMode="auto">
          <a:xfrm>
            <a:off x="7035800" y="4575175"/>
            <a:ext cx="1479550" cy="303213"/>
            <a:chOff x="332" y="2224"/>
            <a:chExt cx="932" cy="191"/>
          </a:xfrm>
        </p:grpSpPr>
        <p:sp>
          <p:nvSpPr>
            <p:cNvPr id="112772" name="Rectangle 132"/>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73" name="Rectangle 133"/>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74" name="Rectangle 134"/>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775" name="Rectangle 135"/>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l</a:t>
              </a:r>
            </a:p>
          </p:txBody>
        </p:sp>
        <p:sp>
          <p:nvSpPr>
            <p:cNvPr id="112776" name="Rectangle 136"/>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77" name="Line 137"/>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2778" name="Line 138"/>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779" name="Line 139"/>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112780" name="Group 140"/>
          <p:cNvGrpSpPr>
            <a:grpSpLocks/>
          </p:cNvGrpSpPr>
          <p:nvPr/>
        </p:nvGrpSpPr>
        <p:grpSpPr bwMode="auto">
          <a:xfrm>
            <a:off x="7294563" y="4268788"/>
            <a:ext cx="1208087" cy="303212"/>
            <a:chOff x="501" y="1990"/>
            <a:chExt cx="761" cy="191"/>
          </a:xfrm>
        </p:grpSpPr>
        <p:sp>
          <p:nvSpPr>
            <p:cNvPr id="11278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8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8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78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8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278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112787" name="Group 147"/>
          <p:cNvGrpSpPr>
            <a:grpSpLocks/>
          </p:cNvGrpSpPr>
          <p:nvPr/>
        </p:nvGrpSpPr>
        <p:grpSpPr bwMode="auto">
          <a:xfrm>
            <a:off x="4408488" y="2354263"/>
            <a:ext cx="1479550" cy="303212"/>
            <a:chOff x="332" y="2224"/>
            <a:chExt cx="932" cy="191"/>
          </a:xfrm>
        </p:grpSpPr>
        <p:sp>
          <p:nvSpPr>
            <p:cNvPr id="112788" name="Rectangle 148"/>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89" name="Rectangle 149"/>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90" name="Rectangle 150"/>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791" name="Rectangle 151"/>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l</a:t>
              </a:r>
            </a:p>
          </p:txBody>
        </p:sp>
        <p:sp>
          <p:nvSpPr>
            <p:cNvPr id="112792" name="Rectangle 152"/>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793" name="Line 153"/>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2794" name="Line 154"/>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795" name="Line 155"/>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112796" name="Group 156"/>
          <p:cNvGrpSpPr>
            <a:grpSpLocks/>
          </p:cNvGrpSpPr>
          <p:nvPr/>
        </p:nvGrpSpPr>
        <p:grpSpPr bwMode="auto">
          <a:xfrm>
            <a:off x="7250113" y="2382838"/>
            <a:ext cx="1479550" cy="303212"/>
            <a:chOff x="332" y="2224"/>
            <a:chExt cx="932" cy="191"/>
          </a:xfrm>
        </p:grpSpPr>
        <p:sp>
          <p:nvSpPr>
            <p:cNvPr id="112797"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2798"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t</a:t>
              </a:r>
            </a:p>
          </p:txBody>
        </p:sp>
        <p:sp>
          <p:nvSpPr>
            <p:cNvPr id="112799"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n</a:t>
              </a:r>
            </a:p>
          </p:txBody>
        </p:sp>
        <p:sp>
          <p:nvSpPr>
            <p:cNvPr id="112800"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Comic Sans MS" pitchFamily="66" charset="0"/>
                </a:rPr>
                <a:t>H</a:t>
              </a:r>
              <a:r>
                <a:rPr lang="en-US" sz="1800" baseline="-25000">
                  <a:latin typeface="Comic Sans MS" pitchFamily="66" charset="0"/>
                </a:rPr>
                <a:t>l</a:t>
              </a:r>
            </a:p>
          </p:txBody>
        </p:sp>
        <p:sp>
          <p:nvSpPr>
            <p:cNvPr id="112801"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Comic Sans MS" pitchFamily="66" charset="0"/>
                </a:rPr>
                <a:t>M</a:t>
              </a:r>
              <a:endParaRPr lang="en-US" sz="1400"/>
            </a:p>
          </p:txBody>
        </p:sp>
        <p:sp>
          <p:nvSpPr>
            <p:cNvPr id="112802"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2803"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804"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12806" name="Text Box 166"/>
          <p:cNvSpPr txBox="1">
            <a:spLocks noChangeArrowheads="1"/>
          </p:cNvSpPr>
          <p:nvPr/>
        </p:nvSpPr>
        <p:spPr bwMode="auto">
          <a:xfrm>
            <a:off x="7921625" y="5411788"/>
            <a:ext cx="879475" cy="366712"/>
          </a:xfrm>
          <a:prstGeom prst="rect">
            <a:avLst/>
          </a:prstGeom>
          <a:noFill/>
          <a:ln w="9525">
            <a:noFill/>
            <a:miter lim="800000"/>
            <a:headEnd/>
            <a:tailEnd/>
          </a:ln>
          <a:effectLst/>
        </p:spPr>
        <p:txBody>
          <a:bodyPr wrap="none">
            <a:spAutoFit/>
          </a:bodyPr>
          <a:lstStyle/>
          <a:p>
            <a:pPr algn="l" eaLnBrk="1" hangingPunct="1"/>
            <a:r>
              <a:rPr lang="en-US" sz="1800" b="1">
                <a:latin typeface="Comic Sans MS" pitchFamily="66" charset="0"/>
              </a:rPr>
              <a:t>router</a:t>
            </a:r>
          </a:p>
        </p:txBody>
      </p:sp>
      <p:sp>
        <p:nvSpPr>
          <p:cNvPr id="112807" name="Text Box 167"/>
          <p:cNvSpPr txBox="1">
            <a:spLocks noChangeArrowheads="1"/>
          </p:cNvSpPr>
          <p:nvPr/>
        </p:nvSpPr>
        <p:spPr bwMode="auto">
          <a:xfrm>
            <a:off x="7935913" y="3098800"/>
            <a:ext cx="873125" cy="366713"/>
          </a:xfrm>
          <a:prstGeom prst="rect">
            <a:avLst/>
          </a:prstGeom>
          <a:noFill/>
          <a:ln w="9525">
            <a:noFill/>
            <a:miter lim="800000"/>
            <a:headEnd/>
            <a:tailEnd/>
          </a:ln>
          <a:effectLst/>
        </p:spPr>
        <p:txBody>
          <a:bodyPr wrap="none">
            <a:spAutoFit/>
          </a:bodyPr>
          <a:lstStyle/>
          <a:p>
            <a:pPr algn="l" eaLnBrk="1" hangingPunct="1"/>
            <a:r>
              <a:rPr lang="en-US" sz="1800" b="1">
                <a:latin typeface="Comic Sans MS" pitchFamily="66" charset="0"/>
              </a:rPr>
              <a:t>switch</a:t>
            </a:r>
          </a:p>
        </p:txBody>
      </p:sp>
      <p:sp>
        <p:nvSpPr>
          <p:cNvPr id="112808" name="Rectangle 168"/>
          <p:cNvSpPr>
            <a:spLocks noGrp="1" noChangeArrowheads="1"/>
          </p:cNvSpPr>
          <p:nvPr>
            <p:ph type="title"/>
          </p:nvPr>
        </p:nvSpPr>
        <p:spPr>
          <a:xfrm>
            <a:off x="4995863" y="58738"/>
            <a:ext cx="3967162" cy="1143000"/>
          </a:xfrm>
        </p:spPr>
        <p:txBody>
          <a:bodyPr/>
          <a:lstStyle/>
          <a:p>
            <a:r>
              <a:rPr lang="en-US"/>
              <a:t>Layers in action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3"/>
          <p:cNvSpPr>
            <a:spLocks noGrp="1"/>
          </p:cNvSpPr>
          <p:nvPr>
            <p:ph type="sldNum" sz="quarter" idx="12"/>
          </p:nvPr>
        </p:nvSpPr>
        <p:spPr/>
        <p:txBody>
          <a:bodyPr/>
          <a:lstStyle/>
          <a:p>
            <a:r>
              <a:rPr lang="en-US"/>
              <a:t>1-</a:t>
            </a:r>
            <a:fld id="{F729FCED-4D2F-44A9-A145-395837BBCBA1}" type="slidenum">
              <a:rPr lang="en-US"/>
              <a:pPr/>
              <a:t>5</a:t>
            </a:fld>
            <a:endParaRPr lang="en-US"/>
          </a:p>
        </p:txBody>
      </p:sp>
      <p:sp>
        <p:nvSpPr>
          <p:cNvPr id="318466" name="Rectangle 1026"/>
          <p:cNvSpPr>
            <a:spLocks noChangeArrowheads="1"/>
          </p:cNvSpPr>
          <p:nvPr/>
        </p:nvSpPr>
        <p:spPr bwMode="auto">
          <a:xfrm>
            <a:off x="382588" y="493713"/>
            <a:ext cx="5764212" cy="1724025"/>
          </a:xfrm>
          <a:prstGeom prst="rect">
            <a:avLst/>
          </a:prstGeom>
          <a:noFill/>
          <a:ln w="9525">
            <a:noFill/>
            <a:miter lim="800000"/>
            <a:headEnd/>
            <a:tailEnd/>
          </a:ln>
          <a:effectLst/>
        </p:spPr>
        <p:txBody>
          <a:bodyPr anchor="ctr"/>
          <a:lstStyle/>
          <a:p>
            <a:pPr algn="l"/>
            <a:r>
              <a:rPr lang="en-US" sz="4000">
                <a:solidFill>
                  <a:schemeClr val="accent2"/>
                </a:solidFill>
                <a:latin typeface="Comic Sans MS" pitchFamily="66" charset="0"/>
              </a:rPr>
              <a:t>Chapter 1</a:t>
            </a:r>
            <a:br>
              <a:rPr lang="en-US" sz="4000">
                <a:solidFill>
                  <a:schemeClr val="accent2"/>
                </a:solidFill>
                <a:latin typeface="Comic Sans MS" pitchFamily="66" charset="0"/>
              </a:rPr>
            </a:br>
            <a:r>
              <a:rPr lang="en-US" sz="4000">
                <a:solidFill>
                  <a:schemeClr val="accent2"/>
                </a:solidFill>
                <a:latin typeface="Comic Sans MS" pitchFamily="66" charset="0"/>
              </a:rPr>
              <a:t>Introduction</a:t>
            </a:r>
          </a:p>
        </p:txBody>
      </p:sp>
      <p:sp>
        <p:nvSpPr>
          <p:cNvPr id="318467" name="Rectangle 1027"/>
          <p:cNvSpPr>
            <a:spLocks noChangeArrowheads="1"/>
          </p:cNvSpPr>
          <p:nvPr/>
        </p:nvSpPr>
        <p:spPr bwMode="auto">
          <a:xfrm>
            <a:off x="6229350" y="3486150"/>
            <a:ext cx="2730500" cy="2860675"/>
          </a:xfrm>
          <a:prstGeom prst="rect">
            <a:avLst/>
          </a:prstGeom>
          <a:noFill/>
          <a:ln w="9525">
            <a:noFill/>
            <a:miter lim="800000"/>
            <a:headEnd/>
            <a:tailEnd/>
          </a:ln>
          <a:effectLst/>
        </p:spPr>
        <p:txBody>
          <a:bodyPr anchor="ctr"/>
          <a:lstStyle/>
          <a:p>
            <a:pPr algn="l"/>
            <a:r>
              <a:rPr lang="en-US" sz="1800" i="1">
                <a:solidFill>
                  <a:schemeClr val="accent2"/>
                </a:solidFill>
                <a:latin typeface="Comic Sans MS" pitchFamily="66" charset="0"/>
              </a:rPr>
              <a:t>Computer Networking: A Top Down Approach ,</a:t>
            </a:r>
            <a:r>
              <a:rPr lang="en-US" sz="1800">
                <a:solidFill>
                  <a:schemeClr val="accent2"/>
                </a:solidFill>
                <a:latin typeface="Comic Sans MS" pitchFamily="66" charset="0"/>
              </a:rPr>
              <a:t/>
            </a:r>
            <a:br>
              <a:rPr lang="en-US" sz="1800">
                <a:solidFill>
                  <a:schemeClr val="accent2"/>
                </a:solidFill>
                <a:latin typeface="Comic Sans MS" pitchFamily="66" charset="0"/>
              </a:rPr>
            </a:br>
            <a:r>
              <a:rPr lang="en-US" sz="1800">
                <a:solidFill>
                  <a:schemeClr val="accent2"/>
                </a:solidFill>
                <a:latin typeface="Comic Sans MS" pitchFamily="66" charset="0"/>
              </a:rPr>
              <a:t>4</a:t>
            </a:r>
            <a:r>
              <a:rPr lang="en-US" sz="1800" baseline="30000">
                <a:solidFill>
                  <a:schemeClr val="accent2"/>
                </a:solidFill>
                <a:latin typeface="Comic Sans MS" pitchFamily="66" charset="0"/>
              </a:rPr>
              <a:t>th</a:t>
            </a:r>
            <a:r>
              <a:rPr lang="en-US" sz="1800">
                <a:solidFill>
                  <a:schemeClr val="accent2"/>
                </a:solidFill>
                <a:latin typeface="Comic Sans MS" pitchFamily="66" charset="0"/>
              </a:rPr>
              <a:t> edition. </a:t>
            </a:r>
            <a:br>
              <a:rPr lang="en-US" sz="1800">
                <a:solidFill>
                  <a:schemeClr val="accent2"/>
                </a:solidFill>
                <a:latin typeface="Comic Sans MS" pitchFamily="66" charset="0"/>
              </a:rPr>
            </a:br>
            <a:r>
              <a:rPr lang="en-US" sz="1800">
                <a:solidFill>
                  <a:schemeClr val="accent2"/>
                </a:solidFill>
                <a:latin typeface="Comic Sans MS" pitchFamily="66" charset="0"/>
              </a:rPr>
              <a:t>Jim Kurose, Keith Ross</a:t>
            </a:r>
            <a:br>
              <a:rPr lang="en-US" sz="1800">
                <a:solidFill>
                  <a:schemeClr val="accent2"/>
                </a:solidFill>
                <a:latin typeface="Comic Sans MS" pitchFamily="66" charset="0"/>
              </a:rPr>
            </a:br>
            <a:r>
              <a:rPr lang="en-US" sz="1800">
                <a:solidFill>
                  <a:schemeClr val="accent2"/>
                </a:solidFill>
                <a:latin typeface="Comic Sans MS" pitchFamily="66" charset="0"/>
              </a:rPr>
              <a:t>Addison-Wesley, July 2007. </a:t>
            </a:r>
            <a:br>
              <a:rPr lang="en-US" sz="1800">
                <a:solidFill>
                  <a:schemeClr val="accent2"/>
                </a:solidFill>
                <a:latin typeface="Comic Sans MS" pitchFamily="66" charset="0"/>
              </a:rPr>
            </a:br>
            <a:endParaRPr lang="en-US" sz="1800">
              <a:solidFill>
                <a:schemeClr val="accent2"/>
              </a:solidFill>
              <a:latin typeface="Comic Sans MS" pitchFamily="66" charset="0"/>
            </a:endParaRPr>
          </a:p>
        </p:txBody>
      </p:sp>
      <p:sp>
        <p:nvSpPr>
          <p:cNvPr id="318468" name="Text Box 1028"/>
          <p:cNvSpPr txBox="1">
            <a:spLocks noChangeArrowheads="1"/>
          </p:cNvSpPr>
          <p:nvPr/>
        </p:nvSpPr>
        <p:spPr bwMode="auto">
          <a:xfrm>
            <a:off x="393700" y="3392488"/>
            <a:ext cx="5378450" cy="3135312"/>
          </a:xfrm>
          <a:prstGeom prst="rect">
            <a:avLst/>
          </a:prstGeom>
          <a:noFill/>
          <a:ln w="9525">
            <a:noFill/>
            <a:miter lim="800000"/>
            <a:headEnd/>
            <a:tailEnd/>
          </a:ln>
          <a:effectLst/>
        </p:spPr>
        <p:txBody>
          <a:bodyPr>
            <a:spAutoFit/>
          </a:bodyPr>
          <a:lstStyle/>
          <a:p>
            <a:pPr algn="l"/>
            <a:r>
              <a:rPr lang="en-US" sz="2000">
                <a:latin typeface="Arial" charset="0"/>
              </a:rPr>
              <a:t>A note on the use of these ppt slides:</a:t>
            </a:r>
          </a:p>
          <a:p>
            <a:pPr algn="l"/>
            <a:r>
              <a:rPr lang="en-US" sz="1200">
                <a:latin typeface="Arial" charset="0"/>
              </a:rPr>
              <a:t>We’re making these slides freely available to all (faculty, students, readers). They’re in PowerPoint form so you can add, modify, and delete slides  (including this one) and slide content to suit your needs. They obviously represent a </a:t>
            </a:r>
            <a:r>
              <a:rPr lang="en-US" sz="1200" i="1">
                <a:latin typeface="Arial" charset="0"/>
              </a:rPr>
              <a:t>lot</a:t>
            </a:r>
            <a:r>
              <a:rPr lang="en-US" sz="1200">
                <a:latin typeface="Arial" charset="0"/>
              </a:rPr>
              <a:t> of work on our part. In return for use, we only ask the following:</a:t>
            </a:r>
          </a:p>
          <a:p>
            <a:pPr algn="l">
              <a:buClr>
                <a:schemeClr val="accent2"/>
              </a:buClr>
              <a:buFont typeface="Wingdings" pitchFamily="48" charset="2"/>
              <a:buChar char="q"/>
            </a:pPr>
            <a:r>
              <a:rPr lang="en-US" sz="1200">
                <a:latin typeface="Arial" charset="0"/>
              </a:rPr>
              <a:t> If you use these slides (e.g., in a class) in substantially unaltered form, that you mention their source (after all, we’d like people to use our book!)</a:t>
            </a:r>
          </a:p>
          <a:p>
            <a:pPr algn="l">
              <a:buClr>
                <a:schemeClr val="accent2"/>
              </a:buClr>
              <a:buFont typeface="Wingdings" pitchFamily="48" charset="2"/>
              <a:buChar char="q"/>
            </a:pPr>
            <a:r>
              <a:rPr lang="en-US" sz="1200">
                <a:latin typeface="Arial" charset="0"/>
              </a:rPr>
              <a:t> If you post any slides in substantially unaltered form on a www site, that you note that they are adapted from (or perhaps identical to) our slides, and note our copyright of this material.</a:t>
            </a:r>
          </a:p>
          <a:p>
            <a:pPr algn="l">
              <a:buClr>
                <a:schemeClr val="accent2"/>
              </a:buClr>
              <a:buFont typeface="Wingdings" pitchFamily="48" charset="2"/>
              <a:buChar char="q"/>
            </a:pPr>
            <a:endParaRPr lang="en-US" sz="1200">
              <a:latin typeface="Arial" charset="0"/>
            </a:endParaRPr>
          </a:p>
          <a:p>
            <a:pPr algn="l">
              <a:buClr>
                <a:schemeClr val="accent2"/>
              </a:buClr>
              <a:buFont typeface="Wingdings" pitchFamily="48" charset="2"/>
              <a:buNone/>
            </a:pPr>
            <a:r>
              <a:rPr lang="en-US" sz="1200">
                <a:latin typeface="Arial" charset="0"/>
              </a:rPr>
              <a:t>Thanks and enjoy!  JFK/KWR</a:t>
            </a:r>
          </a:p>
          <a:p>
            <a:pPr algn="l"/>
            <a:endParaRPr lang="en-US" sz="1200">
              <a:latin typeface="Arial" charset="0"/>
            </a:endParaRPr>
          </a:p>
          <a:p>
            <a:pPr algn="l"/>
            <a:r>
              <a:rPr lang="en-US" sz="1200">
                <a:latin typeface="Arial" charset="0"/>
              </a:rPr>
              <a:t>All material copyright 1996-2007</a:t>
            </a:r>
          </a:p>
          <a:p>
            <a:pPr algn="l"/>
            <a:r>
              <a:rPr lang="en-US" sz="1200">
                <a:latin typeface="Arial" charset="0"/>
              </a:rPr>
              <a:t>J.F Kurose and K.W. Ross, All Rights Reserved</a:t>
            </a:r>
          </a:p>
        </p:txBody>
      </p:sp>
      <p:pic>
        <p:nvPicPr>
          <p:cNvPr id="318469" name="Picture 1029"/>
          <p:cNvPicPr>
            <a:picLocks noChangeAspect="1" noChangeArrowheads="1"/>
          </p:cNvPicPr>
          <p:nvPr/>
        </p:nvPicPr>
        <p:blipFill>
          <a:blip r:embed="rId3" cstate="print"/>
          <a:srcRect/>
          <a:stretch>
            <a:fillRect/>
          </a:stretch>
        </p:blipFill>
        <p:spPr bwMode="auto">
          <a:xfrm>
            <a:off x="6127750" y="561975"/>
            <a:ext cx="2597150" cy="3214688"/>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5B2DFA6E-E89C-4806-88A2-A0201A578F33}" type="slidenum">
              <a:rPr lang="en-US"/>
              <a:pPr/>
              <a:t>50</a:t>
            </a:fld>
            <a:endParaRPr lang="en-US"/>
          </a:p>
        </p:txBody>
      </p:sp>
      <p:sp>
        <p:nvSpPr>
          <p:cNvPr id="202754"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Layering</a:t>
            </a:r>
          </a:p>
        </p:txBody>
      </p:sp>
      <p:sp>
        <p:nvSpPr>
          <p:cNvPr id="202755"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Is Layering always good?</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Sometimes not..</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Layer N may duplicate lower level functionality (e.g., error recovery)</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Layers may need same info (timestamp, MTU)</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Strict adherence to layering may hurt performance</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E19F8FA3-DC0D-4A7E-B749-9926BED961AA}" type="slidenum">
              <a:rPr lang="en-US"/>
              <a:pPr/>
              <a:t>51</a:t>
            </a:fld>
            <a:endParaRPr lang="en-US"/>
          </a:p>
        </p:txBody>
      </p:sp>
      <p:sp>
        <p:nvSpPr>
          <p:cNvPr id="374786" name="Rectangle 2050"/>
          <p:cNvSpPr>
            <a:spLocks noGrp="1" noChangeArrowheads="1"/>
          </p:cNvSpPr>
          <p:nvPr>
            <p:ph type="title"/>
          </p:nvPr>
        </p:nvSpPr>
        <p:spPr/>
        <p:txBody>
          <a:bodyPr/>
          <a:lstStyle/>
          <a:p>
            <a:r>
              <a:rPr lang="en-GB"/>
              <a:t>Why did the Internet win?</a:t>
            </a:r>
            <a:endParaRPr lang="en-US"/>
          </a:p>
        </p:txBody>
      </p:sp>
      <p:sp>
        <p:nvSpPr>
          <p:cNvPr id="374787" name="Rectangle 2051"/>
          <p:cNvSpPr>
            <a:spLocks noGrp="1" noChangeArrowheads="1"/>
          </p:cNvSpPr>
          <p:nvPr>
            <p:ph type="body" idx="1"/>
          </p:nvPr>
        </p:nvSpPr>
        <p:spPr/>
        <p:txBody>
          <a:bodyPr/>
          <a:lstStyle/>
          <a:p>
            <a:r>
              <a:rPr lang="en-GB"/>
              <a:t>Packet switching over circuit switching</a:t>
            </a:r>
          </a:p>
          <a:p>
            <a:r>
              <a:rPr lang="en-GB"/>
              <a:t>End-to-end principle and “Hourglass” design</a:t>
            </a:r>
          </a:p>
          <a:p>
            <a:r>
              <a:rPr lang="en-GB"/>
              <a:t>Layering of functionality</a:t>
            </a:r>
          </a:p>
          <a:p>
            <a:r>
              <a:rPr lang="en-GB">
                <a:solidFill>
                  <a:srgbClr val="FF0000"/>
                </a:solidFill>
              </a:rPr>
              <a:t>Distributed design, decentralized control</a:t>
            </a:r>
          </a:p>
          <a:p>
            <a:r>
              <a:rPr lang="en-GB">
                <a:solidFill>
                  <a:srgbClr val="FF0000"/>
                </a:solidFill>
              </a:rPr>
              <a:t>Superior organizational process</a:t>
            </a:r>
            <a:endParaRPr lang="en-US">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7530F8FC-DBB5-4F47-A36B-F72A6F15C237}" type="slidenum">
              <a:rPr lang="en-US"/>
              <a:pPr/>
              <a:t>52</a:t>
            </a:fld>
            <a:endParaRPr lang="en-US"/>
          </a:p>
        </p:txBody>
      </p:sp>
      <p:sp>
        <p:nvSpPr>
          <p:cNvPr id="206850"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Distributed design and control</a:t>
            </a:r>
          </a:p>
        </p:txBody>
      </p:sp>
      <p:sp>
        <p:nvSpPr>
          <p:cNvPr id="206851" name="Rectangle 3"/>
          <p:cNvSpPr>
            <a:spLocks noGrp="1" noChangeArrowheads="1"/>
          </p:cNvSpPr>
          <p:nvPr>
            <p:ph type="body" idx="1"/>
          </p:nvPr>
        </p:nvSpPr>
        <p:spPr>
          <a:xfrm>
            <a:off x="685800" y="1447800"/>
            <a:ext cx="7772400" cy="5254625"/>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Requirements from DARPA</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Must survive a nuclear attack</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Reliability</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Intelligent aggregation of unreliable components</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Alternate paths, adaptivity</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Distributed management &amp; control of networks</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Allows individual networks to independently develop without large amounts of coordination</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Exceptions: TLDs and TLD servers, IP address allocation (ICANN)</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A3A31E83-36FE-4BD3-B6B2-DE1C20D1F250}" type="slidenum">
              <a:rPr lang="en-US"/>
              <a:pPr/>
              <a:t>53</a:t>
            </a:fld>
            <a:endParaRPr lang="en-US"/>
          </a:p>
        </p:txBody>
      </p:sp>
      <p:sp>
        <p:nvSpPr>
          <p:cNvPr id="208898"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Superior organizational process</a:t>
            </a:r>
          </a:p>
        </p:txBody>
      </p:sp>
      <p:sp>
        <p:nvSpPr>
          <p:cNvPr id="208899"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IAB/IETF process allowed for quick specification, implementation, and deployment of new standards</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Free and easy download of standards</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Rough consensus and running code</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2 interoperable implementations</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Bake-offs</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http://www.ietf.org/</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ISO/OSI</a:t>
            </a:r>
          </a:p>
          <a:p>
            <a:pPr marL="741363" lvl="1" indent="-284163" defTabSz="457200">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Comparison to IETF left as an exercise</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idx="1"/>
          </p:nvPr>
        </p:nvSpPr>
        <p:spPr/>
        <p:txBody>
          <a:bodyPr/>
          <a:lstStyle/>
          <a:p>
            <a:r>
              <a:rPr lang="en-US" dirty="0" smtClean="0"/>
              <a:t>Consider the queuing delay in a router buffer (preceding an outbound link). Suppose all packets are L bits, the transmission rate is R bps and that N packets simultaneously arrive at the buffer every LN/R seconds. Find the average queuing delay of a packet</a:t>
            </a:r>
          </a:p>
        </p:txBody>
      </p:sp>
      <p:sp>
        <p:nvSpPr>
          <p:cNvPr id="4" name="Footer Placeholder 3"/>
          <p:cNvSpPr>
            <a:spLocks noGrp="1"/>
          </p:cNvSpPr>
          <p:nvPr>
            <p:ph type="ftr" sz="quarter" idx="11"/>
          </p:nvPr>
        </p:nvSpPr>
        <p:spPr/>
        <p:txBody>
          <a:bodyPr/>
          <a:lstStyle/>
          <a:p>
            <a:r>
              <a:rPr lang="en-US" smtClean="0"/>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smtClean="0"/>
              <a:t>1-</a:t>
            </a:r>
            <a:fld id="{EE811183-DCA7-4A54-80B3-428D5C9D418D}"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CF4B05F8-8AC7-4556-96AC-11C378F06314}" type="slidenum">
              <a:rPr lang="en-US"/>
              <a:pPr/>
              <a:t>55</a:t>
            </a:fld>
            <a:endParaRPr lang="en-US"/>
          </a:p>
        </p:txBody>
      </p:sp>
      <p:sp>
        <p:nvSpPr>
          <p:cNvPr id="343042" name="Rectangle 2050"/>
          <p:cNvSpPr>
            <a:spLocks noGrp="1" noChangeArrowheads="1"/>
          </p:cNvSpPr>
          <p:nvPr>
            <p:ph type="ctrTitle"/>
          </p:nvPr>
        </p:nvSpPr>
        <p:spPr>
          <a:xfrm>
            <a:off x="685800" y="2286000"/>
            <a:ext cx="7772400" cy="1143000"/>
          </a:xfrm>
        </p:spPr>
        <p:txBody>
          <a:bodyPr/>
          <a:lstStyle/>
          <a:p>
            <a:r>
              <a:rPr lang="en-US"/>
              <a:t>Internet history</a:t>
            </a:r>
          </a:p>
        </p:txBody>
      </p:sp>
      <p:sp>
        <p:nvSpPr>
          <p:cNvPr id="343043" name="Rectangle 2051"/>
          <p:cNvSpPr>
            <a:spLocks noGrp="1" noChangeArrowheads="1"/>
          </p:cNvSpPr>
          <p:nvPr>
            <p:ph type="subTitle"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E2C17D44-2744-44FC-8E7F-EF650532316F}" type="slidenum">
              <a:rPr lang="en-US"/>
              <a:pPr/>
              <a:t>56</a:t>
            </a:fld>
            <a:endParaRPr lang="en-US"/>
          </a:p>
        </p:txBody>
      </p:sp>
      <p:sp>
        <p:nvSpPr>
          <p:cNvPr id="377858" name="Rectangle 2050"/>
          <p:cNvSpPr>
            <a:spLocks noGrp="1" noChangeArrowheads="1"/>
          </p:cNvSpPr>
          <p:nvPr>
            <p:ph type="title"/>
          </p:nvPr>
        </p:nvSpPr>
        <p:spPr/>
        <p:txBody>
          <a:bodyPr/>
          <a:lstStyle/>
          <a:p>
            <a:r>
              <a:rPr lang="en-US"/>
              <a:t>How old is the Internet?</a:t>
            </a:r>
          </a:p>
        </p:txBody>
      </p:sp>
      <p:sp>
        <p:nvSpPr>
          <p:cNvPr id="377859" name="Rectangle 2051"/>
          <p:cNvSpPr>
            <a:spLocks noGrp="1" noChangeArrowheads="1"/>
          </p:cNvSpPr>
          <p:nvPr>
            <p:ph type="body" idx="1"/>
          </p:nvPr>
        </p:nvSpPr>
        <p:spPr/>
        <p:txBody>
          <a:bodyPr/>
          <a:lstStyle/>
          <a:p>
            <a:r>
              <a:rPr lang="en-US"/>
              <a:t>Guesses?</a:t>
            </a:r>
          </a:p>
          <a:p>
            <a:r>
              <a:rPr lang="en-US"/>
              <a:t>Hint</a:t>
            </a:r>
          </a:p>
          <a:p>
            <a:pPr lvl="1"/>
            <a:r>
              <a:rPr lang="en-US"/>
              <a:t>It used to be the case that everyone in this class remembered the “pre-Internet” days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8" name="Slide Number Placeholder 6"/>
          <p:cNvSpPr>
            <a:spLocks noGrp="1"/>
          </p:cNvSpPr>
          <p:nvPr>
            <p:ph type="sldNum" sz="quarter" idx="12"/>
          </p:nvPr>
        </p:nvSpPr>
        <p:spPr/>
        <p:txBody>
          <a:bodyPr/>
          <a:lstStyle/>
          <a:p>
            <a:r>
              <a:rPr lang="en-US"/>
              <a:t>1-</a:t>
            </a:r>
            <a:fld id="{A20E4538-509E-43C3-851C-09FC6FE0F428}" type="slidenum">
              <a:rPr lang="en-US"/>
              <a:pPr/>
              <a:t>57</a:t>
            </a:fld>
            <a:endParaRPr lang="en-US"/>
          </a:p>
        </p:txBody>
      </p:sp>
      <p:pic>
        <p:nvPicPr>
          <p:cNvPr id="332802" name="Picture 1026" descr="arpanet2"/>
          <p:cNvPicPr>
            <a:picLocks noChangeAspect="1" noChangeArrowheads="1"/>
          </p:cNvPicPr>
          <p:nvPr/>
        </p:nvPicPr>
        <p:blipFill>
          <a:blip r:embed="rId3" cstate="print"/>
          <a:srcRect b="8458"/>
          <a:stretch>
            <a:fillRect/>
          </a:stretch>
        </p:blipFill>
        <p:spPr bwMode="auto">
          <a:xfrm>
            <a:off x="3938588" y="3968750"/>
            <a:ext cx="2976562" cy="2889250"/>
          </a:xfrm>
          <a:prstGeom prst="rect">
            <a:avLst/>
          </a:prstGeom>
          <a:noFill/>
        </p:spPr>
      </p:pic>
      <p:sp>
        <p:nvSpPr>
          <p:cNvPr id="332803" name="Rectangle 1027"/>
          <p:cNvSpPr>
            <a:spLocks noGrp="1" noChangeArrowheads="1"/>
          </p:cNvSpPr>
          <p:nvPr>
            <p:ph type="title"/>
          </p:nvPr>
        </p:nvSpPr>
        <p:spPr>
          <a:xfrm>
            <a:off x="476250" y="333375"/>
            <a:ext cx="7772400" cy="647700"/>
          </a:xfrm>
        </p:spPr>
        <p:txBody>
          <a:bodyPr/>
          <a:lstStyle/>
          <a:p>
            <a:r>
              <a:rPr lang="en-US" sz="3600"/>
              <a:t>Internet History</a:t>
            </a:r>
            <a:endParaRPr lang="en-US"/>
          </a:p>
        </p:txBody>
      </p:sp>
      <p:sp>
        <p:nvSpPr>
          <p:cNvPr id="332804" name="Rectangle 1028"/>
          <p:cNvSpPr>
            <a:spLocks noGrp="1" noChangeArrowheads="1"/>
          </p:cNvSpPr>
          <p:nvPr>
            <p:ph type="body" sz="half" idx="1"/>
          </p:nvPr>
        </p:nvSpPr>
        <p:spPr>
          <a:xfrm>
            <a:off x="533400" y="1790700"/>
            <a:ext cx="3695700" cy="4457700"/>
          </a:xfrm>
        </p:spPr>
        <p:txBody>
          <a:bodyPr/>
          <a:lstStyle/>
          <a:p>
            <a:r>
              <a:rPr lang="en-US" sz="2000">
                <a:solidFill>
                  <a:schemeClr val="accent2"/>
                </a:solidFill>
              </a:rPr>
              <a:t>1961:</a:t>
            </a:r>
            <a:r>
              <a:rPr lang="en-US" sz="2000"/>
              <a:t> Kleinrock - queueing theory shows effectiveness of packet-switching</a:t>
            </a:r>
          </a:p>
          <a:p>
            <a:r>
              <a:rPr lang="en-US" sz="2000">
                <a:solidFill>
                  <a:schemeClr val="accent2"/>
                </a:solidFill>
              </a:rPr>
              <a:t>1964:</a:t>
            </a:r>
            <a:r>
              <a:rPr lang="en-US" sz="2000"/>
              <a:t> Baran - packet-switching in early military nets</a:t>
            </a:r>
          </a:p>
          <a:p>
            <a:r>
              <a:rPr lang="en-US" sz="2000">
                <a:solidFill>
                  <a:schemeClr val="accent2"/>
                </a:solidFill>
              </a:rPr>
              <a:t>1967:</a:t>
            </a:r>
            <a:r>
              <a:rPr lang="en-US" sz="2000"/>
              <a:t> ARPAnet conceived by Advanced Research Projects Agency</a:t>
            </a:r>
          </a:p>
          <a:p>
            <a:r>
              <a:rPr lang="en-US" sz="2000">
                <a:solidFill>
                  <a:schemeClr val="accent2"/>
                </a:solidFill>
              </a:rPr>
              <a:t>1969:</a:t>
            </a:r>
            <a:r>
              <a:rPr lang="en-US" sz="2000"/>
              <a:t> first ARPAnet node operational</a:t>
            </a:r>
          </a:p>
          <a:p>
            <a:endParaRPr lang="en-US" sz="2000"/>
          </a:p>
        </p:txBody>
      </p:sp>
      <p:sp>
        <p:nvSpPr>
          <p:cNvPr id="332805" name="Rectangle 1029"/>
          <p:cNvSpPr>
            <a:spLocks noGrp="1" noChangeArrowheads="1"/>
          </p:cNvSpPr>
          <p:nvPr>
            <p:ph type="body" sz="half" idx="2"/>
          </p:nvPr>
        </p:nvSpPr>
        <p:spPr>
          <a:xfrm>
            <a:off x="4357688" y="1800225"/>
            <a:ext cx="4786312" cy="4448175"/>
          </a:xfrm>
        </p:spPr>
        <p:txBody>
          <a:bodyPr/>
          <a:lstStyle/>
          <a:p>
            <a:r>
              <a:rPr lang="en-US" sz="2000">
                <a:solidFill>
                  <a:schemeClr val="accent2"/>
                </a:solidFill>
              </a:rPr>
              <a:t>1972:</a:t>
            </a:r>
            <a:r>
              <a:rPr lang="en-US" sz="2000"/>
              <a:t> </a:t>
            </a:r>
          </a:p>
          <a:p>
            <a:pPr lvl="1"/>
            <a:r>
              <a:rPr lang="en-US" sz="2000"/>
              <a:t>ARPAnet public demonstration</a:t>
            </a:r>
          </a:p>
          <a:p>
            <a:pPr lvl="1"/>
            <a:r>
              <a:rPr lang="en-US" sz="2000"/>
              <a:t>NCP (Network Control Protocol) first host-host protocol </a:t>
            </a:r>
          </a:p>
          <a:p>
            <a:pPr lvl="1"/>
            <a:r>
              <a:rPr lang="en-US" sz="2000"/>
              <a:t>first e-mail program</a:t>
            </a:r>
          </a:p>
          <a:p>
            <a:pPr lvl="1"/>
            <a:r>
              <a:rPr lang="en-US" sz="2000"/>
              <a:t>ARPAnet has 15 nodes</a:t>
            </a:r>
          </a:p>
        </p:txBody>
      </p:sp>
      <p:sp>
        <p:nvSpPr>
          <p:cNvPr id="332806" name="Rectangle 1030"/>
          <p:cNvSpPr>
            <a:spLocks noChangeArrowheads="1"/>
          </p:cNvSpPr>
          <p:nvPr/>
        </p:nvSpPr>
        <p:spPr bwMode="auto">
          <a:xfrm>
            <a:off x="523875" y="1028700"/>
            <a:ext cx="7772400" cy="647700"/>
          </a:xfrm>
          <a:prstGeom prst="rect">
            <a:avLst/>
          </a:prstGeom>
          <a:noFill/>
          <a:ln w="9525">
            <a:noFill/>
            <a:miter lim="800000"/>
            <a:headEnd/>
            <a:tailEnd/>
          </a:ln>
          <a:effectLst/>
        </p:spPr>
        <p:txBody>
          <a:bodyPr anchor="ctr"/>
          <a:lstStyle/>
          <a:p>
            <a:pPr algn="l"/>
            <a:r>
              <a:rPr lang="en-US" sz="2400" i="1">
                <a:solidFill>
                  <a:srgbClr val="FF0000"/>
                </a:solidFill>
                <a:latin typeface="Comic Sans MS" pitchFamily="66" charset="0"/>
              </a:rPr>
              <a:t>1961-1972: Early packet-switching principles</a:t>
            </a:r>
            <a:endParaRPr lang="en-US" sz="4000" u="sng">
              <a:solidFill>
                <a:schemeClr val="accent2"/>
              </a:solidFill>
              <a:latin typeface="Comic Sans MS" pitchFamily="66"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8" name="Slide Number Placeholder 6"/>
          <p:cNvSpPr>
            <a:spLocks noGrp="1"/>
          </p:cNvSpPr>
          <p:nvPr>
            <p:ph type="sldNum" sz="quarter" idx="12"/>
          </p:nvPr>
        </p:nvSpPr>
        <p:spPr/>
        <p:txBody>
          <a:bodyPr/>
          <a:lstStyle/>
          <a:p>
            <a:r>
              <a:rPr lang="en-US"/>
              <a:t>1-</a:t>
            </a:r>
            <a:fld id="{EE47ECCB-951C-474A-AD06-38E9552BECC5}" type="slidenum">
              <a:rPr lang="en-US"/>
              <a:pPr/>
              <a:t>58</a:t>
            </a:fld>
            <a:endParaRPr lang="en-US"/>
          </a:p>
        </p:txBody>
      </p:sp>
      <p:sp>
        <p:nvSpPr>
          <p:cNvPr id="334850" name="Rectangle 1026"/>
          <p:cNvSpPr>
            <a:spLocks noGrp="1" noChangeArrowheads="1"/>
          </p:cNvSpPr>
          <p:nvPr>
            <p:ph type="title"/>
          </p:nvPr>
        </p:nvSpPr>
        <p:spPr>
          <a:xfrm>
            <a:off x="476250" y="333375"/>
            <a:ext cx="7772400" cy="647700"/>
          </a:xfrm>
        </p:spPr>
        <p:txBody>
          <a:bodyPr/>
          <a:lstStyle/>
          <a:p>
            <a:r>
              <a:rPr lang="en-US" sz="3600"/>
              <a:t>Internet History</a:t>
            </a:r>
            <a:endParaRPr lang="en-US"/>
          </a:p>
        </p:txBody>
      </p:sp>
      <p:sp>
        <p:nvSpPr>
          <p:cNvPr id="334851" name="Rectangle 1027"/>
          <p:cNvSpPr>
            <a:spLocks noGrp="1" noChangeArrowheads="1"/>
          </p:cNvSpPr>
          <p:nvPr>
            <p:ph type="body" sz="half" idx="1"/>
          </p:nvPr>
        </p:nvSpPr>
        <p:spPr>
          <a:xfrm>
            <a:off x="228600" y="1695450"/>
            <a:ext cx="4152900" cy="4457700"/>
          </a:xfrm>
        </p:spPr>
        <p:txBody>
          <a:bodyPr/>
          <a:lstStyle/>
          <a:p>
            <a:r>
              <a:rPr lang="en-US" sz="2000">
                <a:solidFill>
                  <a:schemeClr val="accent2"/>
                </a:solidFill>
              </a:rPr>
              <a:t>1970’s:</a:t>
            </a:r>
            <a:r>
              <a:rPr lang="en-US" sz="2000"/>
              <a:t> proprietary network architectures developed: DECnet, SNA, XNA</a:t>
            </a:r>
          </a:p>
          <a:p>
            <a:r>
              <a:rPr lang="en-US" sz="2000">
                <a:solidFill>
                  <a:schemeClr val="accent2"/>
                </a:solidFill>
              </a:rPr>
              <a:t>1974:</a:t>
            </a:r>
            <a:r>
              <a:rPr lang="en-US" sz="2000"/>
              <a:t> Cerf and Kahn - architecture for interconnecting networks</a:t>
            </a:r>
          </a:p>
          <a:p>
            <a:r>
              <a:rPr lang="en-US" sz="2000">
                <a:solidFill>
                  <a:schemeClr val="accent2"/>
                </a:solidFill>
              </a:rPr>
              <a:t>1976:</a:t>
            </a:r>
            <a:r>
              <a:rPr lang="en-US" sz="2000"/>
              <a:t> Ethernet at Xerox PARC</a:t>
            </a:r>
          </a:p>
          <a:p>
            <a:r>
              <a:rPr lang="en-US" sz="2000">
                <a:solidFill>
                  <a:schemeClr val="accent2"/>
                </a:solidFill>
              </a:rPr>
              <a:t>1979:</a:t>
            </a:r>
            <a:r>
              <a:rPr lang="en-US" sz="2000"/>
              <a:t> ARPAnet has 200 nodes</a:t>
            </a:r>
          </a:p>
        </p:txBody>
      </p:sp>
      <p:sp>
        <p:nvSpPr>
          <p:cNvPr id="334852" name="Rectangle 1028"/>
          <p:cNvSpPr>
            <a:spLocks noGrp="1" noChangeArrowheads="1"/>
          </p:cNvSpPr>
          <p:nvPr>
            <p:ph type="body" sz="half" idx="2"/>
          </p:nvPr>
        </p:nvSpPr>
        <p:spPr>
          <a:xfrm>
            <a:off x="4495800" y="1800225"/>
            <a:ext cx="3810000" cy="4448175"/>
          </a:xfrm>
        </p:spPr>
        <p:txBody>
          <a:bodyPr/>
          <a:lstStyle/>
          <a:p>
            <a:pPr>
              <a:lnSpc>
                <a:spcPct val="90000"/>
              </a:lnSpc>
              <a:buFont typeface="Wingdings" pitchFamily="48" charset="2"/>
              <a:buNone/>
            </a:pPr>
            <a:r>
              <a:rPr lang="en-US" sz="1800">
                <a:solidFill>
                  <a:srgbClr val="FF0000"/>
                </a:solidFill>
              </a:rPr>
              <a:t>Cerf and Kahn’s internetworking principles:</a:t>
            </a:r>
          </a:p>
          <a:p>
            <a:pPr lvl="1">
              <a:lnSpc>
                <a:spcPct val="90000"/>
              </a:lnSpc>
            </a:pPr>
            <a:r>
              <a:rPr lang="en-US" sz="1800"/>
              <a:t>minimalism, autonomy - no internal changes required to interconnect networks</a:t>
            </a:r>
          </a:p>
          <a:p>
            <a:pPr lvl="1">
              <a:lnSpc>
                <a:spcPct val="90000"/>
              </a:lnSpc>
            </a:pPr>
            <a:r>
              <a:rPr lang="en-US" sz="1800"/>
              <a:t>best effort service model</a:t>
            </a:r>
          </a:p>
          <a:p>
            <a:pPr lvl="1">
              <a:lnSpc>
                <a:spcPct val="90000"/>
              </a:lnSpc>
            </a:pPr>
            <a:r>
              <a:rPr lang="en-US" sz="1800"/>
              <a:t>stateless routers</a:t>
            </a:r>
          </a:p>
          <a:p>
            <a:pPr lvl="1">
              <a:lnSpc>
                <a:spcPct val="90000"/>
              </a:lnSpc>
            </a:pPr>
            <a:r>
              <a:rPr lang="en-US" sz="1800"/>
              <a:t>decentralized control</a:t>
            </a:r>
          </a:p>
          <a:p>
            <a:pPr>
              <a:lnSpc>
                <a:spcPct val="90000"/>
              </a:lnSpc>
              <a:buFont typeface="Wingdings" pitchFamily="48" charset="2"/>
              <a:buNone/>
            </a:pPr>
            <a:r>
              <a:rPr lang="en-US" sz="1800">
                <a:solidFill>
                  <a:srgbClr val="FF0000"/>
                </a:solidFill>
              </a:rPr>
              <a:t>define today’s Internet architecture</a:t>
            </a:r>
            <a:endParaRPr lang="en-US" sz="2000"/>
          </a:p>
        </p:txBody>
      </p:sp>
      <p:sp>
        <p:nvSpPr>
          <p:cNvPr id="334853" name="Rectangle 1029"/>
          <p:cNvSpPr>
            <a:spLocks noChangeArrowheads="1"/>
          </p:cNvSpPr>
          <p:nvPr/>
        </p:nvSpPr>
        <p:spPr bwMode="auto">
          <a:xfrm>
            <a:off x="523875" y="1028700"/>
            <a:ext cx="7972425" cy="647700"/>
          </a:xfrm>
          <a:prstGeom prst="rect">
            <a:avLst/>
          </a:prstGeom>
          <a:noFill/>
          <a:ln w="9525">
            <a:noFill/>
            <a:miter lim="800000"/>
            <a:headEnd/>
            <a:tailEnd/>
          </a:ln>
          <a:effectLst/>
        </p:spPr>
        <p:txBody>
          <a:bodyPr anchor="ctr"/>
          <a:lstStyle/>
          <a:p>
            <a:pPr algn="l"/>
            <a:r>
              <a:rPr lang="en-US" sz="2400" i="1">
                <a:solidFill>
                  <a:srgbClr val="FF0000"/>
                </a:solidFill>
                <a:latin typeface="Comic Sans MS" pitchFamily="66" charset="0"/>
              </a:rPr>
              <a:t>1972-1980: Internetworking, new and proprietary nets</a:t>
            </a:r>
            <a:endParaRPr lang="en-US" sz="4000" u="sng">
              <a:solidFill>
                <a:schemeClr val="accent2"/>
              </a:solidFill>
              <a:latin typeface="Comic Sans MS" pitchFamily="66" charset="0"/>
            </a:endParaRPr>
          </a:p>
        </p:txBody>
      </p:sp>
      <p:sp>
        <p:nvSpPr>
          <p:cNvPr id="334854" name="Rectangle 1030"/>
          <p:cNvSpPr>
            <a:spLocks noChangeArrowheads="1"/>
          </p:cNvSpPr>
          <p:nvPr/>
        </p:nvSpPr>
        <p:spPr bwMode="auto">
          <a:xfrm>
            <a:off x="4457700" y="1771650"/>
            <a:ext cx="3810000" cy="3033713"/>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r>
              <a:rPr lang="en-US"/>
              <a:t>1-</a:t>
            </a:r>
            <a:fld id="{A5D86BB7-77D5-48EC-A414-B1643C7E2CD3}" type="slidenum">
              <a:rPr lang="en-US"/>
              <a:pPr/>
              <a:t>59</a:t>
            </a:fld>
            <a:endParaRPr lang="en-US"/>
          </a:p>
        </p:txBody>
      </p:sp>
      <p:sp>
        <p:nvSpPr>
          <p:cNvPr id="336898" name="Rectangle 2"/>
          <p:cNvSpPr>
            <a:spLocks noGrp="1" noChangeArrowheads="1"/>
          </p:cNvSpPr>
          <p:nvPr>
            <p:ph type="title"/>
          </p:nvPr>
        </p:nvSpPr>
        <p:spPr>
          <a:xfrm>
            <a:off x="476250" y="333375"/>
            <a:ext cx="7772400" cy="647700"/>
          </a:xfrm>
        </p:spPr>
        <p:txBody>
          <a:bodyPr/>
          <a:lstStyle/>
          <a:p>
            <a:r>
              <a:rPr lang="en-US" sz="3600"/>
              <a:t>Internet History</a:t>
            </a:r>
            <a:endParaRPr lang="en-US"/>
          </a:p>
        </p:txBody>
      </p:sp>
      <p:sp>
        <p:nvSpPr>
          <p:cNvPr id="336899" name="Rectangle 3"/>
          <p:cNvSpPr>
            <a:spLocks noGrp="1" noChangeArrowheads="1"/>
          </p:cNvSpPr>
          <p:nvPr>
            <p:ph type="body" sz="half" idx="1"/>
          </p:nvPr>
        </p:nvSpPr>
        <p:spPr>
          <a:xfrm>
            <a:off x="533400" y="1790700"/>
            <a:ext cx="3810000" cy="4457700"/>
          </a:xfrm>
        </p:spPr>
        <p:txBody>
          <a:bodyPr/>
          <a:lstStyle/>
          <a:p>
            <a:r>
              <a:rPr lang="en-US" sz="2400">
                <a:solidFill>
                  <a:schemeClr val="accent2"/>
                </a:solidFill>
              </a:rPr>
              <a:t>1983:</a:t>
            </a:r>
            <a:r>
              <a:rPr lang="en-US" sz="2400"/>
              <a:t> deployment of TCP/IP</a:t>
            </a:r>
          </a:p>
          <a:p>
            <a:r>
              <a:rPr lang="en-US" sz="2400">
                <a:solidFill>
                  <a:schemeClr val="accent2"/>
                </a:solidFill>
              </a:rPr>
              <a:t>1983:</a:t>
            </a:r>
            <a:r>
              <a:rPr lang="en-US" sz="2400"/>
              <a:t> smtp e-mail protocol defined </a:t>
            </a:r>
          </a:p>
          <a:p>
            <a:r>
              <a:rPr lang="en-US" sz="2400">
                <a:solidFill>
                  <a:schemeClr val="accent2"/>
                </a:solidFill>
              </a:rPr>
              <a:t>1983:</a:t>
            </a:r>
            <a:r>
              <a:rPr lang="en-US" sz="2400"/>
              <a:t> DNS defined for name-to-IP-address translation</a:t>
            </a:r>
          </a:p>
          <a:p>
            <a:r>
              <a:rPr lang="en-US" sz="2400">
                <a:solidFill>
                  <a:schemeClr val="accent2"/>
                </a:solidFill>
              </a:rPr>
              <a:t>1985:</a:t>
            </a:r>
            <a:r>
              <a:rPr lang="en-US" sz="2400"/>
              <a:t> ftp protocol defined</a:t>
            </a:r>
          </a:p>
          <a:p>
            <a:r>
              <a:rPr lang="en-US" sz="2400">
                <a:solidFill>
                  <a:schemeClr val="accent2"/>
                </a:solidFill>
              </a:rPr>
              <a:t>1988:</a:t>
            </a:r>
            <a:r>
              <a:rPr lang="en-US" sz="2400"/>
              <a:t> TCP congestion control</a:t>
            </a:r>
          </a:p>
        </p:txBody>
      </p:sp>
      <p:sp>
        <p:nvSpPr>
          <p:cNvPr id="336900" name="Rectangle 4"/>
          <p:cNvSpPr>
            <a:spLocks noGrp="1" noChangeArrowheads="1"/>
          </p:cNvSpPr>
          <p:nvPr>
            <p:ph type="body" sz="half" idx="2"/>
          </p:nvPr>
        </p:nvSpPr>
        <p:spPr>
          <a:xfrm>
            <a:off x="4495800" y="1800225"/>
            <a:ext cx="3810000" cy="4448175"/>
          </a:xfrm>
        </p:spPr>
        <p:txBody>
          <a:bodyPr/>
          <a:lstStyle/>
          <a:p>
            <a:r>
              <a:rPr lang="en-US" sz="2400">
                <a:solidFill>
                  <a:schemeClr val="accent2"/>
                </a:solidFill>
              </a:rPr>
              <a:t>Late 1980s, Early 1990s</a:t>
            </a:r>
            <a:r>
              <a:rPr lang="en-US" sz="2400"/>
              <a:t>:  new national networks: Csnet, BITnet, NSFnet, Minitel</a:t>
            </a:r>
          </a:p>
          <a:p>
            <a:pPr lvl="1"/>
            <a:r>
              <a:rPr lang="en-US" sz="2000"/>
              <a:t>100,000 hosts connected to confederation of networks</a:t>
            </a:r>
          </a:p>
          <a:p>
            <a:endParaRPr lang="en-US" sz="2400"/>
          </a:p>
        </p:txBody>
      </p:sp>
      <p:sp>
        <p:nvSpPr>
          <p:cNvPr id="336901" name="Rectangle 5"/>
          <p:cNvSpPr>
            <a:spLocks noChangeArrowheads="1"/>
          </p:cNvSpPr>
          <p:nvPr/>
        </p:nvSpPr>
        <p:spPr bwMode="auto">
          <a:xfrm>
            <a:off x="523875" y="1028700"/>
            <a:ext cx="7962900" cy="647700"/>
          </a:xfrm>
          <a:prstGeom prst="rect">
            <a:avLst/>
          </a:prstGeom>
          <a:noFill/>
          <a:ln w="9525">
            <a:noFill/>
            <a:miter lim="800000"/>
            <a:headEnd/>
            <a:tailEnd/>
          </a:ln>
          <a:effectLst/>
        </p:spPr>
        <p:txBody>
          <a:bodyPr anchor="ctr"/>
          <a:lstStyle/>
          <a:p>
            <a:pPr algn="l"/>
            <a:r>
              <a:rPr lang="en-US" sz="2400" i="1">
                <a:solidFill>
                  <a:srgbClr val="FF0000"/>
                </a:solidFill>
                <a:latin typeface="Comic Sans MS" pitchFamily="66" charset="0"/>
              </a:rPr>
              <a:t>1980-1990: new protocols, a proliferation of networks</a:t>
            </a:r>
            <a:endParaRPr lang="en-US" sz="4000" u="sng">
              <a:solidFill>
                <a:schemeClr val="accent2"/>
              </a:solidFill>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54131A4F-BA25-4272-880E-4CDA5E34587D}" type="slidenum">
              <a:rPr lang="en-US"/>
              <a:pPr/>
              <a:t>6</a:t>
            </a:fld>
            <a:endParaRPr lang="en-US"/>
          </a:p>
        </p:txBody>
      </p:sp>
      <p:sp>
        <p:nvSpPr>
          <p:cNvPr id="139268" name="Rectangle 4"/>
          <p:cNvSpPr>
            <a:spLocks noGrp="1" noChangeArrowheads="1"/>
          </p:cNvSpPr>
          <p:nvPr>
            <p:ph type="title"/>
          </p:nvPr>
        </p:nvSpPr>
        <p:spPr/>
        <p:txBody>
          <a:bodyPr/>
          <a:lstStyle/>
          <a:p>
            <a:r>
              <a:rPr lang="en-GB"/>
              <a:t>Outline</a:t>
            </a:r>
          </a:p>
        </p:txBody>
      </p:sp>
      <p:sp>
        <p:nvSpPr>
          <p:cNvPr id="139269" name="Rectangle 5"/>
          <p:cNvSpPr>
            <a:spLocks noGrp="1" noChangeArrowheads="1"/>
          </p:cNvSpPr>
          <p:nvPr>
            <p:ph type="body" idx="1"/>
          </p:nvPr>
        </p:nvSpPr>
        <p:spPr/>
        <p:txBody>
          <a:bodyPr/>
          <a:lstStyle/>
          <a:p>
            <a:pPr lvl="1"/>
            <a:r>
              <a:rPr lang="en-GB"/>
              <a:t>Internet architecture</a:t>
            </a:r>
          </a:p>
          <a:p>
            <a:pPr lvl="1"/>
            <a:r>
              <a:rPr lang="en-GB"/>
              <a:t>Internet history</a:t>
            </a:r>
          </a:p>
          <a:p>
            <a:pPr lvl="1"/>
            <a:r>
              <a:rPr lang="en-GB"/>
              <a:t>Today’s Internet</a:t>
            </a:r>
          </a:p>
          <a:p>
            <a:pPr lvl="1"/>
            <a:r>
              <a:rPr lang="en-GB"/>
              <a:t>Internet in a nutshell (protocols in practice)</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r>
              <a:rPr lang="en-US"/>
              <a:t>1-</a:t>
            </a:r>
            <a:fld id="{15BFEBE9-33F0-41F4-B17D-14F2391F141E}" type="slidenum">
              <a:rPr lang="en-US"/>
              <a:pPr/>
              <a:t>60</a:t>
            </a:fld>
            <a:endParaRPr lang="en-US"/>
          </a:p>
        </p:txBody>
      </p:sp>
      <p:sp>
        <p:nvSpPr>
          <p:cNvPr id="338946" name="Rectangle 2"/>
          <p:cNvSpPr>
            <a:spLocks noGrp="1" noChangeArrowheads="1"/>
          </p:cNvSpPr>
          <p:nvPr>
            <p:ph type="title"/>
          </p:nvPr>
        </p:nvSpPr>
        <p:spPr>
          <a:xfrm>
            <a:off x="476250" y="333375"/>
            <a:ext cx="7772400" cy="647700"/>
          </a:xfrm>
        </p:spPr>
        <p:txBody>
          <a:bodyPr/>
          <a:lstStyle/>
          <a:p>
            <a:r>
              <a:rPr lang="en-US" sz="3600"/>
              <a:t>Internet History</a:t>
            </a:r>
            <a:endParaRPr lang="en-US"/>
          </a:p>
        </p:txBody>
      </p:sp>
      <p:sp>
        <p:nvSpPr>
          <p:cNvPr id="338947" name="Rectangle 3"/>
          <p:cNvSpPr>
            <a:spLocks noGrp="1" noChangeArrowheads="1"/>
          </p:cNvSpPr>
          <p:nvPr>
            <p:ph type="body" sz="half" idx="1"/>
          </p:nvPr>
        </p:nvSpPr>
        <p:spPr>
          <a:xfrm>
            <a:off x="419100" y="1790700"/>
            <a:ext cx="4470400" cy="4457700"/>
          </a:xfrm>
        </p:spPr>
        <p:txBody>
          <a:bodyPr/>
          <a:lstStyle/>
          <a:p>
            <a:r>
              <a:rPr lang="en-US" sz="2000">
                <a:solidFill>
                  <a:schemeClr val="accent2"/>
                </a:solidFill>
              </a:rPr>
              <a:t>Early 1990’s: </a:t>
            </a:r>
            <a:r>
              <a:rPr lang="en-US" sz="2000"/>
              <a:t>ARPAnet decommissioned</a:t>
            </a:r>
          </a:p>
          <a:p>
            <a:r>
              <a:rPr lang="en-US" sz="2000">
                <a:solidFill>
                  <a:schemeClr val="accent2"/>
                </a:solidFill>
              </a:rPr>
              <a:t>1991: </a:t>
            </a:r>
            <a:r>
              <a:rPr lang="en-US" sz="2000"/>
              <a:t>NSF lifts restrictions on commercial use of NSFnet (decommissioned, 1995)</a:t>
            </a:r>
          </a:p>
          <a:p>
            <a:r>
              <a:rPr lang="en-US" sz="2000">
                <a:solidFill>
                  <a:schemeClr val="accent2"/>
                </a:solidFill>
              </a:rPr>
              <a:t>early 1990s:</a:t>
            </a:r>
            <a:r>
              <a:rPr lang="en-US" sz="2000"/>
              <a:t> Web</a:t>
            </a:r>
          </a:p>
          <a:p>
            <a:pPr lvl="1"/>
            <a:r>
              <a:rPr lang="en-US" sz="2000"/>
              <a:t>hypertext [Bush 1945, Nelson 1960’s]</a:t>
            </a:r>
          </a:p>
          <a:p>
            <a:pPr lvl="1"/>
            <a:r>
              <a:rPr lang="en-US" sz="2000"/>
              <a:t>HTML, HTTP: Berners-Lee</a:t>
            </a:r>
          </a:p>
          <a:p>
            <a:pPr lvl="1"/>
            <a:r>
              <a:rPr lang="en-US" sz="2000"/>
              <a:t>1994: Mosaic, later Netscape</a:t>
            </a:r>
          </a:p>
          <a:p>
            <a:r>
              <a:rPr lang="en-US" sz="2000">
                <a:solidFill>
                  <a:schemeClr val="accent2"/>
                </a:solidFill>
              </a:rPr>
              <a:t>late 1990’s</a:t>
            </a:r>
            <a:r>
              <a:rPr lang="en-US" sz="2000"/>
              <a:t>: commercialization</a:t>
            </a:r>
            <a:r>
              <a:rPr lang="en-US" sz="1800"/>
              <a:t> of the Web</a:t>
            </a:r>
          </a:p>
          <a:p>
            <a:endParaRPr lang="en-US" sz="1800"/>
          </a:p>
          <a:p>
            <a:endParaRPr lang="en-US" sz="2000"/>
          </a:p>
        </p:txBody>
      </p:sp>
      <p:sp>
        <p:nvSpPr>
          <p:cNvPr id="338948" name="Rectangle 4"/>
          <p:cNvSpPr>
            <a:spLocks noGrp="1" noChangeArrowheads="1"/>
          </p:cNvSpPr>
          <p:nvPr>
            <p:ph type="body" sz="half" idx="2"/>
          </p:nvPr>
        </p:nvSpPr>
        <p:spPr>
          <a:xfrm>
            <a:off x="4876800" y="1800225"/>
            <a:ext cx="3965575" cy="4448175"/>
          </a:xfrm>
        </p:spPr>
        <p:txBody>
          <a:bodyPr/>
          <a:lstStyle/>
          <a:p>
            <a:pPr>
              <a:buFont typeface="Wingdings" pitchFamily="48" charset="2"/>
              <a:buNone/>
            </a:pPr>
            <a:r>
              <a:rPr lang="en-US" sz="2400">
                <a:solidFill>
                  <a:schemeClr val="accent2"/>
                </a:solidFill>
              </a:rPr>
              <a:t>Late 1990’s – 2000’s:</a:t>
            </a:r>
            <a:endParaRPr lang="en-US" sz="2400">
              <a:solidFill>
                <a:srgbClr val="FF0000"/>
              </a:solidFill>
            </a:endParaRPr>
          </a:p>
          <a:p>
            <a:r>
              <a:rPr lang="en-US" sz="2000"/>
              <a:t>more killer apps: instant messaging, P2P file sharing</a:t>
            </a:r>
          </a:p>
          <a:p>
            <a:r>
              <a:rPr lang="en-US" sz="2000"/>
              <a:t>network security to forefront</a:t>
            </a:r>
          </a:p>
          <a:p>
            <a:r>
              <a:rPr lang="en-US" sz="2000"/>
              <a:t>est. 50 million host, 100 million+ users</a:t>
            </a:r>
          </a:p>
          <a:p>
            <a:r>
              <a:rPr lang="en-US" sz="2000"/>
              <a:t>backbone links running at Gbps</a:t>
            </a:r>
          </a:p>
          <a:p>
            <a:endParaRPr lang="en-US" sz="2000"/>
          </a:p>
        </p:txBody>
      </p:sp>
      <p:sp>
        <p:nvSpPr>
          <p:cNvPr id="338949" name="Rectangle 5"/>
          <p:cNvSpPr>
            <a:spLocks noChangeArrowheads="1"/>
          </p:cNvSpPr>
          <p:nvPr/>
        </p:nvSpPr>
        <p:spPr bwMode="auto">
          <a:xfrm>
            <a:off x="523875" y="1028700"/>
            <a:ext cx="7962900" cy="647700"/>
          </a:xfrm>
          <a:prstGeom prst="rect">
            <a:avLst/>
          </a:prstGeom>
          <a:noFill/>
          <a:ln w="9525">
            <a:noFill/>
            <a:miter lim="800000"/>
            <a:headEnd/>
            <a:tailEnd/>
          </a:ln>
          <a:effectLst/>
        </p:spPr>
        <p:txBody>
          <a:bodyPr anchor="ctr"/>
          <a:lstStyle/>
          <a:p>
            <a:pPr algn="l"/>
            <a:r>
              <a:rPr lang="en-US" sz="2400" i="1">
                <a:solidFill>
                  <a:srgbClr val="FF0000"/>
                </a:solidFill>
                <a:latin typeface="Comic Sans MS" pitchFamily="66" charset="0"/>
              </a:rPr>
              <a:t>1990, 2000’s: commercialization, the Web, new apps</a:t>
            </a:r>
            <a:endParaRPr lang="en-US" sz="4000" u="sng">
              <a:solidFill>
                <a:schemeClr val="accent2"/>
              </a:solidFill>
              <a:latin typeface="Comic Sans MS" pitchFamily="66"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6"/>
          <p:cNvSpPr>
            <a:spLocks noGrp="1"/>
          </p:cNvSpPr>
          <p:nvPr>
            <p:ph type="sldNum" sz="quarter" idx="12"/>
          </p:nvPr>
        </p:nvSpPr>
        <p:spPr/>
        <p:txBody>
          <a:bodyPr/>
          <a:lstStyle/>
          <a:p>
            <a:r>
              <a:rPr lang="en-US"/>
              <a:t>1-</a:t>
            </a:r>
            <a:fld id="{0BCB3E04-A529-4090-9AE6-DC08947817ED}" type="slidenum">
              <a:rPr lang="en-US"/>
              <a:pPr/>
              <a:t>61</a:t>
            </a:fld>
            <a:endParaRPr lang="en-US"/>
          </a:p>
        </p:txBody>
      </p:sp>
      <p:sp>
        <p:nvSpPr>
          <p:cNvPr id="340994" name="Rectangle 2"/>
          <p:cNvSpPr>
            <a:spLocks noGrp="1" noChangeArrowheads="1"/>
          </p:cNvSpPr>
          <p:nvPr>
            <p:ph type="title"/>
          </p:nvPr>
        </p:nvSpPr>
        <p:spPr>
          <a:xfrm>
            <a:off x="476250" y="333375"/>
            <a:ext cx="7772400" cy="647700"/>
          </a:xfrm>
        </p:spPr>
        <p:txBody>
          <a:bodyPr/>
          <a:lstStyle/>
          <a:p>
            <a:r>
              <a:rPr lang="en-US" sz="3600"/>
              <a:t>Internet History</a:t>
            </a:r>
            <a:endParaRPr lang="en-US"/>
          </a:p>
        </p:txBody>
      </p:sp>
      <p:sp>
        <p:nvSpPr>
          <p:cNvPr id="340995" name="Rectangle 3"/>
          <p:cNvSpPr>
            <a:spLocks noGrp="1" noChangeArrowheads="1"/>
          </p:cNvSpPr>
          <p:nvPr>
            <p:ph type="body" sz="half" idx="1"/>
          </p:nvPr>
        </p:nvSpPr>
        <p:spPr>
          <a:xfrm>
            <a:off x="571500" y="1473200"/>
            <a:ext cx="4789488" cy="4457700"/>
          </a:xfrm>
        </p:spPr>
        <p:txBody>
          <a:bodyPr/>
          <a:lstStyle/>
          <a:p>
            <a:pPr>
              <a:buFont typeface="Wingdings" pitchFamily="48" charset="2"/>
              <a:buNone/>
            </a:pPr>
            <a:r>
              <a:rPr lang="en-US" sz="2400">
                <a:solidFill>
                  <a:schemeClr val="accent2"/>
                </a:solidFill>
              </a:rPr>
              <a:t>2007:</a:t>
            </a:r>
          </a:p>
          <a:p>
            <a:r>
              <a:rPr lang="en-US" sz="2400"/>
              <a:t>~500 million hosts</a:t>
            </a:r>
          </a:p>
          <a:p>
            <a:r>
              <a:rPr lang="en-US" sz="2400"/>
              <a:t>Voice, Video over IP</a:t>
            </a:r>
          </a:p>
          <a:p>
            <a:r>
              <a:rPr lang="en-US" sz="2400"/>
              <a:t>P2P applications: BitTorrent (file sharing) Skype (VoIP), PPLive (video)</a:t>
            </a:r>
          </a:p>
          <a:p>
            <a:r>
              <a:rPr lang="en-US" sz="2400"/>
              <a:t>more applications: YouTube, gaming</a:t>
            </a:r>
          </a:p>
          <a:p>
            <a:r>
              <a:rPr lang="en-US" sz="2400"/>
              <a:t>wireless, mobility</a:t>
            </a:r>
          </a:p>
          <a:p>
            <a:endParaRPr lang="en-US" sz="24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01DE7A14-6893-470E-B389-402DDE8195E5}" type="slidenum">
              <a:rPr lang="en-US"/>
              <a:pPr/>
              <a:t>62</a:t>
            </a:fld>
            <a:endParaRPr lang="en-US"/>
          </a:p>
        </p:txBody>
      </p:sp>
      <p:sp>
        <p:nvSpPr>
          <p:cNvPr id="370690" name="Rectangle 2"/>
          <p:cNvSpPr>
            <a:spLocks noGrp="1" noChangeArrowheads="1"/>
          </p:cNvSpPr>
          <p:nvPr>
            <p:ph type="ctrTitle"/>
          </p:nvPr>
        </p:nvSpPr>
        <p:spPr>
          <a:xfrm>
            <a:off x="685800" y="2286000"/>
            <a:ext cx="7772400" cy="1143000"/>
          </a:xfrm>
        </p:spPr>
        <p:txBody>
          <a:bodyPr/>
          <a:lstStyle/>
          <a:p>
            <a:r>
              <a:rPr lang="en-GB"/>
              <a:t>Internet in a nutshell (protocols in practice)</a:t>
            </a:r>
            <a:endParaRPr lang="en-US"/>
          </a:p>
        </p:txBody>
      </p:sp>
      <p:sp>
        <p:nvSpPr>
          <p:cNvPr id="370691" name="Rectangle 3"/>
          <p:cNvSpPr>
            <a:spLocks noGrp="1" noChangeArrowheads="1"/>
          </p:cNvSpPr>
          <p:nvPr>
            <p:ph type="subTitle" idx="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5"/>
          <p:cNvSpPr>
            <a:spLocks noGrp="1"/>
          </p:cNvSpPr>
          <p:nvPr>
            <p:ph type="sldNum" sz="quarter" idx="12"/>
          </p:nvPr>
        </p:nvSpPr>
        <p:spPr/>
        <p:txBody>
          <a:bodyPr/>
          <a:lstStyle/>
          <a:p>
            <a:r>
              <a:rPr lang="en-US"/>
              <a:t>1-</a:t>
            </a:r>
            <a:fld id="{BD068DD5-C5FC-495A-B85D-51890370337D}" type="slidenum">
              <a:rPr lang="en-US"/>
              <a:pPr/>
              <a:t>63</a:t>
            </a:fld>
            <a:endParaRPr lang="en-US"/>
          </a:p>
        </p:txBody>
      </p:sp>
      <p:sp>
        <p:nvSpPr>
          <p:cNvPr id="262146" name="Rectangle 1026"/>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A day in the life of an Internet host…</a:t>
            </a:r>
          </a:p>
        </p:txBody>
      </p:sp>
      <p:sp>
        <p:nvSpPr>
          <p:cNvPr id="262147" name="Rectangle 1027"/>
          <p:cNvSpPr>
            <a:spLocks noGrp="1" noChangeArrowheads="1"/>
          </p:cNvSpPr>
          <p:nvPr>
            <p:ph type="body" idx="1"/>
          </p:nvPr>
        </p:nvSpPr>
        <p:spPr>
          <a:xfrm>
            <a:off x="304800" y="1084263"/>
            <a:ext cx="8610600" cy="3605212"/>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Booting</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Dynamically configure network settings</a:t>
            </a:r>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DHCP request</a:t>
            </a:r>
          </a:p>
          <a:p>
            <a:pPr lvl="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UDP (unreliable datagrams)</a:t>
            </a:r>
          </a:p>
          <a:p>
            <a:pPr lvl="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IP and data-link broadcast</a:t>
            </a:r>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DHCP response from listening server</a:t>
            </a:r>
          </a:p>
          <a:p>
            <a:pPr lvl="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IP address of host</a:t>
            </a:r>
          </a:p>
          <a:p>
            <a:pPr lvl="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Netmask (i.e. 255.255.255.0) to determine network ID</a:t>
            </a:r>
          </a:p>
          <a:p>
            <a:pPr lvl="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Default router</a:t>
            </a:r>
          </a:p>
          <a:p>
            <a:pPr lvl="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Local DNS server</a:t>
            </a:r>
          </a:p>
        </p:txBody>
      </p:sp>
      <p:graphicFrame>
        <p:nvGraphicFramePr>
          <p:cNvPr id="262148" name="Object 1028"/>
          <p:cNvGraphicFramePr>
            <a:graphicFrameLocks noChangeAspect="1"/>
          </p:cNvGraphicFramePr>
          <p:nvPr/>
        </p:nvGraphicFramePr>
        <p:xfrm>
          <a:off x="490538" y="2905125"/>
          <a:ext cx="8131175" cy="1028700"/>
        </p:xfrm>
        <a:graphic>
          <a:graphicData uri="http://schemas.openxmlformats.org/presentationml/2006/ole">
            <mc:AlternateContent xmlns:mc="http://schemas.openxmlformats.org/markup-compatibility/2006">
              <mc:Choice xmlns:v="urn:schemas-microsoft-com:vml" Requires="v">
                <p:oleObj spid="_x0000_s262156" r:id="rId4" imgW="5438880" imgH="695160" progId="Word.Picture.8">
                  <p:embed/>
                </p:oleObj>
              </mc:Choice>
              <mc:Fallback>
                <p:oleObj r:id="rId4" imgW="5438880" imgH="695160" progId="Word.Picture.8">
                  <p:embed/>
                  <p:pic>
                    <p:nvPicPr>
                      <p:cNvPr id="0" name="Picture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38" y="2905125"/>
                        <a:ext cx="8131175" cy="10287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62149" name="Object 1029"/>
          <p:cNvGraphicFramePr>
            <a:graphicFrameLocks noChangeAspect="1"/>
          </p:cNvGraphicFramePr>
          <p:nvPr/>
        </p:nvGraphicFramePr>
        <p:xfrm>
          <a:off x="738188" y="6019800"/>
          <a:ext cx="7510462" cy="690563"/>
        </p:xfrm>
        <a:graphic>
          <a:graphicData uri="http://schemas.openxmlformats.org/presentationml/2006/ole">
            <mc:AlternateContent xmlns:mc="http://schemas.openxmlformats.org/markup-compatibility/2006">
              <mc:Choice xmlns:v="urn:schemas-microsoft-com:vml" Requires="v">
                <p:oleObj spid="_x0000_s262157" name="Picture" r:id="rId6" imgW="5038560" imgH="466560" progId="Word.Picture.8">
                  <p:embed/>
                </p:oleObj>
              </mc:Choice>
              <mc:Fallback>
                <p:oleObj name="Picture" r:id="rId6" imgW="5038560" imgH="466560" progId="Word.Picture.8">
                  <p:embed/>
                  <p:pic>
                    <p:nvPicPr>
                      <p:cNvPr id="0" name="Picture 10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188" y="6019800"/>
                        <a:ext cx="7510462" cy="6905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C5758A69-995A-436E-9830-745B861B8C7F}" type="slidenum">
              <a:rPr lang="en-US"/>
              <a:pPr/>
              <a:t>64</a:t>
            </a:fld>
            <a:endParaRPr lang="en-US"/>
          </a:p>
        </p:txBody>
      </p:sp>
      <p:sp>
        <p:nvSpPr>
          <p:cNvPr id="264194" name="Rectangle 2"/>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 day in the life of an Internet host…</a:t>
            </a:r>
          </a:p>
        </p:txBody>
      </p:sp>
      <p:sp>
        <p:nvSpPr>
          <p:cNvPr id="264195" name="Rectangle 3"/>
          <p:cNvSpPr>
            <a:spLocks noGrp="1" noChangeArrowheads="1"/>
          </p:cNvSpPr>
          <p:nvPr>
            <p:ph type="body" idx="1"/>
          </p:nvPr>
        </p:nvSpPr>
        <p:spPr>
          <a:xfrm>
            <a:off x="304800" y="1155700"/>
            <a:ext cx="8610600" cy="5668963"/>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Web request </a:t>
            </a:r>
            <a:r>
              <a:rPr lang="en-GB">
                <a:solidFill>
                  <a:srgbClr val="CCCCFF"/>
                </a:solidFill>
                <a:hlinkClick r:id="rId3"/>
              </a:rPr>
              <a:t>http://www.yahoo.com/index.html</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Step #1: Locate DNS server</a:t>
            </a:r>
          </a:p>
          <a:p>
            <a:pPr lvl="2"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(netmask &amp; IP</a:t>
            </a:r>
            <a:r>
              <a:rPr lang="en-GB" baseline="-33000"/>
              <a:t>Host</a:t>
            </a:r>
            <a:r>
              <a:rPr lang="en-GB"/>
              <a:t> == netmask &amp; IP</a:t>
            </a:r>
            <a:r>
              <a:rPr lang="en-GB" baseline="-33000"/>
              <a:t>DNS</a:t>
            </a:r>
            <a:r>
              <a:rPr lang="en-GB"/>
              <a:t>) {</a:t>
            </a:r>
          </a:p>
          <a:p>
            <a:pPr lvl="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DNS server on local network</a:t>
            </a:r>
          </a:p>
          <a:p>
            <a:pPr lvl="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ARP for hardware address of IP</a:t>
            </a:r>
            <a:r>
              <a:rPr lang="en-GB" baseline="-33000"/>
              <a:t>DNS</a:t>
            </a:r>
          </a:p>
          <a:p>
            <a:pPr lvl="2"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else {</a:t>
            </a:r>
          </a:p>
          <a:p>
            <a:pPr lvl="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DNS server on remote network</a:t>
            </a:r>
          </a:p>
          <a:p>
            <a:pPr lvl="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ARP for hardware address of IP</a:t>
            </a:r>
            <a:r>
              <a:rPr lang="en-GB" baseline="-33000"/>
              <a:t>DefaultRouter</a:t>
            </a:r>
          </a:p>
          <a:p>
            <a:pPr lvl="2"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ARP (Address Resolution Protocol)</a:t>
            </a:r>
          </a:p>
          <a:p>
            <a:pPr lvl="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IP address to hardware address mapping</a:t>
            </a:r>
          </a:p>
          <a:p>
            <a:pPr lvl="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Request broadcast for all hosts on network to see</a:t>
            </a:r>
          </a:p>
          <a:p>
            <a:pPr lvl="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Reply broadcast for all hosts to cache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5"/>
          <p:cNvSpPr>
            <a:spLocks noGrp="1"/>
          </p:cNvSpPr>
          <p:nvPr>
            <p:ph type="sldNum" sz="quarter" idx="12"/>
          </p:nvPr>
        </p:nvSpPr>
        <p:spPr/>
        <p:txBody>
          <a:bodyPr/>
          <a:lstStyle/>
          <a:p>
            <a:r>
              <a:rPr lang="en-US"/>
              <a:t>1-</a:t>
            </a:r>
            <a:fld id="{19301377-F79B-4F40-9445-02F5833A4F08}" type="slidenum">
              <a:rPr lang="en-US"/>
              <a:pPr/>
              <a:t>65</a:t>
            </a:fld>
            <a:endParaRPr lang="en-US"/>
          </a:p>
        </p:txBody>
      </p:sp>
      <p:sp>
        <p:nvSpPr>
          <p:cNvPr id="266242" name="Rectangle 2"/>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 day in the life of an Internet host…</a:t>
            </a:r>
          </a:p>
        </p:txBody>
      </p:sp>
      <p:sp>
        <p:nvSpPr>
          <p:cNvPr id="266243"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Step #2: ARP request and reply</a:t>
            </a:r>
          </a:p>
        </p:txBody>
      </p:sp>
      <p:graphicFrame>
        <p:nvGraphicFramePr>
          <p:cNvPr id="266244" name="Object 4"/>
          <p:cNvGraphicFramePr>
            <a:graphicFrameLocks noChangeAspect="1"/>
          </p:cNvGraphicFramePr>
          <p:nvPr/>
        </p:nvGraphicFramePr>
        <p:xfrm>
          <a:off x="701675" y="2794000"/>
          <a:ext cx="7286625" cy="1028700"/>
        </p:xfrm>
        <a:graphic>
          <a:graphicData uri="http://schemas.openxmlformats.org/presentationml/2006/ole">
            <mc:AlternateContent xmlns:mc="http://schemas.openxmlformats.org/markup-compatibility/2006">
              <mc:Choice xmlns:v="urn:schemas-microsoft-com:vml" Requires="v">
                <p:oleObj spid="_x0000_s266252" r:id="rId4" imgW="4876920" imgH="695160" progId="Word.Picture.8">
                  <p:embed/>
                </p:oleObj>
              </mc:Choice>
              <mc:Fallback>
                <p:oleObj r:id="rId4" imgW="4876920" imgH="695160"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2794000"/>
                        <a:ext cx="7286625" cy="10287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66245" name="Object 5"/>
          <p:cNvGraphicFramePr>
            <a:graphicFrameLocks noChangeAspect="1"/>
          </p:cNvGraphicFramePr>
          <p:nvPr/>
        </p:nvGraphicFramePr>
        <p:xfrm>
          <a:off x="1041400" y="4305300"/>
          <a:ext cx="6608763" cy="1028700"/>
        </p:xfrm>
        <a:graphic>
          <a:graphicData uri="http://schemas.openxmlformats.org/presentationml/2006/ole">
            <mc:AlternateContent xmlns:mc="http://schemas.openxmlformats.org/markup-compatibility/2006">
              <mc:Choice xmlns:v="urn:schemas-microsoft-com:vml" Requires="v">
                <p:oleObj spid="_x0000_s266253" r:id="rId6" imgW="4419720" imgH="695160" progId="Word.Picture.8">
                  <p:embed/>
                </p:oleObj>
              </mc:Choice>
              <mc:Fallback>
                <p:oleObj r:id="rId6" imgW="4419720" imgH="695160" progId="Word.Picture.8">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400" y="4305300"/>
                        <a:ext cx="6608763" cy="10287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5"/>
          <p:cNvSpPr>
            <a:spLocks noGrp="1"/>
          </p:cNvSpPr>
          <p:nvPr>
            <p:ph type="sldNum" sz="quarter" idx="12"/>
          </p:nvPr>
        </p:nvSpPr>
        <p:spPr/>
        <p:txBody>
          <a:bodyPr/>
          <a:lstStyle/>
          <a:p>
            <a:r>
              <a:rPr lang="en-US"/>
              <a:t>1-</a:t>
            </a:r>
            <a:fld id="{46D83E37-11EB-46CB-A55E-8E6AA616F658}" type="slidenum">
              <a:rPr lang="en-US"/>
              <a:pPr/>
              <a:t>66</a:t>
            </a:fld>
            <a:endParaRPr lang="en-US"/>
          </a:p>
        </p:txBody>
      </p:sp>
      <p:sp>
        <p:nvSpPr>
          <p:cNvPr id="268290" name="Rectangle 2"/>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 day in the life of an Internet host…</a:t>
            </a:r>
          </a:p>
        </p:txBody>
      </p:sp>
      <p:sp>
        <p:nvSpPr>
          <p:cNvPr id="268291"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Step #3: DNS request/reply</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UDP, IP, data-link header</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DNS request to local DNS server from host</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DNS reply from local DNS server to host</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graphicFrame>
        <p:nvGraphicFramePr>
          <p:cNvPr id="268292" name="Object 4"/>
          <p:cNvGraphicFramePr>
            <a:graphicFrameLocks noChangeAspect="1"/>
          </p:cNvGraphicFramePr>
          <p:nvPr/>
        </p:nvGraphicFramePr>
        <p:xfrm>
          <a:off x="762000" y="3005138"/>
          <a:ext cx="7624763" cy="1028700"/>
        </p:xfrm>
        <a:graphic>
          <a:graphicData uri="http://schemas.openxmlformats.org/presentationml/2006/ole">
            <mc:AlternateContent xmlns:mc="http://schemas.openxmlformats.org/markup-compatibility/2006">
              <mc:Choice xmlns:v="urn:schemas-microsoft-com:vml" Requires="v">
                <p:oleObj spid="_x0000_s268326" name="Picture" r:id="rId4" imgW="5105520" imgH="695160" progId="Word.Picture.8">
                  <p:embed/>
                </p:oleObj>
              </mc:Choice>
              <mc:Fallback>
                <p:oleObj name="Picture" r:id="rId4" imgW="5105520" imgH="695160"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005138"/>
                        <a:ext cx="7624763" cy="10287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68319" name="Object 31"/>
          <p:cNvGraphicFramePr>
            <a:graphicFrameLocks noChangeAspect="1"/>
          </p:cNvGraphicFramePr>
          <p:nvPr/>
        </p:nvGraphicFramePr>
        <p:xfrm>
          <a:off x="727075" y="4795838"/>
          <a:ext cx="7696200" cy="1028700"/>
        </p:xfrm>
        <a:graphic>
          <a:graphicData uri="http://schemas.openxmlformats.org/presentationml/2006/ole">
            <mc:AlternateContent xmlns:mc="http://schemas.openxmlformats.org/markup-compatibility/2006">
              <mc:Choice xmlns:v="urn:schemas-microsoft-com:vml" Requires="v">
                <p:oleObj spid="_x0000_s268327" name="Picture" r:id="rId6" imgW="5153040" imgH="695160" progId="Word.Picture.8">
                  <p:embed/>
                </p:oleObj>
              </mc:Choice>
              <mc:Fallback>
                <p:oleObj name="Picture" r:id="rId6" imgW="5153040" imgH="695160" progId="Word.Picture.8">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075" y="4795838"/>
                        <a:ext cx="7696200" cy="10287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8" name="Slide Number Placeholder 5"/>
          <p:cNvSpPr>
            <a:spLocks noGrp="1"/>
          </p:cNvSpPr>
          <p:nvPr>
            <p:ph type="sldNum" sz="quarter" idx="12"/>
          </p:nvPr>
        </p:nvSpPr>
        <p:spPr/>
        <p:txBody>
          <a:bodyPr/>
          <a:lstStyle/>
          <a:p>
            <a:r>
              <a:rPr lang="en-US"/>
              <a:t>1-</a:t>
            </a:r>
            <a:fld id="{965FF238-5135-4086-A65C-6C11B244F038}" type="slidenum">
              <a:rPr lang="en-US"/>
              <a:pPr/>
              <a:t>67</a:t>
            </a:fld>
            <a:endParaRPr lang="en-US"/>
          </a:p>
        </p:txBody>
      </p:sp>
      <p:sp>
        <p:nvSpPr>
          <p:cNvPr id="418818" name="Rectangle 2"/>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 day in the life of an Internet host…</a:t>
            </a:r>
          </a:p>
        </p:txBody>
      </p:sp>
      <p:sp>
        <p:nvSpPr>
          <p:cNvPr id="418819"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Step #4: TCP connection establishment</a:t>
            </a:r>
          </a:p>
          <a:p>
            <a:pPr marL="741363" lvl="1" indent="-28416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TCP 3-way handshake (SYN, SYN-ACK, ACK)</a:t>
            </a:r>
          </a:p>
          <a:p>
            <a:pPr marL="741363" lvl="1" indent="-28416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Session establishment to support reliable byte stream</a:t>
            </a:r>
          </a:p>
        </p:txBody>
      </p:sp>
      <p:graphicFrame>
        <p:nvGraphicFramePr>
          <p:cNvPr id="418820" name="Object 4"/>
          <p:cNvGraphicFramePr>
            <a:graphicFrameLocks noChangeAspect="1"/>
          </p:cNvGraphicFramePr>
          <p:nvPr/>
        </p:nvGraphicFramePr>
        <p:xfrm>
          <a:off x="1874838" y="3576638"/>
          <a:ext cx="5297487" cy="690562"/>
        </p:xfrm>
        <a:graphic>
          <a:graphicData uri="http://schemas.openxmlformats.org/presentationml/2006/ole">
            <mc:AlternateContent xmlns:mc="http://schemas.openxmlformats.org/markup-compatibility/2006">
              <mc:Choice xmlns:v="urn:schemas-microsoft-com:vml" Requires="v">
                <p:oleObj spid="_x0000_s418832" name="Picture" r:id="rId4" imgW="3543480" imgH="466560" progId="Word.Picture.8">
                  <p:embed/>
                </p:oleObj>
              </mc:Choice>
              <mc:Fallback>
                <p:oleObj name="Picture" r:id="rId4" imgW="3543480" imgH="466560"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838" y="3576638"/>
                        <a:ext cx="5297487" cy="6905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8821" name="Object 5"/>
          <p:cNvGraphicFramePr>
            <a:graphicFrameLocks noChangeAspect="1"/>
          </p:cNvGraphicFramePr>
          <p:nvPr/>
        </p:nvGraphicFramePr>
        <p:xfrm>
          <a:off x="1885950" y="4471988"/>
          <a:ext cx="5299075" cy="676275"/>
        </p:xfrm>
        <a:graphic>
          <a:graphicData uri="http://schemas.openxmlformats.org/presentationml/2006/ole">
            <mc:AlternateContent xmlns:mc="http://schemas.openxmlformats.org/markup-compatibility/2006">
              <mc:Choice xmlns:v="urn:schemas-microsoft-com:vml" Requires="v">
                <p:oleObj spid="_x0000_s418833" name="Picture" r:id="rId6" imgW="3543480" imgH="457200" progId="Word.Picture.8">
                  <p:embed/>
                </p:oleObj>
              </mc:Choice>
              <mc:Fallback>
                <p:oleObj name="Picture" r:id="rId6" imgW="3543480" imgH="457200" progId="Word.Picture.8">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5950" y="4471988"/>
                        <a:ext cx="5299075" cy="6762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8822" name="Object 6"/>
          <p:cNvGraphicFramePr>
            <a:graphicFrameLocks noChangeAspect="1"/>
          </p:cNvGraphicFramePr>
          <p:nvPr/>
        </p:nvGraphicFramePr>
        <p:xfrm>
          <a:off x="1887538" y="5303838"/>
          <a:ext cx="5297487" cy="690562"/>
        </p:xfrm>
        <a:graphic>
          <a:graphicData uri="http://schemas.openxmlformats.org/presentationml/2006/ole">
            <mc:AlternateContent xmlns:mc="http://schemas.openxmlformats.org/markup-compatibility/2006">
              <mc:Choice xmlns:v="urn:schemas-microsoft-com:vml" Requires="v">
                <p:oleObj spid="_x0000_s418834" name="Picture" r:id="rId8" imgW="3543480" imgH="466560" progId="Word.Picture.8">
                  <p:embed/>
                </p:oleObj>
              </mc:Choice>
              <mc:Fallback>
                <p:oleObj name="Picture" r:id="rId8" imgW="3543480" imgH="466560" progId="Word.Picture.8">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7538" y="5303838"/>
                        <a:ext cx="5297487" cy="6905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 name="Slide Number Placeholder 5"/>
          <p:cNvSpPr>
            <a:spLocks noGrp="1"/>
          </p:cNvSpPr>
          <p:nvPr>
            <p:ph type="sldNum" sz="quarter" idx="12"/>
          </p:nvPr>
        </p:nvSpPr>
        <p:spPr/>
        <p:txBody>
          <a:bodyPr/>
          <a:lstStyle/>
          <a:p>
            <a:r>
              <a:rPr lang="en-US"/>
              <a:t>1-</a:t>
            </a:r>
            <a:fld id="{E07A27B8-62A7-48DC-AC5D-E0FFA9A4D655}" type="slidenum">
              <a:rPr lang="en-US"/>
              <a:pPr/>
              <a:t>68</a:t>
            </a:fld>
            <a:endParaRPr lang="en-US"/>
          </a:p>
        </p:txBody>
      </p:sp>
      <p:sp>
        <p:nvSpPr>
          <p:cNvPr id="270338" name="Rectangle 2"/>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 day in the life of an Internet host…</a:t>
            </a:r>
          </a:p>
        </p:txBody>
      </p:sp>
      <p:sp>
        <p:nvSpPr>
          <p:cNvPr id="270339"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Step #5: HTTP request and reply</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HTTP (application data), TCP, IP, data-link header</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HTTP request</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HTTP reply</a:t>
            </a:r>
          </a:p>
        </p:txBody>
      </p:sp>
      <p:graphicFrame>
        <p:nvGraphicFramePr>
          <p:cNvPr id="270340" name="Object 4"/>
          <p:cNvGraphicFramePr>
            <a:graphicFrameLocks noChangeAspect="1"/>
          </p:cNvGraphicFramePr>
          <p:nvPr/>
        </p:nvGraphicFramePr>
        <p:xfrm>
          <a:off x="457200" y="3017838"/>
          <a:ext cx="8132763" cy="690562"/>
        </p:xfrm>
        <a:graphic>
          <a:graphicData uri="http://schemas.openxmlformats.org/presentationml/2006/ole">
            <mc:AlternateContent xmlns:mc="http://schemas.openxmlformats.org/markup-compatibility/2006">
              <mc:Choice xmlns:v="urn:schemas-microsoft-com:vml" Requires="v">
                <p:oleObj spid="_x0000_s270379" name="Picture" r:id="rId4" imgW="5438880" imgH="466560" progId="Word.Picture.8">
                  <p:embed/>
                </p:oleObj>
              </mc:Choice>
              <mc:Fallback>
                <p:oleObj name="Picture" r:id="rId4" imgW="5438880" imgH="466560"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017838"/>
                        <a:ext cx="8132763" cy="6905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70372" name="Object 36"/>
          <p:cNvGraphicFramePr>
            <a:graphicFrameLocks noChangeAspect="1"/>
          </p:cNvGraphicFramePr>
          <p:nvPr/>
        </p:nvGraphicFramePr>
        <p:xfrm>
          <a:off x="427038" y="4418013"/>
          <a:ext cx="8218487" cy="2030412"/>
        </p:xfrm>
        <a:graphic>
          <a:graphicData uri="http://schemas.openxmlformats.org/presentationml/2006/ole">
            <mc:AlternateContent xmlns:mc="http://schemas.openxmlformats.org/markup-compatibility/2006">
              <mc:Choice xmlns:v="urn:schemas-microsoft-com:vml" Requires="v">
                <p:oleObj spid="_x0000_s270380" name="Picture" r:id="rId6" imgW="5495760" imgH="1371600" progId="Word.Picture.8">
                  <p:embed/>
                </p:oleObj>
              </mc:Choice>
              <mc:Fallback>
                <p:oleObj name="Picture" r:id="rId6" imgW="5495760" imgH="1371600" progId="Word.Picture.8">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038" y="4418013"/>
                        <a:ext cx="8218487" cy="203041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17" name="Slide Number Placeholder 5"/>
          <p:cNvSpPr>
            <a:spLocks noGrp="1"/>
          </p:cNvSpPr>
          <p:nvPr>
            <p:ph type="sldNum" sz="quarter" idx="12"/>
          </p:nvPr>
        </p:nvSpPr>
        <p:spPr/>
        <p:txBody>
          <a:bodyPr/>
          <a:lstStyle/>
          <a:p>
            <a:r>
              <a:rPr lang="en-US"/>
              <a:t>1-</a:t>
            </a:r>
            <a:fld id="{6AF9012B-7169-4D49-A77B-85BBDE847818}" type="slidenum">
              <a:rPr lang="en-US"/>
              <a:pPr/>
              <a:t>69</a:t>
            </a:fld>
            <a:endParaRPr lang="en-US"/>
          </a:p>
        </p:txBody>
      </p:sp>
      <p:pic>
        <p:nvPicPr>
          <p:cNvPr id="272402" name="Picture 1042"/>
          <p:cNvPicPr>
            <a:picLocks noChangeAspect="1" noChangeArrowheads="1"/>
          </p:cNvPicPr>
          <p:nvPr/>
        </p:nvPicPr>
        <p:blipFill>
          <a:blip r:embed="rId3" cstate="print"/>
          <a:srcRect/>
          <a:stretch>
            <a:fillRect/>
          </a:stretch>
        </p:blipFill>
        <p:spPr bwMode="auto">
          <a:xfrm>
            <a:off x="6189663" y="4049713"/>
            <a:ext cx="2438400" cy="1828800"/>
          </a:xfrm>
          <a:prstGeom prst="rect">
            <a:avLst/>
          </a:prstGeom>
          <a:noFill/>
          <a:ln w="9525">
            <a:noFill/>
            <a:miter lim="800000"/>
            <a:headEnd/>
            <a:tailEnd/>
          </a:ln>
          <a:effectLst/>
        </p:spPr>
      </p:pic>
      <p:sp>
        <p:nvSpPr>
          <p:cNvPr id="272386" name="Rectangle 1026"/>
          <p:cNvSpPr>
            <a:spLocks noGrp="1" noChangeArrowheads="1"/>
          </p:cNvSpPr>
          <p:nvPr>
            <p:ph type="title"/>
          </p:nvPr>
        </p:nvSpPr>
        <p:spPr>
          <a:xfrm>
            <a:off x="533400" y="228600"/>
            <a:ext cx="7773988" cy="1144588"/>
          </a:xfrm>
          <a:ln/>
        </p:spPr>
        <p:txBody>
          <a:bodyPr lIns="0" tIns="0" rIns="0" bIns="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tcpdump example</a:t>
            </a:r>
          </a:p>
        </p:txBody>
      </p:sp>
      <p:sp>
        <p:nvSpPr>
          <p:cNvPr id="272387" name="Rectangle 1027"/>
          <p:cNvSpPr>
            <a:spLocks noGrp="1" noChangeArrowheads="1"/>
          </p:cNvSpPr>
          <p:nvPr>
            <p:ph type="body" idx="1"/>
          </p:nvPr>
        </p:nvSpPr>
        <p:spPr>
          <a:xfrm>
            <a:off x="533400" y="1600200"/>
            <a:ext cx="7773988" cy="4649788"/>
          </a:xfrm>
          <a:ln/>
        </p:spPr>
        <p:txBody>
          <a:bodyPr lIns="0" tIns="0" rIns="0" bIns="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http://thefengs.com/wuchang/work/courses/cs594/trace.txt</a:t>
            </a:r>
          </a:p>
        </p:txBody>
      </p:sp>
      <p:sp>
        <p:nvSpPr>
          <p:cNvPr id="272388" name="Line 1028"/>
          <p:cNvSpPr>
            <a:spLocks noChangeShapeType="1"/>
          </p:cNvSpPr>
          <p:nvPr/>
        </p:nvSpPr>
        <p:spPr bwMode="auto">
          <a:xfrm flipV="1">
            <a:off x="3197225" y="3232150"/>
            <a:ext cx="20638" cy="3040063"/>
          </a:xfrm>
          <a:prstGeom prst="line">
            <a:avLst/>
          </a:prstGeom>
          <a:noFill/>
          <a:ln w="57150">
            <a:solidFill>
              <a:schemeClr val="tx1"/>
            </a:solidFill>
            <a:round/>
            <a:headEnd/>
            <a:tailEnd/>
          </a:ln>
          <a:effectLst/>
        </p:spPr>
        <p:txBody>
          <a:bodyPr/>
          <a:lstStyle/>
          <a:p>
            <a:endParaRPr lang="en-US"/>
          </a:p>
        </p:txBody>
      </p:sp>
      <p:sp>
        <p:nvSpPr>
          <p:cNvPr id="272389" name="Rectangle 1029"/>
          <p:cNvSpPr>
            <a:spLocks noChangeArrowheads="1"/>
          </p:cNvSpPr>
          <p:nvPr/>
        </p:nvSpPr>
        <p:spPr bwMode="auto">
          <a:xfrm>
            <a:off x="777875" y="2946400"/>
            <a:ext cx="1423988" cy="625475"/>
          </a:xfrm>
          <a:prstGeom prst="rect">
            <a:avLst/>
          </a:prstGeom>
          <a:noFill/>
          <a:ln w="9525">
            <a:solidFill>
              <a:schemeClr val="tx1"/>
            </a:solidFill>
            <a:miter lim="800000"/>
            <a:headEnd/>
            <a:tailEnd/>
          </a:ln>
          <a:effectLst/>
        </p:spPr>
        <p:txBody>
          <a:bodyPr wrap="none" anchor="ctr"/>
          <a:lstStyle/>
          <a:p>
            <a:pPr algn="ctr"/>
            <a:r>
              <a:rPr lang="en-US" sz="1400"/>
              <a:t>ren.cse.ogi.edu</a:t>
            </a:r>
          </a:p>
          <a:p>
            <a:pPr algn="ctr"/>
            <a:r>
              <a:rPr lang="en-US" sz="1400"/>
              <a:t>129.95.50.113</a:t>
            </a:r>
          </a:p>
        </p:txBody>
      </p:sp>
      <p:sp>
        <p:nvSpPr>
          <p:cNvPr id="272390" name="Text Box 1030"/>
          <p:cNvSpPr txBox="1">
            <a:spLocks noChangeArrowheads="1"/>
          </p:cNvSpPr>
          <p:nvPr/>
        </p:nvSpPr>
        <p:spPr bwMode="auto">
          <a:xfrm>
            <a:off x="1890713" y="4657725"/>
            <a:ext cx="1255712" cy="304800"/>
          </a:xfrm>
          <a:prstGeom prst="rect">
            <a:avLst/>
          </a:prstGeom>
          <a:noFill/>
          <a:ln w="9525">
            <a:noFill/>
            <a:miter lim="800000"/>
            <a:headEnd/>
            <a:tailEnd/>
          </a:ln>
          <a:effectLst/>
        </p:spPr>
        <p:txBody>
          <a:bodyPr wrap="none">
            <a:spAutoFit/>
          </a:bodyPr>
          <a:lstStyle/>
          <a:p>
            <a:r>
              <a:rPr lang="en-US" sz="1400" b="1" i="1"/>
              <a:t>129.95.50.0/24</a:t>
            </a:r>
          </a:p>
        </p:txBody>
      </p:sp>
      <p:sp>
        <p:nvSpPr>
          <p:cNvPr id="272393" name="Line 1033"/>
          <p:cNvSpPr>
            <a:spLocks noChangeShapeType="1"/>
          </p:cNvSpPr>
          <p:nvPr/>
        </p:nvSpPr>
        <p:spPr bwMode="auto">
          <a:xfrm>
            <a:off x="2205038" y="3241675"/>
            <a:ext cx="1009650" cy="12700"/>
          </a:xfrm>
          <a:prstGeom prst="line">
            <a:avLst/>
          </a:prstGeom>
          <a:noFill/>
          <a:ln w="57150">
            <a:solidFill>
              <a:schemeClr val="tx1"/>
            </a:solidFill>
            <a:round/>
            <a:headEnd/>
            <a:tailEnd/>
          </a:ln>
          <a:effectLst/>
        </p:spPr>
        <p:txBody>
          <a:bodyPr/>
          <a:lstStyle/>
          <a:p>
            <a:endParaRPr lang="en-US"/>
          </a:p>
        </p:txBody>
      </p:sp>
      <p:sp>
        <p:nvSpPr>
          <p:cNvPr id="272396" name="Rectangle 1036"/>
          <p:cNvSpPr>
            <a:spLocks noChangeArrowheads="1"/>
          </p:cNvSpPr>
          <p:nvPr/>
        </p:nvSpPr>
        <p:spPr bwMode="auto">
          <a:xfrm>
            <a:off x="777875" y="5930900"/>
            <a:ext cx="1423988" cy="625475"/>
          </a:xfrm>
          <a:prstGeom prst="rect">
            <a:avLst/>
          </a:prstGeom>
          <a:noFill/>
          <a:ln w="9525">
            <a:solidFill>
              <a:schemeClr val="tx1"/>
            </a:solidFill>
            <a:miter lim="800000"/>
            <a:headEnd/>
            <a:tailEnd/>
          </a:ln>
          <a:effectLst/>
        </p:spPr>
        <p:txBody>
          <a:bodyPr wrap="none" anchor="ctr"/>
          <a:lstStyle/>
          <a:p>
            <a:pPr algn="ctr"/>
            <a:r>
              <a:rPr lang="en-US" sz="1400"/>
              <a:t>church.cse.ogi.edu</a:t>
            </a:r>
          </a:p>
          <a:p>
            <a:pPr algn="ctr"/>
            <a:r>
              <a:rPr lang="en-US" sz="1400"/>
              <a:t>129.95.50.2</a:t>
            </a:r>
          </a:p>
        </p:txBody>
      </p:sp>
      <p:sp>
        <p:nvSpPr>
          <p:cNvPr id="272397" name="Line 1037"/>
          <p:cNvSpPr>
            <a:spLocks noChangeShapeType="1"/>
          </p:cNvSpPr>
          <p:nvPr/>
        </p:nvSpPr>
        <p:spPr bwMode="auto">
          <a:xfrm>
            <a:off x="2205038" y="6226175"/>
            <a:ext cx="1009650" cy="12700"/>
          </a:xfrm>
          <a:prstGeom prst="line">
            <a:avLst/>
          </a:prstGeom>
          <a:noFill/>
          <a:ln w="57150">
            <a:solidFill>
              <a:schemeClr val="tx1"/>
            </a:solidFill>
            <a:round/>
            <a:headEnd/>
            <a:tailEnd/>
          </a:ln>
          <a:effectLst/>
        </p:spPr>
        <p:txBody>
          <a:bodyPr/>
          <a:lstStyle/>
          <a:p>
            <a:endParaRPr lang="en-US"/>
          </a:p>
        </p:txBody>
      </p:sp>
      <p:sp>
        <p:nvSpPr>
          <p:cNvPr id="272398" name="Line 1038"/>
          <p:cNvSpPr>
            <a:spLocks noChangeShapeType="1"/>
          </p:cNvSpPr>
          <p:nvPr/>
        </p:nvSpPr>
        <p:spPr bwMode="auto">
          <a:xfrm>
            <a:off x="3221038" y="4778375"/>
            <a:ext cx="2236787" cy="0"/>
          </a:xfrm>
          <a:prstGeom prst="line">
            <a:avLst/>
          </a:prstGeom>
          <a:noFill/>
          <a:ln w="57150">
            <a:solidFill>
              <a:schemeClr val="tx1"/>
            </a:solidFill>
            <a:round/>
            <a:headEnd/>
            <a:tailEnd/>
          </a:ln>
          <a:effectLst/>
        </p:spPr>
        <p:txBody>
          <a:bodyPr/>
          <a:lstStyle/>
          <a:p>
            <a:endParaRPr lang="en-US"/>
          </a:p>
        </p:txBody>
      </p:sp>
      <p:pic>
        <p:nvPicPr>
          <p:cNvPr id="272400" name="Picture 1040"/>
          <p:cNvPicPr>
            <a:picLocks noChangeAspect="1" noChangeArrowheads="1"/>
          </p:cNvPicPr>
          <p:nvPr/>
        </p:nvPicPr>
        <p:blipFill>
          <a:blip r:embed="rId4" cstate="print"/>
          <a:srcRect/>
          <a:stretch>
            <a:fillRect/>
          </a:stretch>
        </p:blipFill>
        <p:spPr bwMode="auto">
          <a:xfrm>
            <a:off x="5472113" y="4633913"/>
            <a:ext cx="504825" cy="333375"/>
          </a:xfrm>
          <a:prstGeom prst="rect">
            <a:avLst/>
          </a:prstGeom>
          <a:noFill/>
          <a:ln w="9525">
            <a:noFill/>
            <a:miter lim="800000"/>
            <a:headEnd/>
            <a:tailEnd/>
          </a:ln>
          <a:effectLst/>
        </p:spPr>
      </p:pic>
      <p:sp>
        <p:nvSpPr>
          <p:cNvPr id="272401" name="Line 1041"/>
          <p:cNvSpPr>
            <a:spLocks noChangeShapeType="1"/>
          </p:cNvSpPr>
          <p:nvPr/>
        </p:nvSpPr>
        <p:spPr bwMode="auto">
          <a:xfrm flipV="1">
            <a:off x="5994400" y="4791075"/>
            <a:ext cx="382588" cy="1588"/>
          </a:xfrm>
          <a:prstGeom prst="line">
            <a:avLst/>
          </a:prstGeom>
          <a:noFill/>
          <a:ln w="57150">
            <a:solidFill>
              <a:schemeClr val="tx1"/>
            </a:solidFill>
            <a:round/>
            <a:headEnd/>
            <a:tailEnd/>
          </a:ln>
          <a:effectLst/>
        </p:spPr>
        <p:txBody>
          <a:bodyPr/>
          <a:lstStyle/>
          <a:p>
            <a:endParaRPr lang="en-US"/>
          </a:p>
        </p:txBody>
      </p:sp>
      <p:sp>
        <p:nvSpPr>
          <p:cNvPr id="272403" name="Text Box 1043"/>
          <p:cNvSpPr txBox="1">
            <a:spLocks noChangeArrowheads="1"/>
          </p:cNvSpPr>
          <p:nvPr/>
        </p:nvSpPr>
        <p:spPr bwMode="auto">
          <a:xfrm>
            <a:off x="3938588" y="4789488"/>
            <a:ext cx="1612900" cy="517525"/>
          </a:xfrm>
          <a:prstGeom prst="rect">
            <a:avLst/>
          </a:prstGeom>
          <a:noFill/>
          <a:ln w="9525">
            <a:noFill/>
            <a:miter lim="800000"/>
            <a:headEnd/>
            <a:tailEnd/>
          </a:ln>
          <a:effectLst/>
        </p:spPr>
        <p:txBody>
          <a:bodyPr wrap="none">
            <a:spAutoFit/>
          </a:bodyPr>
          <a:lstStyle/>
          <a:p>
            <a:r>
              <a:rPr lang="en-US" sz="1400"/>
              <a:t>cse2-gw.net.ogi.edu</a:t>
            </a:r>
          </a:p>
          <a:p>
            <a:r>
              <a:rPr lang="en-US" sz="1400"/>
              <a:t>129.95.50.54</a:t>
            </a:r>
          </a:p>
        </p:txBody>
      </p:sp>
      <p:sp>
        <p:nvSpPr>
          <p:cNvPr id="272404" name="Text Box 1044"/>
          <p:cNvSpPr txBox="1">
            <a:spLocks noChangeArrowheads="1"/>
          </p:cNvSpPr>
          <p:nvPr/>
        </p:nvSpPr>
        <p:spPr bwMode="auto">
          <a:xfrm>
            <a:off x="6316663" y="3362325"/>
            <a:ext cx="1425575" cy="527050"/>
          </a:xfrm>
          <a:prstGeom prst="rect">
            <a:avLst/>
          </a:prstGeom>
          <a:noFill/>
          <a:ln w="9525">
            <a:solidFill>
              <a:schemeClr val="tx1"/>
            </a:solidFill>
            <a:miter lim="800000"/>
            <a:headEnd/>
            <a:tailEnd/>
          </a:ln>
          <a:effectLst/>
        </p:spPr>
        <p:txBody>
          <a:bodyPr wrap="none">
            <a:spAutoFit/>
          </a:bodyPr>
          <a:lstStyle/>
          <a:p>
            <a:pPr algn="ctr"/>
            <a:r>
              <a:rPr lang="en-US" sz="1400"/>
              <a:t>www.cse.ogi.edu</a:t>
            </a:r>
          </a:p>
          <a:p>
            <a:pPr algn="ctr"/>
            <a:r>
              <a:rPr lang="en-US" sz="1400"/>
              <a:t>129.95.20.2</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7E85CBBF-03D1-40D2-870E-2BA9D9ADD651}" type="slidenum">
              <a:rPr lang="en-US"/>
              <a:pPr/>
              <a:t>7</a:t>
            </a:fld>
            <a:endParaRPr lang="en-US"/>
          </a:p>
        </p:txBody>
      </p:sp>
      <p:sp>
        <p:nvSpPr>
          <p:cNvPr id="143364" name="Rectangle 4"/>
          <p:cNvSpPr>
            <a:spLocks noGrp="1" noChangeArrowheads="1"/>
          </p:cNvSpPr>
          <p:nvPr>
            <p:ph type="title"/>
          </p:nvPr>
        </p:nvSpPr>
        <p:spPr/>
        <p:txBody>
          <a:bodyPr/>
          <a:lstStyle/>
          <a:p>
            <a:r>
              <a:rPr lang="en-GB"/>
              <a:t>Internet Architecture</a:t>
            </a:r>
          </a:p>
        </p:txBody>
      </p:sp>
      <p:sp>
        <p:nvSpPr>
          <p:cNvPr id="143365" name="Rectangle 5"/>
          <p:cNvSpPr>
            <a:spLocks noGrp="1" noChangeArrowheads="1"/>
          </p:cNvSpPr>
          <p:nvPr>
            <p:ph type="body" idx="1"/>
          </p:nvPr>
        </p:nvSpPr>
        <p:spPr/>
        <p:txBody>
          <a:bodyPr/>
          <a:lstStyle/>
          <a:p>
            <a:r>
              <a:rPr lang="en-GB">
                <a:hlinkClick r:id="rId3"/>
              </a:rPr>
              <a:t>http://www.nap.edu/html/coming_of_age/</a:t>
            </a:r>
          </a:p>
          <a:p>
            <a:r>
              <a:rPr lang="en-GB">
                <a:hlinkClick r:id="rId4"/>
              </a:rPr>
              <a:t>http://www.ietf.org/rfc/rfc1958.txt</a:t>
            </a: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71" name="Slide Number Placeholder 5"/>
          <p:cNvSpPr>
            <a:spLocks noGrp="1"/>
          </p:cNvSpPr>
          <p:nvPr>
            <p:ph type="sldNum" sz="quarter" idx="12"/>
          </p:nvPr>
        </p:nvSpPr>
        <p:spPr/>
        <p:txBody>
          <a:bodyPr/>
          <a:lstStyle/>
          <a:p>
            <a:r>
              <a:rPr lang="en-US"/>
              <a:t>1-</a:t>
            </a:r>
            <a:fld id="{91FD402A-EF13-4783-B50A-C3DFACD2662F}" type="slidenum">
              <a:rPr lang="en-US"/>
              <a:pPr/>
              <a:t>70</a:t>
            </a:fld>
            <a:endParaRPr lang="en-US"/>
          </a:p>
        </p:txBody>
      </p:sp>
      <p:sp>
        <p:nvSpPr>
          <p:cNvPr id="274434" name="Rectangle 1026"/>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 day in the life of an Internet host…</a:t>
            </a:r>
          </a:p>
        </p:txBody>
      </p:sp>
      <p:sp>
        <p:nvSpPr>
          <p:cNvPr id="274435" name="Rectangle 1027"/>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Role of TCP and UDP?</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Demultiplex at end hosts.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Which process gets this request?</a:t>
            </a:r>
          </a:p>
        </p:txBody>
      </p:sp>
      <p:sp>
        <p:nvSpPr>
          <p:cNvPr id="274436" name="AutoShape 1028"/>
          <p:cNvSpPr>
            <a:spLocks noChangeArrowheads="1"/>
          </p:cNvSpPr>
          <p:nvPr/>
        </p:nvSpPr>
        <p:spPr bwMode="auto">
          <a:xfrm>
            <a:off x="4876800" y="3441700"/>
            <a:ext cx="3657600" cy="3124200"/>
          </a:xfrm>
          <a:prstGeom prst="roundRect">
            <a:avLst>
              <a:gd name="adj" fmla="val 46"/>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74437" name="AutoShape 1029"/>
          <p:cNvSpPr>
            <a:spLocks noChangeArrowheads="1"/>
          </p:cNvSpPr>
          <p:nvPr/>
        </p:nvSpPr>
        <p:spPr bwMode="auto">
          <a:xfrm>
            <a:off x="457200" y="3441700"/>
            <a:ext cx="3810000" cy="3124200"/>
          </a:xfrm>
          <a:prstGeom prst="roundRect">
            <a:avLst>
              <a:gd name="adj" fmla="val 46"/>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grpSp>
        <p:nvGrpSpPr>
          <p:cNvPr id="274438" name="Group 1030"/>
          <p:cNvGrpSpPr>
            <a:grpSpLocks/>
          </p:cNvGrpSpPr>
          <p:nvPr/>
        </p:nvGrpSpPr>
        <p:grpSpPr bwMode="auto">
          <a:xfrm>
            <a:off x="609600" y="3594100"/>
            <a:ext cx="684213" cy="379413"/>
            <a:chOff x="480" y="2264"/>
            <a:chExt cx="431" cy="239"/>
          </a:xfrm>
        </p:grpSpPr>
        <p:sp>
          <p:nvSpPr>
            <p:cNvPr id="274439" name="AutoShape 1031"/>
            <p:cNvSpPr>
              <a:spLocks noChangeArrowheads="1"/>
            </p:cNvSpPr>
            <p:nvPr/>
          </p:nvSpPr>
          <p:spPr bwMode="auto">
            <a:xfrm>
              <a:off x="480" y="2264"/>
              <a:ext cx="432" cy="240"/>
            </a:xfrm>
            <a:prstGeom prst="roundRect">
              <a:avLst>
                <a:gd name="adj" fmla="val 417"/>
              </a:avLst>
            </a:prstGeom>
            <a:solidFill>
              <a:srgbClr val="CCCCFF"/>
            </a:solidFill>
            <a:ln w="9360">
              <a:solidFill>
                <a:srgbClr val="000000"/>
              </a:solidFill>
              <a:round/>
              <a:headEnd/>
              <a:tailEnd/>
            </a:ln>
          </p:spPr>
          <p:txBody>
            <a:bodyPr wrap="none" anchor="ctr"/>
            <a:lstStyle/>
            <a:p>
              <a:endParaRPr lang="en-US"/>
            </a:p>
          </p:txBody>
        </p:sp>
        <p:sp>
          <p:nvSpPr>
            <p:cNvPr id="274440" name="AutoShape 1032"/>
            <p:cNvSpPr>
              <a:spLocks noChangeArrowheads="1"/>
            </p:cNvSpPr>
            <p:nvPr/>
          </p:nvSpPr>
          <p:spPr bwMode="auto">
            <a:xfrm>
              <a:off x="480" y="2264"/>
              <a:ext cx="432" cy="240"/>
            </a:xfrm>
            <a:prstGeom prst="roundRect">
              <a:avLst>
                <a:gd name="adj" fmla="val 417"/>
              </a:avLst>
            </a:prstGeom>
            <a:noFill/>
            <a:ln w="9525">
              <a:noFill/>
              <a:round/>
              <a:headEnd/>
              <a:tailEnd/>
            </a:ln>
          </p:spPr>
          <p:txBody>
            <a:bodyPr lIns="90000" tIns="46800" rIns="90000" bIns="46800" anchor="ct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FTP</a:t>
              </a:r>
            </a:p>
          </p:txBody>
        </p:sp>
      </p:grpSp>
      <p:grpSp>
        <p:nvGrpSpPr>
          <p:cNvPr id="274441" name="Group 1033"/>
          <p:cNvGrpSpPr>
            <a:grpSpLocks/>
          </p:cNvGrpSpPr>
          <p:nvPr/>
        </p:nvGrpSpPr>
        <p:grpSpPr bwMode="auto">
          <a:xfrm>
            <a:off x="1447800" y="3594100"/>
            <a:ext cx="914400" cy="379413"/>
            <a:chOff x="1008" y="2264"/>
            <a:chExt cx="431" cy="239"/>
          </a:xfrm>
        </p:grpSpPr>
        <p:sp>
          <p:nvSpPr>
            <p:cNvPr id="274442" name="AutoShape 1034"/>
            <p:cNvSpPr>
              <a:spLocks noChangeArrowheads="1"/>
            </p:cNvSpPr>
            <p:nvPr/>
          </p:nvSpPr>
          <p:spPr bwMode="auto">
            <a:xfrm>
              <a:off x="1008" y="2264"/>
              <a:ext cx="432" cy="240"/>
            </a:xfrm>
            <a:prstGeom prst="roundRect">
              <a:avLst>
                <a:gd name="adj" fmla="val 417"/>
              </a:avLst>
            </a:prstGeom>
            <a:solidFill>
              <a:srgbClr val="FFFFFF"/>
            </a:solidFill>
            <a:ln w="9360">
              <a:solidFill>
                <a:srgbClr val="000000"/>
              </a:solidFill>
              <a:round/>
              <a:headEnd/>
              <a:tailEnd/>
            </a:ln>
          </p:spPr>
          <p:txBody>
            <a:bodyPr wrap="none" anchor="ctr"/>
            <a:lstStyle/>
            <a:p>
              <a:endParaRPr lang="en-US"/>
            </a:p>
          </p:txBody>
        </p:sp>
        <p:sp>
          <p:nvSpPr>
            <p:cNvPr id="274443" name="AutoShape 1035"/>
            <p:cNvSpPr>
              <a:spLocks noChangeArrowheads="1"/>
            </p:cNvSpPr>
            <p:nvPr/>
          </p:nvSpPr>
          <p:spPr bwMode="auto">
            <a:xfrm>
              <a:off x="1008" y="2264"/>
              <a:ext cx="432" cy="240"/>
            </a:xfrm>
            <a:prstGeom prst="roundRect">
              <a:avLst>
                <a:gd name="adj" fmla="val 417"/>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HTTP</a:t>
              </a:r>
            </a:p>
          </p:txBody>
        </p:sp>
      </p:grpSp>
      <p:grpSp>
        <p:nvGrpSpPr>
          <p:cNvPr id="274444" name="Group 1036"/>
          <p:cNvGrpSpPr>
            <a:grpSpLocks/>
          </p:cNvGrpSpPr>
          <p:nvPr/>
        </p:nvGrpSpPr>
        <p:grpSpPr bwMode="auto">
          <a:xfrm>
            <a:off x="3276600" y="3594100"/>
            <a:ext cx="838200" cy="379413"/>
            <a:chOff x="2064" y="2264"/>
            <a:chExt cx="431" cy="239"/>
          </a:xfrm>
        </p:grpSpPr>
        <p:sp>
          <p:nvSpPr>
            <p:cNvPr id="274445" name="AutoShape 1037"/>
            <p:cNvSpPr>
              <a:spLocks noChangeArrowheads="1"/>
            </p:cNvSpPr>
            <p:nvPr/>
          </p:nvSpPr>
          <p:spPr bwMode="auto">
            <a:xfrm>
              <a:off x="2064" y="2264"/>
              <a:ext cx="432" cy="240"/>
            </a:xfrm>
            <a:prstGeom prst="roundRect">
              <a:avLst>
                <a:gd name="adj" fmla="val 417"/>
              </a:avLst>
            </a:prstGeom>
            <a:solidFill>
              <a:srgbClr val="FFFFFF"/>
            </a:solidFill>
            <a:ln w="9360">
              <a:solidFill>
                <a:srgbClr val="000000"/>
              </a:solidFill>
              <a:round/>
              <a:headEnd/>
              <a:tailEnd/>
            </a:ln>
          </p:spPr>
          <p:txBody>
            <a:bodyPr wrap="none" anchor="ctr"/>
            <a:lstStyle/>
            <a:p>
              <a:endParaRPr lang="en-US"/>
            </a:p>
          </p:txBody>
        </p:sp>
        <p:sp>
          <p:nvSpPr>
            <p:cNvPr id="274446" name="AutoShape 1038"/>
            <p:cNvSpPr>
              <a:spLocks noChangeArrowheads="1"/>
            </p:cNvSpPr>
            <p:nvPr/>
          </p:nvSpPr>
          <p:spPr bwMode="auto">
            <a:xfrm>
              <a:off x="2064" y="2264"/>
              <a:ext cx="432" cy="240"/>
            </a:xfrm>
            <a:prstGeom prst="roundRect">
              <a:avLst>
                <a:gd name="adj" fmla="val 417"/>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TFTP</a:t>
              </a:r>
            </a:p>
          </p:txBody>
        </p:sp>
      </p:grpSp>
      <p:grpSp>
        <p:nvGrpSpPr>
          <p:cNvPr id="274447" name="Group 1039"/>
          <p:cNvGrpSpPr>
            <a:grpSpLocks/>
          </p:cNvGrpSpPr>
          <p:nvPr/>
        </p:nvGrpSpPr>
        <p:grpSpPr bwMode="auto">
          <a:xfrm>
            <a:off x="2438400" y="3594100"/>
            <a:ext cx="684213" cy="379413"/>
            <a:chOff x="1536" y="2264"/>
            <a:chExt cx="431" cy="239"/>
          </a:xfrm>
        </p:grpSpPr>
        <p:sp>
          <p:nvSpPr>
            <p:cNvPr id="274448" name="AutoShape 1040"/>
            <p:cNvSpPr>
              <a:spLocks noChangeArrowheads="1"/>
            </p:cNvSpPr>
            <p:nvPr/>
          </p:nvSpPr>
          <p:spPr bwMode="auto">
            <a:xfrm>
              <a:off x="1536" y="2264"/>
              <a:ext cx="432" cy="240"/>
            </a:xfrm>
            <a:prstGeom prst="roundRect">
              <a:avLst>
                <a:gd name="adj" fmla="val 417"/>
              </a:avLst>
            </a:prstGeom>
            <a:solidFill>
              <a:srgbClr val="FFFFFF"/>
            </a:solidFill>
            <a:ln w="9360">
              <a:solidFill>
                <a:srgbClr val="000000"/>
              </a:solidFill>
              <a:round/>
              <a:headEnd/>
              <a:tailEnd/>
            </a:ln>
          </p:spPr>
          <p:txBody>
            <a:bodyPr wrap="none" anchor="ctr"/>
            <a:lstStyle/>
            <a:p>
              <a:endParaRPr lang="en-US"/>
            </a:p>
          </p:txBody>
        </p:sp>
        <p:sp>
          <p:nvSpPr>
            <p:cNvPr id="274449" name="AutoShape 1041"/>
            <p:cNvSpPr>
              <a:spLocks noChangeArrowheads="1"/>
            </p:cNvSpPr>
            <p:nvPr/>
          </p:nvSpPr>
          <p:spPr bwMode="auto">
            <a:xfrm>
              <a:off x="1536" y="2264"/>
              <a:ext cx="432" cy="240"/>
            </a:xfrm>
            <a:prstGeom prst="roundRect">
              <a:avLst>
                <a:gd name="adj" fmla="val 417"/>
              </a:avLst>
            </a:prstGeom>
            <a:noFill/>
            <a:ln w="9525">
              <a:noFill/>
              <a:round/>
              <a:headEnd/>
              <a:tailEnd/>
            </a:ln>
          </p:spPr>
          <p:txBody>
            <a:bodyPr lIns="90000" tIns="46800" rIns="90000" bIns="46800" anchor="ct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NV</a:t>
              </a:r>
            </a:p>
          </p:txBody>
        </p:sp>
      </p:grpSp>
      <p:grpSp>
        <p:nvGrpSpPr>
          <p:cNvPr id="274450" name="Group 1042"/>
          <p:cNvGrpSpPr>
            <a:grpSpLocks/>
          </p:cNvGrpSpPr>
          <p:nvPr/>
        </p:nvGrpSpPr>
        <p:grpSpPr bwMode="auto">
          <a:xfrm>
            <a:off x="1143000" y="4279900"/>
            <a:ext cx="838200" cy="379413"/>
            <a:chOff x="720" y="2696"/>
            <a:chExt cx="431" cy="239"/>
          </a:xfrm>
        </p:grpSpPr>
        <p:sp>
          <p:nvSpPr>
            <p:cNvPr id="274451" name="AutoShape 1043"/>
            <p:cNvSpPr>
              <a:spLocks noChangeArrowheads="1"/>
            </p:cNvSpPr>
            <p:nvPr/>
          </p:nvSpPr>
          <p:spPr bwMode="auto">
            <a:xfrm>
              <a:off x="720" y="2696"/>
              <a:ext cx="432" cy="240"/>
            </a:xfrm>
            <a:prstGeom prst="roundRect">
              <a:avLst>
                <a:gd name="adj" fmla="val 417"/>
              </a:avLst>
            </a:prstGeom>
            <a:solidFill>
              <a:srgbClr val="FF9900"/>
            </a:solidFill>
            <a:ln w="9360">
              <a:solidFill>
                <a:srgbClr val="000000"/>
              </a:solidFill>
              <a:round/>
              <a:headEnd/>
              <a:tailEnd/>
            </a:ln>
          </p:spPr>
          <p:txBody>
            <a:bodyPr wrap="none" anchor="ctr"/>
            <a:lstStyle/>
            <a:p>
              <a:endParaRPr lang="en-US"/>
            </a:p>
          </p:txBody>
        </p:sp>
        <p:sp>
          <p:nvSpPr>
            <p:cNvPr id="274452" name="AutoShape 1044"/>
            <p:cNvSpPr>
              <a:spLocks noChangeArrowheads="1"/>
            </p:cNvSpPr>
            <p:nvPr/>
          </p:nvSpPr>
          <p:spPr bwMode="auto">
            <a:xfrm>
              <a:off x="720" y="2696"/>
              <a:ext cx="432" cy="240"/>
            </a:xfrm>
            <a:prstGeom prst="roundRect">
              <a:avLst>
                <a:gd name="adj" fmla="val 417"/>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TCP</a:t>
              </a:r>
            </a:p>
          </p:txBody>
        </p:sp>
      </p:grpSp>
      <p:grpSp>
        <p:nvGrpSpPr>
          <p:cNvPr id="274453" name="Group 1045"/>
          <p:cNvGrpSpPr>
            <a:grpSpLocks/>
          </p:cNvGrpSpPr>
          <p:nvPr/>
        </p:nvGrpSpPr>
        <p:grpSpPr bwMode="auto">
          <a:xfrm>
            <a:off x="2895600" y="4279900"/>
            <a:ext cx="838200" cy="379413"/>
            <a:chOff x="1824" y="2696"/>
            <a:chExt cx="431" cy="239"/>
          </a:xfrm>
        </p:grpSpPr>
        <p:sp>
          <p:nvSpPr>
            <p:cNvPr id="274454" name="AutoShape 1046"/>
            <p:cNvSpPr>
              <a:spLocks noChangeArrowheads="1"/>
            </p:cNvSpPr>
            <p:nvPr/>
          </p:nvSpPr>
          <p:spPr bwMode="auto">
            <a:xfrm>
              <a:off x="1824" y="2696"/>
              <a:ext cx="432" cy="240"/>
            </a:xfrm>
            <a:prstGeom prst="roundRect">
              <a:avLst>
                <a:gd name="adj" fmla="val 417"/>
              </a:avLst>
            </a:prstGeom>
            <a:solidFill>
              <a:srgbClr val="FFFFFF"/>
            </a:solidFill>
            <a:ln w="9360">
              <a:solidFill>
                <a:srgbClr val="000000"/>
              </a:solidFill>
              <a:round/>
              <a:headEnd/>
              <a:tailEnd/>
            </a:ln>
          </p:spPr>
          <p:txBody>
            <a:bodyPr wrap="none" anchor="ctr"/>
            <a:lstStyle/>
            <a:p>
              <a:endParaRPr lang="en-US"/>
            </a:p>
          </p:txBody>
        </p:sp>
        <p:sp>
          <p:nvSpPr>
            <p:cNvPr id="274455" name="AutoShape 1047"/>
            <p:cNvSpPr>
              <a:spLocks noChangeArrowheads="1"/>
            </p:cNvSpPr>
            <p:nvPr/>
          </p:nvSpPr>
          <p:spPr bwMode="auto">
            <a:xfrm>
              <a:off x="1824" y="2696"/>
              <a:ext cx="432" cy="240"/>
            </a:xfrm>
            <a:prstGeom prst="roundRect">
              <a:avLst>
                <a:gd name="adj" fmla="val 417"/>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UDP</a:t>
              </a:r>
            </a:p>
          </p:txBody>
        </p:sp>
      </p:grpSp>
      <p:grpSp>
        <p:nvGrpSpPr>
          <p:cNvPr id="274456" name="Group 1048"/>
          <p:cNvGrpSpPr>
            <a:grpSpLocks/>
          </p:cNvGrpSpPr>
          <p:nvPr/>
        </p:nvGrpSpPr>
        <p:grpSpPr bwMode="auto">
          <a:xfrm>
            <a:off x="2057400" y="5041900"/>
            <a:ext cx="684213" cy="379413"/>
            <a:chOff x="1296" y="3176"/>
            <a:chExt cx="431" cy="239"/>
          </a:xfrm>
        </p:grpSpPr>
        <p:sp>
          <p:nvSpPr>
            <p:cNvPr id="274457" name="AutoShape 1049"/>
            <p:cNvSpPr>
              <a:spLocks noChangeArrowheads="1"/>
            </p:cNvSpPr>
            <p:nvPr/>
          </p:nvSpPr>
          <p:spPr bwMode="auto">
            <a:xfrm>
              <a:off x="1296" y="3176"/>
              <a:ext cx="432" cy="240"/>
            </a:xfrm>
            <a:prstGeom prst="roundRect">
              <a:avLst>
                <a:gd name="adj" fmla="val 417"/>
              </a:avLst>
            </a:prstGeom>
            <a:solidFill>
              <a:srgbClr val="00CC99"/>
            </a:solidFill>
            <a:ln w="9360">
              <a:solidFill>
                <a:srgbClr val="000000"/>
              </a:solidFill>
              <a:round/>
              <a:headEnd/>
              <a:tailEnd/>
            </a:ln>
          </p:spPr>
          <p:txBody>
            <a:bodyPr wrap="none" anchor="ctr"/>
            <a:lstStyle/>
            <a:p>
              <a:endParaRPr lang="en-US"/>
            </a:p>
          </p:txBody>
        </p:sp>
        <p:sp>
          <p:nvSpPr>
            <p:cNvPr id="274458" name="AutoShape 1050"/>
            <p:cNvSpPr>
              <a:spLocks noChangeArrowheads="1"/>
            </p:cNvSpPr>
            <p:nvPr/>
          </p:nvSpPr>
          <p:spPr bwMode="auto">
            <a:xfrm>
              <a:off x="1296" y="3176"/>
              <a:ext cx="432" cy="240"/>
            </a:xfrm>
            <a:prstGeom prst="roundRect">
              <a:avLst>
                <a:gd name="adj" fmla="val 417"/>
              </a:avLst>
            </a:prstGeom>
            <a:noFill/>
            <a:ln w="9525">
              <a:noFill/>
              <a:round/>
              <a:headEnd/>
              <a:tailEnd/>
            </a:ln>
          </p:spPr>
          <p:txBody>
            <a:bodyPr lIns="90000" tIns="46800" rIns="90000" bIns="46800" anchor="ct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IP</a:t>
              </a:r>
            </a:p>
          </p:txBody>
        </p:sp>
      </p:grpSp>
      <p:grpSp>
        <p:nvGrpSpPr>
          <p:cNvPr id="274459" name="Group 1051"/>
          <p:cNvGrpSpPr>
            <a:grpSpLocks/>
          </p:cNvGrpSpPr>
          <p:nvPr/>
        </p:nvGrpSpPr>
        <p:grpSpPr bwMode="auto">
          <a:xfrm>
            <a:off x="685800" y="5803900"/>
            <a:ext cx="838200" cy="379413"/>
            <a:chOff x="432" y="3656"/>
            <a:chExt cx="431" cy="239"/>
          </a:xfrm>
        </p:grpSpPr>
        <p:sp>
          <p:nvSpPr>
            <p:cNvPr id="274460" name="AutoShape 1052"/>
            <p:cNvSpPr>
              <a:spLocks noChangeArrowheads="1"/>
            </p:cNvSpPr>
            <p:nvPr/>
          </p:nvSpPr>
          <p:spPr bwMode="auto">
            <a:xfrm>
              <a:off x="432" y="3656"/>
              <a:ext cx="432" cy="240"/>
            </a:xfrm>
            <a:prstGeom prst="roundRect">
              <a:avLst>
                <a:gd name="adj" fmla="val 417"/>
              </a:avLst>
            </a:prstGeom>
            <a:solidFill>
              <a:srgbClr val="B2B2B2"/>
            </a:solidFill>
            <a:ln w="9360">
              <a:solidFill>
                <a:srgbClr val="000000"/>
              </a:solidFill>
              <a:round/>
              <a:headEnd/>
              <a:tailEnd/>
            </a:ln>
          </p:spPr>
          <p:txBody>
            <a:bodyPr wrap="none" anchor="ctr"/>
            <a:lstStyle/>
            <a:p>
              <a:endParaRPr lang="en-US"/>
            </a:p>
          </p:txBody>
        </p:sp>
        <p:sp>
          <p:nvSpPr>
            <p:cNvPr id="274461" name="AutoShape 1053"/>
            <p:cNvSpPr>
              <a:spLocks noChangeArrowheads="1"/>
            </p:cNvSpPr>
            <p:nvPr/>
          </p:nvSpPr>
          <p:spPr bwMode="auto">
            <a:xfrm>
              <a:off x="432" y="3656"/>
              <a:ext cx="432" cy="240"/>
            </a:xfrm>
            <a:prstGeom prst="roundRect">
              <a:avLst>
                <a:gd name="adj" fmla="val 417"/>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NET</a:t>
              </a:r>
              <a:r>
                <a:rPr lang="en-GB" sz="2000" baseline="-25000">
                  <a:solidFill>
                    <a:srgbClr val="000000"/>
                  </a:solidFill>
                  <a:latin typeface="Arial" charset="0"/>
                </a:rPr>
                <a:t>1</a:t>
              </a:r>
            </a:p>
          </p:txBody>
        </p:sp>
      </p:grpSp>
      <p:grpSp>
        <p:nvGrpSpPr>
          <p:cNvPr id="274462" name="Group 1054"/>
          <p:cNvGrpSpPr>
            <a:grpSpLocks/>
          </p:cNvGrpSpPr>
          <p:nvPr/>
        </p:nvGrpSpPr>
        <p:grpSpPr bwMode="auto">
          <a:xfrm>
            <a:off x="1752600" y="5803900"/>
            <a:ext cx="838200" cy="379413"/>
            <a:chOff x="1152" y="3656"/>
            <a:chExt cx="431" cy="239"/>
          </a:xfrm>
        </p:grpSpPr>
        <p:sp>
          <p:nvSpPr>
            <p:cNvPr id="274463" name="AutoShape 1055"/>
            <p:cNvSpPr>
              <a:spLocks noChangeArrowheads="1"/>
            </p:cNvSpPr>
            <p:nvPr/>
          </p:nvSpPr>
          <p:spPr bwMode="auto">
            <a:xfrm>
              <a:off x="1152" y="3656"/>
              <a:ext cx="432" cy="240"/>
            </a:xfrm>
            <a:prstGeom prst="roundRect">
              <a:avLst>
                <a:gd name="adj" fmla="val 417"/>
              </a:avLst>
            </a:prstGeom>
            <a:solidFill>
              <a:srgbClr val="FFFFFF"/>
            </a:solidFill>
            <a:ln w="9360">
              <a:solidFill>
                <a:srgbClr val="000000"/>
              </a:solidFill>
              <a:round/>
              <a:headEnd/>
              <a:tailEnd/>
            </a:ln>
          </p:spPr>
          <p:txBody>
            <a:bodyPr wrap="none" anchor="ctr"/>
            <a:lstStyle/>
            <a:p>
              <a:endParaRPr lang="en-US"/>
            </a:p>
          </p:txBody>
        </p:sp>
        <p:sp>
          <p:nvSpPr>
            <p:cNvPr id="274464" name="AutoShape 1056"/>
            <p:cNvSpPr>
              <a:spLocks noChangeArrowheads="1"/>
            </p:cNvSpPr>
            <p:nvPr/>
          </p:nvSpPr>
          <p:spPr bwMode="auto">
            <a:xfrm>
              <a:off x="1152" y="3656"/>
              <a:ext cx="432" cy="240"/>
            </a:xfrm>
            <a:prstGeom prst="roundRect">
              <a:avLst>
                <a:gd name="adj" fmla="val 417"/>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NET</a:t>
              </a:r>
              <a:r>
                <a:rPr lang="en-GB" sz="2000" baseline="-25000">
                  <a:solidFill>
                    <a:srgbClr val="000000"/>
                  </a:solidFill>
                  <a:latin typeface="Arial" charset="0"/>
                </a:rPr>
                <a:t>2</a:t>
              </a:r>
            </a:p>
          </p:txBody>
        </p:sp>
      </p:grpSp>
      <p:grpSp>
        <p:nvGrpSpPr>
          <p:cNvPr id="274465" name="Group 1057"/>
          <p:cNvGrpSpPr>
            <a:grpSpLocks/>
          </p:cNvGrpSpPr>
          <p:nvPr/>
        </p:nvGrpSpPr>
        <p:grpSpPr bwMode="auto">
          <a:xfrm>
            <a:off x="3352800" y="5803900"/>
            <a:ext cx="838200" cy="379413"/>
            <a:chOff x="2160" y="3656"/>
            <a:chExt cx="431" cy="239"/>
          </a:xfrm>
        </p:grpSpPr>
        <p:sp>
          <p:nvSpPr>
            <p:cNvPr id="274466" name="AutoShape 1058"/>
            <p:cNvSpPr>
              <a:spLocks noChangeArrowheads="1"/>
            </p:cNvSpPr>
            <p:nvPr/>
          </p:nvSpPr>
          <p:spPr bwMode="auto">
            <a:xfrm>
              <a:off x="2160" y="3656"/>
              <a:ext cx="432" cy="240"/>
            </a:xfrm>
            <a:prstGeom prst="roundRect">
              <a:avLst>
                <a:gd name="adj" fmla="val 417"/>
              </a:avLst>
            </a:prstGeom>
            <a:solidFill>
              <a:srgbClr val="FFFFFF"/>
            </a:solidFill>
            <a:ln w="9360">
              <a:solidFill>
                <a:srgbClr val="000000"/>
              </a:solidFill>
              <a:round/>
              <a:headEnd/>
              <a:tailEnd/>
            </a:ln>
          </p:spPr>
          <p:txBody>
            <a:bodyPr wrap="none" anchor="ctr"/>
            <a:lstStyle/>
            <a:p>
              <a:endParaRPr lang="en-US"/>
            </a:p>
          </p:txBody>
        </p:sp>
        <p:sp>
          <p:nvSpPr>
            <p:cNvPr id="274467" name="AutoShape 1059"/>
            <p:cNvSpPr>
              <a:spLocks noChangeArrowheads="1"/>
            </p:cNvSpPr>
            <p:nvPr/>
          </p:nvSpPr>
          <p:spPr bwMode="auto">
            <a:xfrm>
              <a:off x="2160" y="3656"/>
              <a:ext cx="432" cy="240"/>
            </a:xfrm>
            <a:prstGeom prst="roundRect">
              <a:avLst>
                <a:gd name="adj" fmla="val 417"/>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NET</a:t>
              </a:r>
              <a:r>
                <a:rPr lang="en-GB" sz="2000" baseline="-25000">
                  <a:solidFill>
                    <a:srgbClr val="000000"/>
                  </a:solidFill>
                  <a:latin typeface="Arial" charset="0"/>
                </a:rPr>
                <a:t>n</a:t>
              </a:r>
            </a:p>
          </p:txBody>
        </p:sp>
      </p:grpSp>
      <p:grpSp>
        <p:nvGrpSpPr>
          <p:cNvPr id="274468" name="Group 1060"/>
          <p:cNvGrpSpPr>
            <a:grpSpLocks/>
          </p:cNvGrpSpPr>
          <p:nvPr/>
        </p:nvGrpSpPr>
        <p:grpSpPr bwMode="auto">
          <a:xfrm>
            <a:off x="2590800" y="5803900"/>
            <a:ext cx="684213" cy="379413"/>
            <a:chOff x="1632" y="3656"/>
            <a:chExt cx="431" cy="239"/>
          </a:xfrm>
        </p:grpSpPr>
        <p:sp>
          <p:nvSpPr>
            <p:cNvPr id="274469" name="AutoShape 1061"/>
            <p:cNvSpPr>
              <a:spLocks noChangeArrowheads="1"/>
            </p:cNvSpPr>
            <p:nvPr/>
          </p:nvSpPr>
          <p:spPr bwMode="auto">
            <a:xfrm>
              <a:off x="1632" y="3656"/>
              <a:ext cx="432" cy="240"/>
            </a:xfrm>
            <a:prstGeom prst="roundRect">
              <a:avLst>
                <a:gd name="adj" fmla="val 417"/>
              </a:avLst>
            </a:prstGeom>
            <a:solidFill>
              <a:srgbClr val="FFFFFF"/>
            </a:solidFill>
            <a:ln w="9525">
              <a:noFill/>
              <a:round/>
              <a:headEnd/>
              <a:tailEnd/>
            </a:ln>
          </p:spPr>
          <p:txBody>
            <a:bodyPr wrap="none" anchor="ctr"/>
            <a:lstStyle/>
            <a:p>
              <a:endParaRPr lang="en-US"/>
            </a:p>
          </p:txBody>
        </p:sp>
        <p:sp>
          <p:nvSpPr>
            <p:cNvPr id="274470" name="AutoShape 1062"/>
            <p:cNvSpPr>
              <a:spLocks noChangeArrowheads="1"/>
            </p:cNvSpPr>
            <p:nvPr/>
          </p:nvSpPr>
          <p:spPr bwMode="auto">
            <a:xfrm>
              <a:off x="1632" y="3656"/>
              <a:ext cx="432" cy="240"/>
            </a:xfrm>
            <a:prstGeom prst="roundRect">
              <a:avLst>
                <a:gd name="adj" fmla="val 417"/>
              </a:avLst>
            </a:prstGeom>
            <a:noFill/>
            <a:ln w="9525">
              <a:noFill/>
              <a:round/>
              <a:headEnd/>
              <a:tailEnd/>
            </a:ln>
          </p:spPr>
          <p:txBody>
            <a:bodyPr lIns="90000" tIns="46800" rIns="90000" bIns="46800" anchor="ct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a:t>
              </a:r>
            </a:p>
          </p:txBody>
        </p:sp>
      </p:grpSp>
      <p:cxnSp>
        <p:nvCxnSpPr>
          <p:cNvPr id="274471" name="AutoShape 1063"/>
          <p:cNvCxnSpPr>
            <a:cxnSpLocks noChangeShapeType="1"/>
            <a:stCxn id="274439" idx="2"/>
            <a:endCxn id="274451" idx="0"/>
          </p:cNvCxnSpPr>
          <p:nvPr/>
        </p:nvCxnSpPr>
        <p:spPr bwMode="auto">
          <a:xfrm>
            <a:off x="952500" y="3975100"/>
            <a:ext cx="611188" cy="304800"/>
          </a:xfrm>
          <a:prstGeom prst="straightConnector1">
            <a:avLst/>
          </a:prstGeom>
          <a:noFill/>
          <a:ln w="9360">
            <a:solidFill>
              <a:srgbClr val="000000"/>
            </a:solidFill>
            <a:round/>
            <a:headEnd/>
            <a:tailEnd/>
          </a:ln>
        </p:spPr>
      </p:cxnSp>
      <p:cxnSp>
        <p:nvCxnSpPr>
          <p:cNvPr id="274472" name="AutoShape 1064"/>
          <p:cNvCxnSpPr>
            <a:cxnSpLocks noChangeShapeType="1"/>
            <a:endCxn id="274451" idx="0"/>
          </p:cNvCxnSpPr>
          <p:nvPr/>
        </p:nvCxnSpPr>
        <p:spPr bwMode="auto">
          <a:xfrm flipH="1">
            <a:off x="1563688" y="3975100"/>
            <a:ext cx="419100" cy="304800"/>
          </a:xfrm>
          <a:prstGeom prst="straightConnector1">
            <a:avLst/>
          </a:prstGeom>
          <a:noFill/>
          <a:ln w="9360">
            <a:solidFill>
              <a:srgbClr val="000000"/>
            </a:solidFill>
            <a:round/>
            <a:headEnd/>
            <a:tailEnd/>
          </a:ln>
        </p:spPr>
      </p:cxnSp>
      <p:cxnSp>
        <p:nvCxnSpPr>
          <p:cNvPr id="274473" name="AutoShape 1065"/>
          <p:cNvCxnSpPr>
            <a:cxnSpLocks noChangeShapeType="1"/>
            <a:stCxn id="274448" idx="2"/>
          </p:cNvCxnSpPr>
          <p:nvPr/>
        </p:nvCxnSpPr>
        <p:spPr bwMode="auto">
          <a:xfrm>
            <a:off x="2781300" y="3975100"/>
            <a:ext cx="419100" cy="304800"/>
          </a:xfrm>
          <a:prstGeom prst="straightConnector1">
            <a:avLst/>
          </a:prstGeom>
          <a:noFill/>
          <a:ln w="9360">
            <a:solidFill>
              <a:srgbClr val="000000"/>
            </a:solidFill>
            <a:round/>
            <a:headEnd/>
            <a:tailEnd/>
          </a:ln>
        </p:spPr>
      </p:cxnSp>
      <p:cxnSp>
        <p:nvCxnSpPr>
          <p:cNvPr id="274474" name="AutoShape 1066"/>
          <p:cNvCxnSpPr>
            <a:cxnSpLocks noChangeShapeType="1"/>
            <a:stCxn id="274445" idx="2"/>
          </p:cNvCxnSpPr>
          <p:nvPr/>
        </p:nvCxnSpPr>
        <p:spPr bwMode="auto">
          <a:xfrm flipH="1">
            <a:off x="3278188" y="3975100"/>
            <a:ext cx="419100" cy="304800"/>
          </a:xfrm>
          <a:prstGeom prst="straightConnector1">
            <a:avLst/>
          </a:prstGeom>
          <a:noFill/>
          <a:ln w="9360">
            <a:solidFill>
              <a:srgbClr val="000000"/>
            </a:solidFill>
            <a:round/>
            <a:headEnd/>
            <a:tailEnd/>
          </a:ln>
        </p:spPr>
      </p:cxnSp>
      <p:cxnSp>
        <p:nvCxnSpPr>
          <p:cNvPr id="274475" name="AutoShape 1067"/>
          <p:cNvCxnSpPr>
            <a:cxnSpLocks noChangeShapeType="1"/>
            <a:stCxn id="274451" idx="2"/>
            <a:endCxn id="274457" idx="0"/>
          </p:cNvCxnSpPr>
          <p:nvPr/>
        </p:nvCxnSpPr>
        <p:spPr bwMode="auto">
          <a:xfrm>
            <a:off x="1563688" y="4660900"/>
            <a:ext cx="836612" cy="381000"/>
          </a:xfrm>
          <a:prstGeom prst="straightConnector1">
            <a:avLst/>
          </a:prstGeom>
          <a:noFill/>
          <a:ln w="9360">
            <a:solidFill>
              <a:srgbClr val="000000"/>
            </a:solidFill>
            <a:round/>
            <a:headEnd/>
            <a:tailEnd/>
          </a:ln>
        </p:spPr>
      </p:cxnSp>
      <p:cxnSp>
        <p:nvCxnSpPr>
          <p:cNvPr id="274476" name="AutoShape 1068"/>
          <p:cNvCxnSpPr>
            <a:cxnSpLocks noChangeShapeType="1"/>
            <a:stCxn id="274454" idx="2"/>
            <a:endCxn id="274457" idx="0"/>
          </p:cNvCxnSpPr>
          <p:nvPr/>
        </p:nvCxnSpPr>
        <p:spPr bwMode="auto">
          <a:xfrm flipH="1">
            <a:off x="2400300" y="4660900"/>
            <a:ext cx="915988" cy="381000"/>
          </a:xfrm>
          <a:prstGeom prst="straightConnector1">
            <a:avLst/>
          </a:prstGeom>
          <a:noFill/>
          <a:ln w="9360">
            <a:solidFill>
              <a:srgbClr val="000000"/>
            </a:solidFill>
            <a:round/>
            <a:headEnd/>
            <a:tailEnd/>
          </a:ln>
        </p:spPr>
      </p:cxnSp>
      <p:cxnSp>
        <p:nvCxnSpPr>
          <p:cNvPr id="274477" name="AutoShape 1069"/>
          <p:cNvCxnSpPr>
            <a:cxnSpLocks noChangeShapeType="1"/>
            <a:stCxn id="274457" idx="2"/>
            <a:endCxn id="274466" idx="0"/>
          </p:cNvCxnSpPr>
          <p:nvPr/>
        </p:nvCxnSpPr>
        <p:spPr bwMode="auto">
          <a:xfrm>
            <a:off x="2400300" y="5422900"/>
            <a:ext cx="1373188" cy="381000"/>
          </a:xfrm>
          <a:prstGeom prst="straightConnector1">
            <a:avLst/>
          </a:prstGeom>
          <a:noFill/>
          <a:ln w="9360">
            <a:solidFill>
              <a:srgbClr val="000000"/>
            </a:solidFill>
            <a:round/>
            <a:headEnd/>
            <a:tailEnd/>
          </a:ln>
        </p:spPr>
      </p:cxnSp>
      <p:cxnSp>
        <p:nvCxnSpPr>
          <p:cNvPr id="274478" name="AutoShape 1070"/>
          <p:cNvCxnSpPr>
            <a:cxnSpLocks noChangeShapeType="1"/>
            <a:stCxn id="274457" idx="2"/>
            <a:endCxn id="274460" idx="0"/>
          </p:cNvCxnSpPr>
          <p:nvPr/>
        </p:nvCxnSpPr>
        <p:spPr bwMode="auto">
          <a:xfrm flipH="1">
            <a:off x="1106488" y="5422900"/>
            <a:ext cx="1293812" cy="381000"/>
          </a:xfrm>
          <a:prstGeom prst="straightConnector1">
            <a:avLst/>
          </a:prstGeom>
          <a:noFill/>
          <a:ln w="9360">
            <a:solidFill>
              <a:srgbClr val="000000"/>
            </a:solidFill>
            <a:round/>
            <a:headEnd/>
            <a:tailEnd/>
          </a:ln>
        </p:spPr>
      </p:cxnSp>
      <p:cxnSp>
        <p:nvCxnSpPr>
          <p:cNvPr id="274479" name="AutoShape 1071"/>
          <p:cNvCxnSpPr>
            <a:cxnSpLocks noChangeShapeType="1"/>
            <a:stCxn id="274457" idx="2"/>
            <a:endCxn id="274463" idx="0"/>
          </p:cNvCxnSpPr>
          <p:nvPr/>
        </p:nvCxnSpPr>
        <p:spPr bwMode="auto">
          <a:xfrm flipH="1">
            <a:off x="2173288" y="5422900"/>
            <a:ext cx="227012" cy="381000"/>
          </a:xfrm>
          <a:prstGeom prst="straightConnector1">
            <a:avLst/>
          </a:prstGeom>
          <a:noFill/>
          <a:ln w="9360">
            <a:solidFill>
              <a:srgbClr val="000000"/>
            </a:solidFill>
            <a:round/>
            <a:headEnd/>
            <a:tailEnd/>
          </a:ln>
        </p:spPr>
      </p:cxnSp>
      <p:grpSp>
        <p:nvGrpSpPr>
          <p:cNvPr id="274480" name="Group 1072"/>
          <p:cNvGrpSpPr>
            <a:grpSpLocks/>
          </p:cNvGrpSpPr>
          <p:nvPr/>
        </p:nvGrpSpPr>
        <p:grpSpPr bwMode="auto">
          <a:xfrm>
            <a:off x="7062788" y="4716463"/>
            <a:ext cx="1243012" cy="857250"/>
            <a:chOff x="4449" y="2971"/>
            <a:chExt cx="734" cy="540"/>
          </a:xfrm>
        </p:grpSpPr>
        <p:sp>
          <p:nvSpPr>
            <p:cNvPr id="274481" name="AutoShape 1073"/>
            <p:cNvSpPr>
              <a:spLocks noChangeArrowheads="1"/>
            </p:cNvSpPr>
            <p:nvPr/>
          </p:nvSpPr>
          <p:spPr bwMode="auto">
            <a:xfrm rot="10800000">
              <a:off x="4450" y="2973"/>
              <a:ext cx="735" cy="541"/>
            </a:xfrm>
            <a:prstGeom prst="roundRect">
              <a:avLst>
                <a:gd name="adj" fmla="val 185"/>
              </a:avLst>
            </a:prstGeom>
            <a:solidFill>
              <a:srgbClr val="FF9900"/>
            </a:solidFill>
            <a:ln w="9360">
              <a:solidFill>
                <a:srgbClr val="000000"/>
              </a:solidFill>
              <a:round/>
              <a:headEnd/>
              <a:tailEnd/>
            </a:ln>
          </p:spPr>
          <p:txBody>
            <a:bodyPr wrap="none" anchor="ctr"/>
            <a:lstStyle/>
            <a:p>
              <a:endParaRPr lang="en-US"/>
            </a:p>
          </p:txBody>
        </p:sp>
        <p:sp>
          <p:nvSpPr>
            <p:cNvPr id="274482" name="AutoShape 1074"/>
            <p:cNvSpPr>
              <a:spLocks noChangeArrowheads="1"/>
            </p:cNvSpPr>
            <p:nvPr/>
          </p:nvSpPr>
          <p:spPr bwMode="auto">
            <a:xfrm>
              <a:off x="4449" y="2971"/>
              <a:ext cx="735" cy="541"/>
            </a:xfrm>
            <a:prstGeom prst="roundRect">
              <a:avLst>
                <a:gd name="adj" fmla="val 185"/>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TCP/UDP</a:t>
              </a:r>
            </a:p>
          </p:txBody>
        </p:sp>
      </p:grpSp>
      <p:grpSp>
        <p:nvGrpSpPr>
          <p:cNvPr id="274483" name="Group 1075"/>
          <p:cNvGrpSpPr>
            <a:grpSpLocks/>
          </p:cNvGrpSpPr>
          <p:nvPr/>
        </p:nvGrpSpPr>
        <p:grpSpPr bwMode="auto">
          <a:xfrm>
            <a:off x="6230938" y="4716463"/>
            <a:ext cx="854075" cy="857250"/>
            <a:chOff x="3925" y="2971"/>
            <a:chExt cx="538" cy="540"/>
          </a:xfrm>
        </p:grpSpPr>
        <p:sp>
          <p:nvSpPr>
            <p:cNvPr id="274484" name="AutoShape 1076"/>
            <p:cNvSpPr>
              <a:spLocks noChangeArrowheads="1"/>
            </p:cNvSpPr>
            <p:nvPr/>
          </p:nvSpPr>
          <p:spPr bwMode="auto">
            <a:xfrm rot="10800000">
              <a:off x="3926" y="2973"/>
              <a:ext cx="539" cy="541"/>
            </a:xfrm>
            <a:prstGeom prst="roundRect">
              <a:avLst>
                <a:gd name="adj" fmla="val 185"/>
              </a:avLst>
            </a:prstGeom>
            <a:solidFill>
              <a:srgbClr val="00CC99"/>
            </a:solidFill>
            <a:ln w="9360">
              <a:solidFill>
                <a:srgbClr val="000000"/>
              </a:solidFill>
              <a:round/>
              <a:headEnd/>
              <a:tailEnd/>
            </a:ln>
          </p:spPr>
          <p:txBody>
            <a:bodyPr wrap="none" anchor="ctr"/>
            <a:lstStyle/>
            <a:p>
              <a:endParaRPr lang="en-US"/>
            </a:p>
          </p:txBody>
        </p:sp>
        <p:sp>
          <p:nvSpPr>
            <p:cNvPr id="274485" name="AutoShape 1077"/>
            <p:cNvSpPr>
              <a:spLocks noChangeArrowheads="1"/>
            </p:cNvSpPr>
            <p:nvPr/>
          </p:nvSpPr>
          <p:spPr bwMode="auto">
            <a:xfrm>
              <a:off x="3925" y="2971"/>
              <a:ext cx="539" cy="541"/>
            </a:xfrm>
            <a:prstGeom prst="roundRect">
              <a:avLst>
                <a:gd name="adj" fmla="val 185"/>
              </a:avLst>
            </a:prstGeom>
            <a:noFill/>
            <a:ln w="9525">
              <a:noFill/>
              <a:round/>
              <a:headEnd/>
              <a:tailEnd/>
            </a:ln>
          </p:spPr>
          <p:txBody>
            <a:bodyPr lIns="90000" tIns="46800" rIns="90000" bIns="46800" anchor="ct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IP</a:t>
              </a:r>
            </a:p>
          </p:txBody>
        </p:sp>
      </p:grpSp>
      <p:grpSp>
        <p:nvGrpSpPr>
          <p:cNvPr id="274486" name="Group 1078"/>
          <p:cNvGrpSpPr>
            <a:grpSpLocks/>
          </p:cNvGrpSpPr>
          <p:nvPr/>
        </p:nvGrpSpPr>
        <p:grpSpPr bwMode="auto">
          <a:xfrm>
            <a:off x="990600" y="5041900"/>
            <a:ext cx="684213" cy="379413"/>
            <a:chOff x="624" y="3176"/>
            <a:chExt cx="431" cy="239"/>
          </a:xfrm>
        </p:grpSpPr>
        <p:sp>
          <p:nvSpPr>
            <p:cNvPr id="274487" name="AutoShape 1079"/>
            <p:cNvSpPr>
              <a:spLocks noChangeArrowheads="1"/>
            </p:cNvSpPr>
            <p:nvPr/>
          </p:nvSpPr>
          <p:spPr bwMode="auto">
            <a:xfrm>
              <a:off x="624" y="3176"/>
              <a:ext cx="432" cy="240"/>
            </a:xfrm>
            <a:prstGeom prst="roundRect">
              <a:avLst>
                <a:gd name="adj" fmla="val 417"/>
              </a:avLst>
            </a:prstGeom>
            <a:noFill/>
            <a:ln w="9360">
              <a:solidFill>
                <a:srgbClr val="000000"/>
              </a:solidFill>
              <a:round/>
              <a:headEnd/>
              <a:tailEnd/>
            </a:ln>
          </p:spPr>
          <p:txBody>
            <a:bodyPr wrap="none" anchor="ctr"/>
            <a:lstStyle/>
            <a:p>
              <a:endParaRPr lang="en-US"/>
            </a:p>
          </p:txBody>
        </p:sp>
        <p:sp>
          <p:nvSpPr>
            <p:cNvPr id="274488" name="AutoShape 1080"/>
            <p:cNvSpPr>
              <a:spLocks noChangeArrowheads="1"/>
            </p:cNvSpPr>
            <p:nvPr/>
          </p:nvSpPr>
          <p:spPr bwMode="auto">
            <a:xfrm>
              <a:off x="624" y="3176"/>
              <a:ext cx="432" cy="240"/>
            </a:xfrm>
            <a:prstGeom prst="roundRect">
              <a:avLst>
                <a:gd name="adj" fmla="val 417"/>
              </a:avLst>
            </a:prstGeom>
            <a:noFill/>
            <a:ln w="9525">
              <a:noFill/>
              <a:round/>
              <a:headEnd/>
              <a:tailEnd/>
            </a:ln>
          </p:spPr>
          <p:txBody>
            <a:bodyPr lIns="90000" tIns="46800" rIns="90000" bIns="46800" anchor="ct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IPX</a:t>
              </a:r>
            </a:p>
          </p:txBody>
        </p:sp>
      </p:grpSp>
      <p:sp>
        <p:nvSpPr>
          <p:cNvPr id="274489" name="Text Box 1081"/>
          <p:cNvSpPr txBox="1">
            <a:spLocks noChangeArrowheads="1"/>
          </p:cNvSpPr>
          <p:nvPr/>
        </p:nvSpPr>
        <p:spPr bwMode="auto">
          <a:xfrm>
            <a:off x="7127875" y="5713413"/>
            <a:ext cx="1177925" cy="627062"/>
          </a:xfrm>
          <a:prstGeom prst="rect">
            <a:avLst/>
          </a:prstGeom>
          <a:noFill/>
          <a:ln w="9525">
            <a:noFill/>
            <a:miter lim="800000"/>
            <a:headEnd/>
            <a:tailEnd/>
          </a:ln>
        </p:spPr>
        <p:txBody>
          <a:bodyPr lIns="90000" tIns="46800" rIns="90000" bIns="46800">
            <a:spAutoFit/>
          </a:bodyP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Arial" charset="0"/>
              </a:rPr>
              <a:t>Port Number</a:t>
            </a:r>
          </a:p>
        </p:txBody>
      </p:sp>
      <p:grpSp>
        <p:nvGrpSpPr>
          <p:cNvPr id="274490" name="Group 1082"/>
          <p:cNvGrpSpPr>
            <a:grpSpLocks/>
          </p:cNvGrpSpPr>
          <p:nvPr/>
        </p:nvGrpSpPr>
        <p:grpSpPr bwMode="auto">
          <a:xfrm>
            <a:off x="5181600" y="4716463"/>
            <a:ext cx="1065213" cy="857250"/>
            <a:chOff x="3348" y="2971"/>
            <a:chExt cx="587" cy="540"/>
          </a:xfrm>
        </p:grpSpPr>
        <p:sp>
          <p:nvSpPr>
            <p:cNvPr id="274491" name="AutoShape 1083"/>
            <p:cNvSpPr>
              <a:spLocks noChangeArrowheads="1"/>
            </p:cNvSpPr>
            <p:nvPr/>
          </p:nvSpPr>
          <p:spPr bwMode="auto">
            <a:xfrm rot="10800000">
              <a:off x="3348" y="2973"/>
              <a:ext cx="588" cy="541"/>
            </a:xfrm>
            <a:prstGeom prst="roundRect">
              <a:avLst>
                <a:gd name="adj" fmla="val 185"/>
              </a:avLst>
            </a:prstGeom>
            <a:solidFill>
              <a:srgbClr val="B2B2B2"/>
            </a:solidFill>
            <a:ln w="9360">
              <a:solidFill>
                <a:srgbClr val="000000"/>
              </a:solidFill>
              <a:round/>
              <a:headEnd/>
              <a:tailEnd/>
            </a:ln>
          </p:spPr>
          <p:txBody>
            <a:bodyPr wrap="none" anchor="ctr"/>
            <a:lstStyle/>
            <a:p>
              <a:endParaRPr lang="en-US"/>
            </a:p>
          </p:txBody>
        </p:sp>
        <p:sp>
          <p:nvSpPr>
            <p:cNvPr id="274492" name="AutoShape 1084"/>
            <p:cNvSpPr>
              <a:spLocks noChangeArrowheads="1"/>
            </p:cNvSpPr>
            <p:nvPr/>
          </p:nvSpPr>
          <p:spPr bwMode="auto">
            <a:xfrm>
              <a:off x="3348" y="2971"/>
              <a:ext cx="588" cy="541"/>
            </a:xfrm>
            <a:prstGeom prst="roundRect">
              <a:avLst>
                <a:gd name="adj" fmla="val 185"/>
              </a:avLst>
            </a:prstGeom>
            <a:noFill/>
            <a:ln w="9525">
              <a:noFill/>
              <a:round/>
              <a:headEnd/>
              <a:tailEnd/>
            </a:ln>
          </p:spPr>
          <p:txBody>
            <a:bodyPr lIns="90000" tIns="46800" rIns="90000" bIns="46800" anchor="ctr" anchorCtr="1"/>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rPr>
                <a:t>Network</a:t>
              </a:r>
            </a:p>
          </p:txBody>
        </p:sp>
      </p:grpSp>
      <p:sp>
        <p:nvSpPr>
          <p:cNvPr id="274493" name="Text Box 1085"/>
          <p:cNvSpPr txBox="1">
            <a:spLocks noChangeArrowheads="1"/>
          </p:cNvSpPr>
          <p:nvPr/>
        </p:nvSpPr>
        <p:spPr bwMode="auto">
          <a:xfrm>
            <a:off x="6072188" y="5713413"/>
            <a:ext cx="1166812" cy="627062"/>
          </a:xfrm>
          <a:prstGeom prst="rect">
            <a:avLst/>
          </a:prstGeom>
          <a:noFill/>
          <a:ln w="9525">
            <a:noFill/>
            <a:miter lim="800000"/>
            <a:headEnd/>
            <a:tailEnd/>
          </a:ln>
        </p:spPr>
        <p:txBody>
          <a:bodyPr lIns="90000" tIns="46800" rIns="90000" bIns="46800">
            <a:spAutoFit/>
          </a:bodyP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Arial" charset="0"/>
              </a:rPr>
              <a:t>Protocol Field</a:t>
            </a:r>
          </a:p>
        </p:txBody>
      </p:sp>
      <p:sp>
        <p:nvSpPr>
          <p:cNvPr id="274494" name="Text Box 1086"/>
          <p:cNvSpPr txBox="1">
            <a:spLocks noChangeArrowheads="1"/>
          </p:cNvSpPr>
          <p:nvPr/>
        </p:nvSpPr>
        <p:spPr bwMode="auto">
          <a:xfrm>
            <a:off x="5314950" y="5713413"/>
            <a:ext cx="933450" cy="627062"/>
          </a:xfrm>
          <a:prstGeom prst="rect">
            <a:avLst/>
          </a:prstGeom>
          <a:noFill/>
          <a:ln w="9525">
            <a:noFill/>
            <a:miter lim="800000"/>
            <a:headEnd/>
            <a:tailEnd/>
          </a:ln>
        </p:spPr>
        <p:txBody>
          <a:bodyPr lIns="90000" tIns="46800" rIns="90000" bIns="46800">
            <a:spAutoFit/>
          </a:bodyPr>
          <a:lstStyle/>
          <a:p>
            <a:pPr algn="ctr"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Arial" charset="0"/>
              </a:rPr>
              <a:t>Type Field</a:t>
            </a:r>
          </a:p>
        </p:txBody>
      </p:sp>
      <p:sp>
        <p:nvSpPr>
          <p:cNvPr id="274495" name="Line 1087"/>
          <p:cNvSpPr>
            <a:spLocks noChangeShapeType="1"/>
          </p:cNvSpPr>
          <p:nvPr/>
        </p:nvSpPr>
        <p:spPr bwMode="auto">
          <a:xfrm flipH="1">
            <a:off x="5313363" y="4502150"/>
            <a:ext cx="936625" cy="234950"/>
          </a:xfrm>
          <a:prstGeom prst="line">
            <a:avLst/>
          </a:prstGeom>
          <a:noFill/>
          <a:ln w="28440">
            <a:solidFill>
              <a:srgbClr val="FF0000"/>
            </a:solidFill>
            <a:prstDash val="sysDot"/>
            <a:round/>
            <a:headEnd/>
            <a:tailEnd/>
          </a:ln>
        </p:spPr>
        <p:txBody>
          <a:bodyPr/>
          <a:lstStyle/>
          <a:p>
            <a:endParaRPr lang="en-US"/>
          </a:p>
        </p:txBody>
      </p:sp>
      <p:sp>
        <p:nvSpPr>
          <p:cNvPr id="274496" name="Line 1088"/>
          <p:cNvSpPr>
            <a:spLocks noChangeShapeType="1"/>
          </p:cNvSpPr>
          <p:nvPr/>
        </p:nvSpPr>
        <p:spPr bwMode="auto">
          <a:xfrm>
            <a:off x="6829425" y="4502150"/>
            <a:ext cx="1400175" cy="234950"/>
          </a:xfrm>
          <a:prstGeom prst="line">
            <a:avLst/>
          </a:prstGeom>
          <a:noFill/>
          <a:ln w="28440">
            <a:solidFill>
              <a:srgbClr val="FF0000"/>
            </a:solidFill>
            <a:prstDash val="sysDot"/>
            <a:round/>
            <a:headEnd/>
            <a:tailEnd/>
          </a:ln>
        </p:spPr>
        <p:txBody>
          <a:bodyPr/>
          <a:lstStyle/>
          <a:p>
            <a:endParaRPr lang="en-US"/>
          </a:p>
        </p:txBody>
      </p:sp>
      <p:grpSp>
        <p:nvGrpSpPr>
          <p:cNvPr id="274497" name="Group 1089"/>
          <p:cNvGrpSpPr>
            <a:grpSpLocks/>
          </p:cNvGrpSpPr>
          <p:nvPr/>
        </p:nvGrpSpPr>
        <p:grpSpPr bwMode="auto">
          <a:xfrm>
            <a:off x="6224588" y="4195763"/>
            <a:ext cx="1165225" cy="311150"/>
            <a:chOff x="3921" y="2643"/>
            <a:chExt cx="734" cy="196"/>
          </a:xfrm>
        </p:grpSpPr>
        <p:sp>
          <p:nvSpPr>
            <p:cNvPr id="274498" name="AutoShape 1090"/>
            <p:cNvSpPr>
              <a:spLocks noChangeArrowheads="1"/>
            </p:cNvSpPr>
            <p:nvPr/>
          </p:nvSpPr>
          <p:spPr bwMode="auto">
            <a:xfrm rot="10800000">
              <a:off x="4264" y="2645"/>
              <a:ext cx="392" cy="197"/>
            </a:xfrm>
            <a:prstGeom prst="roundRect">
              <a:avLst>
                <a:gd name="adj" fmla="val 509"/>
              </a:avLst>
            </a:prstGeom>
            <a:solidFill>
              <a:srgbClr val="CCCCFF"/>
            </a:solidFill>
            <a:ln w="9360">
              <a:solidFill>
                <a:srgbClr val="000000"/>
              </a:solidFill>
              <a:round/>
              <a:headEnd/>
              <a:tailEnd/>
            </a:ln>
          </p:spPr>
          <p:txBody>
            <a:bodyPr wrap="none" anchor="ctr"/>
            <a:lstStyle/>
            <a:p>
              <a:endParaRPr lang="en-US"/>
            </a:p>
          </p:txBody>
        </p:sp>
        <p:sp>
          <p:nvSpPr>
            <p:cNvPr id="274499" name="AutoShape 1091"/>
            <p:cNvSpPr>
              <a:spLocks noChangeArrowheads="1"/>
            </p:cNvSpPr>
            <p:nvPr/>
          </p:nvSpPr>
          <p:spPr bwMode="auto">
            <a:xfrm rot="10800000">
              <a:off x="4117" y="2645"/>
              <a:ext cx="196" cy="197"/>
            </a:xfrm>
            <a:prstGeom prst="roundRect">
              <a:avLst>
                <a:gd name="adj" fmla="val 509"/>
              </a:avLst>
            </a:prstGeom>
            <a:solidFill>
              <a:srgbClr val="3333CC"/>
            </a:solidFill>
            <a:ln w="9360">
              <a:solidFill>
                <a:srgbClr val="000000"/>
              </a:solidFill>
              <a:round/>
              <a:headEnd/>
              <a:tailEnd/>
            </a:ln>
          </p:spPr>
          <p:txBody>
            <a:bodyPr wrap="none" anchor="ctr"/>
            <a:lstStyle/>
            <a:p>
              <a:endParaRPr lang="en-US"/>
            </a:p>
          </p:txBody>
        </p:sp>
        <p:sp>
          <p:nvSpPr>
            <p:cNvPr id="274500" name="AutoShape 1092"/>
            <p:cNvSpPr>
              <a:spLocks noChangeArrowheads="1"/>
            </p:cNvSpPr>
            <p:nvPr/>
          </p:nvSpPr>
          <p:spPr bwMode="auto">
            <a:xfrm rot="10800000">
              <a:off x="3970" y="2645"/>
              <a:ext cx="196" cy="197"/>
            </a:xfrm>
            <a:prstGeom prst="roundRect">
              <a:avLst>
                <a:gd name="adj" fmla="val 509"/>
              </a:avLst>
            </a:prstGeom>
            <a:solidFill>
              <a:srgbClr val="00CC99"/>
            </a:solidFill>
            <a:ln w="9360">
              <a:solidFill>
                <a:srgbClr val="000000"/>
              </a:solidFill>
              <a:round/>
              <a:headEnd/>
              <a:tailEnd/>
            </a:ln>
          </p:spPr>
          <p:txBody>
            <a:bodyPr wrap="none" anchor="ctr"/>
            <a:lstStyle/>
            <a:p>
              <a:endParaRPr lang="en-US"/>
            </a:p>
          </p:txBody>
        </p:sp>
        <p:sp>
          <p:nvSpPr>
            <p:cNvPr id="274501" name="AutoShape 1093"/>
            <p:cNvSpPr>
              <a:spLocks noChangeArrowheads="1"/>
            </p:cNvSpPr>
            <p:nvPr/>
          </p:nvSpPr>
          <p:spPr bwMode="auto">
            <a:xfrm rot="10800000">
              <a:off x="3922" y="2645"/>
              <a:ext cx="147" cy="197"/>
            </a:xfrm>
            <a:prstGeom prst="roundRect">
              <a:avLst>
                <a:gd name="adj" fmla="val 681"/>
              </a:avLst>
            </a:prstGeom>
            <a:solidFill>
              <a:srgbClr val="B2B2B2"/>
            </a:solidFill>
            <a:ln w="9360">
              <a:solidFill>
                <a:srgbClr val="000000"/>
              </a:solidFill>
              <a:round/>
              <a:headEnd/>
              <a:tailEn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FCE89711-DE5A-41D2-90E0-9D7C304F6C40}" type="slidenum">
              <a:rPr lang="en-US"/>
              <a:pPr/>
              <a:t>71</a:t>
            </a:fld>
            <a:endParaRPr lang="en-US"/>
          </a:p>
        </p:txBody>
      </p:sp>
      <p:sp>
        <p:nvSpPr>
          <p:cNvPr id="276482" name="Rectangle 1026"/>
          <p:cNvSpPr>
            <a:spLocks noGrp="1" noChangeArrowheads="1"/>
          </p:cNvSpPr>
          <p:nvPr>
            <p:ph type="title"/>
          </p:nvPr>
        </p:nvSpPr>
        <p:spPr>
          <a:xfrm>
            <a:off x="304800" y="23813"/>
            <a:ext cx="8610600" cy="1401762"/>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 day in the life of an Internet host….</a:t>
            </a:r>
          </a:p>
        </p:txBody>
      </p:sp>
      <p:sp>
        <p:nvSpPr>
          <p:cNvPr id="276483" name="Rectangle 1027"/>
          <p:cNvSpPr>
            <a:spLocks noGrp="1" noChangeArrowheads="1"/>
          </p:cNvSpPr>
          <p:nvPr>
            <p:ph type="body" idx="1"/>
          </p:nvPr>
        </p:nvSpPr>
        <p:spPr>
          <a:xfrm>
            <a:off x="304800" y="1371600"/>
            <a:ext cx="8610600" cy="5006975"/>
          </a:xfrm>
          <a:ln/>
        </p:spPr>
        <p:txBody>
          <a:bodyPr lIns="90000" tIns="46800" rIns="90000" bIns="46800"/>
          <a:lstStyle/>
          <a:p>
            <a:pPr marL="341313" indent="-341313" defTabSz="457200">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What about…. </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Reliability</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Corruption</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Lost packets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Flow and congestion control</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Fragmentation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Out-of-order delivery</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beauty of TCP, IP, and layering</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All taken care of transparently</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7" name="Slide Number Placeholder 4"/>
          <p:cNvSpPr>
            <a:spLocks noGrp="1"/>
          </p:cNvSpPr>
          <p:nvPr>
            <p:ph type="sldNum" sz="quarter" idx="12"/>
          </p:nvPr>
        </p:nvSpPr>
        <p:spPr/>
        <p:txBody>
          <a:bodyPr/>
          <a:lstStyle/>
          <a:p>
            <a:r>
              <a:rPr lang="en-US"/>
              <a:t>1-</a:t>
            </a:r>
            <a:fld id="{935FD93D-E0CC-483A-BFCB-F5661E0C47C7}" type="slidenum">
              <a:rPr lang="en-US"/>
              <a:pPr/>
              <a:t>72</a:t>
            </a:fld>
            <a:endParaRPr lang="en-US"/>
          </a:p>
        </p:txBody>
      </p:sp>
      <p:sp>
        <p:nvSpPr>
          <p:cNvPr id="278530" name="AutoShape 1026"/>
          <p:cNvSpPr>
            <a:spLocks noChangeArrowheads="1"/>
          </p:cNvSpPr>
          <p:nvPr/>
        </p:nvSpPr>
        <p:spPr bwMode="auto">
          <a:xfrm>
            <a:off x="457200" y="38862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78531" name="AutoShape 1027"/>
          <p:cNvSpPr>
            <a:spLocks noChangeArrowheads="1"/>
          </p:cNvSpPr>
          <p:nvPr/>
        </p:nvSpPr>
        <p:spPr bwMode="auto">
          <a:xfrm>
            <a:off x="457200" y="15240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78532" name="Rectangle 1028"/>
          <p:cNvSpPr>
            <a:spLocks noGrp="1" noChangeArrowheads="1"/>
          </p:cNvSpPr>
          <p:nvPr>
            <p:ph type="title"/>
          </p:nvPr>
        </p:nvSpPr>
        <p:spPr>
          <a:xfrm>
            <a:off x="533400" y="228600"/>
            <a:ext cx="7773988" cy="1144588"/>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if the Data is Corrupted?</a:t>
            </a:r>
          </a:p>
        </p:txBody>
      </p:sp>
      <p:sp>
        <p:nvSpPr>
          <p:cNvPr id="278533" name="Oval 1029"/>
          <p:cNvSpPr>
            <a:spLocks noChangeArrowheads="1"/>
          </p:cNvSpPr>
          <p:nvPr/>
        </p:nvSpPr>
        <p:spPr bwMode="auto">
          <a:xfrm>
            <a:off x="1981200" y="2424113"/>
            <a:ext cx="1503363" cy="617537"/>
          </a:xfrm>
          <a:prstGeom prst="ellipse">
            <a:avLst/>
          </a:prstGeom>
          <a:solidFill>
            <a:srgbClr val="FFFFFF"/>
          </a:solidFill>
          <a:ln w="9525">
            <a:noFill/>
            <a:round/>
            <a:headEnd/>
            <a:tailEnd/>
          </a:ln>
        </p:spPr>
        <p:txBody>
          <a:bodyPr wrap="none" anchor="ctr"/>
          <a:lstStyle/>
          <a:p>
            <a:endParaRPr lang="en-US"/>
          </a:p>
        </p:txBody>
      </p:sp>
      <p:sp>
        <p:nvSpPr>
          <p:cNvPr id="278534" name="AutoShape 1030"/>
          <p:cNvSpPr>
            <a:spLocks noChangeArrowheads="1"/>
          </p:cNvSpPr>
          <p:nvPr/>
        </p:nvSpPr>
        <p:spPr bwMode="auto">
          <a:xfrm>
            <a:off x="3954463" y="2468563"/>
            <a:ext cx="111442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rPr>
              <a:t>Internet</a:t>
            </a:r>
          </a:p>
        </p:txBody>
      </p:sp>
      <p:sp>
        <p:nvSpPr>
          <p:cNvPr id="278535" name="Line 1031"/>
          <p:cNvSpPr>
            <a:spLocks noChangeShapeType="1"/>
          </p:cNvSpPr>
          <p:nvPr/>
        </p:nvSpPr>
        <p:spPr bwMode="auto">
          <a:xfrm>
            <a:off x="5646738" y="2743200"/>
            <a:ext cx="1516062" cy="1588"/>
          </a:xfrm>
          <a:prstGeom prst="line">
            <a:avLst/>
          </a:prstGeom>
          <a:noFill/>
          <a:ln w="38160">
            <a:solidFill>
              <a:srgbClr val="FF0000"/>
            </a:solidFill>
            <a:round/>
            <a:headEnd/>
            <a:tailEnd type="triangle" w="med" len="med"/>
          </a:ln>
        </p:spPr>
        <p:txBody>
          <a:bodyPr/>
          <a:lstStyle/>
          <a:p>
            <a:endParaRPr lang="en-US"/>
          </a:p>
        </p:txBody>
      </p:sp>
      <p:sp>
        <p:nvSpPr>
          <p:cNvPr id="278536" name="AutoShape 1032"/>
          <p:cNvSpPr>
            <a:spLocks noChangeArrowheads="1"/>
          </p:cNvSpPr>
          <p:nvPr/>
        </p:nvSpPr>
        <p:spPr bwMode="auto">
          <a:xfrm>
            <a:off x="5375275" y="2247900"/>
            <a:ext cx="2117725" cy="379413"/>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windex.html</a:t>
            </a:r>
          </a:p>
        </p:txBody>
      </p:sp>
      <p:sp>
        <p:nvSpPr>
          <p:cNvPr id="278537" name="Line 1033"/>
          <p:cNvSpPr>
            <a:spLocks noChangeShapeType="1"/>
          </p:cNvSpPr>
          <p:nvPr/>
        </p:nvSpPr>
        <p:spPr bwMode="auto">
          <a:xfrm>
            <a:off x="1828800" y="2743200"/>
            <a:ext cx="1516063" cy="1588"/>
          </a:xfrm>
          <a:prstGeom prst="line">
            <a:avLst/>
          </a:prstGeom>
          <a:noFill/>
          <a:ln w="38160">
            <a:solidFill>
              <a:srgbClr val="FF0000"/>
            </a:solidFill>
            <a:round/>
            <a:headEnd/>
            <a:tailEnd type="triangle" w="med" len="med"/>
          </a:ln>
        </p:spPr>
        <p:txBody>
          <a:bodyPr/>
          <a:lstStyle/>
          <a:p>
            <a:endParaRPr lang="en-US"/>
          </a:p>
        </p:txBody>
      </p:sp>
      <p:sp>
        <p:nvSpPr>
          <p:cNvPr id="278538" name="AutoShape 1034"/>
          <p:cNvSpPr>
            <a:spLocks noChangeArrowheads="1"/>
          </p:cNvSpPr>
          <p:nvPr/>
        </p:nvSpPr>
        <p:spPr bwMode="auto">
          <a:xfrm>
            <a:off x="1579563" y="2239963"/>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index.html</a:t>
            </a:r>
          </a:p>
        </p:txBody>
      </p:sp>
      <p:grpSp>
        <p:nvGrpSpPr>
          <p:cNvPr id="278539" name="Group 1035"/>
          <p:cNvGrpSpPr>
            <a:grpSpLocks/>
          </p:cNvGrpSpPr>
          <p:nvPr/>
        </p:nvGrpSpPr>
        <p:grpSpPr bwMode="auto">
          <a:xfrm>
            <a:off x="457200" y="3886200"/>
            <a:ext cx="4951413" cy="684213"/>
            <a:chOff x="288" y="2448"/>
            <a:chExt cx="3119" cy="431"/>
          </a:xfrm>
        </p:grpSpPr>
        <p:sp>
          <p:nvSpPr>
            <p:cNvPr id="278540" name="AutoShape 1036"/>
            <p:cNvSpPr>
              <a:spLocks noChangeArrowheads="1"/>
            </p:cNvSpPr>
            <p:nvPr/>
          </p:nvSpPr>
          <p:spPr bwMode="auto">
            <a:xfrm>
              <a:off x="288" y="2448"/>
              <a:ext cx="3120" cy="432"/>
            </a:xfrm>
            <a:prstGeom prst="roundRect">
              <a:avLst>
                <a:gd name="adj" fmla="val 231"/>
              </a:avLst>
            </a:prstGeom>
            <a:noFill/>
            <a:ln w="9525">
              <a:noFill/>
              <a:round/>
              <a:headEnd/>
              <a:tailEnd/>
            </a:ln>
          </p:spPr>
          <p:txBody>
            <a:bodyPr wrap="none" anchor="ctr"/>
            <a:lstStyle/>
            <a:p>
              <a:endParaRPr lang="en-US"/>
            </a:p>
          </p:txBody>
        </p:sp>
        <p:sp>
          <p:nvSpPr>
            <p:cNvPr id="278541" name="Text Box 1037"/>
            <p:cNvSpPr txBox="1">
              <a:spLocks noChangeArrowheads="1"/>
            </p:cNvSpPr>
            <p:nvPr/>
          </p:nvSpPr>
          <p:spPr bwMode="auto">
            <a:xfrm>
              <a:off x="288" y="2448"/>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Solution: Add a </a:t>
              </a:r>
              <a:r>
                <a:rPr lang="en-GB" sz="2000" i="1"/>
                <a:t>checksum</a:t>
              </a:r>
            </a:p>
          </p:txBody>
        </p:sp>
      </p:grpSp>
      <p:pic>
        <p:nvPicPr>
          <p:cNvPr id="278542" name="Picture 1038"/>
          <p:cNvPicPr>
            <a:picLocks noChangeAspect="1" noChangeArrowheads="1"/>
          </p:cNvPicPr>
          <p:nvPr/>
        </p:nvPicPr>
        <p:blipFill>
          <a:blip r:embed="rId3" cstate="print"/>
          <a:srcRect/>
          <a:stretch>
            <a:fillRect/>
          </a:stretch>
        </p:blipFill>
        <p:spPr bwMode="auto">
          <a:xfrm>
            <a:off x="762000" y="1981200"/>
            <a:ext cx="1238250" cy="1089025"/>
          </a:xfrm>
          <a:prstGeom prst="rect">
            <a:avLst/>
          </a:prstGeom>
          <a:noFill/>
        </p:spPr>
      </p:pic>
      <p:pic>
        <p:nvPicPr>
          <p:cNvPr id="278543" name="Picture 1039"/>
          <p:cNvPicPr>
            <a:picLocks noChangeAspect="1" noChangeArrowheads="1"/>
          </p:cNvPicPr>
          <p:nvPr/>
        </p:nvPicPr>
        <p:blipFill>
          <a:blip r:embed="rId4" cstate="print"/>
          <a:srcRect/>
          <a:stretch>
            <a:fillRect/>
          </a:stretch>
        </p:blipFill>
        <p:spPr bwMode="auto">
          <a:xfrm>
            <a:off x="7391400" y="2057400"/>
            <a:ext cx="1143000" cy="1143000"/>
          </a:xfrm>
          <a:prstGeom prst="rect">
            <a:avLst/>
          </a:prstGeom>
          <a:noFill/>
        </p:spPr>
      </p:pic>
      <p:grpSp>
        <p:nvGrpSpPr>
          <p:cNvPr id="278544" name="Group 1040"/>
          <p:cNvGrpSpPr>
            <a:grpSpLocks/>
          </p:cNvGrpSpPr>
          <p:nvPr/>
        </p:nvGrpSpPr>
        <p:grpSpPr bwMode="auto">
          <a:xfrm>
            <a:off x="457200" y="1524000"/>
            <a:ext cx="4951413" cy="684213"/>
            <a:chOff x="288" y="960"/>
            <a:chExt cx="3119" cy="431"/>
          </a:xfrm>
        </p:grpSpPr>
        <p:sp>
          <p:nvSpPr>
            <p:cNvPr id="278545" name="AutoShape 1041"/>
            <p:cNvSpPr>
              <a:spLocks noChangeArrowheads="1"/>
            </p:cNvSpPr>
            <p:nvPr/>
          </p:nvSpPr>
          <p:spPr bwMode="auto">
            <a:xfrm>
              <a:off x="288" y="960"/>
              <a:ext cx="3120" cy="432"/>
            </a:xfrm>
            <a:prstGeom prst="roundRect">
              <a:avLst>
                <a:gd name="adj" fmla="val 231"/>
              </a:avLst>
            </a:prstGeom>
            <a:noFill/>
            <a:ln w="9525">
              <a:noFill/>
              <a:round/>
              <a:headEnd/>
              <a:tailEnd/>
            </a:ln>
          </p:spPr>
          <p:txBody>
            <a:bodyPr wrap="none" anchor="ctr"/>
            <a:lstStyle/>
            <a:p>
              <a:endParaRPr lang="en-US"/>
            </a:p>
          </p:txBody>
        </p:sp>
        <p:sp>
          <p:nvSpPr>
            <p:cNvPr id="278546" name="Text Box 1042"/>
            <p:cNvSpPr txBox="1">
              <a:spLocks noChangeArrowheads="1"/>
            </p:cNvSpPr>
            <p:nvPr/>
          </p:nvSpPr>
          <p:spPr bwMode="auto">
            <a:xfrm>
              <a:off x="288" y="960"/>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 Data Corruption</a:t>
              </a:r>
            </a:p>
          </p:txBody>
        </p:sp>
      </p:grpSp>
      <p:sp>
        <p:nvSpPr>
          <p:cNvPr id="278547" name="Line 1043"/>
          <p:cNvSpPr>
            <a:spLocks noChangeShapeType="1"/>
          </p:cNvSpPr>
          <p:nvPr/>
        </p:nvSpPr>
        <p:spPr bwMode="auto">
          <a:xfrm>
            <a:off x="1447800" y="5105400"/>
            <a:ext cx="533400" cy="1588"/>
          </a:xfrm>
          <a:prstGeom prst="line">
            <a:avLst/>
          </a:prstGeom>
          <a:noFill/>
          <a:ln w="38160">
            <a:solidFill>
              <a:srgbClr val="FF0000"/>
            </a:solidFill>
            <a:round/>
            <a:headEnd/>
            <a:tailEnd type="triangle" w="med" len="med"/>
          </a:ln>
        </p:spPr>
        <p:txBody>
          <a:bodyPr/>
          <a:lstStyle/>
          <a:p>
            <a:endParaRPr lang="en-US"/>
          </a:p>
        </p:txBody>
      </p:sp>
      <p:sp>
        <p:nvSpPr>
          <p:cNvPr id="278548" name="Line 1044"/>
          <p:cNvSpPr>
            <a:spLocks noChangeShapeType="1"/>
          </p:cNvSpPr>
          <p:nvPr/>
        </p:nvSpPr>
        <p:spPr bwMode="auto">
          <a:xfrm>
            <a:off x="2895600" y="5105400"/>
            <a:ext cx="533400" cy="1588"/>
          </a:xfrm>
          <a:prstGeom prst="line">
            <a:avLst/>
          </a:prstGeom>
          <a:noFill/>
          <a:ln w="38160">
            <a:solidFill>
              <a:srgbClr val="FF0000"/>
            </a:solidFill>
            <a:round/>
            <a:headEnd/>
            <a:tailEnd type="triangle" w="med" len="med"/>
          </a:ln>
        </p:spPr>
        <p:txBody>
          <a:bodyPr/>
          <a:lstStyle/>
          <a:p>
            <a:endParaRPr lang="en-US"/>
          </a:p>
        </p:txBody>
      </p:sp>
      <p:sp>
        <p:nvSpPr>
          <p:cNvPr id="278549" name="Line 1045"/>
          <p:cNvSpPr>
            <a:spLocks noChangeShapeType="1"/>
          </p:cNvSpPr>
          <p:nvPr/>
        </p:nvSpPr>
        <p:spPr bwMode="auto">
          <a:xfrm>
            <a:off x="4343400" y="5105400"/>
            <a:ext cx="533400" cy="1588"/>
          </a:xfrm>
          <a:prstGeom prst="line">
            <a:avLst/>
          </a:prstGeom>
          <a:noFill/>
          <a:ln w="38160">
            <a:solidFill>
              <a:srgbClr val="FF0000"/>
            </a:solidFill>
            <a:round/>
            <a:headEnd/>
            <a:tailEnd type="triangle" w="med" len="med"/>
          </a:ln>
        </p:spPr>
        <p:txBody>
          <a:bodyPr/>
          <a:lstStyle/>
          <a:p>
            <a:endParaRPr lang="en-US"/>
          </a:p>
        </p:txBody>
      </p:sp>
      <p:grpSp>
        <p:nvGrpSpPr>
          <p:cNvPr id="278550" name="Group 1046"/>
          <p:cNvGrpSpPr>
            <a:grpSpLocks/>
          </p:cNvGrpSpPr>
          <p:nvPr/>
        </p:nvGrpSpPr>
        <p:grpSpPr bwMode="auto">
          <a:xfrm>
            <a:off x="1981200" y="4876800"/>
            <a:ext cx="608013" cy="531813"/>
            <a:chOff x="1248" y="3072"/>
            <a:chExt cx="383" cy="335"/>
          </a:xfrm>
        </p:grpSpPr>
        <p:sp>
          <p:nvSpPr>
            <p:cNvPr id="278551" name="AutoShape 1047"/>
            <p:cNvSpPr>
              <a:spLocks noChangeArrowheads="1"/>
            </p:cNvSpPr>
            <p:nvPr/>
          </p:nvSpPr>
          <p:spPr bwMode="auto">
            <a:xfrm>
              <a:off x="1248"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78552" name="AutoShape 1048"/>
            <p:cNvSpPr>
              <a:spLocks noChangeArrowheads="1"/>
            </p:cNvSpPr>
            <p:nvPr/>
          </p:nvSpPr>
          <p:spPr bwMode="auto">
            <a:xfrm>
              <a:off x="1248" y="3072"/>
              <a:ext cx="384"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0,9</a:t>
              </a:r>
            </a:p>
          </p:txBody>
        </p:sp>
      </p:grpSp>
      <p:grpSp>
        <p:nvGrpSpPr>
          <p:cNvPr id="278553" name="Group 1049"/>
          <p:cNvGrpSpPr>
            <a:grpSpLocks/>
          </p:cNvGrpSpPr>
          <p:nvPr/>
        </p:nvGrpSpPr>
        <p:grpSpPr bwMode="auto">
          <a:xfrm>
            <a:off x="2590800" y="4876800"/>
            <a:ext cx="227013" cy="531813"/>
            <a:chOff x="1632" y="3072"/>
            <a:chExt cx="143" cy="335"/>
          </a:xfrm>
        </p:grpSpPr>
        <p:sp>
          <p:nvSpPr>
            <p:cNvPr id="278554" name="AutoShape 1050"/>
            <p:cNvSpPr>
              <a:spLocks noChangeArrowheads="1"/>
            </p:cNvSpPr>
            <p:nvPr/>
          </p:nvSpPr>
          <p:spPr bwMode="auto">
            <a:xfrm>
              <a:off x="1632" y="3072"/>
              <a:ext cx="144" cy="336"/>
            </a:xfrm>
            <a:prstGeom prst="roundRect">
              <a:avLst>
                <a:gd name="adj" fmla="val 694"/>
              </a:avLst>
            </a:prstGeom>
            <a:solidFill>
              <a:srgbClr val="FFFFFF"/>
            </a:solidFill>
            <a:ln w="12600">
              <a:solidFill>
                <a:srgbClr val="000000"/>
              </a:solidFill>
              <a:round/>
              <a:headEnd/>
              <a:tailEnd/>
            </a:ln>
          </p:spPr>
          <p:txBody>
            <a:bodyPr wrap="none" anchor="ctr"/>
            <a:lstStyle/>
            <a:p>
              <a:endParaRPr lang="en-US"/>
            </a:p>
          </p:txBody>
        </p:sp>
        <p:sp>
          <p:nvSpPr>
            <p:cNvPr id="278555" name="AutoShape 1051"/>
            <p:cNvSpPr>
              <a:spLocks noChangeArrowheads="1"/>
            </p:cNvSpPr>
            <p:nvPr/>
          </p:nvSpPr>
          <p:spPr bwMode="auto">
            <a:xfrm>
              <a:off x="1632" y="3072"/>
              <a:ext cx="144" cy="336"/>
            </a:xfrm>
            <a:prstGeom prst="roundRect">
              <a:avLst>
                <a:gd name="adj" fmla="val 694"/>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9</a:t>
              </a:r>
            </a:p>
          </p:txBody>
        </p:sp>
      </p:grpSp>
      <p:grpSp>
        <p:nvGrpSpPr>
          <p:cNvPr id="278556" name="Group 1052"/>
          <p:cNvGrpSpPr>
            <a:grpSpLocks/>
          </p:cNvGrpSpPr>
          <p:nvPr/>
        </p:nvGrpSpPr>
        <p:grpSpPr bwMode="auto">
          <a:xfrm>
            <a:off x="3429000" y="4876800"/>
            <a:ext cx="608013" cy="531813"/>
            <a:chOff x="2160" y="3072"/>
            <a:chExt cx="383" cy="335"/>
          </a:xfrm>
        </p:grpSpPr>
        <p:sp>
          <p:nvSpPr>
            <p:cNvPr id="278557" name="AutoShape 1053"/>
            <p:cNvSpPr>
              <a:spLocks noChangeArrowheads="1"/>
            </p:cNvSpPr>
            <p:nvPr/>
          </p:nvSpPr>
          <p:spPr bwMode="auto">
            <a:xfrm>
              <a:off x="2160"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78558" name="AutoShape 1054"/>
            <p:cNvSpPr>
              <a:spLocks noChangeArrowheads="1"/>
            </p:cNvSpPr>
            <p:nvPr/>
          </p:nvSpPr>
          <p:spPr bwMode="auto">
            <a:xfrm>
              <a:off x="2160" y="3072"/>
              <a:ext cx="384" cy="336"/>
            </a:xfrm>
            <a:prstGeom prst="roundRect">
              <a:avLst>
                <a:gd name="adj" fmla="val 296"/>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6,7,8</a:t>
              </a:r>
            </a:p>
          </p:txBody>
        </p:sp>
      </p:grpSp>
      <p:grpSp>
        <p:nvGrpSpPr>
          <p:cNvPr id="278559" name="Group 1055"/>
          <p:cNvGrpSpPr>
            <a:grpSpLocks/>
          </p:cNvGrpSpPr>
          <p:nvPr/>
        </p:nvGrpSpPr>
        <p:grpSpPr bwMode="auto">
          <a:xfrm>
            <a:off x="4038600" y="4876800"/>
            <a:ext cx="379413" cy="531813"/>
            <a:chOff x="2544" y="3072"/>
            <a:chExt cx="239" cy="335"/>
          </a:xfrm>
        </p:grpSpPr>
        <p:sp>
          <p:nvSpPr>
            <p:cNvPr id="278560" name="AutoShape 1056"/>
            <p:cNvSpPr>
              <a:spLocks noChangeArrowheads="1"/>
            </p:cNvSpPr>
            <p:nvPr/>
          </p:nvSpPr>
          <p:spPr bwMode="auto">
            <a:xfrm>
              <a:off x="2544" y="3072"/>
              <a:ext cx="240" cy="336"/>
            </a:xfrm>
            <a:prstGeom prst="roundRect">
              <a:avLst>
                <a:gd name="adj" fmla="val 417"/>
              </a:avLst>
            </a:prstGeom>
            <a:solidFill>
              <a:srgbClr val="FFFFFF"/>
            </a:solidFill>
            <a:ln w="12600">
              <a:solidFill>
                <a:srgbClr val="000000"/>
              </a:solidFill>
              <a:round/>
              <a:headEnd/>
              <a:tailEnd/>
            </a:ln>
          </p:spPr>
          <p:txBody>
            <a:bodyPr wrap="none" anchor="ctr"/>
            <a:lstStyle/>
            <a:p>
              <a:endParaRPr lang="en-US"/>
            </a:p>
          </p:txBody>
        </p:sp>
        <p:sp>
          <p:nvSpPr>
            <p:cNvPr id="278561" name="AutoShape 1057"/>
            <p:cNvSpPr>
              <a:spLocks noChangeArrowheads="1"/>
            </p:cNvSpPr>
            <p:nvPr/>
          </p:nvSpPr>
          <p:spPr bwMode="auto">
            <a:xfrm>
              <a:off x="2544" y="3072"/>
              <a:ext cx="240" cy="336"/>
            </a:xfrm>
            <a:prstGeom prst="roundRect">
              <a:avLst>
                <a:gd name="adj" fmla="val 417"/>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21</a:t>
              </a:r>
            </a:p>
          </p:txBody>
        </p:sp>
      </p:grpSp>
      <p:sp>
        <p:nvSpPr>
          <p:cNvPr id="278562" name="Line 1058"/>
          <p:cNvSpPr>
            <a:spLocks noChangeShapeType="1"/>
          </p:cNvSpPr>
          <p:nvPr/>
        </p:nvSpPr>
        <p:spPr bwMode="auto">
          <a:xfrm>
            <a:off x="5791200" y="5105400"/>
            <a:ext cx="533400" cy="1588"/>
          </a:xfrm>
          <a:prstGeom prst="line">
            <a:avLst/>
          </a:prstGeom>
          <a:noFill/>
          <a:ln w="38160">
            <a:solidFill>
              <a:srgbClr val="FF0000"/>
            </a:solidFill>
            <a:round/>
            <a:headEnd/>
            <a:tailEnd type="triangle" w="med" len="med"/>
          </a:ln>
        </p:spPr>
        <p:txBody>
          <a:bodyPr/>
          <a:lstStyle/>
          <a:p>
            <a:endParaRPr lang="en-US"/>
          </a:p>
        </p:txBody>
      </p:sp>
      <p:grpSp>
        <p:nvGrpSpPr>
          <p:cNvPr id="278563" name="Group 1059"/>
          <p:cNvGrpSpPr>
            <a:grpSpLocks/>
          </p:cNvGrpSpPr>
          <p:nvPr/>
        </p:nvGrpSpPr>
        <p:grpSpPr bwMode="auto">
          <a:xfrm>
            <a:off x="4876800" y="4876800"/>
            <a:ext cx="608013" cy="531813"/>
            <a:chOff x="3072" y="3072"/>
            <a:chExt cx="383" cy="335"/>
          </a:xfrm>
        </p:grpSpPr>
        <p:sp>
          <p:nvSpPr>
            <p:cNvPr id="278564" name="AutoShape 1060"/>
            <p:cNvSpPr>
              <a:spLocks noChangeArrowheads="1"/>
            </p:cNvSpPr>
            <p:nvPr/>
          </p:nvSpPr>
          <p:spPr bwMode="auto">
            <a:xfrm>
              <a:off x="3072"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78565" name="AutoShape 1061"/>
            <p:cNvSpPr>
              <a:spLocks noChangeArrowheads="1"/>
            </p:cNvSpPr>
            <p:nvPr/>
          </p:nvSpPr>
          <p:spPr bwMode="auto">
            <a:xfrm>
              <a:off x="3072" y="3072"/>
              <a:ext cx="384"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4,5</a:t>
              </a:r>
            </a:p>
          </p:txBody>
        </p:sp>
      </p:grpSp>
      <p:grpSp>
        <p:nvGrpSpPr>
          <p:cNvPr id="278566" name="Group 1062"/>
          <p:cNvGrpSpPr>
            <a:grpSpLocks/>
          </p:cNvGrpSpPr>
          <p:nvPr/>
        </p:nvGrpSpPr>
        <p:grpSpPr bwMode="auto">
          <a:xfrm>
            <a:off x="5486400" y="4876800"/>
            <a:ext cx="227013" cy="531813"/>
            <a:chOff x="3456" y="3072"/>
            <a:chExt cx="143" cy="335"/>
          </a:xfrm>
        </p:grpSpPr>
        <p:sp>
          <p:nvSpPr>
            <p:cNvPr id="278567" name="AutoShape 1063"/>
            <p:cNvSpPr>
              <a:spLocks noChangeArrowheads="1"/>
            </p:cNvSpPr>
            <p:nvPr/>
          </p:nvSpPr>
          <p:spPr bwMode="auto">
            <a:xfrm>
              <a:off x="3456" y="3072"/>
              <a:ext cx="144" cy="336"/>
            </a:xfrm>
            <a:prstGeom prst="roundRect">
              <a:avLst>
                <a:gd name="adj" fmla="val 694"/>
              </a:avLst>
            </a:prstGeom>
            <a:solidFill>
              <a:srgbClr val="FFFFFF"/>
            </a:solidFill>
            <a:ln w="12600">
              <a:solidFill>
                <a:srgbClr val="000000"/>
              </a:solidFill>
              <a:round/>
              <a:headEnd/>
              <a:tailEnd/>
            </a:ln>
          </p:spPr>
          <p:txBody>
            <a:bodyPr wrap="none" anchor="ctr"/>
            <a:lstStyle/>
            <a:p>
              <a:endParaRPr lang="en-US"/>
            </a:p>
          </p:txBody>
        </p:sp>
        <p:sp>
          <p:nvSpPr>
            <p:cNvPr id="278568" name="AutoShape 1064"/>
            <p:cNvSpPr>
              <a:spLocks noChangeArrowheads="1"/>
            </p:cNvSpPr>
            <p:nvPr/>
          </p:nvSpPr>
          <p:spPr bwMode="auto">
            <a:xfrm>
              <a:off x="3456" y="3072"/>
              <a:ext cx="144" cy="336"/>
            </a:xfrm>
            <a:prstGeom prst="roundRect">
              <a:avLst>
                <a:gd name="adj" fmla="val 694"/>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7</a:t>
              </a:r>
            </a:p>
          </p:txBody>
        </p:sp>
      </p:grpSp>
      <p:sp>
        <p:nvSpPr>
          <p:cNvPr id="278569" name="Line 1065"/>
          <p:cNvSpPr>
            <a:spLocks noChangeShapeType="1"/>
          </p:cNvSpPr>
          <p:nvPr/>
        </p:nvSpPr>
        <p:spPr bwMode="auto">
          <a:xfrm>
            <a:off x="7162800" y="5105400"/>
            <a:ext cx="533400" cy="1588"/>
          </a:xfrm>
          <a:prstGeom prst="line">
            <a:avLst/>
          </a:prstGeom>
          <a:noFill/>
          <a:ln w="38160">
            <a:solidFill>
              <a:srgbClr val="FF0000"/>
            </a:solidFill>
            <a:round/>
            <a:headEnd/>
            <a:tailEnd type="triangle" w="med" len="med"/>
          </a:ln>
        </p:spPr>
        <p:txBody>
          <a:bodyPr/>
          <a:lstStyle/>
          <a:p>
            <a:endParaRPr lang="en-US"/>
          </a:p>
        </p:txBody>
      </p:sp>
      <p:grpSp>
        <p:nvGrpSpPr>
          <p:cNvPr id="278570" name="Group 1066"/>
          <p:cNvGrpSpPr>
            <a:grpSpLocks/>
          </p:cNvGrpSpPr>
          <p:nvPr/>
        </p:nvGrpSpPr>
        <p:grpSpPr bwMode="auto">
          <a:xfrm>
            <a:off x="6324600" y="4876800"/>
            <a:ext cx="608013" cy="531813"/>
            <a:chOff x="3984" y="3072"/>
            <a:chExt cx="383" cy="335"/>
          </a:xfrm>
        </p:grpSpPr>
        <p:sp>
          <p:nvSpPr>
            <p:cNvPr id="278571" name="AutoShape 1067"/>
            <p:cNvSpPr>
              <a:spLocks noChangeArrowheads="1"/>
            </p:cNvSpPr>
            <p:nvPr/>
          </p:nvSpPr>
          <p:spPr bwMode="auto">
            <a:xfrm>
              <a:off x="3984"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78572" name="AutoShape 1068"/>
            <p:cNvSpPr>
              <a:spLocks noChangeArrowheads="1"/>
            </p:cNvSpPr>
            <p:nvPr/>
          </p:nvSpPr>
          <p:spPr bwMode="auto">
            <a:xfrm>
              <a:off x="3984" y="3072"/>
              <a:ext cx="384" cy="336"/>
            </a:xfrm>
            <a:prstGeom prst="roundRect">
              <a:avLst>
                <a:gd name="adj" fmla="val 296"/>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1,2,3</a:t>
              </a:r>
            </a:p>
          </p:txBody>
        </p:sp>
      </p:grpSp>
      <p:grpSp>
        <p:nvGrpSpPr>
          <p:cNvPr id="278573" name="Group 1069"/>
          <p:cNvGrpSpPr>
            <a:grpSpLocks/>
          </p:cNvGrpSpPr>
          <p:nvPr/>
        </p:nvGrpSpPr>
        <p:grpSpPr bwMode="auto">
          <a:xfrm>
            <a:off x="6934200" y="4876800"/>
            <a:ext cx="227013" cy="531813"/>
            <a:chOff x="4368" y="3072"/>
            <a:chExt cx="143" cy="335"/>
          </a:xfrm>
        </p:grpSpPr>
        <p:sp>
          <p:nvSpPr>
            <p:cNvPr id="278574" name="AutoShape 1070"/>
            <p:cNvSpPr>
              <a:spLocks noChangeArrowheads="1"/>
            </p:cNvSpPr>
            <p:nvPr/>
          </p:nvSpPr>
          <p:spPr bwMode="auto">
            <a:xfrm>
              <a:off x="4368" y="3072"/>
              <a:ext cx="144" cy="336"/>
            </a:xfrm>
            <a:prstGeom prst="roundRect">
              <a:avLst>
                <a:gd name="adj" fmla="val 694"/>
              </a:avLst>
            </a:prstGeom>
            <a:solidFill>
              <a:srgbClr val="FFFFFF"/>
            </a:solidFill>
            <a:ln w="12600">
              <a:solidFill>
                <a:srgbClr val="000000"/>
              </a:solidFill>
              <a:round/>
              <a:headEnd/>
              <a:tailEnd/>
            </a:ln>
          </p:spPr>
          <p:txBody>
            <a:bodyPr wrap="none" anchor="ctr"/>
            <a:lstStyle/>
            <a:p>
              <a:endParaRPr lang="en-US"/>
            </a:p>
          </p:txBody>
        </p:sp>
        <p:sp>
          <p:nvSpPr>
            <p:cNvPr id="278575" name="AutoShape 1071"/>
            <p:cNvSpPr>
              <a:spLocks noChangeArrowheads="1"/>
            </p:cNvSpPr>
            <p:nvPr/>
          </p:nvSpPr>
          <p:spPr bwMode="auto">
            <a:xfrm>
              <a:off x="4368" y="3072"/>
              <a:ext cx="144" cy="336"/>
            </a:xfrm>
            <a:prstGeom prst="roundRect">
              <a:avLst>
                <a:gd name="adj" fmla="val 694"/>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6</a:t>
              </a:r>
            </a:p>
          </p:txBody>
        </p:sp>
      </p:grpSp>
      <p:pic>
        <p:nvPicPr>
          <p:cNvPr id="278576" name="Picture 1072"/>
          <p:cNvPicPr>
            <a:picLocks noChangeAspect="1" noChangeArrowheads="1"/>
          </p:cNvPicPr>
          <p:nvPr/>
        </p:nvPicPr>
        <p:blipFill>
          <a:blip r:embed="rId3" cstate="print"/>
          <a:srcRect/>
          <a:stretch>
            <a:fillRect/>
          </a:stretch>
        </p:blipFill>
        <p:spPr bwMode="auto">
          <a:xfrm>
            <a:off x="590550" y="4549775"/>
            <a:ext cx="1238250" cy="1089025"/>
          </a:xfrm>
          <a:prstGeom prst="rect">
            <a:avLst/>
          </a:prstGeom>
          <a:noFill/>
        </p:spPr>
      </p:pic>
      <p:pic>
        <p:nvPicPr>
          <p:cNvPr id="278577" name="Picture 1073"/>
          <p:cNvPicPr>
            <a:picLocks noChangeAspect="1" noChangeArrowheads="1"/>
          </p:cNvPicPr>
          <p:nvPr/>
        </p:nvPicPr>
        <p:blipFill>
          <a:blip r:embed="rId4" cstate="print"/>
          <a:srcRect/>
          <a:stretch>
            <a:fillRect/>
          </a:stretch>
        </p:blipFill>
        <p:spPr bwMode="auto">
          <a:xfrm>
            <a:off x="7696200" y="4572000"/>
            <a:ext cx="1143000" cy="1143000"/>
          </a:xfrm>
          <a:prstGeom prst="rect">
            <a:avLst/>
          </a:prstGeom>
          <a:noFill/>
        </p:spPr>
      </p:pic>
      <p:grpSp>
        <p:nvGrpSpPr>
          <p:cNvPr id="278578" name="Group 1074"/>
          <p:cNvGrpSpPr>
            <a:grpSpLocks/>
          </p:cNvGrpSpPr>
          <p:nvPr/>
        </p:nvGrpSpPr>
        <p:grpSpPr bwMode="auto">
          <a:xfrm>
            <a:off x="3657600" y="2133600"/>
            <a:ext cx="1674813" cy="1065213"/>
            <a:chOff x="2304" y="1344"/>
            <a:chExt cx="1055" cy="671"/>
          </a:xfrm>
        </p:grpSpPr>
        <p:sp>
          <p:nvSpPr>
            <p:cNvPr id="278579" name="Freeform 1075"/>
            <p:cNvSpPr>
              <a:spLocks noChangeArrowheads="1"/>
            </p:cNvSpPr>
            <p:nvPr/>
          </p:nvSpPr>
          <p:spPr bwMode="auto">
            <a:xfrm>
              <a:off x="2897" y="1358"/>
              <a:ext cx="463" cy="326"/>
            </a:xfrm>
            <a:custGeom>
              <a:avLst/>
              <a:gdLst/>
              <a:ahLst/>
              <a:cxnLst>
                <a:cxn ang="0">
                  <a:pos x="0" y="144"/>
                </a:cxn>
                <a:cxn ang="0">
                  <a:pos x="37" y="144"/>
                </a:cxn>
                <a:cxn ang="0">
                  <a:pos x="73" y="119"/>
                </a:cxn>
                <a:cxn ang="0">
                  <a:pos x="123" y="87"/>
                </a:cxn>
                <a:cxn ang="0">
                  <a:pos x="190" y="56"/>
                </a:cxn>
                <a:cxn ang="0">
                  <a:pos x="264" y="24"/>
                </a:cxn>
                <a:cxn ang="0">
                  <a:pos x="367" y="11"/>
                </a:cxn>
                <a:cxn ang="0">
                  <a:pos x="478" y="0"/>
                </a:cxn>
                <a:cxn ang="0">
                  <a:pos x="581" y="0"/>
                </a:cxn>
                <a:cxn ang="0">
                  <a:pos x="707" y="24"/>
                </a:cxn>
                <a:cxn ang="0">
                  <a:pos x="810" y="68"/>
                </a:cxn>
                <a:cxn ang="0">
                  <a:pos x="914" y="144"/>
                </a:cxn>
                <a:cxn ang="0">
                  <a:pos x="987" y="207"/>
                </a:cxn>
                <a:cxn ang="0">
                  <a:pos x="1052" y="264"/>
                </a:cxn>
                <a:cxn ang="0">
                  <a:pos x="1089" y="327"/>
                </a:cxn>
                <a:cxn ang="0">
                  <a:pos x="1104" y="372"/>
                </a:cxn>
                <a:cxn ang="0">
                  <a:pos x="1126" y="416"/>
                </a:cxn>
                <a:cxn ang="0">
                  <a:pos x="1126" y="460"/>
                </a:cxn>
                <a:cxn ang="0">
                  <a:pos x="1126" y="492"/>
                </a:cxn>
                <a:cxn ang="0">
                  <a:pos x="1126" y="510"/>
                </a:cxn>
                <a:cxn ang="0">
                  <a:pos x="1126" y="510"/>
                </a:cxn>
                <a:cxn ang="0">
                  <a:pos x="1126" y="510"/>
                </a:cxn>
                <a:cxn ang="0">
                  <a:pos x="1141" y="492"/>
                </a:cxn>
                <a:cxn ang="0">
                  <a:pos x="1178" y="479"/>
                </a:cxn>
                <a:cxn ang="0">
                  <a:pos x="1230" y="460"/>
                </a:cxn>
                <a:cxn ang="0">
                  <a:pos x="1281" y="447"/>
                </a:cxn>
                <a:cxn ang="0">
                  <a:pos x="1333" y="434"/>
                </a:cxn>
                <a:cxn ang="0">
                  <a:pos x="1407" y="434"/>
                </a:cxn>
                <a:cxn ang="0">
                  <a:pos x="1474" y="447"/>
                </a:cxn>
                <a:cxn ang="0">
                  <a:pos x="1547" y="460"/>
                </a:cxn>
                <a:cxn ang="0">
                  <a:pos x="1614" y="510"/>
                </a:cxn>
                <a:cxn ang="0">
                  <a:pos x="1687" y="567"/>
                </a:cxn>
                <a:cxn ang="0">
                  <a:pos x="1724" y="610"/>
                </a:cxn>
                <a:cxn ang="0">
                  <a:pos x="1739" y="675"/>
                </a:cxn>
                <a:cxn ang="0">
                  <a:pos x="1761" y="730"/>
                </a:cxn>
                <a:cxn ang="0">
                  <a:pos x="1761" y="782"/>
                </a:cxn>
                <a:cxn ang="0">
                  <a:pos x="1739" y="826"/>
                </a:cxn>
                <a:cxn ang="0">
                  <a:pos x="1739" y="869"/>
                </a:cxn>
                <a:cxn ang="0">
                  <a:pos x="1724" y="900"/>
                </a:cxn>
                <a:cxn ang="0">
                  <a:pos x="1724" y="913"/>
                </a:cxn>
                <a:cxn ang="0">
                  <a:pos x="1702" y="913"/>
                </a:cxn>
                <a:cxn ang="0">
                  <a:pos x="1724" y="926"/>
                </a:cxn>
                <a:cxn ang="0">
                  <a:pos x="1739" y="926"/>
                </a:cxn>
                <a:cxn ang="0">
                  <a:pos x="1776" y="958"/>
                </a:cxn>
                <a:cxn ang="0">
                  <a:pos x="1828" y="989"/>
                </a:cxn>
                <a:cxn ang="0">
                  <a:pos x="1865" y="1033"/>
                </a:cxn>
                <a:cxn ang="0">
                  <a:pos x="1916" y="1096"/>
                </a:cxn>
                <a:cxn ang="0">
                  <a:pos x="1966" y="1153"/>
                </a:cxn>
                <a:cxn ang="0">
                  <a:pos x="2003" y="1229"/>
                </a:cxn>
                <a:cxn ang="0">
                  <a:pos x="2018" y="1336"/>
                </a:cxn>
                <a:cxn ang="0">
                  <a:pos x="2040" y="1438"/>
                </a:cxn>
              </a:cxnLst>
              <a:rect l="0" t="0" r="r" b="b"/>
              <a:pathLst>
                <a:path w="2041" h="1439">
                  <a:moveTo>
                    <a:pt x="0" y="144"/>
                  </a:moveTo>
                  <a:lnTo>
                    <a:pt x="37" y="144"/>
                  </a:lnTo>
                  <a:lnTo>
                    <a:pt x="73" y="119"/>
                  </a:lnTo>
                  <a:lnTo>
                    <a:pt x="123" y="87"/>
                  </a:lnTo>
                  <a:lnTo>
                    <a:pt x="190" y="56"/>
                  </a:lnTo>
                  <a:lnTo>
                    <a:pt x="264" y="24"/>
                  </a:lnTo>
                  <a:lnTo>
                    <a:pt x="367" y="11"/>
                  </a:lnTo>
                  <a:lnTo>
                    <a:pt x="478" y="0"/>
                  </a:lnTo>
                  <a:lnTo>
                    <a:pt x="581" y="0"/>
                  </a:lnTo>
                  <a:lnTo>
                    <a:pt x="707" y="24"/>
                  </a:lnTo>
                  <a:lnTo>
                    <a:pt x="810" y="68"/>
                  </a:lnTo>
                  <a:lnTo>
                    <a:pt x="914" y="144"/>
                  </a:lnTo>
                  <a:lnTo>
                    <a:pt x="987" y="207"/>
                  </a:lnTo>
                  <a:lnTo>
                    <a:pt x="1052" y="264"/>
                  </a:lnTo>
                  <a:lnTo>
                    <a:pt x="1089" y="327"/>
                  </a:lnTo>
                  <a:lnTo>
                    <a:pt x="1104" y="372"/>
                  </a:lnTo>
                  <a:lnTo>
                    <a:pt x="1126" y="416"/>
                  </a:lnTo>
                  <a:lnTo>
                    <a:pt x="1126" y="460"/>
                  </a:lnTo>
                  <a:lnTo>
                    <a:pt x="1126" y="492"/>
                  </a:lnTo>
                  <a:lnTo>
                    <a:pt x="1126" y="510"/>
                  </a:lnTo>
                  <a:lnTo>
                    <a:pt x="1126" y="510"/>
                  </a:lnTo>
                  <a:lnTo>
                    <a:pt x="1126" y="510"/>
                  </a:lnTo>
                  <a:lnTo>
                    <a:pt x="1141" y="492"/>
                  </a:lnTo>
                  <a:lnTo>
                    <a:pt x="1178" y="479"/>
                  </a:lnTo>
                  <a:lnTo>
                    <a:pt x="1230" y="460"/>
                  </a:lnTo>
                  <a:lnTo>
                    <a:pt x="1281" y="447"/>
                  </a:lnTo>
                  <a:lnTo>
                    <a:pt x="1333" y="434"/>
                  </a:lnTo>
                  <a:lnTo>
                    <a:pt x="1407" y="434"/>
                  </a:lnTo>
                  <a:lnTo>
                    <a:pt x="1474" y="447"/>
                  </a:lnTo>
                  <a:lnTo>
                    <a:pt x="1547" y="460"/>
                  </a:lnTo>
                  <a:lnTo>
                    <a:pt x="1614" y="510"/>
                  </a:lnTo>
                  <a:lnTo>
                    <a:pt x="1687" y="567"/>
                  </a:lnTo>
                  <a:lnTo>
                    <a:pt x="1724" y="610"/>
                  </a:lnTo>
                  <a:lnTo>
                    <a:pt x="1739" y="675"/>
                  </a:lnTo>
                  <a:lnTo>
                    <a:pt x="1761" y="730"/>
                  </a:lnTo>
                  <a:lnTo>
                    <a:pt x="1761" y="782"/>
                  </a:lnTo>
                  <a:lnTo>
                    <a:pt x="1739" y="826"/>
                  </a:lnTo>
                  <a:lnTo>
                    <a:pt x="1739" y="869"/>
                  </a:lnTo>
                  <a:lnTo>
                    <a:pt x="1724" y="900"/>
                  </a:lnTo>
                  <a:lnTo>
                    <a:pt x="1724" y="913"/>
                  </a:lnTo>
                  <a:lnTo>
                    <a:pt x="1702" y="913"/>
                  </a:lnTo>
                  <a:lnTo>
                    <a:pt x="1724" y="926"/>
                  </a:lnTo>
                  <a:lnTo>
                    <a:pt x="1739" y="926"/>
                  </a:lnTo>
                  <a:lnTo>
                    <a:pt x="1776" y="958"/>
                  </a:lnTo>
                  <a:lnTo>
                    <a:pt x="1828" y="989"/>
                  </a:lnTo>
                  <a:lnTo>
                    <a:pt x="1865" y="1033"/>
                  </a:lnTo>
                  <a:lnTo>
                    <a:pt x="1916" y="1096"/>
                  </a:lnTo>
                  <a:lnTo>
                    <a:pt x="1966" y="1153"/>
                  </a:lnTo>
                  <a:lnTo>
                    <a:pt x="2003" y="1229"/>
                  </a:lnTo>
                  <a:lnTo>
                    <a:pt x="2018" y="1336"/>
                  </a:lnTo>
                  <a:lnTo>
                    <a:pt x="2040" y="1438"/>
                  </a:lnTo>
                </a:path>
              </a:pathLst>
            </a:custGeom>
            <a:noFill/>
            <a:ln w="12600">
              <a:solidFill>
                <a:srgbClr val="0066FF"/>
              </a:solidFill>
              <a:round/>
              <a:headEnd/>
              <a:tailEnd/>
            </a:ln>
          </p:spPr>
          <p:txBody>
            <a:bodyPr/>
            <a:lstStyle/>
            <a:p>
              <a:endParaRPr lang="en-US"/>
            </a:p>
          </p:txBody>
        </p:sp>
        <p:sp>
          <p:nvSpPr>
            <p:cNvPr id="278580" name="Freeform 1076"/>
            <p:cNvSpPr>
              <a:spLocks noChangeArrowheads="1"/>
            </p:cNvSpPr>
            <p:nvPr/>
          </p:nvSpPr>
          <p:spPr bwMode="auto">
            <a:xfrm>
              <a:off x="2304" y="1344"/>
              <a:ext cx="599" cy="338"/>
            </a:xfrm>
            <a:custGeom>
              <a:avLst/>
              <a:gdLst/>
              <a:ahLst/>
              <a:cxnLst>
                <a:cxn ang="0">
                  <a:pos x="13" y="1381"/>
                </a:cxn>
                <a:cxn ang="0">
                  <a:pos x="65" y="1218"/>
                </a:cxn>
                <a:cxn ang="0">
                  <a:pos x="154" y="1098"/>
                </a:cxn>
                <a:cxn ang="0">
                  <a:pos x="242" y="1022"/>
                </a:cxn>
                <a:cxn ang="0">
                  <a:pos x="316" y="978"/>
                </a:cxn>
                <a:cxn ang="0">
                  <a:pos x="316" y="978"/>
                </a:cxn>
                <a:cxn ang="0">
                  <a:pos x="294" y="915"/>
                </a:cxn>
                <a:cxn ang="0">
                  <a:pos x="279" y="845"/>
                </a:cxn>
                <a:cxn ang="0">
                  <a:pos x="279" y="738"/>
                </a:cxn>
                <a:cxn ang="0">
                  <a:pos x="353" y="617"/>
                </a:cxn>
                <a:cxn ang="0">
                  <a:pos x="493" y="523"/>
                </a:cxn>
                <a:cxn ang="0">
                  <a:pos x="612" y="497"/>
                </a:cxn>
                <a:cxn ang="0">
                  <a:pos x="752" y="510"/>
                </a:cxn>
                <a:cxn ang="0">
                  <a:pos x="840" y="542"/>
                </a:cxn>
                <a:cxn ang="0">
                  <a:pos x="892" y="573"/>
                </a:cxn>
                <a:cxn ang="0">
                  <a:pos x="914" y="555"/>
                </a:cxn>
                <a:cxn ang="0">
                  <a:pos x="892" y="510"/>
                </a:cxn>
                <a:cxn ang="0">
                  <a:pos x="914" y="435"/>
                </a:cxn>
                <a:cxn ang="0">
                  <a:pos x="979" y="327"/>
                </a:cxn>
                <a:cxn ang="0">
                  <a:pos x="1120" y="194"/>
                </a:cxn>
                <a:cxn ang="0">
                  <a:pos x="1333" y="87"/>
                </a:cxn>
                <a:cxn ang="0">
                  <a:pos x="1562" y="63"/>
                </a:cxn>
                <a:cxn ang="0">
                  <a:pos x="1755" y="87"/>
                </a:cxn>
                <a:cxn ang="0">
                  <a:pos x="1917" y="150"/>
                </a:cxn>
                <a:cxn ang="0">
                  <a:pos x="2005" y="194"/>
                </a:cxn>
                <a:cxn ang="0">
                  <a:pos x="2020" y="194"/>
                </a:cxn>
                <a:cxn ang="0">
                  <a:pos x="2020" y="163"/>
                </a:cxn>
                <a:cxn ang="0">
                  <a:pos x="2057" y="107"/>
                </a:cxn>
                <a:cxn ang="0">
                  <a:pos x="2124" y="43"/>
                </a:cxn>
                <a:cxn ang="0">
                  <a:pos x="2249" y="11"/>
                </a:cxn>
                <a:cxn ang="0">
                  <a:pos x="2411" y="11"/>
                </a:cxn>
                <a:cxn ang="0">
                  <a:pos x="2528" y="43"/>
                </a:cxn>
                <a:cxn ang="0">
                  <a:pos x="2580" y="107"/>
                </a:cxn>
                <a:cxn ang="0">
                  <a:pos x="2617" y="163"/>
                </a:cxn>
                <a:cxn ang="0">
                  <a:pos x="2640" y="194"/>
                </a:cxn>
              </a:cxnLst>
              <a:rect l="0" t="0" r="r" b="b"/>
              <a:pathLst>
                <a:path w="2641" h="1490">
                  <a:moveTo>
                    <a:pt x="0" y="1489"/>
                  </a:moveTo>
                  <a:lnTo>
                    <a:pt x="13" y="1381"/>
                  </a:lnTo>
                  <a:lnTo>
                    <a:pt x="37" y="1294"/>
                  </a:lnTo>
                  <a:lnTo>
                    <a:pt x="65" y="1218"/>
                  </a:lnTo>
                  <a:lnTo>
                    <a:pt x="102" y="1142"/>
                  </a:lnTo>
                  <a:lnTo>
                    <a:pt x="154" y="1098"/>
                  </a:lnTo>
                  <a:lnTo>
                    <a:pt x="212" y="1053"/>
                  </a:lnTo>
                  <a:lnTo>
                    <a:pt x="242" y="1022"/>
                  </a:lnTo>
                  <a:lnTo>
                    <a:pt x="279" y="991"/>
                  </a:lnTo>
                  <a:lnTo>
                    <a:pt x="316" y="978"/>
                  </a:lnTo>
                  <a:lnTo>
                    <a:pt x="316" y="978"/>
                  </a:lnTo>
                  <a:lnTo>
                    <a:pt x="316" y="978"/>
                  </a:lnTo>
                  <a:lnTo>
                    <a:pt x="294" y="946"/>
                  </a:lnTo>
                  <a:lnTo>
                    <a:pt x="294" y="915"/>
                  </a:lnTo>
                  <a:lnTo>
                    <a:pt x="279" y="889"/>
                  </a:lnTo>
                  <a:lnTo>
                    <a:pt x="279" y="845"/>
                  </a:lnTo>
                  <a:lnTo>
                    <a:pt x="279" y="782"/>
                  </a:lnTo>
                  <a:lnTo>
                    <a:pt x="279" y="738"/>
                  </a:lnTo>
                  <a:lnTo>
                    <a:pt x="316" y="675"/>
                  </a:lnTo>
                  <a:lnTo>
                    <a:pt x="353" y="617"/>
                  </a:lnTo>
                  <a:lnTo>
                    <a:pt x="404" y="573"/>
                  </a:lnTo>
                  <a:lnTo>
                    <a:pt x="493" y="523"/>
                  </a:lnTo>
                  <a:lnTo>
                    <a:pt x="560" y="510"/>
                  </a:lnTo>
                  <a:lnTo>
                    <a:pt x="612" y="497"/>
                  </a:lnTo>
                  <a:lnTo>
                    <a:pt x="685" y="497"/>
                  </a:lnTo>
                  <a:lnTo>
                    <a:pt x="752" y="510"/>
                  </a:lnTo>
                  <a:lnTo>
                    <a:pt x="810" y="523"/>
                  </a:lnTo>
                  <a:lnTo>
                    <a:pt x="840" y="542"/>
                  </a:lnTo>
                  <a:lnTo>
                    <a:pt x="877" y="555"/>
                  </a:lnTo>
                  <a:lnTo>
                    <a:pt x="892" y="573"/>
                  </a:lnTo>
                  <a:lnTo>
                    <a:pt x="914" y="573"/>
                  </a:lnTo>
                  <a:lnTo>
                    <a:pt x="914" y="555"/>
                  </a:lnTo>
                  <a:lnTo>
                    <a:pt x="892" y="542"/>
                  </a:lnTo>
                  <a:lnTo>
                    <a:pt x="892" y="510"/>
                  </a:lnTo>
                  <a:lnTo>
                    <a:pt x="914" y="479"/>
                  </a:lnTo>
                  <a:lnTo>
                    <a:pt x="914" y="435"/>
                  </a:lnTo>
                  <a:lnTo>
                    <a:pt x="951" y="377"/>
                  </a:lnTo>
                  <a:lnTo>
                    <a:pt x="979" y="327"/>
                  </a:lnTo>
                  <a:lnTo>
                    <a:pt x="1039" y="270"/>
                  </a:lnTo>
                  <a:lnTo>
                    <a:pt x="1120" y="194"/>
                  </a:lnTo>
                  <a:lnTo>
                    <a:pt x="1208" y="131"/>
                  </a:lnTo>
                  <a:lnTo>
                    <a:pt x="1333" y="87"/>
                  </a:lnTo>
                  <a:lnTo>
                    <a:pt x="1437" y="63"/>
                  </a:lnTo>
                  <a:lnTo>
                    <a:pt x="1562" y="63"/>
                  </a:lnTo>
                  <a:lnTo>
                    <a:pt x="1666" y="63"/>
                  </a:lnTo>
                  <a:lnTo>
                    <a:pt x="1755" y="87"/>
                  </a:lnTo>
                  <a:lnTo>
                    <a:pt x="1843" y="119"/>
                  </a:lnTo>
                  <a:lnTo>
                    <a:pt x="1917" y="150"/>
                  </a:lnTo>
                  <a:lnTo>
                    <a:pt x="1968" y="183"/>
                  </a:lnTo>
                  <a:lnTo>
                    <a:pt x="2005" y="194"/>
                  </a:lnTo>
                  <a:lnTo>
                    <a:pt x="2020" y="207"/>
                  </a:lnTo>
                  <a:lnTo>
                    <a:pt x="2020" y="194"/>
                  </a:lnTo>
                  <a:lnTo>
                    <a:pt x="2020" y="183"/>
                  </a:lnTo>
                  <a:lnTo>
                    <a:pt x="2020" y="163"/>
                  </a:lnTo>
                  <a:lnTo>
                    <a:pt x="2035" y="131"/>
                  </a:lnTo>
                  <a:lnTo>
                    <a:pt x="2057" y="107"/>
                  </a:lnTo>
                  <a:lnTo>
                    <a:pt x="2094" y="74"/>
                  </a:lnTo>
                  <a:lnTo>
                    <a:pt x="2124" y="43"/>
                  </a:lnTo>
                  <a:lnTo>
                    <a:pt x="2182" y="31"/>
                  </a:lnTo>
                  <a:lnTo>
                    <a:pt x="2249" y="11"/>
                  </a:lnTo>
                  <a:lnTo>
                    <a:pt x="2323" y="0"/>
                  </a:lnTo>
                  <a:lnTo>
                    <a:pt x="2411" y="11"/>
                  </a:lnTo>
                  <a:lnTo>
                    <a:pt x="2476" y="31"/>
                  </a:lnTo>
                  <a:lnTo>
                    <a:pt x="2528" y="43"/>
                  </a:lnTo>
                  <a:lnTo>
                    <a:pt x="2565" y="74"/>
                  </a:lnTo>
                  <a:lnTo>
                    <a:pt x="2580" y="107"/>
                  </a:lnTo>
                  <a:lnTo>
                    <a:pt x="2617" y="131"/>
                  </a:lnTo>
                  <a:lnTo>
                    <a:pt x="2617" y="163"/>
                  </a:lnTo>
                  <a:lnTo>
                    <a:pt x="2640" y="183"/>
                  </a:lnTo>
                  <a:lnTo>
                    <a:pt x="2640" y="194"/>
                  </a:lnTo>
                  <a:lnTo>
                    <a:pt x="2640" y="207"/>
                  </a:lnTo>
                </a:path>
              </a:pathLst>
            </a:custGeom>
            <a:noFill/>
            <a:ln w="12600">
              <a:solidFill>
                <a:srgbClr val="0066FF"/>
              </a:solidFill>
              <a:round/>
              <a:headEnd/>
              <a:tailEnd/>
            </a:ln>
          </p:spPr>
          <p:txBody>
            <a:bodyPr/>
            <a:lstStyle/>
            <a:p>
              <a:endParaRPr lang="en-US"/>
            </a:p>
          </p:txBody>
        </p:sp>
        <p:sp>
          <p:nvSpPr>
            <p:cNvPr id="278581" name="Freeform 1077"/>
            <p:cNvSpPr>
              <a:spLocks noChangeArrowheads="1"/>
            </p:cNvSpPr>
            <p:nvPr/>
          </p:nvSpPr>
          <p:spPr bwMode="auto">
            <a:xfrm>
              <a:off x="2304" y="1679"/>
              <a:ext cx="455" cy="328"/>
            </a:xfrm>
            <a:custGeom>
              <a:avLst/>
              <a:gdLst/>
              <a:ahLst/>
              <a:cxnLst>
                <a:cxn ang="0">
                  <a:pos x="2005" y="1274"/>
                </a:cxn>
                <a:cxn ang="0">
                  <a:pos x="2005" y="1294"/>
                </a:cxn>
                <a:cxn ang="0">
                  <a:pos x="1968" y="1305"/>
                </a:cxn>
                <a:cxn ang="0">
                  <a:pos x="1918" y="1336"/>
                </a:cxn>
                <a:cxn ang="0">
                  <a:pos x="1843" y="1369"/>
                </a:cxn>
                <a:cxn ang="0">
                  <a:pos x="1755" y="1394"/>
                </a:cxn>
                <a:cxn ang="0">
                  <a:pos x="1666" y="1425"/>
                </a:cxn>
                <a:cxn ang="0">
                  <a:pos x="1564" y="1445"/>
                </a:cxn>
                <a:cxn ang="0">
                  <a:pos x="1439" y="1425"/>
                </a:cxn>
                <a:cxn ang="0">
                  <a:pos x="1335" y="1412"/>
                </a:cxn>
                <a:cxn ang="0">
                  <a:pos x="1210" y="1349"/>
                </a:cxn>
                <a:cxn ang="0">
                  <a:pos x="1121" y="1294"/>
                </a:cxn>
                <a:cxn ang="0">
                  <a:pos x="1039" y="1229"/>
                </a:cxn>
                <a:cxn ang="0">
                  <a:pos x="981" y="1174"/>
                </a:cxn>
                <a:cxn ang="0">
                  <a:pos x="951" y="1111"/>
                </a:cxn>
                <a:cxn ang="0">
                  <a:pos x="914" y="1053"/>
                </a:cxn>
                <a:cxn ang="0">
                  <a:pos x="914" y="1002"/>
                </a:cxn>
                <a:cxn ang="0">
                  <a:pos x="892" y="978"/>
                </a:cxn>
                <a:cxn ang="0">
                  <a:pos x="892" y="946"/>
                </a:cxn>
                <a:cxn ang="0">
                  <a:pos x="914" y="933"/>
                </a:cxn>
                <a:cxn ang="0">
                  <a:pos x="914" y="915"/>
                </a:cxn>
                <a:cxn ang="0">
                  <a:pos x="892" y="933"/>
                </a:cxn>
                <a:cxn ang="0">
                  <a:pos x="877" y="946"/>
                </a:cxn>
                <a:cxn ang="0">
                  <a:pos x="840" y="959"/>
                </a:cxn>
                <a:cxn ang="0">
                  <a:pos x="810" y="978"/>
                </a:cxn>
                <a:cxn ang="0">
                  <a:pos x="752" y="991"/>
                </a:cxn>
                <a:cxn ang="0">
                  <a:pos x="685" y="991"/>
                </a:cxn>
                <a:cxn ang="0">
                  <a:pos x="612" y="991"/>
                </a:cxn>
                <a:cxn ang="0">
                  <a:pos x="560" y="991"/>
                </a:cxn>
                <a:cxn ang="0">
                  <a:pos x="493" y="959"/>
                </a:cxn>
                <a:cxn ang="0">
                  <a:pos x="404" y="915"/>
                </a:cxn>
                <a:cxn ang="0">
                  <a:pos x="353" y="871"/>
                </a:cxn>
                <a:cxn ang="0">
                  <a:pos x="316" y="808"/>
                </a:cxn>
                <a:cxn ang="0">
                  <a:pos x="279" y="763"/>
                </a:cxn>
                <a:cxn ang="0">
                  <a:pos x="279" y="706"/>
                </a:cxn>
                <a:cxn ang="0">
                  <a:pos x="279" y="662"/>
                </a:cxn>
                <a:cxn ang="0">
                  <a:pos x="279" y="612"/>
                </a:cxn>
                <a:cxn ang="0">
                  <a:pos x="294" y="568"/>
                </a:cxn>
                <a:cxn ang="0">
                  <a:pos x="294" y="542"/>
                </a:cxn>
                <a:cxn ang="0">
                  <a:pos x="316" y="523"/>
                </a:cxn>
                <a:cxn ang="0">
                  <a:pos x="316" y="510"/>
                </a:cxn>
                <a:cxn ang="0">
                  <a:pos x="316" y="510"/>
                </a:cxn>
                <a:cxn ang="0">
                  <a:pos x="279" y="492"/>
                </a:cxn>
                <a:cxn ang="0">
                  <a:pos x="242" y="479"/>
                </a:cxn>
                <a:cxn ang="0">
                  <a:pos x="214" y="447"/>
                </a:cxn>
                <a:cxn ang="0">
                  <a:pos x="154" y="403"/>
                </a:cxn>
                <a:cxn ang="0">
                  <a:pos x="102" y="346"/>
                </a:cxn>
                <a:cxn ang="0">
                  <a:pos x="65" y="283"/>
                </a:cxn>
                <a:cxn ang="0">
                  <a:pos x="37" y="194"/>
                </a:cxn>
                <a:cxn ang="0">
                  <a:pos x="13" y="100"/>
                </a:cxn>
                <a:cxn ang="0">
                  <a:pos x="0" y="0"/>
                </a:cxn>
              </a:cxnLst>
              <a:rect l="0" t="0" r="r" b="b"/>
              <a:pathLst>
                <a:path w="2006" h="1446">
                  <a:moveTo>
                    <a:pt x="2005" y="1274"/>
                  </a:moveTo>
                  <a:lnTo>
                    <a:pt x="2005" y="1294"/>
                  </a:lnTo>
                  <a:lnTo>
                    <a:pt x="1968" y="1305"/>
                  </a:lnTo>
                  <a:lnTo>
                    <a:pt x="1918" y="1336"/>
                  </a:lnTo>
                  <a:lnTo>
                    <a:pt x="1843" y="1369"/>
                  </a:lnTo>
                  <a:lnTo>
                    <a:pt x="1755" y="1394"/>
                  </a:lnTo>
                  <a:lnTo>
                    <a:pt x="1666" y="1425"/>
                  </a:lnTo>
                  <a:lnTo>
                    <a:pt x="1564" y="1445"/>
                  </a:lnTo>
                  <a:lnTo>
                    <a:pt x="1439" y="1425"/>
                  </a:lnTo>
                  <a:lnTo>
                    <a:pt x="1335" y="1412"/>
                  </a:lnTo>
                  <a:lnTo>
                    <a:pt x="1210" y="1349"/>
                  </a:lnTo>
                  <a:lnTo>
                    <a:pt x="1121" y="1294"/>
                  </a:lnTo>
                  <a:lnTo>
                    <a:pt x="1039" y="1229"/>
                  </a:lnTo>
                  <a:lnTo>
                    <a:pt x="981" y="1174"/>
                  </a:lnTo>
                  <a:lnTo>
                    <a:pt x="951" y="1111"/>
                  </a:lnTo>
                  <a:lnTo>
                    <a:pt x="914" y="1053"/>
                  </a:lnTo>
                  <a:lnTo>
                    <a:pt x="914" y="1002"/>
                  </a:lnTo>
                  <a:lnTo>
                    <a:pt x="892" y="978"/>
                  </a:lnTo>
                  <a:lnTo>
                    <a:pt x="892" y="946"/>
                  </a:lnTo>
                  <a:lnTo>
                    <a:pt x="914" y="933"/>
                  </a:lnTo>
                  <a:lnTo>
                    <a:pt x="914" y="915"/>
                  </a:lnTo>
                  <a:lnTo>
                    <a:pt x="892" y="933"/>
                  </a:lnTo>
                  <a:lnTo>
                    <a:pt x="877" y="946"/>
                  </a:lnTo>
                  <a:lnTo>
                    <a:pt x="840" y="959"/>
                  </a:lnTo>
                  <a:lnTo>
                    <a:pt x="810" y="978"/>
                  </a:lnTo>
                  <a:lnTo>
                    <a:pt x="752" y="991"/>
                  </a:lnTo>
                  <a:lnTo>
                    <a:pt x="685" y="991"/>
                  </a:lnTo>
                  <a:lnTo>
                    <a:pt x="612" y="991"/>
                  </a:lnTo>
                  <a:lnTo>
                    <a:pt x="560" y="991"/>
                  </a:lnTo>
                  <a:lnTo>
                    <a:pt x="493" y="959"/>
                  </a:lnTo>
                  <a:lnTo>
                    <a:pt x="404" y="915"/>
                  </a:lnTo>
                  <a:lnTo>
                    <a:pt x="353" y="871"/>
                  </a:lnTo>
                  <a:lnTo>
                    <a:pt x="316" y="808"/>
                  </a:lnTo>
                  <a:lnTo>
                    <a:pt x="279" y="763"/>
                  </a:lnTo>
                  <a:lnTo>
                    <a:pt x="279" y="706"/>
                  </a:lnTo>
                  <a:lnTo>
                    <a:pt x="279" y="662"/>
                  </a:lnTo>
                  <a:lnTo>
                    <a:pt x="279" y="612"/>
                  </a:lnTo>
                  <a:lnTo>
                    <a:pt x="294" y="568"/>
                  </a:lnTo>
                  <a:lnTo>
                    <a:pt x="294" y="542"/>
                  </a:lnTo>
                  <a:lnTo>
                    <a:pt x="316" y="523"/>
                  </a:lnTo>
                  <a:lnTo>
                    <a:pt x="316" y="510"/>
                  </a:lnTo>
                  <a:lnTo>
                    <a:pt x="316" y="510"/>
                  </a:lnTo>
                  <a:lnTo>
                    <a:pt x="279" y="492"/>
                  </a:lnTo>
                  <a:lnTo>
                    <a:pt x="242" y="479"/>
                  </a:lnTo>
                  <a:lnTo>
                    <a:pt x="214" y="447"/>
                  </a:lnTo>
                  <a:lnTo>
                    <a:pt x="154" y="403"/>
                  </a:lnTo>
                  <a:lnTo>
                    <a:pt x="102" y="346"/>
                  </a:lnTo>
                  <a:lnTo>
                    <a:pt x="65" y="283"/>
                  </a:lnTo>
                  <a:lnTo>
                    <a:pt x="37" y="194"/>
                  </a:lnTo>
                  <a:lnTo>
                    <a:pt x="13" y="100"/>
                  </a:lnTo>
                  <a:lnTo>
                    <a:pt x="0" y="0"/>
                  </a:lnTo>
                </a:path>
              </a:pathLst>
            </a:custGeom>
            <a:noFill/>
            <a:ln w="12600">
              <a:solidFill>
                <a:srgbClr val="0066FF"/>
              </a:solidFill>
              <a:round/>
              <a:headEnd/>
              <a:tailEnd/>
            </a:ln>
          </p:spPr>
          <p:txBody>
            <a:bodyPr/>
            <a:lstStyle/>
            <a:p>
              <a:endParaRPr lang="en-US"/>
            </a:p>
          </p:txBody>
        </p:sp>
        <p:sp>
          <p:nvSpPr>
            <p:cNvPr id="278582" name="Freeform 1078"/>
            <p:cNvSpPr>
              <a:spLocks noChangeArrowheads="1"/>
            </p:cNvSpPr>
            <p:nvPr/>
          </p:nvSpPr>
          <p:spPr bwMode="auto">
            <a:xfrm>
              <a:off x="2762" y="1679"/>
              <a:ext cx="593" cy="338"/>
            </a:xfrm>
            <a:custGeom>
              <a:avLst/>
              <a:gdLst/>
              <a:ahLst/>
              <a:cxnLst>
                <a:cxn ang="0">
                  <a:pos x="2616" y="100"/>
                </a:cxn>
                <a:cxn ang="0">
                  <a:pos x="2566" y="283"/>
                </a:cxn>
                <a:cxn ang="0">
                  <a:pos x="2463" y="403"/>
                </a:cxn>
                <a:cxn ang="0">
                  <a:pos x="2374" y="479"/>
                </a:cxn>
                <a:cxn ang="0">
                  <a:pos x="2322" y="510"/>
                </a:cxn>
                <a:cxn ang="0">
                  <a:pos x="2322" y="523"/>
                </a:cxn>
                <a:cxn ang="0">
                  <a:pos x="2337" y="566"/>
                </a:cxn>
                <a:cxn ang="0">
                  <a:pos x="2359" y="662"/>
                </a:cxn>
                <a:cxn ang="0">
                  <a:pos x="2337" y="762"/>
                </a:cxn>
                <a:cxn ang="0">
                  <a:pos x="2285" y="869"/>
                </a:cxn>
                <a:cxn ang="0">
                  <a:pos x="2145" y="958"/>
                </a:cxn>
                <a:cxn ang="0">
                  <a:pos x="2005" y="1002"/>
                </a:cxn>
                <a:cxn ang="0">
                  <a:pos x="1879" y="989"/>
                </a:cxn>
                <a:cxn ang="0">
                  <a:pos x="1776" y="958"/>
                </a:cxn>
                <a:cxn ang="0">
                  <a:pos x="1724" y="932"/>
                </a:cxn>
                <a:cxn ang="0">
                  <a:pos x="1724" y="932"/>
                </a:cxn>
                <a:cxn ang="0">
                  <a:pos x="1724" y="976"/>
                </a:cxn>
                <a:cxn ang="0">
                  <a:pos x="1702" y="1065"/>
                </a:cxn>
                <a:cxn ang="0">
                  <a:pos x="1650" y="1172"/>
                </a:cxn>
                <a:cxn ang="0">
                  <a:pos x="1510" y="1292"/>
                </a:cxn>
                <a:cxn ang="0">
                  <a:pos x="1305" y="1412"/>
                </a:cxn>
                <a:cxn ang="0">
                  <a:pos x="1076" y="1444"/>
                </a:cxn>
                <a:cxn ang="0">
                  <a:pos x="862" y="1412"/>
                </a:cxn>
                <a:cxn ang="0">
                  <a:pos x="721" y="1348"/>
                </a:cxn>
                <a:cxn ang="0">
                  <a:pos x="633" y="1292"/>
                </a:cxn>
                <a:cxn ang="0">
                  <a:pos x="618" y="1292"/>
                </a:cxn>
                <a:cxn ang="0">
                  <a:pos x="596" y="1336"/>
                </a:cxn>
                <a:cxn ang="0">
                  <a:pos x="559" y="1381"/>
                </a:cxn>
                <a:cxn ang="0">
                  <a:pos x="508" y="1444"/>
                </a:cxn>
                <a:cxn ang="0">
                  <a:pos x="389" y="1488"/>
                </a:cxn>
                <a:cxn ang="0">
                  <a:pos x="227" y="1488"/>
                </a:cxn>
                <a:cxn ang="0">
                  <a:pos x="101" y="1444"/>
                </a:cxn>
                <a:cxn ang="0">
                  <a:pos x="36" y="1381"/>
                </a:cxn>
                <a:cxn ang="0">
                  <a:pos x="0" y="1336"/>
                </a:cxn>
                <a:cxn ang="0">
                  <a:pos x="0" y="1292"/>
                </a:cxn>
              </a:cxnLst>
              <a:rect l="0" t="0" r="r" b="b"/>
              <a:pathLst>
                <a:path w="2617" h="1489">
                  <a:moveTo>
                    <a:pt x="2616" y="0"/>
                  </a:moveTo>
                  <a:lnTo>
                    <a:pt x="2616" y="100"/>
                  </a:lnTo>
                  <a:lnTo>
                    <a:pt x="2603" y="207"/>
                  </a:lnTo>
                  <a:lnTo>
                    <a:pt x="2566" y="283"/>
                  </a:lnTo>
                  <a:lnTo>
                    <a:pt x="2514" y="346"/>
                  </a:lnTo>
                  <a:lnTo>
                    <a:pt x="2463" y="403"/>
                  </a:lnTo>
                  <a:lnTo>
                    <a:pt x="2426" y="447"/>
                  </a:lnTo>
                  <a:lnTo>
                    <a:pt x="2374" y="479"/>
                  </a:lnTo>
                  <a:lnTo>
                    <a:pt x="2337" y="492"/>
                  </a:lnTo>
                  <a:lnTo>
                    <a:pt x="2322" y="510"/>
                  </a:lnTo>
                  <a:lnTo>
                    <a:pt x="2300" y="523"/>
                  </a:lnTo>
                  <a:lnTo>
                    <a:pt x="2322" y="523"/>
                  </a:lnTo>
                  <a:lnTo>
                    <a:pt x="2322" y="542"/>
                  </a:lnTo>
                  <a:lnTo>
                    <a:pt x="2337" y="566"/>
                  </a:lnTo>
                  <a:lnTo>
                    <a:pt x="2337" y="610"/>
                  </a:lnTo>
                  <a:lnTo>
                    <a:pt x="2359" y="662"/>
                  </a:lnTo>
                  <a:lnTo>
                    <a:pt x="2359" y="706"/>
                  </a:lnTo>
                  <a:lnTo>
                    <a:pt x="2337" y="762"/>
                  </a:lnTo>
                  <a:lnTo>
                    <a:pt x="2322" y="825"/>
                  </a:lnTo>
                  <a:lnTo>
                    <a:pt x="2285" y="869"/>
                  </a:lnTo>
                  <a:lnTo>
                    <a:pt x="2212" y="932"/>
                  </a:lnTo>
                  <a:lnTo>
                    <a:pt x="2145" y="958"/>
                  </a:lnTo>
                  <a:lnTo>
                    <a:pt x="2072" y="989"/>
                  </a:lnTo>
                  <a:lnTo>
                    <a:pt x="2005" y="1002"/>
                  </a:lnTo>
                  <a:lnTo>
                    <a:pt x="1931" y="1002"/>
                  </a:lnTo>
                  <a:lnTo>
                    <a:pt x="1879" y="989"/>
                  </a:lnTo>
                  <a:lnTo>
                    <a:pt x="1828" y="976"/>
                  </a:lnTo>
                  <a:lnTo>
                    <a:pt x="1776" y="958"/>
                  </a:lnTo>
                  <a:lnTo>
                    <a:pt x="1739" y="945"/>
                  </a:lnTo>
                  <a:lnTo>
                    <a:pt x="1724" y="932"/>
                  </a:lnTo>
                  <a:lnTo>
                    <a:pt x="1724" y="932"/>
                  </a:lnTo>
                  <a:lnTo>
                    <a:pt x="1724" y="932"/>
                  </a:lnTo>
                  <a:lnTo>
                    <a:pt x="1724" y="945"/>
                  </a:lnTo>
                  <a:lnTo>
                    <a:pt x="1724" y="976"/>
                  </a:lnTo>
                  <a:lnTo>
                    <a:pt x="1724" y="1021"/>
                  </a:lnTo>
                  <a:lnTo>
                    <a:pt x="1702" y="1065"/>
                  </a:lnTo>
                  <a:lnTo>
                    <a:pt x="1687" y="1109"/>
                  </a:lnTo>
                  <a:lnTo>
                    <a:pt x="1650" y="1172"/>
                  </a:lnTo>
                  <a:lnTo>
                    <a:pt x="1585" y="1229"/>
                  </a:lnTo>
                  <a:lnTo>
                    <a:pt x="1510" y="1292"/>
                  </a:lnTo>
                  <a:lnTo>
                    <a:pt x="1408" y="1368"/>
                  </a:lnTo>
                  <a:lnTo>
                    <a:pt x="1305" y="1412"/>
                  </a:lnTo>
                  <a:lnTo>
                    <a:pt x="1179" y="1444"/>
                  </a:lnTo>
                  <a:lnTo>
                    <a:pt x="1076" y="1444"/>
                  </a:lnTo>
                  <a:lnTo>
                    <a:pt x="965" y="1424"/>
                  </a:lnTo>
                  <a:lnTo>
                    <a:pt x="862" y="1412"/>
                  </a:lnTo>
                  <a:lnTo>
                    <a:pt x="788" y="1381"/>
                  </a:lnTo>
                  <a:lnTo>
                    <a:pt x="721" y="1348"/>
                  </a:lnTo>
                  <a:lnTo>
                    <a:pt x="670" y="1316"/>
                  </a:lnTo>
                  <a:lnTo>
                    <a:pt x="633" y="1292"/>
                  </a:lnTo>
                  <a:lnTo>
                    <a:pt x="618" y="1292"/>
                  </a:lnTo>
                  <a:lnTo>
                    <a:pt x="618" y="1292"/>
                  </a:lnTo>
                  <a:lnTo>
                    <a:pt x="618" y="1305"/>
                  </a:lnTo>
                  <a:lnTo>
                    <a:pt x="596" y="1336"/>
                  </a:lnTo>
                  <a:lnTo>
                    <a:pt x="596" y="1348"/>
                  </a:lnTo>
                  <a:lnTo>
                    <a:pt x="559" y="1381"/>
                  </a:lnTo>
                  <a:lnTo>
                    <a:pt x="544" y="1412"/>
                  </a:lnTo>
                  <a:lnTo>
                    <a:pt x="508" y="1444"/>
                  </a:lnTo>
                  <a:lnTo>
                    <a:pt x="456" y="1468"/>
                  </a:lnTo>
                  <a:lnTo>
                    <a:pt x="389" y="1488"/>
                  </a:lnTo>
                  <a:lnTo>
                    <a:pt x="300" y="1488"/>
                  </a:lnTo>
                  <a:lnTo>
                    <a:pt x="227" y="1488"/>
                  </a:lnTo>
                  <a:lnTo>
                    <a:pt x="162" y="1468"/>
                  </a:lnTo>
                  <a:lnTo>
                    <a:pt x="101" y="1444"/>
                  </a:lnTo>
                  <a:lnTo>
                    <a:pt x="73" y="1412"/>
                  </a:lnTo>
                  <a:lnTo>
                    <a:pt x="36" y="1381"/>
                  </a:lnTo>
                  <a:lnTo>
                    <a:pt x="13" y="1348"/>
                  </a:lnTo>
                  <a:lnTo>
                    <a:pt x="0" y="1336"/>
                  </a:lnTo>
                  <a:lnTo>
                    <a:pt x="0" y="1305"/>
                  </a:lnTo>
                  <a:lnTo>
                    <a:pt x="0" y="1292"/>
                  </a:lnTo>
                  <a:lnTo>
                    <a:pt x="0" y="1292"/>
                  </a:lnTo>
                </a:path>
              </a:pathLst>
            </a:custGeom>
            <a:noFill/>
            <a:ln w="12600">
              <a:solidFill>
                <a:srgbClr val="0066FF"/>
              </a:solidFill>
              <a:round/>
              <a:headEnd/>
              <a:tailEnd/>
            </a:ln>
          </p:spPr>
          <p:txBody>
            <a:bodyPr/>
            <a:lstStyle/>
            <a:p>
              <a:endParaRPr lang="en-US"/>
            </a:p>
          </p:txBody>
        </p:sp>
      </p:grpSp>
      <p:sp>
        <p:nvSpPr>
          <p:cNvPr id="278583" name="Text Box 1079"/>
          <p:cNvSpPr txBox="1">
            <a:spLocks noChangeArrowheads="1"/>
          </p:cNvSpPr>
          <p:nvPr/>
        </p:nvSpPr>
        <p:spPr bwMode="auto">
          <a:xfrm>
            <a:off x="5005388" y="4343400"/>
            <a:ext cx="633412" cy="952500"/>
          </a:xfrm>
          <a:prstGeom prst="rect">
            <a:avLst/>
          </a:prstGeom>
          <a:noFill/>
          <a:ln w="9525">
            <a:noFill/>
            <a:miter lim="800000"/>
            <a:headEnd/>
            <a:tailEnd/>
          </a:ln>
        </p:spPr>
        <p:txBody>
          <a:bodyPr lIns="90000" tIns="46800" rIns="90000" bIns="46800">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a:solidFill>
                  <a:srgbClr val="FF0000"/>
                </a:solidFill>
                <a:latin typeface="Arial" charset="0"/>
              </a:rPr>
              <a:t>X</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36" name="Slide Number Placeholder 4"/>
          <p:cNvSpPr>
            <a:spLocks noGrp="1"/>
          </p:cNvSpPr>
          <p:nvPr>
            <p:ph type="sldNum" sz="quarter" idx="12"/>
          </p:nvPr>
        </p:nvSpPr>
        <p:spPr/>
        <p:txBody>
          <a:bodyPr/>
          <a:lstStyle/>
          <a:p>
            <a:r>
              <a:rPr lang="en-US"/>
              <a:t>1-</a:t>
            </a:r>
            <a:fld id="{94B998F7-387B-4831-A5EA-736CCC333CFE}" type="slidenum">
              <a:rPr lang="en-US"/>
              <a:pPr/>
              <a:t>73</a:t>
            </a:fld>
            <a:endParaRPr lang="en-US"/>
          </a:p>
        </p:txBody>
      </p:sp>
      <p:sp>
        <p:nvSpPr>
          <p:cNvPr id="280578"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if the Data is Lost?</a:t>
            </a:r>
          </a:p>
        </p:txBody>
      </p:sp>
      <p:sp>
        <p:nvSpPr>
          <p:cNvPr id="280579" name="AutoShape 3"/>
          <p:cNvSpPr>
            <a:spLocks noChangeArrowheads="1"/>
          </p:cNvSpPr>
          <p:nvPr/>
        </p:nvSpPr>
        <p:spPr bwMode="auto">
          <a:xfrm>
            <a:off x="457200" y="15240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80580" name="AutoShape 4"/>
          <p:cNvSpPr>
            <a:spLocks noChangeArrowheads="1"/>
          </p:cNvSpPr>
          <p:nvPr/>
        </p:nvSpPr>
        <p:spPr bwMode="auto">
          <a:xfrm>
            <a:off x="3954463" y="2468563"/>
            <a:ext cx="111442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rPr>
              <a:t>Internet</a:t>
            </a:r>
          </a:p>
        </p:txBody>
      </p:sp>
      <p:sp>
        <p:nvSpPr>
          <p:cNvPr id="280581" name="Line 5"/>
          <p:cNvSpPr>
            <a:spLocks noChangeShapeType="1"/>
          </p:cNvSpPr>
          <p:nvPr/>
        </p:nvSpPr>
        <p:spPr bwMode="auto">
          <a:xfrm>
            <a:off x="1981200" y="2743200"/>
            <a:ext cx="1516063" cy="1588"/>
          </a:xfrm>
          <a:prstGeom prst="line">
            <a:avLst/>
          </a:prstGeom>
          <a:noFill/>
          <a:ln w="38160">
            <a:solidFill>
              <a:srgbClr val="FF0000"/>
            </a:solidFill>
            <a:round/>
            <a:headEnd/>
            <a:tailEnd type="triangle" w="med" len="med"/>
          </a:ln>
        </p:spPr>
        <p:txBody>
          <a:bodyPr/>
          <a:lstStyle/>
          <a:p>
            <a:endParaRPr lang="en-US"/>
          </a:p>
        </p:txBody>
      </p:sp>
      <p:sp>
        <p:nvSpPr>
          <p:cNvPr id="280582" name="AutoShape 6"/>
          <p:cNvSpPr>
            <a:spLocks noChangeArrowheads="1"/>
          </p:cNvSpPr>
          <p:nvPr/>
        </p:nvSpPr>
        <p:spPr bwMode="auto">
          <a:xfrm>
            <a:off x="1579563" y="2239963"/>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index.html</a:t>
            </a:r>
          </a:p>
        </p:txBody>
      </p:sp>
      <p:pic>
        <p:nvPicPr>
          <p:cNvPr id="280583" name="Picture 7"/>
          <p:cNvPicPr>
            <a:picLocks noChangeAspect="1" noChangeArrowheads="1"/>
          </p:cNvPicPr>
          <p:nvPr/>
        </p:nvPicPr>
        <p:blipFill>
          <a:blip r:embed="rId3" cstate="print"/>
          <a:srcRect/>
          <a:stretch>
            <a:fillRect/>
          </a:stretch>
        </p:blipFill>
        <p:spPr bwMode="auto">
          <a:xfrm>
            <a:off x="762000" y="1981200"/>
            <a:ext cx="1238250" cy="1089025"/>
          </a:xfrm>
          <a:prstGeom prst="rect">
            <a:avLst/>
          </a:prstGeom>
          <a:noFill/>
        </p:spPr>
      </p:pic>
      <p:pic>
        <p:nvPicPr>
          <p:cNvPr id="280584" name="Picture 8"/>
          <p:cNvPicPr>
            <a:picLocks noChangeAspect="1" noChangeArrowheads="1"/>
          </p:cNvPicPr>
          <p:nvPr/>
        </p:nvPicPr>
        <p:blipFill>
          <a:blip r:embed="rId4" cstate="print"/>
          <a:srcRect/>
          <a:stretch>
            <a:fillRect/>
          </a:stretch>
        </p:blipFill>
        <p:spPr bwMode="auto">
          <a:xfrm>
            <a:off x="7364413" y="2057400"/>
            <a:ext cx="1143000" cy="1143000"/>
          </a:xfrm>
          <a:prstGeom prst="rect">
            <a:avLst/>
          </a:prstGeom>
          <a:noFill/>
        </p:spPr>
      </p:pic>
      <p:grpSp>
        <p:nvGrpSpPr>
          <p:cNvPr id="280585" name="Group 9"/>
          <p:cNvGrpSpPr>
            <a:grpSpLocks/>
          </p:cNvGrpSpPr>
          <p:nvPr/>
        </p:nvGrpSpPr>
        <p:grpSpPr bwMode="auto">
          <a:xfrm>
            <a:off x="457200" y="1524000"/>
            <a:ext cx="4951413" cy="684213"/>
            <a:chOff x="288" y="960"/>
            <a:chExt cx="3119" cy="431"/>
          </a:xfrm>
        </p:grpSpPr>
        <p:sp>
          <p:nvSpPr>
            <p:cNvPr id="280586" name="AutoShape 10"/>
            <p:cNvSpPr>
              <a:spLocks noChangeArrowheads="1"/>
            </p:cNvSpPr>
            <p:nvPr/>
          </p:nvSpPr>
          <p:spPr bwMode="auto">
            <a:xfrm>
              <a:off x="288" y="960"/>
              <a:ext cx="3120" cy="432"/>
            </a:xfrm>
            <a:prstGeom prst="roundRect">
              <a:avLst>
                <a:gd name="adj" fmla="val 231"/>
              </a:avLst>
            </a:prstGeom>
            <a:noFill/>
            <a:ln w="9525">
              <a:noFill/>
              <a:round/>
              <a:headEnd/>
              <a:tailEnd/>
            </a:ln>
          </p:spPr>
          <p:txBody>
            <a:bodyPr wrap="none" anchor="ctr"/>
            <a:lstStyle/>
            <a:p>
              <a:endParaRPr lang="en-US"/>
            </a:p>
          </p:txBody>
        </p:sp>
        <p:sp>
          <p:nvSpPr>
            <p:cNvPr id="280587" name="Text Box 11"/>
            <p:cNvSpPr txBox="1">
              <a:spLocks noChangeArrowheads="1"/>
            </p:cNvSpPr>
            <p:nvPr/>
          </p:nvSpPr>
          <p:spPr bwMode="auto">
            <a:xfrm>
              <a:off x="288" y="960"/>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 Lost Data</a:t>
              </a:r>
            </a:p>
          </p:txBody>
        </p:sp>
      </p:grpSp>
      <p:sp>
        <p:nvSpPr>
          <p:cNvPr id="280588" name="AutoShape 12"/>
          <p:cNvSpPr>
            <a:spLocks noChangeArrowheads="1"/>
          </p:cNvSpPr>
          <p:nvPr/>
        </p:nvSpPr>
        <p:spPr bwMode="auto">
          <a:xfrm>
            <a:off x="457200" y="39624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80589" name="AutoShape 13"/>
          <p:cNvSpPr>
            <a:spLocks noChangeArrowheads="1"/>
          </p:cNvSpPr>
          <p:nvPr/>
        </p:nvSpPr>
        <p:spPr bwMode="auto">
          <a:xfrm>
            <a:off x="3954463" y="4906963"/>
            <a:ext cx="111442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rPr>
              <a:t>Internet</a:t>
            </a:r>
          </a:p>
        </p:txBody>
      </p:sp>
      <p:sp>
        <p:nvSpPr>
          <p:cNvPr id="280590" name="Line 14"/>
          <p:cNvSpPr>
            <a:spLocks noChangeShapeType="1"/>
          </p:cNvSpPr>
          <p:nvPr/>
        </p:nvSpPr>
        <p:spPr bwMode="auto">
          <a:xfrm>
            <a:off x="1752600" y="5672138"/>
            <a:ext cx="1516063" cy="1587"/>
          </a:xfrm>
          <a:prstGeom prst="line">
            <a:avLst/>
          </a:prstGeom>
          <a:noFill/>
          <a:ln w="38160">
            <a:solidFill>
              <a:srgbClr val="B2B2B2"/>
            </a:solidFill>
            <a:round/>
            <a:headEnd/>
            <a:tailEnd type="triangle" w="med" len="med"/>
          </a:ln>
        </p:spPr>
        <p:txBody>
          <a:bodyPr/>
          <a:lstStyle/>
          <a:p>
            <a:endParaRPr lang="en-US"/>
          </a:p>
        </p:txBody>
      </p:sp>
      <p:sp>
        <p:nvSpPr>
          <p:cNvPr id="280591" name="AutoShape 15"/>
          <p:cNvSpPr>
            <a:spLocks noChangeArrowheads="1"/>
          </p:cNvSpPr>
          <p:nvPr/>
        </p:nvSpPr>
        <p:spPr bwMode="auto">
          <a:xfrm>
            <a:off x="1579563" y="5168900"/>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index.html</a:t>
            </a:r>
          </a:p>
        </p:txBody>
      </p:sp>
      <p:pic>
        <p:nvPicPr>
          <p:cNvPr id="280592" name="Picture 16"/>
          <p:cNvPicPr>
            <a:picLocks noChangeAspect="1" noChangeArrowheads="1"/>
          </p:cNvPicPr>
          <p:nvPr/>
        </p:nvPicPr>
        <p:blipFill>
          <a:blip r:embed="rId3" cstate="print"/>
          <a:srcRect/>
          <a:stretch>
            <a:fillRect/>
          </a:stretch>
        </p:blipFill>
        <p:spPr bwMode="auto">
          <a:xfrm>
            <a:off x="609600" y="4549775"/>
            <a:ext cx="1238250" cy="1089025"/>
          </a:xfrm>
          <a:prstGeom prst="rect">
            <a:avLst/>
          </a:prstGeom>
          <a:noFill/>
        </p:spPr>
      </p:pic>
      <p:pic>
        <p:nvPicPr>
          <p:cNvPr id="280593" name="Picture 17"/>
          <p:cNvPicPr>
            <a:picLocks noChangeAspect="1" noChangeArrowheads="1"/>
          </p:cNvPicPr>
          <p:nvPr/>
        </p:nvPicPr>
        <p:blipFill>
          <a:blip r:embed="rId4" cstate="print"/>
          <a:srcRect/>
          <a:stretch>
            <a:fillRect/>
          </a:stretch>
        </p:blipFill>
        <p:spPr bwMode="auto">
          <a:xfrm>
            <a:off x="7364413" y="4495800"/>
            <a:ext cx="1143000" cy="1143000"/>
          </a:xfrm>
          <a:prstGeom prst="rect">
            <a:avLst/>
          </a:prstGeom>
          <a:noFill/>
        </p:spPr>
      </p:pic>
      <p:grpSp>
        <p:nvGrpSpPr>
          <p:cNvPr id="280594" name="Group 18"/>
          <p:cNvGrpSpPr>
            <a:grpSpLocks/>
          </p:cNvGrpSpPr>
          <p:nvPr/>
        </p:nvGrpSpPr>
        <p:grpSpPr bwMode="auto">
          <a:xfrm>
            <a:off x="457200" y="3962400"/>
            <a:ext cx="4951413" cy="684213"/>
            <a:chOff x="288" y="2496"/>
            <a:chExt cx="3119" cy="431"/>
          </a:xfrm>
        </p:grpSpPr>
        <p:sp>
          <p:nvSpPr>
            <p:cNvPr id="280595" name="AutoShape 19"/>
            <p:cNvSpPr>
              <a:spLocks noChangeArrowheads="1"/>
            </p:cNvSpPr>
            <p:nvPr/>
          </p:nvSpPr>
          <p:spPr bwMode="auto">
            <a:xfrm>
              <a:off x="288" y="2496"/>
              <a:ext cx="3120" cy="432"/>
            </a:xfrm>
            <a:prstGeom prst="roundRect">
              <a:avLst>
                <a:gd name="adj" fmla="val 231"/>
              </a:avLst>
            </a:prstGeom>
            <a:noFill/>
            <a:ln w="9525">
              <a:noFill/>
              <a:round/>
              <a:headEnd/>
              <a:tailEnd/>
            </a:ln>
          </p:spPr>
          <p:txBody>
            <a:bodyPr wrap="none" anchor="ctr"/>
            <a:lstStyle/>
            <a:p>
              <a:endParaRPr lang="en-US"/>
            </a:p>
          </p:txBody>
        </p:sp>
        <p:sp>
          <p:nvSpPr>
            <p:cNvPr id="280596" name="Text Box 20"/>
            <p:cNvSpPr txBox="1">
              <a:spLocks noChangeArrowheads="1"/>
            </p:cNvSpPr>
            <p:nvPr/>
          </p:nvSpPr>
          <p:spPr bwMode="auto">
            <a:xfrm>
              <a:off x="288" y="2496"/>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Solution: Timeout and Retransmit</a:t>
              </a:r>
            </a:p>
          </p:txBody>
        </p:sp>
      </p:grpSp>
      <p:sp>
        <p:nvSpPr>
          <p:cNvPr id="280597" name="Line 21"/>
          <p:cNvSpPr>
            <a:spLocks noChangeShapeType="1"/>
          </p:cNvSpPr>
          <p:nvPr/>
        </p:nvSpPr>
        <p:spPr bwMode="auto">
          <a:xfrm>
            <a:off x="5646738" y="5181600"/>
            <a:ext cx="1516062" cy="1588"/>
          </a:xfrm>
          <a:prstGeom prst="line">
            <a:avLst/>
          </a:prstGeom>
          <a:noFill/>
          <a:ln w="38160">
            <a:solidFill>
              <a:srgbClr val="B2B2B2"/>
            </a:solidFill>
            <a:round/>
            <a:headEnd/>
            <a:tailEnd type="triangle" w="med" len="med"/>
          </a:ln>
        </p:spPr>
        <p:txBody>
          <a:bodyPr/>
          <a:lstStyle/>
          <a:p>
            <a:endParaRPr lang="en-US"/>
          </a:p>
        </p:txBody>
      </p:sp>
      <p:sp>
        <p:nvSpPr>
          <p:cNvPr id="280598" name="AutoShape 22"/>
          <p:cNvSpPr>
            <a:spLocks noChangeArrowheads="1"/>
          </p:cNvSpPr>
          <p:nvPr/>
        </p:nvSpPr>
        <p:spPr bwMode="auto">
          <a:xfrm>
            <a:off x="5467350" y="4678363"/>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index.html</a:t>
            </a:r>
          </a:p>
        </p:txBody>
      </p:sp>
      <p:sp>
        <p:nvSpPr>
          <p:cNvPr id="280599" name="Line 23"/>
          <p:cNvSpPr>
            <a:spLocks noChangeShapeType="1"/>
          </p:cNvSpPr>
          <p:nvPr/>
        </p:nvSpPr>
        <p:spPr bwMode="auto">
          <a:xfrm>
            <a:off x="1752600" y="5029200"/>
            <a:ext cx="1516063" cy="1588"/>
          </a:xfrm>
          <a:prstGeom prst="line">
            <a:avLst/>
          </a:prstGeom>
          <a:noFill/>
          <a:ln w="38160">
            <a:solidFill>
              <a:srgbClr val="FF0000"/>
            </a:solidFill>
            <a:prstDash val="sysDot"/>
            <a:round/>
            <a:headEnd/>
            <a:tailEnd type="triangle" w="med" len="med"/>
          </a:ln>
        </p:spPr>
        <p:txBody>
          <a:bodyPr/>
          <a:lstStyle/>
          <a:p>
            <a:endParaRPr lang="en-US"/>
          </a:p>
        </p:txBody>
      </p:sp>
      <p:sp>
        <p:nvSpPr>
          <p:cNvPr id="280600" name="AutoShape 24"/>
          <p:cNvSpPr>
            <a:spLocks noChangeArrowheads="1"/>
          </p:cNvSpPr>
          <p:nvPr/>
        </p:nvSpPr>
        <p:spPr bwMode="auto">
          <a:xfrm>
            <a:off x="1579563" y="4525963"/>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index.html</a:t>
            </a:r>
          </a:p>
        </p:txBody>
      </p:sp>
      <p:grpSp>
        <p:nvGrpSpPr>
          <p:cNvPr id="280601" name="Group 25"/>
          <p:cNvGrpSpPr>
            <a:grpSpLocks/>
          </p:cNvGrpSpPr>
          <p:nvPr/>
        </p:nvGrpSpPr>
        <p:grpSpPr bwMode="auto">
          <a:xfrm>
            <a:off x="3810000" y="2209800"/>
            <a:ext cx="1446213" cy="989013"/>
            <a:chOff x="2400" y="1392"/>
            <a:chExt cx="911" cy="623"/>
          </a:xfrm>
        </p:grpSpPr>
        <p:sp>
          <p:nvSpPr>
            <p:cNvPr id="280602" name="Freeform 26"/>
            <p:cNvSpPr>
              <a:spLocks noChangeArrowheads="1"/>
            </p:cNvSpPr>
            <p:nvPr/>
          </p:nvSpPr>
          <p:spPr bwMode="auto">
            <a:xfrm>
              <a:off x="2912" y="1405"/>
              <a:ext cx="400" cy="303"/>
            </a:xfrm>
            <a:custGeom>
              <a:avLst/>
              <a:gdLst/>
              <a:ahLst/>
              <a:cxnLst>
                <a:cxn ang="0">
                  <a:pos x="0" y="134"/>
                </a:cxn>
                <a:cxn ang="0">
                  <a:pos x="32" y="134"/>
                </a:cxn>
                <a:cxn ang="0">
                  <a:pos x="63" y="111"/>
                </a:cxn>
                <a:cxn ang="0">
                  <a:pos x="107" y="81"/>
                </a:cxn>
                <a:cxn ang="0">
                  <a:pos x="164" y="52"/>
                </a:cxn>
                <a:cxn ang="0">
                  <a:pos x="228" y="23"/>
                </a:cxn>
                <a:cxn ang="0">
                  <a:pos x="317" y="11"/>
                </a:cxn>
                <a:cxn ang="0">
                  <a:pos x="413" y="0"/>
                </a:cxn>
                <a:cxn ang="0">
                  <a:pos x="502" y="0"/>
                </a:cxn>
                <a:cxn ang="0">
                  <a:pos x="610" y="23"/>
                </a:cxn>
                <a:cxn ang="0">
                  <a:pos x="700" y="64"/>
                </a:cxn>
                <a:cxn ang="0">
                  <a:pos x="789" y="134"/>
                </a:cxn>
                <a:cxn ang="0">
                  <a:pos x="853" y="193"/>
                </a:cxn>
                <a:cxn ang="0">
                  <a:pos x="909" y="246"/>
                </a:cxn>
                <a:cxn ang="0">
                  <a:pos x="941" y="304"/>
                </a:cxn>
                <a:cxn ang="0">
                  <a:pos x="954" y="346"/>
                </a:cxn>
                <a:cxn ang="0">
                  <a:pos x="973" y="387"/>
                </a:cxn>
                <a:cxn ang="0">
                  <a:pos x="973" y="428"/>
                </a:cxn>
                <a:cxn ang="0">
                  <a:pos x="973" y="457"/>
                </a:cxn>
                <a:cxn ang="0">
                  <a:pos x="973" y="474"/>
                </a:cxn>
                <a:cxn ang="0">
                  <a:pos x="973" y="474"/>
                </a:cxn>
                <a:cxn ang="0">
                  <a:pos x="973" y="474"/>
                </a:cxn>
                <a:cxn ang="0">
                  <a:pos x="986" y="457"/>
                </a:cxn>
                <a:cxn ang="0">
                  <a:pos x="1017" y="445"/>
                </a:cxn>
                <a:cxn ang="0">
                  <a:pos x="1062" y="428"/>
                </a:cxn>
                <a:cxn ang="0">
                  <a:pos x="1107" y="416"/>
                </a:cxn>
                <a:cxn ang="0">
                  <a:pos x="1152" y="404"/>
                </a:cxn>
                <a:cxn ang="0">
                  <a:pos x="1215" y="404"/>
                </a:cxn>
                <a:cxn ang="0">
                  <a:pos x="1273" y="416"/>
                </a:cxn>
                <a:cxn ang="0">
                  <a:pos x="1336" y="428"/>
                </a:cxn>
                <a:cxn ang="0">
                  <a:pos x="1394" y="474"/>
                </a:cxn>
                <a:cxn ang="0">
                  <a:pos x="1457" y="527"/>
                </a:cxn>
                <a:cxn ang="0">
                  <a:pos x="1489" y="567"/>
                </a:cxn>
                <a:cxn ang="0">
                  <a:pos x="1502" y="627"/>
                </a:cxn>
                <a:cxn ang="0">
                  <a:pos x="1521" y="679"/>
                </a:cxn>
                <a:cxn ang="0">
                  <a:pos x="1521" y="727"/>
                </a:cxn>
                <a:cxn ang="0">
                  <a:pos x="1502" y="768"/>
                </a:cxn>
                <a:cxn ang="0">
                  <a:pos x="1502" y="808"/>
                </a:cxn>
                <a:cxn ang="0">
                  <a:pos x="1489" y="837"/>
                </a:cxn>
                <a:cxn ang="0">
                  <a:pos x="1489" y="849"/>
                </a:cxn>
                <a:cxn ang="0">
                  <a:pos x="1470" y="849"/>
                </a:cxn>
                <a:cxn ang="0">
                  <a:pos x="1489" y="861"/>
                </a:cxn>
                <a:cxn ang="0">
                  <a:pos x="1502" y="861"/>
                </a:cxn>
                <a:cxn ang="0">
                  <a:pos x="1534" y="890"/>
                </a:cxn>
                <a:cxn ang="0">
                  <a:pos x="1579" y="919"/>
                </a:cxn>
                <a:cxn ang="0">
                  <a:pos x="1610" y="960"/>
                </a:cxn>
                <a:cxn ang="0">
                  <a:pos x="1655" y="1019"/>
                </a:cxn>
                <a:cxn ang="0">
                  <a:pos x="1699" y="1072"/>
                </a:cxn>
                <a:cxn ang="0">
                  <a:pos x="1730" y="1142"/>
                </a:cxn>
                <a:cxn ang="0">
                  <a:pos x="1743" y="1242"/>
                </a:cxn>
                <a:cxn ang="0">
                  <a:pos x="1762" y="1336"/>
                </a:cxn>
              </a:cxnLst>
              <a:rect l="0" t="0" r="r" b="b"/>
              <a:pathLst>
                <a:path w="1763" h="1337">
                  <a:moveTo>
                    <a:pt x="0" y="134"/>
                  </a:moveTo>
                  <a:lnTo>
                    <a:pt x="32" y="134"/>
                  </a:lnTo>
                  <a:lnTo>
                    <a:pt x="63" y="111"/>
                  </a:lnTo>
                  <a:lnTo>
                    <a:pt x="107" y="81"/>
                  </a:lnTo>
                  <a:lnTo>
                    <a:pt x="164" y="52"/>
                  </a:lnTo>
                  <a:lnTo>
                    <a:pt x="228" y="23"/>
                  </a:lnTo>
                  <a:lnTo>
                    <a:pt x="317" y="11"/>
                  </a:lnTo>
                  <a:lnTo>
                    <a:pt x="413" y="0"/>
                  </a:lnTo>
                  <a:lnTo>
                    <a:pt x="502" y="0"/>
                  </a:lnTo>
                  <a:lnTo>
                    <a:pt x="610" y="23"/>
                  </a:lnTo>
                  <a:lnTo>
                    <a:pt x="700" y="64"/>
                  </a:lnTo>
                  <a:lnTo>
                    <a:pt x="789" y="134"/>
                  </a:lnTo>
                  <a:lnTo>
                    <a:pt x="853" y="193"/>
                  </a:lnTo>
                  <a:lnTo>
                    <a:pt x="909" y="246"/>
                  </a:lnTo>
                  <a:lnTo>
                    <a:pt x="941" y="304"/>
                  </a:lnTo>
                  <a:lnTo>
                    <a:pt x="954" y="346"/>
                  </a:lnTo>
                  <a:lnTo>
                    <a:pt x="973" y="387"/>
                  </a:lnTo>
                  <a:lnTo>
                    <a:pt x="973" y="428"/>
                  </a:lnTo>
                  <a:lnTo>
                    <a:pt x="973" y="457"/>
                  </a:lnTo>
                  <a:lnTo>
                    <a:pt x="973" y="474"/>
                  </a:lnTo>
                  <a:lnTo>
                    <a:pt x="973" y="474"/>
                  </a:lnTo>
                  <a:lnTo>
                    <a:pt x="973" y="474"/>
                  </a:lnTo>
                  <a:lnTo>
                    <a:pt x="986" y="457"/>
                  </a:lnTo>
                  <a:lnTo>
                    <a:pt x="1017" y="445"/>
                  </a:lnTo>
                  <a:lnTo>
                    <a:pt x="1062" y="428"/>
                  </a:lnTo>
                  <a:lnTo>
                    <a:pt x="1107" y="416"/>
                  </a:lnTo>
                  <a:lnTo>
                    <a:pt x="1152" y="404"/>
                  </a:lnTo>
                  <a:lnTo>
                    <a:pt x="1215" y="404"/>
                  </a:lnTo>
                  <a:lnTo>
                    <a:pt x="1273" y="416"/>
                  </a:lnTo>
                  <a:lnTo>
                    <a:pt x="1336" y="428"/>
                  </a:lnTo>
                  <a:lnTo>
                    <a:pt x="1394" y="474"/>
                  </a:lnTo>
                  <a:lnTo>
                    <a:pt x="1457" y="527"/>
                  </a:lnTo>
                  <a:lnTo>
                    <a:pt x="1489" y="567"/>
                  </a:lnTo>
                  <a:lnTo>
                    <a:pt x="1502" y="627"/>
                  </a:lnTo>
                  <a:lnTo>
                    <a:pt x="1521" y="679"/>
                  </a:lnTo>
                  <a:lnTo>
                    <a:pt x="1521" y="727"/>
                  </a:lnTo>
                  <a:lnTo>
                    <a:pt x="1502" y="768"/>
                  </a:lnTo>
                  <a:lnTo>
                    <a:pt x="1502" y="808"/>
                  </a:lnTo>
                  <a:lnTo>
                    <a:pt x="1489" y="837"/>
                  </a:lnTo>
                  <a:lnTo>
                    <a:pt x="1489" y="849"/>
                  </a:lnTo>
                  <a:lnTo>
                    <a:pt x="1470" y="849"/>
                  </a:lnTo>
                  <a:lnTo>
                    <a:pt x="1489" y="861"/>
                  </a:lnTo>
                  <a:lnTo>
                    <a:pt x="1502" y="861"/>
                  </a:lnTo>
                  <a:lnTo>
                    <a:pt x="1534" y="890"/>
                  </a:lnTo>
                  <a:lnTo>
                    <a:pt x="1579" y="919"/>
                  </a:lnTo>
                  <a:lnTo>
                    <a:pt x="1610" y="960"/>
                  </a:lnTo>
                  <a:lnTo>
                    <a:pt x="1655" y="1019"/>
                  </a:lnTo>
                  <a:lnTo>
                    <a:pt x="1699" y="1072"/>
                  </a:lnTo>
                  <a:lnTo>
                    <a:pt x="1730" y="1142"/>
                  </a:lnTo>
                  <a:lnTo>
                    <a:pt x="1743" y="1242"/>
                  </a:lnTo>
                  <a:lnTo>
                    <a:pt x="1762" y="1336"/>
                  </a:lnTo>
                </a:path>
              </a:pathLst>
            </a:custGeom>
            <a:noFill/>
            <a:ln w="12600">
              <a:solidFill>
                <a:srgbClr val="0066FF"/>
              </a:solidFill>
              <a:round/>
              <a:headEnd/>
              <a:tailEnd/>
            </a:ln>
          </p:spPr>
          <p:txBody>
            <a:bodyPr/>
            <a:lstStyle/>
            <a:p>
              <a:endParaRPr lang="en-US"/>
            </a:p>
          </p:txBody>
        </p:sp>
        <p:sp>
          <p:nvSpPr>
            <p:cNvPr id="280603" name="Freeform 27"/>
            <p:cNvSpPr>
              <a:spLocks noChangeArrowheads="1"/>
            </p:cNvSpPr>
            <p:nvPr/>
          </p:nvSpPr>
          <p:spPr bwMode="auto">
            <a:xfrm>
              <a:off x="2400" y="1392"/>
              <a:ext cx="517" cy="314"/>
            </a:xfrm>
            <a:custGeom>
              <a:avLst/>
              <a:gdLst/>
              <a:ahLst/>
              <a:cxnLst>
                <a:cxn ang="0">
                  <a:pos x="12" y="1282"/>
                </a:cxn>
                <a:cxn ang="0">
                  <a:pos x="56" y="1131"/>
                </a:cxn>
                <a:cxn ang="0">
                  <a:pos x="133" y="1020"/>
                </a:cxn>
                <a:cxn ang="0">
                  <a:pos x="209" y="949"/>
                </a:cxn>
                <a:cxn ang="0">
                  <a:pos x="273" y="908"/>
                </a:cxn>
                <a:cxn ang="0">
                  <a:pos x="273" y="908"/>
                </a:cxn>
                <a:cxn ang="0">
                  <a:pos x="254" y="850"/>
                </a:cxn>
                <a:cxn ang="0">
                  <a:pos x="241" y="785"/>
                </a:cxn>
                <a:cxn ang="0">
                  <a:pos x="241" y="685"/>
                </a:cxn>
                <a:cxn ang="0">
                  <a:pos x="305" y="573"/>
                </a:cxn>
                <a:cxn ang="0">
                  <a:pos x="426" y="486"/>
                </a:cxn>
                <a:cxn ang="0">
                  <a:pos x="528" y="462"/>
                </a:cxn>
                <a:cxn ang="0">
                  <a:pos x="649" y="474"/>
                </a:cxn>
                <a:cxn ang="0">
                  <a:pos x="726" y="503"/>
                </a:cxn>
                <a:cxn ang="0">
                  <a:pos x="771" y="532"/>
                </a:cxn>
                <a:cxn ang="0">
                  <a:pos x="789" y="515"/>
                </a:cxn>
                <a:cxn ang="0">
                  <a:pos x="771" y="474"/>
                </a:cxn>
                <a:cxn ang="0">
                  <a:pos x="789" y="404"/>
                </a:cxn>
                <a:cxn ang="0">
                  <a:pos x="846" y="304"/>
                </a:cxn>
                <a:cxn ang="0">
                  <a:pos x="967" y="181"/>
                </a:cxn>
                <a:cxn ang="0">
                  <a:pos x="1152" y="81"/>
                </a:cxn>
                <a:cxn ang="0">
                  <a:pos x="1349" y="58"/>
                </a:cxn>
                <a:cxn ang="0">
                  <a:pos x="1515" y="81"/>
                </a:cxn>
                <a:cxn ang="0">
                  <a:pos x="1655" y="139"/>
                </a:cxn>
                <a:cxn ang="0">
                  <a:pos x="1732" y="181"/>
                </a:cxn>
                <a:cxn ang="0">
                  <a:pos x="1745" y="181"/>
                </a:cxn>
                <a:cxn ang="0">
                  <a:pos x="1745" y="151"/>
                </a:cxn>
                <a:cxn ang="0">
                  <a:pos x="1776" y="100"/>
                </a:cxn>
                <a:cxn ang="0">
                  <a:pos x="1834" y="40"/>
                </a:cxn>
                <a:cxn ang="0">
                  <a:pos x="1942" y="11"/>
                </a:cxn>
                <a:cxn ang="0">
                  <a:pos x="2082" y="11"/>
                </a:cxn>
                <a:cxn ang="0">
                  <a:pos x="2183" y="40"/>
                </a:cxn>
                <a:cxn ang="0">
                  <a:pos x="2228" y="100"/>
                </a:cxn>
                <a:cxn ang="0">
                  <a:pos x="2260" y="151"/>
                </a:cxn>
                <a:cxn ang="0">
                  <a:pos x="2280" y="181"/>
                </a:cxn>
              </a:cxnLst>
              <a:rect l="0" t="0" r="r" b="b"/>
              <a:pathLst>
                <a:path w="2281" h="1384">
                  <a:moveTo>
                    <a:pt x="0" y="1383"/>
                  </a:moveTo>
                  <a:lnTo>
                    <a:pt x="12" y="1282"/>
                  </a:lnTo>
                  <a:lnTo>
                    <a:pt x="32" y="1201"/>
                  </a:lnTo>
                  <a:lnTo>
                    <a:pt x="56" y="1131"/>
                  </a:lnTo>
                  <a:lnTo>
                    <a:pt x="88" y="1061"/>
                  </a:lnTo>
                  <a:lnTo>
                    <a:pt x="133" y="1020"/>
                  </a:lnTo>
                  <a:lnTo>
                    <a:pt x="183" y="978"/>
                  </a:lnTo>
                  <a:lnTo>
                    <a:pt x="209" y="949"/>
                  </a:lnTo>
                  <a:lnTo>
                    <a:pt x="241" y="920"/>
                  </a:lnTo>
                  <a:lnTo>
                    <a:pt x="273" y="908"/>
                  </a:lnTo>
                  <a:lnTo>
                    <a:pt x="273" y="908"/>
                  </a:lnTo>
                  <a:lnTo>
                    <a:pt x="273" y="908"/>
                  </a:lnTo>
                  <a:lnTo>
                    <a:pt x="254" y="879"/>
                  </a:lnTo>
                  <a:lnTo>
                    <a:pt x="254" y="850"/>
                  </a:lnTo>
                  <a:lnTo>
                    <a:pt x="241" y="826"/>
                  </a:lnTo>
                  <a:lnTo>
                    <a:pt x="241" y="785"/>
                  </a:lnTo>
                  <a:lnTo>
                    <a:pt x="241" y="726"/>
                  </a:lnTo>
                  <a:lnTo>
                    <a:pt x="241" y="685"/>
                  </a:lnTo>
                  <a:lnTo>
                    <a:pt x="273" y="627"/>
                  </a:lnTo>
                  <a:lnTo>
                    <a:pt x="305" y="573"/>
                  </a:lnTo>
                  <a:lnTo>
                    <a:pt x="349" y="532"/>
                  </a:lnTo>
                  <a:lnTo>
                    <a:pt x="426" y="486"/>
                  </a:lnTo>
                  <a:lnTo>
                    <a:pt x="483" y="474"/>
                  </a:lnTo>
                  <a:lnTo>
                    <a:pt x="528" y="462"/>
                  </a:lnTo>
                  <a:lnTo>
                    <a:pt x="592" y="462"/>
                  </a:lnTo>
                  <a:lnTo>
                    <a:pt x="649" y="474"/>
                  </a:lnTo>
                  <a:lnTo>
                    <a:pt x="700" y="486"/>
                  </a:lnTo>
                  <a:lnTo>
                    <a:pt x="726" y="503"/>
                  </a:lnTo>
                  <a:lnTo>
                    <a:pt x="758" y="515"/>
                  </a:lnTo>
                  <a:lnTo>
                    <a:pt x="771" y="532"/>
                  </a:lnTo>
                  <a:lnTo>
                    <a:pt x="789" y="532"/>
                  </a:lnTo>
                  <a:lnTo>
                    <a:pt x="789" y="515"/>
                  </a:lnTo>
                  <a:lnTo>
                    <a:pt x="771" y="503"/>
                  </a:lnTo>
                  <a:lnTo>
                    <a:pt x="771" y="474"/>
                  </a:lnTo>
                  <a:lnTo>
                    <a:pt x="789" y="445"/>
                  </a:lnTo>
                  <a:lnTo>
                    <a:pt x="789" y="404"/>
                  </a:lnTo>
                  <a:lnTo>
                    <a:pt x="821" y="350"/>
                  </a:lnTo>
                  <a:lnTo>
                    <a:pt x="846" y="304"/>
                  </a:lnTo>
                  <a:lnTo>
                    <a:pt x="898" y="251"/>
                  </a:lnTo>
                  <a:lnTo>
                    <a:pt x="967" y="181"/>
                  </a:lnTo>
                  <a:lnTo>
                    <a:pt x="1043" y="122"/>
                  </a:lnTo>
                  <a:lnTo>
                    <a:pt x="1152" y="81"/>
                  </a:lnTo>
                  <a:lnTo>
                    <a:pt x="1241" y="58"/>
                  </a:lnTo>
                  <a:lnTo>
                    <a:pt x="1349" y="58"/>
                  </a:lnTo>
                  <a:lnTo>
                    <a:pt x="1439" y="58"/>
                  </a:lnTo>
                  <a:lnTo>
                    <a:pt x="1515" y="81"/>
                  </a:lnTo>
                  <a:lnTo>
                    <a:pt x="1592" y="110"/>
                  </a:lnTo>
                  <a:lnTo>
                    <a:pt x="1655" y="139"/>
                  </a:lnTo>
                  <a:lnTo>
                    <a:pt x="1700" y="170"/>
                  </a:lnTo>
                  <a:lnTo>
                    <a:pt x="1732" y="181"/>
                  </a:lnTo>
                  <a:lnTo>
                    <a:pt x="1745" y="192"/>
                  </a:lnTo>
                  <a:lnTo>
                    <a:pt x="1745" y="181"/>
                  </a:lnTo>
                  <a:lnTo>
                    <a:pt x="1745" y="170"/>
                  </a:lnTo>
                  <a:lnTo>
                    <a:pt x="1745" y="151"/>
                  </a:lnTo>
                  <a:lnTo>
                    <a:pt x="1758" y="122"/>
                  </a:lnTo>
                  <a:lnTo>
                    <a:pt x="1776" y="100"/>
                  </a:lnTo>
                  <a:lnTo>
                    <a:pt x="1808" y="69"/>
                  </a:lnTo>
                  <a:lnTo>
                    <a:pt x="1834" y="40"/>
                  </a:lnTo>
                  <a:lnTo>
                    <a:pt x="1885" y="29"/>
                  </a:lnTo>
                  <a:lnTo>
                    <a:pt x="1942" y="11"/>
                  </a:lnTo>
                  <a:lnTo>
                    <a:pt x="2006" y="0"/>
                  </a:lnTo>
                  <a:lnTo>
                    <a:pt x="2082" y="11"/>
                  </a:lnTo>
                  <a:lnTo>
                    <a:pt x="2139" y="29"/>
                  </a:lnTo>
                  <a:lnTo>
                    <a:pt x="2183" y="40"/>
                  </a:lnTo>
                  <a:lnTo>
                    <a:pt x="2215" y="69"/>
                  </a:lnTo>
                  <a:lnTo>
                    <a:pt x="2228" y="100"/>
                  </a:lnTo>
                  <a:lnTo>
                    <a:pt x="2260" y="122"/>
                  </a:lnTo>
                  <a:lnTo>
                    <a:pt x="2260" y="151"/>
                  </a:lnTo>
                  <a:lnTo>
                    <a:pt x="2280" y="170"/>
                  </a:lnTo>
                  <a:lnTo>
                    <a:pt x="2280" y="181"/>
                  </a:lnTo>
                  <a:lnTo>
                    <a:pt x="2280" y="192"/>
                  </a:lnTo>
                </a:path>
              </a:pathLst>
            </a:custGeom>
            <a:noFill/>
            <a:ln w="12600">
              <a:solidFill>
                <a:srgbClr val="0066FF"/>
              </a:solidFill>
              <a:round/>
              <a:headEnd/>
              <a:tailEnd/>
            </a:ln>
          </p:spPr>
          <p:txBody>
            <a:bodyPr/>
            <a:lstStyle/>
            <a:p>
              <a:endParaRPr lang="en-US"/>
            </a:p>
          </p:txBody>
        </p:sp>
        <p:sp>
          <p:nvSpPr>
            <p:cNvPr id="280604" name="Freeform 28"/>
            <p:cNvSpPr>
              <a:spLocks noChangeArrowheads="1"/>
            </p:cNvSpPr>
            <p:nvPr/>
          </p:nvSpPr>
          <p:spPr bwMode="auto">
            <a:xfrm>
              <a:off x="2400" y="1703"/>
              <a:ext cx="393" cy="305"/>
            </a:xfrm>
            <a:custGeom>
              <a:avLst/>
              <a:gdLst/>
              <a:ahLst/>
              <a:cxnLst>
                <a:cxn ang="0">
                  <a:pos x="1732" y="1183"/>
                </a:cxn>
                <a:cxn ang="0">
                  <a:pos x="1732" y="1201"/>
                </a:cxn>
                <a:cxn ang="0">
                  <a:pos x="1700" y="1212"/>
                </a:cxn>
                <a:cxn ang="0">
                  <a:pos x="1657" y="1241"/>
                </a:cxn>
                <a:cxn ang="0">
                  <a:pos x="1592" y="1272"/>
                </a:cxn>
                <a:cxn ang="0">
                  <a:pos x="1515" y="1294"/>
                </a:cxn>
                <a:cxn ang="0">
                  <a:pos x="1439" y="1324"/>
                </a:cxn>
                <a:cxn ang="0">
                  <a:pos x="1351" y="1342"/>
                </a:cxn>
                <a:cxn ang="0">
                  <a:pos x="1243" y="1324"/>
                </a:cxn>
                <a:cxn ang="0">
                  <a:pos x="1153" y="1312"/>
                </a:cxn>
                <a:cxn ang="0">
                  <a:pos x="1045" y="1253"/>
                </a:cxn>
                <a:cxn ang="0">
                  <a:pos x="968" y="1201"/>
                </a:cxn>
                <a:cxn ang="0">
                  <a:pos x="898" y="1142"/>
                </a:cxn>
                <a:cxn ang="0">
                  <a:pos x="847" y="1090"/>
                </a:cxn>
                <a:cxn ang="0">
                  <a:pos x="821" y="1032"/>
                </a:cxn>
                <a:cxn ang="0">
                  <a:pos x="789" y="978"/>
                </a:cxn>
                <a:cxn ang="0">
                  <a:pos x="789" y="931"/>
                </a:cxn>
                <a:cxn ang="0">
                  <a:pos x="771" y="908"/>
                </a:cxn>
                <a:cxn ang="0">
                  <a:pos x="771" y="879"/>
                </a:cxn>
                <a:cxn ang="0">
                  <a:pos x="789" y="867"/>
                </a:cxn>
                <a:cxn ang="0">
                  <a:pos x="789" y="850"/>
                </a:cxn>
                <a:cxn ang="0">
                  <a:pos x="771" y="867"/>
                </a:cxn>
                <a:cxn ang="0">
                  <a:pos x="758" y="879"/>
                </a:cxn>
                <a:cxn ang="0">
                  <a:pos x="726" y="891"/>
                </a:cxn>
                <a:cxn ang="0">
                  <a:pos x="700" y="908"/>
                </a:cxn>
                <a:cxn ang="0">
                  <a:pos x="649" y="920"/>
                </a:cxn>
                <a:cxn ang="0">
                  <a:pos x="592" y="920"/>
                </a:cxn>
                <a:cxn ang="0">
                  <a:pos x="528" y="920"/>
                </a:cxn>
                <a:cxn ang="0">
                  <a:pos x="483" y="920"/>
                </a:cxn>
                <a:cxn ang="0">
                  <a:pos x="426" y="891"/>
                </a:cxn>
                <a:cxn ang="0">
                  <a:pos x="349" y="850"/>
                </a:cxn>
                <a:cxn ang="0">
                  <a:pos x="305" y="809"/>
                </a:cxn>
                <a:cxn ang="0">
                  <a:pos x="273" y="750"/>
                </a:cxn>
                <a:cxn ang="0">
                  <a:pos x="241" y="709"/>
                </a:cxn>
                <a:cxn ang="0">
                  <a:pos x="241" y="656"/>
                </a:cxn>
                <a:cxn ang="0">
                  <a:pos x="241" y="615"/>
                </a:cxn>
                <a:cxn ang="0">
                  <a:pos x="241" y="568"/>
                </a:cxn>
                <a:cxn ang="0">
                  <a:pos x="254" y="527"/>
                </a:cxn>
                <a:cxn ang="0">
                  <a:pos x="254" y="503"/>
                </a:cxn>
                <a:cxn ang="0">
                  <a:pos x="273" y="486"/>
                </a:cxn>
                <a:cxn ang="0">
                  <a:pos x="273" y="474"/>
                </a:cxn>
                <a:cxn ang="0">
                  <a:pos x="273" y="474"/>
                </a:cxn>
                <a:cxn ang="0">
                  <a:pos x="241" y="457"/>
                </a:cxn>
                <a:cxn ang="0">
                  <a:pos x="209" y="445"/>
                </a:cxn>
                <a:cxn ang="0">
                  <a:pos x="185" y="416"/>
                </a:cxn>
                <a:cxn ang="0">
                  <a:pos x="133" y="374"/>
                </a:cxn>
                <a:cxn ang="0">
                  <a:pos x="88" y="321"/>
                </a:cxn>
                <a:cxn ang="0">
                  <a:pos x="56" y="263"/>
                </a:cxn>
                <a:cxn ang="0">
                  <a:pos x="32" y="181"/>
                </a:cxn>
                <a:cxn ang="0">
                  <a:pos x="12" y="93"/>
                </a:cxn>
                <a:cxn ang="0">
                  <a:pos x="0" y="0"/>
                </a:cxn>
              </a:cxnLst>
              <a:rect l="0" t="0" r="r" b="b"/>
              <a:pathLst>
                <a:path w="1733" h="1343">
                  <a:moveTo>
                    <a:pt x="1732" y="1183"/>
                  </a:moveTo>
                  <a:lnTo>
                    <a:pt x="1732" y="1201"/>
                  </a:lnTo>
                  <a:lnTo>
                    <a:pt x="1700" y="1212"/>
                  </a:lnTo>
                  <a:lnTo>
                    <a:pt x="1657" y="1241"/>
                  </a:lnTo>
                  <a:lnTo>
                    <a:pt x="1592" y="1272"/>
                  </a:lnTo>
                  <a:lnTo>
                    <a:pt x="1515" y="1294"/>
                  </a:lnTo>
                  <a:lnTo>
                    <a:pt x="1439" y="1324"/>
                  </a:lnTo>
                  <a:lnTo>
                    <a:pt x="1351" y="1342"/>
                  </a:lnTo>
                  <a:lnTo>
                    <a:pt x="1243" y="1324"/>
                  </a:lnTo>
                  <a:lnTo>
                    <a:pt x="1153" y="1312"/>
                  </a:lnTo>
                  <a:lnTo>
                    <a:pt x="1045" y="1253"/>
                  </a:lnTo>
                  <a:lnTo>
                    <a:pt x="968" y="1201"/>
                  </a:lnTo>
                  <a:lnTo>
                    <a:pt x="898" y="1142"/>
                  </a:lnTo>
                  <a:lnTo>
                    <a:pt x="847" y="1090"/>
                  </a:lnTo>
                  <a:lnTo>
                    <a:pt x="821" y="1032"/>
                  </a:lnTo>
                  <a:lnTo>
                    <a:pt x="789" y="978"/>
                  </a:lnTo>
                  <a:lnTo>
                    <a:pt x="789" y="931"/>
                  </a:lnTo>
                  <a:lnTo>
                    <a:pt x="771" y="908"/>
                  </a:lnTo>
                  <a:lnTo>
                    <a:pt x="771" y="879"/>
                  </a:lnTo>
                  <a:lnTo>
                    <a:pt x="789" y="867"/>
                  </a:lnTo>
                  <a:lnTo>
                    <a:pt x="789" y="850"/>
                  </a:lnTo>
                  <a:lnTo>
                    <a:pt x="771" y="867"/>
                  </a:lnTo>
                  <a:lnTo>
                    <a:pt x="758" y="879"/>
                  </a:lnTo>
                  <a:lnTo>
                    <a:pt x="726" y="891"/>
                  </a:lnTo>
                  <a:lnTo>
                    <a:pt x="700" y="908"/>
                  </a:lnTo>
                  <a:lnTo>
                    <a:pt x="649" y="920"/>
                  </a:lnTo>
                  <a:lnTo>
                    <a:pt x="592" y="920"/>
                  </a:lnTo>
                  <a:lnTo>
                    <a:pt x="528" y="920"/>
                  </a:lnTo>
                  <a:lnTo>
                    <a:pt x="483" y="920"/>
                  </a:lnTo>
                  <a:lnTo>
                    <a:pt x="426" y="891"/>
                  </a:lnTo>
                  <a:lnTo>
                    <a:pt x="349" y="850"/>
                  </a:lnTo>
                  <a:lnTo>
                    <a:pt x="305" y="809"/>
                  </a:lnTo>
                  <a:lnTo>
                    <a:pt x="273" y="750"/>
                  </a:lnTo>
                  <a:lnTo>
                    <a:pt x="241" y="709"/>
                  </a:lnTo>
                  <a:lnTo>
                    <a:pt x="241" y="656"/>
                  </a:lnTo>
                  <a:lnTo>
                    <a:pt x="241" y="615"/>
                  </a:lnTo>
                  <a:lnTo>
                    <a:pt x="241" y="568"/>
                  </a:lnTo>
                  <a:lnTo>
                    <a:pt x="254" y="527"/>
                  </a:lnTo>
                  <a:lnTo>
                    <a:pt x="254" y="503"/>
                  </a:lnTo>
                  <a:lnTo>
                    <a:pt x="273" y="486"/>
                  </a:lnTo>
                  <a:lnTo>
                    <a:pt x="273" y="474"/>
                  </a:lnTo>
                  <a:lnTo>
                    <a:pt x="273" y="474"/>
                  </a:lnTo>
                  <a:lnTo>
                    <a:pt x="241" y="457"/>
                  </a:lnTo>
                  <a:lnTo>
                    <a:pt x="209" y="445"/>
                  </a:lnTo>
                  <a:lnTo>
                    <a:pt x="185" y="416"/>
                  </a:lnTo>
                  <a:lnTo>
                    <a:pt x="133" y="374"/>
                  </a:lnTo>
                  <a:lnTo>
                    <a:pt x="88" y="321"/>
                  </a:lnTo>
                  <a:lnTo>
                    <a:pt x="56" y="263"/>
                  </a:lnTo>
                  <a:lnTo>
                    <a:pt x="32" y="181"/>
                  </a:lnTo>
                  <a:lnTo>
                    <a:pt x="12" y="93"/>
                  </a:lnTo>
                  <a:lnTo>
                    <a:pt x="0" y="0"/>
                  </a:lnTo>
                </a:path>
              </a:pathLst>
            </a:custGeom>
            <a:noFill/>
            <a:ln w="12600">
              <a:solidFill>
                <a:srgbClr val="0066FF"/>
              </a:solidFill>
              <a:round/>
              <a:headEnd/>
              <a:tailEnd/>
            </a:ln>
          </p:spPr>
          <p:txBody>
            <a:bodyPr/>
            <a:lstStyle/>
            <a:p>
              <a:endParaRPr lang="en-US"/>
            </a:p>
          </p:txBody>
        </p:sp>
        <p:sp>
          <p:nvSpPr>
            <p:cNvPr id="280605" name="Freeform 29"/>
            <p:cNvSpPr>
              <a:spLocks noChangeArrowheads="1"/>
            </p:cNvSpPr>
            <p:nvPr/>
          </p:nvSpPr>
          <p:spPr bwMode="auto">
            <a:xfrm>
              <a:off x="2795" y="1703"/>
              <a:ext cx="513" cy="314"/>
            </a:xfrm>
            <a:custGeom>
              <a:avLst/>
              <a:gdLst/>
              <a:ahLst/>
              <a:cxnLst>
                <a:cxn ang="0">
                  <a:pos x="2260" y="93"/>
                </a:cxn>
                <a:cxn ang="0">
                  <a:pos x="2217" y="263"/>
                </a:cxn>
                <a:cxn ang="0">
                  <a:pos x="2127" y="374"/>
                </a:cxn>
                <a:cxn ang="0">
                  <a:pos x="2051" y="445"/>
                </a:cxn>
                <a:cxn ang="0">
                  <a:pos x="2006" y="474"/>
                </a:cxn>
                <a:cxn ang="0">
                  <a:pos x="2006" y="486"/>
                </a:cxn>
                <a:cxn ang="0">
                  <a:pos x="2019" y="526"/>
                </a:cxn>
                <a:cxn ang="0">
                  <a:pos x="2038" y="615"/>
                </a:cxn>
                <a:cxn ang="0">
                  <a:pos x="2019" y="708"/>
                </a:cxn>
                <a:cxn ang="0">
                  <a:pos x="1974" y="807"/>
                </a:cxn>
                <a:cxn ang="0">
                  <a:pos x="1853" y="889"/>
                </a:cxn>
                <a:cxn ang="0">
                  <a:pos x="1732" y="931"/>
                </a:cxn>
                <a:cxn ang="0">
                  <a:pos x="1624" y="919"/>
                </a:cxn>
                <a:cxn ang="0">
                  <a:pos x="1534" y="889"/>
                </a:cxn>
                <a:cxn ang="0">
                  <a:pos x="1490" y="866"/>
                </a:cxn>
                <a:cxn ang="0">
                  <a:pos x="1490" y="866"/>
                </a:cxn>
                <a:cxn ang="0">
                  <a:pos x="1490" y="907"/>
                </a:cxn>
                <a:cxn ang="0">
                  <a:pos x="1471" y="989"/>
                </a:cxn>
                <a:cxn ang="0">
                  <a:pos x="1426" y="1089"/>
                </a:cxn>
                <a:cxn ang="0">
                  <a:pos x="1305" y="1200"/>
                </a:cxn>
                <a:cxn ang="0">
                  <a:pos x="1127" y="1312"/>
                </a:cxn>
                <a:cxn ang="0">
                  <a:pos x="930" y="1341"/>
                </a:cxn>
                <a:cxn ang="0">
                  <a:pos x="745" y="1312"/>
                </a:cxn>
                <a:cxn ang="0">
                  <a:pos x="624" y="1252"/>
                </a:cxn>
                <a:cxn ang="0">
                  <a:pos x="547" y="1200"/>
                </a:cxn>
                <a:cxn ang="0">
                  <a:pos x="534" y="1200"/>
                </a:cxn>
                <a:cxn ang="0">
                  <a:pos x="515" y="1241"/>
                </a:cxn>
                <a:cxn ang="0">
                  <a:pos x="484" y="1282"/>
                </a:cxn>
                <a:cxn ang="0">
                  <a:pos x="439" y="1341"/>
                </a:cxn>
                <a:cxn ang="0">
                  <a:pos x="337" y="1382"/>
                </a:cxn>
                <a:cxn ang="0">
                  <a:pos x="197" y="1382"/>
                </a:cxn>
                <a:cxn ang="0">
                  <a:pos x="88" y="1341"/>
                </a:cxn>
                <a:cxn ang="0">
                  <a:pos x="32" y="1282"/>
                </a:cxn>
                <a:cxn ang="0">
                  <a:pos x="0" y="1241"/>
                </a:cxn>
                <a:cxn ang="0">
                  <a:pos x="0" y="1200"/>
                </a:cxn>
              </a:cxnLst>
              <a:rect l="0" t="0" r="r" b="b"/>
              <a:pathLst>
                <a:path w="2261" h="1383">
                  <a:moveTo>
                    <a:pt x="2260" y="0"/>
                  </a:moveTo>
                  <a:lnTo>
                    <a:pt x="2260" y="93"/>
                  </a:lnTo>
                  <a:lnTo>
                    <a:pt x="2249" y="193"/>
                  </a:lnTo>
                  <a:lnTo>
                    <a:pt x="2217" y="263"/>
                  </a:lnTo>
                  <a:lnTo>
                    <a:pt x="2172" y="321"/>
                  </a:lnTo>
                  <a:lnTo>
                    <a:pt x="2127" y="374"/>
                  </a:lnTo>
                  <a:lnTo>
                    <a:pt x="2096" y="416"/>
                  </a:lnTo>
                  <a:lnTo>
                    <a:pt x="2051" y="445"/>
                  </a:lnTo>
                  <a:lnTo>
                    <a:pt x="2019" y="457"/>
                  </a:lnTo>
                  <a:lnTo>
                    <a:pt x="2006" y="474"/>
                  </a:lnTo>
                  <a:lnTo>
                    <a:pt x="1987" y="486"/>
                  </a:lnTo>
                  <a:lnTo>
                    <a:pt x="2006" y="486"/>
                  </a:lnTo>
                  <a:lnTo>
                    <a:pt x="2006" y="503"/>
                  </a:lnTo>
                  <a:lnTo>
                    <a:pt x="2019" y="526"/>
                  </a:lnTo>
                  <a:lnTo>
                    <a:pt x="2019" y="567"/>
                  </a:lnTo>
                  <a:lnTo>
                    <a:pt x="2038" y="615"/>
                  </a:lnTo>
                  <a:lnTo>
                    <a:pt x="2038" y="656"/>
                  </a:lnTo>
                  <a:lnTo>
                    <a:pt x="2019" y="708"/>
                  </a:lnTo>
                  <a:lnTo>
                    <a:pt x="2006" y="766"/>
                  </a:lnTo>
                  <a:lnTo>
                    <a:pt x="1974" y="807"/>
                  </a:lnTo>
                  <a:lnTo>
                    <a:pt x="1911" y="866"/>
                  </a:lnTo>
                  <a:lnTo>
                    <a:pt x="1853" y="889"/>
                  </a:lnTo>
                  <a:lnTo>
                    <a:pt x="1790" y="919"/>
                  </a:lnTo>
                  <a:lnTo>
                    <a:pt x="1732" y="931"/>
                  </a:lnTo>
                  <a:lnTo>
                    <a:pt x="1669" y="931"/>
                  </a:lnTo>
                  <a:lnTo>
                    <a:pt x="1624" y="919"/>
                  </a:lnTo>
                  <a:lnTo>
                    <a:pt x="1579" y="907"/>
                  </a:lnTo>
                  <a:lnTo>
                    <a:pt x="1534" y="889"/>
                  </a:lnTo>
                  <a:lnTo>
                    <a:pt x="1503" y="878"/>
                  </a:lnTo>
                  <a:lnTo>
                    <a:pt x="1490" y="866"/>
                  </a:lnTo>
                  <a:lnTo>
                    <a:pt x="1490" y="866"/>
                  </a:lnTo>
                  <a:lnTo>
                    <a:pt x="1490" y="866"/>
                  </a:lnTo>
                  <a:lnTo>
                    <a:pt x="1490" y="878"/>
                  </a:lnTo>
                  <a:lnTo>
                    <a:pt x="1490" y="907"/>
                  </a:lnTo>
                  <a:lnTo>
                    <a:pt x="1490" y="948"/>
                  </a:lnTo>
                  <a:lnTo>
                    <a:pt x="1471" y="989"/>
                  </a:lnTo>
                  <a:lnTo>
                    <a:pt x="1458" y="1030"/>
                  </a:lnTo>
                  <a:lnTo>
                    <a:pt x="1426" y="1089"/>
                  </a:lnTo>
                  <a:lnTo>
                    <a:pt x="1370" y="1142"/>
                  </a:lnTo>
                  <a:lnTo>
                    <a:pt x="1305" y="1200"/>
                  </a:lnTo>
                  <a:lnTo>
                    <a:pt x="1217" y="1270"/>
                  </a:lnTo>
                  <a:lnTo>
                    <a:pt x="1127" y="1312"/>
                  </a:lnTo>
                  <a:lnTo>
                    <a:pt x="1019" y="1341"/>
                  </a:lnTo>
                  <a:lnTo>
                    <a:pt x="930" y="1341"/>
                  </a:lnTo>
                  <a:lnTo>
                    <a:pt x="834" y="1322"/>
                  </a:lnTo>
                  <a:lnTo>
                    <a:pt x="745" y="1312"/>
                  </a:lnTo>
                  <a:lnTo>
                    <a:pt x="681" y="1282"/>
                  </a:lnTo>
                  <a:lnTo>
                    <a:pt x="624" y="1252"/>
                  </a:lnTo>
                  <a:lnTo>
                    <a:pt x="579" y="1223"/>
                  </a:lnTo>
                  <a:lnTo>
                    <a:pt x="547" y="1200"/>
                  </a:lnTo>
                  <a:lnTo>
                    <a:pt x="534" y="1200"/>
                  </a:lnTo>
                  <a:lnTo>
                    <a:pt x="534" y="1200"/>
                  </a:lnTo>
                  <a:lnTo>
                    <a:pt x="534" y="1212"/>
                  </a:lnTo>
                  <a:lnTo>
                    <a:pt x="515" y="1241"/>
                  </a:lnTo>
                  <a:lnTo>
                    <a:pt x="515" y="1252"/>
                  </a:lnTo>
                  <a:lnTo>
                    <a:pt x="484" y="1282"/>
                  </a:lnTo>
                  <a:lnTo>
                    <a:pt x="471" y="1312"/>
                  </a:lnTo>
                  <a:lnTo>
                    <a:pt x="439" y="1341"/>
                  </a:lnTo>
                  <a:lnTo>
                    <a:pt x="394" y="1363"/>
                  </a:lnTo>
                  <a:lnTo>
                    <a:pt x="337" y="1382"/>
                  </a:lnTo>
                  <a:lnTo>
                    <a:pt x="260" y="1382"/>
                  </a:lnTo>
                  <a:lnTo>
                    <a:pt x="197" y="1382"/>
                  </a:lnTo>
                  <a:lnTo>
                    <a:pt x="140" y="1363"/>
                  </a:lnTo>
                  <a:lnTo>
                    <a:pt x="88" y="1341"/>
                  </a:lnTo>
                  <a:lnTo>
                    <a:pt x="64" y="1312"/>
                  </a:lnTo>
                  <a:lnTo>
                    <a:pt x="32" y="1282"/>
                  </a:lnTo>
                  <a:lnTo>
                    <a:pt x="12" y="1252"/>
                  </a:lnTo>
                  <a:lnTo>
                    <a:pt x="0" y="1241"/>
                  </a:lnTo>
                  <a:lnTo>
                    <a:pt x="0" y="1212"/>
                  </a:lnTo>
                  <a:lnTo>
                    <a:pt x="0" y="1200"/>
                  </a:lnTo>
                  <a:lnTo>
                    <a:pt x="0" y="1200"/>
                  </a:lnTo>
                </a:path>
              </a:pathLst>
            </a:custGeom>
            <a:noFill/>
            <a:ln w="12600">
              <a:solidFill>
                <a:srgbClr val="0066FF"/>
              </a:solidFill>
              <a:round/>
              <a:headEnd/>
              <a:tailEnd/>
            </a:ln>
          </p:spPr>
          <p:txBody>
            <a:bodyPr/>
            <a:lstStyle/>
            <a:p>
              <a:endParaRPr lang="en-US"/>
            </a:p>
          </p:txBody>
        </p:sp>
      </p:grpSp>
      <p:grpSp>
        <p:nvGrpSpPr>
          <p:cNvPr id="280606" name="Group 30"/>
          <p:cNvGrpSpPr>
            <a:grpSpLocks/>
          </p:cNvGrpSpPr>
          <p:nvPr/>
        </p:nvGrpSpPr>
        <p:grpSpPr bwMode="auto">
          <a:xfrm>
            <a:off x="3810000" y="4648200"/>
            <a:ext cx="1446213" cy="989013"/>
            <a:chOff x="2400" y="2928"/>
            <a:chExt cx="911" cy="623"/>
          </a:xfrm>
        </p:grpSpPr>
        <p:sp>
          <p:nvSpPr>
            <p:cNvPr id="280607" name="Freeform 31"/>
            <p:cNvSpPr>
              <a:spLocks noChangeArrowheads="1"/>
            </p:cNvSpPr>
            <p:nvPr/>
          </p:nvSpPr>
          <p:spPr bwMode="auto">
            <a:xfrm>
              <a:off x="2912" y="2941"/>
              <a:ext cx="400" cy="303"/>
            </a:xfrm>
            <a:custGeom>
              <a:avLst/>
              <a:gdLst/>
              <a:ahLst/>
              <a:cxnLst>
                <a:cxn ang="0">
                  <a:pos x="0" y="134"/>
                </a:cxn>
                <a:cxn ang="0">
                  <a:pos x="32" y="134"/>
                </a:cxn>
                <a:cxn ang="0">
                  <a:pos x="63" y="111"/>
                </a:cxn>
                <a:cxn ang="0">
                  <a:pos x="107" y="81"/>
                </a:cxn>
                <a:cxn ang="0">
                  <a:pos x="164" y="52"/>
                </a:cxn>
                <a:cxn ang="0">
                  <a:pos x="228" y="23"/>
                </a:cxn>
                <a:cxn ang="0">
                  <a:pos x="317" y="11"/>
                </a:cxn>
                <a:cxn ang="0">
                  <a:pos x="413" y="0"/>
                </a:cxn>
                <a:cxn ang="0">
                  <a:pos x="502" y="0"/>
                </a:cxn>
                <a:cxn ang="0">
                  <a:pos x="610" y="23"/>
                </a:cxn>
                <a:cxn ang="0">
                  <a:pos x="700" y="64"/>
                </a:cxn>
                <a:cxn ang="0">
                  <a:pos x="789" y="134"/>
                </a:cxn>
                <a:cxn ang="0">
                  <a:pos x="853" y="193"/>
                </a:cxn>
                <a:cxn ang="0">
                  <a:pos x="909" y="246"/>
                </a:cxn>
                <a:cxn ang="0">
                  <a:pos x="941" y="304"/>
                </a:cxn>
                <a:cxn ang="0">
                  <a:pos x="954" y="345"/>
                </a:cxn>
                <a:cxn ang="0">
                  <a:pos x="973" y="387"/>
                </a:cxn>
                <a:cxn ang="0">
                  <a:pos x="973" y="428"/>
                </a:cxn>
                <a:cxn ang="0">
                  <a:pos x="973" y="457"/>
                </a:cxn>
                <a:cxn ang="0">
                  <a:pos x="973" y="474"/>
                </a:cxn>
                <a:cxn ang="0">
                  <a:pos x="973" y="474"/>
                </a:cxn>
                <a:cxn ang="0">
                  <a:pos x="973" y="474"/>
                </a:cxn>
                <a:cxn ang="0">
                  <a:pos x="986" y="457"/>
                </a:cxn>
                <a:cxn ang="0">
                  <a:pos x="1017" y="445"/>
                </a:cxn>
                <a:cxn ang="0">
                  <a:pos x="1062" y="428"/>
                </a:cxn>
                <a:cxn ang="0">
                  <a:pos x="1107" y="416"/>
                </a:cxn>
                <a:cxn ang="0">
                  <a:pos x="1152" y="404"/>
                </a:cxn>
                <a:cxn ang="0">
                  <a:pos x="1215" y="404"/>
                </a:cxn>
                <a:cxn ang="0">
                  <a:pos x="1273" y="416"/>
                </a:cxn>
                <a:cxn ang="0">
                  <a:pos x="1336" y="428"/>
                </a:cxn>
                <a:cxn ang="0">
                  <a:pos x="1394" y="474"/>
                </a:cxn>
                <a:cxn ang="0">
                  <a:pos x="1457" y="527"/>
                </a:cxn>
                <a:cxn ang="0">
                  <a:pos x="1489" y="567"/>
                </a:cxn>
                <a:cxn ang="0">
                  <a:pos x="1502" y="627"/>
                </a:cxn>
                <a:cxn ang="0">
                  <a:pos x="1521" y="679"/>
                </a:cxn>
                <a:cxn ang="0">
                  <a:pos x="1521" y="726"/>
                </a:cxn>
                <a:cxn ang="0">
                  <a:pos x="1502" y="767"/>
                </a:cxn>
                <a:cxn ang="0">
                  <a:pos x="1502" y="807"/>
                </a:cxn>
                <a:cxn ang="0">
                  <a:pos x="1489" y="836"/>
                </a:cxn>
                <a:cxn ang="0">
                  <a:pos x="1489" y="848"/>
                </a:cxn>
                <a:cxn ang="0">
                  <a:pos x="1470" y="848"/>
                </a:cxn>
                <a:cxn ang="0">
                  <a:pos x="1489" y="860"/>
                </a:cxn>
                <a:cxn ang="0">
                  <a:pos x="1502" y="860"/>
                </a:cxn>
                <a:cxn ang="0">
                  <a:pos x="1534" y="890"/>
                </a:cxn>
                <a:cxn ang="0">
                  <a:pos x="1579" y="919"/>
                </a:cxn>
                <a:cxn ang="0">
                  <a:pos x="1610" y="960"/>
                </a:cxn>
                <a:cxn ang="0">
                  <a:pos x="1655" y="1018"/>
                </a:cxn>
                <a:cxn ang="0">
                  <a:pos x="1699" y="1071"/>
                </a:cxn>
                <a:cxn ang="0">
                  <a:pos x="1730" y="1142"/>
                </a:cxn>
                <a:cxn ang="0">
                  <a:pos x="1743" y="1241"/>
                </a:cxn>
                <a:cxn ang="0">
                  <a:pos x="1762" y="1335"/>
                </a:cxn>
              </a:cxnLst>
              <a:rect l="0" t="0" r="r" b="b"/>
              <a:pathLst>
                <a:path w="1763" h="1336">
                  <a:moveTo>
                    <a:pt x="0" y="134"/>
                  </a:moveTo>
                  <a:lnTo>
                    <a:pt x="32" y="134"/>
                  </a:lnTo>
                  <a:lnTo>
                    <a:pt x="63" y="111"/>
                  </a:lnTo>
                  <a:lnTo>
                    <a:pt x="107" y="81"/>
                  </a:lnTo>
                  <a:lnTo>
                    <a:pt x="164" y="52"/>
                  </a:lnTo>
                  <a:lnTo>
                    <a:pt x="228" y="23"/>
                  </a:lnTo>
                  <a:lnTo>
                    <a:pt x="317" y="11"/>
                  </a:lnTo>
                  <a:lnTo>
                    <a:pt x="413" y="0"/>
                  </a:lnTo>
                  <a:lnTo>
                    <a:pt x="502" y="0"/>
                  </a:lnTo>
                  <a:lnTo>
                    <a:pt x="610" y="23"/>
                  </a:lnTo>
                  <a:lnTo>
                    <a:pt x="700" y="64"/>
                  </a:lnTo>
                  <a:lnTo>
                    <a:pt x="789" y="134"/>
                  </a:lnTo>
                  <a:lnTo>
                    <a:pt x="853" y="193"/>
                  </a:lnTo>
                  <a:lnTo>
                    <a:pt x="909" y="246"/>
                  </a:lnTo>
                  <a:lnTo>
                    <a:pt x="941" y="304"/>
                  </a:lnTo>
                  <a:lnTo>
                    <a:pt x="954" y="345"/>
                  </a:lnTo>
                  <a:lnTo>
                    <a:pt x="973" y="387"/>
                  </a:lnTo>
                  <a:lnTo>
                    <a:pt x="973" y="428"/>
                  </a:lnTo>
                  <a:lnTo>
                    <a:pt x="973" y="457"/>
                  </a:lnTo>
                  <a:lnTo>
                    <a:pt x="973" y="474"/>
                  </a:lnTo>
                  <a:lnTo>
                    <a:pt x="973" y="474"/>
                  </a:lnTo>
                  <a:lnTo>
                    <a:pt x="973" y="474"/>
                  </a:lnTo>
                  <a:lnTo>
                    <a:pt x="986" y="457"/>
                  </a:lnTo>
                  <a:lnTo>
                    <a:pt x="1017" y="445"/>
                  </a:lnTo>
                  <a:lnTo>
                    <a:pt x="1062" y="428"/>
                  </a:lnTo>
                  <a:lnTo>
                    <a:pt x="1107" y="416"/>
                  </a:lnTo>
                  <a:lnTo>
                    <a:pt x="1152" y="404"/>
                  </a:lnTo>
                  <a:lnTo>
                    <a:pt x="1215" y="404"/>
                  </a:lnTo>
                  <a:lnTo>
                    <a:pt x="1273" y="416"/>
                  </a:lnTo>
                  <a:lnTo>
                    <a:pt x="1336" y="428"/>
                  </a:lnTo>
                  <a:lnTo>
                    <a:pt x="1394" y="474"/>
                  </a:lnTo>
                  <a:lnTo>
                    <a:pt x="1457" y="527"/>
                  </a:lnTo>
                  <a:lnTo>
                    <a:pt x="1489" y="567"/>
                  </a:lnTo>
                  <a:lnTo>
                    <a:pt x="1502" y="627"/>
                  </a:lnTo>
                  <a:lnTo>
                    <a:pt x="1521" y="679"/>
                  </a:lnTo>
                  <a:lnTo>
                    <a:pt x="1521" y="726"/>
                  </a:lnTo>
                  <a:lnTo>
                    <a:pt x="1502" y="767"/>
                  </a:lnTo>
                  <a:lnTo>
                    <a:pt x="1502" y="807"/>
                  </a:lnTo>
                  <a:lnTo>
                    <a:pt x="1489" y="836"/>
                  </a:lnTo>
                  <a:lnTo>
                    <a:pt x="1489" y="848"/>
                  </a:lnTo>
                  <a:lnTo>
                    <a:pt x="1470" y="848"/>
                  </a:lnTo>
                  <a:lnTo>
                    <a:pt x="1489" y="860"/>
                  </a:lnTo>
                  <a:lnTo>
                    <a:pt x="1502" y="860"/>
                  </a:lnTo>
                  <a:lnTo>
                    <a:pt x="1534" y="890"/>
                  </a:lnTo>
                  <a:lnTo>
                    <a:pt x="1579" y="919"/>
                  </a:lnTo>
                  <a:lnTo>
                    <a:pt x="1610" y="960"/>
                  </a:lnTo>
                  <a:lnTo>
                    <a:pt x="1655" y="1018"/>
                  </a:lnTo>
                  <a:lnTo>
                    <a:pt x="1699" y="1071"/>
                  </a:lnTo>
                  <a:lnTo>
                    <a:pt x="1730" y="1142"/>
                  </a:lnTo>
                  <a:lnTo>
                    <a:pt x="1743" y="1241"/>
                  </a:lnTo>
                  <a:lnTo>
                    <a:pt x="1762" y="1335"/>
                  </a:lnTo>
                </a:path>
              </a:pathLst>
            </a:custGeom>
            <a:noFill/>
            <a:ln w="12600">
              <a:solidFill>
                <a:srgbClr val="0066FF"/>
              </a:solidFill>
              <a:round/>
              <a:headEnd/>
              <a:tailEnd/>
            </a:ln>
          </p:spPr>
          <p:txBody>
            <a:bodyPr/>
            <a:lstStyle/>
            <a:p>
              <a:endParaRPr lang="en-US"/>
            </a:p>
          </p:txBody>
        </p:sp>
        <p:sp>
          <p:nvSpPr>
            <p:cNvPr id="280608" name="Freeform 32"/>
            <p:cNvSpPr>
              <a:spLocks noChangeArrowheads="1"/>
            </p:cNvSpPr>
            <p:nvPr/>
          </p:nvSpPr>
          <p:spPr bwMode="auto">
            <a:xfrm>
              <a:off x="2400" y="2928"/>
              <a:ext cx="517" cy="314"/>
            </a:xfrm>
            <a:custGeom>
              <a:avLst/>
              <a:gdLst/>
              <a:ahLst/>
              <a:cxnLst>
                <a:cxn ang="0">
                  <a:pos x="12" y="1282"/>
                </a:cxn>
                <a:cxn ang="0">
                  <a:pos x="56" y="1131"/>
                </a:cxn>
                <a:cxn ang="0">
                  <a:pos x="133" y="1019"/>
                </a:cxn>
                <a:cxn ang="0">
                  <a:pos x="209" y="949"/>
                </a:cxn>
                <a:cxn ang="0">
                  <a:pos x="273" y="908"/>
                </a:cxn>
                <a:cxn ang="0">
                  <a:pos x="273" y="908"/>
                </a:cxn>
                <a:cxn ang="0">
                  <a:pos x="254" y="849"/>
                </a:cxn>
                <a:cxn ang="0">
                  <a:pos x="241" y="784"/>
                </a:cxn>
                <a:cxn ang="0">
                  <a:pos x="241" y="685"/>
                </a:cxn>
                <a:cxn ang="0">
                  <a:pos x="305" y="573"/>
                </a:cxn>
                <a:cxn ang="0">
                  <a:pos x="426" y="486"/>
                </a:cxn>
                <a:cxn ang="0">
                  <a:pos x="528" y="462"/>
                </a:cxn>
                <a:cxn ang="0">
                  <a:pos x="649" y="474"/>
                </a:cxn>
                <a:cxn ang="0">
                  <a:pos x="726" y="503"/>
                </a:cxn>
                <a:cxn ang="0">
                  <a:pos x="771" y="532"/>
                </a:cxn>
                <a:cxn ang="0">
                  <a:pos x="789" y="515"/>
                </a:cxn>
                <a:cxn ang="0">
                  <a:pos x="771" y="474"/>
                </a:cxn>
                <a:cxn ang="0">
                  <a:pos x="789" y="403"/>
                </a:cxn>
                <a:cxn ang="0">
                  <a:pos x="846" y="304"/>
                </a:cxn>
                <a:cxn ang="0">
                  <a:pos x="967" y="180"/>
                </a:cxn>
                <a:cxn ang="0">
                  <a:pos x="1152" y="81"/>
                </a:cxn>
                <a:cxn ang="0">
                  <a:pos x="1349" y="58"/>
                </a:cxn>
                <a:cxn ang="0">
                  <a:pos x="1515" y="81"/>
                </a:cxn>
                <a:cxn ang="0">
                  <a:pos x="1655" y="139"/>
                </a:cxn>
                <a:cxn ang="0">
                  <a:pos x="1732" y="180"/>
                </a:cxn>
                <a:cxn ang="0">
                  <a:pos x="1745" y="180"/>
                </a:cxn>
                <a:cxn ang="0">
                  <a:pos x="1745" y="151"/>
                </a:cxn>
                <a:cxn ang="0">
                  <a:pos x="1776" y="100"/>
                </a:cxn>
                <a:cxn ang="0">
                  <a:pos x="1834" y="40"/>
                </a:cxn>
                <a:cxn ang="0">
                  <a:pos x="1942" y="11"/>
                </a:cxn>
                <a:cxn ang="0">
                  <a:pos x="2082" y="11"/>
                </a:cxn>
                <a:cxn ang="0">
                  <a:pos x="2183" y="40"/>
                </a:cxn>
                <a:cxn ang="0">
                  <a:pos x="2228" y="100"/>
                </a:cxn>
                <a:cxn ang="0">
                  <a:pos x="2260" y="151"/>
                </a:cxn>
                <a:cxn ang="0">
                  <a:pos x="2280" y="180"/>
                </a:cxn>
              </a:cxnLst>
              <a:rect l="0" t="0" r="r" b="b"/>
              <a:pathLst>
                <a:path w="2281" h="1384">
                  <a:moveTo>
                    <a:pt x="0" y="1383"/>
                  </a:moveTo>
                  <a:lnTo>
                    <a:pt x="12" y="1282"/>
                  </a:lnTo>
                  <a:lnTo>
                    <a:pt x="32" y="1201"/>
                  </a:lnTo>
                  <a:lnTo>
                    <a:pt x="56" y="1131"/>
                  </a:lnTo>
                  <a:lnTo>
                    <a:pt x="88" y="1060"/>
                  </a:lnTo>
                  <a:lnTo>
                    <a:pt x="133" y="1019"/>
                  </a:lnTo>
                  <a:lnTo>
                    <a:pt x="183" y="978"/>
                  </a:lnTo>
                  <a:lnTo>
                    <a:pt x="209" y="949"/>
                  </a:lnTo>
                  <a:lnTo>
                    <a:pt x="241" y="920"/>
                  </a:lnTo>
                  <a:lnTo>
                    <a:pt x="273" y="908"/>
                  </a:lnTo>
                  <a:lnTo>
                    <a:pt x="273" y="908"/>
                  </a:lnTo>
                  <a:lnTo>
                    <a:pt x="273" y="908"/>
                  </a:lnTo>
                  <a:lnTo>
                    <a:pt x="254" y="879"/>
                  </a:lnTo>
                  <a:lnTo>
                    <a:pt x="254" y="849"/>
                  </a:lnTo>
                  <a:lnTo>
                    <a:pt x="241" y="825"/>
                  </a:lnTo>
                  <a:lnTo>
                    <a:pt x="241" y="784"/>
                  </a:lnTo>
                  <a:lnTo>
                    <a:pt x="241" y="726"/>
                  </a:lnTo>
                  <a:lnTo>
                    <a:pt x="241" y="685"/>
                  </a:lnTo>
                  <a:lnTo>
                    <a:pt x="273" y="626"/>
                  </a:lnTo>
                  <a:lnTo>
                    <a:pt x="305" y="573"/>
                  </a:lnTo>
                  <a:lnTo>
                    <a:pt x="349" y="532"/>
                  </a:lnTo>
                  <a:lnTo>
                    <a:pt x="426" y="486"/>
                  </a:lnTo>
                  <a:lnTo>
                    <a:pt x="483" y="474"/>
                  </a:lnTo>
                  <a:lnTo>
                    <a:pt x="528" y="462"/>
                  </a:lnTo>
                  <a:lnTo>
                    <a:pt x="592" y="462"/>
                  </a:lnTo>
                  <a:lnTo>
                    <a:pt x="649" y="474"/>
                  </a:lnTo>
                  <a:lnTo>
                    <a:pt x="700" y="486"/>
                  </a:lnTo>
                  <a:lnTo>
                    <a:pt x="726" y="503"/>
                  </a:lnTo>
                  <a:lnTo>
                    <a:pt x="758" y="515"/>
                  </a:lnTo>
                  <a:lnTo>
                    <a:pt x="771" y="532"/>
                  </a:lnTo>
                  <a:lnTo>
                    <a:pt x="789" y="532"/>
                  </a:lnTo>
                  <a:lnTo>
                    <a:pt x="789" y="515"/>
                  </a:lnTo>
                  <a:lnTo>
                    <a:pt x="771" y="503"/>
                  </a:lnTo>
                  <a:lnTo>
                    <a:pt x="771" y="474"/>
                  </a:lnTo>
                  <a:lnTo>
                    <a:pt x="789" y="445"/>
                  </a:lnTo>
                  <a:lnTo>
                    <a:pt x="789" y="403"/>
                  </a:lnTo>
                  <a:lnTo>
                    <a:pt x="821" y="350"/>
                  </a:lnTo>
                  <a:lnTo>
                    <a:pt x="846" y="304"/>
                  </a:lnTo>
                  <a:lnTo>
                    <a:pt x="898" y="251"/>
                  </a:lnTo>
                  <a:lnTo>
                    <a:pt x="967" y="180"/>
                  </a:lnTo>
                  <a:lnTo>
                    <a:pt x="1043" y="122"/>
                  </a:lnTo>
                  <a:lnTo>
                    <a:pt x="1152" y="81"/>
                  </a:lnTo>
                  <a:lnTo>
                    <a:pt x="1241" y="58"/>
                  </a:lnTo>
                  <a:lnTo>
                    <a:pt x="1349" y="58"/>
                  </a:lnTo>
                  <a:lnTo>
                    <a:pt x="1439" y="58"/>
                  </a:lnTo>
                  <a:lnTo>
                    <a:pt x="1515" y="81"/>
                  </a:lnTo>
                  <a:lnTo>
                    <a:pt x="1592" y="110"/>
                  </a:lnTo>
                  <a:lnTo>
                    <a:pt x="1655" y="139"/>
                  </a:lnTo>
                  <a:lnTo>
                    <a:pt x="1700" y="170"/>
                  </a:lnTo>
                  <a:lnTo>
                    <a:pt x="1732" y="180"/>
                  </a:lnTo>
                  <a:lnTo>
                    <a:pt x="1745" y="192"/>
                  </a:lnTo>
                  <a:lnTo>
                    <a:pt x="1745" y="180"/>
                  </a:lnTo>
                  <a:lnTo>
                    <a:pt x="1745" y="170"/>
                  </a:lnTo>
                  <a:lnTo>
                    <a:pt x="1745" y="151"/>
                  </a:lnTo>
                  <a:lnTo>
                    <a:pt x="1758" y="122"/>
                  </a:lnTo>
                  <a:lnTo>
                    <a:pt x="1776" y="100"/>
                  </a:lnTo>
                  <a:lnTo>
                    <a:pt x="1808" y="69"/>
                  </a:lnTo>
                  <a:lnTo>
                    <a:pt x="1834" y="40"/>
                  </a:lnTo>
                  <a:lnTo>
                    <a:pt x="1885" y="29"/>
                  </a:lnTo>
                  <a:lnTo>
                    <a:pt x="1942" y="11"/>
                  </a:lnTo>
                  <a:lnTo>
                    <a:pt x="2006" y="0"/>
                  </a:lnTo>
                  <a:lnTo>
                    <a:pt x="2082" y="11"/>
                  </a:lnTo>
                  <a:lnTo>
                    <a:pt x="2139" y="29"/>
                  </a:lnTo>
                  <a:lnTo>
                    <a:pt x="2183" y="40"/>
                  </a:lnTo>
                  <a:lnTo>
                    <a:pt x="2215" y="69"/>
                  </a:lnTo>
                  <a:lnTo>
                    <a:pt x="2228" y="100"/>
                  </a:lnTo>
                  <a:lnTo>
                    <a:pt x="2260" y="122"/>
                  </a:lnTo>
                  <a:lnTo>
                    <a:pt x="2260" y="151"/>
                  </a:lnTo>
                  <a:lnTo>
                    <a:pt x="2280" y="170"/>
                  </a:lnTo>
                  <a:lnTo>
                    <a:pt x="2280" y="180"/>
                  </a:lnTo>
                  <a:lnTo>
                    <a:pt x="2280" y="192"/>
                  </a:lnTo>
                </a:path>
              </a:pathLst>
            </a:custGeom>
            <a:noFill/>
            <a:ln w="12600">
              <a:solidFill>
                <a:srgbClr val="0066FF"/>
              </a:solidFill>
              <a:round/>
              <a:headEnd/>
              <a:tailEnd/>
            </a:ln>
          </p:spPr>
          <p:txBody>
            <a:bodyPr/>
            <a:lstStyle/>
            <a:p>
              <a:endParaRPr lang="en-US"/>
            </a:p>
          </p:txBody>
        </p:sp>
        <p:sp>
          <p:nvSpPr>
            <p:cNvPr id="280609" name="Freeform 33"/>
            <p:cNvSpPr>
              <a:spLocks noChangeArrowheads="1"/>
            </p:cNvSpPr>
            <p:nvPr/>
          </p:nvSpPr>
          <p:spPr bwMode="auto">
            <a:xfrm>
              <a:off x="2400" y="3239"/>
              <a:ext cx="393" cy="304"/>
            </a:xfrm>
            <a:custGeom>
              <a:avLst/>
              <a:gdLst/>
              <a:ahLst/>
              <a:cxnLst>
                <a:cxn ang="0">
                  <a:pos x="1732" y="1182"/>
                </a:cxn>
                <a:cxn ang="0">
                  <a:pos x="1732" y="1201"/>
                </a:cxn>
                <a:cxn ang="0">
                  <a:pos x="1700" y="1211"/>
                </a:cxn>
                <a:cxn ang="0">
                  <a:pos x="1657" y="1240"/>
                </a:cxn>
                <a:cxn ang="0">
                  <a:pos x="1592" y="1271"/>
                </a:cxn>
                <a:cxn ang="0">
                  <a:pos x="1515" y="1293"/>
                </a:cxn>
                <a:cxn ang="0">
                  <a:pos x="1439" y="1323"/>
                </a:cxn>
                <a:cxn ang="0">
                  <a:pos x="1351" y="1341"/>
                </a:cxn>
                <a:cxn ang="0">
                  <a:pos x="1243" y="1323"/>
                </a:cxn>
                <a:cxn ang="0">
                  <a:pos x="1153" y="1311"/>
                </a:cxn>
                <a:cxn ang="0">
                  <a:pos x="1045" y="1252"/>
                </a:cxn>
                <a:cxn ang="0">
                  <a:pos x="968" y="1201"/>
                </a:cxn>
                <a:cxn ang="0">
                  <a:pos x="898" y="1141"/>
                </a:cxn>
                <a:cxn ang="0">
                  <a:pos x="847" y="1089"/>
                </a:cxn>
                <a:cxn ang="0">
                  <a:pos x="821" y="1031"/>
                </a:cxn>
                <a:cxn ang="0">
                  <a:pos x="789" y="978"/>
                </a:cxn>
                <a:cxn ang="0">
                  <a:pos x="789" y="930"/>
                </a:cxn>
                <a:cxn ang="0">
                  <a:pos x="771" y="907"/>
                </a:cxn>
                <a:cxn ang="0">
                  <a:pos x="771" y="878"/>
                </a:cxn>
                <a:cxn ang="0">
                  <a:pos x="789" y="866"/>
                </a:cxn>
                <a:cxn ang="0">
                  <a:pos x="789" y="849"/>
                </a:cxn>
                <a:cxn ang="0">
                  <a:pos x="771" y="866"/>
                </a:cxn>
                <a:cxn ang="0">
                  <a:pos x="758" y="878"/>
                </a:cxn>
                <a:cxn ang="0">
                  <a:pos x="726" y="890"/>
                </a:cxn>
                <a:cxn ang="0">
                  <a:pos x="700" y="907"/>
                </a:cxn>
                <a:cxn ang="0">
                  <a:pos x="649" y="919"/>
                </a:cxn>
                <a:cxn ang="0">
                  <a:pos x="592" y="919"/>
                </a:cxn>
                <a:cxn ang="0">
                  <a:pos x="528" y="919"/>
                </a:cxn>
                <a:cxn ang="0">
                  <a:pos x="483" y="919"/>
                </a:cxn>
                <a:cxn ang="0">
                  <a:pos x="426" y="890"/>
                </a:cxn>
                <a:cxn ang="0">
                  <a:pos x="349" y="849"/>
                </a:cxn>
                <a:cxn ang="0">
                  <a:pos x="305" y="808"/>
                </a:cxn>
                <a:cxn ang="0">
                  <a:pos x="273" y="749"/>
                </a:cxn>
                <a:cxn ang="0">
                  <a:pos x="241" y="708"/>
                </a:cxn>
                <a:cxn ang="0">
                  <a:pos x="241" y="655"/>
                </a:cxn>
                <a:cxn ang="0">
                  <a:pos x="241" y="614"/>
                </a:cxn>
                <a:cxn ang="0">
                  <a:pos x="241" y="568"/>
                </a:cxn>
                <a:cxn ang="0">
                  <a:pos x="254" y="526"/>
                </a:cxn>
                <a:cxn ang="0">
                  <a:pos x="254" y="502"/>
                </a:cxn>
                <a:cxn ang="0">
                  <a:pos x="273" y="485"/>
                </a:cxn>
                <a:cxn ang="0">
                  <a:pos x="273" y="473"/>
                </a:cxn>
                <a:cxn ang="0">
                  <a:pos x="273" y="473"/>
                </a:cxn>
                <a:cxn ang="0">
                  <a:pos x="241" y="456"/>
                </a:cxn>
                <a:cxn ang="0">
                  <a:pos x="209" y="444"/>
                </a:cxn>
                <a:cxn ang="0">
                  <a:pos x="185" y="415"/>
                </a:cxn>
                <a:cxn ang="0">
                  <a:pos x="133" y="374"/>
                </a:cxn>
                <a:cxn ang="0">
                  <a:pos x="88" y="321"/>
                </a:cxn>
                <a:cxn ang="0">
                  <a:pos x="56" y="262"/>
                </a:cxn>
                <a:cxn ang="0">
                  <a:pos x="32" y="180"/>
                </a:cxn>
                <a:cxn ang="0">
                  <a:pos x="12" y="92"/>
                </a:cxn>
                <a:cxn ang="0">
                  <a:pos x="0" y="0"/>
                </a:cxn>
              </a:cxnLst>
              <a:rect l="0" t="0" r="r" b="b"/>
              <a:pathLst>
                <a:path w="1733" h="1342">
                  <a:moveTo>
                    <a:pt x="1732" y="1182"/>
                  </a:moveTo>
                  <a:lnTo>
                    <a:pt x="1732" y="1201"/>
                  </a:lnTo>
                  <a:lnTo>
                    <a:pt x="1700" y="1211"/>
                  </a:lnTo>
                  <a:lnTo>
                    <a:pt x="1657" y="1240"/>
                  </a:lnTo>
                  <a:lnTo>
                    <a:pt x="1592" y="1271"/>
                  </a:lnTo>
                  <a:lnTo>
                    <a:pt x="1515" y="1293"/>
                  </a:lnTo>
                  <a:lnTo>
                    <a:pt x="1439" y="1323"/>
                  </a:lnTo>
                  <a:lnTo>
                    <a:pt x="1351" y="1341"/>
                  </a:lnTo>
                  <a:lnTo>
                    <a:pt x="1243" y="1323"/>
                  </a:lnTo>
                  <a:lnTo>
                    <a:pt x="1153" y="1311"/>
                  </a:lnTo>
                  <a:lnTo>
                    <a:pt x="1045" y="1252"/>
                  </a:lnTo>
                  <a:lnTo>
                    <a:pt x="968" y="1201"/>
                  </a:lnTo>
                  <a:lnTo>
                    <a:pt x="898" y="1141"/>
                  </a:lnTo>
                  <a:lnTo>
                    <a:pt x="847" y="1089"/>
                  </a:lnTo>
                  <a:lnTo>
                    <a:pt x="821" y="1031"/>
                  </a:lnTo>
                  <a:lnTo>
                    <a:pt x="789" y="978"/>
                  </a:lnTo>
                  <a:lnTo>
                    <a:pt x="789" y="930"/>
                  </a:lnTo>
                  <a:lnTo>
                    <a:pt x="771" y="907"/>
                  </a:lnTo>
                  <a:lnTo>
                    <a:pt x="771" y="878"/>
                  </a:lnTo>
                  <a:lnTo>
                    <a:pt x="789" y="866"/>
                  </a:lnTo>
                  <a:lnTo>
                    <a:pt x="789" y="849"/>
                  </a:lnTo>
                  <a:lnTo>
                    <a:pt x="771" y="866"/>
                  </a:lnTo>
                  <a:lnTo>
                    <a:pt x="758" y="878"/>
                  </a:lnTo>
                  <a:lnTo>
                    <a:pt x="726" y="890"/>
                  </a:lnTo>
                  <a:lnTo>
                    <a:pt x="700" y="907"/>
                  </a:lnTo>
                  <a:lnTo>
                    <a:pt x="649" y="919"/>
                  </a:lnTo>
                  <a:lnTo>
                    <a:pt x="592" y="919"/>
                  </a:lnTo>
                  <a:lnTo>
                    <a:pt x="528" y="919"/>
                  </a:lnTo>
                  <a:lnTo>
                    <a:pt x="483" y="919"/>
                  </a:lnTo>
                  <a:lnTo>
                    <a:pt x="426" y="890"/>
                  </a:lnTo>
                  <a:lnTo>
                    <a:pt x="349" y="849"/>
                  </a:lnTo>
                  <a:lnTo>
                    <a:pt x="305" y="808"/>
                  </a:lnTo>
                  <a:lnTo>
                    <a:pt x="273" y="749"/>
                  </a:lnTo>
                  <a:lnTo>
                    <a:pt x="241" y="708"/>
                  </a:lnTo>
                  <a:lnTo>
                    <a:pt x="241" y="655"/>
                  </a:lnTo>
                  <a:lnTo>
                    <a:pt x="241" y="614"/>
                  </a:lnTo>
                  <a:lnTo>
                    <a:pt x="241" y="568"/>
                  </a:lnTo>
                  <a:lnTo>
                    <a:pt x="254" y="526"/>
                  </a:lnTo>
                  <a:lnTo>
                    <a:pt x="254" y="502"/>
                  </a:lnTo>
                  <a:lnTo>
                    <a:pt x="273" y="485"/>
                  </a:lnTo>
                  <a:lnTo>
                    <a:pt x="273" y="473"/>
                  </a:lnTo>
                  <a:lnTo>
                    <a:pt x="273" y="473"/>
                  </a:lnTo>
                  <a:lnTo>
                    <a:pt x="241" y="456"/>
                  </a:lnTo>
                  <a:lnTo>
                    <a:pt x="209" y="444"/>
                  </a:lnTo>
                  <a:lnTo>
                    <a:pt x="185" y="415"/>
                  </a:lnTo>
                  <a:lnTo>
                    <a:pt x="133" y="374"/>
                  </a:lnTo>
                  <a:lnTo>
                    <a:pt x="88" y="321"/>
                  </a:lnTo>
                  <a:lnTo>
                    <a:pt x="56" y="262"/>
                  </a:lnTo>
                  <a:lnTo>
                    <a:pt x="32" y="180"/>
                  </a:lnTo>
                  <a:lnTo>
                    <a:pt x="12" y="92"/>
                  </a:lnTo>
                  <a:lnTo>
                    <a:pt x="0" y="0"/>
                  </a:lnTo>
                </a:path>
              </a:pathLst>
            </a:custGeom>
            <a:noFill/>
            <a:ln w="12600">
              <a:solidFill>
                <a:srgbClr val="0066FF"/>
              </a:solidFill>
              <a:round/>
              <a:headEnd/>
              <a:tailEnd/>
            </a:ln>
          </p:spPr>
          <p:txBody>
            <a:bodyPr/>
            <a:lstStyle/>
            <a:p>
              <a:endParaRPr lang="en-US"/>
            </a:p>
          </p:txBody>
        </p:sp>
        <p:sp>
          <p:nvSpPr>
            <p:cNvPr id="280610" name="Freeform 34"/>
            <p:cNvSpPr>
              <a:spLocks noChangeArrowheads="1"/>
            </p:cNvSpPr>
            <p:nvPr/>
          </p:nvSpPr>
          <p:spPr bwMode="auto">
            <a:xfrm>
              <a:off x="2795" y="3239"/>
              <a:ext cx="513" cy="313"/>
            </a:xfrm>
            <a:custGeom>
              <a:avLst/>
              <a:gdLst/>
              <a:ahLst/>
              <a:cxnLst>
                <a:cxn ang="0">
                  <a:pos x="2260" y="92"/>
                </a:cxn>
                <a:cxn ang="0">
                  <a:pos x="2217" y="262"/>
                </a:cxn>
                <a:cxn ang="0">
                  <a:pos x="2127" y="374"/>
                </a:cxn>
                <a:cxn ang="0">
                  <a:pos x="2051" y="444"/>
                </a:cxn>
                <a:cxn ang="0">
                  <a:pos x="2006" y="473"/>
                </a:cxn>
                <a:cxn ang="0">
                  <a:pos x="2006" y="485"/>
                </a:cxn>
                <a:cxn ang="0">
                  <a:pos x="2019" y="525"/>
                </a:cxn>
                <a:cxn ang="0">
                  <a:pos x="2038" y="614"/>
                </a:cxn>
                <a:cxn ang="0">
                  <a:pos x="2019" y="707"/>
                </a:cxn>
                <a:cxn ang="0">
                  <a:pos x="1974" y="806"/>
                </a:cxn>
                <a:cxn ang="0">
                  <a:pos x="1853" y="889"/>
                </a:cxn>
                <a:cxn ang="0">
                  <a:pos x="1732" y="930"/>
                </a:cxn>
                <a:cxn ang="0">
                  <a:pos x="1624" y="918"/>
                </a:cxn>
                <a:cxn ang="0">
                  <a:pos x="1534" y="889"/>
                </a:cxn>
                <a:cxn ang="0">
                  <a:pos x="1490" y="865"/>
                </a:cxn>
                <a:cxn ang="0">
                  <a:pos x="1490" y="865"/>
                </a:cxn>
                <a:cxn ang="0">
                  <a:pos x="1490" y="906"/>
                </a:cxn>
                <a:cxn ang="0">
                  <a:pos x="1471" y="988"/>
                </a:cxn>
                <a:cxn ang="0">
                  <a:pos x="1426" y="1088"/>
                </a:cxn>
                <a:cxn ang="0">
                  <a:pos x="1305" y="1199"/>
                </a:cxn>
                <a:cxn ang="0">
                  <a:pos x="1127" y="1311"/>
                </a:cxn>
                <a:cxn ang="0">
                  <a:pos x="930" y="1340"/>
                </a:cxn>
                <a:cxn ang="0">
                  <a:pos x="745" y="1311"/>
                </a:cxn>
                <a:cxn ang="0">
                  <a:pos x="624" y="1251"/>
                </a:cxn>
                <a:cxn ang="0">
                  <a:pos x="547" y="1199"/>
                </a:cxn>
                <a:cxn ang="0">
                  <a:pos x="534" y="1199"/>
                </a:cxn>
                <a:cxn ang="0">
                  <a:pos x="515" y="1240"/>
                </a:cxn>
                <a:cxn ang="0">
                  <a:pos x="484" y="1281"/>
                </a:cxn>
                <a:cxn ang="0">
                  <a:pos x="439" y="1340"/>
                </a:cxn>
                <a:cxn ang="0">
                  <a:pos x="337" y="1381"/>
                </a:cxn>
                <a:cxn ang="0">
                  <a:pos x="197" y="1381"/>
                </a:cxn>
                <a:cxn ang="0">
                  <a:pos x="88" y="1340"/>
                </a:cxn>
                <a:cxn ang="0">
                  <a:pos x="32" y="1281"/>
                </a:cxn>
                <a:cxn ang="0">
                  <a:pos x="0" y="1240"/>
                </a:cxn>
                <a:cxn ang="0">
                  <a:pos x="0" y="1199"/>
                </a:cxn>
              </a:cxnLst>
              <a:rect l="0" t="0" r="r" b="b"/>
              <a:pathLst>
                <a:path w="2261" h="1382">
                  <a:moveTo>
                    <a:pt x="2260" y="0"/>
                  </a:moveTo>
                  <a:lnTo>
                    <a:pt x="2260" y="92"/>
                  </a:lnTo>
                  <a:lnTo>
                    <a:pt x="2249" y="192"/>
                  </a:lnTo>
                  <a:lnTo>
                    <a:pt x="2217" y="262"/>
                  </a:lnTo>
                  <a:lnTo>
                    <a:pt x="2172" y="321"/>
                  </a:lnTo>
                  <a:lnTo>
                    <a:pt x="2127" y="374"/>
                  </a:lnTo>
                  <a:lnTo>
                    <a:pt x="2096" y="415"/>
                  </a:lnTo>
                  <a:lnTo>
                    <a:pt x="2051" y="444"/>
                  </a:lnTo>
                  <a:lnTo>
                    <a:pt x="2019" y="456"/>
                  </a:lnTo>
                  <a:lnTo>
                    <a:pt x="2006" y="473"/>
                  </a:lnTo>
                  <a:lnTo>
                    <a:pt x="1987" y="485"/>
                  </a:lnTo>
                  <a:lnTo>
                    <a:pt x="2006" y="485"/>
                  </a:lnTo>
                  <a:lnTo>
                    <a:pt x="2006" y="502"/>
                  </a:lnTo>
                  <a:lnTo>
                    <a:pt x="2019" y="525"/>
                  </a:lnTo>
                  <a:lnTo>
                    <a:pt x="2019" y="566"/>
                  </a:lnTo>
                  <a:lnTo>
                    <a:pt x="2038" y="614"/>
                  </a:lnTo>
                  <a:lnTo>
                    <a:pt x="2038" y="655"/>
                  </a:lnTo>
                  <a:lnTo>
                    <a:pt x="2019" y="707"/>
                  </a:lnTo>
                  <a:lnTo>
                    <a:pt x="2006" y="765"/>
                  </a:lnTo>
                  <a:lnTo>
                    <a:pt x="1974" y="806"/>
                  </a:lnTo>
                  <a:lnTo>
                    <a:pt x="1911" y="865"/>
                  </a:lnTo>
                  <a:lnTo>
                    <a:pt x="1853" y="889"/>
                  </a:lnTo>
                  <a:lnTo>
                    <a:pt x="1790" y="918"/>
                  </a:lnTo>
                  <a:lnTo>
                    <a:pt x="1732" y="930"/>
                  </a:lnTo>
                  <a:lnTo>
                    <a:pt x="1669" y="930"/>
                  </a:lnTo>
                  <a:lnTo>
                    <a:pt x="1624" y="918"/>
                  </a:lnTo>
                  <a:lnTo>
                    <a:pt x="1579" y="906"/>
                  </a:lnTo>
                  <a:lnTo>
                    <a:pt x="1534" y="889"/>
                  </a:lnTo>
                  <a:lnTo>
                    <a:pt x="1503" y="877"/>
                  </a:lnTo>
                  <a:lnTo>
                    <a:pt x="1490" y="865"/>
                  </a:lnTo>
                  <a:lnTo>
                    <a:pt x="1490" y="865"/>
                  </a:lnTo>
                  <a:lnTo>
                    <a:pt x="1490" y="865"/>
                  </a:lnTo>
                  <a:lnTo>
                    <a:pt x="1490" y="877"/>
                  </a:lnTo>
                  <a:lnTo>
                    <a:pt x="1490" y="906"/>
                  </a:lnTo>
                  <a:lnTo>
                    <a:pt x="1490" y="947"/>
                  </a:lnTo>
                  <a:lnTo>
                    <a:pt x="1471" y="988"/>
                  </a:lnTo>
                  <a:lnTo>
                    <a:pt x="1458" y="1029"/>
                  </a:lnTo>
                  <a:lnTo>
                    <a:pt x="1426" y="1088"/>
                  </a:lnTo>
                  <a:lnTo>
                    <a:pt x="1370" y="1141"/>
                  </a:lnTo>
                  <a:lnTo>
                    <a:pt x="1305" y="1199"/>
                  </a:lnTo>
                  <a:lnTo>
                    <a:pt x="1217" y="1270"/>
                  </a:lnTo>
                  <a:lnTo>
                    <a:pt x="1127" y="1311"/>
                  </a:lnTo>
                  <a:lnTo>
                    <a:pt x="1019" y="1340"/>
                  </a:lnTo>
                  <a:lnTo>
                    <a:pt x="930" y="1340"/>
                  </a:lnTo>
                  <a:lnTo>
                    <a:pt x="834" y="1321"/>
                  </a:lnTo>
                  <a:lnTo>
                    <a:pt x="745" y="1311"/>
                  </a:lnTo>
                  <a:lnTo>
                    <a:pt x="681" y="1281"/>
                  </a:lnTo>
                  <a:lnTo>
                    <a:pt x="624" y="1251"/>
                  </a:lnTo>
                  <a:lnTo>
                    <a:pt x="579" y="1222"/>
                  </a:lnTo>
                  <a:lnTo>
                    <a:pt x="547" y="1199"/>
                  </a:lnTo>
                  <a:lnTo>
                    <a:pt x="534" y="1199"/>
                  </a:lnTo>
                  <a:lnTo>
                    <a:pt x="534" y="1199"/>
                  </a:lnTo>
                  <a:lnTo>
                    <a:pt x="534" y="1211"/>
                  </a:lnTo>
                  <a:lnTo>
                    <a:pt x="515" y="1240"/>
                  </a:lnTo>
                  <a:lnTo>
                    <a:pt x="515" y="1251"/>
                  </a:lnTo>
                  <a:lnTo>
                    <a:pt x="484" y="1281"/>
                  </a:lnTo>
                  <a:lnTo>
                    <a:pt x="471" y="1311"/>
                  </a:lnTo>
                  <a:lnTo>
                    <a:pt x="439" y="1340"/>
                  </a:lnTo>
                  <a:lnTo>
                    <a:pt x="394" y="1362"/>
                  </a:lnTo>
                  <a:lnTo>
                    <a:pt x="337" y="1381"/>
                  </a:lnTo>
                  <a:lnTo>
                    <a:pt x="260" y="1381"/>
                  </a:lnTo>
                  <a:lnTo>
                    <a:pt x="197" y="1381"/>
                  </a:lnTo>
                  <a:lnTo>
                    <a:pt x="140" y="1362"/>
                  </a:lnTo>
                  <a:lnTo>
                    <a:pt x="88" y="1340"/>
                  </a:lnTo>
                  <a:lnTo>
                    <a:pt x="64" y="1311"/>
                  </a:lnTo>
                  <a:lnTo>
                    <a:pt x="32" y="1281"/>
                  </a:lnTo>
                  <a:lnTo>
                    <a:pt x="12" y="1251"/>
                  </a:lnTo>
                  <a:lnTo>
                    <a:pt x="0" y="1240"/>
                  </a:lnTo>
                  <a:lnTo>
                    <a:pt x="0" y="1211"/>
                  </a:lnTo>
                  <a:lnTo>
                    <a:pt x="0" y="1199"/>
                  </a:lnTo>
                  <a:lnTo>
                    <a:pt x="0" y="1199"/>
                  </a:lnTo>
                </a:path>
              </a:pathLst>
            </a:custGeom>
            <a:noFill/>
            <a:ln w="12600">
              <a:solidFill>
                <a:srgbClr val="0066FF"/>
              </a:solidFill>
              <a:round/>
              <a:headEnd/>
              <a:tailEnd/>
            </a:ln>
          </p:spPr>
          <p:txBody>
            <a:bodyPr/>
            <a:lstStyle/>
            <a:p>
              <a:endParaRPr lang="en-US"/>
            </a:p>
          </p:txBody>
        </p:sp>
      </p:gr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47" name="Slide Number Placeholder 4"/>
          <p:cNvSpPr>
            <a:spLocks noGrp="1"/>
          </p:cNvSpPr>
          <p:nvPr>
            <p:ph type="sldNum" sz="quarter" idx="12"/>
          </p:nvPr>
        </p:nvSpPr>
        <p:spPr/>
        <p:txBody>
          <a:bodyPr/>
          <a:lstStyle/>
          <a:p>
            <a:r>
              <a:rPr lang="en-US"/>
              <a:t>1-</a:t>
            </a:r>
            <a:fld id="{AA4129FD-B6BD-4092-9826-BDA594362AAF}" type="slidenum">
              <a:rPr lang="en-US"/>
              <a:pPr/>
              <a:t>74</a:t>
            </a:fld>
            <a:endParaRPr lang="en-US"/>
          </a:p>
        </p:txBody>
      </p:sp>
      <p:sp>
        <p:nvSpPr>
          <p:cNvPr id="282626" name="Rectangle 2"/>
          <p:cNvSpPr>
            <a:spLocks noGrp="1" noChangeArrowheads="1"/>
          </p:cNvSpPr>
          <p:nvPr>
            <p:ph type="title"/>
          </p:nvPr>
        </p:nvSpPr>
        <p:spPr>
          <a:xfrm>
            <a:off x="304800" y="-36513"/>
            <a:ext cx="8610600" cy="1520826"/>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if receiver has no resources (flow control)?</a:t>
            </a:r>
          </a:p>
        </p:txBody>
      </p:sp>
      <p:sp>
        <p:nvSpPr>
          <p:cNvPr id="282627" name="AutoShape 3"/>
          <p:cNvSpPr>
            <a:spLocks noChangeArrowheads="1"/>
          </p:cNvSpPr>
          <p:nvPr/>
        </p:nvSpPr>
        <p:spPr bwMode="auto">
          <a:xfrm>
            <a:off x="457200" y="15240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82628" name="AutoShape 4"/>
          <p:cNvSpPr>
            <a:spLocks noChangeArrowheads="1"/>
          </p:cNvSpPr>
          <p:nvPr/>
        </p:nvSpPr>
        <p:spPr bwMode="auto">
          <a:xfrm>
            <a:off x="3954463" y="2468563"/>
            <a:ext cx="111442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rPr>
              <a:t>Internet</a:t>
            </a:r>
          </a:p>
        </p:txBody>
      </p:sp>
      <p:sp>
        <p:nvSpPr>
          <p:cNvPr id="282629" name="Line 5"/>
          <p:cNvSpPr>
            <a:spLocks noChangeShapeType="1"/>
          </p:cNvSpPr>
          <p:nvPr/>
        </p:nvSpPr>
        <p:spPr bwMode="auto">
          <a:xfrm>
            <a:off x="1981200" y="2743200"/>
            <a:ext cx="1516063" cy="1588"/>
          </a:xfrm>
          <a:prstGeom prst="line">
            <a:avLst/>
          </a:prstGeom>
          <a:noFill/>
          <a:ln w="38160">
            <a:solidFill>
              <a:srgbClr val="FF0000"/>
            </a:solidFill>
            <a:round/>
            <a:headEnd/>
            <a:tailEnd type="triangle" w="med" len="med"/>
          </a:ln>
        </p:spPr>
        <p:txBody>
          <a:bodyPr/>
          <a:lstStyle/>
          <a:p>
            <a:endParaRPr lang="en-US"/>
          </a:p>
        </p:txBody>
      </p:sp>
      <p:sp>
        <p:nvSpPr>
          <p:cNvPr id="282630" name="AutoShape 6"/>
          <p:cNvSpPr>
            <a:spLocks noChangeArrowheads="1"/>
          </p:cNvSpPr>
          <p:nvPr/>
        </p:nvSpPr>
        <p:spPr bwMode="auto">
          <a:xfrm>
            <a:off x="1577975" y="2239963"/>
            <a:ext cx="1947863"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PUT remix.mp3</a:t>
            </a:r>
          </a:p>
        </p:txBody>
      </p:sp>
      <p:pic>
        <p:nvPicPr>
          <p:cNvPr id="282631" name="Picture 7"/>
          <p:cNvPicPr>
            <a:picLocks noChangeAspect="1" noChangeArrowheads="1"/>
          </p:cNvPicPr>
          <p:nvPr/>
        </p:nvPicPr>
        <p:blipFill>
          <a:blip r:embed="rId3" cstate="print"/>
          <a:srcRect/>
          <a:stretch>
            <a:fillRect/>
          </a:stretch>
        </p:blipFill>
        <p:spPr bwMode="auto">
          <a:xfrm>
            <a:off x="762000" y="1981200"/>
            <a:ext cx="1238250" cy="1089025"/>
          </a:xfrm>
          <a:prstGeom prst="rect">
            <a:avLst/>
          </a:prstGeom>
          <a:noFill/>
        </p:spPr>
      </p:pic>
      <p:pic>
        <p:nvPicPr>
          <p:cNvPr id="282632" name="Picture 8"/>
          <p:cNvPicPr>
            <a:picLocks noChangeAspect="1" noChangeArrowheads="1"/>
          </p:cNvPicPr>
          <p:nvPr/>
        </p:nvPicPr>
        <p:blipFill>
          <a:blip r:embed="rId4" cstate="print"/>
          <a:srcRect/>
          <a:stretch>
            <a:fillRect/>
          </a:stretch>
        </p:blipFill>
        <p:spPr bwMode="auto">
          <a:xfrm>
            <a:off x="7364413" y="2057400"/>
            <a:ext cx="1143000" cy="1143000"/>
          </a:xfrm>
          <a:prstGeom prst="rect">
            <a:avLst/>
          </a:prstGeom>
          <a:noFill/>
        </p:spPr>
      </p:pic>
      <p:grpSp>
        <p:nvGrpSpPr>
          <p:cNvPr id="282633" name="Group 9"/>
          <p:cNvGrpSpPr>
            <a:grpSpLocks/>
          </p:cNvGrpSpPr>
          <p:nvPr/>
        </p:nvGrpSpPr>
        <p:grpSpPr bwMode="auto">
          <a:xfrm>
            <a:off x="457200" y="1524000"/>
            <a:ext cx="4951413" cy="684213"/>
            <a:chOff x="288" y="960"/>
            <a:chExt cx="3119" cy="431"/>
          </a:xfrm>
        </p:grpSpPr>
        <p:sp>
          <p:nvSpPr>
            <p:cNvPr id="282634" name="AutoShape 10"/>
            <p:cNvSpPr>
              <a:spLocks noChangeArrowheads="1"/>
            </p:cNvSpPr>
            <p:nvPr/>
          </p:nvSpPr>
          <p:spPr bwMode="auto">
            <a:xfrm>
              <a:off x="288" y="960"/>
              <a:ext cx="3120" cy="432"/>
            </a:xfrm>
            <a:prstGeom prst="roundRect">
              <a:avLst>
                <a:gd name="adj" fmla="val 231"/>
              </a:avLst>
            </a:prstGeom>
            <a:noFill/>
            <a:ln w="9525">
              <a:noFill/>
              <a:round/>
              <a:headEnd/>
              <a:tailEnd/>
            </a:ln>
          </p:spPr>
          <p:txBody>
            <a:bodyPr wrap="none" anchor="ctr"/>
            <a:lstStyle/>
            <a:p>
              <a:endParaRPr lang="en-US"/>
            </a:p>
          </p:txBody>
        </p:sp>
        <p:sp>
          <p:nvSpPr>
            <p:cNvPr id="282635" name="Text Box 11"/>
            <p:cNvSpPr txBox="1">
              <a:spLocks noChangeArrowheads="1"/>
            </p:cNvSpPr>
            <p:nvPr/>
          </p:nvSpPr>
          <p:spPr bwMode="auto">
            <a:xfrm>
              <a:off x="288" y="960"/>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 Overflowing receiver buffers</a:t>
              </a:r>
            </a:p>
          </p:txBody>
        </p:sp>
      </p:grpSp>
      <p:sp>
        <p:nvSpPr>
          <p:cNvPr id="282636" name="AutoShape 12"/>
          <p:cNvSpPr>
            <a:spLocks noChangeArrowheads="1"/>
          </p:cNvSpPr>
          <p:nvPr/>
        </p:nvSpPr>
        <p:spPr bwMode="auto">
          <a:xfrm>
            <a:off x="457200" y="39624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82637" name="AutoShape 13"/>
          <p:cNvSpPr>
            <a:spLocks noChangeArrowheads="1"/>
          </p:cNvSpPr>
          <p:nvPr/>
        </p:nvSpPr>
        <p:spPr bwMode="auto">
          <a:xfrm>
            <a:off x="3954463" y="4906963"/>
            <a:ext cx="111442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rPr>
              <a:t>Internet</a:t>
            </a:r>
          </a:p>
        </p:txBody>
      </p:sp>
      <p:pic>
        <p:nvPicPr>
          <p:cNvPr id="282638" name="Picture 14"/>
          <p:cNvPicPr>
            <a:picLocks noChangeAspect="1" noChangeArrowheads="1"/>
          </p:cNvPicPr>
          <p:nvPr/>
        </p:nvPicPr>
        <p:blipFill>
          <a:blip r:embed="rId3" cstate="print"/>
          <a:srcRect/>
          <a:stretch>
            <a:fillRect/>
          </a:stretch>
        </p:blipFill>
        <p:spPr bwMode="auto">
          <a:xfrm>
            <a:off x="609600" y="4549775"/>
            <a:ext cx="1238250" cy="1089025"/>
          </a:xfrm>
          <a:prstGeom prst="rect">
            <a:avLst/>
          </a:prstGeom>
          <a:noFill/>
        </p:spPr>
      </p:pic>
      <p:pic>
        <p:nvPicPr>
          <p:cNvPr id="282639" name="Picture 15"/>
          <p:cNvPicPr>
            <a:picLocks noChangeAspect="1" noChangeArrowheads="1"/>
          </p:cNvPicPr>
          <p:nvPr/>
        </p:nvPicPr>
        <p:blipFill>
          <a:blip r:embed="rId4" cstate="print"/>
          <a:srcRect/>
          <a:stretch>
            <a:fillRect/>
          </a:stretch>
        </p:blipFill>
        <p:spPr bwMode="auto">
          <a:xfrm>
            <a:off x="7364413" y="4495800"/>
            <a:ext cx="1143000" cy="1143000"/>
          </a:xfrm>
          <a:prstGeom prst="rect">
            <a:avLst/>
          </a:prstGeom>
          <a:noFill/>
        </p:spPr>
      </p:pic>
      <p:grpSp>
        <p:nvGrpSpPr>
          <p:cNvPr id="282640" name="Group 16"/>
          <p:cNvGrpSpPr>
            <a:grpSpLocks/>
          </p:cNvGrpSpPr>
          <p:nvPr/>
        </p:nvGrpSpPr>
        <p:grpSpPr bwMode="auto">
          <a:xfrm>
            <a:off x="457200" y="3962400"/>
            <a:ext cx="4951413" cy="684213"/>
            <a:chOff x="288" y="2496"/>
            <a:chExt cx="3119" cy="431"/>
          </a:xfrm>
        </p:grpSpPr>
        <p:sp>
          <p:nvSpPr>
            <p:cNvPr id="282641" name="AutoShape 17"/>
            <p:cNvSpPr>
              <a:spLocks noChangeArrowheads="1"/>
            </p:cNvSpPr>
            <p:nvPr/>
          </p:nvSpPr>
          <p:spPr bwMode="auto">
            <a:xfrm>
              <a:off x="288" y="2496"/>
              <a:ext cx="3120" cy="432"/>
            </a:xfrm>
            <a:prstGeom prst="roundRect">
              <a:avLst>
                <a:gd name="adj" fmla="val 231"/>
              </a:avLst>
            </a:prstGeom>
            <a:noFill/>
            <a:ln w="9525">
              <a:noFill/>
              <a:round/>
              <a:headEnd/>
              <a:tailEnd/>
            </a:ln>
          </p:spPr>
          <p:txBody>
            <a:bodyPr wrap="none" anchor="ctr"/>
            <a:lstStyle/>
            <a:p>
              <a:endParaRPr lang="en-US"/>
            </a:p>
          </p:txBody>
        </p:sp>
        <p:sp>
          <p:nvSpPr>
            <p:cNvPr id="282642" name="Text Box 18"/>
            <p:cNvSpPr txBox="1">
              <a:spLocks noChangeArrowheads="1"/>
            </p:cNvSpPr>
            <p:nvPr/>
          </p:nvSpPr>
          <p:spPr bwMode="auto">
            <a:xfrm>
              <a:off x="288" y="2496"/>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Solution: Receiver advertised window</a:t>
              </a:r>
            </a:p>
          </p:txBody>
        </p:sp>
      </p:grpSp>
      <p:sp>
        <p:nvSpPr>
          <p:cNvPr id="282643" name="Line 19"/>
          <p:cNvSpPr>
            <a:spLocks noChangeShapeType="1"/>
          </p:cNvSpPr>
          <p:nvPr/>
        </p:nvSpPr>
        <p:spPr bwMode="auto">
          <a:xfrm>
            <a:off x="1752600" y="5029200"/>
            <a:ext cx="1516063" cy="1588"/>
          </a:xfrm>
          <a:prstGeom prst="line">
            <a:avLst/>
          </a:prstGeom>
          <a:noFill/>
          <a:ln w="38160">
            <a:solidFill>
              <a:srgbClr val="FF0000"/>
            </a:solidFill>
            <a:prstDash val="sysDot"/>
            <a:round/>
            <a:headEnd/>
            <a:tailEnd type="triangle" w="med" len="med"/>
          </a:ln>
        </p:spPr>
        <p:txBody>
          <a:bodyPr/>
          <a:lstStyle/>
          <a:p>
            <a:endParaRPr lang="en-US"/>
          </a:p>
        </p:txBody>
      </p:sp>
      <p:sp>
        <p:nvSpPr>
          <p:cNvPr id="282644" name="AutoShape 20"/>
          <p:cNvSpPr>
            <a:spLocks noChangeArrowheads="1"/>
          </p:cNvSpPr>
          <p:nvPr/>
        </p:nvSpPr>
        <p:spPr bwMode="auto">
          <a:xfrm>
            <a:off x="1574800" y="4525963"/>
            <a:ext cx="1947863"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PUT remix.mp3</a:t>
            </a:r>
          </a:p>
        </p:txBody>
      </p:sp>
      <p:grpSp>
        <p:nvGrpSpPr>
          <p:cNvPr id="282645" name="Group 21"/>
          <p:cNvGrpSpPr>
            <a:grpSpLocks/>
          </p:cNvGrpSpPr>
          <p:nvPr/>
        </p:nvGrpSpPr>
        <p:grpSpPr bwMode="auto">
          <a:xfrm>
            <a:off x="3810000" y="2209800"/>
            <a:ext cx="1446213" cy="989013"/>
            <a:chOff x="2400" y="1392"/>
            <a:chExt cx="911" cy="623"/>
          </a:xfrm>
        </p:grpSpPr>
        <p:sp>
          <p:nvSpPr>
            <p:cNvPr id="282646" name="Freeform 22"/>
            <p:cNvSpPr>
              <a:spLocks noChangeArrowheads="1"/>
            </p:cNvSpPr>
            <p:nvPr/>
          </p:nvSpPr>
          <p:spPr bwMode="auto">
            <a:xfrm>
              <a:off x="2912" y="1405"/>
              <a:ext cx="400" cy="303"/>
            </a:xfrm>
            <a:custGeom>
              <a:avLst/>
              <a:gdLst/>
              <a:ahLst/>
              <a:cxnLst>
                <a:cxn ang="0">
                  <a:pos x="0" y="134"/>
                </a:cxn>
                <a:cxn ang="0">
                  <a:pos x="32" y="134"/>
                </a:cxn>
                <a:cxn ang="0">
                  <a:pos x="63" y="111"/>
                </a:cxn>
                <a:cxn ang="0">
                  <a:pos x="107" y="81"/>
                </a:cxn>
                <a:cxn ang="0">
                  <a:pos x="164" y="52"/>
                </a:cxn>
                <a:cxn ang="0">
                  <a:pos x="228" y="23"/>
                </a:cxn>
                <a:cxn ang="0">
                  <a:pos x="317" y="11"/>
                </a:cxn>
                <a:cxn ang="0">
                  <a:pos x="413" y="0"/>
                </a:cxn>
                <a:cxn ang="0">
                  <a:pos x="502" y="0"/>
                </a:cxn>
                <a:cxn ang="0">
                  <a:pos x="610" y="23"/>
                </a:cxn>
                <a:cxn ang="0">
                  <a:pos x="700" y="64"/>
                </a:cxn>
                <a:cxn ang="0">
                  <a:pos x="789" y="134"/>
                </a:cxn>
                <a:cxn ang="0">
                  <a:pos x="853" y="193"/>
                </a:cxn>
                <a:cxn ang="0">
                  <a:pos x="909" y="246"/>
                </a:cxn>
                <a:cxn ang="0">
                  <a:pos x="941" y="304"/>
                </a:cxn>
                <a:cxn ang="0">
                  <a:pos x="954" y="346"/>
                </a:cxn>
                <a:cxn ang="0">
                  <a:pos x="973" y="387"/>
                </a:cxn>
                <a:cxn ang="0">
                  <a:pos x="973" y="428"/>
                </a:cxn>
                <a:cxn ang="0">
                  <a:pos x="973" y="457"/>
                </a:cxn>
                <a:cxn ang="0">
                  <a:pos x="973" y="474"/>
                </a:cxn>
                <a:cxn ang="0">
                  <a:pos x="973" y="474"/>
                </a:cxn>
                <a:cxn ang="0">
                  <a:pos x="973" y="474"/>
                </a:cxn>
                <a:cxn ang="0">
                  <a:pos x="986" y="457"/>
                </a:cxn>
                <a:cxn ang="0">
                  <a:pos x="1017" y="445"/>
                </a:cxn>
                <a:cxn ang="0">
                  <a:pos x="1062" y="428"/>
                </a:cxn>
                <a:cxn ang="0">
                  <a:pos x="1107" y="416"/>
                </a:cxn>
                <a:cxn ang="0">
                  <a:pos x="1152" y="404"/>
                </a:cxn>
                <a:cxn ang="0">
                  <a:pos x="1215" y="404"/>
                </a:cxn>
                <a:cxn ang="0">
                  <a:pos x="1273" y="416"/>
                </a:cxn>
                <a:cxn ang="0">
                  <a:pos x="1336" y="428"/>
                </a:cxn>
                <a:cxn ang="0">
                  <a:pos x="1394" y="474"/>
                </a:cxn>
                <a:cxn ang="0">
                  <a:pos x="1457" y="527"/>
                </a:cxn>
                <a:cxn ang="0">
                  <a:pos x="1489" y="567"/>
                </a:cxn>
                <a:cxn ang="0">
                  <a:pos x="1502" y="627"/>
                </a:cxn>
                <a:cxn ang="0">
                  <a:pos x="1521" y="679"/>
                </a:cxn>
                <a:cxn ang="0">
                  <a:pos x="1521" y="727"/>
                </a:cxn>
                <a:cxn ang="0">
                  <a:pos x="1502" y="768"/>
                </a:cxn>
                <a:cxn ang="0">
                  <a:pos x="1502" y="808"/>
                </a:cxn>
                <a:cxn ang="0">
                  <a:pos x="1489" y="837"/>
                </a:cxn>
                <a:cxn ang="0">
                  <a:pos x="1489" y="849"/>
                </a:cxn>
                <a:cxn ang="0">
                  <a:pos x="1470" y="849"/>
                </a:cxn>
                <a:cxn ang="0">
                  <a:pos x="1489" y="861"/>
                </a:cxn>
                <a:cxn ang="0">
                  <a:pos x="1502" y="861"/>
                </a:cxn>
                <a:cxn ang="0">
                  <a:pos x="1534" y="890"/>
                </a:cxn>
                <a:cxn ang="0">
                  <a:pos x="1579" y="919"/>
                </a:cxn>
                <a:cxn ang="0">
                  <a:pos x="1610" y="960"/>
                </a:cxn>
                <a:cxn ang="0">
                  <a:pos x="1655" y="1019"/>
                </a:cxn>
                <a:cxn ang="0">
                  <a:pos x="1699" y="1072"/>
                </a:cxn>
                <a:cxn ang="0">
                  <a:pos x="1730" y="1142"/>
                </a:cxn>
                <a:cxn ang="0">
                  <a:pos x="1743" y="1242"/>
                </a:cxn>
                <a:cxn ang="0">
                  <a:pos x="1762" y="1336"/>
                </a:cxn>
              </a:cxnLst>
              <a:rect l="0" t="0" r="r" b="b"/>
              <a:pathLst>
                <a:path w="1763" h="1337">
                  <a:moveTo>
                    <a:pt x="0" y="134"/>
                  </a:moveTo>
                  <a:lnTo>
                    <a:pt x="32" y="134"/>
                  </a:lnTo>
                  <a:lnTo>
                    <a:pt x="63" y="111"/>
                  </a:lnTo>
                  <a:lnTo>
                    <a:pt x="107" y="81"/>
                  </a:lnTo>
                  <a:lnTo>
                    <a:pt x="164" y="52"/>
                  </a:lnTo>
                  <a:lnTo>
                    <a:pt x="228" y="23"/>
                  </a:lnTo>
                  <a:lnTo>
                    <a:pt x="317" y="11"/>
                  </a:lnTo>
                  <a:lnTo>
                    <a:pt x="413" y="0"/>
                  </a:lnTo>
                  <a:lnTo>
                    <a:pt x="502" y="0"/>
                  </a:lnTo>
                  <a:lnTo>
                    <a:pt x="610" y="23"/>
                  </a:lnTo>
                  <a:lnTo>
                    <a:pt x="700" y="64"/>
                  </a:lnTo>
                  <a:lnTo>
                    <a:pt x="789" y="134"/>
                  </a:lnTo>
                  <a:lnTo>
                    <a:pt x="853" y="193"/>
                  </a:lnTo>
                  <a:lnTo>
                    <a:pt x="909" y="246"/>
                  </a:lnTo>
                  <a:lnTo>
                    <a:pt x="941" y="304"/>
                  </a:lnTo>
                  <a:lnTo>
                    <a:pt x="954" y="346"/>
                  </a:lnTo>
                  <a:lnTo>
                    <a:pt x="973" y="387"/>
                  </a:lnTo>
                  <a:lnTo>
                    <a:pt x="973" y="428"/>
                  </a:lnTo>
                  <a:lnTo>
                    <a:pt x="973" y="457"/>
                  </a:lnTo>
                  <a:lnTo>
                    <a:pt x="973" y="474"/>
                  </a:lnTo>
                  <a:lnTo>
                    <a:pt x="973" y="474"/>
                  </a:lnTo>
                  <a:lnTo>
                    <a:pt x="973" y="474"/>
                  </a:lnTo>
                  <a:lnTo>
                    <a:pt x="986" y="457"/>
                  </a:lnTo>
                  <a:lnTo>
                    <a:pt x="1017" y="445"/>
                  </a:lnTo>
                  <a:lnTo>
                    <a:pt x="1062" y="428"/>
                  </a:lnTo>
                  <a:lnTo>
                    <a:pt x="1107" y="416"/>
                  </a:lnTo>
                  <a:lnTo>
                    <a:pt x="1152" y="404"/>
                  </a:lnTo>
                  <a:lnTo>
                    <a:pt x="1215" y="404"/>
                  </a:lnTo>
                  <a:lnTo>
                    <a:pt x="1273" y="416"/>
                  </a:lnTo>
                  <a:lnTo>
                    <a:pt x="1336" y="428"/>
                  </a:lnTo>
                  <a:lnTo>
                    <a:pt x="1394" y="474"/>
                  </a:lnTo>
                  <a:lnTo>
                    <a:pt x="1457" y="527"/>
                  </a:lnTo>
                  <a:lnTo>
                    <a:pt x="1489" y="567"/>
                  </a:lnTo>
                  <a:lnTo>
                    <a:pt x="1502" y="627"/>
                  </a:lnTo>
                  <a:lnTo>
                    <a:pt x="1521" y="679"/>
                  </a:lnTo>
                  <a:lnTo>
                    <a:pt x="1521" y="727"/>
                  </a:lnTo>
                  <a:lnTo>
                    <a:pt x="1502" y="768"/>
                  </a:lnTo>
                  <a:lnTo>
                    <a:pt x="1502" y="808"/>
                  </a:lnTo>
                  <a:lnTo>
                    <a:pt x="1489" y="837"/>
                  </a:lnTo>
                  <a:lnTo>
                    <a:pt x="1489" y="849"/>
                  </a:lnTo>
                  <a:lnTo>
                    <a:pt x="1470" y="849"/>
                  </a:lnTo>
                  <a:lnTo>
                    <a:pt x="1489" y="861"/>
                  </a:lnTo>
                  <a:lnTo>
                    <a:pt x="1502" y="861"/>
                  </a:lnTo>
                  <a:lnTo>
                    <a:pt x="1534" y="890"/>
                  </a:lnTo>
                  <a:lnTo>
                    <a:pt x="1579" y="919"/>
                  </a:lnTo>
                  <a:lnTo>
                    <a:pt x="1610" y="960"/>
                  </a:lnTo>
                  <a:lnTo>
                    <a:pt x="1655" y="1019"/>
                  </a:lnTo>
                  <a:lnTo>
                    <a:pt x="1699" y="1072"/>
                  </a:lnTo>
                  <a:lnTo>
                    <a:pt x="1730" y="1142"/>
                  </a:lnTo>
                  <a:lnTo>
                    <a:pt x="1743" y="1242"/>
                  </a:lnTo>
                  <a:lnTo>
                    <a:pt x="1762" y="1336"/>
                  </a:lnTo>
                </a:path>
              </a:pathLst>
            </a:custGeom>
            <a:noFill/>
            <a:ln w="12600">
              <a:solidFill>
                <a:srgbClr val="0066FF"/>
              </a:solidFill>
              <a:round/>
              <a:headEnd/>
              <a:tailEnd/>
            </a:ln>
          </p:spPr>
          <p:txBody>
            <a:bodyPr/>
            <a:lstStyle/>
            <a:p>
              <a:endParaRPr lang="en-US"/>
            </a:p>
          </p:txBody>
        </p:sp>
        <p:sp>
          <p:nvSpPr>
            <p:cNvPr id="282647" name="Freeform 23"/>
            <p:cNvSpPr>
              <a:spLocks noChangeArrowheads="1"/>
            </p:cNvSpPr>
            <p:nvPr/>
          </p:nvSpPr>
          <p:spPr bwMode="auto">
            <a:xfrm>
              <a:off x="2400" y="1392"/>
              <a:ext cx="517" cy="314"/>
            </a:xfrm>
            <a:custGeom>
              <a:avLst/>
              <a:gdLst/>
              <a:ahLst/>
              <a:cxnLst>
                <a:cxn ang="0">
                  <a:pos x="12" y="1282"/>
                </a:cxn>
                <a:cxn ang="0">
                  <a:pos x="56" y="1131"/>
                </a:cxn>
                <a:cxn ang="0">
                  <a:pos x="133" y="1020"/>
                </a:cxn>
                <a:cxn ang="0">
                  <a:pos x="209" y="949"/>
                </a:cxn>
                <a:cxn ang="0">
                  <a:pos x="273" y="908"/>
                </a:cxn>
                <a:cxn ang="0">
                  <a:pos x="273" y="908"/>
                </a:cxn>
                <a:cxn ang="0">
                  <a:pos x="254" y="850"/>
                </a:cxn>
                <a:cxn ang="0">
                  <a:pos x="241" y="785"/>
                </a:cxn>
                <a:cxn ang="0">
                  <a:pos x="241" y="685"/>
                </a:cxn>
                <a:cxn ang="0">
                  <a:pos x="305" y="573"/>
                </a:cxn>
                <a:cxn ang="0">
                  <a:pos x="426" y="486"/>
                </a:cxn>
                <a:cxn ang="0">
                  <a:pos x="528" y="462"/>
                </a:cxn>
                <a:cxn ang="0">
                  <a:pos x="649" y="474"/>
                </a:cxn>
                <a:cxn ang="0">
                  <a:pos x="726" y="503"/>
                </a:cxn>
                <a:cxn ang="0">
                  <a:pos x="771" y="532"/>
                </a:cxn>
                <a:cxn ang="0">
                  <a:pos x="789" y="515"/>
                </a:cxn>
                <a:cxn ang="0">
                  <a:pos x="771" y="474"/>
                </a:cxn>
                <a:cxn ang="0">
                  <a:pos x="789" y="404"/>
                </a:cxn>
                <a:cxn ang="0">
                  <a:pos x="846" y="304"/>
                </a:cxn>
                <a:cxn ang="0">
                  <a:pos x="967" y="181"/>
                </a:cxn>
                <a:cxn ang="0">
                  <a:pos x="1152" y="81"/>
                </a:cxn>
                <a:cxn ang="0">
                  <a:pos x="1349" y="58"/>
                </a:cxn>
                <a:cxn ang="0">
                  <a:pos x="1515" y="81"/>
                </a:cxn>
                <a:cxn ang="0">
                  <a:pos x="1655" y="139"/>
                </a:cxn>
                <a:cxn ang="0">
                  <a:pos x="1732" y="181"/>
                </a:cxn>
                <a:cxn ang="0">
                  <a:pos x="1745" y="181"/>
                </a:cxn>
                <a:cxn ang="0">
                  <a:pos x="1745" y="151"/>
                </a:cxn>
                <a:cxn ang="0">
                  <a:pos x="1776" y="100"/>
                </a:cxn>
                <a:cxn ang="0">
                  <a:pos x="1834" y="40"/>
                </a:cxn>
                <a:cxn ang="0">
                  <a:pos x="1942" y="11"/>
                </a:cxn>
                <a:cxn ang="0">
                  <a:pos x="2082" y="11"/>
                </a:cxn>
                <a:cxn ang="0">
                  <a:pos x="2183" y="40"/>
                </a:cxn>
                <a:cxn ang="0">
                  <a:pos x="2228" y="100"/>
                </a:cxn>
                <a:cxn ang="0">
                  <a:pos x="2260" y="151"/>
                </a:cxn>
                <a:cxn ang="0">
                  <a:pos x="2280" y="181"/>
                </a:cxn>
              </a:cxnLst>
              <a:rect l="0" t="0" r="r" b="b"/>
              <a:pathLst>
                <a:path w="2281" h="1384">
                  <a:moveTo>
                    <a:pt x="0" y="1383"/>
                  </a:moveTo>
                  <a:lnTo>
                    <a:pt x="12" y="1282"/>
                  </a:lnTo>
                  <a:lnTo>
                    <a:pt x="32" y="1201"/>
                  </a:lnTo>
                  <a:lnTo>
                    <a:pt x="56" y="1131"/>
                  </a:lnTo>
                  <a:lnTo>
                    <a:pt x="88" y="1061"/>
                  </a:lnTo>
                  <a:lnTo>
                    <a:pt x="133" y="1020"/>
                  </a:lnTo>
                  <a:lnTo>
                    <a:pt x="183" y="978"/>
                  </a:lnTo>
                  <a:lnTo>
                    <a:pt x="209" y="949"/>
                  </a:lnTo>
                  <a:lnTo>
                    <a:pt x="241" y="920"/>
                  </a:lnTo>
                  <a:lnTo>
                    <a:pt x="273" y="908"/>
                  </a:lnTo>
                  <a:lnTo>
                    <a:pt x="273" y="908"/>
                  </a:lnTo>
                  <a:lnTo>
                    <a:pt x="273" y="908"/>
                  </a:lnTo>
                  <a:lnTo>
                    <a:pt x="254" y="879"/>
                  </a:lnTo>
                  <a:lnTo>
                    <a:pt x="254" y="850"/>
                  </a:lnTo>
                  <a:lnTo>
                    <a:pt x="241" y="826"/>
                  </a:lnTo>
                  <a:lnTo>
                    <a:pt x="241" y="785"/>
                  </a:lnTo>
                  <a:lnTo>
                    <a:pt x="241" y="726"/>
                  </a:lnTo>
                  <a:lnTo>
                    <a:pt x="241" y="685"/>
                  </a:lnTo>
                  <a:lnTo>
                    <a:pt x="273" y="627"/>
                  </a:lnTo>
                  <a:lnTo>
                    <a:pt x="305" y="573"/>
                  </a:lnTo>
                  <a:lnTo>
                    <a:pt x="349" y="532"/>
                  </a:lnTo>
                  <a:lnTo>
                    <a:pt x="426" y="486"/>
                  </a:lnTo>
                  <a:lnTo>
                    <a:pt x="483" y="474"/>
                  </a:lnTo>
                  <a:lnTo>
                    <a:pt x="528" y="462"/>
                  </a:lnTo>
                  <a:lnTo>
                    <a:pt x="592" y="462"/>
                  </a:lnTo>
                  <a:lnTo>
                    <a:pt x="649" y="474"/>
                  </a:lnTo>
                  <a:lnTo>
                    <a:pt x="700" y="486"/>
                  </a:lnTo>
                  <a:lnTo>
                    <a:pt x="726" y="503"/>
                  </a:lnTo>
                  <a:lnTo>
                    <a:pt x="758" y="515"/>
                  </a:lnTo>
                  <a:lnTo>
                    <a:pt x="771" y="532"/>
                  </a:lnTo>
                  <a:lnTo>
                    <a:pt x="789" y="532"/>
                  </a:lnTo>
                  <a:lnTo>
                    <a:pt x="789" y="515"/>
                  </a:lnTo>
                  <a:lnTo>
                    <a:pt x="771" y="503"/>
                  </a:lnTo>
                  <a:lnTo>
                    <a:pt x="771" y="474"/>
                  </a:lnTo>
                  <a:lnTo>
                    <a:pt x="789" y="445"/>
                  </a:lnTo>
                  <a:lnTo>
                    <a:pt x="789" y="404"/>
                  </a:lnTo>
                  <a:lnTo>
                    <a:pt x="821" y="350"/>
                  </a:lnTo>
                  <a:lnTo>
                    <a:pt x="846" y="304"/>
                  </a:lnTo>
                  <a:lnTo>
                    <a:pt x="898" y="251"/>
                  </a:lnTo>
                  <a:lnTo>
                    <a:pt x="967" y="181"/>
                  </a:lnTo>
                  <a:lnTo>
                    <a:pt x="1043" y="122"/>
                  </a:lnTo>
                  <a:lnTo>
                    <a:pt x="1152" y="81"/>
                  </a:lnTo>
                  <a:lnTo>
                    <a:pt x="1241" y="58"/>
                  </a:lnTo>
                  <a:lnTo>
                    <a:pt x="1349" y="58"/>
                  </a:lnTo>
                  <a:lnTo>
                    <a:pt x="1439" y="58"/>
                  </a:lnTo>
                  <a:lnTo>
                    <a:pt x="1515" y="81"/>
                  </a:lnTo>
                  <a:lnTo>
                    <a:pt x="1592" y="110"/>
                  </a:lnTo>
                  <a:lnTo>
                    <a:pt x="1655" y="139"/>
                  </a:lnTo>
                  <a:lnTo>
                    <a:pt x="1700" y="170"/>
                  </a:lnTo>
                  <a:lnTo>
                    <a:pt x="1732" y="181"/>
                  </a:lnTo>
                  <a:lnTo>
                    <a:pt x="1745" y="192"/>
                  </a:lnTo>
                  <a:lnTo>
                    <a:pt x="1745" y="181"/>
                  </a:lnTo>
                  <a:lnTo>
                    <a:pt x="1745" y="170"/>
                  </a:lnTo>
                  <a:lnTo>
                    <a:pt x="1745" y="151"/>
                  </a:lnTo>
                  <a:lnTo>
                    <a:pt x="1758" y="122"/>
                  </a:lnTo>
                  <a:lnTo>
                    <a:pt x="1776" y="100"/>
                  </a:lnTo>
                  <a:lnTo>
                    <a:pt x="1808" y="69"/>
                  </a:lnTo>
                  <a:lnTo>
                    <a:pt x="1834" y="40"/>
                  </a:lnTo>
                  <a:lnTo>
                    <a:pt x="1885" y="29"/>
                  </a:lnTo>
                  <a:lnTo>
                    <a:pt x="1942" y="11"/>
                  </a:lnTo>
                  <a:lnTo>
                    <a:pt x="2006" y="0"/>
                  </a:lnTo>
                  <a:lnTo>
                    <a:pt x="2082" y="11"/>
                  </a:lnTo>
                  <a:lnTo>
                    <a:pt x="2139" y="29"/>
                  </a:lnTo>
                  <a:lnTo>
                    <a:pt x="2183" y="40"/>
                  </a:lnTo>
                  <a:lnTo>
                    <a:pt x="2215" y="69"/>
                  </a:lnTo>
                  <a:lnTo>
                    <a:pt x="2228" y="100"/>
                  </a:lnTo>
                  <a:lnTo>
                    <a:pt x="2260" y="122"/>
                  </a:lnTo>
                  <a:lnTo>
                    <a:pt x="2260" y="151"/>
                  </a:lnTo>
                  <a:lnTo>
                    <a:pt x="2280" y="170"/>
                  </a:lnTo>
                  <a:lnTo>
                    <a:pt x="2280" y="181"/>
                  </a:lnTo>
                  <a:lnTo>
                    <a:pt x="2280" y="192"/>
                  </a:lnTo>
                </a:path>
              </a:pathLst>
            </a:custGeom>
            <a:noFill/>
            <a:ln w="12600">
              <a:solidFill>
                <a:srgbClr val="0066FF"/>
              </a:solidFill>
              <a:round/>
              <a:headEnd/>
              <a:tailEnd/>
            </a:ln>
          </p:spPr>
          <p:txBody>
            <a:bodyPr/>
            <a:lstStyle/>
            <a:p>
              <a:endParaRPr lang="en-US"/>
            </a:p>
          </p:txBody>
        </p:sp>
        <p:sp>
          <p:nvSpPr>
            <p:cNvPr id="282648" name="Freeform 24"/>
            <p:cNvSpPr>
              <a:spLocks noChangeArrowheads="1"/>
            </p:cNvSpPr>
            <p:nvPr/>
          </p:nvSpPr>
          <p:spPr bwMode="auto">
            <a:xfrm>
              <a:off x="2400" y="1703"/>
              <a:ext cx="393" cy="305"/>
            </a:xfrm>
            <a:custGeom>
              <a:avLst/>
              <a:gdLst/>
              <a:ahLst/>
              <a:cxnLst>
                <a:cxn ang="0">
                  <a:pos x="1732" y="1183"/>
                </a:cxn>
                <a:cxn ang="0">
                  <a:pos x="1732" y="1201"/>
                </a:cxn>
                <a:cxn ang="0">
                  <a:pos x="1700" y="1212"/>
                </a:cxn>
                <a:cxn ang="0">
                  <a:pos x="1657" y="1241"/>
                </a:cxn>
                <a:cxn ang="0">
                  <a:pos x="1592" y="1272"/>
                </a:cxn>
                <a:cxn ang="0">
                  <a:pos x="1515" y="1294"/>
                </a:cxn>
                <a:cxn ang="0">
                  <a:pos x="1439" y="1324"/>
                </a:cxn>
                <a:cxn ang="0">
                  <a:pos x="1351" y="1342"/>
                </a:cxn>
                <a:cxn ang="0">
                  <a:pos x="1243" y="1324"/>
                </a:cxn>
                <a:cxn ang="0">
                  <a:pos x="1153" y="1312"/>
                </a:cxn>
                <a:cxn ang="0">
                  <a:pos x="1045" y="1253"/>
                </a:cxn>
                <a:cxn ang="0">
                  <a:pos x="968" y="1201"/>
                </a:cxn>
                <a:cxn ang="0">
                  <a:pos x="898" y="1142"/>
                </a:cxn>
                <a:cxn ang="0">
                  <a:pos x="847" y="1090"/>
                </a:cxn>
                <a:cxn ang="0">
                  <a:pos x="821" y="1032"/>
                </a:cxn>
                <a:cxn ang="0">
                  <a:pos x="789" y="978"/>
                </a:cxn>
                <a:cxn ang="0">
                  <a:pos x="789" y="931"/>
                </a:cxn>
                <a:cxn ang="0">
                  <a:pos x="771" y="908"/>
                </a:cxn>
                <a:cxn ang="0">
                  <a:pos x="771" y="879"/>
                </a:cxn>
                <a:cxn ang="0">
                  <a:pos x="789" y="867"/>
                </a:cxn>
                <a:cxn ang="0">
                  <a:pos x="789" y="850"/>
                </a:cxn>
                <a:cxn ang="0">
                  <a:pos x="771" y="867"/>
                </a:cxn>
                <a:cxn ang="0">
                  <a:pos x="758" y="879"/>
                </a:cxn>
                <a:cxn ang="0">
                  <a:pos x="726" y="891"/>
                </a:cxn>
                <a:cxn ang="0">
                  <a:pos x="700" y="908"/>
                </a:cxn>
                <a:cxn ang="0">
                  <a:pos x="649" y="920"/>
                </a:cxn>
                <a:cxn ang="0">
                  <a:pos x="592" y="920"/>
                </a:cxn>
                <a:cxn ang="0">
                  <a:pos x="528" y="920"/>
                </a:cxn>
                <a:cxn ang="0">
                  <a:pos x="483" y="920"/>
                </a:cxn>
                <a:cxn ang="0">
                  <a:pos x="426" y="891"/>
                </a:cxn>
                <a:cxn ang="0">
                  <a:pos x="349" y="850"/>
                </a:cxn>
                <a:cxn ang="0">
                  <a:pos x="305" y="809"/>
                </a:cxn>
                <a:cxn ang="0">
                  <a:pos x="273" y="750"/>
                </a:cxn>
                <a:cxn ang="0">
                  <a:pos x="241" y="709"/>
                </a:cxn>
                <a:cxn ang="0">
                  <a:pos x="241" y="656"/>
                </a:cxn>
                <a:cxn ang="0">
                  <a:pos x="241" y="615"/>
                </a:cxn>
                <a:cxn ang="0">
                  <a:pos x="241" y="568"/>
                </a:cxn>
                <a:cxn ang="0">
                  <a:pos x="254" y="527"/>
                </a:cxn>
                <a:cxn ang="0">
                  <a:pos x="254" y="503"/>
                </a:cxn>
                <a:cxn ang="0">
                  <a:pos x="273" y="486"/>
                </a:cxn>
                <a:cxn ang="0">
                  <a:pos x="273" y="474"/>
                </a:cxn>
                <a:cxn ang="0">
                  <a:pos x="273" y="474"/>
                </a:cxn>
                <a:cxn ang="0">
                  <a:pos x="241" y="457"/>
                </a:cxn>
                <a:cxn ang="0">
                  <a:pos x="209" y="445"/>
                </a:cxn>
                <a:cxn ang="0">
                  <a:pos x="185" y="416"/>
                </a:cxn>
                <a:cxn ang="0">
                  <a:pos x="133" y="374"/>
                </a:cxn>
                <a:cxn ang="0">
                  <a:pos x="88" y="321"/>
                </a:cxn>
                <a:cxn ang="0">
                  <a:pos x="56" y="263"/>
                </a:cxn>
                <a:cxn ang="0">
                  <a:pos x="32" y="181"/>
                </a:cxn>
                <a:cxn ang="0">
                  <a:pos x="12" y="93"/>
                </a:cxn>
                <a:cxn ang="0">
                  <a:pos x="0" y="0"/>
                </a:cxn>
              </a:cxnLst>
              <a:rect l="0" t="0" r="r" b="b"/>
              <a:pathLst>
                <a:path w="1733" h="1343">
                  <a:moveTo>
                    <a:pt x="1732" y="1183"/>
                  </a:moveTo>
                  <a:lnTo>
                    <a:pt x="1732" y="1201"/>
                  </a:lnTo>
                  <a:lnTo>
                    <a:pt x="1700" y="1212"/>
                  </a:lnTo>
                  <a:lnTo>
                    <a:pt x="1657" y="1241"/>
                  </a:lnTo>
                  <a:lnTo>
                    <a:pt x="1592" y="1272"/>
                  </a:lnTo>
                  <a:lnTo>
                    <a:pt x="1515" y="1294"/>
                  </a:lnTo>
                  <a:lnTo>
                    <a:pt x="1439" y="1324"/>
                  </a:lnTo>
                  <a:lnTo>
                    <a:pt x="1351" y="1342"/>
                  </a:lnTo>
                  <a:lnTo>
                    <a:pt x="1243" y="1324"/>
                  </a:lnTo>
                  <a:lnTo>
                    <a:pt x="1153" y="1312"/>
                  </a:lnTo>
                  <a:lnTo>
                    <a:pt x="1045" y="1253"/>
                  </a:lnTo>
                  <a:lnTo>
                    <a:pt x="968" y="1201"/>
                  </a:lnTo>
                  <a:lnTo>
                    <a:pt x="898" y="1142"/>
                  </a:lnTo>
                  <a:lnTo>
                    <a:pt x="847" y="1090"/>
                  </a:lnTo>
                  <a:lnTo>
                    <a:pt x="821" y="1032"/>
                  </a:lnTo>
                  <a:lnTo>
                    <a:pt x="789" y="978"/>
                  </a:lnTo>
                  <a:lnTo>
                    <a:pt x="789" y="931"/>
                  </a:lnTo>
                  <a:lnTo>
                    <a:pt x="771" y="908"/>
                  </a:lnTo>
                  <a:lnTo>
                    <a:pt x="771" y="879"/>
                  </a:lnTo>
                  <a:lnTo>
                    <a:pt x="789" y="867"/>
                  </a:lnTo>
                  <a:lnTo>
                    <a:pt x="789" y="850"/>
                  </a:lnTo>
                  <a:lnTo>
                    <a:pt x="771" y="867"/>
                  </a:lnTo>
                  <a:lnTo>
                    <a:pt x="758" y="879"/>
                  </a:lnTo>
                  <a:lnTo>
                    <a:pt x="726" y="891"/>
                  </a:lnTo>
                  <a:lnTo>
                    <a:pt x="700" y="908"/>
                  </a:lnTo>
                  <a:lnTo>
                    <a:pt x="649" y="920"/>
                  </a:lnTo>
                  <a:lnTo>
                    <a:pt x="592" y="920"/>
                  </a:lnTo>
                  <a:lnTo>
                    <a:pt x="528" y="920"/>
                  </a:lnTo>
                  <a:lnTo>
                    <a:pt x="483" y="920"/>
                  </a:lnTo>
                  <a:lnTo>
                    <a:pt x="426" y="891"/>
                  </a:lnTo>
                  <a:lnTo>
                    <a:pt x="349" y="850"/>
                  </a:lnTo>
                  <a:lnTo>
                    <a:pt x="305" y="809"/>
                  </a:lnTo>
                  <a:lnTo>
                    <a:pt x="273" y="750"/>
                  </a:lnTo>
                  <a:lnTo>
                    <a:pt x="241" y="709"/>
                  </a:lnTo>
                  <a:lnTo>
                    <a:pt x="241" y="656"/>
                  </a:lnTo>
                  <a:lnTo>
                    <a:pt x="241" y="615"/>
                  </a:lnTo>
                  <a:lnTo>
                    <a:pt x="241" y="568"/>
                  </a:lnTo>
                  <a:lnTo>
                    <a:pt x="254" y="527"/>
                  </a:lnTo>
                  <a:lnTo>
                    <a:pt x="254" y="503"/>
                  </a:lnTo>
                  <a:lnTo>
                    <a:pt x="273" y="486"/>
                  </a:lnTo>
                  <a:lnTo>
                    <a:pt x="273" y="474"/>
                  </a:lnTo>
                  <a:lnTo>
                    <a:pt x="273" y="474"/>
                  </a:lnTo>
                  <a:lnTo>
                    <a:pt x="241" y="457"/>
                  </a:lnTo>
                  <a:lnTo>
                    <a:pt x="209" y="445"/>
                  </a:lnTo>
                  <a:lnTo>
                    <a:pt x="185" y="416"/>
                  </a:lnTo>
                  <a:lnTo>
                    <a:pt x="133" y="374"/>
                  </a:lnTo>
                  <a:lnTo>
                    <a:pt x="88" y="321"/>
                  </a:lnTo>
                  <a:lnTo>
                    <a:pt x="56" y="263"/>
                  </a:lnTo>
                  <a:lnTo>
                    <a:pt x="32" y="181"/>
                  </a:lnTo>
                  <a:lnTo>
                    <a:pt x="12" y="93"/>
                  </a:lnTo>
                  <a:lnTo>
                    <a:pt x="0" y="0"/>
                  </a:lnTo>
                </a:path>
              </a:pathLst>
            </a:custGeom>
            <a:noFill/>
            <a:ln w="12600">
              <a:solidFill>
                <a:srgbClr val="0066FF"/>
              </a:solidFill>
              <a:round/>
              <a:headEnd/>
              <a:tailEnd/>
            </a:ln>
          </p:spPr>
          <p:txBody>
            <a:bodyPr/>
            <a:lstStyle/>
            <a:p>
              <a:endParaRPr lang="en-US"/>
            </a:p>
          </p:txBody>
        </p:sp>
        <p:sp>
          <p:nvSpPr>
            <p:cNvPr id="282649" name="Freeform 25"/>
            <p:cNvSpPr>
              <a:spLocks noChangeArrowheads="1"/>
            </p:cNvSpPr>
            <p:nvPr/>
          </p:nvSpPr>
          <p:spPr bwMode="auto">
            <a:xfrm>
              <a:off x="2795" y="1703"/>
              <a:ext cx="513" cy="314"/>
            </a:xfrm>
            <a:custGeom>
              <a:avLst/>
              <a:gdLst/>
              <a:ahLst/>
              <a:cxnLst>
                <a:cxn ang="0">
                  <a:pos x="2260" y="93"/>
                </a:cxn>
                <a:cxn ang="0">
                  <a:pos x="2217" y="263"/>
                </a:cxn>
                <a:cxn ang="0">
                  <a:pos x="2127" y="374"/>
                </a:cxn>
                <a:cxn ang="0">
                  <a:pos x="2051" y="445"/>
                </a:cxn>
                <a:cxn ang="0">
                  <a:pos x="2006" y="474"/>
                </a:cxn>
                <a:cxn ang="0">
                  <a:pos x="2006" y="486"/>
                </a:cxn>
                <a:cxn ang="0">
                  <a:pos x="2019" y="526"/>
                </a:cxn>
                <a:cxn ang="0">
                  <a:pos x="2038" y="615"/>
                </a:cxn>
                <a:cxn ang="0">
                  <a:pos x="2019" y="708"/>
                </a:cxn>
                <a:cxn ang="0">
                  <a:pos x="1974" y="807"/>
                </a:cxn>
                <a:cxn ang="0">
                  <a:pos x="1853" y="889"/>
                </a:cxn>
                <a:cxn ang="0">
                  <a:pos x="1732" y="931"/>
                </a:cxn>
                <a:cxn ang="0">
                  <a:pos x="1624" y="919"/>
                </a:cxn>
                <a:cxn ang="0">
                  <a:pos x="1534" y="889"/>
                </a:cxn>
                <a:cxn ang="0">
                  <a:pos x="1490" y="866"/>
                </a:cxn>
                <a:cxn ang="0">
                  <a:pos x="1490" y="866"/>
                </a:cxn>
                <a:cxn ang="0">
                  <a:pos x="1490" y="907"/>
                </a:cxn>
                <a:cxn ang="0">
                  <a:pos x="1471" y="989"/>
                </a:cxn>
                <a:cxn ang="0">
                  <a:pos x="1426" y="1089"/>
                </a:cxn>
                <a:cxn ang="0">
                  <a:pos x="1305" y="1200"/>
                </a:cxn>
                <a:cxn ang="0">
                  <a:pos x="1127" y="1312"/>
                </a:cxn>
                <a:cxn ang="0">
                  <a:pos x="930" y="1341"/>
                </a:cxn>
                <a:cxn ang="0">
                  <a:pos x="745" y="1312"/>
                </a:cxn>
                <a:cxn ang="0">
                  <a:pos x="624" y="1252"/>
                </a:cxn>
                <a:cxn ang="0">
                  <a:pos x="547" y="1200"/>
                </a:cxn>
                <a:cxn ang="0">
                  <a:pos x="534" y="1200"/>
                </a:cxn>
                <a:cxn ang="0">
                  <a:pos x="515" y="1241"/>
                </a:cxn>
                <a:cxn ang="0">
                  <a:pos x="484" y="1282"/>
                </a:cxn>
                <a:cxn ang="0">
                  <a:pos x="439" y="1341"/>
                </a:cxn>
                <a:cxn ang="0">
                  <a:pos x="337" y="1382"/>
                </a:cxn>
                <a:cxn ang="0">
                  <a:pos x="197" y="1382"/>
                </a:cxn>
                <a:cxn ang="0">
                  <a:pos x="88" y="1341"/>
                </a:cxn>
                <a:cxn ang="0">
                  <a:pos x="32" y="1282"/>
                </a:cxn>
                <a:cxn ang="0">
                  <a:pos x="0" y="1241"/>
                </a:cxn>
                <a:cxn ang="0">
                  <a:pos x="0" y="1200"/>
                </a:cxn>
              </a:cxnLst>
              <a:rect l="0" t="0" r="r" b="b"/>
              <a:pathLst>
                <a:path w="2261" h="1383">
                  <a:moveTo>
                    <a:pt x="2260" y="0"/>
                  </a:moveTo>
                  <a:lnTo>
                    <a:pt x="2260" y="93"/>
                  </a:lnTo>
                  <a:lnTo>
                    <a:pt x="2249" y="193"/>
                  </a:lnTo>
                  <a:lnTo>
                    <a:pt x="2217" y="263"/>
                  </a:lnTo>
                  <a:lnTo>
                    <a:pt x="2172" y="321"/>
                  </a:lnTo>
                  <a:lnTo>
                    <a:pt x="2127" y="374"/>
                  </a:lnTo>
                  <a:lnTo>
                    <a:pt x="2096" y="416"/>
                  </a:lnTo>
                  <a:lnTo>
                    <a:pt x="2051" y="445"/>
                  </a:lnTo>
                  <a:lnTo>
                    <a:pt x="2019" y="457"/>
                  </a:lnTo>
                  <a:lnTo>
                    <a:pt x="2006" y="474"/>
                  </a:lnTo>
                  <a:lnTo>
                    <a:pt x="1987" y="486"/>
                  </a:lnTo>
                  <a:lnTo>
                    <a:pt x="2006" y="486"/>
                  </a:lnTo>
                  <a:lnTo>
                    <a:pt x="2006" y="503"/>
                  </a:lnTo>
                  <a:lnTo>
                    <a:pt x="2019" y="526"/>
                  </a:lnTo>
                  <a:lnTo>
                    <a:pt x="2019" y="567"/>
                  </a:lnTo>
                  <a:lnTo>
                    <a:pt x="2038" y="615"/>
                  </a:lnTo>
                  <a:lnTo>
                    <a:pt x="2038" y="656"/>
                  </a:lnTo>
                  <a:lnTo>
                    <a:pt x="2019" y="708"/>
                  </a:lnTo>
                  <a:lnTo>
                    <a:pt x="2006" y="766"/>
                  </a:lnTo>
                  <a:lnTo>
                    <a:pt x="1974" y="807"/>
                  </a:lnTo>
                  <a:lnTo>
                    <a:pt x="1911" y="866"/>
                  </a:lnTo>
                  <a:lnTo>
                    <a:pt x="1853" y="889"/>
                  </a:lnTo>
                  <a:lnTo>
                    <a:pt x="1790" y="919"/>
                  </a:lnTo>
                  <a:lnTo>
                    <a:pt x="1732" y="931"/>
                  </a:lnTo>
                  <a:lnTo>
                    <a:pt x="1669" y="931"/>
                  </a:lnTo>
                  <a:lnTo>
                    <a:pt x="1624" y="919"/>
                  </a:lnTo>
                  <a:lnTo>
                    <a:pt x="1579" y="907"/>
                  </a:lnTo>
                  <a:lnTo>
                    <a:pt x="1534" y="889"/>
                  </a:lnTo>
                  <a:lnTo>
                    <a:pt x="1503" y="878"/>
                  </a:lnTo>
                  <a:lnTo>
                    <a:pt x="1490" y="866"/>
                  </a:lnTo>
                  <a:lnTo>
                    <a:pt x="1490" y="866"/>
                  </a:lnTo>
                  <a:lnTo>
                    <a:pt x="1490" y="866"/>
                  </a:lnTo>
                  <a:lnTo>
                    <a:pt x="1490" y="878"/>
                  </a:lnTo>
                  <a:lnTo>
                    <a:pt x="1490" y="907"/>
                  </a:lnTo>
                  <a:lnTo>
                    <a:pt x="1490" y="948"/>
                  </a:lnTo>
                  <a:lnTo>
                    <a:pt x="1471" y="989"/>
                  </a:lnTo>
                  <a:lnTo>
                    <a:pt x="1458" y="1030"/>
                  </a:lnTo>
                  <a:lnTo>
                    <a:pt x="1426" y="1089"/>
                  </a:lnTo>
                  <a:lnTo>
                    <a:pt x="1370" y="1142"/>
                  </a:lnTo>
                  <a:lnTo>
                    <a:pt x="1305" y="1200"/>
                  </a:lnTo>
                  <a:lnTo>
                    <a:pt x="1217" y="1270"/>
                  </a:lnTo>
                  <a:lnTo>
                    <a:pt x="1127" y="1312"/>
                  </a:lnTo>
                  <a:lnTo>
                    <a:pt x="1019" y="1341"/>
                  </a:lnTo>
                  <a:lnTo>
                    <a:pt x="930" y="1341"/>
                  </a:lnTo>
                  <a:lnTo>
                    <a:pt x="834" y="1322"/>
                  </a:lnTo>
                  <a:lnTo>
                    <a:pt x="745" y="1312"/>
                  </a:lnTo>
                  <a:lnTo>
                    <a:pt x="681" y="1282"/>
                  </a:lnTo>
                  <a:lnTo>
                    <a:pt x="624" y="1252"/>
                  </a:lnTo>
                  <a:lnTo>
                    <a:pt x="579" y="1223"/>
                  </a:lnTo>
                  <a:lnTo>
                    <a:pt x="547" y="1200"/>
                  </a:lnTo>
                  <a:lnTo>
                    <a:pt x="534" y="1200"/>
                  </a:lnTo>
                  <a:lnTo>
                    <a:pt x="534" y="1200"/>
                  </a:lnTo>
                  <a:lnTo>
                    <a:pt x="534" y="1212"/>
                  </a:lnTo>
                  <a:lnTo>
                    <a:pt x="515" y="1241"/>
                  </a:lnTo>
                  <a:lnTo>
                    <a:pt x="515" y="1252"/>
                  </a:lnTo>
                  <a:lnTo>
                    <a:pt x="484" y="1282"/>
                  </a:lnTo>
                  <a:lnTo>
                    <a:pt x="471" y="1312"/>
                  </a:lnTo>
                  <a:lnTo>
                    <a:pt x="439" y="1341"/>
                  </a:lnTo>
                  <a:lnTo>
                    <a:pt x="394" y="1363"/>
                  </a:lnTo>
                  <a:lnTo>
                    <a:pt x="337" y="1382"/>
                  </a:lnTo>
                  <a:lnTo>
                    <a:pt x="260" y="1382"/>
                  </a:lnTo>
                  <a:lnTo>
                    <a:pt x="197" y="1382"/>
                  </a:lnTo>
                  <a:lnTo>
                    <a:pt x="140" y="1363"/>
                  </a:lnTo>
                  <a:lnTo>
                    <a:pt x="88" y="1341"/>
                  </a:lnTo>
                  <a:lnTo>
                    <a:pt x="64" y="1312"/>
                  </a:lnTo>
                  <a:lnTo>
                    <a:pt x="32" y="1282"/>
                  </a:lnTo>
                  <a:lnTo>
                    <a:pt x="12" y="1252"/>
                  </a:lnTo>
                  <a:lnTo>
                    <a:pt x="0" y="1241"/>
                  </a:lnTo>
                  <a:lnTo>
                    <a:pt x="0" y="1212"/>
                  </a:lnTo>
                  <a:lnTo>
                    <a:pt x="0" y="1200"/>
                  </a:lnTo>
                  <a:lnTo>
                    <a:pt x="0" y="1200"/>
                  </a:lnTo>
                </a:path>
              </a:pathLst>
            </a:custGeom>
            <a:noFill/>
            <a:ln w="12600">
              <a:solidFill>
                <a:srgbClr val="0066FF"/>
              </a:solidFill>
              <a:round/>
              <a:headEnd/>
              <a:tailEnd/>
            </a:ln>
          </p:spPr>
          <p:txBody>
            <a:bodyPr/>
            <a:lstStyle/>
            <a:p>
              <a:endParaRPr lang="en-US"/>
            </a:p>
          </p:txBody>
        </p:sp>
      </p:grpSp>
      <p:grpSp>
        <p:nvGrpSpPr>
          <p:cNvPr id="282650" name="Group 26"/>
          <p:cNvGrpSpPr>
            <a:grpSpLocks/>
          </p:cNvGrpSpPr>
          <p:nvPr/>
        </p:nvGrpSpPr>
        <p:grpSpPr bwMode="auto">
          <a:xfrm>
            <a:off x="3810000" y="4648200"/>
            <a:ext cx="1446213" cy="989013"/>
            <a:chOff x="2400" y="2928"/>
            <a:chExt cx="911" cy="623"/>
          </a:xfrm>
        </p:grpSpPr>
        <p:sp>
          <p:nvSpPr>
            <p:cNvPr id="282651" name="Freeform 27"/>
            <p:cNvSpPr>
              <a:spLocks noChangeArrowheads="1"/>
            </p:cNvSpPr>
            <p:nvPr/>
          </p:nvSpPr>
          <p:spPr bwMode="auto">
            <a:xfrm>
              <a:off x="2912" y="2941"/>
              <a:ext cx="400" cy="303"/>
            </a:xfrm>
            <a:custGeom>
              <a:avLst/>
              <a:gdLst/>
              <a:ahLst/>
              <a:cxnLst>
                <a:cxn ang="0">
                  <a:pos x="0" y="134"/>
                </a:cxn>
                <a:cxn ang="0">
                  <a:pos x="32" y="134"/>
                </a:cxn>
                <a:cxn ang="0">
                  <a:pos x="63" y="111"/>
                </a:cxn>
                <a:cxn ang="0">
                  <a:pos x="107" y="81"/>
                </a:cxn>
                <a:cxn ang="0">
                  <a:pos x="164" y="52"/>
                </a:cxn>
                <a:cxn ang="0">
                  <a:pos x="228" y="23"/>
                </a:cxn>
                <a:cxn ang="0">
                  <a:pos x="317" y="11"/>
                </a:cxn>
                <a:cxn ang="0">
                  <a:pos x="413" y="0"/>
                </a:cxn>
                <a:cxn ang="0">
                  <a:pos x="502" y="0"/>
                </a:cxn>
                <a:cxn ang="0">
                  <a:pos x="610" y="23"/>
                </a:cxn>
                <a:cxn ang="0">
                  <a:pos x="700" y="64"/>
                </a:cxn>
                <a:cxn ang="0">
                  <a:pos x="789" y="134"/>
                </a:cxn>
                <a:cxn ang="0">
                  <a:pos x="853" y="193"/>
                </a:cxn>
                <a:cxn ang="0">
                  <a:pos x="909" y="246"/>
                </a:cxn>
                <a:cxn ang="0">
                  <a:pos x="941" y="304"/>
                </a:cxn>
                <a:cxn ang="0">
                  <a:pos x="954" y="345"/>
                </a:cxn>
                <a:cxn ang="0">
                  <a:pos x="973" y="387"/>
                </a:cxn>
                <a:cxn ang="0">
                  <a:pos x="973" y="428"/>
                </a:cxn>
                <a:cxn ang="0">
                  <a:pos x="973" y="457"/>
                </a:cxn>
                <a:cxn ang="0">
                  <a:pos x="973" y="474"/>
                </a:cxn>
                <a:cxn ang="0">
                  <a:pos x="973" y="474"/>
                </a:cxn>
                <a:cxn ang="0">
                  <a:pos x="973" y="474"/>
                </a:cxn>
                <a:cxn ang="0">
                  <a:pos x="986" y="457"/>
                </a:cxn>
                <a:cxn ang="0">
                  <a:pos x="1017" y="445"/>
                </a:cxn>
                <a:cxn ang="0">
                  <a:pos x="1062" y="428"/>
                </a:cxn>
                <a:cxn ang="0">
                  <a:pos x="1107" y="416"/>
                </a:cxn>
                <a:cxn ang="0">
                  <a:pos x="1152" y="404"/>
                </a:cxn>
                <a:cxn ang="0">
                  <a:pos x="1215" y="404"/>
                </a:cxn>
                <a:cxn ang="0">
                  <a:pos x="1273" y="416"/>
                </a:cxn>
                <a:cxn ang="0">
                  <a:pos x="1336" y="428"/>
                </a:cxn>
                <a:cxn ang="0">
                  <a:pos x="1394" y="474"/>
                </a:cxn>
                <a:cxn ang="0">
                  <a:pos x="1457" y="527"/>
                </a:cxn>
                <a:cxn ang="0">
                  <a:pos x="1489" y="567"/>
                </a:cxn>
                <a:cxn ang="0">
                  <a:pos x="1502" y="627"/>
                </a:cxn>
                <a:cxn ang="0">
                  <a:pos x="1521" y="679"/>
                </a:cxn>
                <a:cxn ang="0">
                  <a:pos x="1521" y="726"/>
                </a:cxn>
                <a:cxn ang="0">
                  <a:pos x="1502" y="767"/>
                </a:cxn>
                <a:cxn ang="0">
                  <a:pos x="1502" y="807"/>
                </a:cxn>
                <a:cxn ang="0">
                  <a:pos x="1489" y="836"/>
                </a:cxn>
                <a:cxn ang="0">
                  <a:pos x="1489" y="848"/>
                </a:cxn>
                <a:cxn ang="0">
                  <a:pos x="1470" y="848"/>
                </a:cxn>
                <a:cxn ang="0">
                  <a:pos x="1489" y="860"/>
                </a:cxn>
                <a:cxn ang="0">
                  <a:pos x="1502" y="860"/>
                </a:cxn>
                <a:cxn ang="0">
                  <a:pos x="1534" y="890"/>
                </a:cxn>
                <a:cxn ang="0">
                  <a:pos x="1579" y="919"/>
                </a:cxn>
                <a:cxn ang="0">
                  <a:pos x="1610" y="960"/>
                </a:cxn>
                <a:cxn ang="0">
                  <a:pos x="1655" y="1018"/>
                </a:cxn>
                <a:cxn ang="0">
                  <a:pos x="1699" y="1071"/>
                </a:cxn>
                <a:cxn ang="0">
                  <a:pos x="1730" y="1142"/>
                </a:cxn>
                <a:cxn ang="0">
                  <a:pos x="1743" y="1241"/>
                </a:cxn>
                <a:cxn ang="0">
                  <a:pos x="1762" y="1335"/>
                </a:cxn>
              </a:cxnLst>
              <a:rect l="0" t="0" r="r" b="b"/>
              <a:pathLst>
                <a:path w="1763" h="1336">
                  <a:moveTo>
                    <a:pt x="0" y="134"/>
                  </a:moveTo>
                  <a:lnTo>
                    <a:pt x="32" y="134"/>
                  </a:lnTo>
                  <a:lnTo>
                    <a:pt x="63" y="111"/>
                  </a:lnTo>
                  <a:lnTo>
                    <a:pt x="107" y="81"/>
                  </a:lnTo>
                  <a:lnTo>
                    <a:pt x="164" y="52"/>
                  </a:lnTo>
                  <a:lnTo>
                    <a:pt x="228" y="23"/>
                  </a:lnTo>
                  <a:lnTo>
                    <a:pt x="317" y="11"/>
                  </a:lnTo>
                  <a:lnTo>
                    <a:pt x="413" y="0"/>
                  </a:lnTo>
                  <a:lnTo>
                    <a:pt x="502" y="0"/>
                  </a:lnTo>
                  <a:lnTo>
                    <a:pt x="610" y="23"/>
                  </a:lnTo>
                  <a:lnTo>
                    <a:pt x="700" y="64"/>
                  </a:lnTo>
                  <a:lnTo>
                    <a:pt x="789" y="134"/>
                  </a:lnTo>
                  <a:lnTo>
                    <a:pt x="853" y="193"/>
                  </a:lnTo>
                  <a:lnTo>
                    <a:pt x="909" y="246"/>
                  </a:lnTo>
                  <a:lnTo>
                    <a:pt x="941" y="304"/>
                  </a:lnTo>
                  <a:lnTo>
                    <a:pt x="954" y="345"/>
                  </a:lnTo>
                  <a:lnTo>
                    <a:pt x="973" y="387"/>
                  </a:lnTo>
                  <a:lnTo>
                    <a:pt x="973" y="428"/>
                  </a:lnTo>
                  <a:lnTo>
                    <a:pt x="973" y="457"/>
                  </a:lnTo>
                  <a:lnTo>
                    <a:pt x="973" y="474"/>
                  </a:lnTo>
                  <a:lnTo>
                    <a:pt x="973" y="474"/>
                  </a:lnTo>
                  <a:lnTo>
                    <a:pt x="973" y="474"/>
                  </a:lnTo>
                  <a:lnTo>
                    <a:pt x="986" y="457"/>
                  </a:lnTo>
                  <a:lnTo>
                    <a:pt x="1017" y="445"/>
                  </a:lnTo>
                  <a:lnTo>
                    <a:pt x="1062" y="428"/>
                  </a:lnTo>
                  <a:lnTo>
                    <a:pt x="1107" y="416"/>
                  </a:lnTo>
                  <a:lnTo>
                    <a:pt x="1152" y="404"/>
                  </a:lnTo>
                  <a:lnTo>
                    <a:pt x="1215" y="404"/>
                  </a:lnTo>
                  <a:lnTo>
                    <a:pt x="1273" y="416"/>
                  </a:lnTo>
                  <a:lnTo>
                    <a:pt x="1336" y="428"/>
                  </a:lnTo>
                  <a:lnTo>
                    <a:pt x="1394" y="474"/>
                  </a:lnTo>
                  <a:lnTo>
                    <a:pt x="1457" y="527"/>
                  </a:lnTo>
                  <a:lnTo>
                    <a:pt x="1489" y="567"/>
                  </a:lnTo>
                  <a:lnTo>
                    <a:pt x="1502" y="627"/>
                  </a:lnTo>
                  <a:lnTo>
                    <a:pt x="1521" y="679"/>
                  </a:lnTo>
                  <a:lnTo>
                    <a:pt x="1521" y="726"/>
                  </a:lnTo>
                  <a:lnTo>
                    <a:pt x="1502" y="767"/>
                  </a:lnTo>
                  <a:lnTo>
                    <a:pt x="1502" y="807"/>
                  </a:lnTo>
                  <a:lnTo>
                    <a:pt x="1489" y="836"/>
                  </a:lnTo>
                  <a:lnTo>
                    <a:pt x="1489" y="848"/>
                  </a:lnTo>
                  <a:lnTo>
                    <a:pt x="1470" y="848"/>
                  </a:lnTo>
                  <a:lnTo>
                    <a:pt x="1489" y="860"/>
                  </a:lnTo>
                  <a:lnTo>
                    <a:pt x="1502" y="860"/>
                  </a:lnTo>
                  <a:lnTo>
                    <a:pt x="1534" y="890"/>
                  </a:lnTo>
                  <a:lnTo>
                    <a:pt x="1579" y="919"/>
                  </a:lnTo>
                  <a:lnTo>
                    <a:pt x="1610" y="960"/>
                  </a:lnTo>
                  <a:lnTo>
                    <a:pt x="1655" y="1018"/>
                  </a:lnTo>
                  <a:lnTo>
                    <a:pt x="1699" y="1071"/>
                  </a:lnTo>
                  <a:lnTo>
                    <a:pt x="1730" y="1142"/>
                  </a:lnTo>
                  <a:lnTo>
                    <a:pt x="1743" y="1241"/>
                  </a:lnTo>
                  <a:lnTo>
                    <a:pt x="1762" y="1335"/>
                  </a:lnTo>
                </a:path>
              </a:pathLst>
            </a:custGeom>
            <a:noFill/>
            <a:ln w="12600">
              <a:solidFill>
                <a:srgbClr val="0066FF"/>
              </a:solidFill>
              <a:round/>
              <a:headEnd/>
              <a:tailEnd/>
            </a:ln>
          </p:spPr>
          <p:txBody>
            <a:bodyPr/>
            <a:lstStyle/>
            <a:p>
              <a:endParaRPr lang="en-US"/>
            </a:p>
          </p:txBody>
        </p:sp>
        <p:sp>
          <p:nvSpPr>
            <p:cNvPr id="282652" name="Freeform 28"/>
            <p:cNvSpPr>
              <a:spLocks noChangeArrowheads="1"/>
            </p:cNvSpPr>
            <p:nvPr/>
          </p:nvSpPr>
          <p:spPr bwMode="auto">
            <a:xfrm>
              <a:off x="2400" y="2928"/>
              <a:ext cx="517" cy="314"/>
            </a:xfrm>
            <a:custGeom>
              <a:avLst/>
              <a:gdLst/>
              <a:ahLst/>
              <a:cxnLst>
                <a:cxn ang="0">
                  <a:pos x="12" y="1282"/>
                </a:cxn>
                <a:cxn ang="0">
                  <a:pos x="56" y="1131"/>
                </a:cxn>
                <a:cxn ang="0">
                  <a:pos x="133" y="1019"/>
                </a:cxn>
                <a:cxn ang="0">
                  <a:pos x="209" y="949"/>
                </a:cxn>
                <a:cxn ang="0">
                  <a:pos x="273" y="908"/>
                </a:cxn>
                <a:cxn ang="0">
                  <a:pos x="273" y="908"/>
                </a:cxn>
                <a:cxn ang="0">
                  <a:pos x="254" y="849"/>
                </a:cxn>
                <a:cxn ang="0">
                  <a:pos x="241" y="784"/>
                </a:cxn>
                <a:cxn ang="0">
                  <a:pos x="241" y="685"/>
                </a:cxn>
                <a:cxn ang="0">
                  <a:pos x="305" y="573"/>
                </a:cxn>
                <a:cxn ang="0">
                  <a:pos x="426" y="486"/>
                </a:cxn>
                <a:cxn ang="0">
                  <a:pos x="528" y="462"/>
                </a:cxn>
                <a:cxn ang="0">
                  <a:pos x="649" y="474"/>
                </a:cxn>
                <a:cxn ang="0">
                  <a:pos x="726" y="503"/>
                </a:cxn>
                <a:cxn ang="0">
                  <a:pos x="771" y="532"/>
                </a:cxn>
                <a:cxn ang="0">
                  <a:pos x="789" y="515"/>
                </a:cxn>
                <a:cxn ang="0">
                  <a:pos x="771" y="474"/>
                </a:cxn>
                <a:cxn ang="0">
                  <a:pos x="789" y="403"/>
                </a:cxn>
                <a:cxn ang="0">
                  <a:pos x="846" y="304"/>
                </a:cxn>
                <a:cxn ang="0">
                  <a:pos x="967" y="180"/>
                </a:cxn>
                <a:cxn ang="0">
                  <a:pos x="1152" y="81"/>
                </a:cxn>
                <a:cxn ang="0">
                  <a:pos x="1349" y="58"/>
                </a:cxn>
                <a:cxn ang="0">
                  <a:pos x="1515" y="81"/>
                </a:cxn>
                <a:cxn ang="0">
                  <a:pos x="1655" y="139"/>
                </a:cxn>
                <a:cxn ang="0">
                  <a:pos x="1732" y="180"/>
                </a:cxn>
                <a:cxn ang="0">
                  <a:pos x="1745" y="180"/>
                </a:cxn>
                <a:cxn ang="0">
                  <a:pos x="1745" y="151"/>
                </a:cxn>
                <a:cxn ang="0">
                  <a:pos x="1776" y="100"/>
                </a:cxn>
                <a:cxn ang="0">
                  <a:pos x="1834" y="40"/>
                </a:cxn>
                <a:cxn ang="0">
                  <a:pos x="1942" y="11"/>
                </a:cxn>
                <a:cxn ang="0">
                  <a:pos x="2082" y="11"/>
                </a:cxn>
                <a:cxn ang="0">
                  <a:pos x="2183" y="40"/>
                </a:cxn>
                <a:cxn ang="0">
                  <a:pos x="2228" y="100"/>
                </a:cxn>
                <a:cxn ang="0">
                  <a:pos x="2260" y="151"/>
                </a:cxn>
                <a:cxn ang="0">
                  <a:pos x="2280" y="180"/>
                </a:cxn>
              </a:cxnLst>
              <a:rect l="0" t="0" r="r" b="b"/>
              <a:pathLst>
                <a:path w="2281" h="1384">
                  <a:moveTo>
                    <a:pt x="0" y="1383"/>
                  </a:moveTo>
                  <a:lnTo>
                    <a:pt x="12" y="1282"/>
                  </a:lnTo>
                  <a:lnTo>
                    <a:pt x="32" y="1201"/>
                  </a:lnTo>
                  <a:lnTo>
                    <a:pt x="56" y="1131"/>
                  </a:lnTo>
                  <a:lnTo>
                    <a:pt x="88" y="1060"/>
                  </a:lnTo>
                  <a:lnTo>
                    <a:pt x="133" y="1019"/>
                  </a:lnTo>
                  <a:lnTo>
                    <a:pt x="183" y="978"/>
                  </a:lnTo>
                  <a:lnTo>
                    <a:pt x="209" y="949"/>
                  </a:lnTo>
                  <a:lnTo>
                    <a:pt x="241" y="920"/>
                  </a:lnTo>
                  <a:lnTo>
                    <a:pt x="273" y="908"/>
                  </a:lnTo>
                  <a:lnTo>
                    <a:pt x="273" y="908"/>
                  </a:lnTo>
                  <a:lnTo>
                    <a:pt x="273" y="908"/>
                  </a:lnTo>
                  <a:lnTo>
                    <a:pt x="254" y="879"/>
                  </a:lnTo>
                  <a:lnTo>
                    <a:pt x="254" y="849"/>
                  </a:lnTo>
                  <a:lnTo>
                    <a:pt x="241" y="825"/>
                  </a:lnTo>
                  <a:lnTo>
                    <a:pt x="241" y="784"/>
                  </a:lnTo>
                  <a:lnTo>
                    <a:pt x="241" y="726"/>
                  </a:lnTo>
                  <a:lnTo>
                    <a:pt x="241" y="685"/>
                  </a:lnTo>
                  <a:lnTo>
                    <a:pt x="273" y="626"/>
                  </a:lnTo>
                  <a:lnTo>
                    <a:pt x="305" y="573"/>
                  </a:lnTo>
                  <a:lnTo>
                    <a:pt x="349" y="532"/>
                  </a:lnTo>
                  <a:lnTo>
                    <a:pt x="426" y="486"/>
                  </a:lnTo>
                  <a:lnTo>
                    <a:pt x="483" y="474"/>
                  </a:lnTo>
                  <a:lnTo>
                    <a:pt x="528" y="462"/>
                  </a:lnTo>
                  <a:lnTo>
                    <a:pt x="592" y="462"/>
                  </a:lnTo>
                  <a:lnTo>
                    <a:pt x="649" y="474"/>
                  </a:lnTo>
                  <a:lnTo>
                    <a:pt x="700" y="486"/>
                  </a:lnTo>
                  <a:lnTo>
                    <a:pt x="726" y="503"/>
                  </a:lnTo>
                  <a:lnTo>
                    <a:pt x="758" y="515"/>
                  </a:lnTo>
                  <a:lnTo>
                    <a:pt x="771" y="532"/>
                  </a:lnTo>
                  <a:lnTo>
                    <a:pt x="789" y="532"/>
                  </a:lnTo>
                  <a:lnTo>
                    <a:pt x="789" y="515"/>
                  </a:lnTo>
                  <a:lnTo>
                    <a:pt x="771" y="503"/>
                  </a:lnTo>
                  <a:lnTo>
                    <a:pt x="771" y="474"/>
                  </a:lnTo>
                  <a:lnTo>
                    <a:pt x="789" y="445"/>
                  </a:lnTo>
                  <a:lnTo>
                    <a:pt x="789" y="403"/>
                  </a:lnTo>
                  <a:lnTo>
                    <a:pt x="821" y="350"/>
                  </a:lnTo>
                  <a:lnTo>
                    <a:pt x="846" y="304"/>
                  </a:lnTo>
                  <a:lnTo>
                    <a:pt x="898" y="251"/>
                  </a:lnTo>
                  <a:lnTo>
                    <a:pt x="967" y="180"/>
                  </a:lnTo>
                  <a:lnTo>
                    <a:pt x="1043" y="122"/>
                  </a:lnTo>
                  <a:lnTo>
                    <a:pt x="1152" y="81"/>
                  </a:lnTo>
                  <a:lnTo>
                    <a:pt x="1241" y="58"/>
                  </a:lnTo>
                  <a:lnTo>
                    <a:pt x="1349" y="58"/>
                  </a:lnTo>
                  <a:lnTo>
                    <a:pt x="1439" y="58"/>
                  </a:lnTo>
                  <a:lnTo>
                    <a:pt x="1515" y="81"/>
                  </a:lnTo>
                  <a:lnTo>
                    <a:pt x="1592" y="110"/>
                  </a:lnTo>
                  <a:lnTo>
                    <a:pt x="1655" y="139"/>
                  </a:lnTo>
                  <a:lnTo>
                    <a:pt x="1700" y="170"/>
                  </a:lnTo>
                  <a:lnTo>
                    <a:pt x="1732" y="180"/>
                  </a:lnTo>
                  <a:lnTo>
                    <a:pt x="1745" y="192"/>
                  </a:lnTo>
                  <a:lnTo>
                    <a:pt x="1745" y="180"/>
                  </a:lnTo>
                  <a:lnTo>
                    <a:pt x="1745" y="170"/>
                  </a:lnTo>
                  <a:lnTo>
                    <a:pt x="1745" y="151"/>
                  </a:lnTo>
                  <a:lnTo>
                    <a:pt x="1758" y="122"/>
                  </a:lnTo>
                  <a:lnTo>
                    <a:pt x="1776" y="100"/>
                  </a:lnTo>
                  <a:lnTo>
                    <a:pt x="1808" y="69"/>
                  </a:lnTo>
                  <a:lnTo>
                    <a:pt x="1834" y="40"/>
                  </a:lnTo>
                  <a:lnTo>
                    <a:pt x="1885" y="29"/>
                  </a:lnTo>
                  <a:lnTo>
                    <a:pt x="1942" y="11"/>
                  </a:lnTo>
                  <a:lnTo>
                    <a:pt x="2006" y="0"/>
                  </a:lnTo>
                  <a:lnTo>
                    <a:pt x="2082" y="11"/>
                  </a:lnTo>
                  <a:lnTo>
                    <a:pt x="2139" y="29"/>
                  </a:lnTo>
                  <a:lnTo>
                    <a:pt x="2183" y="40"/>
                  </a:lnTo>
                  <a:lnTo>
                    <a:pt x="2215" y="69"/>
                  </a:lnTo>
                  <a:lnTo>
                    <a:pt x="2228" y="100"/>
                  </a:lnTo>
                  <a:lnTo>
                    <a:pt x="2260" y="122"/>
                  </a:lnTo>
                  <a:lnTo>
                    <a:pt x="2260" y="151"/>
                  </a:lnTo>
                  <a:lnTo>
                    <a:pt x="2280" y="170"/>
                  </a:lnTo>
                  <a:lnTo>
                    <a:pt x="2280" y="180"/>
                  </a:lnTo>
                  <a:lnTo>
                    <a:pt x="2280" y="192"/>
                  </a:lnTo>
                </a:path>
              </a:pathLst>
            </a:custGeom>
            <a:noFill/>
            <a:ln w="12600">
              <a:solidFill>
                <a:srgbClr val="0066FF"/>
              </a:solidFill>
              <a:round/>
              <a:headEnd/>
              <a:tailEnd/>
            </a:ln>
          </p:spPr>
          <p:txBody>
            <a:bodyPr/>
            <a:lstStyle/>
            <a:p>
              <a:endParaRPr lang="en-US"/>
            </a:p>
          </p:txBody>
        </p:sp>
        <p:sp>
          <p:nvSpPr>
            <p:cNvPr id="282653" name="Freeform 29"/>
            <p:cNvSpPr>
              <a:spLocks noChangeArrowheads="1"/>
            </p:cNvSpPr>
            <p:nvPr/>
          </p:nvSpPr>
          <p:spPr bwMode="auto">
            <a:xfrm>
              <a:off x="2400" y="3239"/>
              <a:ext cx="393" cy="304"/>
            </a:xfrm>
            <a:custGeom>
              <a:avLst/>
              <a:gdLst/>
              <a:ahLst/>
              <a:cxnLst>
                <a:cxn ang="0">
                  <a:pos x="1732" y="1182"/>
                </a:cxn>
                <a:cxn ang="0">
                  <a:pos x="1732" y="1201"/>
                </a:cxn>
                <a:cxn ang="0">
                  <a:pos x="1700" y="1211"/>
                </a:cxn>
                <a:cxn ang="0">
                  <a:pos x="1657" y="1240"/>
                </a:cxn>
                <a:cxn ang="0">
                  <a:pos x="1592" y="1271"/>
                </a:cxn>
                <a:cxn ang="0">
                  <a:pos x="1515" y="1293"/>
                </a:cxn>
                <a:cxn ang="0">
                  <a:pos x="1439" y="1323"/>
                </a:cxn>
                <a:cxn ang="0">
                  <a:pos x="1351" y="1341"/>
                </a:cxn>
                <a:cxn ang="0">
                  <a:pos x="1243" y="1323"/>
                </a:cxn>
                <a:cxn ang="0">
                  <a:pos x="1153" y="1311"/>
                </a:cxn>
                <a:cxn ang="0">
                  <a:pos x="1045" y="1252"/>
                </a:cxn>
                <a:cxn ang="0">
                  <a:pos x="968" y="1201"/>
                </a:cxn>
                <a:cxn ang="0">
                  <a:pos x="898" y="1141"/>
                </a:cxn>
                <a:cxn ang="0">
                  <a:pos x="847" y="1089"/>
                </a:cxn>
                <a:cxn ang="0">
                  <a:pos x="821" y="1031"/>
                </a:cxn>
                <a:cxn ang="0">
                  <a:pos x="789" y="978"/>
                </a:cxn>
                <a:cxn ang="0">
                  <a:pos x="789" y="930"/>
                </a:cxn>
                <a:cxn ang="0">
                  <a:pos x="771" y="907"/>
                </a:cxn>
                <a:cxn ang="0">
                  <a:pos x="771" y="878"/>
                </a:cxn>
                <a:cxn ang="0">
                  <a:pos x="789" y="866"/>
                </a:cxn>
                <a:cxn ang="0">
                  <a:pos x="789" y="849"/>
                </a:cxn>
                <a:cxn ang="0">
                  <a:pos x="771" y="866"/>
                </a:cxn>
                <a:cxn ang="0">
                  <a:pos x="758" y="878"/>
                </a:cxn>
                <a:cxn ang="0">
                  <a:pos x="726" y="890"/>
                </a:cxn>
                <a:cxn ang="0">
                  <a:pos x="700" y="907"/>
                </a:cxn>
                <a:cxn ang="0">
                  <a:pos x="649" y="919"/>
                </a:cxn>
                <a:cxn ang="0">
                  <a:pos x="592" y="919"/>
                </a:cxn>
                <a:cxn ang="0">
                  <a:pos x="528" y="919"/>
                </a:cxn>
                <a:cxn ang="0">
                  <a:pos x="483" y="919"/>
                </a:cxn>
                <a:cxn ang="0">
                  <a:pos x="426" y="890"/>
                </a:cxn>
                <a:cxn ang="0">
                  <a:pos x="349" y="849"/>
                </a:cxn>
                <a:cxn ang="0">
                  <a:pos x="305" y="808"/>
                </a:cxn>
                <a:cxn ang="0">
                  <a:pos x="273" y="749"/>
                </a:cxn>
                <a:cxn ang="0">
                  <a:pos x="241" y="708"/>
                </a:cxn>
                <a:cxn ang="0">
                  <a:pos x="241" y="655"/>
                </a:cxn>
                <a:cxn ang="0">
                  <a:pos x="241" y="614"/>
                </a:cxn>
                <a:cxn ang="0">
                  <a:pos x="241" y="568"/>
                </a:cxn>
                <a:cxn ang="0">
                  <a:pos x="254" y="526"/>
                </a:cxn>
                <a:cxn ang="0">
                  <a:pos x="254" y="502"/>
                </a:cxn>
                <a:cxn ang="0">
                  <a:pos x="273" y="485"/>
                </a:cxn>
                <a:cxn ang="0">
                  <a:pos x="273" y="473"/>
                </a:cxn>
                <a:cxn ang="0">
                  <a:pos x="273" y="473"/>
                </a:cxn>
                <a:cxn ang="0">
                  <a:pos x="241" y="456"/>
                </a:cxn>
                <a:cxn ang="0">
                  <a:pos x="209" y="444"/>
                </a:cxn>
                <a:cxn ang="0">
                  <a:pos x="185" y="415"/>
                </a:cxn>
                <a:cxn ang="0">
                  <a:pos x="133" y="374"/>
                </a:cxn>
                <a:cxn ang="0">
                  <a:pos x="88" y="321"/>
                </a:cxn>
                <a:cxn ang="0">
                  <a:pos x="56" y="262"/>
                </a:cxn>
                <a:cxn ang="0">
                  <a:pos x="32" y="180"/>
                </a:cxn>
                <a:cxn ang="0">
                  <a:pos x="12" y="92"/>
                </a:cxn>
                <a:cxn ang="0">
                  <a:pos x="0" y="0"/>
                </a:cxn>
              </a:cxnLst>
              <a:rect l="0" t="0" r="r" b="b"/>
              <a:pathLst>
                <a:path w="1733" h="1342">
                  <a:moveTo>
                    <a:pt x="1732" y="1182"/>
                  </a:moveTo>
                  <a:lnTo>
                    <a:pt x="1732" y="1201"/>
                  </a:lnTo>
                  <a:lnTo>
                    <a:pt x="1700" y="1211"/>
                  </a:lnTo>
                  <a:lnTo>
                    <a:pt x="1657" y="1240"/>
                  </a:lnTo>
                  <a:lnTo>
                    <a:pt x="1592" y="1271"/>
                  </a:lnTo>
                  <a:lnTo>
                    <a:pt x="1515" y="1293"/>
                  </a:lnTo>
                  <a:lnTo>
                    <a:pt x="1439" y="1323"/>
                  </a:lnTo>
                  <a:lnTo>
                    <a:pt x="1351" y="1341"/>
                  </a:lnTo>
                  <a:lnTo>
                    <a:pt x="1243" y="1323"/>
                  </a:lnTo>
                  <a:lnTo>
                    <a:pt x="1153" y="1311"/>
                  </a:lnTo>
                  <a:lnTo>
                    <a:pt x="1045" y="1252"/>
                  </a:lnTo>
                  <a:lnTo>
                    <a:pt x="968" y="1201"/>
                  </a:lnTo>
                  <a:lnTo>
                    <a:pt x="898" y="1141"/>
                  </a:lnTo>
                  <a:lnTo>
                    <a:pt x="847" y="1089"/>
                  </a:lnTo>
                  <a:lnTo>
                    <a:pt x="821" y="1031"/>
                  </a:lnTo>
                  <a:lnTo>
                    <a:pt x="789" y="978"/>
                  </a:lnTo>
                  <a:lnTo>
                    <a:pt x="789" y="930"/>
                  </a:lnTo>
                  <a:lnTo>
                    <a:pt x="771" y="907"/>
                  </a:lnTo>
                  <a:lnTo>
                    <a:pt x="771" y="878"/>
                  </a:lnTo>
                  <a:lnTo>
                    <a:pt x="789" y="866"/>
                  </a:lnTo>
                  <a:lnTo>
                    <a:pt x="789" y="849"/>
                  </a:lnTo>
                  <a:lnTo>
                    <a:pt x="771" y="866"/>
                  </a:lnTo>
                  <a:lnTo>
                    <a:pt x="758" y="878"/>
                  </a:lnTo>
                  <a:lnTo>
                    <a:pt x="726" y="890"/>
                  </a:lnTo>
                  <a:lnTo>
                    <a:pt x="700" y="907"/>
                  </a:lnTo>
                  <a:lnTo>
                    <a:pt x="649" y="919"/>
                  </a:lnTo>
                  <a:lnTo>
                    <a:pt x="592" y="919"/>
                  </a:lnTo>
                  <a:lnTo>
                    <a:pt x="528" y="919"/>
                  </a:lnTo>
                  <a:lnTo>
                    <a:pt x="483" y="919"/>
                  </a:lnTo>
                  <a:lnTo>
                    <a:pt x="426" y="890"/>
                  </a:lnTo>
                  <a:lnTo>
                    <a:pt x="349" y="849"/>
                  </a:lnTo>
                  <a:lnTo>
                    <a:pt x="305" y="808"/>
                  </a:lnTo>
                  <a:lnTo>
                    <a:pt x="273" y="749"/>
                  </a:lnTo>
                  <a:lnTo>
                    <a:pt x="241" y="708"/>
                  </a:lnTo>
                  <a:lnTo>
                    <a:pt x="241" y="655"/>
                  </a:lnTo>
                  <a:lnTo>
                    <a:pt x="241" y="614"/>
                  </a:lnTo>
                  <a:lnTo>
                    <a:pt x="241" y="568"/>
                  </a:lnTo>
                  <a:lnTo>
                    <a:pt x="254" y="526"/>
                  </a:lnTo>
                  <a:lnTo>
                    <a:pt x="254" y="502"/>
                  </a:lnTo>
                  <a:lnTo>
                    <a:pt x="273" y="485"/>
                  </a:lnTo>
                  <a:lnTo>
                    <a:pt x="273" y="473"/>
                  </a:lnTo>
                  <a:lnTo>
                    <a:pt x="273" y="473"/>
                  </a:lnTo>
                  <a:lnTo>
                    <a:pt x="241" y="456"/>
                  </a:lnTo>
                  <a:lnTo>
                    <a:pt x="209" y="444"/>
                  </a:lnTo>
                  <a:lnTo>
                    <a:pt x="185" y="415"/>
                  </a:lnTo>
                  <a:lnTo>
                    <a:pt x="133" y="374"/>
                  </a:lnTo>
                  <a:lnTo>
                    <a:pt x="88" y="321"/>
                  </a:lnTo>
                  <a:lnTo>
                    <a:pt x="56" y="262"/>
                  </a:lnTo>
                  <a:lnTo>
                    <a:pt x="32" y="180"/>
                  </a:lnTo>
                  <a:lnTo>
                    <a:pt x="12" y="92"/>
                  </a:lnTo>
                  <a:lnTo>
                    <a:pt x="0" y="0"/>
                  </a:lnTo>
                </a:path>
              </a:pathLst>
            </a:custGeom>
            <a:noFill/>
            <a:ln w="12600">
              <a:solidFill>
                <a:srgbClr val="0066FF"/>
              </a:solidFill>
              <a:round/>
              <a:headEnd/>
              <a:tailEnd/>
            </a:ln>
          </p:spPr>
          <p:txBody>
            <a:bodyPr/>
            <a:lstStyle/>
            <a:p>
              <a:endParaRPr lang="en-US"/>
            </a:p>
          </p:txBody>
        </p:sp>
        <p:sp>
          <p:nvSpPr>
            <p:cNvPr id="282654" name="Freeform 30"/>
            <p:cNvSpPr>
              <a:spLocks noChangeArrowheads="1"/>
            </p:cNvSpPr>
            <p:nvPr/>
          </p:nvSpPr>
          <p:spPr bwMode="auto">
            <a:xfrm>
              <a:off x="2795" y="3239"/>
              <a:ext cx="513" cy="313"/>
            </a:xfrm>
            <a:custGeom>
              <a:avLst/>
              <a:gdLst/>
              <a:ahLst/>
              <a:cxnLst>
                <a:cxn ang="0">
                  <a:pos x="2260" y="92"/>
                </a:cxn>
                <a:cxn ang="0">
                  <a:pos x="2217" y="262"/>
                </a:cxn>
                <a:cxn ang="0">
                  <a:pos x="2127" y="374"/>
                </a:cxn>
                <a:cxn ang="0">
                  <a:pos x="2051" y="444"/>
                </a:cxn>
                <a:cxn ang="0">
                  <a:pos x="2006" y="473"/>
                </a:cxn>
                <a:cxn ang="0">
                  <a:pos x="2006" y="485"/>
                </a:cxn>
                <a:cxn ang="0">
                  <a:pos x="2019" y="525"/>
                </a:cxn>
                <a:cxn ang="0">
                  <a:pos x="2038" y="614"/>
                </a:cxn>
                <a:cxn ang="0">
                  <a:pos x="2019" y="707"/>
                </a:cxn>
                <a:cxn ang="0">
                  <a:pos x="1974" y="806"/>
                </a:cxn>
                <a:cxn ang="0">
                  <a:pos x="1853" y="889"/>
                </a:cxn>
                <a:cxn ang="0">
                  <a:pos x="1732" y="930"/>
                </a:cxn>
                <a:cxn ang="0">
                  <a:pos x="1624" y="918"/>
                </a:cxn>
                <a:cxn ang="0">
                  <a:pos x="1534" y="889"/>
                </a:cxn>
                <a:cxn ang="0">
                  <a:pos x="1490" y="865"/>
                </a:cxn>
                <a:cxn ang="0">
                  <a:pos x="1490" y="865"/>
                </a:cxn>
                <a:cxn ang="0">
                  <a:pos x="1490" y="906"/>
                </a:cxn>
                <a:cxn ang="0">
                  <a:pos x="1471" y="988"/>
                </a:cxn>
                <a:cxn ang="0">
                  <a:pos x="1426" y="1088"/>
                </a:cxn>
                <a:cxn ang="0">
                  <a:pos x="1305" y="1199"/>
                </a:cxn>
                <a:cxn ang="0">
                  <a:pos x="1127" y="1311"/>
                </a:cxn>
                <a:cxn ang="0">
                  <a:pos x="930" y="1340"/>
                </a:cxn>
                <a:cxn ang="0">
                  <a:pos x="745" y="1311"/>
                </a:cxn>
                <a:cxn ang="0">
                  <a:pos x="624" y="1251"/>
                </a:cxn>
                <a:cxn ang="0">
                  <a:pos x="547" y="1199"/>
                </a:cxn>
                <a:cxn ang="0">
                  <a:pos x="534" y="1199"/>
                </a:cxn>
                <a:cxn ang="0">
                  <a:pos x="515" y="1240"/>
                </a:cxn>
                <a:cxn ang="0">
                  <a:pos x="484" y="1281"/>
                </a:cxn>
                <a:cxn ang="0">
                  <a:pos x="439" y="1340"/>
                </a:cxn>
                <a:cxn ang="0">
                  <a:pos x="337" y="1381"/>
                </a:cxn>
                <a:cxn ang="0">
                  <a:pos x="197" y="1381"/>
                </a:cxn>
                <a:cxn ang="0">
                  <a:pos x="88" y="1340"/>
                </a:cxn>
                <a:cxn ang="0">
                  <a:pos x="32" y="1281"/>
                </a:cxn>
                <a:cxn ang="0">
                  <a:pos x="0" y="1240"/>
                </a:cxn>
                <a:cxn ang="0">
                  <a:pos x="0" y="1199"/>
                </a:cxn>
              </a:cxnLst>
              <a:rect l="0" t="0" r="r" b="b"/>
              <a:pathLst>
                <a:path w="2261" h="1382">
                  <a:moveTo>
                    <a:pt x="2260" y="0"/>
                  </a:moveTo>
                  <a:lnTo>
                    <a:pt x="2260" y="92"/>
                  </a:lnTo>
                  <a:lnTo>
                    <a:pt x="2249" y="192"/>
                  </a:lnTo>
                  <a:lnTo>
                    <a:pt x="2217" y="262"/>
                  </a:lnTo>
                  <a:lnTo>
                    <a:pt x="2172" y="321"/>
                  </a:lnTo>
                  <a:lnTo>
                    <a:pt x="2127" y="374"/>
                  </a:lnTo>
                  <a:lnTo>
                    <a:pt x="2096" y="415"/>
                  </a:lnTo>
                  <a:lnTo>
                    <a:pt x="2051" y="444"/>
                  </a:lnTo>
                  <a:lnTo>
                    <a:pt x="2019" y="456"/>
                  </a:lnTo>
                  <a:lnTo>
                    <a:pt x="2006" y="473"/>
                  </a:lnTo>
                  <a:lnTo>
                    <a:pt x="1987" y="485"/>
                  </a:lnTo>
                  <a:lnTo>
                    <a:pt x="2006" y="485"/>
                  </a:lnTo>
                  <a:lnTo>
                    <a:pt x="2006" y="502"/>
                  </a:lnTo>
                  <a:lnTo>
                    <a:pt x="2019" y="525"/>
                  </a:lnTo>
                  <a:lnTo>
                    <a:pt x="2019" y="566"/>
                  </a:lnTo>
                  <a:lnTo>
                    <a:pt x="2038" y="614"/>
                  </a:lnTo>
                  <a:lnTo>
                    <a:pt x="2038" y="655"/>
                  </a:lnTo>
                  <a:lnTo>
                    <a:pt x="2019" y="707"/>
                  </a:lnTo>
                  <a:lnTo>
                    <a:pt x="2006" y="765"/>
                  </a:lnTo>
                  <a:lnTo>
                    <a:pt x="1974" y="806"/>
                  </a:lnTo>
                  <a:lnTo>
                    <a:pt x="1911" y="865"/>
                  </a:lnTo>
                  <a:lnTo>
                    <a:pt x="1853" y="889"/>
                  </a:lnTo>
                  <a:lnTo>
                    <a:pt x="1790" y="918"/>
                  </a:lnTo>
                  <a:lnTo>
                    <a:pt x="1732" y="930"/>
                  </a:lnTo>
                  <a:lnTo>
                    <a:pt x="1669" y="930"/>
                  </a:lnTo>
                  <a:lnTo>
                    <a:pt x="1624" y="918"/>
                  </a:lnTo>
                  <a:lnTo>
                    <a:pt x="1579" y="906"/>
                  </a:lnTo>
                  <a:lnTo>
                    <a:pt x="1534" y="889"/>
                  </a:lnTo>
                  <a:lnTo>
                    <a:pt x="1503" y="877"/>
                  </a:lnTo>
                  <a:lnTo>
                    <a:pt x="1490" y="865"/>
                  </a:lnTo>
                  <a:lnTo>
                    <a:pt x="1490" y="865"/>
                  </a:lnTo>
                  <a:lnTo>
                    <a:pt x="1490" y="865"/>
                  </a:lnTo>
                  <a:lnTo>
                    <a:pt x="1490" y="877"/>
                  </a:lnTo>
                  <a:lnTo>
                    <a:pt x="1490" y="906"/>
                  </a:lnTo>
                  <a:lnTo>
                    <a:pt x="1490" y="947"/>
                  </a:lnTo>
                  <a:lnTo>
                    <a:pt x="1471" y="988"/>
                  </a:lnTo>
                  <a:lnTo>
                    <a:pt x="1458" y="1029"/>
                  </a:lnTo>
                  <a:lnTo>
                    <a:pt x="1426" y="1088"/>
                  </a:lnTo>
                  <a:lnTo>
                    <a:pt x="1370" y="1141"/>
                  </a:lnTo>
                  <a:lnTo>
                    <a:pt x="1305" y="1199"/>
                  </a:lnTo>
                  <a:lnTo>
                    <a:pt x="1217" y="1270"/>
                  </a:lnTo>
                  <a:lnTo>
                    <a:pt x="1127" y="1311"/>
                  </a:lnTo>
                  <a:lnTo>
                    <a:pt x="1019" y="1340"/>
                  </a:lnTo>
                  <a:lnTo>
                    <a:pt x="930" y="1340"/>
                  </a:lnTo>
                  <a:lnTo>
                    <a:pt x="834" y="1321"/>
                  </a:lnTo>
                  <a:lnTo>
                    <a:pt x="745" y="1311"/>
                  </a:lnTo>
                  <a:lnTo>
                    <a:pt x="681" y="1281"/>
                  </a:lnTo>
                  <a:lnTo>
                    <a:pt x="624" y="1251"/>
                  </a:lnTo>
                  <a:lnTo>
                    <a:pt x="579" y="1222"/>
                  </a:lnTo>
                  <a:lnTo>
                    <a:pt x="547" y="1199"/>
                  </a:lnTo>
                  <a:lnTo>
                    <a:pt x="534" y="1199"/>
                  </a:lnTo>
                  <a:lnTo>
                    <a:pt x="534" y="1199"/>
                  </a:lnTo>
                  <a:lnTo>
                    <a:pt x="534" y="1211"/>
                  </a:lnTo>
                  <a:lnTo>
                    <a:pt x="515" y="1240"/>
                  </a:lnTo>
                  <a:lnTo>
                    <a:pt x="515" y="1251"/>
                  </a:lnTo>
                  <a:lnTo>
                    <a:pt x="484" y="1281"/>
                  </a:lnTo>
                  <a:lnTo>
                    <a:pt x="471" y="1311"/>
                  </a:lnTo>
                  <a:lnTo>
                    <a:pt x="439" y="1340"/>
                  </a:lnTo>
                  <a:lnTo>
                    <a:pt x="394" y="1362"/>
                  </a:lnTo>
                  <a:lnTo>
                    <a:pt x="337" y="1381"/>
                  </a:lnTo>
                  <a:lnTo>
                    <a:pt x="260" y="1381"/>
                  </a:lnTo>
                  <a:lnTo>
                    <a:pt x="197" y="1381"/>
                  </a:lnTo>
                  <a:lnTo>
                    <a:pt x="140" y="1362"/>
                  </a:lnTo>
                  <a:lnTo>
                    <a:pt x="88" y="1340"/>
                  </a:lnTo>
                  <a:lnTo>
                    <a:pt x="64" y="1311"/>
                  </a:lnTo>
                  <a:lnTo>
                    <a:pt x="32" y="1281"/>
                  </a:lnTo>
                  <a:lnTo>
                    <a:pt x="12" y="1251"/>
                  </a:lnTo>
                  <a:lnTo>
                    <a:pt x="0" y="1240"/>
                  </a:lnTo>
                  <a:lnTo>
                    <a:pt x="0" y="1211"/>
                  </a:lnTo>
                  <a:lnTo>
                    <a:pt x="0" y="1199"/>
                  </a:lnTo>
                  <a:lnTo>
                    <a:pt x="0" y="1199"/>
                  </a:lnTo>
                </a:path>
              </a:pathLst>
            </a:custGeom>
            <a:noFill/>
            <a:ln w="12600">
              <a:solidFill>
                <a:srgbClr val="0066FF"/>
              </a:solidFill>
              <a:round/>
              <a:headEnd/>
              <a:tailEnd/>
            </a:ln>
          </p:spPr>
          <p:txBody>
            <a:bodyPr/>
            <a:lstStyle/>
            <a:p>
              <a:endParaRPr lang="en-US"/>
            </a:p>
          </p:txBody>
        </p:sp>
      </p:grpSp>
      <p:sp>
        <p:nvSpPr>
          <p:cNvPr id="282655" name="Line 31"/>
          <p:cNvSpPr>
            <a:spLocks noChangeShapeType="1"/>
          </p:cNvSpPr>
          <p:nvPr/>
        </p:nvSpPr>
        <p:spPr bwMode="auto">
          <a:xfrm>
            <a:off x="5410200" y="5791200"/>
            <a:ext cx="1516063" cy="1588"/>
          </a:xfrm>
          <a:prstGeom prst="line">
            <a:avLst/>
          </a:prstGeom>
          <a:noFill/>
          <a:ln w="38160">
            <a:solidFill>
              <a:srgbClr val="B2B2B2"/>
            </a:solidFill>
            <a:round/>
            <a:headEnd type="triangle" w="med" len="med"/>
            <a:tailEnd/>
          </a:ln>
        </p:spPr>
        <p:txBody>
          <a:bodyPr/>
          <a:lstStyle/>
          <a:p>
            <a:endParaRPr lang="en-US"/>
          </a:p>
        </p:txBody>
      </p:sp>
      <p:sp>
        <p:nvSpPr>
          <p:cNvPr id="282656" name="Line 32"/>
          <p:cNvSpPr>
            <a:spLocks noChangeShapeType="1"/>
          </p:cNvSpPr>
          <p:nvPr/>
        </p:nvSpPr>
        <p:spPr bwMode="auto">
          <a:xfrm>
            <a:off x="1752600" y="5715000"/>
            <a:ext cx="1516063" cy="1588"/>
          </a:xfrm>
          <a:prstGeom prst="line">
            <a:avLst/>
          </a:prstGeom>
          <a:noFill/>
          <a:ln w="38160">
            <a:solidFill>
              <a:srgbClr val="B2B2B2"/>
            </a:solidFill>
            <a:round/>
            <a:headEnd type="triangle" w="med" len="med"/>
            <a:tailEnd/>
          </a:ln>
        </p:spPr>
        <p:txBody>
          <a:bodyPr/>
          <a:lstStyle/>
          <a:p>
            <a:endParaRPr lang="en-US"/>
          </a:p>
        </p:txBody>
      </p:sp>
      <p:grpSp>
        <p:nvGrpSpPr>
          <p:cNvPr id="282657" name="Group 33"/>
          <p:cNvGrpSpPr>
            <a:grpSpLocks/>
          </p:cNvGrpSpPr>
          <p:nvPr/>
        </p:nvGrpSpPr>
        <p:grpSpPr bwMode="auto">
          <a:xfrm>
            <a:off x="6705600" y="4648200"/>
            <a:ext cx="989013" cy="1008063"/>
            <a:chOff x="4224" y="2928"/>
            <a:chExt cx="623" cy="635"/>
          </a:xfrm>
        </p:grpSpPr>
        <p:sp>
          <p:nvSpPr>
            <p:cNvPr id="282658" name="Oval 34"/>
            <p:cNvSpPr>
              <a:spLocks noChangeArrowheads="1"/>
            </p:cNvSpPr>
            <p:nvPr/>
          </p:nvSpPr>
          <p:spPr bwMode="auto">
            <a:xfrm>
              <a:off x="4224" y="2928"/>
              <a:ext cx="624" cy="574"/>
            </a:xfrm>
            <a:prstGeom prst="ellipse">
              <a:avLst/>
            </a:prstGeom>
            <a:noFill/>
            <a:ln w="9360">
              <a:solidFill>
                <a:srgbClr val="000000"/>
              </a:solidFill>
              <a:round/>
              <a:headEnd/>
              <a:tailEnd/>
            </a:ln>
          </p:spPr>
          <p:txBody>
            <a:bodyPr wrap="none" anchor="ctr"/>
            <a:lstStyle/>
            <a:p>
              <a:endParaRPr lang="en-US"/>
            </a:p>
          </p:txBody>
        </p:sp>
        <p:sp>
          <p:nvSpPr>
            <p:cNvPr id="282659" name="AutoShape 35"/>
            <p:cNvSpPr>
              <a:spLocks noChangeArrowheads="1"/>
            </p:cNvSpPr>
            <p:nvPr/>
          </p:nvSpPr>
          <p:spPr bwMode="auto">
            <a:xfrm>
              <a:off x="4552" y="3131"/>
              <a:ext cx="48" cy="191"/>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2660" name="AutoShape 36"/>
            <p:cNvSpPr>
              <a:spLocks noChangeArrowheads="1"/>
            </p:cNvSpPr>
            <p:nvPr/>
          </p:nvSpPr>
          <p:spPr bwMode="auto">
            <a:xfrm>
              <a:off x="4600" y="3131"/>
              <a:ext cx="96" cy="191"/>
            </a:xfrm>
            <a:prstGeom prst="roundRect">
              <a:avLst>
                <a:gd name="adj" fmla="val 1042"/>
              </a:avLst>
            </a:prstGeom>
            <a:solidFill>
              <a:srgbClr val="CCCCFF"/>
            </a:solidFill>
            <a:ln w="9360">
              <a:solidFill>
                <a:srgbClr val="000000"/>
              </a:solidFill>
              <a:round/>
              <a:headEnd/>
              <a:tailEnd/>
            </a:ln>
          </p:spPr>
          <p:txBody>
            <a:bodyPr wrap="none" anchor="ctr"/>
            <a:lstStyle/>
            <a:p>
              <a:endParaRPr lang="en-US"/>
            </a:p>
          </p:txBody>
        </p:sp>
        <p:sp>
          <p:nvSpPr>
            <p:cNvPr id="282661" name="AutoShape 37"/>
            <p:cNvSpPr>
              <a:spLocks noChangeArrowheads="1"/>
            </p:cNvSpPr>
            <p:nvPr/>
          </p:nvSpPr>
          <p:spPr bwMode="auto">
            <a:xfrm>
              <a:off x="4600" y="3131"/>
              <a:ext cx="48" cy="191"/>
            </a:xfrm>
            <a:prstGeom prst="roundRect">
              <a:avLst>
                <a:gd name="adj" fmla="val 2083"/>
              </a:avLst>
            </a:prstGeom>
            <a:solidFill>
              <a:srgbClr val="B2B2B2"/>
            </a:solidFill>
            <a:ln w="9360">
              <a:solidFill>
                <a:srgbClr val="B2B2B2"/>
              </a:solidFill>
              <a:round/>
              <a:headEnd/>
              <a:tailEnd/>
            </a:ln>
          </p:spPr>
          <p:txBody>
            <a:bodyPr wrap="none" anchor="ctr"/>
            <a:lstStyle/>
            <a:p>
              <a:endParaRPr lang="en-US"/>
            </a:p>
          </p:txBody>
        </p:sp>
        <p:sp>
          <p:nvSpPr>
            <p:cNvPr id="282662" name="AutoShape 38"/>
            <p:cNvSpPr>
              <a:spLocks noChangeArrowheads="1"/>
            </p:cNvSpPr>
            <p:nvPr/>
          </p:nvSpPr>
          <p:spPr bwMode="auto">
            <a:xfrm>
              <a:off x="4408" y="3131"/>
              <a:ext cx="48" cy="191"/>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2663" name="AutoShape 39"/>
            <p:cNvSpPr>
              <a:spLocks noChangeArrowheads="1"/>
            </p:cNvSpPr>
            <p:nvPr/>
          </p:nvSpPr>
          <p:spPr bwMode="auto">
            <a:xfrm>
              <a:off x="4456" y="3131"/>
              <a:ext cx="96" cy="191"/>
            </a:xfrm>
            <a:prstGeom prst="roundRect">
              <a:avLst>
                <a:gd name="adj" fmla="val 1042"/>
              </a:avLst>
            </a:prstGeom>
            <a:solidFill>
              <a:srgbClr val="CCCCFF"/>
            </a:solidFill>
            <a:ln w="9360">
              <a:solidFill>
                <a:srgbClr val="000000"/>
              </a:solidFill>
              <a:round/>
              <a:headEnd/>
              <a:tailEnd/>
            </a:ln>
          </p:spPr>
          <p:txBody>
            <a:bodyPr wrap="none" anchor="ctr"/>
            <a:lstStyle/>
            <a:p>
              <a:endParaRPr lang="en-US"/>
            </a:p>
          </p:txBody>
        </p:sp>
        <p:sp>
          <p:nvSpPr>
            <p:cNvPr id="282664" name="AutoShape 40"/>
            <p:cNvSpPr>
              <a:spLocks noChangeArrowheads="1"/>
            </p:cNvSpPr>
            <p:nvPr/>
          </p:nvSpPr>
          <p:spPr bwMode="auto">
            <a:xfrm>
              <a:off x="4456" y="3131"/>
              <a:ext cx="48" cy="191"/>
            </a:xfrm>
            <a:prstGeom prst="roundRect">
              <a:avLst>
                <a:gd name="adj" fmla="val 2083"/>
              </a:avLst>
            </a:prstGeom>
            <a:solidFill>
              <a:srgbClr val="B2B2B2"/>
            </a:solidFill>
            <a:ln w="9360">
              <a:solidFill>
                <a:srgbClr val="B2B2B2"/>
              </a:solidFill>
              <a:round/>
              <a:headEnd/>
              <a:tailEnd/>
            </a:ln>
          </p:spPr>
          <p:txBody>
            <a:bodyPr wrap="none" anchor="ctr"/>
            <a:lstStyle/>
            <a:p>
              <a:endParaRPr lang="en-US"/>
            </a:p>
          </p:txBody>
        </p:sp>
        <p:sp>
          <p:nvSpPr>
            <p:cNvPr id="282665" name="Freeform 41"/>
            <p:cNvSpPr>
              <a:spLocks noChangeArrowheads="1"/>
            </p:cNvSpPr>
            <p:nvPr/>
          </p:nvSpPr>
          <p:spPr bwMode="auto">
            <a:xfrm>
              <a:off x="4378" y="3131"/>
              <a:ext cx="318" cy="191"/>
            </a:xfrm>
            <a:custGeom>
              <a:avLst/>
              <a:gdLst/>
              <a:ahLst/>
              <a:cxnLst>
                <a:cxn ang="0">
                  <a:pos x="0" y="0"/>
                </a:cxn>
                <a:cxn ang="0">
                  <a:pos x="1397" y="0"/>
                </a:cxn>
                <a:cxn ang="0">
                  <a:pos x="1402" y="843"/>
                </a:cxn>
                <a:cxn ang="0">
                  <a:pos x="24" y="840"/>
                </a:cxn>
              </a:cxnLst>
              <a:rect l="0" t="0" r="r" b="b"/>
              <a:pathLst>
                <a:path w="1403" h="844">
                  <a:moveTo>
                    <a:pt x="0" y="0"/>
                  </a:moveTo>
                  <a:lnTo>
                    <a:pt x="1397" y="0"/>
                  </a:lnTo>
                  <a:lnTo>
                    <a:pt x="1402" y="843"/>
                  </a:lnTo>
                  <a:lnTo>
                    <a:pt x="24" y="840"/>
                  </a:lnTo>
                </a:path>
              </a:pathLst>
            </a:custGeom>
            <a:noFill/>
            <a:ln w="38160">
              <a:solidFill>
                <a:srgbClr val="000000"/>
              </a:solidFill>
              <a:round/>
              <a:headEnd/>
              <a:tailEnd/>
            </a:ln>
          </p:spPr>
          <p:txBody>
            <a:bodyPr/>
            <a:lstStyle/>
            <a:p>
              <a:endParaRPr lang="en-US"/>
            </a:p>
          </p:txBody>
        </p:sp>
        <p:sp>
          <p:nvSpPr>
            <p:cNvPr id="282666" name="AutoShape 42"/>
            <p:cNvSpPr>
              <a:spLocks noChangeArrowheads="1"/>
            </p:cNvSpPr>
            <p:nvPr/>
          </p:nvSpPr>
          <p:spPr bwMode="auto">
            <a:xfrm rot="1080000">
              <a:off x="4361" y="3369"/>
              <a:ext cx="48" cy="192"/>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2667" name="AutoShape 43"/>
            <p:cNvSpPr>
              <a:spLocks noChangeArrowheads="1"/>
            </p:cNvSpPr>
            <p:nvPr/>
          </p:nvSpPr>
          <p:spPr bwMode="auto">
            <a:xfrm rot="21300000">
              <a:off x="4263" y="3371"/>
              <a:ext cx="48" cy="191"/>
            </a:xfrm>
            <a:prstGeom prst="roundRect">
              <a:avLst>
                <a:gd name="adj" fmla="val 2083"/>
              </a:avLst>
            </a:prstGeom>
            <a:solidFill>
              <a:srgbClr val="CCCCFF"/>
            </a:solidFill>
            <a:ln w="9360">
              <a:solidFill>
                <a:srgbClr val="000000"/>
              </a:solidFill>
              <a:round/>
              <a:headEnd/>
              <a:tailEnd/>
            </a:ln>
          </p:spPr>
          <p:txBody>
            <a:bodyPr wrap="none" anchor="ctr"/>
            <a:lstStyle/>
            <a:p>
              <a:endParaRPr lang="en-US"/>
            </a:p>
          </p:txBody>
        </p:sp>
        <p:sp>
          <p:nvSpPr>
            <p:cNvPr id="282668" name="AutoShape 44"/>
            <p:cNvSpPr>
              <a:spLocks noChangeArrowheads="1"/>
            </p:cNvSpPr>
            <p:nvPr/>
          </p:nvSpPr>
          <p:spPr bwMode="auto">
            <a:xfrm rot="20760000">
              <a:off x="4312" y="3227"/>
              <a:ext cx="48" cy="191"/>
            </a:xfrm>
            <a:prstGeom prst="roundRect">
              <a:avLst>
                <a:gd name="adj" fmla="val 2083"/>
              </a:avLst>
            </a:prstGeom>
            <a:solidFill>
              <a:srgbClr val="B2B2B2"/>
            </a:solidFill>
            <a:ln w="9360">
              <a:solidFill>
                <a:srgbClr val="B2B2B2"/>
              </a:solidFill>
              <a:round/>
              <a:headEnd/>
              <a:tailEnd/>
            </a:ln>
          </p:spPr>
          <p:txBody>
            <a:bodyPr wrap="none" anchor="ctr"/>
            <a:lstStyle/>
            <a:p>
              <a:endParaRPr lang="en-US"/>
            </a:p>
          </p:txBody>
        </p:sp>
      </p:grpSp>
      <p:sp>
        <p:nvSpPr>
          <p:cNvPr id="282669" name="AutoShape 45"/>
          <p:cNvSpPr>
            <a:spLocks noChangeArrowheads="1"/>
          </p:cNvSpPr>
          <p:nvPr/>
        </p:nvSpPr>
        <p:spPr bwMode="auto">
          <a:xfrm>
            <a:off x="5562600" y="5348288"/>
            <a:ext cx="1143000" cy="366712"/>
          </a:xfrm>
          <a:prstGeom prst="roundRect">
            <a:avLst>
              <a:gd name="adj" fmla="val 431"/>
            </a:avLst>
          </a:prstGeom>
          <a:noFill/>
          <a:ln w="9525">
            <a:noFill/>
            <a:round/>
            <a:headEnd/>
            <a:tailEnd/>
          </a:ln>
        </p:spPr>
        <p:txBody>
          <a:bodyPr wrap="none" lIns="90000" tIns="46800" rIns="90000" bIns="46800">
            <a:spAutoFit/>
          </a:bodyPr>
          <a:lstStyle/>
          <a:p>
            <a:pPr algn="l" eaLnBrk="1" hangingPunct="1">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t>16KB free</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47" name="Slide Number Placeholder 5"/>
          <p:cNvSpPr>
            <a:spLocks noGrp="1"/>
          </p:cNvSpPr>
          <p:nvPr>
            <p:ph type="sldNum" sz="quarter" idx="12"/>
          </p:nvPr>
        </p:nvSpPr>
        <p:spPr/>
        <p:txBody>
          <a:bodyPr/>
          <a:lstStyle/>
          <a:p>
            <a:r>
              <a:rPr lang="en-US"/>
              <a:t>1-</a:t>
            </a:r>
            <a:fld id="{48A0C697-B9E9-4983-9D81-F73081E99F15}" type="slidenum">
              <a:rPr lang="en-US"/>
              <a:pPr/>
              <a:t>75</a:t>
            </a:fld>
            <a:endParaRPr lang="en-US"/>
          </a:p>
        </p:txBody>
      </p:sp>
      <p:sp>
        <p:nvSpPr>
          <p:cNvPr id="284674" name="AutoShape 2"/>
          <p:cNvSpPr>
            <a:spLocks noChangeArrowheads="1"/>
          </p:cNvSpPr>
          <p:nvPr/>
        </p:nvSpPr>
        <p:spPr bwMode="auto">
          <a:xfrm>
            <a:off x="457200" y="2743200"/>
            <a:ext cx="8458200" cy="17526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84675" name="Rectangle 3"/>
          <p:cNvSpPr>
            <a:spLocks noGrp="1" noChangeArrowheads="1"/>
          </p:cNvSpPr>
          <p:nvPr>
            <p:ph type="title"/>
          </p:nvPr>
        </p:nvSpPr>
        <p:spPr>
          <a:xfrm>
            <a:off x="304800" y="-228600"/>
            <a:ext cx="8610600" cy="1143000"/>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if Network is Overloaded?</a:t>
            </a:r>
          </a:p>
        </p:txBody>
      </p:sp>
      <p:sp>
        <p:nvSpPr>
          <p:cNvPr id="284676" name="AutoShape 4"/>
          <p:cNvSpPr>
            <a:spLocks noChangeArrowheads="1"/>
          </p:cNvSpPr>
          <p:nvPr/>
        </p:nvSpPr>
        <p:spPr bwMode="auto">
          <a:xfrm>
            <a:off x="457200" y="1219200"/>
            <a:ext cx="4953000" cy="685800"/>
          </a:xfrm>
          <a:prstGeom prst="roundRect">
            <a:avLst>
              <a:gd name="adj" fmla="val 231"/>
            </a:avLst>
          </a:prstGeom>
          <a:noFill/>
          <a:ln w="9525">
            <a:noFill/>
            <a:round/>
            <a:headEnd/>
            <a:tailEnd/>
          </a:ln>
        </p:spPr>
        <p:txBody>
          <a:bodyPr wrap="none" anchor="ctr"/>
          <a:lstStyle/>
          <a:p>
            <a:endParaRPr lang="en-US"/>
          </a:p>
        </p:txBody>
      </p:sp>
      <p:sp>
        <p:nvSpPr>
          <p:cNvPr id="284685" name="Oval 13"/>
          <p:cNvSpPr>
            <a:spLocks noChangeArrowheads="1"/>
          </p:cNvSpPr>
          <p:nvPr/>
        </p:nvSpPr>
        <p:spPr bwMode="auto">
          <a:xfrm>
            <a:off x="3429000" y="1295400"/>
            <a:ext cx="990600" cy="914400"/>
          </a:xfrm>
          <a:prstGeom prst="ellipse">
            <a:avLst/>
          </a:prstGeom>
          <a:noFill/>
          <a:ln w="9360">
            <a:solidFill>
              <a:srgbClr val="000000"/>
            </a:solidFill>
            <a:round/>
            <a:headEnd/>
            <a:tailEnd/>
          </a:ln>
        </p:spPr>
        <p:txBody>
          <a:bodyPr wrap="none" anchor="ctr"/>
          <a:lstStyle/>
          <a:p>
            <a:endParaRPr lang="en-US"/>
          </a:p>
        </p:txBody>
      </p:sp>
      <p:sp>
        <p:nvSpPr>
          <p:cNvPr id="284686" name="Line 14"/>
          <p:cNvSpPr>
            <a:spLocks noChangeShapeType="1"/>
          </p:cNvSpPr>
          <p:nvPr/>
        </p:nvSpPr>
        <p:spPr bwMode="auto">
          <a:xfrm>
            <a:off x="4232275" y="1771650"/>
            <a:ext cx="457200" cy="1588"/>
          </a:xfrm>
          <a:prstGeom prst="line">
            <a:avLst/>
          </a:prstGeom>
          <a:noFill/>
          <a:ln w="38160">
            <a:solidFill>
              <a:srgbClr val="000000"/>
            </a:solidFill>
            <a:round/>
            <a:headEnd/>
            <a:tailEnd type="triangle" w="med" len="med"/>
          </a:ln>
        </p:spPr>
        <p:txBody>
          <a:bodyPr/>
          <a:lstStyle/>
          <a:p>
            <a:endParaRPr lang="en-US"/>
          </a:p>
        </p:txBody>
      </p:sp>
      <p:sp>
        <p:nvSpPr>
          <p:cNvPr id="284687" name="Line 15"/>
          <p:cNvSpPr>
            <a:spLocks noChangeShapeType="1"/>
          </p:cNvSpPr>
          <p:nvPr/>
        </p:nvSpPr>
        <p:spPr bwMode="auto">
          <a:xfrm>
            <a:off x="8027988" y="1749425"/>
            <a:ext cx="457200" cy="1588"/>
          </a:xfrm>
          <a:prstGeom prst="line">
            <a:avLst/>
          </a:prstGeom>
          <a:noFill/>
          <a:ln w="38160">
            <a:solidFill>
              <a:srgbClr val="000000"/>
            </a:solidFill>
            <a:round/>
            <a:headEnd/>
            <a:tailEnd type="triangle" w="med" len="med"/>
          </a:ln>
        </p:spPr>
        <p:txBody>
          <a:bodyPr/>
          <a:lstStyle/>
          <a:p>
            <a:endParaRPr lang="en-US"/>
          </a:p>
        </p:txBody>
      </p:sp>
      <p:sp>
        <p:nvSpPr>
          <p:cNvPr id="284688" name="AutoShape 16"/>
          <p:cNvSpPr>
            <a:spLocks noChangeArrowheads="1"/>
          </p:cNvSpPr>
          <p:nvPr/>
        </p:nvSpPr>
        <p:spPr bwMode="auto">
          <a:xfrm>
            <a:off x="7912100" y="1524000"/>
            <a:ext cx="76200" cy="457200"/>
          </a:xfrm>
          <a:prstGeom prst="roundRect">
            <a:avLst>
              <a:gd name="adj" fmla="val 2083"/>
            </a:avLst>
          </a:prstGeom>
          <a:solidFill>
            <a:srgbClr val="000000"/>
          </a:solidFill>
          <a:ln w="9360">
            <a:solidFill>
              <a:srgbClr val="808080"/>
            </a:solidFill>
            <a:round/>
            <a:headEnd/>
            <a:tailEnd/>
          </a:ln>
        </p:spPr>
        <p:txBody>
          <a:bodyPr wrap="none" anchor="ctr"/>
          <a:lstStyle/>
          <a:p>
            <a:endParaRPr lang="en-US"/>
          </a:p>
        </p:txBody>
      </p:sp>
      <p:sp>
        <p:nvSpPr>
          <p:cNvPr id="284689" name="AutoShape 17"/>
          <p:cNvSpPr>
            <a:spLocks noChangeArrowheads="1"/>
          </p:cNvSpPr>
          <p:nvPr/>
        </p:nvSpPr>
        <p:spPr bwMode="auto">
          <a:xfrm>
            <a:off x="3949700" y="1619250"/>
            <a:ext cx="76200" cy="304800"/>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4690" name="AutoShape 18"/>
          <p:cNvSpPr>
            <a:spLocks noChangeArrowheads="1"/>
          </p:cNvSpPr>
          <p:nvPr/>
        </p:nvSpPr>
        <p:spPr bwMode="auto">
          <a:xfrm>
            <a:off x="5181600" y="1524000"/>
            <a:ext cx="228600" cy="457200"/>
          </a:xfrm>
          <a:prstGeom prst="roundRect">
            <a:avLst>
              <a:gd name="adj" fmla="val 694"/>
            </a:avLst>
          </a:prstGeom>
          <a:solidFill>
            <a:srgbClr val="B2B2B2"/>
          </a:solidFill>
          <a:ln w="9360">
            <a:solidFill>
              <a:srgbClr val="B2B2B2"/>
            </a:solidFill>
            <a:round/>
            <a:headEnd/>
            <a:tailEnd/>
          </a:ln>
        </p:spPr>
        <p:txBody>
          <a:bodyPr wrap="none" anchor="ctr"/>
          <a:lstStyle/>
          <a:p>
            <a:endParaRPr lang="en-US"/>
          </a:p>
        </p:txBody>
      </p:sp>
      <p:sp>
        <p:nvSpPr>
          <p:cNvPr id="284691" name="AutoShape 19"/>
          <p:cNvSpPr>
            <a:spLocks noChangeArrowheads="1"/>
          </p:cNvSpPr>
          <p:nvPr/>
        </p:nvSpPr>
        <p:spPr bwMode="auto">
          <a:xfrm>
            <a:off x="5397500" y="1524000"/>
            <a:ext cx="228600" cy="457200"/>
          </a:xfrm>
          <a:prstGeom prst="roundRect">
            <a:avLst>
              <a:gd name="adj" fmla="val 694"/>
            </a:avLst>
          </a:prstGeom>
          <a:solidFill>
            <a:srgbClr val="CCCCFF"/>
          </a:solidFill>
          <a:ln w="9360">
            <a:solidFill>
              <a:srgbClr val="000000"/>
            </a:solidFill>
            <a:round/>
            <a:headEnd/>
            <a:tailEnd/>
          </a:ln>
        </p:spPr>
        <p:txBody>
          <a:bodyPr wrap="none" anchor="ctr"/>
          <a:lstStyle/>
          <a:p>
            <a:endParaRPr lang="en-US"/>
          </a:p>
        </p:txBody>
      </p:sp>
      <p:sp>
        <p:nvSpPr>
          <p:cNvPr id="284692" name="AutoShape 20"/>
          <p:cNvSpPr>
            <a:spLocks noChangeArrowheads="1"/>
          </p:cNvSpPr>
          <p:nvPr/>
        </p:nvSpPr>
        <p:spPr bwMode="auto">
          <a:xfrm>
            <a:off x="6235700" y="1524000"/>
            <a:ext cx="76200" cy="457200"/>
          </a:xfrm>
          <a:prstGeom prst="roundRect">
            <a:avLst>
              <a:gd name="adj" fmla="val 2083"/>
            </a:avLst>
          </a:prstGeom>
          <a:solidFill>
            <a:srgbClr val="000000"/>
          </a:solidFill>
          <a:ln w="9360">
            <a:solidFill>
              <a:srgbClr val="808080"/>
            </a:solidFill>
            <a:round/>
            <a:headEnd/>
            <a:tailEnd/>
          </a:ln>
        </p:spPr>
        <p:txBody>
          <a:bodyPr wrap="none" anchor="ctr"/>
          <a:lstStyle/>
          <a:p>
            <a:endParaRPr lang="en-US"/>
          </a:p>
        </p:txBody>
      </p:sp>
      <p:sp>
        <p:nvSpPr>
          <p:cNvPr id="284693" name="AutoShape 21"/>
          <p:cNvSpPr>
            <a:spLocks noChangeArrowheads="1"/>
          </p:cNvSpPr>
          <p:nvPr/>
        </p:nvSpPr>
        <p:spPr bwMode="auto">
          <a:xfrm>
            <a:off x="6540500" y="1524000"/>
            <a:ext cx="762000" cy="457200"/>
          </a:xfrm>
          <a:prstGeom prst="roundRect">
            <a:avLst>
              <a:gd name="adj" fmla="val 347"/>
            </a:avLst>
          </a:prstGeom>
          <a:solidFill>
            <a:srgbClr val="B2B2B2"/>
          </a:solidFill>
          <a:ln w="9360">
            <a:solidFill>
              <a:srgbClr val="000000"/>
            </a:solidFill>
            <a:round/>
            <a:headEnd/>
            <a:tailEnd/>
          </a:ln>
        </p:spPr>
        <p:txBody>
          <a:bodyPr wrap="none" anchor="ctr"/>
          <a:lstStyle/>
          <a:p>
            <a:endParaRPr lang="en-US"/>
          </a:p>
        </p:txBody>
      </p:sp>
      <p:sp>
        <p:nvSpPr>
          <p:cNvPr id="284694" name="AutoShape 22"/>
          <p:cNvSpPr>
            <a:spLocks noChangeArrowheads="1"/>
          </p:cNvSpPr>
          <p:nvPr/>
        </p:nvSpPr>
        <p:spPr bwMode="auto">
          <a:xfrm>
            <a:off x="7315200" y="1524000"/>
            <a:ext cx="76200" cy="457200"/>
          </a:xfrm>
          <a:prstGeom prst="roundRect">
            <a:avLst>
              <a:gd name="adj" fmla="val 2083"/>
            </a:avLst>
          </a:prstGeom>
          <a:solidFill>
            <a:srgbClr val="808080"/>
          </a:solidFill>
          <a:ln w="9360">
            <a:solidFill>
              <a:srgbClr val="000000"/>
            </a:solidFill>
            <a:round/>
            <a:headEnd/>
            <a:tailEnd/>
          </a:ln>
        </p:spPr>
        <p:txBody>
          <a:bodyPr wrap="none" anchor="ctr"/>
          <a:lstStyle/>
          <a:p>
            <a:endParaRPr lang="en-US"/>
          </a:p>
        </p:txBody>
      </p:sp>
      <p:sp>
        <p:nvSpPr>
          <p:cNvPr id="284695" name="AutoShape 23"/>
          <p:cNvSpPr>
            <a:spLocks noChangeArrowheads="1"/>
          </p:cNvSpPr>
          <p:nvPr/>
        </p:nvSpPr>
        <p:spPr bwMode="auto">
          <a:xfrm>
            <a:off x="7531100" y="1524000"/>
            <a:ext cx="228600" cy="457200"/>
          </a:xfrm>
          <a:prstGeom prst="roundRect">
            <a:avLst>
              <a:gd name="adj" fmla="val 694"/>
            </a:avLst>
          </a:prstGeom>
          <a:solidFill>
            <a:srgbClr val="CCCCFF"/>
          </a:solidFill>
          <a:ln w="9360">
            <a:solidFill>
              <a:srgbClr val="000000"/>
            </a:solidFill>
            <a:round/>
            <a:headEnd/>
            <a:tailEnd/>
          </a:ln>
        </p:spPr>
        <p:txBody>
          <a:bodyPr wrap="none" anchor="ctr"/>
          <a:lstStyle/>
          <a:p>
            <a:endParaRPr lang="en-US"/>
          </a:p>
        </p:txBody>
      </p:sp>
      <p:sp>
        <p:nvSpPr>
          <p:cNvPr id="284696" name="AutoShape 24"/>
          <p:cNvSpPr>
            <a:spLocks noChangeArrowheads="1"/>
          </p:cNvSpPr>
          <p:nvPr/>
        </p:nvSpPr>
        <p:spPr bwMode="auto">
          <a:xfrm>
            <a:off x="5778500" y="1524000"/>
            <a:ext cx="76200" cy="457200"/>
          </a:xfrm>
          <a:prstGeom prst="roundRect">
            <a:avLst>
              <a:gd name="adj" fmla="val 2083"/>
            </a:avLst>
          </a:prstGeom>
          <a:solidFill>
            <a:srgbClr val="000000"/>
          </a:solidFill>
          <a:ln w="9360">
            <a:solidFill>
              <a:srgbClr val="808080"/>
            </a:solidFill>
            <a:round/>
            <a:headEnd/>
            <a:tailEnd/>
          </a:ln>
        </p:spPr>
        <p:txBody>
          <a:bodyPr wrap="none" anchor="ctr"/>
          <a:lstStyle/>
          <a:p>
            <a:endParaRPr lang="en-US"/>
          </a:p>
        </p:txBody>
      </p:sp>
      <p:sp>
        <p:nvSpPr>
          <p:cNvPr id="284697" name="AutoShape 25"/>
          <p:cNvSpPr>
            <a:spLocks noChangeArrowheads="1"/>
          </p:cNvSpPr>
          <p:nvPr/>
        </p:nvSpPr>
        <p:spPr bwMode="auto">
          <a:xfrm>
            <a:off x="5092700" y="1524000"/>
            <a:ext cx="76200" cy="457200"/>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4698" name="AutoShape 26"/>
          <p:cNvSpPr>
            <a:spLocks noChangeArrowheads="1"/>
          </p:cNvSpPr>
          <p:nvPr/>
        </p:nvSpPr>
        <p:spPr bwMode="auto">
          <a:xfrm>
            <a:off x="4940300" y="1543050"/>
            <a:ext cx="139700" cy="457200"/>
          </a:xfrm>
          <a:prstGeom prst="roundRect">
            <a:avLst>
              <a:gd name="adj" fmla="val 1134"/>
            </a:avLst>
          </a:prstGeom>
          <a:solidFill>
            <a:srgbClr val="CCCCFF"/>
          </a:solidFill>
          <a:ln w="9360">
            <a:solidFill>
              <a:srgbClr val="000000"/>
            </a:solidFill>
            <a:round/>
            <a:headEnd/>
            <a:tailEnd/>
          </a:ln>
        </p:spPr>
        <p:txBody>
          <a:bodyPr wrap="none" anchor="ctr"/>
          <a:lstStyle/>
          <a:p>
            <a:endParaRPr lang="en-US"/>
          </a:p>
        </p:txBody>
      </p:sp>
      <p:sp>
        <p:nvSpPr>
          <p:cNvPr id="284699" name="AutoShape 27"/>
          <p:cNvSpPr>
            <a:spLocks noChangeArrowheads="1"/>
          </p:cNvSpPr>
          <p:nvPr/>
        </p:nvSpPr>
        <p:spPr bwMode="auto">
          <a:xfrm>
            <a:off x="4724400" y="1543050"/>
            <a:ext cx="139700" cy="457200"/>
          </a:xfrm>
          <a:prstGeom prst="roundRect">
            <a:avLst>
              <a:gd name="adj" fmla="val 1134"/>
            </a:avLst>
          </a:prstGeom>
          <a:solidFill>
            <a:srgbClr val="CCCCFF"/>
          </a:solidFill>
          <a:ln w="9360">
            <a:solidFill>
              <a:srgbClr val="000000"/>
            </a:solidFill>
            <a:round/>
            <a:headEnd/>
            <a:tailEnd/>
          </a:ln>
        </p:spPr>
        <p:txBody>
          <a:bodyPr wrap="none" anchor="ctr"/>
          <a:lstStyle/>
          <a:p>
            <a:endParaRPr lang="en-US"/>
          </a:p>
        </p:txBody>
      </p:sp>
      <p:sp>
        <p:nvSpPr>
          <p:cNvPr id="284700" name="AutoShape 28"/>
          <p:cNvSpPr>
            <a:spLocks noChangeArrowheads="1"/>
          </p:cNvSpPr>
          <p:nvPr/>
        </p:nvSpPr>
        <p:spPr bwMode="auto">
          <a:xfrm>
            <a:off x="5626100" y="1543050"/>
            <a:ext cx="152400" cy="457200"/>
          </a:xfrm>
          <a:prstGeom prst="roundRect">
            <a:avLst>
              <a:gd name="adj" fmla="val 1042"/>
            </a:avLst>
          </a:prstGeom>
          <a:solidFill>
            <a:srgbClr val="B2B2B2"/>
          </a:solidFill>
          <a:ln w="9360">
            <a:solidFill>
              <a:srgbClr val="000000"/>
            </a:solidFill>
            <a:round/>
            <a:headEnd/>
            <a:tailEnd/>
          </a:ln>
        </p:spPr>
        <p:txBody>
          <a:bodyPr wrap="none" anchor="ctr"/>
          <a:lstStyle/>
          <a:p>
            <a:endParaRPr lang="en-US"/>
          </a:p>
        </p:txBody>
      </p:sp>
      <p:sp>
        <p:nvSpPr>
          <p:cNvPr id="284701" name="AutoShape 29"/>
          <p:cNvSpPr>
            <a:spLocks noChangeArrowheads="1"/>
          </p:cNvSpPr>
          <p:nvPr/>
        </p:nvSpPr>
        <p:spPr bwMode="auto">
          <a:xfrm>
            <a:off x="7378700" y="1543050"/>
            <a:ext cx="139700" cy="457200"/>
          </a:xfrm>
          <a:prstGeom prst="roundRect">
            <a:avLst>
              <a:gd name="adj" fmla="val 1134"/>
            </a:avLst>
          </a:prstGeom>
          <a:solidFill>
            <a:srgbClr val="B2B2B2"/>
          </a:solidFill>
          <a:ln w="9360">
            <a:solidFill>
              <a:srgbClr val="000000"/>
            </a:solidFill>
            <a:round/>
            <a:headEnd/>
            <a:tailEnd/>
          </a:ln>
        </p:spPr>
        <p:txBody>
          <a:bodyPr wrap="none" anchor="ctr"/>
          <a:lstStyle/>
          <a:p>
            <a:endParaRPr lang="en-US"/>
          </a:p>
        </p:txBody>
      </p:sp>
      <p:sp>
        <p:nvSpPr>
          <p:cNvPr id="284702" name="AutoShape 30"/>
          <p:cNvSpPr>
            <a:spLocks noChangeArrowheads="1"/>
          </p:cNvSpPr>
          <p:nvPr/>
        </p:nvSpPr>
        <p:spPr bwMode="auto">
          <a:xfrm>
            <a:off x="5854700" y="1543050"/>
            <a:ext cx="139700" cy="457200"/>
          </a:xfrm>
          <a:prstGeom prst="roundRect">
            <a:avLst>
              <a:gd name="adj" fmla="val 1134"/>
            </a:avLst>
          </a:prstGeom>
          <a:solidFill>
            <a:srgbClr val="B2B2B2"/>
          </a:solidFill>
          <a:ln w="9360">
            <a:solidFill>
              <a:srgbClr val="000000"/>
            </a:solidFill>
            <a:round/>
            <a:headEnd/>
            <a:tailEnd/>
          </a:ln>
        </p:spPr>
        <p:txBody>
          <a:bodyPr wrap="none" anchor="ctr"/>
          <a:lstStyle/>
          <a:p>
            <a:endParaRPr lang="en-US"/>
          </a:p>
        </p:txBody>
      </p:sp>
      <p:sp>
        <p:nvSpPr>
          <p:cNvPr id="284703" name="AutoShape 31"/>
          <p:cNvSpPr>
            <a:spLocks noChangeArrowheads="1"/>
          </p:cNvSpPr>
          <p:nvPr/>
        </p:nvSpPr>
        <p:spPr bwMode="auto">
          <a:xfrm>
            <a:off x="6007100" y="1543050"/>
            <a:ext cx="228600" cy="457200"/>
          </a:xfrm>
          <a:prstGeom prst="roundRect">
            <a:avLst>
              <a:gd name="adj" fmla="val 694"/>
            </a:avLst>
          </a:prstGeom>
          <a:solidFill>
            <a:srgbClr val="CCCCFF"/>
          </a:solidFill>
          <a:ln w="9360">
            <a:solidFill>
              <a:srgbClr val="000000"/>
            </a:solidFill>
            <a:round/>
            <a:headEnd/>
            <a:tailEnd/>
          </a:ln>
        </p:spPr>
        <p:txBody>
          <a:bodyPr wrap="none" anchor="ctr"/>
          <a:lstStyle/>
          <a:p>
            <a:endParaRPr lang="en-US"/>
          </a:p>
        </p:txBody>
      </p:sp>
      <p:sp>
        <p:nvSpPr>
          <p:cNvPr id="284704" name="AutoShape 32"/>
          <p:cNvSpPr>
            <a:spLocks noChangeArrowheads="1"/>
          </p:cNvSpPr>
          <p:nvPr/>
        </p:nvSpPr>
        <p:spPr bwMode="auto">
          <a:xfrm>
            <a:off x="7759700" y="1543050"/>
            <a:ext cx="139700" cy="457200"/>
          </a:xfrm>
          <a:prstGeom prst="roundRect">
            <a:avLst>
              <a:gd name="adj" fmla="val 1134"/>
            </a:avLst>
          </a:prstGeom>
          <a:solidFill>
            <a:srgbClr val="B2B2B2"/>
          </a:solidFill>
          <a:ln w="9360">
            <a:solidFill>
              <a:srgbClr val="000000"/>
            </a:solidFill>
            <a:round/>
            <a:headEnd/>
            <a:tailEnd/>
          </a:ln>
        </p:spPr>
        <p:txBody>
          <a:bodyPr wrap="none" anchor="ctr"/>
          <a:lstStyle/>
          <a:p>
            <a:endParaRPr lang="en-US"/>
          </a:p>
        </p:txBody>
      </p:sp>
      <p:sp>
        <p:nvSpPr>
          <p:cNvPr id="284705" name="AutoShape 33"/>
          <p:cNvSpPr>
            <a:spLocks noChangeArrowheads="1"/>
          </p:cNvSpPr>
          <p:nvPr/>
        </p:nvSpPr>
        <p:spPr bwMode="auto">
          <a:xfrm>
            <a:off x="6311900" y="1543050"/>
            <a:ext cx="228600" cy="457200"/>
          </a:xfrm>
          <a:prstGeom prst="roundRect">
            <a:avLst>
              <a:gd name="adj" fmla="val 694"/>
            </a:avLst>
          </a:prstGeom>
          <a:solidFill>
            <a:srgbClr val="CCCCFF"/>
          </a:solidFill>
          <a:ln w="9360">
            <a:solidFill>
              <a:srgbClr val="000000"/>
            </a:solidFill>
            <a:round/>
            <a:headEnd/>
            <a:tailEnd/>
          </a:ln>
        </p:spPr>
        <p:txBody>
          <a:bodyPr wrap="none" anchor="ctr"/>
          <a:lstStyle/>
          <a:p>
            <a:endParaRPr lang="en-US"/>
          </a:p>
        </p:txBody>
      </p:sp>
      <p:sp>
        <p:nvSpPr>
          <p:cNvPr id="284706" name="AutoShape 34"/>
          <p:cNvSpPr>
            <a:spLocks noChangeArrowheads="1"/>
          </p:cNvSpPr>
          <p:nvPr/>
        </p:nvSpPr>
        <p:spPr bwMode="auto">
          <a:xfrm>
            <a:off x="4025900" y="1619250"/>
            <a:ext cx="152400" cy="304800"/>
          </a:xfrm>
          <a:prstGeom prst="roundRect">
            <a:avLst>
              <a:gd name="adj" fmla="val 1042"/>
            </a:avLst>
          </a:prstGeom>
          <a:solidFill>
            <a:srgbClr val="CCCCFF"/>
          </a:solidFill>
          <a:ln w="9360">
            <a:solidFill>
              <a:srgbClr val="000000"/>
            </a:solidFill>
            <a:round/>
            <a:headEnd/>
            <a:tailEnd/>
          </a:ln>
        </p:spPr>
        <p:txBody>
          <a:bodyPr wrap="none" anchor="ctr"/>
          <a:lstStyle/>
          <a:p>
            <a:endParaRPr lang="en-US"/>
          </a:p>
        </p:txBody>
      </p:sp>
      <p:sp>
        <p:nvSpPr>
          <p:cNvPr id="284707" name="AutoShape 35"/>
          <p:cNvSpPr>
            <a:spLocks noChangeArrowheads="1"/>
          </p:cNvSpPr>
          <p:nvPr/>
        </p:nvSpPr>
        <p:spPr bwMode="auto">
          <a:xfrm>
            <a:off x="4025900" y="1619250"/>
            <a:ext cx="76200" cy="304800"/>
          </a:xfrm>
          <a:prstGeom prst="roundRect">
            <a:avLst>
              <a:gd name="adj" fmla="val 2083"/>
            </a:avLst>
          </a:prstGeom>
          <a:solidFill>
            <a:srgbClr val="B2B2B2"/>
          </a:solidFill>
          <a:ln w="9360">
            <a:solidFill>
              <a:srgbClr val="B2B2B2"/>
            </a:solidFill>
            <a:round/>
            <a:headEnd/>
            <a:tailEnd/>
          </a:ln>
        </p:spPr>
        <p:txBody>
          <a:bodyPr wrap="none" anchor="ctr"/>
          <a:lstStyle/>
          <a:p>
            <a:endParaRPr lang="en-US"/>
          </a:p>
        </p:txBody>
      </p:sp>
      <p:sp>
        <p:nvSpPr>
          <p:cNvPr id="284708" name="AutoShape 36"/>
          <p:cNvSpPr>
            <a:spLocks noChangeArrowheads="1"/>
          </p:cNvSpPr>
          <p:nvPr/>
        </p:nvSpPr>
        <p:spPr bwMode="auto">
          <a:xfrm>
            <a:off x="3721100" y="1619250"/>
            <a:ext cx="76200" cy="304800"/>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4709" name="AutoShape 37"/>
          <p:cNvSpPr>
            <a:spLocks noChangeArrowheads="1"/>
          </p:cNvSpPr>
          <p:nvPr/>
        </p:nvSpPr>
        <p:spPr bwMode="auto">
          <a:xfrm>
            <a:off x="3797300" y="1619250"/>
            <a:ext cx="152400" cy="304800"/>
          </a:xfrm>
          <a:prstGeom prst="roundRect">
            <a:avLst>
              <a:gd name="adj" fmla="val 1042"/>
            </a:avLst>
          </a:prstGeom>
          <a:solidFill>
            <a:srgbClr val="CCCCFF"/>
          </a:solidFill>
          <a:ln w="9360">
            <a:solidFill>
              <a:srgbClr val="000000"/>
            </a:solidFill>
            <a:round/>
            <a:headEnd/>
            <a:tailEnd/>
          </a:ln>
        </p:spPr>
        <p:txBody>
          <a:bodyPr wrap="none" anchor="ctr"/>
          <a:lstStyle/>
          <a:p>
            <a:endParaRPr lang="en-US"/>
          </a:p>
        </p:txBody>
      </p:sp>
      <p:sp>
        <p:nvSpPr>
          <p:cNvPr id="284710" name="AutoShape 38"/>
          <p:cNvSpPr>
            <a:spLocks noChangeArrowheads="1"/>
          </p:cNvSpPr>
          <p:nvPr/>
        </p:nvSpPr>
        <p:spPr bwMode="auto">
          <a:xfrm>
            <a:off x="3797300" y="1619250"/>
            <a:ext cx="76200" cy="304800"/>
          </a:xfrm>
          <a:prstGeom prst="roundRect">
            <a:avLst>
              <a:gd name="adj" fmla="val 2083"/>
            </a:avLst>
          </a:prstGeom>
          <a:solidFill>
            <a:srgbClr val="B2B2B2"/>
          </a:solidFill>
          <a:ln w="9360">
            <a:solidFill>
              <a:srgbClr val="B2B2B2"/>
            </a:solidFill>
            <a:round/>
            <a:headEnd/>
            <a:tailEnd/>
          </a:ln>
        </p:spPr>
        <p:txBody>
          <a:bodyPr wrap="none" anchor="ctr"/>
          <a:lstStyle/>
          <a:p>
            <a:endParaRPr lang="en-US"/>
          </a:p>
        </p:txBody>
      </p:sp>
      <p:sp>
        <p:nvSpPr>
          <p:cNvPr id="284711" name="Freeform 39"/>
          <p:cNvSpPr>
            <a:spLocks noChangeArrowheads="1"/>
          </p:cNvSpPr>
          <p:nvPr/>
        </p:nvSpPr>
        <p:spPr bwMode="auto">
          <a:xfrm>
            <a:off x="3673475" y="1619250"/>
            <a:ext cx="504825" cy="304800"/>
          </a:xfrm>
          <a:custGeom>
            <a:avLst/>
            <a:gdLst/>
            <a:ahLst/>
            <a:cxnLst>
              <a:cxn ang="0">
                <a:pos x="0" y="0"/>
              </a:cxn>
              <a:cxn ang="0">
                <a:pos x="1398" y="0"/>
              </a:cxn>
              <a:cxn ang="0">
                <a:pos x="1403" y="847"/>
              </a:cxn>
              <a:cxn ang="0">
                <a:pos x="24" y="844"/>
              </a:cxn>
            </a:cxnLst>
            <a:rect l="0" t="0" r="r" b="b"/>
            <a:pathLst>
              <a:path w="1404" h="848">
                <a:moveTo>
                  <a:pt x="0" y="0"/>
                </a:moveTo>
                <a:lnTo>
                  <a:pt x="1398" y="0"/>
                </a:lnTo>
                <a:lnTo>
                  <a:pt x="1403" y="847"/>
                </a:lnTo>
                <a:lnTo>
                  <a:pt x="24" y="844"/>
                </a:lnTo>
              </a:path>
            </a:pathLst>
          </a:custGeom>
          <a:noFill/>
          <a:ln w="38160">
            <a:solidFill>
              <a:srgbClr val="000000"/>
            </a:solidFill>
            <a:round/>
            <a:headEnd/>
            <a:tailEnd/>
          </a:ln>
        </p:spPr>
        <p:txBody>
          <a:bodyPr/>
          <a:lstStyle/>
          <a:p>
            <a:endParaRPr lang="en-US"/>
          </a:p>
        </p:txBody>
      </p:sp>
      <p:sp>
        <p:nvSpPr>
          <p:cNvPr id="284712" name="AutoShape 40"/>
          <p:cNvSpPr>
            <a:spLocks noChangeArrowheads="1"/>
          </p:cNvSpPr>
          <p:nvPr/>
        </p:nvSpPr>
        <p:spPr bwMode="auto">
          <a:xfrm rot="1080000">
            <a:off x="3646488" y="1998663"/>
            <a:ext cx="76200" cy="304800"/>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4713" name="AutoShape 41"/>
          <p:cNvSpPr>
            <a:spLocks noChangeArrowheads="1"/>
          </p:cNvSpPr>
          <p:nvPr/>
        </p:nvSpPr>
        <p:spPr bwMode="auto">
          <a:xfrm rot="21300000">
            <a:off x="3492500" y="2001838"/>
            <a:ext cx="76200" cy="304800"/>
          </a:xfrm>
          <a:prstGeom prst="roundRect">
            <a:avLst>
              <a:gd name="adj" fmla="val 2083"/>
            </a:avLst>
          </a:prstGeom>
          <a:solidFill>
            <a:srgbClr val="CCCCFF"/>
          </a:solidFill>
          <a:ln w="9360">
            <a:solidFill>
              <a:srgbClr val="000000"/>
            </a:solidFill>
            <a:round/>
            <a:headEnd/>
            <a:tailEnd/>
          </a:ln>
        </p:spPr>
        <p:txBody>
          <a:bodyPr wrap="none" anchor="ctr"/>
          <a:lstStyle/>
          <a:p>
            <a:endParaRPr lang="en-US"/>
          </a:p>
        </p:txBody>
      </p:sp>
      <p:sp>
        <p:nvSpPr>
          <p:cNvPr id="284714" name="AutoShape 42"/>
          <p:cNvSpPr>
            <a:spLocks noChangeArrowheads="1"/>
          </p:cNvSpPr>
          <p:nvPr/>
        </p:nvSpPr>
        <p:spPr bwMode="auto">
          <a:xfrm rot="20760000">
            <a:off x="3568700" y="1773238"/>
            <a:ext cx="76200" cy="304800"/>
          </a:xfrm>
          <a:prstGeom prst="roundRect">
            <a:avLst>
              <a:gd name="adj" fmla="val 2083"/>
            </a:avLst>
          </a:prstGeom>
          <a:solidFill>
            <a:srgbClr val="B2B2B2"/>
          </a:solidFill>
          <a:ln w="9360">
            <a:solidFill>
              <a:srgbClr val="B2B2B2"/>
            </a:solidFill>
            <a:round/>
            <a:headEnd/>
            <a:tailEnd/>
          </a:ln>
        </p:spPr>
        <p:txBody>
          <a:bodyPr wrap="none" anchor="ctr"/>
          <a:lstStyle/>
          <a:p>
            <a:endParaRPr lang="en-US"/>
          </a:p>
        </p:txBody>
      </p:sp>
      <p:sp>
        <p:nvSpPr>
          <p:cNvPr id="284715" name="AutoShape 43"/>
          <p:cNvSpPr>
            <a:spLocks noChangeArrowheads="1"/>
          </p:cNvSpPr>
          <p:nvPr/>
        </p:nvSpPr>
        <p:spPr bwMode="auto">
          <a:xfrm>
            <a:off x="4864100" y="1524000"/>
            <a:ext cx="76200" cy="457200"/>
          </a:xfrm>
          <a:prstGeom prst="roundRect">
            <a:avLst>
              <a:gd name="adj" fmla="val 2083"/>
            </a:avLst>
          </a:prstGeom>
          <a:solidFill>
            <a:srgbClr val="000000"/>
          </a:solidFill>
          <a:ln w="9360">
            <a:solidFill>
              <a:srgbClr val="000000"/>
            </a:solidFill>
            <a:round/>
            <a:headEnd/>
            <a:tailEnd/>
          </a:ln>
        </p:spPr>
        <p:txBody>
          <a:bodyPr wrap="none" anchor="ctr"/>
          <a:lstStyle/>
          <a:p>
            <a:endParaRPr lang="en-US"/>
          </a:p>
        </p:txBody>
      </p:sp>
      <p:sp>
        <p:nvSpPr>
          <p:cNvPr id="284716" name="Line 44"/>
          <p:cNvSpPr>
            <a:spLocks noChangeShapeType="1"/>
          </p:cNvSpPr>
          <p:nvPr/>
        </p:nvSpPr>
        <p:spPr bwMode="auto">
          <a:xfrm>
            <a:off x="4343400" y="2000250"/>
            <a:ext cx="3810000" cy="1588"/>
          </a:xfrm>
          <a:prstGeom prst="line">
            <a:avLst/>
          </a:prstGeom>
          <a:noFill/>
          <a:ln w="38160">
            <a:solidFill>
              <a:srgbClr val="000000"/>
            </a:solidFill>
            <a:round/>
            <a:headEnd/>
            <a:tailEnd/>
          </a:ln>
        </p:spPr>
        <p:txBody>
          <a:bodyPr/>
          <a:lstStyle/>
          <a:p>
            <a:endParaRPr lang="en-US"/>
          </a:p>
        </p:txBody>
      </p:sp>
      <p:sp>
        <p:nvSpPr>
          <p:cNvPr id="284717" name="Line 45"/>
          <p:cNvSpPr>
            <a:spLocks noChangeShapeType="1"/>
          </p:cNvSpPr>
          <p:nvPr/>
        </p:nvSpPr>
        <p:spPr bwMode="auto">
          <a:xfrm>
            <a:off x="4343400" y="1524000"/>
            <a:ext cx="3810000" cy="1588"/>
          </a:xfrm>
          <a:prstGeom prst="line">
            <a:avLst/>
          </a:prstGeom>
          <a:noFill/>
          <a:ln w="38160">
            <a:solidFill>
              <a:srgbClr val="000000"/>
            </a:solidFill>
            <a:round/>
            <a:headEnd/>
            <a:tailEnd/>
          </a:ln>
        </p:spPr>
        <p:txBody>
          <a:bodyPr/>
          <a:lstStyle/>
          <a:p>
            <a:endParaRPr lang="en-US"/>
          </a:p>
        </p:txBody>
      </p:sp>
      <p:pic>
        <p:nvPicPr>
          <p:cNvPr id="284718" name="Picture 46"/>
          <p:cNvPicPr>
            <a:picLocks noChangeAspect="1" noChangeArrowheads="1"/>
          </p:cNvPicPr>
          <p:nvPr/>
        </p:nvPicPr>
        <p:blipFill>
          <a:blip r:embed="rId3" cstate="print"/>
          <a:srcRect/>
          <a:stretch>
            <a:fillRect/>
          </a:stretch>
        </p:blipFill>
        <p:spPr bwMode="auto">
          <a:xfrm>
            <a:off x="1676400" y="1905000"/>
            <a:ext cx="731838" cy="731838"/>
          </a:xfrm>
          <a:prstGeom prst="rect">
            <a:avLst/>
          </a:prstGeom>
          <a:noFill/>
        </p:spPr>
      </p:pic>
      <p:pic>
        <p:nvPicPr>
          <p:cNvPr id="284719" name="Picture 47"/>
          <p:cNvPicPr>
            <a:picLocks noChangeAspect="1" noChangeArrowheads="1"/>
          </p:cNvPicPr>
          <p:nvPr/>
        </p:nvPicPr>
        <p:blipFill>
          <a:blip r:embed="rId4" cstate="print"/>
          <a:srcRect/>
          <a:stretch>
            <a:fillRect/>
          </a:stretch>
        </p:blipFill>
        <p:spPr bwMode="auto">
          <a:xfrm>
            <a:off x="715963" y="1447800"/>
            <a:ext cx="731837" cy="731838"/>
          </a:xfrm>
          <a:prstGeom prst="rect">
            <a:avLst/>
          </a:prstGeom>
          <a:noFill/>
        </p:spPr>
      </p:pic>
      <p:pic>
        <p:nvPicPr>
          <p:cNvPr id="284720" name="Picture 48"/>
          <p:cNvPicPr>
            <a:picLocks noChangeAspect="1" noChangeArrowheads="1"/>
          </p:cNvPicPr>
          <p:nvPr/>
        </p:nvPicPr>
        <p:blipFill>
          <a:blip r:embed="rId5" cstate="print"/>
          <a:srcRect/>
          <a:stretch>
            <a:fillRect/>
          </a:stretch>
        </p:blipFill>
        <p:spPr bwMode="auto">
          <a:xfrm>
            <a:off x="1600200" y="914400"/>
            <a:ext cx="731838" cy="731838"/>
          </a:xfrm>
          <a:prstGeom prst="rect">
            <a:avLst/>
          </a:prstGeom>
          <a:noFill/>
        </p:spPr>
      </p:pic>
      <p:sp>
        <p:nvSpPr>
          <p:cNvPr id="284721" name="Line 49"/>
          <p:cNvSpPr>
            <a:spLocks noChangeShapeType="1"/>
          </p:cNvSpPr>
          <p:nvPr/>
        </p:nvSpPr>
        <p:spPr bwMode="auto">
          <a:xfrm>
            <a:off x="2362200" y="1371600"/>
            <a:ext cx="990600" cy="425450"/>
          </a:xfrm>
          <a:prstGeom prst="line">
            <a:avLst/>
          </a:prstGeom>
          <a:noFill/>
          <a:ln w="9360">
            <a:solidFill>
              <a:srgbClr val="000000"/>
            </a:solidFill>
            <a:round/>
            <a:headEnd type="triangle" w="med" len="med"/>
            <a:tailEnd type="triangle" w="med" len="med"/>
          </a:ln>
        </p:spPr>
        <p:txBody>
          <a:bodyPr/>
          <a:lstStyle/>
          <a:p>
            <a:endParaRPr lang="en-US"/>
          </a:p>
        </p:txBody>
      </p:sp>
      <p:sp>
        <p:nvSpPr>
          <p:cNvPr id="284722" name="Line 50"/>
          <p:cNvSpPr>
            <a:spLocks noChangeShapeType="1"/>
          </p:cNvSpPr>
          <p:nvPr/>
        </p:nvSpPr>
        <p:spPr bwMode="auto">
          <a:xfrm>
            <a:off x="1536700" y="1797050"/>
            <a:ext cx="1816100" cy="1588"/>
          </a:xfrm>
          <a:prstGeom prst="line">
            <a:avLst/>
          </a:prstGeom>
          <a:noFill/>
          <a:ln w="9360">
            <a:solidFill>
              <a:srgbClr val="CCCCFF"/>
            </a:solidFill>
            <a:round/>
            <a:headEnd type="triangle" w="med" len="med"/>
            <a:tailEnd type="triangle" w="med" len="med"/>
          </a:ln>
        </p:spPr>
        <p:txBody>
          <a:bodyPr/>
          <a:lstStyle/>
          <a:p>
            <a:endParaRPr lang="en-US"/>
          </a:p>
        </p:txBody>
      </p:sp>
      <p:sp>
        <p:nvSpPr>
          <p:cNvPr id="284723" name="Line 51"/>
          <p:cNvSpPr>
            <a:spLocks noChangeShapeType="1"/>
          </p:cNvSpPr>
          <p:nvPr/>
        </p:nvSpPr>
        <p:spPr bwMode="auto">
          <a:xfrm flipV="1">
            <a:off x="2438400" y="1795463"/>
            <a:ext cx="914400" cy="415925"/>
          </a:xfrm>
          <a:prstGeom prst="line">
            <a:avLst/>
          </a:prstGeom>
          <a:noFill/>
          <a:ln w="9360">
            <a:solidFill>
              <a:srgbClr val="B2B2B2"/>
            </a:solidFill>
            <a:round/>
            <a:headEnd type="triangle" w="med" len="med"/>
            <a:tailEnd type="triangle" w="med" len="med"/>
          </a:ln>
        </p:spPr>
        <p:txBody>
          <a:bodyPr/>
          <a:lstStyle/>
          <a:p>
            <a:endParaRPr lang="en-US"/>
          </a:p>
        </p:txBody>
      </p:sp>
      <p:sp>
        <p:nvSpPr>
          <p:cNvPr id="284679" name="AutoShape 7"/>
          <p:cNvSpPr>
            <a:spLocks noChangeArrowheads="1"/>
          </p:cNvSpPr>
          <p:nvPr/>
        </p:nvSpPr>
        <p:spPr bwMode="auto">
          <a:xfrm>
            <a:off x="622300" y="2960688"/>
            <a:ext cx="4751388" cy="284162"/>
          </a:xfrm>
          <a:prstGeom prst="roundRect">
            <a:avLst>
              <a:gd name="adj" fmla="val 231"/>
            </a:avLst>
          </a:prstGeom>
          <a:noFill/>
          <a:ln w="9525">
            <a:noFill/>
            <a:round/>
            <a:headEnd/>
            <a:tailEnd/>
          </a:ln>
        </p:spPr>
        <p:txBody>
          <a:bodyPr wrap="none" anchor="ctr"/>
          <a:lstStyle/>
          <a:p>
            <a:endParaRPr lang="en-US"/>
          </a:p>
        </p:txBody>
      </p:sp>
      <p:sp>
        <p:nvSpPr>
          <p:cNvPr id="284680" name="Rectangle 8"/>
          <p:cNvSpPr>
            <a:spLocks noGrp="1" noChangeArrowheads="1"/>
          </p:cNvSpPr>
          <p:nvPr>
            <p:ph type="body" idx="1"/>
          </p:nvPr>
        </p:nvSpPr>
        <p:spPr>
          <a:xfrm>
            <a:off x="706438" y="2913063"/>
            <a:ext cx="8031162" cy="1477962"/>
          </a:xfrm>
          <a:ln/>
        </p:spPr>
        <p:txBody>
          <a:bodyPr lIns="92160" tIns="46080" rIns="92160" bIns="46080"/>
          <a:lstStyle/>
          <a:p>
            <a:pPr marL="341313" indent="-341313" defTabSz="457200">
              <a:lnSpc>
                <a:spcPct val="93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Short bursts: buffer</a:t>
            </a:r>
          </a:p>
          <a:p>
            <a:pPr marL="341313" indent="-341313" defTabSz="457200">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What if buffer overflows?</a:t>
            </a:r>
          </a:p>
          <a:p>
            <a:pPr marL="741363" lvl="1" indent="-284163" defTabSz="457200">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Packets dropped and retransmitted</a:t>
            </a:r>
          </a:p>
          <a:p>
            <a:pPr marL="741363" lvl="1" indent="-284163" defTabSz="457200">
              <a:lnSpc>
                <a:spcPct val="9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Sender adjusts rate until load = resources</a:t>
            </a:r>
          </a:p>
          <a:p>
            <a:pPr marL="341313" indent="-341313" defTabSz="457200">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Called “Congestion control”</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35" name="Slide Number Placeholder 4"/>
          <p:cNvSpPr>
            <a:spLocks noGrp="1"/>
          </p:cNvSpPr>
          <p:nvPr>
            <p:ph type="sldNum" sz="quarter" idx="12"/>
          </p:nvPr>
        </p:nvSpPr>
        <p:spPr/>
        <p:txBody>
          <a:bodyPr/>
          <a:lstStyle/>
          <a:p>
            <a:r>
              <a:rPr lang="en-US"/>
              <a:t>1-</a:t>
            </a:r>
            <a:fld id="{A0CF3A1B-2354-40BC-8036-E41302E8739A}" type="slidenum">
              <a:rPr lang="en-US"/>
              <a:pPr/>
              <a:t>76</a:t>
            </a:fld>
            <a:endParaRPr lang="en-US"/>
          </a:p>
        </p:txBody>
      </p:sp>
      <p:sp>
        <p:nvSpPr>
          <p:cNvPr id="286722" name="AutoShape 2"/>
          <p:cNvSpPr>
            <a:spLocks noChangeArrowheads="1"/>
          </p:cNvSpPr>
          <p:nvPr/>
        </p:nvSpPr>
        <p:spPr bwMode="auto">
          <a:xfrm>
            <a:off x="457200" y="39624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sp>
        <p:nvSpPr>
          <p:cNvPr id="286723" name="AutoShape 3"/>
          <p:cNvSpPr>
            <a:spLocks noChangeArrowheads="1"/>
          </p:cNvSpPr>
          <p:nvPr/>
        </p:nvSpPr>
        <p:spPr bwMode="auto">
          <a:xfrm>
            <a:off x="457200" y="14478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grpSp>
        <p:nvGrpSpPr>
          <p:cNvPr id="286724" name="Group 4"/>
          <p:cNvGrpSpPr>
            <a:grpSpLocks/>
          </p:cNvGrpSpPr>
          <p:nvPr/>
        </p:nvGrpSpPr>
        <p:grpSpPr bwMode="auto">
          <a:xfrm>
            <a:off x="457200" y="1524000"/>
            <a:ext cx="4951413" cy="684213"/>
            <a:chOff x="288" y="960"/>
            <a:chExt cx="3119" cy="431"/>
          </a:xfrm>
        </p:grpSpPr>
        <p:sp>
          <p:nvSpPr>
            <p:cNvPr id="286725" name="AutoShape 5"/>
            <p:cNvSpPr>
              <a:spLocks noChangeArrowheads="1"/>
            </p:cNvSpPr>
            <p:nvPr/>
          </p:nvSpPr>
          <p:spPr bwMode="auto">
            <a:xfrm>
              <a:off x="288" y="960"/>
              <a:ext cx="3120" cy="432"/>
            </a:xfrm>
            <a:prstGeom prst="roundRect">
              <a:avLst>
                <a:gd name="adj" fmla="val 231"/>
              </a:avLst>
            </a:prstGeom>
            <a:noFill/>
            <a:ln w="9525">
              <a:noFill/>
              <a:round/>
              <a:headEnd/>
              <a:tailEnd/>
            </a:ln>
          </p:spPr>
          <p:txBody>
            <a:bodyPr wrap="none" anchor="ctr"/>
            <a:lstStyle/>
            <a:p>
              <a:endParaRPr lang="en-US"/>
            </a:p>
          </p:txBody>
        </p:sp>
        <p:sp>
          <p:nvSpPr>
            <p:cNvPr id="286726" name="Text Box 6"/>
            <p:cNvSpPr txBox="1">
              <a:spLocks noChangeArrowheads="1"/>
            </p:cNvSpPr>
            <p:nvPr/>
          </p:nvSpPr>
          <p:spPr bwMode="auto">
            <a:xfrm>
              <a:off x="288" y="960"/>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 Packet size</a:t>
              </a:r>
            </a:p>
          </p:txBody>
        </p:sp>
      </p:grpSp>
      <p:grpSp>
        <p:nvGrpSpPr>
          <p:cNvPr id="286727" name="Group 7"/>
          <p:cNvGrpSpPr>
            <a:grpSpLocks/>
          </p:cNvGrpSpPr>
          <p:nvPr/>
        </p:nvGrpSpPr>
        <p:grpSpPr bwMode="auto">
          <a:xfrm>
            <a:off x="457200" y="3962400"/>
            <a:ext cx="4951413" cy="684213"/>
            <a:chOff x="288" y="2496"/>
            <a:chExt cx="3119" cy="431"/>
          </a:xfrm>
        </p:grpSpPr>
        <p:sp>
          <p:nvSpPr>
            <p:cNvPr id="286728" name="AutoShape 8"/>
            <p:cNvSpPr>
              <a:spLocks noChangeArrowheads="1"/>
            </p:cNvSpPr>
            <p:nvPr/>
          </p:nvSpPr>
          <p:spPr bwMode="auto">
            <a:xfrm>
              <a:off x="288" y="2496"/>
              <a:ext cx="3120" cy="432"/>
            </a:xfrm>
            <a:prstGeom prst="roundRect">
              <a:avLst>
                <a:gd name="adj" fmla="val 231"/>
              </a:avLst>
            </a:prstGeom>
            <a:noFill/>
            <a:ln w="9525">
              <a:noFill/>
              <a:round/>
              <a:headEnd/>
              <a:tailEnd/>
            </a:ln>
          </p:spPr>
          <p:txBody>
            <a:bodyPr wrap="none" anchor="ctr"/>
            <a:lstStyle/>
            <a:p>
              <a:endParaRPr lang="en-US"/>
            </a:p>
          </p:txBody>
        </p:sp>
        <p:sp>
          <p:nvSpPr>
            <p:cNvPr id="286729" name="Text Box 9"/>
            <p:cNvSpPr txBox="1">
              <a:spLocks noChangeArrowheads="1"/>
            </p:cNvSpPr>
            <p:nvPr/>
          </p:nvSpPr>
          <p:spPr bwMode="auto">
            <a:xfrm>
              <a:off x="288" y="2496"/>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Solution: Fragment data across packets</a:t>
              </a:r>
            </a:p>
          </p:txBody>
        </p:sp>
      </p:grpSp>
      <p:sp>
        <p:nvSpPr>
          <p:cNvPr id="286730" name="Rectangle 10"/>
          <p:cNvSpPr>
            <a:spLocks noGrp="1" noChangeArrowheads="1"/>
          </p:cNvSpPr>
          <p:nvPr>
            <p:ph type="title"/>
          </p:nvPr>
        </p:nvSpPr>
        <p:spPr>
          <a:xfrm>
            <a:off x="533400" y="228600"/>
            <a:ext cx="7773988" cy="1144588"/>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if the Data Doesn’t Fit?</a:t>
            </a:r>
          </a:p>
        </p:txBody>
      </p:sp>
      <p:grpSp>
        <p:nvGrpSpPr>
          <p:cNvPr id="286731" name="Group 11"/>
          <p:cNvGrpSpPr>
            <a:grpSpLocks/>
          </p:cNvGrpSpPr>
          <p:nvPr/>
        </p:nvGrpSpPr>
        <p:grpSpPr bwMode="auto">
          <a:xfrm>
            <a:off x="609600" y="1981200"/>
            <a:ext cx="8228013" cy="1293813"/>
            <a:chOff x="384" y="1248"/>
            <a:chExt cx="5183" cy="815"/>
          </a:xfrm>
        </p:grpSpPr>
        <p:sp>
          <p:nvSpPr>
            <p:cNvPr id="286732" name="AutoShape 12"/>
            <p:cNvSpPr>
              <a:spLocks noChangeArrowheads="1"/>
            </p:cNvSpPr>
            <p:nvPr/>
          </p:nvSpPr>
          <p:spPr bwMode="auto">
            <a:xfrm>
              <a:off x="384" y="1248"/>
              <a:ext cx="5184" cy="816"/>
            </a:xfrm>
            <a:prstGeom prst="roundRect">
              <a:avLst>
                <a:gd name="adj" fmla="val 120"/>
              </a:avLst>
            </a:prstGeom>
            <a:noFill/>
            <a:ln w="9525">
              <a:noFill/>
              <a:round/>
              <a:headEnd/>
              <a:tailEnd/>
            </a:ln>
          </p:spPr>
          <p:txBody>
            <a:bodyPr wrap="none" anchor="ctr"/>
            <a:lstStyle/>
            <a:p>
              <a:endParaRPr lang="en-US"/>
            </a:p>
          </p:txBody>
        </p:sp>
        <p:sp>
          <p:nvSpPr>
            <p:cNvPr id="286733" name="Text Box 13"/>
            <p:cNvSpPr txBox="1">
              <a:spLocks noChangeArrowheads="1"/>
            </p:cNvSpPr>
            <p:nvPr/>
          </p:nvSpPr>
          <p:spPr bwMode="auto">
            <a:xfrm>
              <a:off x="384" y="1248"/>
              <a:ext cx="5184" cy="816"/>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700"/>
                </a:spcBef>
                <a:buClr>
                  <a:srgbClr val="000000"/>
                </a:buClr>
                <a:buSzPct val="100000"/>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On Ethernet, max IP packet is 1.5kbytes</a:t>
              </a:r>
            </a:p>
            <a:p>
              <a:pPr marL="341313" indent="-341313" algn="l" eaLnBrk="1" hangingPunct="1">
                <a:spcBef>
                  <a:spcPts val="700"/>
                </a:spcBef>
                <a:buClr>
                  <a:srgbClr val="000000"/>
                </a:buClr>
                <a:buSzPct val="100000"/>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Typical web page is 10kbytes</a:t>
              </a:r>
            </a:p>
          </p:txBody>
        </p:sp>
      </p:grpSp>
      <p:grpSp>
        <p:nvGrpSpPr>
          <p:cNvPr id="286734" name="Group 14"/>
          <p:cNvGrpSpPr>
            <a:grpSpLocks/>
          </p:cNvGrpSpPr>
          <p:nvPr/>
        </p:nvGrpSpPr>
        <p:grpSpPr bwMode="auto">
          <a:xfrm>
            <a:off x="6172200" y="4800600"/>
            <a:ext cx="836613" cy="531813"/>
            <a:chOff x="3888" y="3024"/>
            <a:chExt cx="527" cy="335"/>
          </a:xfrm>
        </p:grpSpPr>
        <p:sp>
          <p:nvSpPr>
            <p:cNvPr id="286735" name="AutoShape 15"/>
            <p:cNvSpPr>
              <a:spLocks noChangeArrowheads="1"/>
            </p:cNvSpPr>
            <p:nvPr/>
          </p:nvSpPr>
          <p:spPr bwMode="auto">
            <a:xfrm>
              <a:off x="3888" y="3024"/>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6736" name="AutoShape 16"/>
            <p:cNvSpPr>
              <a:spLocks noChangeArrowheads="1"/>
            </p:cNvSpPr>
            <p:nvPr/>
          </p:nvSpPr>
          <p:spPr bwMode="auto">
            <a:xfrm>
              <a:off x="3888" y="3024"/>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a:t>
              </a:r>
            </a:p>
          </p:txBody>
        </p:sp>
      </p:grpSp>
      <p:grpSp>
        <p:nvGrpSpPr>
          <p:cNvPr id="286737" name="Group 17"/>
          <p:cNvGrpSpPr>
            <a:grpSpLocks/>
          </p:cNvGrpSpPr>
          <p:nvPr/>
        </p:nvGrpSpPr>
        <p:grpSpPr bwMode="auto">
          <a:xfrm>
            <a:off x="4800600" y="4800600"/>
            <a:ext cx="836613" cy="531813"/>
            <a:chOff x="3024" y="3024"/>
            <a:chExt cx="527" cy="335"/>
          </a:xfrm>
        </p:grpSpPr>
        <p:sp>
          <p:nvSpPr>
            <p:cNvPr id="286738" name="AutoShape 18"/>
            <p:cNvSpPr>
              <a:spLocks noChangeArrowheads="1"/>
            </p:cNvSpPr>
            <p:nvPr/>
          </p:nvSpPr>
          <p:spPr bwMode="auto">
            <a:xfrm>
              <a:off x="3024" y="3024"/>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6739" name="AutoShape 19"/>
            <p:cNvSpPr>
              <a:spLocks noChangeArrowheads="1"/>
            </p:cNvSpPr>
            <p:nvPr/>
          </p:nvSpPr>
          <p:spPr bwMode="auto">
            <a:xfrm>
              <a:off x="3024" y="3024"/>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inde</a:t>
              </a:r>
            </a:p>
          </p:txBody>
        </p:sp>
      </p:grpSp>
      <p:grpSp>
        <p:nvGrpSpPr>
          <p:cNvPr id="286740" name="Group 20"/>
          <p:cNvGrpSpPr>
            <a:grpSpLocks/>
          </p:cNvGrpSpPr>
          <p:nvPr/>
        </p:nvGrpSpPr>
        <p:grpSpPr bwMode="auto">
          <a:xfrm>
            <a:off x="3429000" y="4800600"/>
            <a:ext cx="836613" cy="531813"/>
            <a:chOff x="2160" y="3024"/>
            <a:chExt cx="527" cy="335"/>
          </a:xfrm>
        </p:grpSpPr>
        <p:sp>
          <p:nvSpPr>
            <p:cNvPr id="286741" name="AutoShape 21"/>
            <p:cNvSpPr>
              <a:spLocks noChangeArrowheads="1"/>
            </p:cNvSpPr>
            <p:nvPr/>
          </p:nvSpPr>
          <p:spPr bwMode="auto">
            <a:xfrm>
              <a:off x="2160" y="3024"/>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6742" name="AutoShape 22"/>
            <p:cNvSpPr>
              <a:spLocks noChangeArrowheads="1"/>
            </p:cNvSpPr>
            <p:nvPr/>
          </p:nvSpPr>
          <p:spPr bwMode="auto">
            <a:xfrm>
              <a:off x="2160" y="3024"/>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x.ht</a:t>
              </a:r>
            </a:p>
          </p:txBody>
        </p:sp>
      </p:grpSp>
      <p:grpSp>
        <p:nvGrpSpPr>
          <p:cNvPr id="286743" name="Group 23"/>
          <p:cNvGrpSpPr>
            <a:grpSpLocks/>
          </p:cNvGrpSpPr>
          <p:nvPr/>
        </p:nvGrpSpPr>
        <p:grpSpPr bwMode="auto">
          <a:xfrm>
            <a:off x="2057400" y="4800600"/>
            <a:ext cx="836613" cy="531813"/>
            <a:chOff x="1296" y="3024"/>
            <a:chExt cx="527" cy="335"/>
          </a:xfrm>
        </p:grpSpPr>
        <p:sp>
          <p:nvSpPr>
            <p:cNvPr id="286744" name="AutoShape 24"/>
            <p:cNvSpPr>
              <a:spLocks noChangeArrowheads="1"/>
            </p:cNvSpPr>
            <p:nvPr/>
          </p:nvSpPr>
          <p:spPr bwMode="auto">
            <a:xfrm>
              <a:off x="1296" y="3024"/>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6745" name="AutoShape 25"/>
            <p:cNvSpPr>
              <a:spLocks noChangeArrowheads="1"/>
            </p:cNvSpPr>
            <p:nvPr/>
          </p:nvSpPr>
          <p:spPr bwMode="auto">
            <a:xfrm>
              <a:off x="1296" y="3024"/>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ml</a:t>
              </a:r>
            </a:p>
          </p:txBody>
        </p:sp>
      </p:grpSp>
      <p:sp>
        <p:nvSpPr>
          <p:cNvPr id="286746" name="Line 26"/>
          <p:cNvSpPr>
            <a:spLocks noChangeShapeType="1"/>
          </p:cNvSpPr>
          <p:nvPr/>
        </p:nvSpPr>
        <p:spPr bwMode="auto">
          <a:xfrm>
            <a:off x="1524000" y="5029200"/>
            <a:ext cx="533400" cy="1588"/>
          </a:xfrm>
          <a:prstGeom prst="line">
            <a:avLst/>
          </a:prstGeom>
          <a:noFill/>
          <a:ln w="38160">
            <a:solidFill>
              <a:srgbClr val="FF0000"/>
            </a:solidFill>
            <a:round/>
            <a:headEnd/>
            <a:tailEnd type="triangle" w="med" len="med"/>
          </a:ln>
        </p:spPr>
        <p:txBody>
          <a:bodyPr/>
          <a:lstStyle/>
          <a:p>
            <a:endParaRPr lang="en-US"/>
          </a:p>
        </p:txBody>
      </p:sp>
      <p:sp>
        <p:nvSpPr>
          <p:cNvPr id="286747" name="Line 27"/>
          <p:cNvSpPr>
            <a:spLocks noChangeShapeType="1"/>
          </p:cNvSpPr>
          <p:nvPr/>
        </p:nvSpPr>
        <p:spPr bwMode="auto">
          <a:xfrm>
            <a:off x="2895600" y="5029200"/>
            <a:ext cx="533400" cy="1588"/>
          </a:xfrm>
          <a:prstGeom prst="line">
            <a:avLst/>
          </a:prstGeom>
          <a:noFill/>
          <a:ln w="38160">
            <a:solidFill>
              <a:srgbClr val="FF0000"/>
            </a:solidFill>
            <a:round/>
            <a:headEnd/>
            <a:tailEnd type="triangle" w="med" len="med"/>
          </a:ln>
        </p:spPr>
        <p:txBody>
          <a:bodyPr/>
          <a:lstStyle/>
          <a:p>
            <a:endParaRPr lang="en-US"/>
          </a:p>
        </p:txBody>
      </p:sp>
      <p:sp>
        <p:nvSpPr>
          <p:cNvPr id="286748" name="Line 28"/>
          <p:cNvSpPr>
            <a:spLocks noChangeShapeType="1"/>
          </p:cNvSpPr>
          <p:nvPr/>
        </p:nvSpPr>
        <p:spPr bwMode="auto">
          <a:xfrm>
            <a:off x="4267200" y="5029200"/>
            <a:ext cx="533400" cy="1588"/>
          </a:xfrm>
          <a:prstGeom prst="line">
            <a:avLst/>
          </a:prstGeom>
          <a:noFill/>
          <a:ln w="38160">
            <a:solidFill>
              <a:srgbClr val="FF0000"/>
            </a:solidFill>
            <a:round/>
            <a:headEnd/>
            <a:tailEnd type="triangle" w="med" len="med"/>
          </a:ln>
        </p:spPr>
        <p:txBody>
          <a:bodyPr/>
          <a:lstStyle/>
          <a:p>
            <a:endParaRPr lang="en-US"/>
          </a:p>
        </p:txBody>
      </p:sp>
      <p:sp>
        <p:nvSpPr>
          <p:cNvPr id="286749" name="Line 29"/>
          <p:cNvSpPr>
            <a:spLocks noChangeShapeType="1"/>
          </p:cNvSpPr>
          <p:nvPr/>
        </p:nvSpPr>
        <p:spPr bwMode="auto">
          <a:xfrm>
            <a:off x="5638800" y="5029200"/>
            <a:ext cx="533400" cy="1588"/>
          </a:xfrm>
          <a:prstGeom prst="line">
            <a:avLst/>
          </a:prstGeom>
          <a:noFill/>
          <a:ln w="38160">
            <a:solidFill>
              <a:srgbClr val="FF0000"/>
            </a:solidFill>
            <a:round/>
            <a:headEnd/>
            <a:tailEnd type="triangle" w="med" len="med"/>
          </a:ln>
        </p:spPr>
        <p:txBody>
          <a:bodyPr/>
          <a:lstStyle/>
          <a:p>
            <a:endParaRPr lang="en-US"/>
          </a:p>
        </p:txBody>
      </p:sp>
      <p:sp>
        <p:nvSpPr>
          <p:cNvPr id="286750" name="Line 30"/>
          <p:cNvSpPr>
            <a:spLocks noChangeShapeType="1"/>
          </p:cNvSpPr>
          <p:nvPr/>
        </p:nvSpPr>
        <p:spPr bwMode="auto">
          <a:xfrm>
            <a:off x="7010400" y="5029200"/>
            <a:ext cx="533400" cy="1588"/>
          </a:xfrm>
          <a:prstGeom prst="line">
            <a:avLst/>
          </a:prstGeom>
          <a:noFill/>
          <a:ln w="38160">
            <a:solidFill>
              <a:srgbClr val="FF0000"/>
            </a:solidFill>
            <a:round/>
            <a:headEnd/>
            <a:tailEnd type="triangle" w="med" len="med"/>
          </a:ln>
        </p:spPr>
        <p:txBody>
          <a:bodyPr/>
          <a:lstStyle/>
          <a:p>
            <a:endParaRPr lang="en-US"/>
          </a:p>
        </p:txBody>
      </p:sp>
      <p:sp>
        <p:nvSpPr>
          <p:cNvPr id="286751" name="AutoShape 31"/>
          <p:cNvSpPr>
            <a:spLocks noChangeArrowheads="1"/>
          </p:cNvSpPr>
          <p:nvPr/>
        </p:nvSpPr>
        <p:spPr bwMode="auto">
          <a:xfrm>
            <a:off x="6896100" y="5668963"/>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index.html</a:t>
            </a:r>
          </a:p>
        </p:txBody>
      </p:sp>
      <p:pic>
        <p:nvPicPr>
          <p:cNvPr id="286752" name="Picture 32"/>
          <p:cNvPicPr>
            <a:picLocks noChangeAspect="1" noChangeArrowheads="1"/>
          </p:cNvPicPr>
          <p:nvPr/>
        </p:nvPicPr>
        <p:blipFill>
          <a:blip r:embed="rId3" cstate="print"/>
          <a:srcRect/>
          <a:stretch>
            <a:fillRect/>
          </a:stretch>
        </p:blipFill>
        <p:spPr bwMode="auto">
          <a:xfrm>
            <a:off x="609600" y="4549775"/>
            <a:ext cx="1238250" cy="1089025"/>
          </a:xfrm>
          <a:prstGeom prst="rect">
            <a:avLst/>
          </a:prstGeom>
          <a:noFill/>
        </p:spPr>
      </p:pic>
      <p:pic>
        <p:nvPicPr>
          <p:cNvPr id="286753" name="Picture 33"/>
          <p:cNvPicPr>
            <a:picLocks noChangeAspect="1" noChangeArrowheads="1"/>
          </p:cNvPicPr>
          <p:nvPr/>
        </p:nvPicPr>
        <p:blipFill>
          <a:blip r:embed="rId4" cstate="print"/>
          <a:srcRect/>
          <a:stretch>
            <a:fillRect/>
          </a:stretch>
        </p:blipFill>
        <p:spPr bwMode="auto">
          <a:xfrm>
            <a:off x="7543800" y="4495800"/>
            <a:ext cx="1143000" cy="1143000"/>
          </a:xfrm>
          <a:prstGeom prst="rect">
            <a:avLst/>
          </a:prstGeom>
          <a:noFill/>
        </p:spPr>
      </p:pic>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4" name="Slide Number Placeholder 4"/>
          <p:cNvSpPr>
            <a:spLocks noGrp="1"/>
          </p:cNvSpPr>
          <p:nvPr>
            <p:ph type="sldNum" sz="quarter" idx="12"/>
          </p:nvPr>
        </p:nvSpPr>
        <p:spPr/>
        <p:txBody>
          <a:bodyPr/>
          <a:lstStyle/>
          <a:p>
            <a:r>
              <a:rPr lang="en-US"/>
              <a:t>1-</a:t>
            </a:r>
            <a:fld id="{5CD60995-870D-4DA9-9E5F-62B190C7516A}" type="slidenum">
              <a:rPr lang="en-US"/>
              <a:pPr/>
              <a:t>77</a:t>
            </a:fld>
            <a:endParaRPr lang="en-US"/>
          </a:p>
        </p:txBody>
      </p:sp>
      <p:sp>
        <p:nvSpPr>
          <p:cNvPr id="288770" name="AutoShape 2"/>
          <p:cNvSpPr>
            <a:spLocks noChangeArrowheads="1"/>
          </p:cNvSpPr>
          <p:nvPr/>
        </p:nvSpPr>
        <p:spPr bwMode="auto">
          <a:xfrm>
            <a:off x="533400" y="39624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grpSp>
        <p:nvGrpSpPr>
          <p:cNvPr id="288771" name="Group 3"/>
          <p:cNvGrpSpPr>
            <a:grpSpLocks/>
          </p:cNvGrpSpPr>
          <p:nvPr/>
        </p:nvGrpSpPr>
        <p:grpSpPr bwMode="auto">
          <a:xfrm>
            <a:off x="457200" y="3962400"/>
            <a:ext cx="4951413" cy="684213"/>
            <a:chOff x="288" y="2496"/>
            <a:chExt cx="3119" cy="431"/>
          </a:xfrm>
        </p:grpSpPr>
        <p:sp>
          <p:nvSpPr>
            <p:cNvPr id="288772" name="AutoShape 4"/>
            <p:cNvSpPr>
              <a:spLocks noChangeArrowheads="1"/>
            </p:cNvSpPr>
            <p:nvPr/>
          </p:nvSpPr>
          <p:spPr bwMode="auto">
            <a:xfrm>
              <a:off x="288" y="2496"/>
              <a:ext cx="3120" cy="432"/>
            </a:xfrm>
            <a:prstGeom prst="roundRect">
              <a:avLst>
                <a:gd name="adj" fmla="val 231"/>
              </a:avLst>
            </a:prstGeom>
            <a:noFill/>
            <a:ln w="9525">
              <a:noFill/>
              <a:round/>
              <a:headEnd/>
              <a:tailEnd/>
            </a:ln>
          </p:spPr>
          <p:txBody>
            <a:bodyPr wrap="none" anchor="ctr"/>
            <a:lstStyle/>
            <a:p>
              <a:endParaRPr lang="en-US"/>
            </a:p>
          </p:txBody>
        </p:sp>
        <p:sp>
          <p:nvSpPr>
            <p:cNvPr id="288773" name="Text Box 5"/>
            <p:cNvSpPr txBox="1">
              <a:spLocks noChangeArrowheads="1"/>
            </p:cNvSpPr>
            <p:nvPr/>
          </p:nvSpPr>
          <p:spPr bwMode="auto">
            <a:xfrm>
              <a:off x="288" y="2496"/>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Solution: Add Sequence Numbers</a:t>
              </a:r>
            </a:p>
          </p:txBody>
        </p:sp>
      </p:grpSp>
      <p:sp>
        <p:nvSpPr>
          <p:cNvPr id="288774" name="AutoShape 6"/>
          <p:cNvSpPr>
            <a:spLocks noChangeArrowheads="1"/>
          </p:cNvSpPr>
          <p:nvPr/>
        </p:nvSpPr>
        <p:spPr bwMode="auto">
          <a:xfrm>
            <a:off x="457200" y="1447800"/>
            <a:ext cx="8458200" cy="2209800"/>
          </a:xfrm>
          <a:prstGeom prst="roundRect">
            <a:avLst>
              <a:gd name="adj" fmla="val 69"/>
            </a:avLst>
          </a:prstGeom>
          <a:solidFill>
            <a:srgbClr val="FFFFFF"/>
          </a:solidFill>
          <a:ln w="9360">
            <a:solidFill>
              <a:srgbClr val="000000"/>
            </a:solidFill>
            <a:round/>
            <a:headEnd/>
            <a:tailEnd/>
          </a:ln>
          <a:effectLst>
            <a:outerShdw dist="107933" dir="2700000" algn="ctr" rotWithShape="0">
              <a:srgbClr val="808080"/>
            </a:outerShdw>
          </a:effectLst>
        </p:spPr>
        <p:txBody>
          <a:bodyPr wrap="none" anchor="ctr"/>
          <a:lstStyle/>
          <a:p>
            <a:endParaRPr lang="en-US"/>
          </a:p>
        </p:txBody>
      </p:sp>
      <p:grpSp>
        <p:nvGrpSpPr>
          <p:cNvPr id="288775" name="Group 7"/>
          <p:cNvGrpSpPr>
            <a:grpSpLocks/>
          </p:cNvGrpSpPr>
          <p:nvPr/>
        </p:nvGrpSpPr>
        <p:grpSpPr bwMode="auto">
          <a:xfrm>
            <a:off x="457200" y="1524000"/>
            <a:ext cx="4951413" cy="684213"/>
            <a:chOff x="288" y="960"/>
            <a:chExt cx="3119" cy="431"/>
          </a:xfrm>
        </p:grpSpPr>
        <p:sp>
          <p:nvSpPr>
            <p:cNvPr id="288776" name="AutoShape 8"/>
            <p:cNvSpPr>
              <a:spLocks noChangeArrowheads="1"/>
            </p:cNvSpPr>
            <p:nvPr/>
          </p:nvSpPr>
          <p:spPr bwMode="auto">
            <a:xfrm>
              <a:off x="288" y="960"/>
              <a:ext cx="3120" cy="432"/>
            </a:xfrm>
            <a:prstGeom prst="roundRect">
              <a:avLst>
                <a:gd name="adj" fmla="val 231"/>
              </a:avLst>
            </a:prstGeom>
            <a:noFill/>
            <a:ln w="9525">
              <a:noFill/>
              <a:round/>
              <a:headEnd/>
              <a:tailEnd/>
            </a:ln>
          </p:spPr>
          <p:txBody>
            <a:bodyPr wrap="none" anchor="ctr"/>
            <a:lstStyle/>
            <a:p>
              <a:endParaRPr lang="en-US"/>
            </a:p>
          </p:txBody>
        </p:sp>
        <p:sp>
          <p:nvSpPr>
            <p:cNvPr id="288777" name="Text Box 9"/>
            <p:cNvSpPr txBox="1">
              <a:spLocks noChangeArrowheads="1"/>
            </p:cNvSpPr>
            <p:nvPr/>
          </p:nvSpPr>
          <p:spPr bwMode="auto">
            <a:xfrm>
              <a:off x="288" y="960"/>
              <a:ext cx="3120" cy="432"/>
            </a:xfrm>
            <a:prstGeom prst="rect">
              <a:avLst/>
            </a:prstGeom>
            <a:noFill/>
            <a:ln w="9525">
              <a:noFill/>
              <a:miter lim="800000"/>
              <a:headEnd/>
              <a:tailEnd/>
            </a:ln>
          </p:spPr>
          <p:txBody>
            <a:bodyPr lIns="92160" tIns="46080" rIns="92160" bIns="46080">
              <a:spAutoFit/>
            </a:bodyPr>
            <a:lstStyle/>
            <a:p>
              <a:pPr marL="341313" indent="-341313" algn="l" eaLnBrk="1" hangingPunct="1">
                <a:lnSpc>
                  <a:spcPct val="93000"/>
                </a:lnSpc>
                <a:spcBef>
                  <a:spcPts val="500"/>
                </a:spcBef>
                <a:buClr>
                  <a:srgbClr val="000000"/>
                </a:buClr>
                <a:buSzPct val="100000"/>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 Out of Order</a:t>
              </a:r>
            </a:p>
          </p:txBody>
        </p:sp>
      </p:grpSp>
      <p:sp>
        <p:nvSpPr>
          <p:cNvPr id="288778" name="Rectangle 10"/>
          <p:cNvSpPr>
            <a:spLocks noGrp="1" noChangeArrowheads="1"/>
          </p:cNvSpPr>
          <p:nvPr>
            <p:ph type="title"/>
          </p:nvPr>
        </p:nvSpPr>
        <p:spPr>
          <a:xfrm>
            <a:off x="533400" y="228600"/>
            <a:ext cx="7773988" cy="1144588"/>
          </a:xfrm>
          <a:ln/>
        </p:spPr>
        <p:txBody>
          <a:bodyPr lIns="90000" tIns="46800" rIns="90000" bIns="46800"/>
          <a:lstStyle/>
          <a:p>
            <a:pPr defTabSz="457200">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if the Data is Out of Order?</a:t>
            </a:r>
          </a:p>
        </p:txBody>
      </p:sp>
      <p:grpSp>
        <p:nvGrpSpPr>
          <p:cNvPr id="288779" name="Group 11"/>
          <p:cNvGrpSpPr>
            <a:grpSpLocks/>
          </p:cNvGrpSpPr>
          <p:nvPr/>
        </p:nvGrpSpPr>
        <p:grpSpPr bwMode="auto">
          <a:xfrm>
            <a:off x="6172200" y="2057400"/>
            <a:ext cx="836613" cy="531813"/>
            <a:chOff x="3888" y="1296"/>
            <a:chExt cx="527" cy="335"/>
          </a:xfrm>
        </p:grpSpPr>
        <p:sp>
          <p:nvSpPr>
            <p:cNvPr id="288780" name="AutoShape 12"/>
            <p:cNvSpPr>
              <a:spLocks noChangeArrowheads="1"/>
            </p:cNvSpPr>
            <p:nvPr/>
          </p:nvSpPr>
          <p:spPr bwMode="auto">
            <a:xfrm>
              <a:off x="3888" y="1296"/>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781" name="AutoShape 13"/>
            <p:cNvSpPr>
              <a:spLocks noChangeArrowheads="1"/>
            </p:cNvSpPr>
            <p:nvPr/>
          </p:nvSpPr>
          <p:spPr bwMode="auto">
            <a:xfrm>
              <a:off x="3888" y="1296"/>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a:t>
              </a:r>
            </a:p>
          </p:txBody>
        </p:sp>
      </p:grpSp>
      <p:grpSp>
        <p:nvGrpSpPr>
          <p:cNvPr id="288782" name="Group 14"/>
          <p:cNvGrpSpPr>
            <a:grpSpLocks/>
          </p:cNvGrpSpPr>
          <p:nvPr/>
        </p:nvGrpSpPr>
        <p:grpSpPr bwMode="auto">
          <a:xfrm>
            <a:off x="4800600" y="2057400"/>
            <a:ext cx="836613" cy="531813"/>
            <a:chOff x="3024" y="1296"/>
            <a:chExt cx="527" cy="335"/>
          </a:xfrm>
        </p:grpSpPr>
        <p:sp>
          <p:nvSpPr>
            <p:cNvPr id="288783" name="AutoShape 15"/>
            <p:cNvSpPr>
              <a:spLocks noChangeArrowheads="1"/>
            </p:cNvSpPr>
            <p:nvPr/>
          </p:nvSpPr>
          <p:spPr bwMode="auto">
            <a:xfrm>
              <a:off x="3024" y="1296"/>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784" name="AutoShape 16"/>
            <p:cNvSpPr>
              <a:spLocks noChangeArrowheads="1"/>
            </p:cNvSpPr>
            <p:nvPr/>
          </p:nvSpPr>
          <p:spPr bwMode="auto">
            <a:xfrm>
              <a:off x="3024" y="1296"/>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x.th</a:t>
              </a:r>
            </a:p>
          </p:txBody>
        </p:sp>
      </p:grpSp>
      <p:grpSp>
        <p:nvGrpSpPr>
          <p:cNvPr id="288785" name="Group 17"/>
          <p:cNvGrpSpPr>
            <a:grpSpLocks/>
          </p:cNvGrpSpPr>
          <p:nvPr/>
        </p:nvGrpSpPr>
        <p:grpSpPr bwMode="auto">
          <a:xfrm>
            <a:off x="3429000" y="2057400"/>
            <a:ext cx="836613" cy="531813"/>
            <a:chOff x="2160" y="1296"/>
            <a:chExt cx="527" cy="335"/>
          </a:xfrm>
        </p:grpSpPr>
        <p:sp>
          <p:nvSpPr>
            <p:cNvPr id="288786" name="AutoShape 18"/>
            <p:cNvSpPr>
              <a:spLocks noChangeArrowheads="1"/>
            </p:cNvSpPr>
            <p:nvPr/>
          </p:nvSpPr>
          <p:spPr bwMode="auto">
            <a:xfrm>
              <a:off x="2160" y="1296"/>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787" name="AutoShape 19"/>
            <p:cNvSpPr>
              <a:spLocks noChangeArrowheads="1"/>
            </p:cNvSpPr>
            <p:nvPr/>
          </p:nvSpPr>
          <p:spPr bwMode="auto">
            <a:xfrm>
              <a:off x="2160" y="1296"/>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inde</a:t>
              </a:r>
            </a:p>
          </p:txBody>
        </p:sp>
      </p:grpSp>
      <p:grpSp>
        <p:nvGrpSpPr>
          <p:cNvPr id="288788" name="Group 20"/>
          <p:cNvGrpSpPr>
            <a:grpSpLocks/>
          </p:cNvGrpSpPr>
          <p:nvPr/>
        </p:nvGrpSpPr>
        <p:grpSpPr bwMode="auto">
          <a:xfrm>
            <a:off x="2057400" y="2057400"/>
            <a:ext cx="836613" cy="531813"/>
            <a:chOff x="1296" y="1296"/>
            <a:chExt cx="527" cy="335"/>
          </a:xfrm>
        </p:grpSpPr>
        <p:sp>
          <p:nvSpPr>
            <p:cNvPr id="288789" name="AutoShape 21"/>
            <p:cNvSpPr>
              <a:spLocks noChangeArrowheads="1"/>
            </p:cNvSpPr>
            <p:nvPr/>
          </p:nvSpPr>
          <p:spPr bwMode="auto">
            <a:xfrm>
              <a:off x="1296" y="1296"/>
              <a:ext cx="528"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790" name="AutoShape 22"/>
            <p:cNvSpPr>
              <a:spLocks noChangeArrowheads="1"/>
            </p:cNvSpPr>
            <p:nvPr/>
          </p:nvSpPr>
          <p:spPr bwMode="auto">
            <a:xfrm>
              <a:off x="1296" y="1296"/>
              <a:ext cx="528"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ml</a:t>
              </a:r>
            </a:p>
          </p:txBody>
        </p:sp>
      </p:grpSp>
      <p:sp>
        <p:nvSpPr>
          <p:cNvPr id="288791" name="Line 23"/>
          <p:cNvSpPr>
            <a:spLocks noChangeShapeType="1"/>
          </p:cNvSpPr>
          <p:nvPr/>
        </p:nvSpPr>
        <p:spPr bwMode="auto">
          <a:xfrm>
            <a:off x="1524000" y="2286000"/>
            <a:ext cx="533400" cy="1588"/>
          </a:xfrm>
          <a:prstGeom prst="line">
            <a:avLst/>
          </a:prstGeom>
          <a:noFill/>
          <a:ln w="38160">
            <a:solidFill>
              <a:srgbClr val="FF0000"/>
            </a:solidFill>
            <a:round/>
            <a:headEnd/>
            <a:tailEnd type="triangle" w="med" len="med"/>
          </a:ln>
        </p:spPr>
        <p:txBody>
          <a:bodyPr/>
          <a:lstStyle/>
          <a:p>
            <a:endParaRPr lang="en-US"/>
          </a:p>
        </p:txBody>
      </p:sp>
      <p:sp>
        <p:nvSpPr>
          <p:cNvPr id="288792" name="Line 24"/>
          <p:cNvSpPr>
            <a:spLocks noChangeShapeType="1"/>
          </p:cNvSpPr>
          <p:nvPr/>
        </p:nvSpPr>
        <p:spPr bwMode="auto">
          <a:xfrm>
            <a:off x="2895600" y="2286000"/>
            <a:ext cx="533400" cy="1588"/>
          </a:xfrm>
          <a:prstGeom prst="line">
            <a:avLst/>
          </a:prstGeom>
          <a:noFill/>
          <a:ln w="38160">
            <a:solidFill>
              <a:srgbClr val="FF0000"/>
            </a:solidFill>
            <a:round/>
            <a:headEnd/>
            <a:tailEnd type="triangle" w="med" len="med"/>
          </a:ln>
        </p:spPr>
        <p:txBody>
          <a:bodyPr/>
          <a:lstStyle/>
          <a:p>
            <a:endParaRPr lang="en-US"/>
          </a:p>
        </p:txBody>
      </p:sp>
      <p:sp>
        <p:nvSpPr>
          <p:cNvPr id="288793" name="Line 25"/>
          <p:cNvSpPr>
            <a:spLocks noChangeShapeType="1"/>
          </p:cNvSpPr>
          <p:nvPr/>
        </p:nvSpPr>
        <p:spPr bwMode="auto">
          <a:xfrm>
            <a:off x="4267200" y="2286000"/>
            <a:ext cx="533400" cy="1588"/>
          </a:xfrm>
          <a:prstGeom prst="line">
            <a:avLst/>
          </a:prstGeom>
          <a:noFill/>
          <a:ln w="38160">
            <a:solidFill>
              <a:srgbClr val="FF0000"/>
            </a:solidFill>
            <a:round/>
            <a:headEnd/>
            <a:tailEnd type="triangle" w="med" len="med"/>
          </a:ln>
        </p:spPr>
        <p:txBody>
          <a:bodyPr/>
          <a:lstStyle/>
          <a:p>
            <a:endParaRPr lang="en-US"/>
          </a:p>
        </p:txBody>
      </p:sp>
      <p:sp>
        <p:nvSpPr>
          <p:cNvPr id="288794" name="Line 26"/>
          <p:cNvSpPr>
            <a:spLocks noChangeShapeType="1"/>
          </p:cNvSpPr>
          <p:nvPr/>
        </p:nvSpPr>
        <p:spPr bwMode="auto">
          <a:xfrm>
            <a:off x="5638800" y="2286000"/>
            <a:ext cx="533400" cy="1588"/>
          </a:xfrm>
          <a:prstGeom prst="line">
            <a:avLst/>
          </a:prstGeom>
          <a:noFill/>
          <a:ln w="38160">
            <a:solidFill>
              <a:srgbClr val="FF0000"/>
            </a:solidFill>
            <a:round/>
            <a:headEnd/>
            <a:tailEnd type="triangle" w="med" len="med"/>
          </a:ln>
        </p:spPr>
        <p:txBody>
          <a:bodyPr/>
          <a:lstStyle/>
          <a:p>
            <a:endParaRPr lang="en-US"/>
          </a:p>
        </p:txBody>
      </p:sp>
      <p:sp>
        <p:nvSpPr>
          <p:cNvPr id="288795" name="Line 27"/>
          <p:cNvSpPr>
            <a:spLocks noChangeShapeType="1"/>
          </p:cNvSpPr>
          <p:nvPr/>
        </p:nvSpPr>
        <p:spPr bwMode="auto">
          <a:xfrm>
            <a:off x="7010400" y="2286000"/>
            <a:ext cx="533400" cy="1588"/>
          </a:xfrm>
          <a:prstGeom prst="line">
            <a:avLst/>
          </a:prstGeom>
          <a:noFill/>
          <a:ln w="38160">
            <a:solidFill>
              <a:srgbClr val="FF0000"/>
            </a:solidFill>
            <a:round/>
            <a:headEnd/>
            <a:tailEnd type="triangle" w="med" len="med"/>
          </a:ln>
        </p:spPr>
        <p:txBody>
          <a:bodyPr/>
          <a:lstStyle/>
          <a:p>
            <a:endParaRPr lang="en-US"/>
          </a:p>
        </p:txBody>
      </p:sp>
      <p:sp>
        <p:nvSpPr>
          <p:cNvPr id="288796" name="AutoShape 28"/>
          <p:cNvSpPr>
            <a:spLocks noChangeArrowheads="1"/>
          </p:cNvSpPr>
          <p:nvPr/>
        </p:nvSpPr>
        <p:spPr bwMode="auto">
          <a:xfrm>
            <a:off x="6934200" y="3032125"/>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0000"/>
                </a:solidFill>
                <a:latin typeface="Arial" charset="0"/>
              </a:rPr>
              <a:t>GET x.thindeml</a:t>
            </a:r>
          </a:p>
        </p:txBody>
      </p:sp>
      <p:sp>
        <p:nvSpPr>
          <p:cNvPr id="288797" name="Line 29"/>
          <p:cNvSpPr>
            <a:spLocks noChangeShapeType="1"/>
          </p:cNvSpPr>
          <p:nvPr/>
        </p:nvSpPr>
        <p:spPr bwMode="auto">
          <a:xfrm>
            <a:off x="1447800" y="5105400"/>
            <a:ext cx="533400" cy="1588"/>
          </a:xfrm>
          <a:prstGeom prst="line">
            <a:avLst/>
          </a:prstGeom>
          <a:noFill/>
          <a:ln w="38160">
            <a:solidFill>
              <a:srgbClr val="FF0000"/>
            </a:solidFill>
            <a:round/>
            <a:headEnd/>
            <a:tailEnd type="triangle" w="med" len="med"/>
          </a:ln>
        </p:spPr>
        <p:txBody>
          <a:bodyPr/>
          <a:lstStyle/>
          <a:p>
            <a:endParaRPr lang="en-US"/>
          </a:p>
        </p:txBody>
      </p:sp>
      <p:sp>
        <p:nvSpPr>
          <p:cNvPr id="288798" name="Line 30"/>
          <p:cNvSpPr>
            <a:spLocks noChangeShapeType="1"/>
          </p:cNvSpPr>
          <p:nvPr/>
        </p:nvSpPr>
        <p:spPr bwMode="auto">
          <a:xfrm>
            <a:off x="2895600" y="5105400"/>
            <a:ext cx="457200" cy="0"/>
          </a:xfrm>
          <a:prstGeom prst="line">
            <a:avLst/>
          </a:prstGeom>
          <a:noFill/>
          <a:ln w="38160">
            <a:solidFill>
              <a:srgbClr val="FF0000"/>
            </a:solidFill>
            <a:round/>
            <a:headEnd/>
            <a:tailEnd type="triangle" w="med" len="med"/>
          </a:ln>
        </p:spPr>
        <p:txBody>
          <a:bodyPr/>
          <a:lstStyle/>
          <a:p>
            <a:endParaRPr lang="en-US"/>
          </a:p>
        </p:txBody>
      </p:sp>
      <p:sp>
        <p:nvSpPr>
          <p:cNvPr id="288799" name="Line 31"/>
          <p:cNvSpPr>
            <a:spLocks noChangeShapeType="1"/>
          </p:cNvSpPr>
          <p:nvPr/>
        </p:nvSpPr>
        <p:spPr bwMode="auto">
          <a:xfrm>
            <a:off x="4343400" y="5105400"/>
            <a:ext cx="533400" cy="1588"/>
          </a:xfrm>
          <a:prstGeom prst="line">
            <a:avLst/>
          </a:prstGeom>
          <a:noFill/>
          <a:ln w="38160">
            <a:solidFill>
              <a:srgbClr val="FF0000"/>
            </a:solidFill>
            <a:round/>
            <a:headEnd/>
            <a:tailEnd type="triangle" w="med" len="med"/>
          </a:ln>
        </p:spPr>
        <p:txBody>
          <a:bodyPr/>
          <a:lstStyle/>
          <a:p>
            <a:endParaRPr lang="en-US"/>
          </a:p>
        </p:txBody>
      </p:sp>
      <p:sp>
        <p:nvSpPr>
          <p:cNvPr id="288800" name="AutoShape 32"/>
          <p:cNvSpPr>
            <a:spLocks noChangeArrowheads="1"/>
          </p:cNvSpPr>
          <p:nvPr/>
        </p:nvSpPr>
        <p:spPr bwMode="auto">
          <a:xfrm>
            <a:off x="7086600" y="5699125"/>
            <a:ext cx="1933575" cy="396875"/>
          </a:xfrm>
          <a:prstGeom prst="roundRect">
            <a:avLst>
              <a:gd name="adj" fmla="val 398"/>
            </a:avLst>
          </a:prstGeom>
          <a:noFill/>
          <a:ln w="9525">
            <a:noFill/>
            <a:round/>
            <a:headEnd/>
            <a:tailEnd/>
          </a:ln>
        </p:spPr>
        <p:txBody>
          <a:bodyPr wrap="none" lIns="90000" tIns="46800" rIns="90000" bIns="46800" anchor="ctr">
            <a:spAutoFit/>
          </a:bodyP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 index.html</a:t>
            </a:r>
          </a:p>
        </p:txBody>
      </p:sp>
      <p:grpSp>
        <p:nvGrpSpPr>
          <p:cNvPr id="288801" name="Group 33"/>
          <p:cNvGrpSpPr>
            <a:grpSpLocks/>
          </p:cNvGrpSpPr>
          <p:nvPr/>
        </p:nvGrpSpPr>
        <p:grpSpPr bwMode="auto">
          <a:xfrm>
            <a:off x="1981200" y="4876800"/>
            <a:ext cx="608013" cy="531813"/>
            <a:chOff x="1248" y="3072"/>
            <a:chExt cx="383" cy="335"/>
          </a:xfrm>
        </p:grpSpPr>
        <p:sp>
          <p:nvSpPr>
            <p:cNvPr id="288802" name="AutoShape 34"/>
            <p:cNvSpPr>
              <a:spLocks noChangeArrowheads="1"/>
            </p:cNvSpPr>
            <p:nvPr/>
          </p:nvSpPr>
          <p:spPr bwMode="auto">
            <a:xfrm>
              <a:off x="1248"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803" name="AutoShape 35"/>
            <p:cNvSpPr>
              <a:spLocks noChangeArrowheads="1"/>
            </p:cNvSpPr>
            <p:nvPr/>
          </p:nvSpPr>
          <p:spPr bwMode="auto">
            <a:xfrm>
              <a:off x="1248" y="3072"/>
              <a:ext cx="384"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ml</a:t>
              </a:r>
            </a:p>
          </p:txBody>
        </p:sp>
      </p:grpSp>
      <p:grpSp>
        <p:nvGrpSpPr>
          <p:cNvPr id="288804" name="Group 36"/>
          <p:cNvGrpSpPr>
            <a:grpSpLocks/>
          </p:cNvGrpSpPr>
          <p:nvPr/>
        </p:nvGrpSpPr>
        <p:grpSpPr bwMode="auto">
          <a:xfrm>
            <a:off x="2590800" y="4876800"/>
            <a:ext cx="227013" cy="531813"/>
            <a:chOff x="1632" y="3072"/>
            <a:chExt cx="143" cy="335"/>
          </a:xfrm>
        </p:grpSpPr>
        <p:sp>
          <p:nvSpPr>
            <p:cNvPr id="288805" name="AutoShape 37"/>
            <p:cNvSpPr>
              <a:spLocks noChangeArrowheads="1"/>
            </p:cNvSpPr>
            <p:nvPr/>
          </p:nvSpPr>
          <p:spPr bwMode="auto">
            <a:xfrm>
              <a:off x="1632" y="3072"/>
              <a:ext cx="144" cy="336"/>
            </a:xfrm>
            <a:prstGeom prst="roundRect">
              <a:avLst>
                <a:gd name="adj" fmla="val 694"/>
              </a:avLst>
            </a:prstGeom>
            <a:solidFill>
              <a:srgbClr val="FFFFFF"/>
            </a:solidFill>
            <a:ln w="12600">
              <a:solidFill>
                <a:srgbClr val="000000"/>
              </a:solidFill>
              <a:round/>
              <a:headEnd/>
              <a:tailEnd/>
            </a:ln>
          </p:spPr>
          <p:txBody>
            <a:bodyPr wrap="none" anchor="ctr"/>
            <a:lstStyle/>
            <a:p>
              <a:endParaRPr lang="en-US"/>
            </a:p>
          </p:txBody>
        </p:sp>
        <p:sp>
          <p:nvSpPr>
            <p:cNvPr id="288806" name="AutoShape 38"/>
            <p:cNvSpPr>
              <a:spLocks noChangeArrowheads="1"/>
            </p:cNvSpPr>
            <p:nvPr/>
          </p:nvSpPr>
          <p:spPr bwMode="auto">
            <a:xfrm>
              <a:off x="1632" y="3072"/>
              <a:ext cx="144" cy="336"/>
            </a:xfrm>
            <a:prstGeom prst="roundRect">
              <a:avLst>
                <a:gd name="adj" fmla="val 694"/>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4</a:t>
              </a:r>
            </a:p>
          </p:txBody>
        </p:sp>
      </p:grpSp>
      <p:grpSp>
        <p:nvGrpSpPr>
          <p:cNvPr id="288807" name="Group 39"/>
          <p:cNvGrpSpPr>
            <a:grpSpLocks/>
          </p:cNvGrpSpPr>
          <p:nvPr/>
        </p:nvGrpSpPr>
        <p:grpSpPr bwMode="auto">
          <a:xfrm>
            <a:off x="3352800" y="4876800"/>
            <a:ext cx="685800" cy="531813"/>
            <a:chOff x="2160" y="3072"/>
            <a:chExt cx="383" cy="335"/>
          </a:xfrm>
        </p:grpSpPr>
        <p:sp>
          <p:nvSpPr>
            <p:cNvPr id="288808" name="AutoShape 40"/>
            <p:cNvSpPr>
              <a:spLocks noChangeArrowheads="1"/>
            </p:cNvSpPr>
            <p:nvPr/>
          </p:nvSpPr>
          <p:spPr bwMode="auto">
            <a:xfrm>
              <a:off x="2160"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809" name="AutoShape 41"/>
            <p:cNvSpPr>
              <a:spLocks noChangeArrowheads="1"/>
            </p:cNvSpPr>
            <p:nvPr/>
          </p:nvSpPr>
          <p:spPr bwMode="auto">
            <a:xfrm>
              <a:off x="2160" y="3072"/>
              <a:ext cx="384" cy="336"/>
            </a:xfrm>
            <a:prstGeom prst="roundRect">
              <a:avLst>
                <a:gd name="adj" fmla="val 296"/>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inde</a:t>
              </a:r>
            </a:p>
          </p:txBody>
        </p:sp>
      </p:grpSp>
      <p:grpSp>
        <p:nvGrpSpPr>
          <p:cNvPr id="288810" name="Group 42"/>
          <p:cNvGrpSpPr>
            <a:grpSpLocks/>
          </p:cNvGrpSpPr>
          <p:nvPr/>
        </p:nvGrpSpPr>
        <p:grpSpPr bwMode="auto">
          <a:xfrm>
            <a:off x="3962400" y="4876800"/>
            <a:ext cx="303213" cy="531813"/>
            <a:chOff x="2544" y="3072"/>
            <a:chExt cx="143" cy="335"/>
          </a:xfrm>
        </p:grpSpPr>
        <p:sp>
          <p:nvSpPr>
            <p:cNvPr id="288811" name="AutoShape 43"/>
            <p:cNvSpPr>
              <a:spLocks noChangeArrowheads="1"/>
            </p:cNvSpPr>
            <p:nvPr/>
          </p:nvSpPr>
          <p:spPr bwMode="auto">
            <a:xfrm>
              <a:off x="2544" y="3072"/>
              <a:ext cx="144" cy="336"/>
            </a:xfrm>
            <a:prstGeom prst="roundRect">
              <a:avLst>
                <a:gd name="adj" fmla="val 694"/>
              </a:avLst>
            </a:prstGeom>
            <a:solidFill>
              <a:srgbClr val="FFFFFF"/>
            </a:solidFill>
            <a:ln w="12600">
              <a:solidFill>
                <a:srgbClr val="000000"/>
              </a:solidFill>
              <a:round/>
              <a:headEnd/>
              <a:tailEnd/>
            </a:ln>
          </p:spPr>
          <p:txBody>
            <a:bodyPr wrap="none" anchor="ctr"/>
            <a:lstStyle/>
            <a:p>
              <a:endParaRPr lang="en-US"/>
            </a:p>
          </p:txBody>
        </p:sp>
        <p:sp>
          <p:nvSpPr>
            <p:cNvPr id="288812" name="AutoShape 44"/>
            <p:cNvSpPr>
              <a:spLocks noChangeArrowheads="1"/>
            </p:cNvSpPr>
            <p:nvPr/>
          </p:nvSpPr>
          <p:spPr bwMode="auto">
            <a:xfrm>
              <a:off x="2544" y="3072"/>
              <a:ext cx="144" cy="336"/>
            </a:xfrm>
            <a:prstGeom prst="roundRect">
              <a:avLst>
                <a:gd name="adj" fmla="val 694"/>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2</a:t>
              </a:r>
            </a:p>
          </p:txBody>
        </p:sp>
      </p:grpSp>
      <p:sp>
        <p:nvSpPr>
          <p:cNvPr id="288813" name="Line 45"/>
          <p:cNvSpPr>
            <a:spLocks noChangeShapeType="1"/>
          </p:cNvSpPr>
          <p:nvPr/>
        </p:nvSpPr>
        <p:spPr bwMode="auto">
          <a:xfrm>
            <a:off x="5791200" y="5105400"/>
            <a:ext cx="381000" cy="0"/>
          </a:xfrm>
          <a:prstGeom prst="line">
            <a:avLst/>
          </a:prstGeom>
          <a:noFill/>
          <a:ln w="38160">
            <a:solidFill>
              <a:srgbClr val="FF0000"/>
            </a:solidFill>
            <a:round/>
            <a:headEnd/>
            <a:tailEnd type="triangle" w="med" len="med"/>
          </a:ln>
        </p:spPr>
        <p:txBody>
          <a:bodyPr/>
          <a:lstStyle/>
          <a:p>
            <a:endParaRPr lang="en-US"/>
          </a:p>
        </p:txBody>
      </p:sp>
      <p:grpSp>
        <p:nvGrpSpPr>
          <p:cNvPr id="288814" name="Group 46"/>
          <p:cNvGrpSpPr>
            <a:grpSpLocks/>
          </p:cNvGrpSpPr>
          <p:nvPr/>
        </p:nvGrpSpPr>
        <p:grpSpPr bwMode="auto">
          <a:xfrm>
            <a:off x="4876800" y="4876800"/>
            <a:ext cx="608013" cy="531813"/>
            <a:chOff x="3072" y="3072"/>
            <a:chExt cx="383" cy="335"/>
          </a:xfrm>
        </p:grpSpPr>
        <p:sp>
          <p:nvSpPr>
            <p:cNvPr id="288815" name="AutoShape 47"/>
            <p:cNvSpPr>
              <a:spLocks noChangeArrowheads="1"/>
            </p:cNvSpPr>
            <p:nvPr/>
          </p:nvSpPr>
          <p:spPr bwMode="auto">
            <a:xfrm>
              <a:off x="3072"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816" name="AutoShape 48"/>
            <p:cNvSpPr>
              <a:spLocks noChangeArrowheads="1"/>
            </p:cNvSpPr>
            <p:nvPr/>
          </p:nvSpPr>
          <p:spPr bwMode="auto">
            <a:xfrm>
              <a:off x="3072" y="3072"/>
              <a:ext cx="384" cy="336"/>
            </a:xfrm>
            <a:prstGeom prst="roundRect">
              <a:avLst>
                <a:gd name="adj" fmla="val 296"/>
              </a:avLst>
            </a:prstGeom>
            <a:noFill/>
            <a:ln w="9525">
              <a:noFill/>
              <a:round/>
              <a:headEnd/>
              <a:tailEnd/>
            </a:ln>
          </p:spPr>
          <p:txBody>
            <a:bodyPr lIns="90000" tIns="46800" rIns="90000" bIns="46800" anchor="ctr"/>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x.th</a:t>
              </a:r>
            </a:p>
          </p:txBody>
        </p:sp>
      </p:grpSp>
      <p:grpSp>
        <p:nvGrpSpPr>
          <p:cNvPr id="288817" name="Group 49"/>
          <p:cNvGrpSpPr>
            <a:grpSpLocks/>
          </p:cNvGrpSpPr>
          <p:nvPr/>
        </p:nvGrpSpPr>
        <p:grpSpPr bwMode="auto">
          <a:xfrm>
            <a:off x="5486400" y="4876800"/>
            <a:ext cx="227013" cy="531813"/>
            <a:chOff x="3456" y="3072"/>
            <a:chExt cx="143" cy="335"/>
          </a:xfrm>
        </p:grpSpPr>
        <p:sp>
          <p:nvSpPr>
            <p:cNvPr id="288818" name="AutoShape 50"/>
            <p:cNvSpPr>
              <a:spLocks noChangeArrowheads="1"/>
            </p:cNvSpPr>
            <p:nvPr/>
          </p:nvSpPr>
          <p:spPr bwMode="auto">
            <a:xfrm>
              <a:off x="3456" y="3072"/>
              <a:ext cx="144" cy="336"/>
            </a:xfrm>
            <a:prstGeom prst="roundRect">
              <a:avLst>
                <a:gd name="adj" fmla="val 694"/>
              </a:avLst>
            </a:prstGeom>
            <a:solidFill>
              <a:srgbClr val="FFFFFF"/>
            </a:solidFill>
            <a:ln w="12600">
              <a:solidFill>
                <a:srgbClr val="000000"/>
              </a:solidFill>
              <a:round/>
              <a:headEnd/>
              <a:tailEnd/>
            </a:ln>
          </p:spPr>
          <p:txBody>
            <a:bodyPr wrap="none" anchor="ctr"/>
            <a:lstStyle/>
            <a:p>
              <a:endParaRPr lang="en-US"/>
            </a:p>
          </p:txBody>
        </p:sp>
        <p:sp>
          <p:nvSpPr>
            <p:cNvPr id="288819" name="AutoShape 51"/>
            <p:cNvSpPr>
              <a:spLocks noChangeArrowheads="1"/>
            </p:cNvSpPr>
            <p:nvPr/>
          </p:nvSpPr>
          <p:spPr bwMode="auto">
            <a:xfrm>
              <a:off x="3456" y="3072"/>
              <a:ext cx="144" cy="336"/>
            </a:xfrm>
            <a:prstGeom prst="roundRect">
              <a:avLst>
                <a:gd name="adj" fmla="val 694"/>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3</a:t>
              </a:r>
            </a:p>
          </p:txBody>
        </p:sp>
      </p:grpSp>
      <p:sp>
        <p:nvSpPr>
          <p:cNvPr id="288820" name="Line 52"/>
          <p:cNvSpPr>
            <a:spLocks noChangeShapeType="1"/>
          </p:cNvSpPr>
          <p:nvPr/>
        </p:nvSpPr>
        <p:spPr bwMode="auto">
          <a:xfrm>
            <a:off x="7162800" y="5105400"/>
            <a:ext cx="533400" cy="1588"/>
          </a:xfrm>
          <a:prstGeom prst="line">
            <a:avLst/>
          </a:prstGeom>
          <a:noFill/>
          <a:ln w="38160">
            <a:solidFill>
              <a:srgbClr val="FF0000"/>
            </a:solidFill>
            <a:round/>
            <a:headEnd/>
            <a:tailEnd type="triangle" w="med" len="med"/>
          </a:ln>
        </p:spPr>
        <p:txBody>
          <a:bodyPr/>
          <a:lstStyle/>
          <a:p>
            <a:endParaRPr lang="en-US"/>
          </a:p>
        </p:txBody>
      </p:sp>
      <p:grpSp>
        <p:nvGrpSpPr>
          <p:cNvPr id="288821" name="Group 53"/>
          <p:cNvGrpSpPr>
            <a:grpSpLocks/>
          </p:cNvGrpSpPr>
          <p:nvPr/>
        </p:nvGrpSpPr>
        <p:grpSpPr bwMode="auto">
          <a:xfrm>
            <a:off x="6172200" y="4876800"/>
            <a:ext cx="760413" cy="531813"/>
            <a:chOff x="3984" y="3072"/>
            <a:chExt cx="383" cy="335"/>
          </a:xfrm>
        </p:grpSpPr>
        <p:sp>
          <p:nvSpPr>
            <p:cNvPr id="288822" name="AutoShape 54"/>
            <p:cNvSpPr>
              <a:spLocks noChangeArrowheads="1"/>
            </p:cNvSpPr>
            <p:nvPr/>
          </p:nvSpPr>
          <p:spPr bwMode="auto">
            <a:xfrm>
              <a:off x="3984" y="3072"/>
              <a:ext cx="384" cy="336"/>
            </a:xfrm>
            <a:prstGeom prst="roundRect">
              <a:avLst>
                <a:gd name="adj" fmla="val 296"/>
              </a:avLst>
            </a:prstGeom>
            <a:solidFill>
              <a:srgbClr val="FFFFFF"/>
            </a:solidFill>
            <a:ln w="12600">
              <a:solidFill>
                <a:srgbClr val="000000"/>
              </a:solidFill>
              <a:round/>
              <a:headEnd/>
              <a:tailEnd/>
            </a:ln>
          </p:spPr>
          <p:txBody>
            <a:bodyPr wrap="none" anchor="ctr"/>
            <a:lstStyle/>
            <a:p>
              <a:endParaRPr lang="en-US"/>
            </a:p>
          </p:txBody>
        </p:sp>
        <p:sp>
          <p:nvSpPr>
            <p:cNvPr id="288823" name="AutoShape 55"/>
            <p:cNvSpPr>
              <a:spLocks noChangeArrowheads="1"/>
            </p:cNvSpPr>
            <p:nvPr/>
          </p:nvSpPr>
          <p:spPr bwMode="auto">
            <a:xfrm>
              <a:off x="3984" y="3072"/>
              <a:ext cx="384" cy="336"/>
            </a:xfrm>
            <a:prstGeom prst="roundRect">
              <a:avLst>
                <a:gd name="adj" fmla="val 296"/>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GET</a:t>
              </a:r>
            </a:p>
          </p:txBody>
        </p:sp>
      </p:grpSp>
      <p:grpSp>
        <p:nvGrpSpPr>
          <p:cNvPr id="288824" name="Group 56"/>
          <p:cNvGrpSpPr>
            <a:grpSpLocks/>
          </p:cNvGrpSpPr>
          <p:nvPr/>
        </p:nvGrpSpPr>
        <p:grpSpPr bwMode="auto">
          <a:xfrm>
            <a:off x="6934200" y="4876800"/>
            <a:ext cx="227013" cy="531813"/>
            <a:chOff x="4368" y="3072"/>
            <a:chExt cx="143" cy="335"/>
          </a:xfrm>
        </p:grpSpPr>
        <p:sp>
          <p:nvSpPr>
            <p:cNvPr id="288825" name="AutoShape 57"/>
            <p:cNvSpPr>
              <a:spLocks noChangeArrowheads="1"/>
            </p:cNvSpPr>
            <p:nvPr/>
          </p:nvSpPr>
          <p:spPr bwMode="auto">
            <a:xfrm>
              <a:off x="4368" y="3072"/>
              <a:ext cx="144" cy="336"/>
            </a:xfrm>
            <a:prstGeom prst="roundRect">
              <a:avLst>
                <a:gd name="adj" fmla="val 694"/>
              </a:avLst>
            </a:prstGeom>
            <a:solidFill>
              <a:srgbClr val="FFFFFF"/>
            </a:solidFill>
            <a:ln w="12600">
              <a:solidFill>
                <a:srgbClr val="000000"/>
              </a:solidFill>
              <a:round/>
              <a:headEnd/>
              <a:tailEnd/>
            </a:ln>
          </p:spPr>
          <p:txBody>
            <a:bodyPr wrap="none" anchor="ctr"/>
            <a:lstStyle/>
            <a:p>
              <a:endParaRPr lang="en-US"/>
            </a:p>
          </p:txBody>
        </p:sp>
        <p:sp>
          <p:nvSpPr>
            <p:cNvPr id="288826" name="AutoShape 58"/>
            <p:cNvSpPr>
              <a:spLocks noChangeArrowheads="1"/>
            </p:cNvSpPr>
            <p:nvPr/>
          </p:nvSpPr>
          <p:spPr bwMode="auto">
            <a:xfrm>
              <a:off x="4368" y="3072"/>
              <a:ext cx="144" cy="336"/>
            </a:xfrm>
            <a:prstGeom prst="roundRect">
              <a:avLst>
                <a:gd name="adj" fmla="val 694"/>
              </a:avLst>
            </a:prstGeom>
            <a:noFill/>
            <a:ln w="9525">
              <a:noFill/>
              <a:round/>
              <a:headEnd/>
              <a:tailEnd/>
            </a:ln>
          </p:spPr>
          <p:txBody>
            <a:bodyPr lIns="90000" tIns="46800" rIns="90000" bIns="46800" anchor="ctr" anchorCtr="1"/>
            <a:lstStyle/>
            <a:p>
              <a:pPr algn="ctr">
                <a:lnSpc>
                  <a:spcPct val="93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rPr>
                <a:t>1</a:t>
              </a:r>
            </a:p>
          </p:txBody>
        </p:sp>
      </p:grpSp>
      <p:pic>
        <p:nvPicPr>
          <p:cNvPr id="288827" name="Picture 59"/>
          <p:cNvPicPr>
            <a:picLocks noChangeAspect="1" noChangeArrowheads="1"/>
          </p:cNvPicPr>
          <p:nvPr/>
        </p:nvPicPr>
        <p:blipFill>
          <a:blip r:embed="rId3" cstate="print"/>
          <a:srcRect/>
          <a:stretch>
            <a:fillRect/>
          </a:stretch>
        </p:blipFill>
        <p:spPr bwMode="auto">
          <a:xfrm>
            <a:off x="609600" y="1882775"/>
            <a:ext cx="1238250" cy="1089025"/>
          </a:xfrm>
          <a:prstGeom prst="rect">
            <a:avLst/>
          </a:prstGeom>
          <a:noFill/>
        </p:spPr>
      </p:pic>
      <p:pic>
        <p:nvPicPr>
          <p:cNvPr id="288828" name="Picture 60"/>
          <p:cNvPicPr>
            <a:picLocks noChangeAspect="1" noChangeArrowheads="1"/>
          </p:cNvPicPr>
          <p:nvPr/>
        </p:nvPicPr>
        <p:blipFill>
          <a:blip r:embed="rId4" cstate="print"/>
          <a:srcRect/>
          <a:stretch>
            <a:fillRect/>
          </a:stretch>
        </p:blipFill>
        <p:spPr bwMode="auto">
          <a:xfrm>
            <a:off x="7543800" y="1828800"/>
            <a:ext cx="1143000" cy="1143000"/>
          </a:xfrm>
          <a:prstGeom prst="rect">
            <a:avLst/>
          </a:prstGeom>
          <a:noFill/>
        </p:spPr>
      </p:pic>
      <p:pic>
        <p:nvPicPr>
          <p:cNvPr id="288829" name="Picture 61"/>
          <p:cNvPicPr>
            <a:picLocks noChangeAspect="1" noChangeArrowheads="1"/>
          </p:cNvPicPr>
          <p:nvPr/>
        </p:nvPicPr>
        <p:blipFill>
          <a:blip r:embed="rId3" cstate="print"/>
          <a:srcRect/>
          <a:stretch>
            <a:fillRect/>
          </a:stretch>
        </p:blipFill>
        <p:spPr bwMode="auto">
          <a:xfrm>
            <a:off x="590550" y="4549775"/>
            <a:ext cx="1238250" cy="1089025"/>
          </a:xfrm>
          <a:prstGeom prst="rect">
            <a:avLst/>
          </a:prstGeom>
          <a:noFill/>
        </p:spPr>
      </p:pic>
      <p:pic>
        <p:nvPicPr>
          <p:cNvPr id="288830" name="Picture 62"/>
          <p:cNvPicPr>
            <a:picLocks noChangeAspect="1" noChangeArrowheads="1"/>
          </p:cNvPicPr>
          <p:nvPr/>
        </p:nvPicPr>
        <p:blipFill>
          <a:blip r:embed="rId4" cstate="print"/>
          <a:srcRect/>
          <a:stretch>
            <a:fillRect/>
          </a:stretch>
        </p:blipFill>
        <p:spPr bwMode="auto">
          <a:xfrm>
            <a:off x="7696200" y="4572000"/>
            <a:ext cx="1143000" cy="1143000"/>
          </a:xfrm>
          <a:prstGeom prst="rect">
            <a:avLst/>
          </a:prstGeom>
          <a:noFill/>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E2A38D9F-D5CA-49DA-B86F-AEE03C59B5DB}" type="slidenum">
              <a:rPr lang="en-US"/>
              <a:pPr/>
              <a:t>78</a:t>
            </a:fld>
            <a:endParaRPr lang="en-US"/>
          </a:p>
        </p:txBody>
      </p:sp>
      <p:sp>
        <p:nvSpPr>
          <p:cNvPr id="290818" name="Rectangle 2"/>
          <p:cNvSpPr>
            <a:spLocks noGrp="1" noChangeArrowheads="1"/>
          </p:cNvSpPr>
          <p:nvPr>
            <p:ph type="title"/>
          </p:nvPr>
        </p:nvSpPr>
        <p:spPr>
          <a:xfrm>
            <a:off x="877888" y="228600"/>
            <a:ext cx="7015162" cy="1144588"/>
          </a:xfrm>
          <a:ln/>
        </p:spPr>
        <p:txBody>
          <a:bodyPr lIns="81639" tIns="42452" rIns="81639" bIns="42452"/>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The rest of the course</a:t>
            </a:r>
          </a:p>
        </p:txBody>
      </p:sp>
      <p:sp>
        <p:nvSpPr>
          <p:cNvPr id="290819" name="Rectangle 3"/>
          <p:cNvSpPr>
            <a:spLocks noGrp="1" noChangeArrowheads="1"/>
          </p:cNvSpPr>
          <p:nvPr>
            <p:ph type="body" idx="1"/>
          </p:nvPr>
        </p:nvSpPr>
        <p:spPr>
          <a:xfrm>
            <a:off x="877888" y="1676400"/>
            <a:ext cx="7015162" cy="4573588"/>
          </a:xfrm>
          <a:ln/>
        </p:spPr>
        <p:txBody>
          <a:bodyPr lIns="81639" tIns="42452" rIns="81639" bIns="42452"/>
          <a:lstStyle/>
          <a:p>
            <a:pPr marL="431800" indent="-32385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From birds-eye view, we will now focus on specific components</a:t>
            </a:r>
          </a:p>
          <a:p>
            <a:pPr marL="431800" indent="-32385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Review these lectures for perspective when looking at the components</a:t>
            </a:r>
          </a:p>
          <a:p>
            <a:pPr marL="431800" indent="-32385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Mostly classical material with some references to newer technologies</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2CCA2EB3-E008-4FCB-8A59-691B75FF2690}" type="slidenum">
              <a:rPr lang="en-US"/>
              <a:pPr/>
              <a:t>79</a:t>
            </a:fld>
            <a:endParaRPr lang="en-US"/>
          </a:p>
        </p:txBody>
      </p:sp>
      <p:sp>
        <p:nvSpPr>
          <p:cNvPr id="141314"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Acknowledgements</a:t>
            </a:r>
          </a:p>
        </p:txBody>
      </p:sp>
      <p:sp>
        <p:nvSpPr>
          <p:cNvPr id="141315" name="Rectangle 3"/>
          <p:cNvSpPr>
            <a:spLocks noGrp="1" noChangeArrowheads="1"/>
          </p:cNvSpPr>
          <p:nvPr>
            <p:ph type="body" idx="1"/>
          </p:nvPr>
        </p:nvSpPr>
        <p:spPr>
          <a:xfrm>
            <a:off x="533400" y="1600200"/>
            <a:ext cx="7773988" cy="464978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Material taken from course slides by Srini Seshan’s Computer Networking course at http://www.cs.cmu.edu/~srini/15-744/S01/</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87D82B10-6AA5-4F85-8709-0852C7F15023}" type="slidenum">
              <a:rPr lang="en-US"/>
              <a:pPr/>
              <a:t>8</a:t>
            </a:fld>
            <a:endParaRPr lang="en-US"/>
          </a:p>
        </p:txBody>
      </p:sp>
      <p:sp>
        <p:nvSpPr>
          <p:cNvPr id="371714" name="Rectangle 2"/>
          <p:cNvSpPr>
            <a:spLocks noGrp="1" noChangeArrowheads="1"/>
          </p:cNvSpPr>
          <p:nvPr>
            <p:ph type="title"/>
          </p:nvPr>
        </p:nvSpPr>
        <p:spPr/>
        <p:txBody>
          <a:bodyPr/>
          <a:lstStyle/>
          <a:p>
            <a:r>
              <a:rPr lang="en-GB"/>
              <a:t>Why did the Internet win?</a:t>
            </a:r>
            <a:endParaRPr lang="en-US"/>
          </a:p>
        </p:txBody>
      </p:sp>
      <p:sp>
        <p:nvSpPr>
          <p:cNvPr id="371715" name="Rectangle 3"/>
          <p:cNvSpPr>
            <a:spLocks noGrp="1" noChangeArrowheads="1"/>
          </p:cNvSpPr>
          <p:nvPr>
            <p:ph type="body" idx="1"/>
          </p:nvPr>
        </p:nvSpPr>
        <p:spPr/>
        <p:txBody>
          <a:bodyPr/>
          <a:lstStyle/>
          <a:p>
            <a:r>
              <a:rPr lang="en-GB">
                <a:solidFill>
                  <a:srgbClr val="FF0000"/>
                </a:solidFill>
              </a:rPr>
              <a:t>Packet switching over circuit switching</a:t>
            </a:r>
          </a:p>
          <a:p>
            <a:r>
              <a:rPr lang="en-GB"/>
              <a:t>End-to-end principle and “Hourglass” design</a:t>
            </a:r>
          </a:p>
          <a:p>
            <a:r>
              <a:rPr lang="en-GB"/>
              <a:t>Layering of functionality</a:t>
            </a:r>
          </a:p>
          <a:p>
            <a:r>
              <a:rPr lang="en-GB"/>
              <a:t>Distributed design, decentralized control</a:t>
            </a:r>
          </a:p>
          <a:p>
            <a:r>
              <a:rPr lang="en-GB"/>
              <a:t>Superior organizational process</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D3EFA6CC-FF38-4847-AF54-77AAB5C2050F}" type="slidenum">
              <a:rPr lang="en-US"/>
              <a:pPr/>
              <a:t>80</a:t>
            </a:fld>
            <a:endParaRPr lang="en-US"/>
          </a:p>
        </p:txBody>
      </p:sp>
      <p:sp>
        <p:nvSpPr>
          <p:cNvPr id="292866" name="Rectangle 1026"/>
          <p:cNvSpPr>
            <a:spLocks noGrp="1" noChangeArrowheads="1"/>
          </p:cNvSpPr>
          <p:nvPr>
            <p:ph type="ctrTitle"/>
          </p:nvPr>
        </p:nvSpPr>
        <p:spPr>
          <a:xfrm>
            <a:off x="685800" y="2286000"/>
            <a:ext cx="7772400" cy="1143000"/>
          </a:xfrm>
        </p:spPr>
        <p:txBody>
          <a:bodyPr/>
          <a:lstStyle/>
          <a:p>
            <a:r>
              <a:rPr lang="en-US"/>
              <a:t>Extra slides</a:t>
            </a:r>
          </a:p>
        </p:txBody>
      </p:sp>
      <p:sp>
        <p:nvSpPr>
          <p:cNvPr id="292867" name="Rectangle 1027"/>
          <p:cNvSpPr>
            <a:spLocks noGrp="1" noChangeArrowheads="1"/>
          </p:cNvSpPr>
          <p:nvPr>
            <p:ph type="subTitle" idx="1"/>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06B500FC-B993-4B85-8EA6-FD7A48EFEBFB}" type="slidenum">
              <a:rPr lang="en-US"/>
              <a:pPr/>
              <a:t>81</a:t>
            </a:fld>
            <a:endParaRPr lang="en-US"/>
          </a:p>
        </p:txBody>
      </p:sp>
      <p:sp>
        <p:nvSpPr>
          <p:cNvPr id="204802" name="Rectangle 2"/>
          <p:cNvSpPr>
            <a:spLocks noGrp="1" noChangeArrowheads="1"/>
          </p:cNvSpPr>
          <p:nvPr>
            <p:ph type="title"/>
          </p:nvPr>
        </p:nvSpPr>
        <p:spPr>
          <a:xfrm>
            <a:off x="533400" y="228600"/>
            <a:ext cx="7773988" cy="1144588"/>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Layering</a:t>
            </a:r>
          </a:p>
        </p:txBody>
      </p:sp>
      <p:sp>
        <p:nvSpPr>
          <p:cNvPr id="204803" name="Rectangle 3"/>
          <p:cNvSpPr>
            <a:spLocks noGrp="1" noChangeArrowheads="1"/>
          </p:cNvSpPr>
          <p:nvPr>
            <p:ph type="body" idx="1"/>
          </p:nvPr>
        </p:nvSpPr>
        <p:spPr>
          <a:xfrm>
            <a:off x="685800" y="1422400"/>
            <a:ext cx="7772400" cy="4527550"/>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Need for exposing underlying layers for optimal application performance</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D. Tennenhouse and D. Clark. Architectural Considerations for a New Generation of Protocols. SIGCOMM 1990.</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Application Layer Framing (ALF)</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Enable application to process data as soon as it can</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Expose application processing unit (ADU) to protocols</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Integrated Layer Processing (ILP)</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Layering convenient for architecture but not for implementations</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Combine data manipulation operations across layers</a:t>
            </a: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6" name="Slide Number Placeholder 6"/>
          <p:cNvSpPr>
            <a:spLocks noGrp="1"/>
          </p:cNvSpPr>
          <p:nvPr>
            <p:ph type="sldNum" sz="quarter" idx="12"/>
          </p:nvPr>
        </p:nvSpPr>
        <p:spPr/>
        <p:txBody>
          <a:bodyPr/>
          <a:lstStyle/>
          <a:p>
            <a:r>
              <a:rPr lang="en-US"/>
              <a:t>1-</a:t>
            </a:r>
            <a:fld id="{93B2C302-7706-46DE-B98B-8D25F3BCE883}" type="slidenum">
              <a:rPr lang="en-US"/>
              <a:pPr/>
              <a:t>82</a:t>
            </a:fld>
            <a:endParaRPr lang="en-US"/>
          </a:p>
        </p:txBody>
      </p:sp>
      <p:sp>
        <p:nvSpPr>
          <p:cNvPr id="378882" name="Rectangle 2"/>
          <p:cNvSpPr>
            <a:spLocks noGrp="1" noChangeArrowheads="1"/>
          </p:cNvSpPr>
          <p:nvPr>
            <p:ph type="title"/>
          </p:nvPr>
        </p:nvSpPr>
        <p:spPr>
          <a:xfrm>
            <a:off x="304800" y="228600"/>
            <a:ext cx="8382000" cy="1143000"/>
          </a:xfrm>
        </p:spPr>
        <p:txBody>
          <a:bodyPr/>
          <a:lstStyle/>
          <a:p>
            <a:r>
              <a:rPr lang="en-US" sz="3200"/>
              <a:t>Residential access: cable modems</a:t>
            </a:r>
            <a:endParaRPr lang="en-US"/>
          </a:p>
        </p:txBody>
      </p:sp>
      <p:pic>
        <p:nvPicPr>
          <p:cNvPr id="378883" name="Picture 3" descr="transport"/>
          <p:cNvPicPr>
            <a:picLocks noChangeAspect="1" noChangeArrowheads="1"/>
          </p:cNvPicPr>
          <p:nvPr/>
        </p:nvPicPr>
        <p:blipFill>
          <a:blip r:embed="rId3" cstate="print"/>
          <a:srcRect/>
          <a:stretch>
            <a:fillRect/>
          </a:stretch>
        </p:blipFill>
        <p:spPr bwMode="auto">
          <a:xfrm>
            <a:off x="1189038" y="1246188"/>
            <a:ext cx="6465887" cy="4745037"/>
          </a:xfrm>
          <a:prstGeom prst="rect">
            <a:avLst/>
          </a:prstGeom>
          <a:noFill/>
        </p:spPr>
      </p:pic>
      <p:sp>
        <p:nvSpPr>
          <p:cNvPr id="378884" name="Text Box 4"/>
          <p:cNvSpPr txBox="1">
            <a:spLocks noChangeArrowheads="1"/>
          </p:cNvSpPr>
          <p:nvPr/>
        </p:nvSpPr>
        <p:spPr bwMode="auto">
          <a:xfrm>
            <a:off x="622300" y="6392863"/>
            <a:ext cx="4502150" cy="274637"/>
          </a:xfrm>
          <a:prstGeom prst="rect">
            <a:avLst/>
          </a:prstGeom>
          <a:noFill/>
          <a:ln w="9525">
            <a:noFill/>
            <a:miter lim="800000"/>
            <a:headEnd/>
            <a:tailEnd/>
          </a:ln>
          <a:effectLst/>
        </p:spPr>
        <p:txBody>
          <a:bodyPr wrap="none">
            <a:spAutoFit/>
          </a:bodyPr>
          <a:lstStyle/>
          <a:p>
            <a:pPr algn="l"/>
            <a:r>
              <a:rPr lang="en-US" sz="1200">
                <a:latin typeface="Arial" charset="0"/>
              </a:rPr>
              <a:t>Diagram: http://www.cabledatacomnews.com/cmic/diagram.html</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E9566D67-772C-49E8-A9C0-3F5A156F4572}" type="slidenum">
              <a:rPr lang="en-US"/>
              <a:pPr/>
              <a:t>83</a:t>
            </a:fld>
            <a:endParaRPr lang="en-US"/>
          </a:p>
        </p:txBody>
      </p:sp>
      <p:sp>
        <p:nvSpPr>
          <p:cNvPr id="348162" name="Rectangle 2"/>
          <p:cNvSpPr>
            <a:spLocks noGrp="1" noChangeArrowheads="1"/>
          </p:cNvSpPr>
          <p:nvPr>
            <p:ph type="title"/>
          </p:nvPr>
        </p:nvSpPr>
        <p:spPr>
          <a:xfrm>
            <a:off x="419100" y="211138"/>
            <a:ext cx="8229600" cy="1143000"/>
          </a:xfrm>
        </p:spPr>
        <p:txBody>
          <a:bodyPr/>
          <a:lstStyle/>
          <a:p>
            <a:r>
              <a:rPr lang="en-US" sz="2800"/>
              <a:t>Cable Network Architecture: Overview</a:t>
            </a:r>
          </a:p>
        </p:txBody>
      </p:sp>
      <p:pic>
        <p:nvPicPr>
          <p:cNvPr id="348198" name="Picture 38"/>
          <p:cNvPicPr>
            <a:picLocks noChangeAspect="1" noChangeArrowheads="1"/>
          </p:cNvPicPr>
          <p:nvPr/>
        </p:nvPicPr>
        <p:blipFill>
          <a:blip r:embed="rId3" cstate="print"/>
          <a:srcRect/>
          <a:stretch>
            <a:fillRect/>
          </a:stretch>
        </p:blipFill>
        <p:spPr bwMode="auto">
          <a:xfrm>
            <a:off x="1487488" y="1298575"/>
            <a:ext cx="5565775" cy="24590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6"/>
          <p:cNvSpPr>
            <a:spLocks noGrp="1"/>
          </p:cNvSpPr>
          <p:nvPr>
            <p:ph type="sldNum" sz="quarter" idx="12"/>
          </p:nvPr>
        </p:nvSpPr>
        <p:spPr/>
        <p:txBody>
          <a:bodyPr/>
          <a:lstStyle/>
          <a:p>
            <a:r>
              <a:rPr lang="en-US"/>
              <a:t>1-</a:t>
            </a:r>
            <a:fld id="{87E7A59E-1C9D-485F-809B-0E377C2300D1}" type="slidenum">
              <a:rPr lang="en-US"/>
              <a:pPr/>
              <a:t>84</a:t>
            </a:fld>
            <a:endParaRPr lang="en-US"/>
          </a:p>
        </p:txBody>
      </p:sp>
      <p:sp>
        <p:nvSpPr>
          <p:cNvPr id="354306" name="Rectangle 2"/>
          <p:cNvSpPr>
            <a:spLocks noGrp="1" noChangeArrowheads="1"/>
          </p:cNvSpPr>
          <p:nvPr>
            <p:ph type="title"/>
          </p:nvPr>
        </p:nvSpPr>
        <p:spPr>
          <a:xfrm>
            <a:off x="304800" y="228600"/>
            <a:ext cx="8382000" cy="1143000"/>
          </a:xfrm>
        </p:spPr>
        <p:txBody>
          <a:bodyPr/>
          <a:lstStyle/>
          <a:p>
            <a:r>
              <a:rPr lang="en-US" sz="3200"/>
              <a:t>Residential access: cable modems</a:t>
            </a:r>
            <a:endParaRPr lang="en-US"/>
          </a:p>
        </p:txBody>
      </p:sp>
      <p:pic>
        <p:nvPicPr>
          <p:cNvPr id="354309" name="Picture 5"/>
          <p:cNvPicPr>
            <a:picLocks noChangeAspect="1" noChangeArrowheads="1"/>
          </p:cNvPicPr>
          <p:nvPr/>
        </p:nvPicPr>
        <p:blipFill>
          <a:blip r:embed="rId3" cstate="print"/>
          <a:srcRect/>
          <a:stretch>
            <a:fillRect/>
          </a:stretch>
        </p:blipFill>
        <p:spPr bwMode="auto">
          <a:xfrm>
            <a:off x="457200" y="1247775"/>
            <a:ext cx="8229600" cy="436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6"/>
          <p:cNvSpPr>
            <a:spLocks noGrp="1"/>
          </p:cNvSpPr>
          <p:nvPr>
            <p:ph type="sldNum" sz="quarter" idx="12"/>
          </p:nvPr>
        </p:nvSpPr>
        <p:spPr/>
        <p:txBody>
          <a:bodyPr/>
          <a:lstStyle/>
          <a:p>
            <a:r>
              <a:rPr lang="en-US"/>
              <a:t>1-</a:t>
            </a:r>
            <a:fld id="{DEF1490B-4F0D-4D94-81E4-35E48EB3046B}" type="slidenum">
              <a:rPr lang="en-US"/>
              <a:pPr/>
              <a:t>85</a:t>
            </a:fld>
            <a:endParaRPr lang="en-US"/>
          </a:p>
        </p:txBody>
      </p:sp>
      <p:sp>
        <p:nvSpPr>
          <p:cNvPr id="359426" name="Rectangle 2"/>
          <p:cNvSpPr>
            <a:spLocks noGrp="1" noChangeArrowheads="1"/>
          </p:cNvSpPr>
          <p:nvPr>
            <p:ph type="title"/>
          </p:nvPr>
        </p:nvSpPr>
        <p:spPr>
          <a:xfrm>
            <a:off x="304800" y="228600"/>
            <a:ext cx="8382000" cy="1143000"/>
          </a:xfrm>
        </p:spPr>
        <p:txBody>
          <a:bodyPr/>
          <a:lstStyle/>
          <a:p>
            <a:r>
              <a:rPr lang="en-US" sz="3200"/>
              <a:t>Residential access: cable modems</a:t>
            </a:r>
            <a:endParaRPr lang="en-US"/>
          </a:p>
        </p:txBody>
      </p:sp>
      <p:sp>
        <p:nvSpPr>
          <p:cNvPr id="359427" name="Rectangle 3"/>
          <p:cNvSpPr>
            <a:spLocks noGrp="1" noChangeArrowheads="1"/>
          </p:cNvSpPr>
          <p:nvPr>
            <p:ph type="body" sz="half" idx="1"/>
          </p:nvPr>
        </p:nvSpPr>
        <p:spPr>
          <a:xfrm>
            <a:off x="533400" y="1697038"/>
            <a:ext cx="7337425" cy="3976687"/>
          </a:xfrm>
        </p:spPr>
        <p:txBody>
          <a:bodyPr/>
          <a:lstStyle/>
          <a:p>
            <a:pPr>
              <a:lnSpc>
                <a:spcPct val="90000"/>
              </a:lnSpc>
            </a:pPr>
            <a:r>
              <a:rPr lang="en-US" sz="2400">
                <a:solidFill>
                  <a:srgbClr val="FF0000"/>
                </a:solidFill>
              </a:rPr>
              <a:t>HFC: hybrid fiber coax</a:t>
            </a:r>
            <a:endParaRPr lang="en-US" sz="2400"/>
          </a:p>
          <a:p>
            <a:pPr lvl="1">
              <a:lnSpc>
                <a:spcPct val="90000"/>
              </a:lnSpc>
            </a:pPr>
            <a:r>
              <a:rPr lang="en-US"/>
              <a:t>asymmetric: up to 27Mbps downstream, 2 Mbps upstream</a:t>
            </a:r>
          </a:p>
          <a:p>
            <a:pPr lvl="1">
              <a:lnSpc>
                <a:spcPct val="90000"/>
              </a:lnSpc>
            </a:pPr>
            <a:r>
              <a:rPr lang="en-GB"/>
              <a:t>Limited upstream bandwidth due to multiple noise sources vs. downstream case with one controllable noise source (headend)</a:t>
            </a:r>
            <a:endParaRPr lang="en-US"/>
          </a:p>
          <a:p>
            <a:pPr>
              <a:lnSpc>
                <a:spcPct val="90000"/>
              </a:lnSpc>
            </a:pPr>
            <a:r>
              <a:rPr lang="en-US" sz="2400">
                <a:solidFill>
                  <a:srgbClr val="FF0000"/>
                </a:solidFill>
              </a:rPr>
              <a:t>network</a:t>
            </a:r>
            <a:r>
              <a:rPr lang="en-US" sz="2400"/>
              <a:t> of cable and fiber attaches homes to ISP router</a:t>
            </a:r>
          </a:p>
          <a:p>
            <a:pPr lvl="1">
              <a:lnSpc>
                <a:spcPct val="90000"/>
              </a:lnSpc>
            </a:pPr>
            <a:r>
              <a:rPr lang="en-US"/>
              <a:t>homes share access to router </a:t>
            </a:r>
            <a:endParaRPr lang="en-US" sz="2000"/>
          </a:p>
          <a:p>
            <a:pPr>
              <a:lnSpc>
                <a:spcPct val="90000"/>
              </a:lnSpc>
            </a:pPr>
            <a:r>
              <a:rPr lang="en-US" sz="2400"/>
              <a:t>deployment: available via cable TV companies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F5F3A9F4-EB5F-4C81-A5C8-2358B64853B3}" type="slidenum">
              <a:rPr lang="en-US"/>
              <a:pPr/>
              <a:t>86</a:t>
            </a:fld>
            <a:endParaRPr lang="en-US"/>
          </a:p>
        </p:txBody>
      </p:sp>
      <p:sp>
        <p:nvSpPr>
          <p:cNvPr id="134146" name="Rectangle 2"/>
          <p:cNvSpPr>
            <a:spLocks noGrp="1" noChangeArrowheads="1"/>
          </p:cNvSpPr>
          <p:nvPr>
            <p:ph type="title"/>
          </p:nvPr>
        </p:nvSpPr>
        <p:spPr>
          <a:xfrm>
            <a:off x="501650" y="0"/>
            <a:ext cx="7772400" cy="1143000"/>
          </a:xfrm>
        </p:spPr>
        <p:txBody>
          <a:bodyPr/>
          <a:lstStyle/>
          <a:p>
            <a:r>
              <a:rPr lang="en-US"/>
              <a:t>UMass Campus Network</a:t>
            </a:r>
          </a:p>
        </p:txBody>
      </p:sp>
      <p:pic>
        <p:nvPicPr>
          <p:cNvPr id="134148" name="Picture 4" descr="campus-network_Jan05"/>
          <p:cNvPicPr>
            <a:picLocks noChangeAspect="1" noChangeArrowheads="1"/>
          </p:cNvPicPr>
          <p:nvPr/>
        </p:nvPicPr>
        <p:blipFill>
          <a:blip r:embed="rId2" cstate="print"/>
          <a:srcRect/>
          <a:stretch>
            <a:fillRect/>
          </a:stretch>
        </p:blipFill>
        <p:spPr bwMode="auto">
          <a:xfrm>
            <a:off x="542925" y="1146175"/>
            <a:ext cx="8005763" cy="5145088"/>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A1BFABCD-8A68-490C-B583-7229FC72C130}" type="slidenum">
              <a:rPr lang="en-US"/>
              <a:pPr/>
              <a:t>87</a:t>
            </a:fld>
            <a:endParaRPr lang="en-US"/>
          </a:p>
        </p:txBody>
      </p:sp>
      <p:sp>
        <p:nvSpPr>
          <p:cNvPr id="210946"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Internet History</a:t>
            </a:r>
          </a:p>
        </p:txBody>
      </p:sp>
      <p:sp>
        <p:nvSpPr>
          <p:cNvPr id="210947" name="Rectangle 3"/>
          <p:cNvSpPr>
            <a:spLocks noGrp="1" noChangeArrowheads="1"/>
          </p:cNvSpPr>
          <p:nvPr>
            <p:ph type="body" idx="1"/>
          </p:nvPr>
        </p:nvSpPr>
        <p:spPr>
          <a:xfrm>
            <a:off x="792163" y="1814513"/>
            <a:ext cx="7319962" cy="4433887"/>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Those who ignore the past are doomed to repeat it</a:t>
            </a:r>
          </a:p>
          <a:p>
            <a:pPr marL="741363" lvl="1" indent="-284163" defTabSz="457200">
              <a:lnSpc>
                <a:spcPct val="90000"/>
              </a:lnSpc>
              <a:buFont typeface="Wingdings" pitchFamily="4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CCCCFF"/>
                </a:solidFill>
              </a:rPr>
              <a:t>http://www.worldcom.com/about_the_company/cerfs_up/</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Where did it come from?</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Who built it?</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Why does it work?</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Most of the original designers (old-timers) still around and active…</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hlinkClick r:id="rId3"/>
              </a:rPr>
              <a:t>internet-history-request@postel.org</a:t>
            </a:r>
            <a:endParaRPr lang="en-GB"/>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AF5D661D-ABFA-4AFA-8FD7-DAAC03C1C47E}" type="slidenum">
              <a:rPr lang="en-US"/>
              <a:pPr/>
              <a:t>88</a:t>
            </a:fld>
            <a:endParaRPr lang="en-US"/>
          </a:p>
        </p:txBody>
      </p:sp>
      <p:sp>
        <p:nvSpPr>
          <p:cNvPr id="309250" name="Rectangle 2"/>
          <p:cNvSpPr>
            <a:spLocks noGrp="1" noChangeArrowheads="1"/>
          </p:cNvSpPr>
          <p:nvPr>
            <p:ph type="title"/>
          </p:nvPr>
        </p:nvSpPr>
        <p:spPr/>
        <p:txBody>
          <a:bodyPr/>
          <a:lstStyle/>
          <a:p>
            <a:r>
              <a:rPr lang="en-US"/>
              <a:t>Internet timeline</a:t>
            </a:r>
          </a:p>
        </p:txBody>
      </p:sp>
      <p:sp>
        <p:nvSpPr>
          <p:cNvPr id="309255" name="Text Box 7"/>
          <p:cNvSpPr txBox="1">
            <a:spLocks noChangeArrowheads="1"/>
          </p:cNvSpPr>
          <p:nvPr/>
        </p:nvSpPr>
        <p:spPr bwMode="auto">
          <a:xfrm>
            <a:off x="693738" y="1354138"/>
            <a:ext cx="7870825" cy="4486275"/>
          </a:xfrm>
          <a:prstGeom prst="rect">
            <a:avLst/>
          </a:prstGeom>
          <a:noFill/>
          <a:ln w="9525">
            <a:noFill/>
            <a:miter lim="800000"/>
            <a:headEnd/>
            <a:tailEnd/>
          </a:ln>
          <a:effectLst/>
        </p:spPr>
        <p:txBody>
          <a:bodyPr>
            <a:spAutoFit/>
          </a:bodyPr>
          <a:lstStyle/>
          <a:p>
            <a:pPr algn="l">
              <a:buFontTx/>
              <a:buChar char="•"/>
            </a:pPr>
            <a:r>
              <a:rPr lang="en-US" sz="1800"/>
              <a:t>1961 Kleinrock proposes packet switching</a:t>
            </a:r>
          </a:p>
          <a:p>
            <a:pPr algn="l">
              <a:buFontTx/>
              <a:buChar char="•"/>
            </a:pPr>
            <a:r>
              <a:rPr lang="en-US" sz="1800"/>
              <a:t>1962 Licklider proposes “galactic” network</a:t>
            </a:r>
          </a:p>
          <a:p>
            <a:pPr lvl="1" algn="l">
              <a:buFontTx/>
              <a:buChar char="•"/>
            </a:pPr>
            <a:r>
              <a:rPr lang="en-US" sz="1800"/>
              <a:t>Goes to DARPA as head of CS research</a:t>
            </a:r>
          </a:p>
          <a:p>
            <a:pPr algn="l">
              <a:buFontTx/>
              <a:buChar char="•"/>
            </a:pPr>
            <a:r>
              <a:rPr lang="en-US" sz="1800"/>
              <a:t>1966 Roberts proposes galactic network using packet switching</a:t>
            </a:r>
          </a:p>
          <a:p>
            <a:pPr lvl="1" algn="l">
              <a:buFontTx/>
              <a:buChar char="•"/>
            </a:pPr>
            <a:r>
              <a:rPr lang="en-US" sz="1800"/>
              <a:t>Goes to ARPA to build it (ARPANET)</a:t>
            </a:r>
          </a:p>
          <a:p>
            <a:pPr algn="l">
              <a:buFontTx/>
              <a:buChar char="•"/>
            </a:pPr>
            <a:r>
              <a:rPr lang="en-US" sz="1800"/>
              <a:t>1968 RFQs to build routers (Interface Message Processors)</a:t>
            </a:r>
          </a:p>
          <a:p>
            <a:pPr algn="l">
              <a:buFontTx/>
              <a:buChar char="•"/>
            </a:pPr>
            <a:r>
              <a:rPr lang="en-US" sz="1800"/>
              <a:t>1968 Kahn separates hardware addresses from network addresses</a:t>
            </a:r>
          </a:p>
          <a:p>
            <a:pPr lvl="1" algn="l">
              <a:buFontTx/>
              <a:buChar char="•"/>
            </a:pPr>
            <a:r>
              <a:rPr lang="en-US" sz="1800"/>
              <a:t>ARPANET to run over any hardware</a:t>
            </a:r>
          </a:p>
          <a:p>
            <a:pPr algn="l">
              <a:buFontTx/>
              <a:buChar char="•"/>
            </a:pPr>
            <a:r>
              <a:rPr lang="en-US" sz="1800"/>
              <a:t>1969 Crocker initiates RFC notes to document protocols</a:t>
            </a:r>
          </a:p>
          <a:p>
            <a:pPr lvl="1" algn="l">
              <a:buFontTx/>
              <a:buChar char="•"/>
            </a:pPr>
            <a:r>
              <a:rPr lang="en-US" sz="1800"/>
              <a:t>Freely available</a:t>
            </a:r>
          </a:p>
          <a:p>
            <a:pPr algn="l">
              <a:buFontTx/>
              <a:buChar char="•"/>
            </a:pPr>
            <a:r>
              <a:rPr lang="en-US" sz="1800"/>
              <a:t>1969 First node of ARPANET UCLA (September)</a:t>
            </a:r>
          </a:p>
          <a:p>
            <a:pPr algn="l">
              <a:buFontTx/>
              <a:buChar char="•"/>
            </a:pPr>
            <a:r>
              <a:rPr lang="en-US" sz="1800"/>
              <a:t>1969 4-node ARPANET at UCLA, SRI, Utah, UCSB (December)</a:t>
            </a:r>
          </a:p>
          <a:p>
            <a:pPr lvl="1" algn="l">
              <a:buFontTx/>
              <a:buChar char="•"/>
            </a:pPr>
            <a:r>
              <a:rPr lang="en-US" sz="1800"/>
              <a:t>Initial hosts.txt name database</a:t>
            </a:r>
          </a:p>
          <a:p>
            <a:pPr algn="l">
              <a:buFontTx/>
              <a:buChar char="•"/>
            </a:pPr>
            <a:r>
              <a:rPr lang="en-US" sz="1800"/>
              <a:t>1970 Crocker develops NCP (host-to-host protocol for applications)</a:t>
            </a:r>
          </a:p>
          <a:p>
            <a:pPr lvl="1" algn="l">
              <a:buFontTx/>
              <a:buChar char="•"/>
            </a:pPr>
            <a:r>
              <a:rPr lang="en-US" sz="1800"/>
              <a:t>Precursor to TCP</a:t>
            </a:r>
          </a:p>
          <a:p>
            <a:pPr algn="l">
              <a:buFontTx/>
              <a:buChar char="•"/>
            </a:pPr>
            <a:r>
              <a:rPr lang="en-US" sz="1800"/>
              <a:t>1972 Tomlinson develops e-mail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1FEE4C83-38D4-4D24-8197-522C20DB8209}" type="slidenum">
              <a:rPr lang="en-US"/>
              <a:pPr/>
              <a:t>89</a:t>
            </a:fld>
            <a:endParaRPr lang="en-US"/>
          </a:p>
        </p:txBody>
      </p:sp>
      <p:sp>
        <p:nvSpPr>
          <p:cNvPr id="310274" name="Rectangle 2"/>
          <p:cNvSpPr>
            <a:spLocks noGrp="1" noChangeArrowheads="1"/>
          </p:cNvSpPr>
          <p:nvPr>
            <p:ph type="title"/>
          </p:nvPr>
        </p:nvSpPr>
        <p:spPr/>
        <p:txBody>
          <a:bodyPr/>
          <a:lstStyle/>
          <a:p>
            <a:r>
              <a:rPr lang="en-US"/>
              <a:t>Internet timeline</a:t>
            </a:r>
          </a:p>
        </p:txBody>
      </p:sp>
      <p:sp>
        <p:nvSpPr>
          <p:cNvPr id="310275" name="Text Box 3"/>
          <p:cNvSpPr txBox="1">
            <a:spLocks noChangeArrowheads="1"/>
          </p:cNvSpPr>
          <p:nvPr/>
        </p:nvSpPr>
        <p:spPr bwMode="auto">
          <a:xfrm>
            <a:off x="693738" y="1354138"/>
            <a:ext cx="7870825" cy="5035550"/>
          </a:xfrm>
          <a:prstGeom prst="rect">
            <a:avLst/>
          </a:prstGeom>
          <a:noFill/>
          <a:ln w="9525">
            <a:noFill/>
            <a:miter lim="800000"/>
            <a:headEnd/>
            <a:tailEnd/>
          </a:ln>
          <a:effectLst/>
        </p:spPr>
        <p:txBody>
          <a:bodyPr>
            <a:spAutoFit/>
          </a:bodyPr>
          <a:lstStyle/>
          <a:p>
            <a:pPr algn="l">
              <a:buFontTx/>
              <a:buChar char="•"/>
            </a:pPr>
            <a:r>
              <a:rPr lang="en-US" sz="1800"/>
              <a:t>1972 Issues with NCP and ARPANET arise</a:t>
            </a:r>
          </a:p>
          <a:p>
            <a:pPr lvl="1" algn="l">
              <a:buFontTx/>
              <a:buChar char="•"/>
            </a:pPr>
            <a:r>
              <a:rPr lang="en-US" sz="1800"/>
              <a:t>NCP relied on ARPANET for end2end reliability (assumed no packet loss)</a:t>
            </a:r>
          </a:p>
          <a:p>
            <a:pPr lvl="2" algn="l">
              <a:buFontTx/>
              <a:buChar char="•"/>
            </a:pPr>
            <a:r>
              <a:rPr lang="en-US" sz="1800"/>
              <a:t>Can not work over satellite or packet radio links</a:t>
            </a:r>
          </a:p>
          <a:p>
            <a:pPr lvl="1" algn="l">
              <a:buFontTx/>
              <a:buChar char="•"/>
            </a:pPr>
            <a:r>
              <a:rPr lang="en-US" sz="1800"/>
              <a:t>NCP addressing tied to ARPANET</a:t>
            </a:r>
          </a:p>
          <a:p>
            <a:pPr algn="l">
              <a:buFontTx/>
              <a:buChar char="•"/>
            </a:pPr>
            <a:r>
              <a:rPr lang="en-US" sz="1800"/>
              <a:t>1973 Kahn redesigns protocols</a:t>
            </a:r>
          </a:p>
          <a:p>
            <a:pPr lvl="1" algn="l">
              <a:buFontTx/>
              <a:buChar char="•"/>
            </a:pPr>
            <a:r>
              <a:rPr lang="en-US" sz="1800"/>
              <a:t>Communication on a “best-effort” basis</a:t>
            </a:r>
          </a:p>
          <a:p>
            <a:pPr lvl="2" algn="l">
              <a:buFontTx/>
              <a:buChar char="•"/>
            </a:pPr>
            <a:r>
              <a:rPr lang="en-US" sz="1800"/>
              <a:t>Least-common denominator</a:t>
            </a:r>
          </a:p>
          <a:p>
            <a:pPr lvl="2" algn="l">
              <a:buFontTx/>
              <a:buChar char="•"/>
            </a:pPr>
            <a:r>
              <a:rPr lang="en-US" sz="1800"/>
              <a:t>End points in charge of retransmission, reassembly, flow control</a:t>
            </a:r>
          </a:p>
          <a:p>
            <a:pPr lvl="1" algn="l">
              <a:buFontTx/>
              <a:buChar char="•"/>
            </a:pPr>
            <a:r>
              <a:rPr lang="en-US" sz="1800"/>
              <a:t>No per-flow state in gateways between networks</a:t>
            </a:r>
          </a:p>
          <a:p>
            <a:pPr lvl="2" algn="l">
              <a:buFontTx/>
              <a:buChar char="•"/>
            </a:pPr>
            <a:r>
              <a:rPr lang="en-US" sz="1800"/>
              <a:t>Simple, avoids adaptation and recovery from failure</a:t>
            </a:r>
          </a:p>
          <a:p>
            <a:pPr lvl="1" algn="l">
              <a:buFontTx/>
              <a:buChar char="•"/>
            </a:pPr>
            <a:r>
              <a:rPr lang="en-US" sz="1800"/>
              <a:t>Addressing</a:t>
            </a:r>
          </a:p>
          <a:p>
            <a:pPr lvl="2" algn="l">
              <a:buFontTx/>
              <a:buChar char="•"/>
            </a:pPr>
            <a:r>
              <a:rPr lang="en-US" sz="1800"/>
              <a:t>8-bit network number, 24 bit host number</a:t>
            </a:r>
          </a:p>
          <a:p>
            <a:pPr lvl="2" algn="l">
              <a:buFontTx/>
              <a:buChar char="•"/>
            </a:pPr>
            <a:r>
              <a:rPr lang="en-US" sz="1800"/>
              <a:t>Fails to forsee development of the LAN</a:t>
            </a:r>
          </a:p>
          <a:p>
            <a:pPr lvl="2" algn="l">
              <a:buFontTx/>
              <a:buChar char="•"/>
            </a:pPr>
            <a:r>
              <a:rPr lang="en-US" sz="1800"/>
              <a:t>Later split into Class A (national), B (regional), and C (LAN)</a:t>
            </a:r>
          </a:p>
          <a:p>
            <a:pPr algn="l">
              <a:buFontTx/>
              <a:buChar char="•"/>
            </a:pPr>
            <a:r>
              <a:rPr lang="en-US" sz="1800"/>
              <a:t>1974 Kahn, Cerf develop TCP (with IP included) (December)</a:t>
            </a:r>
          </a:p>
          <a:p>
            <a:pPr lvl="1" algn="l">
              <a:buFontTx/>
              <a:buChar char="•"/>
            </a:pPr>
            <a:r>
              <a:rPr lang="en-US" sz="1800"/>
              <a:t>IP later separated for unreliable applications, UDP added</a:t>
            </a:r>
          </a:p>
          <a:p>
            <a:pPr algn="l">
              <a:buFontTx/>
              <a:buChar char="•"/>
            </a:pPr>
            <a:r>
              <a:rPr lang="en-US" sz="1800"/>
              <a:t>1981 RFCs for TCP and IP</a:t>
            </a:r>
          </a:p>
          <a:p>
            <a:pPr lvl="1" algn="l">
              <a:buFontTx/>
              <a:buChar char="•"/>
            </a:pPr>
            <a:r>
              <a:rPr lang="en-US" sz="1800"/>
              <a:t>Initial applications: file transfer, e-mail, voice/video, login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miter lim="800000"/>
            <a:headEnd/>
            <a:tailEnd/>
          </a:ln>
        </p:spPr>
        <p:txBody>
          <a:bodyPr/>
          <a:lstStyle/>
          <a:p>
            <a:fld id="{2CB37A6B-4A17-4317-B8DC-FACBC446E1DF}" type="slidenum">
              <a:rPr lang="en-GB" altLang="zh-CN"/>
              <a:pPr/>
              <a:t>9</a:t>
            </a:fld>
            <a:endParaRPr lang="en-GB" altLang="zh-CN"/>
          </a:p>
        </p:txBody>
      </p:sp>
      <p:sp>
        <p:nvSpPr>
          <p:cNvPr id="8195" name="矩形 2"/>
          <p:cNvSpPr>
            <a:spLocks noGrp="1" noChangeArrowheads="1"/>
          </p:cNvSpPr>
          <p:nvPr>
            <p:ph type="title"/>
          </p:nvPr>
        </p:nvSpPr>
        <p:spPr/>
        <p:txBody>
          <a:bodyPr/>
          <a:lstStyle/>
          <a:p>
            <a:r>
              <a:rPr lang="en-US" altLang="en-US" smtClean="0"/>
              <a:t>Circuit Switching</a:t>
            </a:r>
          </a:p>
        </p:txBody>
      </p:sp>
      <p:sp>
        <p:nvSpPr>
          <p:cNvPr id="8196" name="矩形 3"/>
          <p:cNvSpPr>
            <a:spLocks noGrp="1" noChangeArrowheads="1"/>
          </p:cNvSpPr>
          <p:nvPr>
            <p:ph type="body" idx="1"/>
          </p:nvPr>
        </p:nvSpPr>
        <p:spPr/>
        <p:txBody>
          <a:bodyPr/>
          <a:lstStyle/>
          <a:p>
            <a:pPr>
              <a:lnSpc>
                <a:spcPct val="80000"/>
              </a:lnSpc>
            </a:pPr>
            <a:r>
              <a:rPr lang="en-US" altLang="zh-CN" sz="2400" smtClean="0">
                <a:ea typeface="SimSun" pitchFamily="2" charset="-122"/>
              </a:rPr>
              <a:t>Circuit switching:</a:t>
            </a:r>
          </a:p>
          <a:p>
            <a:pPr lvl="1">
              <a:lnSpc>
                <a:spcPct val="80000"/>
              </a:lnSpc>
            </a:pPr>
            <a:r>
              <a:rPr lang="en-US" altLang="zh-CN" sz="2000" smtClean="0">
                <a:ea typeface="SimSun" pitchFamily="2" charset="-122"/>
              </a:rPr>
              <a:t>There is a d</a:t>
            </a:r>
            <a:r>
              <a:rPr lang="en-US" altLang="en-US" sz="2000" smtClean="0"/>
              <a:t>edicated communication path between two stations (end-to-end)</a:t>
            </a:r>
            <a:endParaRPr lang="en-US" altLang="zh-CN" sz="2000" smtClean="0">
              <a:ea typeface="SimSun" pitchFamily="2" charset="-122"/>
            </a:endParaRPr>
          </a:p>
          <a:p>
            <a:pPr lvl="1">
              <a:lnSpc>
                <a:spcPct val="80000"/>
              </a:lnSpc>
            </a:pPr>
            <a:r>
              <a:rPr lang="en-US" altLang="zh-CN" sz="2000" smtClean="0">
                <a:ea typeface="SimSun" pitchFamily="2" charset="-122"/>
              </a:rPr>
              <a:t>The path is a connected sequence of links between network nodes. On each physical link, a logical channel is dedicated to the connection.</a:t>
            </a:r>
            <a:endParaRPr lang="en-US" altLang="en-US" sz="2000" smtClean="0"/>
          </a:p>
          <a:p>
            <a:pPr>
              <a:lnSpc>
                <a:spcPct val="80000"/>
              </a:lnSpc>
            </a:pPr>
            <a:r>
              <a:rPr lang="en-US" altLang="zh-CN" sz="2400" smtClean="0">
                <a:ea typeface="SimSun" pitchFamily="2" charset="-122"/>
              </a:rPr>
              <a:t>Communication via circuit switching has t</a:t>
            </a:r>
            <a:r>
              <a:rPr lang="en-US" altLang="en-US" sz="2400" smtClean="0"/>
              <a:t>hree phases</a:t>
            </a:r>
            <a:r>
              <a:rPr lang="en-US" altLang="zh-CN" sz="2400" smtClean="0">
                <a:ea typeface="SimSun" pitchFamily="2" charset="-122"/>
              </a:rPr>
              <a:t>:</a:t>
            </a:r>
            <a:endParaRPr lang="en-US" altLang="en-US" sz="2400" smtClean="0"/>
          </a:p>
          <a:p>
            <a:pPr lvl="1">
              <a:lnSpc>
                <a:spcPct val="80000"/>
              </a:lnSpc>
            </a:pPr>
            <a:r>
              <a:rPr lang="en-US" altLang="en-US" sz="2000" smtClean="0"/>
              <a:t>Circuit establishment (link by link)</a:t>
            </a:r>
            <a:endParaRPr lang="en-US" altLang="zh-CN" sz="2000" smtClean="0">
              <a:ea typeface="SimSun" pitchFamily="2" charset="-122"/>
            </a:endParaRPr>
          </a:p>
          <a:p>
            <a:pPr lvl="2">
              <a:lnSpc>
                <a:spcPct val="80000"/>
              </a:lnSpc>
            </a:pPr>
            <a:r>
              <a:rPr lang="en-US" altLang="zh-CN" sz="1800" smtClean="0">
                <a:ea typeface="SimSun" pitchFamily="2" charset="-122"/>
              </a:rPr>
              <a:t>Routing &amp; resource allocation (FDM or TDM)</a:t>
            </a:r>
            <a:endParaRPr lang="en-US" altLang="en-US" sz="1800" smtClean="0"/>
          </a:p>
          <a:p>
            <a:pPr lvl="1">
              <a:lnSpc>
                <a:spcPct val="80000"/>
              </a:lnSpc>
            </a:pPr>
            <a:r>
              <a:rPr lang="en-US" altLang="en-US" sz="2000" smtClean="0"/>
              <a:t>Data transfer</a:t>
            </a:r>
          </a:p>
          <a:p>
            <a:pPr lvl="1">
              <a:lnSpc>
                <a:spcPct val="80000"/>
              </a:lnSpc>
            </a:pPr>
            <a:r>
              <a:rPr lang="en-US" altLang="en-US" sz="2000" smtClean="0"/>
              <a:t>Circuit disconnect</a:t>
            </a:r>
            <a:endParaRPr lang="en-US" altLang="zh-CN" sz="2000" smtClean="0">
              <a:ea typeface="SimSun" pitchFamily="2" charset="-122"/>
            </a:endParaRPr>
          </a:p>
          <a:p>
            <a:pPr lvl="2">
              <a:lnSpc>
                <a:spcPct val="80000"/>
              </a:lnSpc>
            </a:pPr>
            <a:r>
              <a:rPr lang="en-US" altLang="zh-CN" sz="1800" smtClean="0">
                <a:ea typeface="SimSun" pitchFamily="2" charset="-122"/>
              </a:rPr>
              <a:t>Deallocate the dedicated resources</a:t>
            </a:r>
            <a:endParaRPr lang="en-US" altLang="en-US" sz="1800" smtClean="0"/>
          </a:p>
          <a:p>
            <a:pPr>
              <a:lnSpc>
                <a:spcPct val="80000"/>
              </a:lnSpc>
            </a:pPr>
            <a:r>
              <a:rPr lang="en-US" altLang="en-US" sz="2400" smtClean="0"/>
              <a:t>The switches must know how to find the route to the destination and how to allocate bandwidth (channel) to establish </a:t>
            </a:r>
            <a:r>
              <a:rPr lang="en-US" altLang="zh-CN" sz="2400" smtClean="0">
                <a:ea typeface="SimSun" pitchFamily="2" charset="-122"/>
              </a:rPr>
              <a:t>a </a:t>
            </a:r>
            <a:r>
              <a:rPr lang="en-US" altLang="en-US" sz="2400" smtClean="0"/>
              <a:t>connection.</a:t>
            </a:r>
            <a:endParaRPr lang="en-US" altLang="zh-CN" sz="2400" smtClean="0">
              <a:ea typeface="SimSun" pitchFamily="2" charset="-122"/>
            </a:endParaRPr>
          </a:p>
          <a:p>
            <a:pPr>
              <a:lnSpc>
                <a:spcPct val="80000"/>
              </a:lnSpc>
            </a:pPr>
            <a:endParaRPr lang="en-US" altLang="en-US" sz="2400"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1EE0070C-54DF-4F6D-9371-B4F5010541EB}" type="slidenum">
              <a:rPr lang="en-US"/>
              <a:pPr/>
              <a:t>90</a:t>
            </a:fld>
            <a:endParaRPr lang="en-US"/>
          </a:p>
        </p:txBody>
      </p:sp>
      <p:sp>
        <p:nvSpPr>
          <p:cNvPr id="237570"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Internet timeline</a:t>
            </a:r>
          </a:p>
        </p:txBody>
      </p:sp>
      <p:sp>
        <p:nvSpPr>
          <p:cNvPr id="237571" name="Rectangle 3"/>
          <p:cNvSpPr>
            <a:spLocks noGrp="1" noChangeArrowheads="1"/>
          </p:cNvSpPr>
          <p:nvPr>
            <p:ph type="body" idx="1"/>
          </p:nvPr>
        </p:nvSpPr>
        <p:spPr>
          <a:xfrm>
            <a:off x="304800" y="1371600"/>
            <a:ext cx="8610600" cy="5018088"/>
          </a:xfrm>
          <a:ln/>
        </p:spPr>
        <p:txBody>
          <a:bodyPr lIns="90000" tIns="46800" rIns="90000" bIns="46800"/>
          <a:lstStyle/>
          <a:p>
            <a:pPr marL="341313" indent="-341313" defTabSz="457200">
              <a:lnSpc>
                <a:spcPct val="99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1978-1983: NCP replaced by TCP/IP</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Implementations of TCP/IP on many platforms (Clark)</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Mandate from to switch all users on ARPANET from NCP to TCP/IP (1980)</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Not well received</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One-day shutoff of NCP in mid-1982 makes people angry, but not sufficiently convincing</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FF3300"/>
                </a:solidFill>
              </a:rPr>
              <a:t>January 1983: NCP banned from ARPANET “Flag Day” -&gt; The Internet is born</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Some older computers allowed to operate with old NCP for a short time</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Full transition takes several months, finishes at end of 1983</a:t>
            </a:r>
          </a:p>
          <a:p>
            <a:pPr lvl="2" defTabSz="457200">
              <a:lnSpc>
                <a:spcPct val="99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 survived the TCP/IP transition” buttons (Y2K bug?)</a:t>
            </a:r>
          </a:p>
          <a:p>
            <a:pPr marL="741363" lvl="1" indent="-284163" defTabSz="457200">
              <a:lnSpc>
                <a:spcPct val="99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Will there be an “IPv6 day?”</a:t>
            </a:r>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06785DCD-9C3B-482D-B314-AF8545B3C17D}" type="slidenum">
              <a:rPr lang="en-US"/>
              <a:pPr/>
              <a:t>91</a:t>
            </a:fld>
            <a:endParaRPr lang="en-US"/>
          </a:p>
        </p:txBody>
      </p:sp>
      <p:sp>
        <p:nvSpPr>
          <p:cNvPr id="312322" name="Rectangle 2"/>
          <p:cNvSpPr>
            <a:spLocks noGrp="1" noChangeArrowheads="1"/>
          </p:cNvSpPr>
          <p:nvPr>
            <p:ph type="title"/>
          </p:nvPr>
        </p:nvSpPr>
        <p:spPr/>
        <p:txBody>
          <a:bodyPr/>
          <a:lstStyle/>
          <a:p>
            <a:r>
              <a:rPr lang="en-US"/>
              <a:t>Internet timeline</a:t>
            </a:r>
          </a:p>
        </p:txBody>
      </p:sp>
      <p:sp>
        <p:nvSpPr>
          <p:cNvPr id="312323" name="Text Box 3"/>
          <p:cNvSpPr txBox="1">
            <a:spLocks noChangeArrowheads="1"/>
          </p:cNvSpPr>
          <p:nvPr/>
        </p:nvSpPr>
        <p:spPr bwMode="auto">
          <a:xfrm>
            <a:off x="693738" y="1354138"/>
            <a:ext cx="7870825" cy="4760912"/>
          </a:xfrm>
          <a:prstGeom prst="rect">
            <a:avLst/>
          </a:prstGeom>
          <a:noFill/>
          <a:ln w="9525">
            <a:noFill/>
            <a:miter lim="800000"/>
            <a:headEnd/>
            <a:tailEnd/>
          </a:ln>
          <a:effectLst/>
        </p:spPr>
        <p:txBody>
          <a:bodyPr>
            <a:spAutoFit/>
          </a:bodyPr>
          <a:lstStyle/>
          <a:p>
            <a:pPr algn="l">
              <a:buFontTx/>
              <a:buChar char="•"/>
            </a:pPr>
            <a:r>
              <a:rPr lang="en-US" sz="1800"/>
              <a:t>1982-1985 Application protocols</a:t>
            </a:r>
          </a:p>
          <a:p>
            <a:pPr lvl="1" algn="l">
              <a:buFontTx/>
              <a:buChar char="•"/>
            </a:pPr>
            <a:r>
              <a:rPr lang="en-US" sz="1800"/>
              <a:t>SMTP (1982)</a:t>
            </a:r>
          </a:p>
          <a:p>
            <a:pPr lvl="1" algn="l">
              <a:buFontTx/>
              <a:buChar char="•"/>
            </a:pPr>
            <a:r>
              <a:rPr lang="en-US" sz="1800"/>
              <a:t>Mockapetris develops DNS (1983)</a:t>
            </a:r>
          </a:p>
          <a:p>
            <a:pPr lvl="1" algn="l">
              <a:buFontTx/>
              <a:buChar char="•"/>
            </a:pPr>
            <a:r>
              <a:rPr lang="en-US" sz="1800"/>
              <a:t>telnet (1983)</a:t>
            </a:r>
          </a:p>
          <a:p>
            <a:pPr lvl="1" algn="l">
              <a:buFontTx/>
              <a:buChar char="•"/>
            </a:pPr>
            <a:r>
              <a:rPr lang="en-US" sz="1800"/>
              <a:t>ftp (1985)</a:t>
            </a:r>
          </a:p>
          <a:p>
            <a:pPr algn="l">
              <a:buFontTx/>
              <a:buChar char="•"/>
            </a:pPr>
            <a:r>
              <a:rPr lang="en-US" sz="1800"/>
              <a:t>1980s Jealous non-interoperable competitors</a:t>
            </a:r>
          </a:p>
          <a:p>
            <a:pPr lvl="1" algn="l">
              <a:buFontTx/>
              <a:buChar char="•"/>
            </a:pPr>
            <a:r>
              <a:rPr lang="en-US" sz="1800"/>
              <a:t>DOE: MFENet (Magnetic Fusion Energy scientists)</a:t>
            </a:r>
          </a:p>
          <a:p>
            <a:pPr lvl="1" algn="l">
              <a:buFontTx/>
              <a:buChar char="•"/>
            </a:pPr>
            <a:r>
              <a:rPr lang="en-US" sz="1800"/>
              <a:t>DOE: HEPNet (High Energy Physicists)</a:t>
            </a:r>
          </a:p>
          <a:p>
            <a:pPr lvl="1" algn="l">
              <a:buFontTx/>
              <a:buChar char="•"/>
            </a:pPr>
            <a:r>
              <a:rPr lang="en-US" sz="1800"/>
              <a:t>NASA: SPAN (Space physicists)</a:t>
            </a:r>
          </a:p>
          <a:p>
            <a:pPr lvl="1" algn="l">
              <a:buFontTx/>
              <a:buChar char="•"/>
            </a:pPr>
            <a:r>
              <a:rPr lang="en-US" sz="1800"/>
              <a:t>NSF: CSNET (CS community)</a:t>
            </a:r>
          </a:p>
          <a:p>
            <a:pPr lvl="1" algn="l">
              <a:buFontTx/>
              <a:buChar char="•"/>
            </a:pPr>
            <a:r>
              <a:rPr lang="en-US" sz="1800"/>
              <a:t>NSF: NSFNet (Academic community) 1985</a:t>
            </a:r>
          </a:p>
          <a:p>
            <a:pPr lvl="1" algn="l">
              <a:buFontTx/>
              <a:buChar char="•"/>
            </a:pPr>
            <a:r>
              <a:rPr lang="en-US" sz="1800"/>
              <a:t>AT&amp;T: USENET with Unix, UUCP protocols</a:t>
            </a:r>
          </a:p>
          <a:p>
            <a:pPr lvl="1" algn="l">
              <a:buFontTx/>
              <a:buChar char="•"/>
            </a:pPr>
            <a:r>
              <a:rPr lang="en-US" sz="1800"/>
              <a:t>Academic networks: BITNET (Mainframe connectivity)</a:t>
            </a:r>
          </a:p>
          <a:p>
            <a:pPr lvl="1" algn="l">
              <a:buFontTx/>
              <a:buChar char="•"/>
            </a:pPr>
            <a:r>
              <a:rPr lang="en-US" sz="1800"/>
              <a:t>Xerox: XNS (Xerox Network System)</a:t>
            </a:r>
          </a:p>
          <a:p>
            <a:pPr lvl="1" algn="l">
              <a:buFontTx/>
              <a:buChar char="•"/>
            </a:pPr>
            <a:r>
              <a:rPr lang="en-US" sz="1800"/>
              <a:t>IBM: SNA (System Network Architecture)</a:t>
            </a:r>
          </a:p>
          <a:p>
            <a:pPr lvl="1" algn="l">
              <a:buFontTx/>
              <a:buChar char="•"/>
            </a:pPr>
            <a:r>
              <a:rPr lang="en-US" sz="1800"/>
              <a:t>Digital: DECNet</a:t>
            </a:r>
          </a:p>
          <a:p>
            <a:pPr lvl="1" algn="l">
              <a:buFontTx/>
              <a:buChar char="•"/>
            </a:pPr>
            <a:r>
              <a:rPr lang="en-US" sz="1800"/>
              <a:t>UK: JANET (Academic community in UK) 1984</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A27B2CEF-31BA-4894-A24D-D75AD2EFF9C1}" type="slidenum">
              <a:rPr lang="en-US"/>
              <a:pPr/>
              <a:t>92</a:t>
            </a:fld>
            <a:endParaRPr lang="en-US"/>
          </a:p>
        </p:txBody>
      </p:sp>
      <p:sp>
        <p:nvSpPr>
          <p:cNvPr id="313346" name="Rectangle 1026"/>
          <p:cNvSpPr>
            <a:spLocks noGrp="1" noChangeArrowheads="1"/>
          </p:cNvSpPr>
          <p:nvPr>
            <p:ph type="title"/>
          </p:nvPr>
        </p:nvSpPr>
        <p:spPr/>
        <p:txBody>
          <a:bodyPr/>
          <a:lstStyle/>
          <a:p>
            <a:r>
              <a:rPr lang="en-US"/>
              <a:t>Internet timeline</a:t>
            </a:r>
          </a:p>
        </p:txBody>
      </p:sp>
      <p:sp>
        <p:nvSpPr>
          <p:cNvPr id="313347" name="Text Box 1027"/>
          <p:cNvSpPr txBox="1">
            <a:spLocks noChangeArrowheads="1"/>
          </p:cNvSpPr>
          <p:nvPr/>
        </p:nvSpPr>
        <p:spPr bwMode="auto">
          <a:xfrm>
            <a:off x="693738" y="1354138"/>
            <a:ext cx="7870825" cy="3113087"/>
          </a:xfrm>
          <a:prstGeom prst="rect">
            <a:avLst/>
          </a:prstGeom>
          <a:noFill/>
          <a:ln w="9525">
            <a:noFill/>
            <a:miter lim="800000"/>
            <a:headEnd/>
            <a:tailEnd/>
          </a:ln>
          <a:effectLst/>
        </p:spPr>
        <p:txBody>
          <a:bodyPr>
            <a:spAutoFit/>
          </a:bodyPr>
          <a:lstStyle/>
          <a:p>
            <a:pPr algn="l">
              <a:buFontTx/>
              <a:buChar char="•"/>
            </a:pPr>
            <a:r>
              <a:rPr lang="en-US" sz="1800"/>
              <a:t>1986-1995 NSFNet (Jennings/Wolff with funding assist from Al Gore)</a:t>
            </a:r>
          </a:p>
          <a:p>
            <a:pPr lvl="1" algn="l">
              <a:buFontTx/>
              <a:buChar char="•"/>
            </a:pPr>
            <a:r>
              <a:rPr lang="en-US" sz="1800"/>
              <a:t>Network for academic/research community</a:t>
            </a:r>
          </a:p>
          <a:p>
            <a:pPr lvl="1" algn="l">
              <a:buFontTx/>
              <a:buChar char="•"/>
            </a:pPr>
            <a:r>
              <a:rPr lang="en-US" sz="1800"/>
              <a:t>Selects TCP/IP as mandatory for NSFNet</a:t>
            </a:r>
          </a:p>
          <a:p>
            <a:pPr lvl="1" algn="l">
              <a:buFontTx/>
              <a:buChar char="•"/>
            </a:pPr>
            <a:r>
              <a:rPr lang="en-US" sz="1800"/>
              <a:t>Builds out wide area networking infrastructure</a:t>
            </a:r>
          </a:p>
          <a:p>
            <a:pPr lvl="1" algn="l">
              <a:buFontTx/>
              <a:buChar char="•"/>
            </a:pPr>
            <a:r>
              <a:rPr lang="en-US" sz="1800"/>
              <a:t>Develops strategy for developing and handing it over eventually to commercial interests</a:t>
            </a:r>
          </a:p>
          <a:p>
            <a:pPr lvl="2" algn="l">
              <a:buFontTx/>
              <a:buChar char="•"/>
            </a:pPr>
            <a:r>
              <a:rPr lang="en-US" sz="1800"/>
              <a:t>Prohibit commercial use of NSFNet to encourage commercial backbones</a:t>
            </a:r>
          </a:p>
          <a:p>
            <a:pPr lvl="2" algn="l">
              <a:buFontTx/>
              <a:buChar char="•"/>
            </a:pPr>
            <a:r>
              <a:rPr lang="en-US" sz="1800"/>
              <a:t>Leads to PSINet, UUNET, ANS, CO+RE backbone development</a:t>
            </a:r>
          </a:p>
          <a:p>
            <a:pPr algn="l">
              <a:buFontTx/>
              <a:buChar char="•"/>
            </a:pPr>
            <a:r>
              <a:rPr lang="en-US" sz="1800"/>
              <a:t>1989 WWW</a:t>
            </a:r>
          </a:p>
          <a:p>
            <a:pPr lvl="1" algn="l">
              <a:buFontTx/>
              <a:buChar char="•"/>
            </a:pPr>
            <a:r>
              <a:rPr lang="en-US" sz="1800"/>
              <a:t>Tim Berners-Lee develops initial web browser supporting URLs, HTTP, HTML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r>
              <a:rPr lang="en-US"/>
              <a:t>1-</a:t>
            </a:r>
            <a:fld id="{7935CBA5-3635-4F1C-AF55-A00CB6CC5CFF}" type="slidenum">
              <a:rPr lang="en-US"/>
              <a:pPr/>
              <a:t>93</a:t>
            </a:fld>
            <a:endParaRPr lang="en-US"/>
          </a:p>
        </p:txBody>
      </p:sp>
      <p:sp>
        <p:nvSpPr>
          <p:cNvPr id="315394" name="Rectangle 2"/>
          <p:cNvSpPr>
            <a:spLocks noGrp="1" noChangeArrowheads="1"/>
          </p:cNvSpPr>
          <p:nvPr>
            <p:ph type="title"/>
          </p:nvPr>
        </p:nvSpPr>
        <p:spPr/>
        <p:txBody>
          <a:bodyPr/>
          <a:lstStyle/>
          <a:p>
            <a:r>
              <a:rPr lang="en-US"/>
              <a:t>Internet timeline</a:t>
            </a:r>
          </a:p>
        </p:txBody>
      </p:sp>
      <p:sp>
        <p:nvSpPr>
          <p:cNvPr id="315395" name="Text Box 3"/>
          <p:cNvSpPr txBox="1">
            <a:spLocks noChangeArrowheads="1"/>
          </p:cNvSpPr>
          <p:nvPr/>
        </p:nvSpPr>
        <p:spPr bwMode="auto">
          <a:xfrm>
            <a:off x="693738" y="1354138"/>
            <a:ext cx="7870825" cy="3387725"/>
          </a:xfrm>
          <a:prstGeom prst="rect">
            <a:avLst/>
          </a:prstGeom>
          <a:noFill/>
          <a:ln w="9525">
            <a:noFill/>
            <a:miter lim="800000"/>
            <a:headEnd/>
            <a:tailEnd/>
          </a:ln>
          <a:effectLst/>
        </p:spPr>
        <p:txBody>
          <a:bodyPr>
            <a:spAutoFit/>
          </a:bodyPr>
          <a:lstStyle/>
          <a:p>
            <a:pPr algn="l">
              <a:buFontTx/>
              <a:buChar char="•"/>
            </a:pPr>
            <a:r>
              <a:rPr lang="en-US" sz="1800"/>
              <a:t>Early 1990s Privatization</a:t>
            </a:r>
          </a:p>
          <a:p>
            <a:pPr lvl="1" algn="l">
              <a:buFontTx/>
              <a:buChar char="•"/>
            </a:pPr>
            <a:r>
              <a:rPr lang="en-US" sz="1800"/>
              <a:t>ARPANET decommissioned (1990)</a:t>
            </a:r>
          </a:p>
          <a:p>
            <a:pPr lvl="1" algn="l">
              <a:buFontTx/>
              <a:buChar char="•"/>
            </a:pPr>
            <a:r>
              <a:rPr lang="en-US" sz="1800"/>
              <a:t>NSFNet decommissioned (1995) ($200 million spent from 1986-1995)</a:t>
            </a:r>
          </a:p>
          <a:p>
            <a:pPr algn="l">
              <a:buFontTx/>
              <a:buChar char="•"/>
            </a:pPr>
            <a:r>
              <a:rPr lang="en-US" sz="1800"/>
              <a:t>Early 1990s Architectural issues</a:t>
            </a:r>
          </a:p>
          <a:p>
            <a:pPr lvl="1" algn="l">
              <a:buFontTx/>
              <a:buChar char="•"/>
            </a:pPr>
            <a:r>
              <a:rPr lang="en-US" sz="1800"/>
              <a:t>Address depletion</a:t>
            </a:r>
          </a:p>
          <a:p>
            <a:pPr lvl="2" algn="l">
              <a:buFontTx/>
              <a:buChar char="•"/>
            </a:pPr>
            <a:r>
              <a:rPr lang="en-US" sz="1800"/>
              <a:t>Multi-class addressing to break 8/24 network/host split in address bits</a:t>
            </a:r>
          </a:p>
          <a:p>
            <a:pPr lvl="1" algn="l">
              <a:buFontTx/>
              <a:buChar char="•"/>
            </a:pPr>
            <a:r>
              <a:rPr lang="en-US" sz="1800"/>
              <a:t>Routing table explosion</a:t>
            </a:r>
          </a:p>
          <a:p>
            <a:pPr lvl="2" algn="l">
              <a:buFontTx/>
              <a:buChar char="•"/>
            </a:pPr>
            <a:r>
              <a:rPr lang="en-US" sz="1800"/>
              <a:t>Hierarchy and CIDR</a:t>
            </a:r>
          </a:p>
          <a:p>
            <a:pPr lvl="1" algn="l">
              <a:buFontTx/>
              <a:buChar char="•"/>
            </a:pPr>
            <a:r>
              <a:rPr lang="en-US" sz="1800"/>
              <a:t>Congestion</a:t>
            </a:r>
          </a:p>
          <a:p>
            <a:pPr lvl="2" algn="l">
              <a:buFontTx/>
              <a:buChar char="•"/>
            </a:pPr>
            <a:r>
              <a:rPr lang="en-US" sz="1800"/>
              <a:t>TCP congestion control</a:t>
            </a:r>
          </a:p>
          <a:p>
            <a:pPr algn="l">
              <a:buFontTx/>
              <a:buChar char="•"/>
            </a:pPr>
            <a:r>
              <a:rPr lang="en-US" sz="1800"/>
              <a:t>1994 Andreessen</a:t>
            </a:r>
          </a:p>
          <a:p>
            <a:pPr lvl="1" algn="l">
              <a:buFontTx/>
              <a:buChar char="•"/>
            </a:pPr>
            <a:r>
              <a:rPr lang="en-US" sz="1800"/>
              <a:t>Mosaic web browser</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2D62C2D1-E5A8-4EBD-AD54-E0987FDAD27E}" type="slidenum">
              <a:rPr lang="en-US"/>
              <a:pPr/>
              <a:t>94</a:t>
            </a:fld>
            <a:endParaRPr lang="en-US"/>
          </a:p>
        </p:txBody>
      </p:sp>
      <p:sp>
        <p:nvSpPr>
          <p:cNvPr id="212994"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Packet switching</a:t>
            </a:r>
          </a:p>
        </p:txBody>
      </p:sp>
      <p:sp>
        <p:nvSpPr>
          <p:cNvPr id="212995" name="Rectangle 3"/>
          <p:cNvSpPr>
            <a:spLocks noGrp="1" noChangeArrowheads="1"/>
          </p:cNvSpPr>
          <p:nvPr>
            <p:ph type="body" idx="1"/>
          </p:nvPr>
        </p:nvSpPr>
        <p:spPr>
          <a:xfrm>
            <a:off x="792163" y="1814513"/>
            <a:ext cx="7319962" cy="4433887"/>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Kleinrock, MIT (July 1961)</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Theoretical feasibility of communications using packets instead of circuits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 Kleinrock, "Information Flow in Large Communication Nets", RLE Quarterly Progress Report, July 1961.</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 Kleinrock, Communication Nets: Stochastic Message Flow and Delay, Mcgraw-Hill (New York), 1964.</a:t>
            </a: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3BDAEA57-3BEE-48F5-B352-94A85380EA08}" type="slidenum">
              <a:rPr lang="en-US"/>
              <a:pPr/>
              <a:t>95</a:t>
            </a:fld>
            <a:endParaRPr lang="en-US"/>
          </a:p>
        </p:txBody>
      </p:sp>
      <p:sp>
        <p:nvSpPr>
          <p:cNvPr id="215042"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Conceptual “Internet”</a:t>
            </a:r>
          </a:p>
        </p:txBody>
      </p:sp>
      <p:sp>
        <p:nvSpPr>
          <p:cNvPr id="215043" name="Rectangle 3"/>
          <p:cNvSpPr>
            <a:spLocks noGrp="1" noChangeArrowheads="1"/>
          </p:cNvSpPr>
          <p:nvPr>
            <p:ph type="body" idx="1"/>
          </p:nvPr>
        </p:nvSpPr>
        <p:spPr>
          <a:xfrm>
            <a:off x="792163" y="1814513"/>
            <a:ext cx="7319962" cy="4433887"/>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J.C.R. Licklider, W. Clark, MIT (August 1962)</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“On-line Man Computer Communication”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“Galactic network” concept of globally interconnected set of computers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Licklider goes to DARPA as head of computer research program (Oct. 1962)</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41043CFB-043A-4551-962E-7EF85C203E58}" type="slidenum">
              <a:rPr lang="en-US"/>
              <a:pPr/>
              <a:t>96</a:t>
            </a:fld>
            <a:endParaRPr lang="en-US"/>
          </a:p>
        </p:txBody>
      </p:sp>
      <p:sp>
        <p:nvSpPr>
          <p:cNvPr id="217092" name="Rectangle 4"/>
          <p:cNvSpPr>
            <a:spLocks noGrp="1" noChangeArrowheads="1"/>
          </p:cNvSpPr>
          <p:nvPr>
            <p:ph type="title"/>
          </p:nvPr>
        </p:nvSpPr>
        <p:spPr/>
        <p:txBody>
          <a:bodyPr/>
          <a:lstStyle/>
          <a:p>
            <a:r>
              <a:rPr lang="en-GB"/>
              <a:t>ARPANET</a:t>
            </a:r>
          </a:p>
        </p:txBody>
      </p:sp>
      <p:sp>
        <p:nvSpPr>
          <p:cNvPr id="217093" name="Rectangle 5"/>
          <p:cNvSpPr>
            <a:spLocks noGrp="1" noChangeArrowheads="1"/>
          </p:cNvSpPr>
          <p:nvPr>
            <p:ph type="body" idx="1"/>
          </p:nvPr>
        </p:nvSpPr>
        <p:spPr/>
        <p:txBody>
          <a:bodyPr/>
          <a:lstStyle/>
          <a:p>
            <a:r>
              <a:rPr lang="en-GB"/>
              <a:t>Roberts, (1966)</a:t>
            </a:r>
          </a:p>
          <a:p>
            <a:pPr lvl="1"/>
            <a:r>
              <a:rPr lang="en-GB"/>
              <a:t>Puts idea of galactic computer network and packet switching together</a:t>
            </a:r>
          </a:p>
          <a:p>
            <a:pPr lvl="1"/>
            <a:r>
              <a:rPr lang="en-GB"/>
              <a:t>Goes to DARPA as program manager</a:t>
            </a:r>
          </a:p>
          <a:p>
            <a:pPr lvl="2"/>
            <a:r>
              <a:rPr lang="en-GB"/>
              <a:t>Plans for building “ARPANET” based on system</a:t>
            </a:r>
          </a:p>
          <a:p>
            <a:pPr lvl="2"/>
            <a:r>
              <a:rPr lang="en-GB"/>
              <a:t>L. Roberts, "Multiple Computer Networks and Intercomputer Communication", ACM Gatlinburg Conf., October 1967.</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15D54C75-4E5F-4097-B93C-CF39D1732B6B}" type="slidenum">
              <a:rPr lang="en-US"/>
              <a:pPr/>
              <a:t>97</a:t>
            </a:fld>
            <a:endParaRPr lang="en-US"/>
          </a:p>
        </p:txBody>
      </p:sp>
      <p:sp>
        <p:nvSpPr>
          <p:cNvPr id="219138"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ARPANET</a:t>
            </a:r>
          </a:p>
        </p:txBody>
      </p:sp>
      <p:sp>
        <p:nvSpPr>
          <p:cNvPr id="219139" name="Rectangle 3"/>
          <p:cNvSpPr>
            <a:spLocks noGrp="1" noChangeArrowheads="1"/>
          </p:cNvSpPr>
          <p:nvPr>
            <p:ph type="body" idx="1"/>
          </p:nvPr>
        </p:nvSpPr>
        <p:spPr>
          <a:xfrm>
            <a:off x="304800" y="1011238"/>
            <a:ext cx="8610600" cy="5800725"/>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Structure and specification (August 1968)</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RFQ to build IMPs (Interface Message Processors)</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Packet switches which route packets</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BBN (Bolt, Beranek, and Newman) wins contract</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Kahn at BBN updates ARPANET design</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Run over any fabric (</a:t>
            </a:r>
            <a:r>
              <a:rPr lang="en-GB">
                <a:solidFill>
                  <a:srgbClr val="FF3300"/>
                </a:solidFill>
              </a:rPr>
              <a:t>separation of hardware and network addresses</a:t>
            </a:r>
            <a:r>
              <a:rPr lang="en-GB"/>
              <a:t>)</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Support for multiple independent networks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First node UCLA (Sept. 1969)</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4 node ARPANET (Dec. 1969) SRI, UCSB, Utah </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Initial hostname/address database (flat file: </a:t>
            </a:r>
            <a:r>
              <a:rPr lang="en-GB">
                <a:solidFill>
                  <a:srgbClr val="FF3300"/>
                </a:solidFill>
              </a:rPr>
              <a:t>hosts.txt</a:t>
            </a:r>
            <a:r>
              <a:rPr lang="en-GB"/>
              <a:t>)</a:t>
            </a: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ED0BA0B5-F269-42AD-8225-0B12EB690ED7}" type="slidenum">
              <a:rPr lang="en-US"/>
              <a:pPr/>
              <a:t>98</a:t>
            </a:fld>
            <a:endParaRPr lang="en-US"/>
          </a:p>
        </p:txBody>
      </p:sp>
      <p:sp>
        <p:nvSpPr>
          <p:cNvPr id="221186"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RFCs</a:t>
            </a:r>
          </a:p>
        </p:txBody>
      </p:sp>
      <p:sp>
        <p:nvSpPr>
          <p:cNvPr id="221187" name="Rectangle 3"/>
          <p:cNvSpPr>
            <a:spLocks noGrp="1" noChangeArrowheads="1"/>
          </p:cNvSpPr>
          <p:nvPr>
            <p:ph type="body" idx="1"/>
          </p:nvPr>
        </p:nvSpPr>
        <p:spPr>
          <a:xfrm>
            <a:off x="304800" y="1047750"/>
            <a:ext cx="8610600" cy="5214938"/>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1969: Crocker establishes RFC series of notes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Official protocol documentation</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Printed on paper and snail mailed at first</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Then available via ftp and now http</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3300"/>
                </a:solidFill>
              </a:rPr>
              <a:t>Open and free access to RFCs mandated</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Effective, positive feedback loop</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Key to </a:t>
            </a:r>
            <a:r>
              <a:rPr lang="en-GB">
                <a:solidFill>
                  <a:srgbClr val="FF3300"/>
                </a:solidFill>
              </a:rPr>
              <a:t>quick development process</a:t>
            </a:r>
            <a:r>
              <a:rPr lang="en-GB"/>
              <a:t> (“time-to-market”)</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Has changed considerably as of late...</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Jon Postel RFC editor and protocol number assignment</a:t>
            </a: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 Introduction</a:t>
            </a:r>
            <a:endParaRPr lang="en-US">
              <a:latin typeface="Times New Roman" pitchFamily="18" charset="0"/>
            </a:endParaRPr>
          </a:p>
        </p:txBody>
      </p:sp>
      <p:sp>
        <p:nvSpPr>
          <p:cNvPr id="5" name="Slide Number Placeholder 5"/>
          <p:cNvSpPr>
            <a:spLocks noGrp="1"/>
          </p:cNvSpPr>
          <p:nvPr>
            <p:ph type="sldNum" sz="quarter" idx="12"/>
          </p:nvPr>
        </p:nvSpPr>
        <p:spPr/>
        <p:txBody>
          <a:bodyPr/>
          <a:lstStyle/>
          <a:p>
            <a:r>
              <a:rPr lang="en-US"/>
              <a:t>1-</a:t>
            </a:r>
            <a:fld id="{EE020BC9-7684-4897-A028-8D599FAD3E2F}" type="slidenum">
              <a:rPr lang="en-US"/>
              <a:pPr/>
              <a:t>99</a:t>
            </a:fld>
            <a:endParaRPr lang="en-US"/>
          </a:p>
        </p:txBody>
      </p:sp>
      <p:sp>
        <p:nvSpPr>
          <p:cNvPr id="223234" name="Rectangle 2"/>
          <p:cNvSpPr>
            <a:spLocks noGrp="1" noChangeArrowheads="1"/>
          </p:cNvSpPr>
          <p:nvPr>
            <p:ph type="title"/>
          </p:nvPr>
        </p:nvSpPr>
        <p:spPr>
          <a:xfrm>
            <a:off x="304800" y="152400"/>
            <a:ext cx="8610600" cy="1143000"/>
          </a:xfrm>
          <a:ln/>
        </p:spPr>
        <p:txBody>
          <a:bodyPr lIns="90000" tIns="46800" rIns="90000" bIns="46800"/>
          <a:lstStyle/>
          <a:p>
            <a:pPr defTabSz="457200">
              <a:lnSpc>
                <a:spcPct val="10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NCP</a:t>
            </a:r>
          </a:p>
        </p:txBody>
      </p:sp>
      <p:sp>
        <p:nvSpPr>
          <p:cNvPr id="223235" name="Rectangle 3"/>
          <p:cNvSpPr>
            <a:spLocks noGrp="1" noChangeArrowheads="1"/>
          </p:cNvSpPr>
          <p:nvPr>
            <p:ph type="body" idx="1"/>
          </p:nvPr>
        </p:nvSpPr>
        <p:spPr>
          <a:xfrm>
            <a:off x="304800" y="1371600"/>
            <a:ext cx="8610600" cy="4914900"/>
          </a:xfrm>
          <a:ln/>
        </p:spPr>
        <p:txBody>
          <a:bodyPr lIns="90000" tIns="46800" rIns="90000" bIns="46800"/>
          <a:lstStyle/>
          <a:p>
            <a:pPr marL="341313" indent="-341313" defTabSz="457200">
              <a:lnSpc>
                <a:spcPct val="102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Crocker</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Connectivity implemented</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Require a host-to-host protocol standard for two ends to talk to each other</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NCP (Network Control Protocol) defined (Dec. 1970)</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Precursor to TCP</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Deployed from 1971-1972</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3300"/>
                </a:solidFill>
              </a:rPr>
              <a:t>Allows applications to be developed on top of network</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7046</TotalTime>
  <Words>6846</Words>
  <Application>Microsoft Office PowerPoint</Application>
  <PresentationFormat>On-screen Show (4:3)</PresentationFormat>
  <Paragraphs>1623</Paragraphs>
  <Slides>130</Slides>
  <Notes>90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130</vt:i4>
      </vt:variant>
    </vt:vector>
  </HeadingPairs>
  <TitlesOfParts>
    <vt:vector size="135" baseType="lpstr">
      <vt:lpstr>Default Design</vt:lpstr>
      <vt:lpstr>Clip</vt:lpstr>
      <vt:lpstr>Equation</vt:lpstr>
      <vt:lpstr>Microsoft Word Picture</vt:lpstr>
      <vt:lpstr>Picture</vt:lpstr>
      <vt:lpstr>Computer Networks CS358</vt:lpstr>
      <vt:lpstr>Course Outline</vt:lpstr>
      <vt:lpstr>Evaluation</vt:lpstr>
      <vt:lpstr>Books and References</vt:lpstr>
      <vt:lpstr>PowerPoint Presentation</vt:lpstr>
      <vt:lpstr>Outline</vt:lpstr>
      <vt:lpstr>Internet Architecture</vt:lpstr>
      <vt:lpstr>Why did the Internet win?</vt:lpstr>
      <vt:lpstr>Circuit Switching</vt:lpstr>
      <vt:lpstr>Circuit Switching Properties</vt:lpstr>
      <vt:lpstr>Public Circuit Switched Network</vt:lpstr>
      <vt:lpstr>Packet vs. circuit switching</vt:lpstr>
      <vt:lpstr>Circuit Switching</vt:lpstr>
      <vt:lpstr>Circuit Switching: FDM and TDM</vt:lpstr>
      <vt:lpstr>Numerical example</vt:lpstr>
      <vt:lpstr>Numerical example</vt:lpstr>
      <vt:lpstr>Case study: Circuit Switching</vt:lpstr>
      <vt:lpstr>Network Core: Packet Switching</vt:lpstr>
      <vt:lpstr>Packet Switching: Statistical Multiplexing</vt:lpstr>
      <vt:lpstr>Packet switching versus circuit switching</vt:lpstr>
      <vt:lpstr>Packet switching versus circuit switching</vt:lpstr>
      <vt:lpstr>Problems with packet switching</vt:lpstr>
      <vt:lpstr>Four sources of packet delay</vt:lpstr>
      <vt:lpstr>Delay in packet-switched networks</vt:lpstr>
      <vt:lpstr>Nodal delay</vt:lpstr>
      <vt:lpstr>Transmission delay example</vt:lpstr>
      <vt:lpstr>Problem</vt:lpstr>
      <vt:lpstr>Problem</vt:lpstr>
      <vt:lpstr>Case study: Packet Switching</vt:lpstr>
      <vt:lpstr>Why did the Internet win?</vt:lpstr>
      <vt:lpstr>End-to-end principle and Hourglass design</vt:lpstr>
      <vt:lpstr>End-to-end principle</vt:lpstr>
      <vt:lpstr>Hourglass design</vt:lpstr>
      <vt:lpstr>End-to-end principle</vt:lpstr>
      <vt:lpstr>Hourglass design</vt:lpstr>
      <vt:lpstr>Hourglass design</vt:lpstr>
      <vt:lpstr>Hourglass design</vt:lpstr>
      <vt:lpstr>Hourglass design</vt:lpstr>
      <vt:lpstr>Hourglass design</vt:lpstr>
      <vt:lpstr>Hourglass design</vt:lpstr>
      <vt:lpstr>Hourglass design</vt:lpstr>
      <vt:lpstr>End-to-end principle and the Hourglass design</vt:lpstr>
      <vt:lpstr>Why did the Internet win?</vt:lpstr>
      <vt:lpstr>Layering</vt:lpstr>
      <vt:lpstr>Layering</vt:lpstr>
      <vt:lpstr>Layering essential in Protocols</vt:lpstr>
      <vt:lpstr>Layering: OSI Model</vt:lpstr>
      <vt:lpstr>Layering: Internet protocols</vt:lpstr>
      <vt:lpstr>Layers in action</vt:lpstr>
      <vt:lpstr>Layering</vt:lpstr>
      <vt:lpstr>Why did the Internet win?</vt:lpstr>
      <vt:lpstr>Distributed design and control</vt:lpstr>
      <vt:lpstr>Superior organizational process</vt:lpstr>
      <vt:lpstr>Problem 1</vt:lpstr>
      <vt:lpstr>Internet history</vt:lpstr>
      <vt:lpstr>How old is the Internet?</vt:lpstr>
      <vt:lpstr>Internet History</vt:lpstr>
      <vt:lpstr>Internet History</vt:lpstr>
      <vt:lpstr>Internet History</vt:lpstr>
      <vt:lpstr>Internet History</vt:lpstr>
      <vt:lpstr>Internet History</vt:lpstr>
      <vt:lpstr>Internet in a nutshell (protocols in practice)</vt:lpstr>
      <vt:lpstr>A day in the life of an Internet host…</vt:lpstr>
      <vt:lpstr>A day in the life of an Internet host…</vt:lpstr>
      <vt:lpstr>A day in the life of an Internet host…</vt:lpstr>
      <vt:lpstr>A day in the life of an Internet host…</vt:lpstr>
      <vt:lpstr>A day in the life of an Internet host…</vt:lpstr>
      <vt:lpstr>A day in the life of an Internet host…</vt:lpstr>
      <vt:lpstr>tcpdump example</vt:lpstr>
      <vt:lpstr>A day in the life of an Internet host…</vt:lpstr>
      <vt:lpstr>A day in the life of an Internet host….</vt:lpstr>
      <vt:lpstr>What if the Data is Corrupted?</vt:lpstr>
      <vt:lpstr>What if the Data is Lost?</vt:lpstr>
      <vt:lpstr>What if receiver has no resources (flow control)?</vt:lpstr>
      <vt:lpstr>What if Network is Overloaded?</vt:lpstr>
      <vt:lpstr>What if the Data Doesn’t Fit?</vt:lpstr>
      <vt:lpstr>What if the Data is Out of Order?</vt:lpstr>
      <vt:lpstr>The rest of the course</vt:lpstr>
      <vt:lpstr>Acknowledgements</vt:lpstr>
      <vt:lpstr>Extra slides</vt:lpstr>
      <vt:lpstr>Layering</vt:lpstr>
      <vt:lpstr>Residential access: cable modems</vt:lpstr>
      <vt:lpstr>Cable Network Architecture: Overview</vt:lpstr>
      <vt:lpstr>Residential access: cable modems</vt:lpstr>
      <vt:lpstr>Residential access: cable modems</vt:lpstr>
      <vt:lpstr>UMass Campus Network</vt:lpstr>
      <vt:lpstr>Internet History</vt:lpstr>
      <vt:lpstr>Internet timeline</vt:lpstr>
      <vt:lpstr>Internet timeline</vt:lpstr>
      <vt:lpstr>Internet timeline</vt:lpstr>
      <vt:lpstr>Internet timeline</vt:lpstr>
      <vt:lpstr>Internet timeline</vt:lpstr>
      <vt:lpstr>Internet timeline</vt:lpstr>
      <vt:lpstr>Packet switching</vt:lpstr>
      <vt:lpstr>Conceptual “Internet”</vt:lpstr>
      <vt:lpstr>ARPANET</vt:lpstr>
      <vt:lpstr>ARPANET</vt:lpstr>
      <vt:lpstr>RFCs</vt:lpstr>
      <vt:lpstr>NCP</vt:lpstr>
      <vt:lpstr>E-mail</vt:lpstr>
      <vt:lpstr>Internetting</vt:lpstr>
      <vt:lpstr>Internetting</vt:lpstr>
      <vt:lpstr>Internetting</vt:lpstr>
      <vt:lpstr>Internetting</vt:lpstr>
      <vt:lpstr>Internetting</vt:lpstr>
      <vt:lpstr>Application protocols</vt:lpstr>
      <vt:lpstr>Application protocols</vt:lpstr>
      <vt:lpstr>NSFNet</vt:lpstr>
      <vt:lpstr>TCP/IP software proliferation</vt:lpstr>
      <vt:lpstr>Privatization</vt:lpstr>
      <vt:lpstr>Growing pains</vt:lpstr>
      <vt:lpstr>WWW</vt:lpstr>
      <vt:lpstr>WWW</vt:lpstr>
      <vt:lpstr>PowerPoint Presentation</vt:lpstr>
      <vt:lpstr>Today’s Internet</vt:lpstr>
      <vt:lpstr>Residential access</vt:lpstr>
      <vt:lpstr>Residential access: cable</vt:lpstr>
      <vt:lpstr>Residential access: cable</vt:lpstr>
      <vt:lpstr>Residential access: cable</vt:lpstr>
      <vt:lpstr>Residential access: cable</vt:lpstr>
      <vt:lpstr>Residential access: DSL</vt:lpstr>
      <vt:lpstr>Residential access: DSL</vt:lpstr>
      <vt:lpstr>Residential access: DSL</vt:lpstr>
      <vt:lpstr>Internet structure: network of networks</vt:lpstr>
      <vt:lpstr>Internet structure: network of networks</vt:lpstr>
      <vt:lpstr>Tier-1 ISP: e.g., Sprint</vt:lpstr>
      <vt:lpstr>Internet structure: network of networks</vt:lpstr>
      <vt:lpstr>Internet structure: network of networks</vt:lpstr>
      <vt:lpstr>Internet structure: network of networks</vt:lpstr>
      <vt:lpstr>Introduction: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1</dc:title>
  <dc:creator>Jim Kurose and Keith Ross</dc:creator>
  <cp:lastModifiedBy>Windows User</cp:lastModifiedBy>
  <cp:revision>217</cp:revision>
  <dcterms:created xsi:type="dcterms:W3CDTF">1999-10-08T19:08:27Z</dcterms:created>
  <dcterms:modified xsi:type="dcterms:W3CDTF">2019-01-09T10:19:53Z</dcterms:modified>
</cp:coreProperties>
</file>