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3955" autoAdjust="0"/>
  </p:normalViewPr>
  <p:slideViewPr>
    <p:cSldViewPr snapToGrid="0">
      <p:cViewPr>
        <p:scale>
          <a:sx n="77" d="100"/>
          <a:sy n="77" d="100"/>
        </p:scale>
        <p:origin x="1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9/23/2020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9/23/2020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9/23/2020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8206" y="1172505"/>
            <a:ext cx="8825658" cy="2677648"/>
          </a:xfrm>
        </p:spPr>
        <p:txBody>
          <a:bodyPr/>
          <a:lstStyle/>
          <a:p>
            <a:r>
              <a:rPr lang="en-US" sz="4800" dirty="0">
                <a:effectLst/>
                <a:latin typeface="Calibri" panose="020F0502020204030204" pitchFamily="34" charset="0"/>
                <a:ea typeface="Times New Roman" panose="02020603050405020304" pitchFamily="18" charset="0"/>
                <a:cs typeface="Times New Roman" panose="02020603050405020304" pitchFamily="18" charset="0"/>
              </a:rPr>
              <a:t>Classification of Cancer Cells Using Machine Learning Model (SVM)</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Subtitle 2"/>
          <p:cNvSpPr>
            <a:spLocks noGrp="1"/>
          </p:cNvSpPr>
          <p:nvPr>
            <p:ph type="subTitle" idx="1"/>
          </p:nvPr>
        </p:nvSpPr>
        <p:spPr>
          <a:xfrm>
            <a:off x="3050257" y="4346671"/>
            <a:ext cx="8825658" cy="861420"/>
          </a:xfrm>
        </p:spPr>
        <p:txBody>
          <a:bodyPr>
            <a:normAutofit fontScale="25000" lnSpcReduction="20000"/>
          </a:bodyPr>
          <a:lstStyle/>
          <a:p>
            <a:pPr algn="ctr">
              <a:lnSpc>
                <a:spcPct val="125000"/>
              </a:lnSpc>
              <a:spcAft>
                <a:spcPts val="800"/>
              </a:spcAft>
            </a:pPr>
            <a:r>
              <a:rPr lang="en-US" sz="11200" dirty="0">
                <a:effectLst/>
                <a:latin typeface="Calibri" panose="020F0502020204030204" pitchFamily="34" charset="0"/>
                <a:ea typeface="Times New Roman" panose="02020603050405020304" pitchFamily="18" charset="0"/>
                <a:cs typeface="Times New Roman" panose="02020603050405020304" pitchFamily="18" charset="0"/>
              </a:rPr>
              <a:t>Arunima Varma</a:t>
            </a:r>
          </a:p>
          <a:p>
            <a:pPr algn="ctr">
              <a:lnSpc>
                <a:spcPct val="125000"/>
              </a:lnSpc>
              <a:spcAft>
                <a:spcPts val="800"/>
              </a:spcAft>
            </a:pPr>
            <a:r>
              <a:rPr lang="en-US" sz="8000" dirty="0">
                <a:effectLst/>
                <a:latin typeface="Calibri" panose="020F0502020204030204" pitchFamily="34" charset="0"/>
                <a:ea typeface="Times New Roman" panose="02020603050405020304" pitchFamily="18" charset="0"/>
                <a:cs typeface="Times New Roman" panose="02020603050405020304" pitchFamily="18" charset="0"/>
              </a:rPr>
              <a:t>September 22, 2020</a:t>
            </a:r>
            <a:endParaRPr lang="en-IN" sz="8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B569-DCDF-4C43-BFF7-6F0F151A5D85}"/>
              </a:ext>
            </a:extLst>
          </p:cNvPr>
          <p:cNvSpPr>
            <a:spLocks noGrp="1"/>
          </p:cNvSpPr>
          <p:nvPr>
            <p:ph type="title"/>
          </p:nvPr>
        </p:nvSpPr>
        <p:spPr/>
        <p:txBody>
          <a:bodyPr/>
          <a:lstStyle/>
          <a:p>
            <a:r>
              <a:rPr lang="en-US" sz="40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Generating Model</a:t>
            </a:r>
            <a:endParaRPr lang="en-IN" sz="4000" dirty="0">
              <a:solidFill>
                <a:schemeClr val="bg1"/>
              </a:solidFill>
            </a:endParaRPr>
          </a:p>
        </p:txBody>
      </p:sp>
      <p:sp>
        <p:nvSpPr>
          <p:cNvPr id="5" name="Rectangle 2">
            <a:extLst>
              <a:ext uri="{FF2B5EF4-FFF2-40B4-BE49-F238E27FC236}">
                <a16:creationId xmlns:a16="http://schemas.microsoft.com/office/drawing/2014/main" id="{A2F6E340-8627-4B3A-B8F7-C224E218848F}"/>
              </a:ext>
            </a:extLst>
          </p:cNvPr>
          <p:cNvSpPr>
            <a:spLocks noGrp="1" noChangeArrowheads="1"/>
          </p:cNvSpPr>
          <p:nvPr>
            <p:ph idx="1"/>
          </p:nvPr>
        </p:nvSpPr>
        <p:spPr bwMode="auto">
          <a:xfrm>
            <a:off x="872837" y="2216702"/>
            <a:ext cx="845664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To build support vector machine model: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First, import the SVM module and create support vector classifier object by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passing argument kernel as the linear kernel in SVC</a:t>
            </a:r>
            <a:r>
              <a:rPr kumimoji="0" lang="en-US" altLang="en-US" sz="2000" b="0" i="0" u="none" strike="noStrike" cap="none" normalizeH="0" baseline="0" dirty="0">
                <a:ln>
                  <a:noFill/>
                </a:ln>
                <a:solidFill>
                  <a:srgbClr val="3D4251"/>
                </a:solidFill>
                <a:effectLst/>
                <a:latin typeface="Arial Unicode MS"/>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function.</a:t>
            </a:r>
            <a:endParaRPr lang="en-US" altLang="en-US"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Then, fit the model on train set using </a:t>
            </a:r>
            <a:r>
              <a:rPr kumimoji="0" lang="en-US" altLang="en-US" sz="2000" b="0" i="0" u="none" strike="noStrike" cap="none" normalizeH="0" baseline="0" dirty="0">
                <a:ln>
                  <a:noFill/>
                </a:ln>
                <a:solidFill>
                  <a:srgbClr val="3D4251"/>
                </a:solidFill>
                <a:effectLst/>
                <a:latin typeface="Arial Unicode MS"/>
                <a:ea typeface="Times New Roman" panose="02020603050405020304" pitchFamily="18" charset="0"/>
                <a:cs typeface="Times New Roman" panose="02020603050405020304" pitchFamily="18" charset="0"/>
              </a:rPr>
              <a:t>fit()</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and perform prediction on the test set using </a:t>
            </a:r>
            <a:r>
              <a:rPr kumimoji="0" lang="en-US" altLang="en-US" sz="2000" b="0" i="0" u="none" strike="noStrike" cap="none" normalizeH="0" baseline="0" dirty="0">
                <a:ln>
                  <a:noFill/>
                </a:ln>
                <a:solidFill>
                  <a:srgbClr val="3D4251"/>
                </a:solidFill>
                <a:effectLst/>
                <a:latin typeface="Arial Unicode MS"/>
                <a:ea typeface="Times New Roman" panose="02020603050405020304" pitchFamily="18" charset="0"/>
                <a:cs typeface="Times New Roman" panose="02020603050405020304" pitchFamily="18" charset="0"/>
              </a:rPr>
              <a:t>predict()</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C00B4F5-152D-40A2-96F4-FD1EA8D74156}"/>
              </a:ext>
            </a:extLst>
          </p:cNvPr>
          <p:cNvPicPr>
            <a:picLocks noChangeAspect="1"/>
          </p:cNvPicPr>
          <p:nvPr/>
        </p:nvPicPr>
        <p:blipFill>
          <a:blip r:embed="rId2"/>
          <a:stretch>
            <a:fillRect/>
          </a:stretch>
        </p:blipFill>
        <p:spPr>
          <a:xfrm>
            <a:off x="1988589" y="3847917"/>
            <a:ext cx="7261436" cy="3010083"/>
          </a:xfrm>
          <a:prstGeom prst="rect">
            <a:avLst/>
          </a:prstGeom>
        </p:spPr>
      </p:pic>
    </p:spTree>
    <p:extLst>
      <p:ext uri="{BB962C8B-B14F-4D97-AF65-F5344CB8AC3E}">
        <p14:creationId xmlns:p14="http://schemas.microsoft.com/office/powerpoint/2010/main" val="2086269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A3FC-BCDD-4D39-9D2C-9EBF98C2F1C6}"/>
              </a:ext>
            </a:extLst>
          </p:cNvPr>
          <p:cNvSpPr>
            <a:spLocks noGrp="1"/>
          </p:cNvSpPr>
          <p:nvPr>
            <p:ph type="title"/>
          </p:nvPr>
        </p:nvSpPr>
        <p:spPr/>
        <p:txBody>
          <a:bodyPr/>
          <a:lstStyle/>
          <a:p>
            <a:r>
              <a:rPr lang="en-US" sz="4400" b="1" i="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Evaluating the Model</a:t>
            </a:r>
            <a:endParaRPr lang="en-IN" sz="4400" dirty="0"/>
          </a:p>
        </p:txBody>
      </p:sp>
      <p:sp>
        <p:nvSpPr>
          <p:cNvPr id="3" name="Text Placeholder 2">
            <a:extLst>
              <a:ext uri="{FF2B5EF4-FFF2-40B4-BE49-F238E27FC236}">
                <a16:creationId xmlns:a16="http://schemas.microsoft.com/office/drawing/2014/main" id="{C9B185C2-11E4-4FC0-842C-682EB233E69B}"/>
              </a:ext>
            </a:extLst>
          </p:cNvPr>
          <p:cNvSpPr>
            <a:spLocks noGrp="1"/>
          </p:cNvSpPr>
          <p:nvPr>
            <p:ph type="body" idx="1"/>
          </p:nvPr>
        </p:nvSpPr>
        <p:spPr>
          <a:xfrm>
            <a:off x="1158132" y="2315369"/>
            <a:ext cx="4825157" cy="576262"/>
          </a:xfrm>
        </p:spPr>
        <p:txBody>
          <a:bodyPr/>
          <a:lstStyle/>
          <a:p>
            <a:r>
              <a:rPr lang="en-US" sz="2000" dirty="0"/>
              <a:t>Confusion Matrix:</a:t>
            </a:r>
            <a:endParaRPr lang="en-IN" sz="2000" dirty="0"/>
          </a:p>
        </p:txBody>
      </p:sp>
      <p:sp>
        <p:nvSpPr>
          <p:cNvPr id="5" name="Text Placeholder 4">
            <a:extLst>
              <a:ext uri="{FF2B5EF4-FFF2-40B4-BE49-F238E27FC236}">
                <a16:creationId xmlns:a16="http://schemas.microsoft.com/office/drawing/2014/main" id="{AB34801C-8B9B-4FB4-AF83-354DD5A4EAF8}"/>
              </a:ext>
            </a:extLst>
          </p:cNvPr>
          <p:cNvSpPr>
            <a:spLocks noGrp="1"/>
          </p:cNvSpPr>
          <p:nvPr>
            <p:ph type="body" sz="quarter" idx="3"/>
          </p:nvPr>
        </p:nvSpPr>
        <p:spPr>
          <a:xfrm>
            <a:off x="6292735" y="2315369"/>
            <a:ext cx="4741136" cy="576263"/>
          </a:xfrm>
        </p:spPr>
        <p:txBody>
          <a:bodyPr/>
          <a:lstStyle/>
          <a:p>
            <a:r>
              <a:rPr lang="en-US" sz="2000" dirty="0"/>
              <a:t>F1_Score and Jaccard Index:</a:t>
            </a:r>
            <a:endParaRPr lang="en-IN" sz="2000" dirty="0"/>
          </a:p>
        </p:txBody>
      </p:sp>
      <p:pic>
        <p:nvPicPr>
          <p:cNvPr id="9" name="Content Placeholder 8">
            <a:extLst>
              <a:ext uri="{FF2B5EF4-FFF2-40B4-BE49-F238E27FC236}">
                <a16:creationId xmlns:a16="http://schemas.microsoft.com/office/drawing/2014/main" id="{03840837-361A-4DA6-B873-AE3EF98B7785}"/>
              </a:ext>
            </a:extLst>
          </p:cNvPr>
          <p:cNvPicPr>
            <a:picLocks noGrp="1" noChangeAspect="1"/>
          </p:cNvPicPr>
          <p:nvPr>
            <p:ph sz="quarter" idx="4"/>
          </p:nvPr>
        </p:nvPicPr>
        <p:blipFill>
          <a:blip r:embed="rId2"/>
          <a:stretch>
            <a:fillRect/>
          </a:stretch>
        </p:blipFill>
        <p:spPr>
          <a:xfrm>
            <a:off x="6011795" y="3009207"/>
            <a:ext cx="5307098" cy="3241964"/>
          </a:xfrm>
        </p:spPr>
      </p:pic>
      <p:pic>
        <p:nvPicPr>
          <p:cNvPr id="7" name="Content Placeholder 4">
            <a:extLst>
              <a:ext uri="{FF2B5EF4-FFF2-40B4-BE49-F238E27FC236}">
                <a16:creationId xmlns:a16="http://schemas.microsoft.com/office/drawing/2014/main" id="{240E0DE7-360C-48CF-9592-1AE2F914973F}"/>
              </a:ext>
            </a:extLst>
          </p:cNvPr>
          <p:cNvPicPr>
            <a:picLocks noGrp="1" noChangeAspect="1"/>
          </p:cNvPicPr>
          <p:nvPr>
            <p:ph sz="half" idx="2"/>
          </p:nvPr>
        </p:nvPicPr>
        <p:blipFill>
          <a:blip r:embed="rId3"/>
          <a:stretch>
            <a:fillRect/>
          </a:stretch>
        </p:blipFill>
        <p:spPr>
          <a:xfrm>
            <a:off x="1236114" y="2891631"/>
            <a:ext cx="4383290" cy="3716987"/>
          </a:xfrm>
        </p:spPr>
      </p:pic>
    </p:spTree>
    <p:extLst>
      <p:ext uri="{BB962C8B-B14F-4D97-AF65-F5344CB8AC3E}">
        <p14:creationId xmlns:p14="http://schemas.microsoft.com/office/powerpoint/2010/main" val="3123854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3A43-A7FE-4871-A104-B0421744CBEB}"/>
              </a:ext>
            </a:extLst>
          </p:cNvPr>
          <p:cNvSpPr>
            <a:spLocks noGrp="1"/>
          </p:cNvSpPr>
          <p:nvPr>
            <p:ph type="title"/>
          </p:nvPr>
        </p:nvSpPr>
        <p:spPr/>
        <p:txBody>
          <a:bodyPr/>
          <a:lstStyle/>
          <a:p>
            <a:r>
              <a:rPr lang="en-US"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The advantages  and Disadvantages of SVM</a:t>
            </a:r>
            <a:br>
              <a:rPr lang="en-IN" sz="1800" b="1"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406EC861-AF59-4705-AB5F-72380B360B8D}"/>
              </a:ext>
            </a:extLst>
          </p:cNvPr>
          <p:cNvSpPr>
            <a:spLocks noGrp="1"/>
          </p:cNvSpPr>
          <p:nvPr>
            <p:ph type="body" idx="1"/>
          </p:nvPr>
        </p:nvSpPr>
        <p:spPr/>
        <p:txBody>
          <a:bodyPr/>
          <a:lstStyle/>
          <a:p>
            <a:r>
              <a:rPr lang="en-US" dirty="0"/>
              <a:t>Advantages:</a:t>
            </a:r>
            <a:endParaRPr lang="en-IN" dirty="0"/>
          </a:p>
        </p:txBody>
      </p:sp>
      <p:sp>
        <p:nvSpPr>
          <p:cNvPr id="4" name="Content Placeholder 3">
            <a:extLst>
              <a:ext uri="{FF2B5EF4-FFF2-40B4-BE49-F238E27FC236}">
                <a16:creationId xmlns:a16="http://schemas.microsoft.com/office/drawing/2014/main" id="{7E05C0B7-F49B-4176-9968-ED8DF76EC175}"/>
              </a:ext>
            </a:extLst>
          </p:cNvPr>
          <p:cNvSpPr>
            <a:spLocks noGrp="1"/>
          </p:cNvSpPr>
          <p:nvPr>
            <p:ph sz="half" idx="2"/>
          </p:nvPr>
        </p:nvSpPr>
        <p:spPr/>
        <p:txBody>
          <a:bodyPr>
            <a:normAutofit/>
          </a:bodyPr>
          <a:lstStyle/>
          <a:p>
            <a:pPr>
              <a:spcBef>
                <a:spcPts val="1200"/>
              </a:spcBef>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Effective in high dimensional spaces. </a:t>
            </a:r>
          </a:p>
          <a:p>
            <a:pPr>
              <a:spcBef>
                <a:spcPts val="1200"/>
              </a:spcBef>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Uses a subset of training points in the decision function (called support vectors), so it is also memory efficient.</a:t>
            </a:r>
            <a:endParaRPr lang="en-IN" sz="1800" dirty="0">
              <a:effectLst/>
              <a:latin typeface="Times New Roman" panose="02020603050405020304" pitchFamily="18" charset="0"/>
              <a:ea typeface="Times New Roman" panose="02020603050405020304" pitchFamily="18" charset="0"/>
            </a:endParaRPr>
          </a:p>
          <a:p>
            <a:pPr>
              <a:spcBef>
                <a:spcPts val="1200"/>
              </a:spcBef>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Versatile: different Kernel functions can be specified for the decision function.</a:t>
            </a:r>
            <a:endParaRPr lang="en-IN" dirty="0"/>
          </a:p>
        </p:txBody>
      </p:sp>
      <p:sp>
        <p:nvSpPr>
          <p:cNvPr id="5" name="Text Placeholder 4">
            <a:extLst>
              <a:ext uri="{FF2B5EF4-FFF2-40B4-BE49-F238E27FC236}">
                <a16:creationId xmlns:a16="http://schemas.microsoft.com/office/drawing/2014/main" id="{1A6BE26E-CC58-43A1-AB31-60A024C7672E}"/>
              </a:ext>
            </a:extLst>
          </p:cNvPr>
          <p:cNvSpPr>
            <a:spLocks noGrp="1"/>
          </p:cNvSpPr>
          <p:nvPr>
            <p:ph type="body" sz="quarter" idx="3"/>
          </p:nvPr>
        </p:nvSpPr>
        <p:spPr/>
        <p:txBody>
          <a:bodyPr/>
          <a:lstStyle/>
          <a:p>
            <a:r>
              <a:rPr lang="en-US" dirty="0"/>
              <a:t>Disadvantages:</a:t>
            </a:r>
            <a:endParaRPr lang="en-IN" dirty="0"/>
          </a:p>
        </p:txBody>
      </p:sp>
      <p:sp>
        <p:nvSpPr>
          <p:cNvPr id="6" name="Content Placeholder 5">
            <a:extLst>
              <a:ext uri="{FF2B5EF4-FFF2-40B4-BE49-F238E27FC236}">
                <a16:creationId xmlns:a16="http://schemas.microsoft.com/office/drawing/2014/main" id="{31A2C2D0-8D90-4D1B-B44D-956A2AD514ED}"/>
              </a:ext>
            </a:extLst>
          </p:cNvPr>
          <p:cNvSpPr>
            <a:spLocks noGrp="1"/>
          </p:cNvSpPr>
          <p:nvPr>
            <p:ph sz="quarter" idx="4"/>
          </p:nvPr>
        </p:nvSpPr>
        <p:spPr/>
        <p:txBody>
          <a:bodyPr>
            <a:normAutofit/>
          </a:bodyPr>
          <a:lstStyle/>
          <a:p>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If the number of features is much greater than the number of samples, avoid over-fitting in choosing Kernel functions and regularization term is crucial.</a:t>
            </a:r>
          </a:p>
          <a:p>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SVMs do not directly provide probability estimates.</a:t>
            </a:r>
            <a:endParaRPr lang="en-IN" dirty="0"/>
          </a:p>
        </p:txBody>
      </p:sp>
    </p:spTree>
    <p:extLst>
      <p:ext uri="{BB962C8B-B14F-4D97-AF65-F5344CB8AC3E}">
        <p14:creationId xmlns:p14="http://schemas.microsoft.com/office/powerpoint/2010/main" val="279535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84A0-A310-48A8-933B-AFA045AE4A46}"/>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4D75745F-99DC-4AFE-9A92-AC1A1F0DAE43}"/>
              </a:ext>
            </a:extLst>
          </p:cNvPr>
          <p:cNvSpPr>
            <a:spLocks noGrp="1"/>
          </p:cNvSpPr>
          <p:nvPr>
            <p:ph idx="1"/>
          </p:nvPr>
        </p:nvSpPr>
        <p:spPr/>
        <p:txBody>
          <a:bodyPr/>
          <a:lstStyle/>
          <a:p>
            <a:r>
              <a:rPr lang="en-IN" sz="2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project took us through the journey of explaining what “modelling” means in Data Science, An introduction to Support Vector Machine (SVM), advantages and disadvantages of SVM, Training an SVM model to make accurate breast cancer classifications, </a:t>
            </a:r>
            <a:r>
              <a:rPr lang="en-IN"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Evaluating</a:t>
            </a:r>
            <a:r>
              <a:rPr lang="en-IN" sz="2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the performance of an SVM model, and testing model accuracy using Confusion Matrix.</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3145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15A5-D771-4895-BCE7-4B80F13A782B}"/>
              </a:ext>
            </a:extLst>
          </p:cNvPr>
          <p:cNvSpPr>
            <a:spLocks noGrp="1"/>
          </p:cNvSpPr>
          <p:nvPr>
            <p:ph type="title"/>
          </p:nvPr>
        </p:nvSpPr>
        <p:spPr/>
        <p:txBody>
          <a:bodyPr/>
          <a:lstStyle/>
          <a:p>
            <a:r>
              <a:rPr lang="en-US" sz="4800" dirty="0">
                <a:latin typeface="Calibri" panose="020F0502020204030204" pitchFamily="34" charset="0"/>
                <a:ea typeface="Times New Roman" panose="02020603050405020304" pitchFamily="18" charset="0"/>
                <a:cs typeface="Times New Roman" panose="02020603050405020304" pitchFamily="18" charset="0"/>
              </a:rPr>
              <a:t>Breast Cancer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dirty="0"/>
              <a:t> </a:t>
            </a:r>
            <a:endParaRPr lang="en-IN" dirty="0"/>
          </a:p>
        </p:txBody>
      </p:sp>
      <p:sp>
        <p:nvSpPr>
          <p:cNvPr id="3" name="Content Placeholder 2">
            <a:extLst>
              <a:ext uri="{FF2B5EF4-FFF2-40B4-BE49-F238E27FC236}">
                <a16:creationId xmlns:a16="http://schemas.microsoft.com/office/drawing/2014/main" id="{58350C22-7AAD-4DD6-9941-F259FE3B8931}"/>
              </a:ext>
            </a:extLst>
          </p:cNvPr>
          <p:cNvSpPr>
            <a:spLocks noGrp="1"/>
          </p:cNvSpPr>
          <p:nvPr>
            <p:ph idx="1"/>
          </p:nvPr>
        </p:nvSpPr>
        <p:spPr/>
        <p:txBody>
          <a:bodyPr/>
          <a:lstStyle/>
          <a:p>
            <a:r>
              <a:rPr lang="en-US" sz="1800" b="1" spc="-5" dirty="0">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Breast cancer</a:t>
            </a:r>
            <a:r>
              <a:rPr lang="en-US" sz="1800" spc="-5" dirty="0">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 is the most common cancer amongst women in the world. It accounts for 25% of all cancer cases, and affected over 2.1 Million people in 2015 alone</a:t>
            </a:r>
          </a:p>
          <a:p>
            <a:r>
              <a:rPr lang="en-IN" sz="1800" spc="-5" dirty="0">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Early diagnosis significantly increases the chances of survival. The key challenges upon detection is how to classify tumours into malignant or benign. </a:t>
            </a:r>
          </a:p>
          <a:p>
            <a:r>
              <a:rPr lang="en-IN" sz="1800" spc="-5" dirty="0">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A tumour is considered malignant if the cells can grow into surrounding tissues or spread to distant areas of the body.</a:t>
            </a:r>
          </a:p>
          <a:p>
            <a:r>
              <a:rPr lang="en-IN" sz="1800" spc="-5" dirty="0">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 A benign tumour does not invade nearby tissue nor spread to other parts of the body the way cancerous tumours can.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7802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E168-28D2-4808-A5FE-CBA7157474C7}"/>
              </a:ext>
            </a:extLst>
          </p:cNvPr>
          <p:cNvSpPr>
            <a:spLocks noGrp="1"/>
          </p:cNvSpPr>
          <p:nvPr>
            <p:ph type="title"/>
          </p:nvPr>
        </p:nvSpPr>
        <p:spPr/>
        <p:txBody>
          <a:bodyPr/>
          <a:lstStyle/>
          <a:p>
            <a:r>
              <a:rPr lang="en-US" dirty="0"/>
              <a:t>Machine Learning for Cancer Diagnosis </a:t>
            </a:r>
            <a:endParaRPr lang="en-IN" dirty="0"/>
          </a:p>
        </p:txBody>
      </p:sp>
      <p:sp>
        <p:nvSpPr>
          <p:cNvPr id="3" name="Content Placeholder 2">
            <a:extLst>
              <a:ext uri="{FF2B5EF4-FFF2-40B4-BE49-F238E27FC236}">
                <a16:creationId xmlns:a16="http://schemas.microsoft.com/office/drawing/2014/main" id="{A06430C5-30CC-4C64-B488-5CFB91464959}"/>
              </a:ext>
            </a:extLst>
          </p:cNvPr>
          <p:cNvSpPr>
            <a:spLocks noGrp="1"/>
          </p:cNvSpPr>
          <p:nvPr>
            <p:ph idx="1"/>
          </p:nvPr>
        </p:nvSpPr>
        <p:spPr/>
        <p:txBody>
          <a:bodyPr/>
          <a:lstStyle/>
          <a:p>
            <a:r>
              <a:rPr lang="en-IN" sz="24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Machine Learning is a sub-field of Artificial Intelligence that gives systems the ability to learn themselves without being explicitly programmed to do so. Machine Learning can be used in solving many real-world problems. </a:t>
            </a:r>
            <a:r>
              <a:rPr lang="en-IN" sz="2400" spc="-5" dirty="0">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ML techniques can dramatically improve the level of diagnosis in breast cancer. Research shows that experienced physicians can detect cancer by 79% accuracy, while a 91% accuracy can be achieved using ML techniques.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9039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BFFC-006B-41C7-9B75-FD5006389592}"/>
              </a:ext>
            </a:extLst>
          </p:cNvPr>
          <p:cNvSpPr>
            <a:spLocks noGrp="1"/>
          </p:cNvSpPr>
          <p:nvPr>
            <p:ph type="title"/>
          </p:nvPr>
        </p:nvSpPr>
        <p:spPr/>
        <p:txBody>
          <a:bodyPr/>
          <a:lstStyle/>
          <a:p>
            <a:r>
              <a:rPr lang="en-IN" sz="4400" spc="-5" dirty="0">
                <a:solidFill>
                  <a:schemeClr val="bg1"/>
                </a:solidFill>
                <a:effectLst/>
                <a:latin typeface="Calibri" panose="020F0502020204030204" pitchFamily="34" charset="0"/>
                <a:ea typeface="Times New Roman" panose="02020603050405020304" pitchFamily="18" charset="0"/>
              </a:rPr>
              <a:t>Data Acquisition and </a:t>
            </a:r>
            <a:r>
              <a:rPr lang="en-IN" sz="4400" spc="-5" dirty="0">
                <a:solidFill>
                  <a:schemeClr val="bg1"/>
                </a:solidFill>
                <a:latin typeface="Calibri" panose="020F0502020204030204" pitchFamily="34" charset="0"/>
              </a:rPr>
              <a:t>Cleaning</a:t>
            </a:r>
            <a:r>
              <a:rPr lang="en-IN" sz="4400" spc="-5" dirty="0">
                <a:solidFill>
                  <a:schemeClr val="bg1"/>
                </a:solidFill>
                <a:effectLst/>
                <a:latin typeface="Calibri" panose="020F0502020204030204" pitchFamily="34" charset="0"/>
                <a:ea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21BC712-2978-4728-A2DE-30026E50E2F2}"/>
              </a:ext>
            </a:extLst>
          </p:cNvPr>
          <p:cNvSpPr>
            <a:spLocks noGrp="1"/>
          </p:cNvSpPr>
          <p:nvPr>
            <p:ph idx="1"/>
          </p:nvPr>
        </p:nvSpPr>
        <p:spPr>
          <a:xfrm>
            <a:off x="1154954" y="2252749"/>
            <a:ext cx="8825659" cy="3767051"/>
          </a:xfrm>
        </p:spPr>
        <p:txBody>
          <a:bodyPr/>
          <a:lstStyle/>
          <a:p>
            <a:r>
              <a:rPr lang="en-IN" sz="1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Scikit-learn comes with a few small standard datasets that do not require downloading any file from any external website. The dataset that I will be using for our machine learning problem is the Breast cancer Wisconsin (diagnostic) dataset. The dataset includes several data about the breast cancer tumours along with the classification labels, viz., malignant or benign.</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0D56E4BD-1BC8-4849-9CFE-E3C16916EB60}"/>
              </a:ext>
            </a:extLst>
          </p:cNvPr>
          <p:cNvPicPr>
            <a:picLocks noChangeAspect="1"/>
          </p:cNvPicPr>
          <p:nvPr/>
        </p:nvPicPr>
        <p:blipFill>
          <a:blip r:embed="rId2"/>
          <a:stretch>
            <a:fillRect/>
          </a:stretch>
        </p:blipFill>
        <p:spPr>
          <a:xfrm>
            <a:off x="454025" y="3803534"/>
            <a:ext cx="11283950" cy="2692400"/>
          </a:xfrm>
          <a:prstGeom prst="rect">
            <a:avLst/>
          </a:prstGeom>
        </p:spPr>
      </p:pic>
    </p:spTree>
    <p:extLst>
      <p:ext uri="{BB962C8B-B14F-4D97-AF65-F5344CB8AC3E}">
        <p14:creationId xmlns:p14="http://schemas.microsoft.com/office/powerpoint/2010/main" val="218582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AA5D-AB3B-49B5-9B1B-5814084CFAD9}"/>
              </a:ext>
            </a:extLst>
          </p:cNvPr>
          <p:cNvSpPr>
            <a:spLocks noGrp="1"/>
          </p:cNvSpPr>
          <p:nvPr>
            <p:ph type="title"/>
          </p:nvPr>
        </p:nvSpPr>
        <p:spPr/>
        <p:txBody>
          <a:bodyPr/>
          <a:lstStyle/>
          <a:p>
            <a:r>
              <a:rPr lang="en-IN" sz="4400" spc="-5"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Feature Selection</a:t>
            </a:r>
            <a:br>
              <a:rPr lang="en-IN" sz="1800" dirty="0">
                <a:effectLst/>
                <a:latin typeface="Calibri" panose="020F0502020204030204" pitchFamily="34"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D153CB1-B6A5-4D4D-8792-58C47400F8C1}"/>
              </a:ext>
            </a:extLst>
          </p:cNvPr>
          <p:cNvSpPr>
            <a:spLocks noGrp="1"/>
          </p:cNvSpPr>
          <p:nvPr>
            <p:ph idx="1"/>
          </p:nvPr>
        </p:nvSpPr>
        <p:spPr>
          <a:xfrm>
            <a:off x="1154954" y="2452255"/>
            <a:ext cx="8825659" cy="3567545"/>
          </a:xfrm>
        </p:spPr>
        <p:txBody>
          <a:bodyPr/>
          <a:lstStyle/>
          <a:p>
            <a:r>
              <a:rPr lang="en-IN" dirty="0">
                <a:solidFill>
                  <a:srgbClr val="000000"/>
                </a:solidFill>
                <a:latin typeface="Calibri" panose="020F0502020204030204" pitchFamily="34" charset="0"/>
                <a:ea typeface="Times New Roman" panose="02020603050405020304" pitchFamily="18" charset="0"/>
                <a:cs typeface="Arial" panose="020B0604020202020204" pitchFamily="34" charset="0"/>
              </a:rPr>
              <a:t>W</a:t>
            </a:r>
            <a:r>
              <a:rPr lang="en-IN" sz="1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e see that each dataset of a tumour is labelled as either ‘malignant’ or ‘benign’. From here, each label is linked to binary values of 0 and 1, where 0 represents malignant tumours and 1 represents benign tumours</a:t>
            </a:r>
            <a:r>
              <a:rPr lang="en-IN"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F7E48BF-B982-45D9-92DA-FE449B38CA0B}"/>
              </a:ext>
            </a:extLst>
          </p:cNvPr>
          <p:cNvPicPr>
            <a:picLocks noChangeAspect="1"/>
          </p:cNvPicPr>
          <p:nvPr/>
        </p:nvPicPr>
        <p:blipFill>
          <a:blip r:embed="rId2"/>
          <a:stretch>
            <a:fillRect/>
          </a:stretch>
        </p:blipFill>
        <p:spPr>
          <a:xfrm>
            <a:off x="2211387" y="3560271"/>
            <a:ext cx="5930900" cy="3162300"/>
          </a:xfrm>
          <a:prstGeom prst="rect">
            <a:avLst/>
          </a:prstGeom>
        </p:spPr>
      </p:pic>
    </p:spTree>
    <p:extLst>
      <p:ext uri="{BB962C8B-B14F-4D97-AF65-F5344CB8AC3E}">
        <p14:creationId xmlns:p14="http://schemas.microsoft.com/office/powerpoint/2010/main" val="416693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D60F-E3EF-4E90-B657-A4EE9C2DD8EF}"/>
              </a:ext>
            </a:extLst>
          </p:cNvPr>
          <p:cNvSpPr>
            <a:spLocks noGrp="1"/>
          </p:cNvSpPr>
          <p:nvPr>
            <p:ph type="title"/>
          </p:nvPr>
        </p:nvSpPr>
        <p:spPr/>
        <p:txBody>
          <a:bodyPr/>
          <a:lstStyle/>
          <a:p>
            <a:r>
              <a:rPr lang="en-US" sz="4000" spc="-25" dirty="0">
                <a:solidFill>
                  <a:schemeClr val="bg1"/>
                </a:solidFill>
                <a:effectLst/>
                <a:latin typeface="Calibri" panose="020F0502020204030204" pitchFamily="34" charset="0"/>
                <a:ea typeface="Times New Roman" panose="02020603050405020304" pitchFamily="18" charset="0"/>
              </a:rPr>
              <a:t>Visualize the relationship between features </a:t>
            </a:r>
            <a:endParaRPr lang="en-IN" sz="4000" dirty="0">
              <a:solidFill>
                <a:schemeClr val="bg1"/>
              </a:solidFill>
            </a:endParaRPr>
          </a:p>
        </p:txBody>
      </p:sp>
      <p:pic>
        <p:nvPicPr>
          <p:cNvPr id="5" name="Content Placeholder 4">
            <a:extLst>
              <a:ext uri="{FF2B5EF4-FFF2-40B4-BE49-F238E27FC236}">
                <a16:creationId xmlns:a16="http://schemas.microsoft.com/office/drawing/2014/main" id="{E2BF0FB6-FE7C-4DAB-92D0-61FFDE436AFB}"/>
              </a:ext>
            </a:extLst>
          </p:cNvPr>
          <p:cNvPicPr>
            <a:picLocks noGrp="1" noChangeAspect="1"/>
          </p:cNvPicPr>
          <p:nvPr>
            <p:ph idx="1"/>
          </p:nvPr>
        </p:nvPicPr>
        <p:blipFill>
          <a:blip r:embed="rId2"/>
          <a:stretch>
            <a:fillRect/>
          </a:stretch>
        </p:blipFill>
        <p:spPr>
          <a:xfrm>
            <a:off x="2435630" y="2277923"/>
            <a:ext cx="6093228" cy="4496950"/>
          </a:xfrm>
        </p:spPr>
      </p:pic>
    </p:spTree>
    <p:extLst>
      <p:ext uri="{BB962C8B-B14F-4D97-AF65-F5344CB8AC3E}">
        <p14:creationId xmlns:p14="http://schemas.microsoft.com/office/powerpoint/2010/main" val="284448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6646-A9A1-4ECC-9003-9F8DBABEF9A3}"/>
              </a:ext>
            </a:extLst>
          </p:cNvPr>
          <p:cNvSpPr>
            <a:spLocks noGrp="1"/>
          </p:cNvSpPr>
          <p:nvPr>
            <p:ph type="title"/>
          </p:nvPr>
        </p:nvSpPr>
        <p:spPr/>
        <p:txBody>
          <a:bodyPr>
            <a:normAutofit fontScale="90000"/>
          </a:bodyPr>
          <a:lstStyle/>
          <a:p>
            <a:pPr>
              <a:spcBef>
                <a:spcPts val="930"/>
              </a:spcBef>
            </a:pPr>
            <a:r>
              <a:rPr lang="en-US" sz="2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How many Benign and Malignant do we have in our dataset?</a:t>
            </a:r>
            <a:br>
              <a:rPr lang="en-IN" sz="2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1FF1B8DD-3A19-4AEA-87D1-051F9514FB3A}"/>
              </a:ext>
            </a:extLst>
          </p:cNvPr>
          <p:cNvSpPr>
            <a:spLocks noGrp="1"/>
          </p:cNvSpPr>
          <p:nvPr>
            <p:ph type="body" sz="half" idx="2"/>
          </p:nvPr>
        </p:nvSpPr>
        <p:spPr/>
        <p:txBody>
          <a:bodyPr>
            <a:normAutofit fontScale="25000" lnSpcReduction="20000"/>
          </a:bodyPr>
          <a:lstStyle/>
          <a:p>
            <a:r>
              <a:rPr lang="en-US" sz="8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This can be visualized as follows:</a:t>
            </a:r>
          </a:p>
          <a:p>
            <a:r>
              <a:rPr lang="en-IN" sz="8000" dirty="0">
                <a:solidFill>
                  <a:schemeClr val="bg1"/>
                </a:solidFill>
                <a:effectLst/>
                <a:latin typeface="Calibri" panose="020F0502020204030204" pitchFamily="34" charset="0"/>
                <a:ea typeface="Times New Roman" panose="02020603050405020304" pitchFamily="18" charset="0"/>
              </a:rPr>
              <a:t>Note:</a:t>
            </a:r>
            <a:endParaRPr lang="en-IN" sz="8000" dirty="0">
              <a:solidFill>
                <a:schemeClr val="bg1"/>
              </a:solidFill>
              <a:effectLst/>
              <a:latin typeface="Times New Roman" panose="02020603050405020304" pitchFamily="18" charset="0"/>
              <a:ea typeface="Times New Roman" panose="02020603050405020304" pitchFamily="18" charset="0"/>
            </a:endParaRPr>
          </a:p>
          <a:p>
            <a:pPr>
              <a:spcBef>
                <a:spcPts val="1200"/>
              </a:spcBef>
            </a:pPr>
            <a:r>
              <a:rPr lang="en-IN" sz="8000" dirty="0">
                <a:solidFill>
                  <a:schemeClr val="bg1"/>
                </a:solidFill>
                <a:effectLst/>
                <a:latin typeface="Calibri" panose="020F0502020204030204" pitchFamily="34" charset="0"/>
                <a:ea typeface="Times New Roman" panose="02020603050405020304" pitchFamily="18" charset="0"/>
              </a:rPr>
              <a:t>1.0 (Orange) = Benign (No Cancer)</a:t>
            </a:r>
            <a:endParaRPr lang="en-IN" sz="8000" dirty="0">
              <a:solidFill>
                <a:schemeClr val="bg1"/>
              </a:solidFill>
              <a:effectLst/>
              <a:latin typeface="Times New Roman" panose="02020603050405020304" pitchFamily="18" charset="0"/>
              <a:ea typeface="Times New Roman" panose="02020603050405020304" pitchFamily="18" charset="0"/>
            </a:endParaRPr>
          </a:p>
          <a:p>
            <a:pPr>
              <a:spcBef>
                <a:spcPts val="1200"/>
              </a:spcBef>
            </a:pPr>
            <a:r>
              <a:rPr lang="en-IN" sz="8000" dirty="0">
                <a:solidFill>
                  <a:schemeClr val="bg1"/>
                </a:solidFill>
                <a:effectLst/>
                <a:latin typeface="Calibri" panose="020F0502020204030204" pitchFamily="34" charset="0"/>
                <a:ea typeface="Times New Roman" panose="02020603050405020304" pitchFamily="18" charset="0"/>
              </a:rPr>
              <a:t>0.0 (Blue) = Malignant (Cancer)</a:t>
            </a:r>
            <a:endParaRPr lang="en-IN" sz="8000" dirty="0">
              <a:solidFill>
                <a:schemeClr val="bg1"/>
              </a:solidFill>
              <a:effectLst/>
              <a:latin typeface="Times New Roman" panose="02020603050405020304" pitchFamily="18" charset="0"/>
              <a:ea typeface="Times New Roman" panose="02020603050405020304" pitchFamily="18" charset="0"/>
            </a:endParaRPr>
          </a:p>
          <a:p>
            <a:br>
              <a:rPr lang="en-IN" sz="2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400" dirty="0"/>
          </a:p>
        </p:txBody>
      </p:sp>
      <p:pic>
        <p:nvPicPr>
          <p:cNvPr id="10" name="Picture Placeholder 9">
            <a:extLst>
              <a:ext uri="{FF2B5EF4-FFF2-40B4-BE49-F238E27FC236}">
                <a16:creationId xmlns:a16="http://schemas.microsoft.com/office/drawing/2014/main" id="{9C388DA6-C8E6-4455-B191-14FAE7970948}"/>
              </a:ext>
            </a:extLst>
          </p:cNvPr>
          <p:cNvPicPr>
            <a:picLocks noGrp="1" noChangeAspect="1"/>
          </p:cNvPicPr>
          <p:nvPr>
            <p:ph type="pic" idx="1"/>
          </p:nvPr>
        </p:nvPicPr>
        <p:blipFill>
          <a:blip r:embed="rId2"/>
          <a:srcRect l="7030" r="7030"/>
          <a:stretch>
            <a:fillRect/>
          </a:stretch>
        </p:blipFill>
        <p:spPr>
          <a:xfrm>
            <a:off x="6181459" y="1296785"/>
            <a:ext cx="5680341" cy="4418216"/>
          </a:xfrm>
          <a:prstGeom prst="roundRect">
            <a:avLst>
              <a:gd name="adj" fmla="val 4937"/>
            </a:avLst>
          </a:prstGeom>
        </p:spPr>
      </p:pic>
    </p:spTree>
    <p:extLst>
      <p:ext uri="{BB962C8B-B14F-4D97-AF65-F5344CB8AC3E}">
        <p14:creationId xmlns:p14="http://schemas.microsoft.com/office/powerpoint/2010/main" val="65450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C9C2-1226-488A-BEAA-A1A92A3B7108}"/>
              </a:ext>
            </a:extLst>
          </p:cNvPr>
          <p:cNvSpPr>
            <a:spLocks noGrp="1"/>
          </p:cNvSpPr>
          <p:nvPr>
            <p:ph type="title"/>
          </p:nvPr>
        </p:nvSpPr>
        <p:spPr/>
        <p:txBody>
          <a:bodyPr/>
          <a:lstStyle/>
          <a:p>
            <a:r>
              <a:rPr lang="en-US"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Let's check the correlation between our features</a:t>
            </a:r>
            <a:br>
              <a:rPr lang="en-IN" sz="1800" b="1"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A79B5633-F374-4121-AA0F-7070272BB6A7}"/>
              </a:ext>
            </a:extLst>
          </p:cNvPr>
          <p:cNvPicPr>
            <a:picLocks noGrp="1" noChangeAspect="1"/>
          </p:cNvPicPr>
          <p:nvPr>
            <p:ph idx="1"/>
          </p:nvPr>
        </p:nvPicPr>
        <p:blipFill>
          <a:blip r:embed="rId2"/>
          <a:stretch>
            <a:fillRect/>
          </a:stretch>
        </p:blipFill>
        <p:spPr>
          <a:xfrm>
            <a:off x="1670857" y="2269375"/>
            <a:ext cx="8088312" cy="4463934"/>
          </a:xfrm>
        </p:spPr>
      </p:pic>
    </p:spTree>
    <p:extLst>
      <p:ext uri="{BB962C8B-B14F-4D97-AF65-F5344CB8AC3E}">
        <p14:creationId xmlns:p14="http://schemas.microsoft.com/office/powerpoint/2010/main" val="317225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DDB1-899B-4084-824A-3327129E0FE5}"/>
              </a:ext>
            </a:extLst>
          </p:cNvPr>
          <p:cNvSpPr>
            <a:spLocks noGrp="1"/>
          </p:cNvSpPr>
          <p:nvPr>
            <p:ph type="title"/>
          </p:nvPr>
        </p:nvSpPr>
        <p:spPr/>
        <p:txBody>
          <a:bodyPr/>
          <a:lstStyle/>
          <a:p>
            <a:r>
              <a:rPr lang="en-US" sz="4000" spc="-25" dirty="0">
                <a:solidFill>
                  <a:schemeClr val="bg1"/>
                </a:solidFill>
                <a:effectLst/>
                <a:latin typeface="Calibri" panose="020F0502020204030204" pitchFamily="34" charset="0"/>
                <a:ea typeface="Times New Roman" panose="02020603050405020304" pitchFamily="18" charset="0"/>
                <a:cs typeface="Lucida Sans Unicode" panose="020B0602030504020204" pitchFamily="34" charset="0"/>
              </a:rPr>
              <a:t>Introduction to Classification Modeling: Support Vector Machine (SVM)</a:t>
            </a:r>
            <a:endParaRPr lang="en-IN" sz="4000" dirty="0">
              <a:solidFill>
                <a:schemeClr val="bg1"/>
              </a:solidFill>
            </a:endParaRPr>
          </a:p>
        </p:txBody>
      </p:sp>
      <p:sp>
        <p:nvSpPr>
          <p:cNvPr id="3" name="Content Placeholder 2">
            <a:extLst>
              <a:ext uri="{FF2B5EF4-FFF2-40B4-BE49-F238E27FC236}">
                <a16:creationId xmlns:a16="http://schemas.microsoft.com/office/drawing/2014/main" id="{6F4994B1-464F-4085-8FEF-AD746895D2F3}"/>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SVM offers very high accuracy compared to other classifiers such as logistic regression, and decision trees. It is known for its kernel trick to handle nonlinear input spaces. It is used in a variety of applications such as face detection, intrusion detection, classification of emails, news articles and web pages, classification of genes, and handwriting recognition.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SVM is an exciting algorithm and the concepts are relatively simple. The classifier separates data points using a hyperplane with the largest amount of margin. That's why an SVM classifier is also known as a discriminative classifier. SVM finds an optimal hyperplane which helps in classifying new data points.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535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tf00001237_wac</Template>
  <TotalTime>77</TotalTime>
  <Words>719</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Unicode MS</vt:lpstr>
      <vt:lpstr>Calibri</vt:lpstr>
      <vt:lpstr>Calibri Light</vt:lpstr>
      <vt:lpstr>Century Gothic</vt:lpstr>
      <vt:lpstr>Times New Roman</vt:lpstr>
      <vt:lpstr>Wingdings 3</vt:lpstr>
      <vt:lpstr>Ion Boardroom</vt:lpstr>
      <vt:lpstr>Classification of Cancer Cells Using Machine Learning Model (SVM) </vt:lpstr>
      <vt:lpstr>Breast Cancer   </vt:lpstr>
      <vt:lpstr>Machine Learning for Cancer Diagnosis </vt:lpstr>
      <vt:lpstr>Data Acquisition and Cleaning  </vt:lpstr>
      <vt:lpstr>Feature Selection </vt:lpstr>
      <vt:lpstr>Visualize the relationship between features </vt:lpstr>
      <vt:lpstr>How many Benign and Malignant do we have in our dataset? </vt:lpstr>
      <vt:lpstr>Let's check the correlation between our features </vt:lpstr>
      <vt:lpstr>Introduction to Classification Modeling: Support Vector Machine (SVM)</vt:lpstr>
      <vt:lpstr>Generating Model</vt:lpstr>
      <vt:lpstr>Evaluating the Model</vt:lpstr>
      <vt:lpstr>The advantages  and Disadvantages of SVM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Cancer Cells Using Machine Learning Model (SVM)</dc:title>
  <dc:creator>arunima varma</dc:creator>
  <cp:lastModifiedBy>arunima varma</cp:lastModifiedBy>
  <cp:revision>9</cp:revision>
  <dcterms:created xsi:type="dcterms:W3CDTF">2020-09-23T04:21:20Z</dcterms:created>
  <dcterms:modified xsi:type="dcterms:W3CDTF">2020-09-23T05:38:25Z</dcterms:modified>
</cp:coreProperties>
</file>