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64" r:id="rId6"/>
    <p:sldId id="267" r:id="rId7"/>
    <p:sldId id="265" r:id="rId8"/>
    <p:sldId id="266" r:id="rId9"/>
    <p:sldId id="260" r:id="rId10"/>
    <p:sldId id="262" r:id="rId11"/>
    <p:sldId id="263" r:id="rId12"/>
    <p:sldId id="261" r:id="rId13"/>
    <p:sldId id="259" r:id="rId14"/>
    <p:sldId id="256"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73FFE-8F11-49BA-9B11-AFED4F3901E8}" v="76" dt="2022-12-21T23:42:47.566"/>
    <p1510:client id="{95341CA0-5378-4D76-8087-11FFD70D0A13}" v="25" dt="2022-12-21T04:35:12.567"/>
    <p1510:client id="{BFF59698-7255-CBD6-0DD0-53776D7CFDEF}" v="2" dt="2022-12-21T13:22:30.372"/>
    <p1510:client id="{CC8C2AAE-3E0C-F1E2-565F-C796795350E3}" v="1" dt="2023-06-06T19:55:57.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577D-4FD6-19C1-27AC-24A5027A51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1134AF-1C4E-00EB-B90D-78BC8A53D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60330-A57B-4899-3E48-9E1464FD1000}"/>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5" name="Footer Placeholder 4">
            <a:extLst>
              <a:ext uri="{FF2B5EF4-FFF2-40B4-BE49-F238E27FC236}">
                <a16:creationId xmlns:a16="http://schemas.microsoft.com/office/drawing/2014/main" id="{9669DE2F-20AD-7F7B-CA89-8E70FABDA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A937E-A78D-5E33-5EAB-C45C5FBF8A38}"/>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205814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DEB7-CEBD-49EF-EF95-220EBFDD50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BEBBDD-7CAF-5111-BAC6-9BEF813CDD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8FD13-3DFB-757B-E002-FCDC53CC704E}"/>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5" name="Footer Placeholder 4">
            <a:extLst>
              <a:ext uri="{FF2B5EF4-FFF2-40B4-BE49-F238E27FC236}">
                <a16:creationId xmlns:a16="http://schemas.microsoft.com/office/drawing/2014/main" id="{80808657-9FAE-6F28-D344-8EAF214AA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DD3A2-E2CC-A984-5816-CC1C2B532B2C}"/>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6957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84168-A365-AC9F-9FB3-254DE029F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664CA2-ADCC-B1F9-A93F-F7F89F1D1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FFAA5-3C8B-2A28-AFD3-073FB6978E6D}"/>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5" name="Footer Placeholder 4">
            <a:extLst>
              <a:ext uri="{FF2B5EF4-FFF2-40B4-BE49-F238E27FC236}">
                <a16:creationId xmlns:a16="http://schemas.microsoft.com/office/drawing/2014/main" id="{977BA7B2-F017-569D-DC8A-BFA5F5304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6DE6D-4A56-E11E-AEB0-1773A54A8641}"/>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428307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EF4D-360E-DEDE-CD2D-DAB04ED50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4BBC7-B409-58F7-08CE-602C70E66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98509-473B-3BF9-342F-52AABB869DF5}"/>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5" name="Footer Placeholder 4">
            <a:extLst>
              <a:ext uri="{FF2B5EF4-FFF2-40B4-BE49-F238E27FC236}">
                <a16:creationId xmlns:a16="http://schemas.microsoft.com/office/drawing/2014/main" id="{C9DCD3E2-DB5C-A083-E962-1CC005626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775C2-ED5C-B47C-8623-36F2AF2F3A96}"/>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175482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71F3-21A7-1C4E-D304-8B4903EFD7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CC80E-2046-CAB0-592B-0E8B3B655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CBF93-82A2-1C06-31C8-13BFE54CBC7D}"/>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5" name="Footer Placeholder 4">
            <a:extLst>
              <a:ext uri="{FF2B5EF4-FFF2-40B4-BE49-F238E27FC236}">
                <a16:creationId xmlns:a16="http://schemas.microsoft.com/office/drawing/2014/main" id="{3AE1C104-47F7-9C01-AF70-8424B7B1B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E817A-48E0-EE06-C84F-801EA899FF32}"/>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424222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0D65-F9DF-307A-917F-139DDEAF2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BB94B-20A9-5A0B-130D-F03A271B56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E18E64-3BAF-DE51-1D8D-CFE0256C8B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1B687A-086D-529C-E8F1-02F8A8A762C6}"/>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6" name="Footer Placeholder 5">
            <a:extLst>
              <a:ext uri="{FF2B5EF4-FFF2-40B4-BE49-F238E27FC236}">
                <a16:creationId xmlns:a16="http://schemas.microsoft.com/office/drawing/2014/main" id="{0E03237A-2F67-F876-240F-3F016DB19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7F868-5D99-FDB0-F889-B9508F66A1AA}"/>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396708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66DF-5C2B-E6C0-FF14-97E280EB16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1DD5FA-72E8-D2F0-854D-7FFF3F337D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F5C5E8-E9D9-77DC-88B2-4F03536877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7B9345-F225-8987-9B8B-ACBAB7FAA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033E58-1D08-AB31-7AF4-7C6684F10E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7FFCC-6E7F-CF56-EA22-C9ACA497735F}"/>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8" name="Footer Placeholder 7">
            <a:extLst>
              <a:ext uri="{FF2B5EF4-FFF2-40B4-BE49-F238E27FC236}">
                <a16:creationId xmlns:a16="http://schemas.microsoft.com/office/drawing/2014/main" id="{D9BFBC3C-EAE0-B1C1-0D3E-4182B89F5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CC169-A9CD-32CD-5446-54EB3705D8D4}"/>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382683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DA35-B00C-9F4F-A032-877253134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ABCB6-85B0-8EBE-1ABD-F3D17FCB164B}"/>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4" name="Footer Placeholder 3">
            <a:extLst>
              <a:ext uri="{FF2B5EF4-FFF2-40B4-BE49-F238E27FC236}">
                <a16:creationId xmlns:a16="http://schemas.microsoft.com/office/drawing/2014/main" id="{E6E77FB5-B76F-8246-6D2B-BA038E416F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FF8E7-6822-94F4-E29D-C6FB007B0B36}"/>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335248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E4AEE-FD21-DDED-65A3-3F0F65C66A78}"/>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3" name="Footer Placeholder 2">
            <a:extLst>
              <a:ext uri="{FF2B5EF4-FFF2-40B4-BE49-F238E27FC236}">
                <a16:creationId xmlns:a16="http://schemas.microsoft.com/office/drawing/2014/main" id="{C04AF62F-474A-7DE3-3450-F2A363F74B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95DB2-D8AA-5950-301F-2BCE7CE7F6E7}"/>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368697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B1C9-1483-AC4C-0112-CB054099E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F87D40-E4AC-5DA9-427B-03337C4C0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ACB6C7-7AFF-F0B1-BC2B-D630C2C67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E7D91-9FE2-A29B-6C0E-0867730695DA}"/>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6" name="Footer Placeholder 5">
            <a:extLst>
              <a:ext uri="{FF2B5EF4-FFF2-40B4-BE49-F238E27FC236}">
                <a16:creationId xmlns:a16="http://schemas.microsoft.com/office/drawing/2014/main" id="{91694B50-0A48-E3E6-CC32-9E8AAD226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9924C-E672-5A68-613E-1F9AC070AC21}"/>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417841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5C87-07BA-EC59-1E94-CAC344337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E7DDD-0329-24E9-6B5D-1500F22AD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BF61BC-254E-8BD3-D331-B3D63B1C7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3B042-2413-CC12-FAB5-A2D2FD5903FE}"/>
              </a:ext>
            </a:extLst>
          </p:cNvPr>
          <p:cNvSpPr>
            <a:spLocks noGrp="1"/>
          </p:cNvSpPr>
          <p:nvPr>
            <p:ph type="dt" sz="half" idx="10"/>
          </p:nvPr>
        </p:nvSpPr>
        <p:spPr/>
        <p:txBody>
          <a:bodyPr/>
          <a:lstStyle/>
          <a:p>
            <a:fld id="{4FFFD1FF-7F9B-4995-8EF4-7F827E8A4E4E}" type="datetimeFigureOut">
              <a:rPr lang="en-US" smtClean="0"/>
              <a:t>8/28/2023</a:t>
            </a:fld>
            <a:endParaRPr lang="en-US"/>
          </a:p>
        </p:txBody>
      </p:sp>
      <p:sp>
        <p:nvSpPr>
          <p:cNvPr id="6" name="Footer Placeholder 5">
            <a:extLst>
              <a:ext uri="{FF2B5EF4-FFF2-40B4-BE49-F238E27FC236}">
                <a16:creationId xmlns:a16="http://schemas.microsoft.com/office/drawing/2014/main" id="{C084A6EA-0586-8CD5-820B-F82F51386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0610F-E00C-D827-254D-1256BBBF73D1}"/>
              </a:ext>
            </a:extLst>
          </p:cNvPr>
          <p:cNvSpPr>
            <a:spLocks noGrp="1"/>
          </p:cNvSpPr>
          <p:nvPr>
            <p:ph type="sldNum" sz="quarter" idx="12"/>
          </p:nvPr>
        </p:nvSpPr>
        <p:spPr/>
        <p:txBody>
          <a:bodyPr/>
          <a:lstStyle/>
          <a:p>
            <a:fld id="{42A5F845-9CE7-44C7-AFC4-498492136153}" type="slidenum">
              <a:rPr lang="en-US" smtClean="0"/>
              <a:t>‹#›</a:t>
            </a:fld>
            <a:endParaRPr lang="en-US"/>
          </a:p>
        </p:txBody>
      </p:sp>
    </p:spTree>
    <p:extLst>
      <p:ext uri="{BB962C8B-B14F-4D97-AF65-F5344CB8AC3E}">
        <p14:creationId xmlns:p14="http://schemas.microsoft.com/office/powerpoint/2010/main" val="100993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62FF0-A14A-B689-6FF7-8EFF5658E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A71FFA-081D-4480-3D79-BD7059CE6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08E08-6A64-A2CB-81F3-C1F7E83A9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FD1FF-7F9B-4995-8EF4-7F827E8A4E4E}" type="datetimeFigureOut">
              <a:rPr lang="en-US" smtClean="0"/>
              <a:t>8/28/2023</a:t>
            </a:fld>
            <a:endParaRPr lang="en-US"/>
          </a:p>
        </p:txBody>
      </p:sp>
      <p:sp>
        <p:nvSpPr>
          <p:cNvPr id="5" name="Footer Placeholder 4">
            <a:extLst>
              <a:ext uri="{FF2B5EF4-FFF2-40B4-BE49-F238E27FC236}">
                <a16:creationId xmlns:a16="http://schemas.microsoft.com/office/drawing/2014/main" id="{E291F9F9-BE07-A1DC-119B-7453F235A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CA7186-9509-99C1-BD0A-512A78402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5F845-9CE7-44C7-AFC4-498492136153}" type="slidenum">
              <a:rPr lang="en-US" smtClean="0"/>
              <a:t>‹#›</a:t>
            </a:fld>
            <a:endParaRPr lang="en-US"/>
          </a:p>
        </p:txBody>
      </p:sp>
    </p:spTree>
    <p:extLst>
      <p:ext uri="{BB962C8B-B14F-4D97-AF65-F5344CB8AC3E}">
        <p14:creationId xmlns:p14="http://schemas.microsoft.com/office/powerpoint/2010/main" val="1839449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D229-5037-561B-CDF5-85DE02FA7C9E}"/>
              </a:ext>
            </a:extLst>
          </p:cNvPr>
          <p:cNvSpPr>
            <a:spLocks noGrp="1"/>
          </p:cNvSpPr>
          <p:nvPr>
            <p:ph type="title"/>
          </p:nvPr>
        </p:nvSpPr>
        <p:spPr>
          <a:xfrm>
            <a:off x="838200" y="149465"/>
            <a:ext cx="10515600" cy="506144"/>
          </a:xfrm>
        </p:spPr>
        <p:txBody>
          <a:bodyPr>
            <a:normAutofit fontScale="90000"/>
          </a:bodyPr>
          <a:lstStyle/>
          <a:p>
            <a:pPr algn="ctr"/>
            <a:r>
              <a:rPr lang="en-US" sz="3600" dirty="0"/>
              <a:t>Gaze Calibration</a:t>
            </a:r>
          </a:p>
        </p:txBody>
      </p:sp>
      <p:pic>
        <p:nvPicPr>
          <p:cNvPr id="5" name="Picture 4" descr="Chart, scatter chart&#10;&#10;Description automatically generated">
            <a:extLst>
              <a:ext uri="{FF2B5EF4-FFF2-40B4-BE49-F238E27FC236}">
                <a16:creationId xmlns:a16="http://schemas.microsoft.com/office/drawing/2014/main" id="{F1710A5A-E235-299B-8755-2971107B0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356" y="3893375"/>
            <a:ext cx="3913632" cy="2935224"/>
          </a:xfrm>
          <a:prstGeom prst="rect">
            <a:avLst/>
          </a:prstGeom>
        </p:spPr>
      </p:pic>
      <p:pic>
        <p:nvPicPr>
          <p:cNvPr id="7" name="Picture 6" descr="Chart, scatter chart&#10;&#10;Description automatically generated">
            <a:extLst>
              <a:ext uri="{FF2B5EF4-FFF2-40B4-BE49-F238E27FC236}">
                <a16:creationId xmlns:a16="http://schemas.microsoft.com/office/drawing/2014/main" id="{44D0A691-22D9-1A04-7898-A883201FA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616" y="925097"/>
            <a:ext cx="3913632" cy="2935224"/>
          </a:xfrm>
          <a:prstGeom prst="rect">
            <a:avLst/>
          </a:prstGeom>
        </p:spPr>
      </p:pic>
      <p:pic>
        <p:nvPicPr>
          <p:cNvPr id="9" name="Picture 8" descr="Chart, scatter chart&#10;&#10;Description automatically generated">
            <a:extLst>
              <a:ext uri="{FF2B5EF4-FFF2-40B4-BE49-F238E27FC236}">
                <a16:creationId xmlns:a16="http://schemas.microsoft.com/office/drawing/2014/main" id="{8311E7DD-0371-C036-A07A-CE4E35D89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737" y="957409"/>
            <a:ext cx="3914621" cy="2935966"/>
          </a:xfrm>
          <a:prstGeom prst="rect">
            <a:avLst/>
          </a:prstGeom>
        </p:spPr>
      </p:pic>
      <p:cxnSp>
        <p:nvCxnSpPr>
          <p:cNvPr id="11" name="Straight Arrow Connector 10">
            <a:extLst>
              <a:ext uri="{FF2B5EF4-FFF2-40B4-BE49-F238E27FC236}">
                <a16:creationId xmlns:a16="http://schemas.microsoft.com/office/drawing/2014/main" id="{8D69AFAD-AB27-3C58-E59E-6CDADF5ED7B2}"/>
              </a:ext>
            </a:extLst>
          </p:cNvPr>
          <p:cNvCxnSpPr>
            <a:cxnSpLocks/>
          </p:cNvCxnSpPr>
          <p:nvPr/>
        </p:nvCxnSpPr>
        <p:spPr>
          <a:xfrm>
            <a:off x="4704634" y="2387275"/>
            <a:ext cx="16390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27A63A-B871-209C-DED7-2803DBE6C5E1}"/>
              </a:ext>
            </a:extLst>
          </p:cNvPr>
          <p:cNvCxnSpPr/>
          <p:nvPr/>
        </p:nvCxnSpPr>
        <p:spPr>
          <a:xfrm flipH="1">
            <a:off x="7720642" y="4037162"/>
            <a:ext cx="1268083" cy="14319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8088E4-D407-EE91-AD4C-862F1E22762A}"/>
              </a:ext>
            </a:extLst>
          </p:cNvPr>
          <p:cNvSpPr txBox="1"/>
          <p:nvPr/>
        </p:nvSpPr>
        <p:spPr>
          <a:xfrm>
            <a:off x="856333" y="772743"/>
            <a:ext cx="3731663" cy="369332"/>
          </a:xfrm>
          <a:prstGeom prst="rect">
            <a:avLst/>
          </a:prstGeom>
          <a:noFill/>
        </p:spPr>
        <p:txBody>
          <a:bodyPr wrap="none" rtlCol="0">
            <a:spAutoFit/>
          </a:bodyPr>
          <a:lstStyle/>
          <a:p>
            <a:r>
              <a:rPr lang="en-US" dirty="0"/>
              <a:t>Unfiltered raw gaze data as recorded</a:t>
            </a:r>
          </a:p>
        </p:txBody>
      </p:sp>
      <p:sp>
        <p:nvSpPr>
          <p:cNvPr id="15" name="TextBox 14">
            <a:extLst>
              <a:ext uri="{FF2B5EF4-FFF2-40B4-BE49-F238E27FC236}">
                <a16:creationId xmlns:a16="http://schemas.microsoft.com/office/drawing/2014/main" id="{C1A7650E-48A2-0651-1D12-4AD5EDBC1911}"/>
              </a:ext>
            </a:extLst>
          </p:cNvPr>
          <p:cNvSpPr txBox="1"/>
          <p:nvPr/>
        </p:nvSpPr>
        <p:spPr>
          <a:xfrm>
            <a:off x="6955208" y="688663"/>
            <a:ext cx="3856312" cy="646331"/>
          </a:xfrm>
          <a:prstGeom prst="rect">
            <a:avLst/>
          </a:prstGeom>
          <a:noFill/>
        </p:spPr>
        <p:txBody>
          <a:bodyPr wrap="none" rtlCol="0">
            <a:spAutoFit/>
          </a:bodyPr>
          <a:lstStyle/>
          <a:p>
            <a:r>
              <a:rPr lang="en-US" dirty="0"/>
              <a:t>Filtered gaze data. Diamonds represent</a:t>
            </a:r>
          </a:p>
          <a:p>
            <a:r>
              <a:rPr lang="en-US" dirty="0"/>
              <a:t>centroid of point clusters</a:t>
            </a:r>
          </a:p>
        </p:txBody>
      </p:sp>
      <p:sp>
        <p:nvSpPr>
          <p:cNvPr id="16" name="TextBox 15">
            <a:extLst>
              <a:ext uri="{FF2B5EF4-FFF2-40B4-BE49-F238E27FC236}">
                <a16:creationId xmlns:a16="http://schemas.microsoft.com/office/drawing/2014/main" id="{7F8AC1A9-D5C4-5D8A-C859-BBFD0C942D6B}"/>
              </a:ext>
            </a:extLst>
          </p:cNvPr>
          <p:cNvSpPr txBox="1"/>
          <p:nvPr/>
        </p:nvSpPr>
        <p:spPr>
          <a:xfrm>
            <a:off x="3802218" y="3692182"/>
            <a:ext cx="5065682" cy="369332"/>
          </a:xfrm>
          <a:prstGeom prst="rect">
            <a:avLst/>
          </a:prstGeom>
          <a:noFill/>
        </p:spPr>
        <p:txBody>
          <a:bodyPr wrap="none" rtlCol="0">
            <a:spAutoFit/>
          </a:bodyPr>
          <a:lstStyle/>
          <a:p>
            <a:r>
              <a:rPr lang="en-US" dirty="0"/>
              <a:t>Calibrated gaze for monitor resolution 1920  x 1080</a:t>
            </a:r>
          </a:p>
        </p:txBody>
      </p:sp>
    </p:spTree>
    <p:extLst>
      <p:ext uri="{BB962C8B-B14F-4D97-AF65-F5344CB8AC3E}">
        <p14:creationId xmlns:p14="http://schemas.microsoft.com/office/powerpoint/2010/main" val="196746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D229-5037-561B-CDF5-85DE02FA7C9E}"/>
              </a:ext>
            </a:extLst>
          </p:cNvPr>
          <p:cNvSpPr>
            <a:spLocks noGrp="1"/>
          </p:cNvSpPr>
          <p:nvPr>
            <p:ph type="title"/>
          </p:nvPr>
        </p:nvSpPr>
        <p:spPr>
          <a:xfrm>
            <a:off x="553528" y="3013435"/>
            <a:ext cx="10515600" cy="506144"/>
          </a:xfrm>
        </p:spPr>
        <p:txBody>
          <a:bodyPr>
            <a:normAutofit fontScale="90000"/>
          </a:bodyPr>
          <a:lstStyle/>
          <a:p>
            <a:pPr algn="ctr"/>
            <a:r>
              <a:rPr lang="en-US" sz="3600" dirty="0"/>
              <a:t>Gaze Calibration Test 1920 x 1080</a:t>
            </a:r>
          </a:p>
        </p:txBody>
      </p:sp>
    </p:spTree>
    <p:extLst>
      <p:ext uri="{BB962C8B-B14F-4D97-AF65-F5344CB8AC3E}">
        <p14:creationId xmlns:p14="http://schemas.microsoft.com/office/powerpoint/2010/main" val="175402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938529-3B7C-91F6-3ED8-49726AFEEC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2478" y="159351"/>
            <a:ext cx="3870035" cy="2163268"/>
          </a:xfrm>
          <a:prstGeom prst="rect">
            <a:avLst/>
          </a:prstGeom>
          <a:ln w="12700" cap="sq">
            <a:solidFill>
              <a:schemeClr val="tx1"/>
            </a:solidFill>
            <a:prstDash val="solid"/>
            <a:miter lim="800000"/>
          </a:ln>
          <a:effectLst/>
        </p:spPr>
      </p:pic>
      <p:pic>
        <p:nvPicPr>
          <p:cNvPr id="8" name="Picture 7">
            <a:extLst>
              <a:ext uri="{FF2B5EF4-FFF2-40B4-BE49-F238E27FC236}">
                <a16:creationId xmlns:a16="http://schemas.microsoft.com/office/drawing/2014/main" id="{01121FC6-D34A-21BA-5DAC-8D518567F7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60987" y="159351"/>
            <a:ext cx="3870035" cy="2163267"/>
          </a:xfrm>
          <a:prstGeom prst="rect">
            <a:avLst/>
          </a:prstGeom>
          <a:ln w="12700">
            <a:solidFill>
              <a:schemeClr val="tx1"/>
            </a:solidFill>
          </a:ln>
          <a:effectLst/>
        </p:spPr>
      </p:pic>
      <p:pic>
        <p:nvPicPr>
          <p:cNvPr id="9" name="Picture 8">
            <a:extLst>
              <a:ext uri="{FF2B5EF4-FFF2-40B4-BE49-F238E27FC236}">
                <a16:creationId xmlns:a16="http://schemas.microsoft.com/office/drawing/2014/main" id="{88BEF902-A8B8-4ABB-3B53-801A3FB96E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49493" y="159351"/>
            <a:ext cx="3870035" cy="2163267"/>
          </a:xfrm>
          <a:prstGeom prst="rect">
            <a:avLst/>
          </a:prstGeom>
          <a:ln>
            <a:solidFill>
              <a:schemeClr val="tx1"/>
            </a:solidFill>
          </a:ln>
          <a:effectLst/>
        </p:spPr>
      </p:pic>
      <p:pic>
        <p:nvPicPr>
          <p:cNvPr id="10" name="Picture 9">
            <a:extLst>
              <a:ext uri="{FF2B5EF4-FFF2-40B4-BE49-F238E27FC236}">
                <a16:creationId xmlns:a16="http://schemas.microsoft.com/office/drawing/2014/main" id="{92623655-B4F9-F35E-0269-6D299A38AB2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2476" y="2336650"/>
            <a:ext cx="3870035" cy="2163267"/>
          </a:xfrm>
          <a:prstGeom prst="rect">
            <a:avLst/>
          </a:prstGeom>
          <a:ln>
            <a:solidFill>
              <a:schemeClr val="tx1"/>
            </a:solidFill>
          </a:ln>
          <a:effectLst/>
        </p:spPr>
      </p:pic>
      <p:pic>
        <p:nvPicPr>
          <p:cNvPr id="11" name="Picture 10">
            <a:extLst>
              <a:ext uri="{FF2B5EF4-FFF2-40B4-BE49-F238E27FC236}">
                <a16:creationId xmlns:a16="http://schemas.microsoft.com/office/drawing/2014/main" id="{F9A24FD6-3CC1-1E12-DEC6-58AAD76AEA3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161592" y="2338130"/>
            <a:ext cx="3870035" cy="2163267"/>
          </a:xfrm>
          <a:prstGeom prst="rect">
            <a:avLst/>
          </a:prstGeom>
          <a:ln>
            <a:solidFill>
              <a:schemeClr val="tx1"/>
            </a:solidFill>
          </a:ln>
          <a:effectLst/>
        </p:spPr>
      </p:pic>
      <p:pic>
        <p:nvPicPr>
          <p:cNvPr id="12" name="Picture 11">
            <a:extLst>
              <a:ext uri="{FF2B5EF4-FFF2-40B4-BE49-F238E27FC236}">
                <a16:creationId xmlns:a16="http://schemas.microsoft.com/office/drawing/2014/main" id="{B2A8CC38-D7B5-FCF1-5F0E-05304809316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049493" y="2335168"/>
            <a:ext cx="3870035" cy="2163267"/>
          </a:xfrm>
          <a:prstGeom prst="rect">
            <a:avLst/>
          </a:prstGeom>
          <a:ln>
            <a:solidFill>
              <a:schemeClr val="tx1"/>
            </a:solidFill>
          </a:ln>
          <a:effectLst/>
        </p:spPr>
      </p:pic>
      <p:pic>
        <p:nvPicPr>
          <p:cNvPr id="13" name="Picture 12">
            <a:extLst>
              <a:ext uri="{FF2B5EF4-FFF2-40B4-BE49-F238E27FC236}">
                <a16:creationId xmlns:a16="http://schemas.microsoft.com/office/drawing/2014/main" id="{76476BAD-8E39-9998-228A-DD75FE23AB7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72475" y="4518389"/>
            <a:ext cx="3870035" cy="2163267"/>
          </a:xfrm>
          <a:prstGeom prst="rect">
            <a:avLst/>
          </a:prstGeom>
          <a:ln>
            <a:solidFill>
              <a:schemeClr val="tx1"/>
            </a:solidFill>
          </a:ln>
          <a:effectLst/>
        </p:spPr>
      </p:pic>
      <p:pic>
        <p:nvPicPr>
          <p:cNvPr id="14" name="Picture 13">
            <a:extLst>
              <a:ext uri="{FF2B5EF4-FFF2-40B4-BE49-F238E27FC236}">
                <a16:creationId xmlns:a16="http://schemas.microsoft.com/office/drawing/2014/main" id="{E2B7CF3A-373A-CFBF-7C08-10FEED366F6B}"/>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4160987" y="4516909"/>
            <a:ext cx="3870035" cy="2163267"/>
          </a:xfrm>
          <a:prstGeom prst="rect">
            <a:avLst/>
          </a:prstGeom>
          <a:ln>
            <a:solidFill>
              <a:schemeClr val="tx1"/>
            </a:solidFill>
          </a:ln>
          <a:effectLst/>
        </p:spPr>
      </p:pic>
      <p:pic>
        <p:nvPicPr>
          <p:cNvPr id="15" name="Picture 14">
            <a:extLst>
              <a:ext uri="{FF2B5EF4-FFF2-40B4-BE49-F238E27FC236}">
                <a16:creationId xmlns:a16="http://schemas.microsoft.com/office/drawing/2014/main" id="{4A4CFF4D-7238-E36E-2A4E-4F4D5EFDC583}"/>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049494" y="4516909"/>
            <a:ext cx="3870033" cy="2163267"/>
          </a:xfrm>
          <a:prstGeom prst="rect">
            <a:avLst/>
          </a:prstGeom>
          <a:ln>
            <a:solidFill>
              <a:schemeClr val="tx1"/>
            </a:solidFill>
          </a:ln>
          <a:effectLst/>
        </p:spPr>
      </p:pic>
    </p:spTree>
    <p:extLst>
      <p:ext uri="{BB962C8B-B14F-4D97-AF65-F5344CB8AC3E}">
        <p14:creationId xmlns:p14="http://schemas.microsoft.com/office/powerpoint/2010/main" val="361081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938529-3B7C-91F6-3ED8-49726AFEEC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465"/>
            <a:ext cx="3870035" cy="2163267"/>
          </a:xfrm>
          <a:prstGeom prst="rect">
            <a:avLst/>
          </a:prstGeom>
          <a:ln>
            <a:solidFill>
              <a:schemeClr val="tx1"/>
            </a:solidFill>
          </a:ln>
        </p:spPr>
      </p:pic>
      <p:pic>
        <p:nvPicPr>
          <p:cNvPr id="8" name="Picture 7">
            <a:extLst>
              <a:ext uri="{FF2B5EF4-FFF2-40B4-BE49-F238E27FC236}">
                <a16:creationId xmlns:a16="http://schemas.microsoft.com/office/drawing/2014/main" id="{01121FC6-D34A-21BA-5DAC-8D518567F7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88509" y="21465"/>
            <a:ext cx="3870033" cy="2163267"/>
          </a:xfrm>
          <a:prstGeom prst="rect">
            <a:avLst/>
          </a:prstGeom>
          <a:ln>
            <a:solidFill>
              <a:schemeClr val="tx1"/>
            </a:solidFill>
          </a:ln>
        </p:spPr>
      </p:pic>
    </p:spTree>
    <p:extLst>
      <p:ext uri="{BB962C8B-B14F-4D97-AF65-F5344CB8AC3E}">
        <p14:creationId xmlns:p14="http://schemas.microsoft.com/office/powerpoint/2010/main" val="351233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9B74-7478-1C14-09EF-3826ABC624B8}"/>
              </a:ext>
            </a:extLst>
          </p:cNvPr>
          <p:cNvSpPr>
            <a:spLocks noGrp="1"/>
          </p:cNvSpPr>
          <p:nvPr>
            <p:ph type="title"/>
          </p:nvPr>
        </p:nvSpPr>
        <p:spPr>
          <a:xfrm>
            <a:off x="838200" y="149466"/>
            <a:ext cx="10515600" cy="661418"/>
          </a:xfrm>
        </p:spPr>
        <p:txBody>
          <a:bodyPr>
            <a:normAutofit fontScale="90000"/>
          </a:bodyPr>
          <a:lstStyle/>
          <a:p>
            <a:r>
              <a:rPr lang="en-US" dirty="0"/>
              <a:t>Gaze calibration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E6F7D8-BC2C-039E-C55A-77665B236630}"/>
                  </a:ext>
                </a:extLst>
              </p:cNvPr>
              <p:cNvSpPr>
                <a:spLocks noGrp="1"/>
              </p:cNvSpPr>
              <p:nvPr>
                <p:ph idx="1"/>
              </p:nvPr>
            </p:nvSpPr>
            <p:spPr>
              <a:xfrm>
                <a:off x="893956" y="1191884"/>
                <a:ext cx="10515600" cy="4351338"/>
              </a:xfrm>
            </p:spPr>
            <p:txBody>
              <a:bodyPr>
                <a:normAutofit fontScale="92500" lnSpcReduction="20000"/>
              </a:bodyPr>
              <a:lstStyle/>
              <a:p>
                <a:r>
                  <a:rPr lang="en-US" dirty="0"/>
                  <a:t>On screen gaze calibration is a 4-step process:</a:t>
                </a:r>
              </a:p>
              <a:p>
                <a:pPr lvl="1"/>
                <a:r>
                  <a:rPr lang="en-US" dirty="0"/>
                  <a:t>Using pupil capture software define the surface of interest using </a:t>
                </a:r>
                <a:r>
                  <a:rPr lang="en-US" dirty="0" err="1"/>
                  <a:t>AprilTag</a:t>
                </a:r>
                <a:r>
                  <a:rPr lang="en-US" dirty="0"/>
                  <a:t> markers.</a:t>
                </a:r>
              </a:p>
              <a:p>
                <a:pPr lvl="1"/>
                <a:r>
                  <a:rPr lang="en-US" dirty="0"/>
                  <a:t>Using on-screen calibration within the pupil capture software to do an initial calibration.</a:t>
                </a:r>
              </a:p>
              <a:p>
                <a:pPr lvl="1"/>
                <a:r>
                  <a:rPr lang="en-US" dirty="0"/>
                  <a:t>Using on-screen calibration within a WPF application to do a second calibration.</a:t>
                </a:r>
              </a:p>
              <a:p>
                <a:pPr lvl="2"/>
                <a:r>
                  <a:rPr lang="en-US" dirty="0"/>
                  <a:t>The </a:t>
                </a:r>
                <a:r>
                  <a:rPr lang="en-US" dirty="0" err="1"/>
                  <a:t>wpf</a:t>
                </a:r>
                <a:r>
                  <a:rPr lang="en-US" dirty="0"/>
                  <a:t> app, shows a crosshair choreography at 9 locations on the computer screen.</a:t>
                </a:r>
              </a:p>
              <a:p>
                <a:pPr lvl="2"/>
                <a:r>
                  <a:rPr lang="en-US" dirty="0"/>
                  <a:t>In this step an outlier removal algorithm is used to identify 9 point-clusters, whose centroids are calculated</a:t>
                </a:r>
              </a:p>
              <a:p>
                <a:pPr lvl="2"/>
                <a:r>
                  <a:rPr lang="en-US" dirty="0"/>
                  <a:t>A second order polynomial for both X-axis and Y-axis is used to fit the 9 centroids.</a:t>
                </a:r>
              </a:p>
              <a:p>
                <a:pPr lvl="3"/>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𝑥𝑦</m:t>
                    </m:r>
                  </m:oMath>
                </a14:m>
                <a:r>
                  <a:rPr lang="en-US" dirty="0"/>
                  <a:t>, </a:t>
                </a:r>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3</m:t>
                        </m:r>
                      </m:sub>
                    </m:sSub>
                    <m:r>
                      <a:rPr lang="en-US" i="1">
                        <a:latin typeface="Cambria Math" panose="02040503050406030204" pitchFamily="18" charset="0"/>
                      </a:rPr>
                      <m:t>𝑥𝑦</m:t>
                    </m:r>
                  </m:oMath>
                </a14:m>
                <a:endParaRPr lang="en-US" dirty="0"/>
              </a:p>
              <a:p>
                <a:pPr lvl="3"/>
                <a:r>
                  <a:rPr lang="en-US" dirty="0"/>
                  <a:t>The system is over-determined.</a:t>
                </a:r>
              </a:p>
              <a:p>
                <a:r>
                  <a:rPr lang="en-US" dirty="0"/>
                  <a:t>To check the calibration, another WPF application is used. This application plays a slideshow of 2D boxed of different size. The participant is asked to fixate on the corners in clockwise manner. The raw gaze data is then transformed using the polynomials described above.</a:t>
                </a:r>
              </a:p>
              <a:p>
                <a:pPr lvl="2"/>
                <a:endParaRPr lang="en-US" dirty="0"/>
              </a:p>
            </p:txBody>
          </p:sp>
        </mc:Choice>
        <mc:Fallback xmlns="">
          <p:sp>
            <p:nvSpPr>
              <p:cNvPr id="3" name="Content Placeholder 2">
                <a:extLst>
                  <a:ext uri="{FF2B5EF4-FFF2-40B4-BE49-F238E27FC236}">
                    <a16:creationId xmlns:a16="http://schemas.microsoft.com/office/drawing/2014/main" id="{44E6F7D8-BC2C-039E-C55A-77665B236630}"/>
                  </a:ext>
                </a:extLst>
              </p:cNvPr>
              <p:cNvSpPr>
                <a:spLocks noGrp="1" noRot="1" noChangeAspect="1" noMove="1" noResize="1" noEditPoints="1" noAdjustHandles="1" noChangeArrowheads="1" noChangeShapeType="1" noTextEdit="1"/>
              </p:cNvSpPr>
              <p:nvPr>
                <p:ph idx="1"/>
              </p:nvPr>
            </p:nvSpPr>
            <p:spPr>
              <a:xfrm>
                <a:off x="893956" y="1191884"/>
                <a:ext cx="10515600" cy="4351338"/>
              </a:xfrm>
              <a:blipFill>
                <a:blip r:embed="rId2"/>
                <a:stretch>
                  <a:fillRect l="-928" t="-3647" b="-1262"/>
                </a:stretch>
              </a:blipFill>
            </p:spPr>
            <p:txBody>
              <a:bodyPr/>
              <a:lstStyle/>
              <a:p>
                <a:r>
                  <a:rPr lang="en-US">
                    <a:noFill/>
                  </a:rPr>
                  <a:t> </a:t>
                </a:r>
              </a:p>
            </p:txBody>
          </p:sp>
        </mc:Fallback>
      </mc:AlternateContent>
    </p:spTree>
    <p:extLst>
      <p:ext uri="{BB962C8B-B14F-4D97-AF65-F5344CB8AC3E}">
        <p14:creationId xmlns:p14="http://schemas.microsoft.com/office/powerpoint/2010/main" val="143591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D229-5037-561B-CDF5-85DE02FA7C9E}"/>
              </a:ext>
            </a:extLst>
          </p:cNvPr>
          <p:cNvSpPr>
            <a:spLocks noGrp="1"/>
          </p:cNvSpPr>
          <p:nvPr>
            <p:ph type="title"/>
          </p:nvPr>
        </p:nvSpPr>
        <p:spPr>
          <a:xfrm>
            <a:off x="553528" y="3013435"/>
            <a:ext cx="10515600" cy="506144"/>
          </a:xfrm>
        </p:spPr>
        <p:txBody>
          <a:bodyPr>
            <a:normAutofit fontScale="90000"/>
          </a:bodyPr>
          <a:lstStyle/>
          <a:p>
            <a:pPr algn="ctr"/>
            <a:r>
              <a:rPr lang="en-US" sz="3600" dirty="0"/>
              <a:t>Gaze Calibration Test 2560 x 1080 on a friend</a:t>
            </a:r>
          </a:p>
        </p:txBody>
      </p:sp>
    </p:spTree>
    <p:extLst>
      <p:ext uri="{BB962C8B-B14F-4D97-AF65-F5344CB8AC3E}">
        <p14:creationId xmlns:p14="http://schemas.microsoft.com/office/powerpoint/2010/main" val="15662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938529-3B7C-91F6-3ED8-49726AFEEC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2479" y="404826"/>
            <a:ext cx="3870033" cy="1672318"/>
          </a:xfrm>
          <a:prstGeom prst="rect">
            <a:avLst/>
          </a:prstGeom>
          <a:ln w="12700" cap="sq">
            <a:solidFill>
              <a:schemeClr val="tx1"/>
            </a:solidFill>
            <a:prstDash val="solid"/>
            <a:miter lim="800000"/>
          </a:ln>
          <a:effectLst/>
        </p:spPr>
      </p:pic>
      <p:pic>
        <p:nvPicPr>
          <p:cNvPr id="8" name="Picture 7">
            <a:extLst>
              <a:ext uri="{FF2B5EF4-FFF2-40B4-BE49-F238E27FC236}">
                <a16:creationId xmlns:a16="http://schemas.microsoft.com/office/drawing/2014/main" id="{01121FC6-D34A-21BA-5DAC-8D518567F7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60988" y="404825"/>
            <a:ext cx="3870033" cy="1672318"/>
          </a:xfrm>
          <a:prstGeom prst="rect">
            <a:avLst/>
          </a:prstGeom>
          <a:ln w="12700">
            <a:solidFill>
              <a:schemeClr val="tx1"/>
            </a:solidFill>
          </a:ln>
          <a:effectLst/>
        </p:spPr>
      </p:pic>
      <p:pic>
        <p:nvPicPr>
          <p:cNvPr id="9" name="Picture 8">
            <a:extLst>
              <a:ext uri="{FF2B5EF4-FFF2-40B4-BE49-F238E27FC236}">
                <a16:creationId xmlns:a16="http://schemas.microsoft.com/office/drawing/2014/main" id="{88BEF902-A8B8-4ABB-3B53-801A3FB96E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49494" y="404825"/>
            <a:ext cx="3870033" cy="1672318"/>
          </a:xfrm>
          <a:prstGeom prst="rect">
            <a:avLst/>
          </a:prstGeom>
          <a:ln>
            <a:solidFill>
              <a:schemeClr val="tx1"/>
            </a:solidFill>
          </a:ln>
          <a:effectLst/>
        </p:spPr>
      </p:pic>
      <p:pic>
        <p:nvPicPr>
          <p:cNvPr id="10" name="Picture 9">
            <a:extLst>
              <a:ext uri="{FF2B5EF4-FFF2-40B4-BE49-F238E27FC236}">
                <a16:creationId xmlns:a16="http://schemas.microsoft.com/office/drawing/2014/main" id="{92623655-B4F9-F35E-0269-6D299A38AB2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2477" y="2582124"/>
            <a:ext cx="3870033" cy="1672318"/>
          </a:xfrm>
          <a:prstGeom prst="rect">
            <a:avLst/>
          </a:prstGeom>
          <a:ln>
            <a:solidFill>
              <a:schemeClr val="tx1"/>
            </a:solidFill>
          </a:ln>
          <a:effectLst/>
        </p:spPr>
      </p:pic>
      <p:pic>
        <p:nvPicPr>
          <p:cNvPr id="11" name="Picture 10">
            <a:extLst>
              <a:ext uri="{FF2B5EF4-FFF2-40B4-BE49-F238E27FC236}">
                <a16:creationId xmlns:a16="http://schemas.microsoft.com/office/drawing/2014/main" id="{F9A24FD6-3CC1-1E12-DEC6-58AAD76AEA3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161593" y="2583604"/>
            <a:ext cx="3870033" cy="1672318"/>
          </a:xfrm>
          <a:prstGeom prst="rect">
            <a:avLst/>
          </a:prstGeom>
          <a:ln>
            <a:solidFill>
              <a:schemeClr val="tx1"/>
            </a:solidFill>
          </a:ln>
          <a:effectLst/>
        </p:spPr>
      </p:pic>
      <p:pic>
        <p:nvPicPr>
          <p:cNvPr id="12" name="Picture 11">
            <a:extLst>
              <a:ext uri="{FF2B5EF4-FFF2-40B4-BE49-F238E27FC236}">
                <a16:creationId xmlns:a16="http://schemas.microsoft.com/office/drawing/2014/main" id="{B2A8CC38-D7B5-FCF1-5F0E-05304809316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049494" y="2580642"/>
            <a:ext cx="3870033" cy="1672318"/>
          </a:xfrm>
          <a:prstGeom prst="rect">
            <a:avLst/>
          </a:prstGeom>
          <a:ln>
            <a:solidFill>
              <a:schemeClr val="tx1"/>
            </a:solidFill>
          </a:ln>
          <a:effectLst/>
        </p:spPr>
      </p:pic>
      <p:pic>
        <p:nvPicPr>
          <p:cNvPr id="13" name="Picture 12">
            <a:extLst>
              <a:ext uri="{FF2B5EF4-FFF2-40B4-BE49-F238E27FC236}">
                <a16:creationId xmlns:a16="http://schemas.microsoft.com/office/drawing/2014/main" id="{76476BAD-8E39-9998-228A-DD75FE23AB7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72476" y="4763863"/>
            <a:ext cx="3870033" cy="1672318"/>
          </a:xfrm>
          <a:prstGeom prst="rect">
            <a:avLst/>
          </a:prstGeom>
          <a:ln>
            <a:solidFill>
              <a:schemeClr val="tx1"/>
            </a:solidFill>
          </a:ln>
          <a:effectLst/>
        </p:spPr>
      </p:pic>
      <p:pic>
        <p:nvPicPr>
          <p:cNvPr id="14" name="Picture 13">
            <a:extLst>
              <a:ext uri="{FF2B5EF4-FFF2-40B4-BE49-F238E27FC236}">
                <a16:creationId xmlns:a16="http://schemas.microsoft.com/office/drawing/2014/main" id="{E2B7CF3A-373A-CFBF-7C08-10FEED366F6B}"/>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160988" y="4762383"/>
            <a:ext cx="3870033" cy="1672318"/>
          </a:xfrm>
          <a:prstGeom prst="rect">
            <a:avLst/>
          </a:prstGeom>
          <a:ln>
            <a:solidFill>
              <a:schemeClr val="tx1"/>
            </a:solidFill>
          </a:ln>
          <a:effectLst/>
        </p:spPr>
      </p:pic>
      <p:pic>
        <p:nvPicPr>
          <p:cNvPr id="15" name="Picture 14">
            <a:extLst>
              <a:ext uri="{FF2B5EF4-FFF2-40B4-BE49-F238E27FC236}">
                <a16:creationId xmlns:a16="http://schemas.microsoft.com/office/drawing/2014/main" id="{4A4CFF4D-7238-E36E-2A4E-4F4D5EFDC58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049495" y="4762384"/>
            <a:ext cx="3870031" cy="1672317"/>
          </a:xfrm>
          <a:prstGeom prst="rect">
            <a:avLst/>
          </a:prstGeom>
          <a:ln>
            <a:solidFill>
              <a:schemeClr val="tx1"/>
            </a:solidFill>
          </a:ln>
          <a:effectLst/>
        </p:spPr>
      </p:pic>
    </p:spTree>
    <p:extLst>
      <p:ext uri="{BB962C8B-B14F-4D97-AF65-F5344CB8AC3E}">
        <p14:creationId xmlns:p14="http://schemas.microsoft.com/office/powerpoint/2010/main" val="197368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938529-3B7C-91F6-3ED8-49726AFEEC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66939"/>
            <a:ext cx="3870033" cy="1672318"/>
          </a:xfrm>
          <a:prstGeom prst="rect">
            <a:avLst/>
          </a:prstGeom>
          <a:ln>
            <a:solidFill>
              <a:schemeClr val="tx1"/>
            </a:solidFill>
          </a:ln>
        </p:spPr>
      </p:pic>
      <p:pic>
        <p:nvPicPr>
          <p:cNvPr id="8" name="Picture 7">
            <a:extLst>
              <a:ext uri="{FF2B5EF4-FFF2-40B4-BE49-F238E27FC236}">
                <a16:creationId xmlns:a16="http://schemas.microsoft.com/office/drawing/2014/main" id="{01121FC6-D34A-21BA-5DAC-8D518567F7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88510" y="266940"/>
            <a:ext cx="3870031" cy="1672317"/>
          </a:xfrm>
          <a:prstGeom prst="rect">
            <a:avLst/>
          </a:prstGeom>
          <a:ln>
            <a:solidFill>
              <a:schemeClr val="tx1"/>
            </a:solidFill>
          </a:ln>
        </p:spPr>
      </p:pic>
    </p:spTree>
    <p:extLst>
      <p:ext uri="{BB962C8B-B14F-4D97-AF65-F5344CB8AC3E}">
        <p14:creationId xmlns:p14="http://schemas.microsoft.com/office/powerpoint/2010/main" val="16277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D229-5037-561B-CDF5-85DE02FA7C9E}"/>
              </a:ext>
            </a:extLst>
          </p:cNvPr>
          <p:cNvSpPr>
            <a:spLocks noGrp="1"/>
          </p:cNvSpPr>
          <p:nvPr>
            <p:ph type="title"/>
          </p:nvPr>
        </p:nvSpPr>
        <p:spPr>
          <a:xfrm>
            <a:off x="553528" y="3013435"/>
            <a:ext cx="10515600" cy="506144"/>
          </a:xfrm>
        </p:spPr>
        <p:txBody>
          <a:bodyPr>
            <a:normAutofit fontScale="90000"/>
          </a:bodyPr>
          <a:lstStyle/>
          <a:p>
            <a:pPr algn="ctr"/>
            <a:r>
              <a:rPr lang="en-US" sz="3600" dirty="0"/>
              <a:t>Gaze Calibration Test 2560 x 1080</a:t>
            </a:r>
          </a:p>
        </p:txBody>
      </p:sp>
    </p:spTree>
    <p:extLst>
      <p:ext uri="{BB962C8B-B14F-4D97-AF65-F5344CB8AC3E}">
        <p14:creationId xmlns:p14="http://schemas.microsoft.com/office/powerpoint/2010/main" val="406356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938529-3B7C-91F6-3ED8-49726AFEEC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2478" y="404826"/>
            <a:ext cx="3870035" cy="1672318"/>
          </a:xfrm>
          <a:prstGeom prst="rect">
            <a:avLst/>
          </a:prstGeom>
          <a:ln w="12700" cap="sq">
            <a:solidFill>
              <a:schemeClr val="tx1"/>
            </a:solidFill>
            <a:prstDash val="solid"/>
            <a:miter lim="800000"/>
          </a:ln>
          <a:effectLst/>
        </p:spPr>
      </p:pic>
      <p:pic>
        <p:nvPicPr>
          <p:cNvPr id="8" name="Picture 7">
            <a:extLst>
              <a:ext uri="{FF2B5EF4-FFF2-40B4-BE49-F238E27FC236}">
                <a16:creationId xmlns:a16="http://schemas.microsoft.com/office/drawing/2014/main" id="{01121FC6-D34A-21BA-5DAC-8D518567F7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60987" y="404825"/>
            <a:ext cx="3870035" cy="1672318"/>
          </a:xfrm>
          <a:prstGeom prst="rect">
            <a:avLst/>
          </a:prstGeom>
          <a:ln w="12700">
            <a:solidFill>
              <a:schemeClr val="tx1"/>
            </a:solidFill>
          </a:ln>
          <a:effectLst/>
        </p:spPr>
      </p:pic>
      <p:pic>
        <p:nvPicPr>
          <p:cNvPr id="9" name="Picture 8">
            <a:extLst>
              <a:ext uri="{FF2B5EF4-FFF2-40B4-BE49-F238E27FC236}">
                <a16:creationId xmlns:a16="http://schemas.microsoft.com/office/drawing/2014/main" id="{88BEF902-A8B8-4ABB-3B53-801A3FB96E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49493" y="404825"/>
            <a:ext cx="3870035" cy="1672318"/>
          </a:xfrm>
          <a:prstGeom prst="rect">
            <a:avLst/>
          </a:prstGeom>
          <a:ln>
            <a:solidFill>
              <a:schemeClr val="tx1"/>
            </a:solidFill>
          </a:ln>
          <a:effectLst/>
        </p:spPr>
      </p:pic>
      <p:pic>
        <p:nvPicPr>
          <p:cNvPr id="10" name="Picture 9">
            <a:extLst>
              <a:ext uri="{FF2B5EF4-FFF2-40B4-BE49-F238E27FC236}">
                <a16:creationId xmlns:a16="http://schemas.microsoft.com/office/drawing/2014/main" id="{92623655-B4F9-F35E-0269-6D299A38AB2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2476" y="2582124"/>
            <a:ext cx="3870035" cy="1672318"/>
          </a:xfrm>
          <a:prstGeom prst="rect">
            <a:avLst/>
          </a:prstGeom>
          <a:ln>
            <a:solidFill>
              <a:schemeClr val="tx1"/>
            </a:solidFill>
          </a:ln>
          <a:effectLst/>
        </p:spPr>
      </p:pic>
      <p:pic>
        <p:nvPicPr>
          <p:cNvPr id="11" name="Picture 10">
            <a:extLst>
              <a:ext uri="{FF2B5EF4-FFF2-40B4-BE49-F238E27FC236}">
                <a16:creationId xmlns:a16="http://schemas.microsoft.com/office/drawing/2014/main" id="{F9A24FD6-3CC1-1E12-DEC6-58AAD76AEA3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161592" y="2583604"/>
            <a:ext cx="3870035" cy="1672318"/>
          </a:xfrm>
          <a:prstGeom prst="rect">
            <a:avLst/>
          </a:prstGeom>
          <a:ln>
            <a:solidFill>
              <a:schemeClr val="tx1"/>
            </a:solidFill>
          </a:ln>
          <a:effectLst/>
        </p:spPr>
      </p:pic>
      <p:pic>
        <p:nvPicPr>
          <p:cNvPr id="12" name="Picture 11">
            <a:extLst>
              <a:ext uri="{FF2B5EF4-FFF2-40B4-BE49-F238E27FC236}">
                <a16:creationId xmlns:a16="http://schemas.microsoft.com/office/drawing/2014/main" id="{B2A8CC38-D7B5-FCF1-5F0E-05304809316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049493" y="2580642"/>
            <a:ext cx="3870035" cy="1672318"/>
          </a:xfrm>
          <a:prstGeom prst="rect">
            <a:avLst/>
          </a:prstGeom>
          <a:ln>
            <a:solidFill>
              <a:schemeClr val="tx1"/>
            </a:solidFill>
          </a:ln>
          <a:effectLst/>
        </p:spPr>
      </p:pic>
      <p:pic>
        <p:nvPicPr>
          <p:cNvPr id="13" name="Picture 12">
            <a:extLst>
              <a:ext uri="{FF2B5EF4-FFF2-40B4-BE49-F238E27FC236}">
                <a16:creationId xmlns:a16="http://schemas.microsoft.com/office/drawing/2014/main" id="{76476BAD-8E39-9998-228A-DD75FE23AB7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72475" y="4763863"/>
            <a:ext cx="3870035" cy="1672318"/>
          </a:xfrm>
          <a:prstGeom prst="rect">
            <a:avLst/>
          </a:prstGeom>
          <a:ln>
            <a:solidFill>
              <a:schemeClr val="tx1"/>
            </a:solidFill>
          </a:ln>
          <a:effectLst/>
        </p:spPr>
      </p:pic>
      <p:pic>
        <p:nvPicPr>
          <p:cNvPr id="14" name="Picture 13">
            <a:extLst>
              <a:ext uri="{FF2B5EF4-FFF2-40B4-BE49-F238E27FC236}">
                <a16:creationId xmlns:a16="http://schemas.microsoft.com/office/drawing/2014/main" id="{E2B7CF3A-373A-CFBF-7C08-10FEED366F6B}"/>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4160987" y="4762383"/>
            <a:ext cx="3870035" cy="1672318"/>
          </a:xfrm>
          <a:prstGeom prst="rect">
            <a:avLst/>
          </a:prstGeom>
          <a:ln>
            <a:solidFill>
              <a:schemeClr val="tx1"/>
            </a:solidFill>
          </a:ln>
          <a:effectLst/>
        </p:spPr>
      </p:pic>
      <p:pic>
        <p:nvPicPr>
          <p:cNvPr id="15" name="Picture 14">
            <a:extLst>
              <a:ext uri="{FF2B5EF4-FFF2-40B4-BE49-F238E27FC236}">
                <a16:creationId xmlns:a16="http://schemas.microsoft.com/office/drawing/2014/main" id="{4A4CFF4D-7238-E36E-2A4E-4F4D5EFDC583}"/>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049494" y="4762384"/>
            <a:ext cx="3870033" cy="1672317"/>
          </a:xfrm>
          <a:prstGeom prst="rect">
            <a:avLst/>
          </a:prstGeom>
          <a:ln>
            <a:solidFill>
              <a:schemeClr val="tx1"/>
            </a:solidFill>
          </a:ln>
          <a:effectLst/>
        </p:spPr>
      </p:pic>
    </p:spTree>
    <p:extLst>
      <p:ext uri="{BB962C8B-B14F-4D97-AF65-F5344CB8AC3E}">
        <p14:creationId xmlns:p14="http://schemas.microsoft.com/office/powerpoint/2010/main" val="125956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938529-3B7C-91F6-3ED8-49726AFEEC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66939"/>
            <a:ext cx="3870035" cy="1672318"/>
          </a:xfrm>
          <a:prstGeom prst="rect">
            <a:avLst/>
          </a:prstGeom>
          <a:ln>
            <a:solidFill>
              <a:schemeClr val="tx1"/>
            </a:solidFill>
          </a:ln>
        </p:spPr>
      </p:pic>
      <p:pic>
        <p:nvPicPr>
          <p:cNvPr id="8" name="Picture 7">
            <a:extLst>
              <a:ext uri="{FF2B5EF4-FFF2-40B4-BE49-F238E27FC236}">
                <a16:creationId xmlns:a16="http://schemas.microsoft.com/office/drawing/2014/main" id="{01121FC6-D34A-21BA-5DAC-8D518567F7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88509" y="266940"/>
            <a:ext cx="3870033" cy="1672317"/>
          </a:xfrm>
          <a:prstGeom prst="rect">
            <a:avLst/>
          </a:prstGeom>
          <a:ln>
            <a:solidFill>
              <a:schemeClr val="tx1"/>
            </a:solidFill>
          </a:ln>
        </p:spPr>
      </p:pic>
    </p:spTree>
    <p:extLst>
      <p:ext uri="{BB962C8B-B14F-4D97-AF65-F5344CB8AC3E}">
        <p14:creationId xmlns:p14="http://schemas.microsoft.com/office/powerpoint/2010/main" val="315986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492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dd5eaae-4ccd-4a66-9642-0dd43421f9f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3546A15CE6864187FC0BB5044AF53A" ma:contentTypeVersion="15" ma:contentTypeDescription="Create a new document." ma:contentTypeScope="" ma:versionID="94ebda2f111523e628ef63a0e4aadafc">
  <xsd:schema xmlns:xsd="http://www.w3.org/2001/XMLSchema" xmlns:xs="http://www.w3.org/2001/XMLSchema" xmlns:p="http://schemas.microsoft.com/office/2006/metadata/properties" xmlns:ns3="97ec87dc-3e4b-498f-8c54-d3eec44d52b0" xmlns:ns4="1dd5eaae-4ccd-4a66-9642-0dd43421f9fc" targetNamespace="http://schemas.microsoft.com/office/2006/metadata/properties" ma:root="true" ma:fieldsID="858d780d792484c2a382ca0ecd4db059" ns3:_="" ns4:_="">
    <xsd:import namespace="97ec87dc-3e4b-498f-8c54-d3eec44d52b0"/>
    <xsd:import namespace="1dd5eaae-4ccd-4a66-9642-0dd43421f9f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c87dc-3e4b-498f-8c54-d3eec44d52b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d5eaae-4ccd-4a66-9642-0dd43421f9f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A2D211-37F7-475A-B8D5-7521295052C4}">
  <ds:schemaRefs>
    <ds:schemaRef ds:uri="http://purl.org/dc/terms/"/>
    <ds:schemaRef ds:uri="http://schemas.openxmlformats.org/package/2006/metadata/core-properties"/>
    <ds:schemaRef ds:uri="http://purl.org/dc/elements/1.1/"/>
    <ds:schemaRef ds:uri="http://www.w3.org/XML/1998/namespace"/>
    <ds:schemaRef ds:uri="http://schemas.microsoft.com/office/2006/documentManagement/types"/>
    <ds:schemaRef ds:uri="http://purl.org/dc/dcmitype/"/>
    <ds:schemaRef ds:uri="http://schemas.microsoft.com/office/2006/metadata/properties"/>
    <ds:schemaRef ds:uri="http://schemas.microsoft.com/office/infopath/2007/PartnerControls"/>
    <ds:schemaRef ds:uri="1dd5eaae-4ccd-4a66-9642-0dd43421f9fc"/>
    <ds:schemaRef ds:uri="97ec87dc-3e4b-498f-8c54-d3eec44d52b0"/>
  </ds:schemaRefs>
</ds:datastoreItem>
</file>

<file path=customXml/itemProps2.xml><?xml version="1.0" encoding="utf-8"?>
<ds:datastoreItem xmlns:ds="http://schemas.openxmlformats.org/officeDocument/2006/customXml" ds:itemID="{D52FD4D3-9D48-4D7B-80D3-364C8AD539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c87dc-3e4b-498f-8c54-d3eec44d52b0"/>
    <ds:schemaRef ds:uri="1dd5eaae-4ccd-4a66-9642-0dd43421f9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1719FC-ED55-4C79-B43A-BAA7D58489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155</TotalTime>
  <Words>229</Words>
  <Application>Microsoft Office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Gaze Calibration</vt:lpstr>
      <vt:lpstr>Gaze calibration method</vt:lpstr>
      <vt:lpstr>Gaze Calibration Test 2560 x 1080 on a friend</vt:lpstr>
      <vt:lpstr>PowerPoint Presentation</vt:lpstr>
      <vt:lpstr>PowerPoint Presentation</vt:lpstr>
      <vt:lpstr>Gaze Calibration Test 2560 x 1080</vt:lpstr>
      <vt:lpstr>PowerPoint Presentation</vt:lpstr>
      <vt:lpstr>PowerPoint Presentation</vt:lpstr>
      <vt:lpstr>PowerPoint Presentation</vt:lpstr>
      <vt:lpstr>Gaze Calibration Test 1920 x 1080</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Arunim Bhattacharya</dc:creator>
  <cp:lastModifiedBy>Arunim Bhattacharya</cp:lastModifiedBy>
  <cp:revision>4</cp:revision>
  <dcterms:created xsi:type="dcterms:W3CDTF">2022-12-21T03:15:17Z</dcterms:created>
  <dcterms:modified xsi:type="dcterms:W3CDTF">2023-08-28T18:35:35Z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0x010100A33546A15CE6864187FC0BB5044AF53A</vt:lpwstr>
  </property>
</Properties>
</file>